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handoutMasterIdLst>
    <p:handoutMasterId r:id="rId30"/>
  </p:handoutMasterIdLst>
  <p:sldIdLst>
    <p:sldId id="259" r:id="rId2"/>
    <p:sldId id="261" r:id="rId3"/>
    <p:sldId id="281" r:id="rId4"/>
    <p:sldId id="282" r:id="rId5"/>
    <p:sldId id="283" r:id="rId6"/>
    <p:sldId id="295" r:id="rId7"/>
    <p:sldId id="294" r:id="rId8"/>
    <p:sldId id="296" r:id="rId9"/>
    <p:sldId id="297" r:id="rId10"/>
    <p:sldId id="298" r:id="rId11"/>
    <p:sldId id="284" r:id="rId12"/>
    <p:sldId id="286" r:id="rId13"/>
    <p:sldId id="287" r:id="rId14"/>
    <p:sldId id="288" r:id="rId15"/>
    <p:sldId id="293" r:id="rId16"/>
    <p:sldId id="292" r:id="rId17"/>
    <p:sldId id="289" r:id="rId18"/>
    <p:sldId id="290" r:id="rId19"/>
    <p:sldId id="291" r:id="rId20"/>
    <p:sldId id="299" r:id="rId21"/>
    <p:sldId id="300" r:id="rId22"/>
    <p:sldId id="301" r:id="rId23"/>
    <p:sldId id="302" r:id="rId24"/>
    <p:sldId id="303" r:id="rId25"/>
    <p:sldId id="304" r:id="rId26"/>
    <p:sldId id="306" r:id="rId27"/>
    <p:sldId id="30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1"/>
            <p14:sldId id="282"/>
            <p14:sldId id="283"/>
            <p14:sldId id="295"/>
            <p14:sldId id="294"/>
            <p14:sldId id="296"/>
          </p14:sldIdLst>
        </p14:section>
        <p14:section name="Technical overview" id="{FC6DD091-F8EF-46E6-9160-E24B32C66375}">
          <p14:sldIdLst>
            <p14:sldId id="297"/>
          </p14:sldIdLst>
        </p14:section>
        <p14:section name="Font" id="{5C64102F-764E-4110-BFDC-19B77B7D16B4}">
          <p14:sldIdLst>
            <p14:sldId id="298"/>
          </p14:sldIdLst>
        </p14:section>
        <p14:section name="Interactive forms" id="{1FCEE758-E5E0-4E3D-B59F-8E8518CA4F01}">
          <p14:sldIdLst>
            <p14:sldId id="284"/>
            <p14:sldId id="286"/>
            <p14:sldId id="287"/>
            <p14:sldId id="288"/>
            <p14:sldId id="293"/>
            <p14:sldId id="292"/>
            <p14:sldId id="289"/>
            <p14:sldId id="290"/>
          </p14:sldIdLst>
        </p14:section>
        <p14:section name="PDF page boxes" id="{15FF0A4E-C862-45FB-9563-29EC8442EABA}">
          <p14:sldIdLst>
            <p14:sldId id="291"/>
            <p14:sldId id="299"/>
            <p14:sldId id="300"/>
            <p14:sldId id="301"/>
            <p14:sldId id="302"/>
            <p14:sldId id="303"/>
          </p14:sldIdLst>
        </p14:section>
        <p14:section name="Text" id="{428DC0E6-786B-41E8-A2BC-3266DE8B001F}">
          <p14:sldIdLst>
            <p14:sldId id="304"/>
            <p14:sldId id="306"/>
            <p14:sldId id="30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91" d="100"/>
          <a:sy n="91" d="100"/>
        </p:scale>
        <p:origin x="-648" y="-10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5106"/>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12/13/2013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502658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12/13/2013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05596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dirty="0"/>
          </a:p>
        </p:txBody>
      </p:sp>
    </p:spTree>
    <p:extLst>
      <p:ext uri="{BB962C8B-B14F-4D97-AF65-F5344CB8AC3E}">
        <p14:creationId xmlns:p14="http://schemas.microsoft.com/office/powerpoint/2010/main" val="134854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12/13/2013</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12/13/2013</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6.jpe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771800" y="2286000"/>
            <a:ext cx="5999224" cy="1470025"/>
          </a:xfrm>
        </p:spPr>
        <p:txBody>
          <a:bodyPr/>
          <a:lstStyle/>
          <a:p>
            <a:r>
              <a:rPr lang="en-US" dirty="0" smtClean="0"/>
              <a:t>Portable document Format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Mike Li</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Font</a:t>
            </a:r>
          </a:p>
        </p:txBody>
      </p:sp>
      <p:sp>
        <p:nvSpPr>
          <p:cNvPr id="3" name="TextBox 2"/>
          <p:cNvSpPr txBox="1"/>
          <p:nvPr/>
        </p:nvSpPr>
        <p:spPr>
          <a:xfrm>
            <a:off x="971600" y="1556792"/>
            <a:ext cx="7560840" cy="1323439"/>
          </a:xfrm>
          <a:prstGeom prst="rect">
            <a:avLst/>
          </a:prstGeom>
          <a:noFill/>
        </p:spPr>
        <p:txBody>
          <a:bodyPr wrap="square" rtlCol="0">
            <a:spAutoFit/>
          </a:bodyPr>
          <a:lstStyle/>
          <a:p>
            <a:pPr marL="285750" indent="-285750">
              <a:buFont typeface="Arial" pitchFamily="34" charset="0"/>
              <a:buChar char="•"/>
            </a:pPr>
            <a:r>
              <a:rPr lang="en-US" sz="2000" dirty="0" smtClean="0"/>
              <a:t>Type1 and Type3 from Adobe, *.</a:t>
            </a:r>
            <a:r>
              <a:rPr lang="en-US" sz="2000" dirty="0" err="1" smtClean="0"/>
              <a:t>afb</a:t>
            </a:r>
            <a:r>
              <a:rPr lang="en-US" sz="2000" dirty="0" smtClean="0"/>
              <a:t>, *.</a:t>
            </a:r>
            <a:r>
              <a:rPr lang="en-US" sz="2000" dirty="0" err="1" smtClean="0"/>
              <a:t>afm</a:t>
            </a:r>
            <a:r>
              <a:rPr lang="en-US" sz="2000" dirty="0" smtClean="0"/>
              <a:t>, *.</a:t>
            </a:r>
            <a:r>
              <a:rPr lang="en-US" sz="2000" dirty="0" err="1" smtClean="0"/>
              <a:t>cff</a:t>
            </a:r>
            <a:endParaRPr lang="en-US" sz="2000" dirty="0" smtClean="0"/>
          </a:p>
          <a:p>
            <a:pPr marL="285750" indent="-285750">
              <a:buFont typeface="Arial" pitchFamily="34" charset="0"/>
              <a:buChar char="•"/>
            </a:pPr>
            <a:r>
              <a:rPr lang="en-US" sz="2000" dirty="0" smtClean="0"/>
              <a:t>TrueType, Apple &amp; Microsoft</a:t>
            </a:r>
          </a:p>
          <a:p>
            <a:pPr marL="285750" indent="-285750">
              <a:buFont typeface="Arial" pitchFamily="34" charset="0"/>
              <a:buChar char="•"/>
            </a:pPr>
            <a:r>
              <a:rPr lang="en-US" sz="2000" dirty="0" err="1" smtClean="0"/>
              <a:t>OpenType</a:t>
            </a:r>
            <a:r>
              <a:rPr lang="en-US" sz="2000" dirty="0" smtClean="0"/>
              <a:t>, Type1 </a:t>
            </a:r>
            <a:r>
              <a:rPr lang="en-US" sz="2000" smtClean="0"/>
              <a:t>&amp; TrueType</a:t>
            </a:r>
          </a:p>
          <a:p>
            <a:pPr marL="285750" indent="-285750">
              <a:buFont typeface="Arial" pitchFamily="34" charset="0"/>
              <a:buChar char="•"/>
            </a:pPr>
            <a:endParaRPr lang="en-GB" sz="2000" dirty="0"/>
          </a:p>
        </p:txBody>
      </p:sp>
    </p:spTree>
    <p:extLst>
      <p:ext uri="{BB962C8B-B14F-4D97-AF65-F5344CB8AC3E}">
        <p14:creationId xmlns:p14="http://schemas.microsoft.com/office/powerpoint/2010/main" val="307688290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7" name="TextBox 6"/>
          <p:cNvSpPr txBox="1"/>
          <p:nvPr/>
        </p:nvSpPr>
        <p:spPr>
          <a:xfrm>
            <a:off x="827584" y="1628800"/>
            <a:ext cx="8064896" cy="369332"/>
          </a:xfrm>
          <a:prstGeom prst="rect">
            <a:avLst/>
          </a:prstGeom>
          <a:noFill/>
        </p:spPr>
        <p:txBody>
          <a:bodyPr wrap="square" rtlCol="0">
            <a:spAutoFit/>
          </a:bodyPr>
          <a:lstStyle/>
          <a:p>
            <a:pPr marL="285750" indent="-285750">
              <a:buFont typeface="Arial" pitchFamily="34" charset="0"/>
              <a:buChar char="•"/>
            </a:pPr>
            <a:r>
              <a:rPr lang="en-US" dirty="0" smtClean="0"/>
              <a:t>Sometime referred as </a:t>
            </a:r>
            <a:r>
              <a:rPr lang="en-US" dirty="0" err="1" smtClean="0"/>
              <a:t>AcroForm</a:t>
            </a:r>
            <a:endParaRPr lang="en-US" dirty="0" smtClean="0"/>
          </a:p>
        </p:txBody>
      </p:sp>
      <p:sp>
        <p:nvSpPr>
          <p:cNvPr id="8" name="Rounded Rectangle 7"/>
          <p:cNvSpPr/>
          <p:nvPr/>
        </p:nvSpPr>
        <p:spPr>
          <a:xfrm>
            <a:off x="835604" y="2090465"/>
            <a:ext cx="172819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a:t>
            </a:r>
            <a:endParaRPr lang="en-GB" dirty="0"/>
          </a:p>
        </p:txBody>
      </p:sp>
      <p:cxnSp>
        <p:nvCxnSpPr>
          <p:cNvPr id="10" name="Straight Arrow Connector 9"/>
          <p:cNvCxnSpPr/>
          <p:nvPr/>
        </p:nvCxnSpPr>
        <p:spPr>
          <a:xfrm>
            <a:off x="2411760" y="2552130"/>
            <a:ext cx="100811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979712" y="3068960"/>
            <a:ext cx="30963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AcroForm</a:t>
            </a:r>
            <a:endParaRPr lang="en-GB" dirty="0"/>
          </a:p>
        </p:txBody>
      </p:sp>
      <p:cxnSp>
        <p:nvCxnSpPr>
          <p:cNvPr id="13" name="Straight Arrow Connector 12"/>
          <p:cNvCxnSpPr/>
          <p:nvPr/>
        </p:nvCxnSpPr>
        <p:spPr>
          <a:xfrm>
            <a:off x="3734985" y="3889192"/>
            <a:ext cx="873019" cy="475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275856" y="4365104"/>
            <a:ext cx="266429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a:t>
            </a:r>
            <a:r>
              <a:rPr lang="en-US" dirty="0" err="1" smtClean="0"/>
              <a:t>Fileds</a:t>
            </a:r>
            <a:r>
              <a:rPr lang="en-US" dirty="0" smtClean="0"/>
              <a:t>[]</a:t>
            </a:r>
            <a:endParaRPr lang="en-GB" dirty="0"/>
          </a:p>
        </p:txBody>
      </p:sp>
      <p:cxnSp>
        <p:nvCxnSpPr>
          <p:cNvPr id="17" name="Straight Arrow Connector 16"/>
          <p:cNvCxnSpPr/>
          <p:nvPr/>
        </p:nvCxnSpPr>
        <p:spPr>
          <a:xfrm flipH="1">
            <a:off x="3419872" y="5085184"/>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08004" y="50851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80112" y="5085184"/>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563796" y="5517232"/>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a:t>
            </a:r>
            <a:endParaRPr lang="en-GB" dirty="0"/>
          </a:p>
        </p:txBody>
      </p:sp>
      <p:sp>
        <p:nvSpPr>
          <p:cNvPr id="24" name="Rounded Rectangle 23"/>
          <p:cNvSpPr/>
          <p:nvPr/>
        </p:nvSpPr>
        <p:spPr>
          <a:xfrm>
            <a:off x="4004320" y="5525616"/>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
        <p:nvSpPr>
          <p:cNvPr id="25" name="Rounded Rectangle 24"/>
          <p:cNvSpPr/>
          <p:nvPr/>
        </p:nvSpPr>
        <p:spPr>
          <a:xfrm>
            <a:off x="5444844" y="5529170"/>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Tree>
    <p:extLst>
      <p:ext uri="{BB962C8B-B14F-4D97-AF65-F5344CB8AC3E}">
        <p14:creationId xmlns:p14="http://schemas.microsoft.com/office/powerpoint/2010/main" val="3410310130"/>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 streams</a:t>
            </a:r>
          </a:p>
        </p:txBody>
      </p:sp>
      <p:sp>
        <p:nvSpPr>
          <p:cNvPr id="7" name="TextBox 6"/>
          <p:cNvSpPr txBox="1"/>
          <p:nvPr/>
        </p:nvSpPr>
        <p:spPr>
          <a:xfrm>
            <a:off x="827584" y="1628800"/>
            <a:ext cx="8064896" cy="1938992"/>
          </a:xfrm>
          <a:prstGeom prst="rect">
            <a:avLst/>
          </a:prstGeom>
          <a:noFill/>
        </p:spPr>
        <p:txBody>
          <a:bodyPr wrap="square" rtlCol="0">
            <a:spAutoFit/>
          </a:bodyPr>
          <a:lstStyle/>
          <a:p>
            <a:pPr marL="285750" indent="-285750">
              <a:buFont typeface="Arial" pitchFamily="34" charset="0"/>
              <a:buChar char="•"/>
            </a:pPr>
            <a:r>
              <a:rPr lang="en-US" sz="2000" dirty="0" smtClean="0"/>
              <a:t>From PDF 1.5</a:t>
            </a:r>
          </a:p>
          <a:p>
            <a:pPr marL="285750" indent="-285750">
              <a:buFont typeface="Arial" pitchFamily="34" charset="0"/>
              <a:buChar char="•"/>
            </a:pPr>
            <a:r>
              <a:rPr lang="en-US" sz="2000" dirty="0" smtClean="0"/>
              <a:t>A kind of stream, an object stream, which contains a sequence of PDF objects.</a:t>
            </a:r>
          </a:p>
          <a:p>
            <a:pPr marL="285750" indent="-285750">
              <a:buFont typeface="Arial" pitchFamily="34" charset="0"/>
              <a:buChar char="•"/>
            </a:pPr>
            <a:r>
              <a:rPr lang="en-US" sz="2000" dirty="0" smtClean="0"/>
              <a:t>The purpose of object streams  is to allow a great number of PDF objects to be compressed, thereby substantially reducing the size of PDF files.</a:t>
            </a:r>
          </a:p>
          <a:p>
            <a:pPr marL="285750" indent="-285750">
              <a:buFont typeface="Arial" pitchFamily="34" charset="0"/>
              <a:buChar char="•"/>
            </a:pPr>
            <a:r>
              <a:rPr lang="en-US" sz="2000" dirty="0" smtClean="0"/>
              <a:t>The objects in the stream are referred to as compressed objects.</a:t>
            </a:r>
            <a:endParaRPr lang="en-US" sz="2000" dirty="0"/>
          </a:p>
        </p:txBody>
      </p:sp>
    </p:spTree>
    <p:extLst>
      <p:ext uri="{BB962C8B-B14F-4D97-AF65-F5344CB8AC3E}">
        <p14:creationId xmlns:p14="http://schemas.microsoft.com/office/powerpoint/2010/main" val="266904179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Incremental update</a:t>
            </a:r>
          </a:p>
        </p:txBody>
      </p:sp>
      <p:sp>
        <p:nvSpPr>
          <p:cNvPr id="7" name="TextBox 6"/>
          <p:cNvSpPr txBox="1"/>
          <p:nvPr/>
        </p:nvSpPr>
        <p:spPr>
          <a:xfrm>
            <a:off x="827584" y="1628800"/>
            <a:ext cx="8064896" cy="707886"/>
          </a:xfrm>
          <a:prstGeom prst="rect">
            <a:avLst/>
          </a:prstGeom>
          <a:noFill/>
        </p:spPr>
        <p:txBody>
          <a:bodyPr wrap="square" rtlCol="0">
            <a:spAutoFit/>
          </a:bodyPr>
          <a:lstStyle/>
          <a:p>
            <a:pPr marL="285750" indent="-285750">
              <a:buFont typeface="Arial" pitchFamily="34" charset="0"/>
              <a:buChar char="•"/>
            </a:pPr>
            <a:r>
              <a:rPr lang="en-US" sz="2000" dirty="0" smtClean="0"/>
              <a:t>The contents of a PDF file can be updated incrementally without rewriting the entire </a:t>
            </a:r>
            <a:r>
              <a:rPr lang="en-US" sz="2000" smtClean="0"/>
              <a:t>file.</a:t>
            </a:r>
            <a:endParaRPr lang="en-US" sz="2000" dirty="0" smtClean="0"/>
          </a:p>
        </p:txBody>
      </p:sp>
    </p:spTree>
    <p:extLst>
      <p:ext uri="{BB962C8B-B14F-4D97-AF65-F5344CB8AC3E}">
        <p14:creationId xmlns:p14="http://schemas.microsoft.com/office/powerpoint/2010/main" val="295559220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Objects</a:t>
            </a:r>
          </a:p>
        </p:txBody>
      </p:sp>
      <p:sp>
        <p:nvSpPr>
          <p:cNvPr id="7" name="TextBox 6"/>
          <p:cNvSpPr txBox="1"/>
          <p:nvPr/>
        </p:nvSpPr>
        <p:spPr>
          <a:xfrm>
            <a:off x="827584" y="1628800"/>
            <a:ext cx="8064896" cy="2862322"/>
          </a:xfrm>
          <a:prstGeom prst="rect">
            <a:avLst/>
          </a:prstGeom>
          <a:noFill/>
        </p:spPr>
        <p:txBody>
          <a:bodyPr wrap="square" rtlCol="0">
            <a:spAutoFit/>
          </a:bodyPr>
          <a:lstStyle/>
          <a:p>
            <a:pPr marL="285750" indent="-285750">
              <a:buFont typeface="Arial" pitchFamily="34" charset="0"/>
              <a:buChar char="•"/>
            </a:pPr>
            <a:r>
              <a:rPr lang="en-US" sz="2000" dirty="0" smtClean="0"/>
              <a:t>Indirect Objects</a:t>
            </a:r>
          </a:p>
          <a:p>
            <a:r>
              <a:rPr lang="en-US" sz="2000" dirty="0"/>
              <a:t>	</a:t>
            </a:r>
            <a:r>
              <a:rPr lang="en-US" sz="2000" dirty="0" smtClean="0"/>
              <a:t>7 0 </a:t>
            </a:r>
            <a:r>
              <a:rPr lang="en-US" sz="2000" dirty="0" err="1" smtClean="0"/>
              <a:t>obj</a:t>
            </a:r>
            <a:endParaRPr lang="en-US" sz="2000" dirty="0" smtClean="0"/>
          </a:p>
          <a:p>
            <a:r>
              <a:rPr lang="en-US" sz="2000" dirty="0"/>
              <a:t>	</a:t>
            </a:r>
            <a:r>
              <a:rPr lang="en-US" sz="2000" dirty="0" smtClean="0"/>
              <a:t>	(</a:t>
            </a:r>
            <a:r>
              <a:rPr lang="en-US" sz="2000" dirty="0" err="1" smtClean="0"/>
              <a:t>Brillig</a:t>
            </a:r>
            <a:r>
              <a:rPr lang="en-US" sz="2000" dirty="0" smtClean="0"/>
              <a:t>)</a:t>
            </a:r>
          </a:p>
          <a:p>
            <a:r>
              <a:rPr lang="en-US" sz="2000" dirty="0"/>
              <a:t>	</a:t>
            </a:r>
            <a:r>
              <a:rPr lang="en-US" sz="2000" dirty="0" err="1" smtClean="0"/>
              <a:t>endobj</a:t>
            </a:r>
            <a:endParaRPr lang="en-US" sz="2000" dirty="0" smtClean="0"/>
          </a:p>
          <a:p>
            <a:r>
              <a:rPr lang="en-US" sz="2000" dirty="0" smtClean="0"/>
              <a:t>7 : A positive integer object number</a:t>
            </a:r>
          </a:p>
          <a:p>
            <a:r>
              <a:rPr lang="en-US" sz="2000" dirty="0" smtClean="0"/>
              <a:t>0 : A non-negative integer generation number, for incremental update.</a:t>
            </a:r>
          </a:p>
          <a:p>
            <a:endParaRPr lang="en-US" sz="2000" dirty="0" smtClean="0"/>
          </a:p>
          <a:p>
            <a:pPr marL="342900" indent="-342900">
              <a:buFont typeface="Arial" pitchFamily="34" charset="0"/>
              <a:buChar char="•"/>
            </a:pPr>
            <a:r>
              <a:rPr lang="en-US" sz="2000" dirty="0" smtClean="0"/>
              <a:t>Indirect reference</a:t>
            </a:r>
            <a:endParaRPr lang="en-US" sz="2000" dirty="0"/>
          </a:p>
          <a:p>
            <a:r>
              <a:rPr lang="en-US" sz="2000" dirty="0" smtClean="0"/>
              <a:t>	7 0 R</a:t>
            </a:r>
          </a:p>
        </p:txBody>
      </p:sp>
    </p:spTree>
    <p:extLst>
      <p:ext uri="{BB962C8B-B14F-4D97-AF65-F5344CB8AC3E}">
        <p14:creationId xmlns:p14="http://schemas.microsoft.com/office/powerpoint/2010/main" val="1424420564"/>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features</a:t>
            </a:r>
          </a:p>
        </p:txBody>
      </p:sp>
      <p:sp>
        <p:nvSpPr>
          <p:cNvPr id="7" name="TextBox 6"/>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Annotations</a:t>
            </a:r>
          </a:p>
          <a:p>
            <a:pPr marL="285750" indent="-285750">
              <a:buFont typeface="Arial" pitchFamily="34" charset="0"/>
              <a:buChar char="•"/>
            </a:pPr>
            <a:r>
              <a:rPr lang="en-US" sz="2000" dirty="0" smtClean="0"/>
              <a:t>Interactive forms</a:t>
            </a:r>
          </a:p>
          <a:p>
            <a:pPr marL="285750" indent="-285750">
              <a:buFont typeface="Arial" pitchFamily="34" charset="0"/>
              <a:buChar char="•"/>
            </a:pPr>
            <a:r>
              <a:rPr lang="en-US" sz="2000" dirty="0" smtClean="0"/>
              <a:t>Digital signatures</a:t>
            </a:r>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3803749540"/>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4" name="TextBox 3"/>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Interactive form, sometimes referred to as an </a:t>
            </a:r>
            <a:r>
              <a:rPr lang="en-US" sz="2000" dirty="0" err="1" smtClean="0"/>
              <a:t>Acroform</a:t>
            </a:r>
            <a:r>
              <a:rPr lang="en-US" sz="2000" dirty="0" smtClean="0"/>
              <a:t>.</a:t>
            </a:r>
          </a:p>
          <a:p>
            <a:pPr marL="285750" indent="-285750">
              <a:buFont typeface="Arial" pitchFamily="34" charset="0"/>
              <a:buChar char="•"/>
            </a:pPr>
            <a:r>
              <a:rPr lang="en-US" sz="2000" dirty="0" smtClean="0"/>
              <a:t>PDF 1.5 introduces support for interactive forms based on the Adobe XML </a:t>
            </a:r>
            <a:r>
              <a:rPr lang="en-US" sz="2000" smtClean="0"/>
              <a:t>Forms Architecture(XFA).</a:t>
            </a:r>
            <a:endParaRPr lang="en-US" sz="2000" dirty="0" smtClean="0"/>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2169731303"/>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382157"/>
            <a:ext cx="7632848" cy="6124754"/>
          </a:xfrm>
          <a:prstGeom prst="rect">
            <a:avLst/>
          </a:prstGeom>
          <a:noFill/>
        </p:spPr>
        <p:txBody>
          <a:bodyPr wrap="square" rtlCol="0">
            <a:spAutoFit/>
          </a:bodyPr>
          <a:lstStyle/>
          <a:p>
            <a:r>
              <a:rPr lang="pt-BR" sz="1400" dirty="0"/>
              <a:t>38 0 obj</a:t>
            </a:r>
          </a:p>
          <a:p>
            <a:r>
              <a:rPr lang="pt-BR" sz="1400" dirty="0"/>
              <a:t>&lt;&lt;/DA(/Helv 12 Tf 0 g)/FT/Tx/Kids[31 0 R 34 0 R 32 0 R]/T(Text1)/V(123)&gt;&gt;</a:t>
            </a:r>
          </a:p>
          <a:p>
            <a:r>
              <a:rPr lang="pt-BR" sz="1400" dirty="0" smtClean="0"/>
              <a:t>Endobj</a:t>
            </a:r>
          </a:p>
          <a:p>
            <a:endParaRPr lang="pt-BR" sz="1400" dirty="0"/>
          </a:p>
          <a:p>
            <a:r>
              <a:rPr lang="en-US" sz="1400" dirty="0"/>
              <a:t>31 0 </a:t>
            </a:r>
            <a:r>
              <a:rPr lang="en-US" sz="1400" dirty="0" err="1"/>
              <a:t>obj</a:t>
            </a:r>
            <a:endParaRPr lang="en-US" sz="1400" dirty="0"/>
          </a:p>
          <a:p>
            <a:r>
              <a:rPr lang="en-US" sz="1400" dirty="0"/>
              <a:t>&lt;&lt;/AP&lt;&lt;/N 42 0 R&gt;&gt;/F 4/MK&lt;&lt;&gt;&gt;/P 17 0 R/Parent 38 0 R/</a:t>
            </a:r>
            <a:r>
              <a:rPr lang="en-US" sz="1400" dirty="0" err="1"/>
              <a:t>Rect</a:t>
            </a:r>
            <a:r>
              <a:rPr lang="en-US" sz="1400" dirty="0"/>
              <a:t>[126.0 653.0 438.0 684.0]/Subtype/Widget/Type/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32 0 </a:t>
            </a:r>
            <a:r>
              <a:rPr lang="en-US" sz="1400" dirty="0" err="1"/>
              <a:t>obj</a:t>
            </a:r>
            <a:endParaRPr lang="en-US" sz="1400" dirty="0"/>
          </a:p>
          <a:p>
            <a:r>
              <a:rPr lang="en-US" sz="1400" dirty="0"/>
              <a:t>&lt;&lt;/AP&lt;&lt;/N 41 0 R&gt;&gt;/DA(/</a:t>
            </a:r>
            <a:r>
              <a:rPr lang="en-US" sz="1400" dirty="0" err="1"/>
              <a:t>Helv</a:t>
            </a:r>
            <a:r>
              <a:rPr lang="en-US" sz="1400" dirty="0"/>
              <a:t> 12 </a:t>
            </a:r>
            <a:r>
              <a:rPr lang="en-US" sz="1400" dirty="0" err="1"/>
              <a:t>Tf</a:t>
            </a:r>
            <a:r>
              <a:rPr lang="en-US" sz="1400" dirty="0"/>
              <a:t> 0 g)/F 4/MK&lt;&lt;&gt;&gt;/P 17 0 R/Parent 38 0 R/</a:t>
            </a:r>
            <a:r>
              <a:rPr lang="en-US" sz="1400" dirty="0" err="1"/>
              <a:t>Rect</a:t>
            </a:r>
            <a:r>
              <a:rPr lang="en-US" sz="1400" dirty="0"/>
              <a:t>[121.0 555.0 451.0 588.0]/Subtype/Widget/Type/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34 0 </a:t>
            </a:r>
            <a:r>
              <a:rPr lang="en-US" sz="1400" dirty="0" err="1"/>
              <a:t>obj</a:t>
            </a:r>
            <a:endParaRPr lang="en-US" sz="1400" dirty="0"/>
          </a:p>
          <a:p>
            <a:r>
              <a:rPr lang="en-US" sz="1400" dirty="0"/>
              <a:t>&lt;&lt;/AP&lt;&lt;/N 39 0 R&gt;&gt;/F 4/MK&lt;&lt;&gt;&gt;/P 17 0 R/Parent 38 0 R/</a:t>
            </a:r>
            <a:r>
              <a:rPr lang="en-US" sz="1400" dirty="0" err="1"/>
              <a:t>Rect</a:t>
            </a:r>
            <a:r>
              <a:rPr lang="en-US" sz="1400" dirty="0"/>
              <a:t>[138.0 468.5 450.0 499.5]/Subtype/Widget/Type/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GB" sz="1400" dirty="0"/>
              <a:t>36 0 </a:t>
            </a:r>
            <a:r>
              <a:rPr lang="en-GB" sz="1400" dirty="0" err="1"/>
              <a:t>obj</a:t>
            </a:r>
            <a:endParaRPr lang="en-GB" sz="1400" dirty="0"/>
          </a:p>
          <a:p>
            <a:r>
              <a:rPr lang="en-GB" sz="1400" dirty="0"/>
              <a:t>&lt;&lt;/DA(/</a:t>
            </a:r>
            <a:r>
              <a:rPr lang="en-GB" sz="1400" dirty="0" err="1"/>
              <a:t>Helv</a:t>
            </a:r>
            <a:r>
              <a:rPr lang="en-GB" sz="1400" dirty="0"/>
              <a:t> 0 </a:t>
            </a:r>
            <a:r>
              <a:rPr lang="en-GB" sz="1400" dirty="0" err="1"/>
              <a:t>Tf</a:t>
            </a:r>
            <a:r>
              <a:rPr lang="en-GB" sz="1400" dirty="0"/>
              <a:t> 0 g )/DR&lt;&lt;/Encoding&lt;&lt;/</a:t>
            </a:r>
            <a:r>
              <a:rPr lang="en-GB" sz="1400" dirty="0" err="1"/>
              <a:t>PDFDocEncoding</a:t>
            </a:r>
            <a:r>
              <a:rPr lang="en-GB" sz="1400" dirty="0"/>
              <a:t> 40 0 R&gt;&gt;/Font&lt;&lt;/</a:t>
            </a:r>
            <a:r>
              <a:rPr lang="en-GB" sz="1400" dirty="0" err="1"/>
              <a:t>Helv</a:t>
            </a:r>
            <a:r>
              <a:rPr lang="en-GB" sz="1400" dirty="0"/>
              <a:t> 35 0 R/</a:t>
            </a:r>
            <a:r>
              <a:rPr lang="en-GB" sz="1400" dirty="0" err="1"/>
              <a:t>ZaDb</a:t>
            </a:r>
            <a:r>
              <a:rPr lang="en-GB" sz="1400" dirty="0"/>
              <a:t> 43 0 R&gt;&gt;&gt;&gt;/Fields[38 0 R]&gt;&gt;</a:t>
            </a:r>
          </a:p>
          <a:p>
            <a:r>
              <a:rPr lang="en-GB" sz="1400" dirty="0" err="1" smtClean="0"/>
              <a:t>Endobj</a:t>
            </a:r>
            <a:endParaRPr lang="en-GB" sz="1400" dirty="0" smtClean="0"/>
          </a:p>
          <a:p>
            <a:endParaRPr lang="en-US" sz="1400" dirty="0"/>
          </a:p>
          <a:p>
            <a:r>
              <a:rPr lang="pt-BR" sz="1400" dirty="0"/>
              <a:t>16 0 obj</a:t>
            </a:r>
          </a:p>
          <a:p>
            <a:r>
              <a:rPr lang="pt-BR" sz="1400" dirty="0"/>
              <a:t>&lt;&lt;/AcroForm 36 0 R/Metadata 2 0 R/Names 23 0 R/Outlines 6 0 R/Pages 7 0 R/SpiderInfo 13 0 R/Type/Catalog&gt;&gt;</a:t>
            </a:r>
          </a:p>
          <a:p>
            <a:r>
              <a:rPr lang="pt-BR" sz="1400" dirty="0"/>
              <a:t>endobj</a:t>
            </a:r>
            <a:endParaRPr lang="en-GB" sz="1400" dirty="0"/>
          </a:p>
        </p:txBody>
      </p:sp>
      <p:sp>
        <p:nvSpPr>
          <p:cNvPr id="2" name="TextBox 1"/>
          <p:cNvSpPr txBox="1"/>
          <p:nvPr/>
        </p:nvSpPr>
        <p:spPr>
          <a:xfrm>
            <a:off x="683568" y="12825"/>
            <a:ext cx="7128792" cy="369332"/>
          </a:xfrm>
          <a:prstGeom prst="rect">
            <a:avLst/>
          </a:prstGeom>
          <a:noFill/>
        </p:spPr>
        <p:txBody>
          <a:bodyPr wrap="square" rtlCol="0">
            <a:spAutoFit/>
          </a:bodyPr>
          <a:lstStyle/>
          <a:p>
            <a:r>
              <a:rPr lang="en-US" dirty="0" smtClean="0"/>
              <a:t>Same Named Text Fields</a:t>
            </a:r>
            <a:endParaRPr lang="en-GB" dirty="0"/>
          </a:p>
        </p:txBody>
      </p:sp>
    </p:spTree>
    <p:extLst>
      <p:ext uri="{BB962C8B-B14F-4D97-AF65-F5344CB8AC3E}">
        <p14:creationId xmlns:p14="http://schemas.microsoft.com/office/powerpoint/2010/main" val="2056959394"/>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9233297"/>
          </a:xfrm>
          <a:prstGeom prst="rect">
            <a:avLst/>
          </a:prstGeom>
          <a:noFill/>
        </p:spPr>
        <p:txBody>
          <a:bodyPr wrap="square" rtlCol="0">
            <a:spAutoFit/>
          </a:bodyPr>
          <a:lstStyle/>
          <a:p>
            <a:r>
              <a:rPr lang="en-US" dirty="0" smtClean="0"/>
              <a:t>Same named checkbox</a:t>
            </a:r>
          </a:p>
          <a:p>
            <a:endParaRPr lang="en-US" dirty="0" smtClean="0"/>
          </a:p>
          <a:p>
            <a:r>
              <a:rPr lang="en-GB" dirty="0"/>
              <a:t>42 0 </a:t>
            </a:r>
            <a:r>
              <a:rPr lang="en-GB" dirty="0" err="1"/>
              <a:t>obj</a:t>
            </a:r>
            <a:endParaRPr lang="en-GB" dirty="0"/>
          </a:p>
          <a:p>
            <a:r>
              <a:rPr lang="en-GB" dirty="0"/>
              <a:t>&lt;&lt;/DA(/</a:t>
            </a:r>
            <a:r>
              <a:rPr lang="en-GB" dirty="0" err="1"/>
              <a:t>ZaDb</a:t>
            </a:r>
            <a:r>
              <a:rPr lang="en-GB" dirty="0"/>
              <a:t> 0 </a:t>
            </a:r>
            <a:r>
              <a:rPr lang="en-GB" dirty="0" err="1"/>
              <a:t>Tf</a:t>
            </a:r>
            <a:r>
              <a:rPr lang="en-GB" dirty="0"/>
              <a:t> 0 g)/FT/</a:t>
            </a:r>
            <a:r>
              <a:rPr lang="en-GB" dirty="0" err="1"/>
              <a:t>Btn</a:t>
            </a:r>
            <a:r>
              <a:rPr lang="en-GB" dirty="0"/>
              <a:t>/Kids[37 0 R 38 0 R]/T(Check </a:t>
            </a:r>
            <a:r>
              <a:rPr lang="en-GB" dirty="0" err="1"/>
              <a:t>BoxABCD</a:t>
            </a:r>
            <a:r>
              <a:rPr lang="en-GB" dirty="0"/>
              <a:t>)&gt;&gt;</a:t>
            </a:r>
          </a:p>
          <a:p>
            <a:r>
              <a:rPr lang="en-GB" dirty="0" err="1" smtClean="0"/>
              <a:t>Endobj</a:t>
            </a:r>
            <a:endParaRPr lang="en-GB" dirty="0" smtClean="0"/>
          </a:p>
          <a:p>
            <a:endParaRPr lang="en-US" dirty="0"/>
          </a:p>
          <a:p>
            <a:r>
              <a:rPr lang="en-US" dirty="0"/>
              <a:t>37 0 </a:t>
            </a:r>
            <a:r>
              <a:rPr lang="en-US" dirty="0" err="1"/>
              <a:t>obj</a:t>
            </a:r>
            <a:endParaRPr lang="en-US" dirty="0"/>
          </a:p>
          <a:p>
            <a:r>
              <a:rPr lang="en-US" dirty="0"/>
              <a:t>&lt;&lt;/AP&lt;&lt;/D&lt;&lt;/Off 50 0 R/Yes 51 0 R&gt;&gt;/N&lt;&lt;/Off 48 0 R/Yes 49 0 R&gt;&gt;&gt;&gt;/AS/Off/F 4/MK&lt;&lt;/BC[0.0]/BG[1.0]&gt;&gt;/P 15 0 R/Parent 42 0 R/</a:t>
            </a:r>
            <a:r>
              <a:rPr lang="en-US" dirty="0" err="1"/>
              <a:t>Rect</a:t>
            </a:r>
            <a:r>
              <a:rPr lang="en-US" dirty="0"/>
              <a:t>[113.25 597.749 234.001 701.25]/Subtype/Widget/Type/</a:t>
            </a:r>
            <a:r>
              <a:rPr lang="en-US" dirty="0" err="1"/>
              <a:t>Annot</a:t>
            </a:r>
            <a:r>
              <a:rPr lang="en-US" dirty="0"/>
              <a:t>&gt;&gt;</a:t>
            </a:r>
          </a:p>
          <a:p>
            <a:r>
              <a:rPr lang="en-US" dirty="0" err="1" smtClean="0"/>
              <a:t>Endobj</a:t>
            </a:r>
            <a:endParaRPr lang="en-US" dirty="0" smtClean="0"/>
          </a:p>
          <a:p>
            <a:endParaRPr lang="en-US" dirty="0"/>
          </a:p>
          <a:p>
            <a:r>
              <a:rPr lang="en-GB" dirty="0"/>
              <a:t>38 0 </a:t>
            </a:r>
            <a:r>
              <a:rPr lang="en-GB" dirty="0" err="1"/>
              <a:t>obj</a:t>
            </a:r>
            <a:endParaRPr lang="en-GB" dirty="0"/>
          </a:p>
          <a:p>
            <a:r>
              <a:rPr lang="en-GB" dirty="0"/>
              <a:t>&lt;&lt;/AP&lt;&lt;/D&lt;&lt;/Off 46 0 R/Yes 47 0 R&gt;&gt;/N&lt;&lt;/Off 43 0 R/Yes 44 0 R&gt;&gt;&gt;&gt;/AS/Off/DA(/</a:t>
            </a:r>
            <a:r>
              <a:rPr lang="en-GB" dirty="0" err="1"/>
              <a:t>ZaDb</a:t>
            </a:r>
            <a:r>
              <a:rPr lang="en-GB" dirty="0"/>
              <a:t> 0 </a:t>
            </a:r>
            <a:r>
              <a:rPr lang="en-GB" dirty="0" err="1"/>
              <a:t>Tf</a:t>
            </a:r>
            <a:r>
              <a:rPr lang="en-GB" dirty="0"/>
              <a:t> 0 g)/F 4/MK&lt;&lt;/BC[0.0]/BG[1.0]&gt;&gt;/P 15 0 R/Parent 42 0 R/</a:t>
            </a:r>
            <a:r>
              <a:rPr lang="en-GB" dirty="0" err="1"/>
              <a:t>Rect</a:t>
            </a:r>
            <a:r>
              <a:rPr lang="en-GB" dirty="0"/>
              <a:t>[320.251 587.249 450.752 700.5]/Subtype/Widget/Type/</a:t>
            </a:r>
            <a:r>
              <a:rPr lang="en-GB" dirty="0" err="1"/>
              <a:t>Annot</a:t>
            </a:r>
            <a:r>
              <a:rPr lang="en-GB" dirty="0"/>
              <a:t>&gt;&gt;</a:t>
            </a:r>
          </a:p>
          <a:p>
            <a:r>
              <a:rPr lang="en-GB" dirty="0" err="1" smtClean="0"/>
              <a:t>Endobj</a:t>
            </a:r>
            <a:endParaRPr lang="en-GB" dirty="0" smtClean="0"/>
          </a:p>
          <a:p>
            <a:endParaRPr lang="en-US" dirty="0"/>
          </a:p>
          <a:p>
            <a:r>
              <a:rPr lang="en-GB" dirty="0"/>
              <a:t>43 0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62/Matrix[1.0 0.0 0.0 1.0 0.0 0.0]/Resources&lt;&lt;/</a:t>
            </a:r>
            <a:r>
              <a:rPr lang="en-GB" dirty="0" err="1"/>
              <a:t>ProcSet</a:t>
            </a:r>
            <a:r>
              <a:rPr lang="en-GB" dirty="0"/>
              <a:t>[/PDF]&gt;&gt;/Subtype/Form/Type/</a:t>
            </a:r>
            <a:r>
              <a:rPr lang="en-GB" dirty="0" err="1"/>
              <a:t>XObject</a:t>
            </a:r>
            <a:r>
              <a:rPr lang="en-GB" dirty="0"/>
              <a:t>&gt;&gt;stream</a:t>
            </a:r>
          </a:p>
          <a:p>
            <a:r>
              <a:rPr lang="en-GB" dirty="0"/>
              <a:t>1 g0 0 130.5005 113.2504 ref0.5 0.5 129.5005 112.2504 res</a:t>
            </a:r>
          </a:p>
          <a:p>
            <a:r>
              <a:rPr lang="en-GB" dirty="0" err="1"/>
              <a:t>endstream</a:t>
            </a:r>
            <a:endParaRPr lang="en-GB" dirty="0"/>
          </a:p>
          <a:p>
            <a:r>
              <a:rPr lang="en-GB" dirty="0" err="1" smtClean="0"/>
              <a:t>Endobj</a:t>
            </a:r>
            <a:endParaRPr lang="en-GB" dirty="0" smtClean="0"/>
          </a:p>
          <a:p>
            <a:endParaRPr lang="en-GB" dirty="0"/>
          </a:p>
          <a:p>
            <a:r>
              <a:rPr lang="en-GB" dirty="0"/>
              <a:t>44 0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167/Matrix[1.0 0.0 0.0 1.0 0.0 0.0]/Resources&lt;&lt;/Font&lt;&lt;/</a:t>
            </a:r>
            <a:r>
              <a:rPr lang="en-GB" dirty="0" err="1"/>
              <a:t>ZaDb</a:t>
            </a:r>
            <a:r>
              <a:rPr lang="en-GB" dirty="0"/>
              <a:t> 45 0 R&gt;&gt;/</a:t>
            </a:r>
            <a:r>
              <a:rPr lang="en-GB" dirty="0" err="1"/>
              <a:t>ProcSet</a:t>
            </a:r>
            <a:r>
              <a:rPr lang="en-GB" dirty="0"/>
              <a:t>[/PDF/Text]&gt;&gt;/Subtype/Form/Type/</a:t>
            </a:r>
            <a:r>
              <a:rPr lang="en-GB" dirty="0" err="1"/>
              <a:t>XObject</a:t>
            </a:r>
            <a:r>
              <a:rPr lang="en-GB" dirty="0"/>
              <a:t>&gt;&gt;stream</a:t>
            </a:r>
          </a:p>
          <a:p>
            <a:r>
              <a:rPr lang="en-GB" dirty="0"/>
              <a:t>1 g0 0 130.5005 113.2504 ref0.5 0.5 129.5005 112.2504 resq1 1 128.5005 111.2504 reWn0 </a:t>
            </a:r>
            <a:r>
              <a:rPr lang="en-GB" dirty="0" err="1"/>
              <a:t>gBT</a:t>
            </a:r>
            <a:r>
              <a:rPr lang="en-GB" dirty="0"/>
              <a:t>/</a:t>
            </a:r>
            <a:r>
              <a:rPr lang="en-GB" dirty="0" err="1"/>
              <a:t>ZaDb</a:t>
            </a:r>
            <a:r>
              <a:rPr lang="en-GB" dirty="0"/>
              <a:t> 113.4238 Tf17.2724 18.232 Td109.2269 TL0 0 Td(4) </a:t>
            </a:r>
            <a:r>
              <a:rPr lang="en-GB" dirty="0" err="1"/>
              <a:t>TjETQ</a:t>
            </a:r>
            <a:endParaRPr lang="en-GB" dirty="0"/>
          </a:p>
          <a:p>
            <a:r>
              <a:rPr lang="en-GB" dirty="0" err="1"/>
              <a:t>endstream</a:t>
            </a:r>
            <a:endParaRPr lang="en-GB" dirty="0"/>
          </a:p>
          <a:p>
            <a:r>
              <a:rPr lang="en-GB" dirty="0" err="1"/>
              <a:t>endobj</a:t>
            </a:r>
            <a:endParaRPr lang="en-GB" dirty="0"/>
          </a:p>
        </p:txBody>
      </p:sp>
    </p:spTree>
    <p:extLst>
      <p:ext uri="{BB962C8B-B14F-4D97-AF65-F5344CB8AC3E}">
        <p14:creationId xmlns:p14="http://schemas.microsoft.com/office/powerpoint/2010/main" val="384332702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lstStyle/>
          <a:p>
            <a:r>
              <a:rPr lang="en-US" dirty="0" err="1" smtClean="0"/>
              <a:t>MediaBox</a:t>
            </a:r>
            <a:endParaRPr lang="en-US" dirty="0" smtClean="0"/>
          </a:p>
          <a:p>
            <a:r>
              <a:rPr lang="en-US" dirty="0" err="1" smtClean="0"/>
              <a:t>CropBox</a:t>
            </a:r>
            <a:endParaRPr lang="en-US" dirty="0" smtClean="0"/>
          </a:p>
          <a:p>
            <a:r>
              <a:rPr lang="en-US" dirty="0" err="1" smtClean="0"/>
              <a:t>BleedBox</a:t>
            </a:r>
            <a:endParaRPr lang="en-US" dirty="0" smtClean="0"/>
          </a:p>
          <a:p>
            <a:r>
              <a:rPr lang="en-US" dirty="0" err="1" smtClean="0"/>
              <a:t>TrimBox</a:t>
            </a:r>
            <a:endParaRPr lang="en-US" dirty="0" smtClean="0"/>
          </a:p>
          <a:p>
            <a:r>
              <a:rPr lang="en-US" dirty="0" err="1" smtClean="0"/>
              <a:t>ArtBox</a:t>
            </a:r>
            <a:endParaRPr lang="en-GB" dirty="0"/>
          </a:p>
        </p:txBody>
      </p:sp>
    </p:spTree>
    <p:extLst>
      <p:ext uri="{BB962C8B-B14F-4D97-AF65-F5344CB8AC3E}">
        <p14:creationId xmlns:p14="http://schemas.microsoft.com/office/powerpoint/2010/main" val="2102583283"/>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File structure</a:t>
            </a:r>
            <a:endParaRPr lang="en-US" dirty="0"/>
          </a:p>
        </p:txBody>
      </p:sp>
      <p:pic>
        <p:nvPicPr>
          <p:cNvPr id="1026" name="Picture 2" descr="C:\Users\lim16\Desktop\jg1.jp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14725" y="2164556"/>
            <a:ext cx="2571750" cy="3162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70000" lnSpcReduction="20000"/>
          </a:bodyPr>
          <a:lstStyle/>
          <a:p>
            <a:r>
              <a:rPr lang="en-US" dirty="0" err="1" smtClean="0"/>
              <a:t>MediaBox</a:t>
            </a:r>
            <a:endParaRPr lang="en-US" dirty="0" smtClean="0"/>
          </a:p>
          <a:p>
            <a:pPr marL="0" indent="0">
              <a:buNone/>
            </a:pPr>
            <a:r>
              <a:rPr lang="en-US" dirty="0"/>
              <a:t>The </a:t>
            </a:r>
            <a:r>
              <a:rPr lang="en-US" b="1" dirty="0" err="1"/>
              <a:t>MediaBox</a:t>
            </a:r>
            <a:r>
              <a:rPr lang="en-US" dirty="0"/>
              <a:t> is used to specify the width and height of the page. For the average user, this probably equals the actual page size. For prepress use, this is not the case as we prefer our pages to be defined slightly oversized so that we can see the bleed (Images or other elements touching an outer edge of a printed page need to extend beyond the edge of the paper to compensate for inaccuracies in trimming the page), the crop marks and useful information such as the file name or the date and time when the file was created. This means that PDF files used in graphic arts usually have a </a:t>
            </a:r>
            <a:r>
              <a:rPr lang="en-US" dirty="0" err="1"/>
              <a:t>MediaBox</a:t>
            </a:r>
            <a:r>
              <a:rPr lang="en-US" dirty="0"/>
              <a:t> which is larger then the trimmed page size. The </a:t>
            </a:r>
            <a:r>
              <a:rPr lang="en-US" dirty="0" err="1"/>
              <a:t>MediaBox</a:t>
            </a:r>
            <a:r>
              <a:rPr lang="en-US" dirty="0"/>
              <a:t> is the largest page box in a PDF. The other page boxes can equal the size of the </a:t>
            </a:r>
            <a:r>
              <a:rPr lang="en-US" dirty="0" err="1"/>
              <a:t>MediaBox</a:t>
            </a:r>
            <a:r>
              <a:rPr lang="en-US" dirty="0"/>
              <a:t> but they cannot be larger.</a:t>
            </a:r>
          </a:p>
          <a:p>
            <a:endParaRPr lang="en-US" dirty="0" smtClean="0"/>
          </a:p>
        </p:txBody>
      </p:sp>
    </p:spTree>
    <p:extLst>
      <p:ext uri="{BB962C8B-B14F-4D97-AF65-F5344CB8AC3E}">
        <p14:creationId xmlns:p14="http://schemas.microsoft.com/office/powerpoint/2010/main" val="3534091241"/>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a:bodyPr>
          <a:lstStyle/>
          <a:p>
            <a:r>
              <a:rPr lang="en-US" dirty="0" err="1" smtClean="0"/>
              <a:t>CropBox</a:t>
            </a:r>
            <a:endParaRPr lang="en-US" dirty="0" smtClean="0"/>
          </a:p>
          <a:p>
            <a:pPr marL="0" indent="0">
              <a:buNone/>
            </a:pPr>
            <a:r>
              <a:rPr lang="en-US" dirty="0"/>
              <a:t>The </a:t>
            </a:r>
            <a:r>
              <a:rPr lang="en-US" b="1" dirty="0" err="1"/>
              <a:t>CropBox</a:t>
            </a:r>
            <a:r>
              <a:rPr lang="en-US" dirty="0"/>
              <a:t> defines the region to which the page contents are to be clipped. Acrobat uses this size for screen display and printing. For prepress use, the </a:t>
            </a:r>
            <a:r>
              <a:rPr lang="en-US" dirty="0" err="1"/>
              <a:t>CropBox</a:t>
            </a:r>
            <a:r>
              <a:rPr lang="en-US" dirty="0"/>
              <a:t> is pretty irrelevant. The GWG industry association recommends not to use the </a:t>
            </a:r>
            <a:r>
              <a:rPr lang="en-US" dirty="0" err="1"/>
              <a:t>CropBox</a:t>
            </a:r>
            <a:r>
              <a:rPr lang="en-US" dirty="0"/>
              <a:t> at all.</a:t>
            </a:r>
          </a:p>
          <a:p>
            <a:endParaRPr lang="en-US" dirty="0" smtClean="0"/>
          </a:p>
        </p:txBody>
      </p:sp>
    </p:spTree>
    <p:extLst>
      <p:ext uri="{BB962C8B-B14F-4D97-AF65-F5344CB8AC3E}">
        <p14:creationId xmlns:p14="http://schemas.microsoft.com/office/powerpoint/2010/main" val="1655218345"/>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20000"/>
          </a:bodyPr>
          <a:lstStyle/>
          <a:p>
            <a:r>
              <a:rPr lang="en-US" dirty="0" err="1" smtClean="0"/>
              <a:t>BleedBox</a:t>
            </a:r>
            <a:endParaRPr lang="en-US" dirty="0" smtClean="0"/>
          </a:p>
          <a:p>
            <a:pPr marL="0" indent="0">
              <a:buNone/>
            </a:pPr>
            <a:r>
              <a:rPr lang="en-US" dirty="0"/>
              <a:t>The </a:t>
            </a:r>
            <a:r>
              <a:rPr lang="en-US" b="1" dirty="0" err="1"/>
              <a:t>BleedBox</a:t>
            </a:r>
            <a:r>
              <a:rPr lang="en-US" dirty="0"/>
              <a:t> determines the region to which the page contents needs to be clipped when output in a production environment. Usually the </a:t>
            </a:r>
            <a:r>
              <a:rPr lang="en-US" dirty="0" err="1"/>
              <a:t>BleedBox</a:t>
            </a:r>
            <a:r>
              <a:rPr lang="en-US" dirty="0"/>
              <a:t> is 3 to 5 </a:t>
            </a:r>
            <a:r>
              <a:rPr lang="en-US" dirty="0" err="1"/>
              <a:t>millimetres</a:t>
            </a:r>
            <a:r>
              <a:rPr lang="en-US" dirty="0"/>
              <a:t> larger than the </a:t>
            </a:r>
            <a:r>
              <a:rPr lang="en-US" dirty="0" err="1"/>
              <a:t>TrimBox</a:t>
            </a:r>
            <a:r>
              <a:rPr lang="en-US" dirty="0"/>
              <a:t>. It is nice to know the size of the </a:t>
            </a:r>
            <a:r>
              <a:rPr lang="en-US" dirty="0" err="1"/>
              <a:t>BleedBox</a:t>
            </a:r>
            <a:r>
              <a:rPr lang="en-US" dirty="0"/>
              <a:t> but it isn’t that important in graphic arts. Most prepress systems allow you to define the amount of bleed yourself and ignore the </a:t>
            </a:r>
            <a:r>
              <a:rPr lang="en-US" dirty="0" err="1"/>
              <a:t>BleedBox</a:t>
            </a:r>
            <a:r>
              <a:rPr lang="en-US" dirty="0"/>
              <a:t>. By default the </a:t>
            </a:r>
            <a:r>
              <a:rPr lang="en-US" dirty="0" err="1"/>
              <a:t>BleedBox</a:t>
            </a:r>
            <a:r>
              <a:rPr lang="en-US" dirty="0"/>
              <a:t> equals the </a:t>
            </a:r>
            <a:r>
              <a:rPr lang="en-US" dirty="0" err="1"/>
              <a:t>CropBox</a:t>
            </a:r>
            <a:r>
              <a:rPr lang="en-US" dirty="0"/>
              <a:t>.</a:t>
            </a:r>
          </a:p>
          <a:p>
            <a:endParaRPr lang="en-US" dirty="0" smtClean="0"/>
          </a:p>
        </p:txBody>
      </p:sp>
    </p:spTree>
    <p:extLst>
      <p:ext uri="{BB962C8B-B14F-4D97-AF65-F5344CB8AC3E}">
        <p14:creationId xmlns:p14="http://schemas.microsoft.com/office/powerpoint/2010/main" val="3075128710"/>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85000" lnSpcReduction="10000"/>
          </a:bodyPr>
          <a:lstStyle/>
          <a:p>
            <a:r>
              <a:rPr lang="en-GB" b="1" dirty="0" err="1"/>
              <a:t>TrimBox</a:t>
            </a:r>
            <a:r>
              <a:rPr lang="en-GB" dirty="0"/>
              <a:t> </a:t>
            </a:r>
            <a:endParaRPr lang="en-US" dirty="0" smtClean="0"/>
          </a:p>
          <a:p>
            <a:pPr marL="0" indent="0">
              <a:buNone/>
            </a:pPr>
            <a:r>
              <a:rPr lang="en-US" dirty="0"/>
              <a:t>The </a:t>
            </a:r>
            <a:r>
              <a:rPr lang="en-US" b="1" dirty="0" err="1"/>
              <a:t>TrimBox</a:t>
            </a:r>
            <a:r>
              <a:rPr lang="en-US" dirty="0"/>
              <a:t> defines the intended dimensions of the finished page. Contrary to the </a:t>
            </a:r>
            <a:r>
              <a:rPr lang="en-US" dirty="0" err="1"/>
              <a:t>CropBox</a:t>
            </a:r>
            <a:r>
              <a:rPr lang="en-US" dirty="0"/>
              <a:t>, the </a:t>
            </a:r>
            <a:r>
              <a:rPr lang="en-US" dirty="0" err="1"/>
              <a:t>TrimBox</a:t>
            </a:r>
            <a:r>
              <a:rPr lang="en-US" dirty="0"/>
              <a:t> is very important because it defines the actual page size. The imposition programs and workflows that I know all use the </a:t>
            </a:r>
            <a:r>
              <a:rPr lang="en-US" dirty="0" err="1"/>
              <a:t>TrimBox</a:t>
            </a:r>
            <a:r>
              <a:rPr lang="en-US" dirty="0"/>
              <a:t> as the basis for positioning pages on a press sheet. By default the </a:t>
            </a:r>
            <a:r>
              <a:rPr lang="en-US" dirty="0" err="1"/>
              <a:t>TrimBox</a:t>
            </a:r>
            <a:r>
              <a:rPr lang="en-US" dirty="0"/>
              <a:t> equals the </a:t>
            </a:r>
            <a:r>
              <a:rPr lang="en-US" dirty="0" err="1"/>
              <a:t>CropBox</a:t>
            </a:r>
            <a:r>
              <a:rPr lang="en-US" dirty="0"/>
              <a:t>. When creating PDFs that are PDF/X-1a or PDF/X-3 compliant it is a requirement that the </a:t>
            </a:r>
            <a:r>
              <a:rPr lang="en-US" dirty="0" err="1"/>
              <a:t>MediaBox</a:t>
            </a:r>
            <a:r>
              <a:rPr lang="en-US" dirty="0"/>
              <a:t>, </a:t>
            </a:r>
            <a:r>
              <a:rPr lang="en-US" dirty="0" err="1"/>
              <a:t>TrimBox</a:t>
            </a:r>
            <a:r>
              <a:rPr lang="en-US" dirty="0"/>
              <a:t> and </a:t>
            </a:r>
            <a:r>
              <a:rPr lang="en-US" dirty="0" err="1"/>
              <a:t>BleedBox</a:t>
            </a:r>
            <a:r>
              <a:rPr lang="en-US" dirty="0"/>
              <a:t> are properly defined in the PDF.</a:t>
            </a:r>
          </a:p>
          <a:p>
            <a:endParaRPr lang="en-US" dirty="0" smtClean="0"/>
          </a:p>
        </p:txBody>
      </p:sp>
    </p:spTree>
    <p:extLst>
      <p:ext uri="{BB962C8B-B14F-4D97-AF65-F5344CB8AC3E}">
        <p14:creationId xmlns:p14="http://schemas.microsoft.com/office/powerpoint/2010/main" val="3390811176"/>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10000"/>
          </a:bodyPr>
          <a:lstStyle/>
          <a:p>
            <a:r>
              <a:rPr lang="en-GB" b="1" dirty="0" err="1"/>
              <a:t>ArtBox</a:t>
            </a:r>
            <a:r>
              <a:rPr lang="en-GB" b="1" dirty="0"/>
              <a:t> </a:t>
            </a:r>
            <a:r>
              <a:rPr lang="en-GB" dirty="0"/>
              <a:t> </a:t>
            </a:r>
            <a:endParaRPr lang="en-US" dirty="0" smtClean="0"/>
          </a:p>
          <a:p>
            <a:pPr marL="0" indent="0">
              <a:buNone/>
            </a:pPr>
            <a:r>
              <a:rPr lang="en-US" dirty="0"/>
              <a:t>The </a:t>
            </a:r>
            <a:r>
              <a:rPr lang="en-US" b="1" dirty="0" err="1"/>
              <a:t>ArtBox</a:t>
            </a:r>
            <a:r>
              <a:rPr lang="en-US" b="1" dirty="0"/>
              <a:t> </a:t>
            </a:r>
            <a:r>
              <a:rPr lang="en-US" dirty="0"/>
              <a:t>is a bit of a special case. It can define a region within a page that is of special interest. It is rarely used by applications. One way in which it can be used is to handle ads: on a PDF of a page on which there is an advertisement, the </a:t>
            </a:r>
            <a:r>
              <a:rPr lang="en-US" dirty="0" err="1"/>
              <a:t>ArtBox</a:t>
            </a:r>
            <a:r>
              <a:rPr lang="en-US" dirty="0"/>
              <a:t> can define the size of that ad. This allows you to place that PDF on another page but only use the ad from that PDF.</a:t>
            </a:r>
          </a:p>
          <a:p>
            <a:endParaRPr lang="en-US" dirty="0" smtClean="0"/>
          </a:p>
        </p:txBody>
      </p:sp>
    </p:spTree>
    <p:extLst>
      <p:ext uri="{BB962C8B-B14F-4D97-AF65-F5344CB8AC3E}">
        <p14:creationId xmlns:p14="http://schemas.microsoft.com/office/powerpoint/2010/main" val="3860874012"/>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Font vs. Typeface</a:t>
            </a:r>
          </a:p>
          <a:p>
            <a:pPr lvl="1"/>
            <a:r>
              <a:rPr lang="en-US" dirty="0" smtClean="0"/>
              <a:t>A typeface is the visual appearance of the letters, and the font is the implementation  which create them. Simply, “</a:t>
            </a:r>
            <a:r>
              <a:rPr lang="en-US" b="1" dirty="0" smtClean="0"/>
              <a:t>Times</a:t>
            </a:r>
            <a:r>
              <a:rPr lang="en-US" dirty="0" smtClean="0"/>
              <a:t> </a:t>
            </a:r>
            <a:r>
              <a:rPr lang="en-US" b="1" dirty="0" smtClean="0"/>
              <a:t>New</a:t>
            </a:r>
            <a:r>
              <a:rPr lang="en-US" dirty="0" smtClean="0"/>
              <a:t> </a:t>
            </a:r>
            <a:r>
              <a:rPr lang="en-US" b="1" dirty="0" smtClean="0"/>
              <a:t>Roman</a:t>
            </a:r>
            <a:r>
              <a:rPr lang="en-US" dirty="0" smtClean="0"/>
              <a:t>” is Typeface, “</a:t>
            </a:r>
            <a:r>
              <a:rPr lang="en-US" b="1" dirty="0" smtClean="0"/>
              <a:t>TimeNewRoman.otf</a:t>
            </a:r>
            <a:r>
              <a:rPr lang="en-US" dirty="0" smtClean="0"/>
              <a:t>” is a font</a:t>
            </a:r>
          </a:p>
          <a:p>
            <a:pPr lvl="1"/>
            <a:endParaRPr lang="en-GB" dirty="0"/>
          </a:p>
        </p:txBody>
      </p:sp>
    </p:spTree>
    <p:extLst>
      <p:ext uri="{BB962C8B-B14F-4D97-AF65-F5344CB8AC3E}">
        <p14:creationId xmlns:p14="http://schemas.microsoft.com/office/powerpoint/2010/main" val="4118300290"/>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Glyph vs. Character</a:t>
            </a:r>
          </a:p>
          <a:p>
            <a:pPr lvl="1"/>
            <a:r>
              <a:rPr lang="en-US" dirty="0" smtClean="0"/>
              <a:t> A glyph is a specific visual form of a character.</a:t>
            </a:r>
          </a:p>
          <a:p>
            <a:pPr lvl="1"/>
            <a:endParaRPr lang="en-US" dirty="0"/>
          </a:p>
          <a:p>
            <a:r>
              <a:rPr lang="en-US" dirty="0" smtClean="0"/>
              <a:t>Font file vs. </a:t>
            </a:r>
            <a:r>
              <a:rPr lang="en-US" smtClean="0"/>
              <a:t>Font program</a:t>
            </a:r>
          </a:p>
          <a:p>
            <a:endParaRPr lang="en-US" dirty="0" smtClean="0"/>
          </a:p>
        </p:txBody>
      </p:sp>
    </p:spTree>
    <p:extLst>
      <p:ext uri="{BB962C8B-B14F-4D97-AF65-F5344CB8AC3E}">
        <p14:creationId xmlns:p14="http://schemas.microsoft.com/office/powerpoint/2010/main" val="2627655136"/>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a:t>
            </a:r>
            <a:endParaRPr lang="en-GB" dirty="0"/>
          </a:p>
        </p:txBody>
      </p:sp>
      <p:sp>
        <p:nvSpPr>
          <p:cNvPr id="3" name="Content Placeholder 2"/>
          <p:cNvSpPr>
            <a:spLocks noGrp="1"/>
          </p:cNvSpPr>
          <p:nvPr>
            <p:ph idx="1"/>
          </p:nvPr>
        </p:nvSpPr>
        <p:spPr/>
        <p:txBody>
          <a:bodyPr/>
          <a:lstStyle/>
          <a:p>
            <a:r>
              <a:rPr lang="en-US" dirty="0" smtClean="0"/>
              <a:t>Type 0</a:t>
            </a:r>
          </a:p>
          <a:p>
            <a:r>
              <a:rPr lang="en-US" dirty="0" smtClean="0"/>
              <a:t>Type 1</a:t>
            </a:r>
          </a:p>
          <a:p>
            <a:r>
              <a:rPr lang="en-US" dirty="0" smtClean="0"/>
              <a:t>Type 3</a:t>
            </a:r>
          </a:p>
          <a:p>
            <a:r>
              <a:rPr lang="en-US" dirty="0" smtClean="0"/>
              <a:t>TrueType</a:t>
            </a:r>
          </a:p>
          <a:p>
            <a:r>
              <a:rPr lang="en-US" dirty="0" err="1" smtClean="0"/>
              <a:t>CIDFont</a:t>
            </a:r>
            <a:endParaRPr lang="en-US" dirty="0" smtClean="0"/>
          </a:p>
          <a:p>
            <a:pPr lvl="1"/>
            <a:r>
              <a:rPr lang="en-US" dirty="0" smtClean="0"/>
              <a:t>CIDFont0 based on Type 1 font technology</a:t>
            </a:r>
          </a:p>
          <a:p>
            <a:pPr lvl="1"/>
            <a:r>
              <a:rPr lang="en-US" dirty="0" smtClean="0"/>
              <a:t>CIDFont2 based on TrueType font technology</a:t>
            </a:r>
            <a:endParaRPr lang="en-GB" dirty="0"/>
          </a:p>
        </p:txBody>
      </p:sp>
    </p:spTree>
    <p:extLst>
      <p:ext uri="{BB962C8B-B14F-4D97-AF65-F5344CB8AC3E}">
        <p14:creationId xmlns:p14="http://schemas.microsoft.com/office/powerpoint/2010/main" val="634823430"/>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27247"/>
            <a:ext cx="7526818" cy="769505"/>
          </a:xfrm>
          <a:prstGeom prst="rect">
            <a:avLst/>
          </a:prstGeom>
          <a:noFill/>
        </p:spPr>
        <p:txBody>
          <a:bodyPr wrap="square" rtlCol="0">
            <a:normAutofit fontScale="70000" lnSpcReduction="20000"/>
          </a:bodyPr>
          <a:lstStyle/>
          <a:p>
            <a:r>
              <a:rPr lang="en-US" sz="7200" dirty="0" smtClean="0"/>
              <a:t>Document structure</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4" name="TextBox 3"/>
          <p:cNvSpPr txBox="1"/>
          <p:nvPr/>
        </p:nvSpPr>
        <p:spPr>
          <a:xfrm>
            <a:off x="547012" y="1484785"/>
            <a:ext cx="8057435" cy="4536504"/>
          </a:xfrm>
          <a:prstGeom prst="rect">
            <a:avLst/>
          </a:prstGeom>
          <a:noFill/>
        </p:spPr>
        <p:txBody>
          <a:bodyPr wrap="square" rtlCol="0">
            <a:normAutofit/>
          </a:bodyPr>
          <a:lstStyle/>
          <a:p>
            <a:endParaRPr lang="en-US" sz="3200" dirty="0"/>
          </a:p>
        </p:txBody>
      </p:sp>
      <p:pic>
        <p:nvPicPr>
          <p:cNvPr id="2050" name="Picture 2" descr="C:\Users\lim16\Desktop\logica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10815"/>
            <a:ext cx="7691086" cy="4720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592" y="476672"/>
            <a:ext cx="7416824" cy="864096"/>
          </a:xfrm>
          <a:prstGeom prst="rect">
            <a:avLst/>
          </a:prstGeom>
          <a:noFill/>
        </p:spPr>
        <p:txBody>
          <a:bodyPr wrap="square" rtlCol="0">
            <a:normAutofit fontScale="92500" lnSpcReduction="20000"/>
          </a:bodyPr>
          <a:lstStyle/>
          <a:p>
            <a:r>
              <a:rPr lang="en-GB" sz="6600" dirty="0" smtClean="0"/>
              <a:t>Page structure</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pic>
        <p:nvPicPr>
          <p:cNvPr id="3074" name="Picture 2" descr="C:\Users\lim16\Desktop\pag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8076" y="1308419"/>
            <a:ext cx="6422276" cy="5214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Parse</a:t>
            </a:r>
          </a:p>
        </p:txBody>
      </p:sp>
      <p:pic>
        <p:nvPicPr>
          <p:cNvPr id="4098" name="Picture 2" descr="C:\Users\lim16\Desktop\order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536705"/>
            <a:ext cx="6143625"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3785652"/>
          </a:xfrm>
          <a:prstGeom prst="rect">
            <a:avLst/>
          </a:prstGeom>
          <a:noFill/>
        </p:spPr>
        <p:txBody>
          <a:bodyPr wrap="square" rtlCol="0">
            <a:spAutoFit/>
          </a:bodyPr>
          <a:lstStyle/>
          <a:p>
            <a:pPr marL="285750" indent="-285750">
              <a:buFont typeface="Arial" pitchFamily="34" charset="0"/>
              <a:buChar char="•"/>
            </a:pPr>
            <a:r>
              <a:rPr lang="en-US" sz="2400" dirty="0" smtClean="0"/>
              <a:t>Adobe holds the patents to PDF</a:t>
            </a:r>
          </a:p>
          <a:p>
            <a:pPr marL="285750" indent="-285750">
              <a:buFont typeface="Arial" pitchFamily="34" charset="0"/>
              <a:buChar char="•"/>
            </a:pPr>
            <a:r>
              <a:rPr lang="en-US" sz="2400" dirty="0" smtClean="0"/>
              <a:t>Licenses royalty-free</a:t>
            </a:r>
          </a:p>
          <a:p>
            <a:pPr marL="285750" indent="-285750">
              <a:buFont typeface="Arial" pitchFamily="34" charset="0"/>
              <a:buChar char="•"/>
            </a:pPr>
            <a:r>
              <a:rPr lang="en-US" sz="2400" dirty="0" smtClean="0"/>
              <a:t>The PDF combines three technologies:</a:t>
            </a:r>
          </a:p>
          <a:p>
            <a:pPr marL="742950" lvl="1" indent="-285750">
              <a:buFont typeface="Arial" pitchFamily="34" charset="0"/>
              <a:buChar char="•"/>
            </a:pPr>
            <a:r>
              <a:rPr lang="en-US" sz="2400" dirty="0" smtClean="0"/>
              <a:t>A subset of the PostScript description programming language, for generating the layout and graphics.</a:t>
            </a:r>
          </a:p>
          <a:p>
            <a:pPr marL="742950" lvl="1" indent="-285750">
              <a:buFont typeface="Arial" pitchFamily="34" charset="0"/>
              <a:buChar char="•"/>
            </a:pPr>
            <a:r>
              <a:rPr lang="en-US" sz="2400" dirty="0" smtClean="0"/>
              <a:t>A font-embedding/replacement system to allow fonts to travel with the documents.</a:t>
            </a:r>
          </a:p>
          <a:p>
            <a:pPr marL="742950" lvl="1" indent="-285750">
              <a:buFont typeface="Arial" pitchFamily="34" charset="0"/>
              <a:buChar char="•"/>
            </a:pPr>
            <a:r>
              <a:rPr lang="en-US" sz="2400" dirty="0" smtClean="0"/>
              <a:t>A structured storage system to bundle these elements and any associated content into a single file, with data compression where appropriate</a:t>
            </a:r>
            <a:r>
              <a:rPr lang="en-US" dirty="0" smtClean="0"/>
              <a:t>.</a:t>
            </a:r>
            <a:endParaRPr lang="en-GB" dirty="0"/>
          </a:p>
        </p:txBody>
      </p:sp>
    </p:spTree>
    <p:extLst>
      <p:ext uri="{BB962C8B-B14F-4D97-AF65-F5344CB8AC3E}">
        <p14:creationId xmlns:p14="http://schemas.microsoft.com/office/powerpoint/2010/main" val="287839740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2246769"/>
          </a:xfrm>
          <a:prstGeom prst="rect">
            <a:avLst/>
          </a:prstGeom>
          <a:noFill/>
        </p:spPr>
        <p:txBody>
          <a:bodyPr wrap="square" rtlCol="0">
            <a:spAutoFit/>
          </a:bodyPr>
          <a:lstStyle/>
          <a:p>
            <a:pPr marL="285750" indent="-285750">
              <a:buFont typeface="Arial" pitchFamily="34" charset="0"/>
              <a:buChar char="•"/>
            </a:pPr>
            <a:r>
              <a:rPr lang="en-US" sz="2000" dirty="0" smtClean="0"/>
              <a:t>PostScript is a page description language run in an interpreter to generate an image, a process requiring many resources.</a:t>
            </a:r>
          </a:p>
          <a:p>
            <a:pPr marL="285750" indent="-285750">
              <a:buFont typeface="Arial" pitchFamily="34" charset="0"/>
              <a:buChar char="•"/>
            </a:pPr>
            <a:r>
              <a:rPr lang="en-US" sz="2000" dirty="0" smtClean="0"/>
              <a:t>PostScript can handle not just graphics, but also standard features of programming languages such as if and loop commands.</a:t>
            </a:r>
          </a:p>
          <a:p>
            <a:pPr marL="285750" indent="-285750">
              <a:buFont typeface="Arial" pitchFamily="34" charset="0"/>
              <a:buChar char="•"/>
            </a:pPr>
            <a:r>
              <a:rPr lang="en-US" sz="2000" dirty="0" smtClean="0"/>
              <a:t>PDF is largely based on the PostScript but simplified to remove the flow control features like these, while graphics commands such as </a:t>
            </a:r>
            <a:r>
              <a:rPr lang="en-US" sz="2000" dirty="0" err="1" smtClean="0"/>
              <a:t>lineto</a:t>
            </a:r>
            <a:r>
              <a:rPr lang="en-US" sz="2000" dirty="0" smtClean="0"/>
              <a:t> remain.</a:t>
            </a:r>
            <a:endParaRPr lang="en-GB" sz="2000" dirty="0"/>
          </a:p>
        </p:txBody>
      </p:sp>
    </p:spTree>
    <p:extLst>
      <p:ext uri="{BB962C8B-B14F-4D97-AF65-F5344CB8AC3E}">
        <p14:creationId xmlns:p14="http://schemas.microsoft.com/office/powerpoint/2010/main" val="358445030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4401205"/>
          </a:xfrm>
          <a:prstGeom prst="rect">
            <a:avLst/>
          </a:prstGeom>
          <a:noFill/>
        </p:spPr>
        <p:txBody>
          <a:bodyPr wrap="square" rtlCol="0">
            <a:spAutoFit/>
          </a:bodyPr>
          <a:lstStyle/>
          <a:p>
            <a:pPr marL="285750" indent="-285750">
              <a:buFont typeface="Arial" pitchFamily="34" charset="0"/>
              <a:buChar char="•"/>
            </a:pPr>
            <a:r>
              <a:rPr lang="en-US" sz="2000" dirty="0" smtClean="0"/>
              <a:t>As a document format, PDF has several advantages over PostScript</a:t>
            </a:r>
          </a:p>
          <a:p>
            <a:pPr marL="742950" lvl="1" indent="-285750">
              <a:buFont typeface="Arial" pitchFamily="34" charset="0"/>
              <a:buChar char="•"/>
            </a:pPr>
            <a:r>
              <a:rPr lang="en-US" sz="2000" dirty="0" smtClean="0"/>
              <a:t>PDF contains tokenized and interpreted results of the PostScript source code, for direct correspondence between changes to items in the PDF page description and changes to the resulting page appearance.</a:t>
            </a:r>
          </a:p>
          <a:p>
            <a:pPr marL="742950" lvl="1" indent="-285750">
              <a:buFont typeface="Arial" pitchFamily="34" charset="0"/>
              <a:buChar char="•"/>
            </a:pPr>
            <a:r>
              <a:rPr lang="en-US" sz="2000" dirty="0" smtClean="0"/>
              <a:t>PDF(from version 1.4) support the graphics transparency; PostScript does not.</a:t>
            </a:r>
          </a:p>
          <a:p>
            <a:pPr marL="742950" lvl="1" indent="-285750">
              <a:buFont typeface="Arial" pitchFamily="34" charset="0"/>
              <a:buChar char="•"/>
            </a:pPr>
            <a:r>
              <a:rPr lang="en-US" sz="2000" dirty="0" smtClean="0"/>
              <a:t>PostScript is an interpreted programming language with an implicit global state, so instructions accompanying the description of one page can affect the appearance of any following page. Therefore, all preceding pages in a postscript document must be processed to determine the correct appearance of a given page, whereas in each page in a PDF document is unaffected by the others. </a:t>
            </a:r>
            <a:endParaRPr lang="en-GB" sz="2000" dirty="0"/>
          </a:p>
        </p:txBody>
      </p:sp>
    </p:spTree>
    <p:extLst>
      <p:ext uri="{BB962C8B-B14F-4D97-AF65-F5344CB8AC3E}">
        <p14:creationId xmlns:p14="http://schemas.microsoft.com/office/powerpoint/2010/main" val="68412200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overview</a:t>
            </a:r>
          </a:p>
        </p:txBody>
      </p:sp>
      <p:sp>
        <p:nvSpPr>
          <p:cNvPr id="3" name="TextBox 2"/>
          <p:cNvSpPr txBox="1"/>
          <p:nvPr/>
        </p:nvSpPr>
        <p:spPr>
          <a:xfrm>
            <a:off x="899592" y="1556792"/>
            <a:ext cx="7560840" cy="2862322"/>
          </a:xfrm>
          <a:prstGeom prst="rect">
            <a:avLst/>
          </a:prstGeom>
          <a:noFill/>
        </p:spPr>
        <p:txBody>
          <a:bodyPr wrap="square" rtlCol="0">
            <a:spAutoFit/>
          </a:bodyPr>
          <a:lstStyle/>
          <a:p>
            <a:pPr marL="285750" indent="-285750">
              <a:buFont typeface="Arial" pitchFamily="34" charset="0"/>
              <a:buChar char="•"/>
            </a:pPr>
            <a:r>
              <a:rPr lang="en-US" sz="2000" dirty="0" smtClean="0"/>
              <a:t>File structure</a:t>
            </a:r>
          </a:p>
          <a:p>
            <a:pPr marL="914400" lvl="1" indent="-457200">
              <a:buFont typeface="+mj-lt"/>
              <a:buAutoNum type="arabicPeriod"/>
            </a:pPr>
            <a:r>
              <a:rPr lang="en-US" sz="2000" dirty="0" smtClean="0"/>
              <a:t>Boolean</a:t>
            </a:r>
          </a:p>
          <a:p>
            <a:pPr marL="914400" lvl="1" indent="-457200">
              <a:buFont typeface="+mj-lt"/>
              <a:buAutoNum type="arabicPeriod"/>
            </a:pPr>
            <a:r>
              <a:rPr lang="en-US" sz="2000" dirty="0" smtClean="0"/>
              <a:t>Numbers</a:t>
            </a:r>
          </a:p>
          <a:p>
            <a:pPr marL="914400" lvl="1" indent="-457200">
              <a:buFont typeface="+mj-lt"/>
              <a:buAutoNum type="arabicPeriod"/>
            </a:pPr>
            <a:r>
              <a:rPr lang="en-US" sz="2000" dirty="0" smtClean="0"/>
              <a:t>Strings</a:t>
            </a:r>
          </a:p>
          <a:p>
            <a:pPr marL="914400" lvl="1" indent="-457200">
              <a:buFont typeface="+mj-lt"/>
              <a:buAutoNum type="arabicPeriod"/>
            </a:pPr>
            <a:r>
              <a:rPr lang="en-US" sz="2000" dirty="0" smtClean="0"/>
              <a:t>Names</a:t>
            </a:r>
          </a:p>
          <a:p>
            <a:pPr marL="914400" lvl="1" indent="-457200">
              <a:buFont typeface="+mj-lt"/>
              <a:buAutoNum type="arabicPeriod"/>
            </a:pPr>
            <a:r>
              <a:rPr lang="en-US" sz="2000" dirty="0" smtClean="0"/>
              <a:t>Arrays, ordered collection of objects</a:t>
            </a:r>
          </a:p>
          <a:p>
            <a:pPr marL="914400" lvl="1" indent="-457200">
              <a:buFont typeface="+mj-lt"/>
              <a:buAutoNum type="arabicPeriod"/>
            </a:pPr>
            <a:r>
              <a:rPr lang="en-US" sz="2000" dirty="0" smtClean="0"/>
              <a:t>Dictionaries, collection of objects indexed by Names</a:t>
            </a:r>
          </a:p>
          <a:p>
            <a:pPr marL="914400" lvl="1" indent="-457200">
              <a:buFont typeface="+mj-lt"/>
              <a:buAutoNum type="arabicPeriod"/>
            </a:pPr>
            <a:r>
              <a:rPr lang="en-US" sz="2000" dirty="0" smtClean="0"/>
              <a:t>Streams</a:t>
            </a:r>
          </a:p>
          <a:p>
            <a:pPr marL="914400" lvl="1" indent="-457200">
              <a:buFont typeface="+mj-lt"/>
              <a:buAutoNum type="arabicPeriod"/>
            </a:pPr>
            <a:r>
              <a:rPr lang="en-US" sz="2000" dirty="0" smtClean="0"/>
              <a:t>The </a:t>
            </a:r>
            <a:r>
              <a:rPr lang="en-US" sz="2000" smtClean="0"/>
              <a:t>null object</a:t>
            </a:r>
            <a:endParaRPr lang="en-GB" sz="2000" dirty="0"/>
          </a:p>
        </p:txBody>
      </p:sp>
    </p:spTree>
    <p:extLst>
      <p:ext uri="{BB962C8B-B14F-4D97-AF65-F5344CB8AC3E}">
        <p14:creationId xmlns:p14="http://schemas.microsoft.com/office/powerpoint/2010/main" val="824943923"/>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1235</Words>
  <Application>Microsoft Office PowerPoint</Application>
  <PresentationFormat>On-screen Show (4:3)</PresentationFormat>
  <Paragraphs>186</Paragraphs>
  <Slides>27</Slides>
  <Notes>11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Training</vt:lpstr>
      <vt:lpstr>Portable document Format</vt:lpstr>
      <vt:lpstr>File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PDF page boxes</vt:lpstr>
      <vt:lpstr>The PDF page boxes</vt:lpstr>
      <vt:lpstr>The PDF page boxes</vt:lpstr>
      <vt:lpstr>The PDF page boxes</vt:lpstr>
      <vt:lpstr>The PDF page boxes</vt:lpstr>
      <vt:lpstr>The PDF page boxes</vt:lpstr>
      <vt:lpstr>Text Terminology</vt:lpstr>
      <vt:lpstr>Text Terminology</vt:lpstr>
      <vt:lpstr>Font</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2013-08-28T03:15:21Z</dcterms:created>
  <dcterms:modified xsi:type="dcterms:W3CDTF">2013-12-13T06:42:27Z</dcterms:modified>
</cp:coreProperties>
</file>