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2"/>
  </p:notesMasterIdLst>
  <p:handoutMasterIdLst>
    <p:handoutMasterId r:id="rId73"/>
  </p:handoutMasterIdLst>
  <p:sldIdLst>
    <p:sldId id="259" r:id="rId2"/>
    <p:sldId id="339" r:id="rId3"/>
    <p:sldId id="294" r:id="rId4"/>
    <p:sldId id="296" r:id="rId5"/>
    <p:sldId id="295" r:id="rId6"/>
    <p:sldId id="341" r:id="rId7"/>
    <p:sldId id="261" r:id="rId8"/>
    <p:sldId id="281" r:id="rId9"/>
    <p:sldId id="282" r:id="rId10"/>
    <p:sldId id="283" r:id="rId11"/>
    <p:sldId id="297" r:id="rId12"/>
    <p:sldId id="298" r:id="rId13"/>
    <p:sldId id="284" r:id="rId14"/>
    <p:sldId id="286" r:id="rId15"/>
    <p:sldId id="287" r:id="rId16"/>
    <p:sldId id="288" r:id="rId17"/>
    <p:sldId id="293" r:id="rId18"/>
    <p:sldId id="292" r:id="rId19"/>
    <p:sldId id="289" r:id="rId20"/>
    <p:sldId id="290" r:id="rId21"/>
    <p:sldId id="291" r:id="rId22"/>
    <p:sldId id="299" r:id="rId23"/>
    <p:sldId id="300" r:id="rId24"/>
    <p:sldId id="301" r:id="rId25"/>
    <p:sldId id="302" r:id="rId26"/>
    <p:sldId id="303" r:id="rId27"/>
    <p:sldId id="304" r:id="rId28"/>
    <p:sldId id="306" r:id="rId29"/>
    <p:sldId id="312" r:id="rId30"/>
    <p:sldId id="313" r:id="rId31"/>
    <p:sldId id="314" r:id="rId32"/>
    <p:sldId id="315" r:id="rId33"/>
    <p:sldId id="316" r:id="rId34"/>
    <p:sldId id="317" r:id="rId35"/>
    <p:sldId id="318" r:id="rId36"/>
    <p:sldId id="319" r:id="rId37"/>
    <p:sldId id="305" r:id="rId38"/>
    <p:sldId id="310" r:id="rId39"/>
    <p:sldId id="311" r:id="rId40"/>
    <p:sldId id="335" r:id="rId41"/>
    <p:sldId id="336" r:id="rId42"/>
    <p:sldId id="337" r:id="rId43"/>
    <p:sldId id="338" r:id="rId44"/>
    <p:sldId id="307" r:id="rId45"/>
    <p:sldId id="308" r:id="rId46"/>
    <p:sldId id="309" r:id="rId47"/>
    <p:sldId id="320" r:id="rId48"/>
    <p:sldId id="321" r:id="rId49"/>
    <p:sldId id="322" r:id="rId50"/>
    <p:sldId id="323" r:id="rId51"/>
    <p:sldId id="327" r:id="rId52"/>
    <p:sldId id="325" r:id="rId53"/>
    <p:sldId id="324" r:id="rId54"/>
    <p:sldId id="326" r:id="rId55"/>
    <p:sldId id="328" r:id="rId56"/>
    <p:sldId id="329" r:id="rId57"/>
    <p:sldId id="332" r:id="rId58"/>
    <p:sldId id="346" r:id="rId59"/>
    <p:sldId id="347" r:id="rId60"/>
    <p:sldId id="349" r:id="rId61"/>
    <p:sldId id="348" r:id="rId62"/>
    <p:sldId id="350" r:id="rId63"/>
    <p:sldId id="352" r:id="rId64"/>
    <p:sldId id="334" r:id="rId65"/>
    <p:sldId id="351" r:id="rId66"/>
    <p:sldId id="333" r:id="rId67"/>
    <p:sldId id="342" r:id="rId68"/>
    <p:sldId id="343" r:id="rId69"/>
    <p:sldId id="345" r:id="rId70"/>
    <p:sldId id="34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339"/>
            <p14:sldId id="294"/>
            <p14:sldId id="296"/>
            <p14:sldId id="295"/>
            <p14:sldId id="341"/>
          </p14:sldIdLst>
        </p14:section>
        <p14:section name="Technical overview" id="{FC6DD091-F8EF-46E6-9160-E24B32C66375}">
          <p14:sldIdLst>
            <p14:sldId id="261"/>
            <p14:sldId id="281"/>
            <p14:sldId id="282"/>
            <p14:sldId id="283"/>
            <p14:sldId id="297"/>
          </p14:sldIdLst>
        </p14:section>
        <p14:section name="Font" id="{5C64102F-764E-4110-BFDC-19B77B7D16B4}">
          <p14:sldIdLst>
            <p14:sldId id="298"/>
          </p14:sldIdLst>
        </p14:section>
        <p14:section name="Interactive forms" id="{1FCEE758-E5E0-4E3D-B59F-8E8518CA4F01}">
          <p14:sldIdLst>
            <p14:sldId id="284"/>
            <p14:sldId id="286"/>
            <p14:sldId id="287"/>
            <p14:sldId id="288"/>
            <p14:sldId id="293"/>
            <p14:sldId id="292"/>
            <p14:sldId id="289"/>
            <p14:sldId id="290"/>
          </p14:sldIdLst>
        </p14:section>
        <p14:section name="PDF page boxes" id="{15FF0A4E-C862-45FB-9563-29EC8442EABA}">
          <p14:sldIdLst>
            <p14:sldId id="291"/>
            <p14:sldId id="299"/>
            <p14:sldId id="300"/>
            <p14:sldId id="301"/>
            <p14:sldId id="302"/>
            <p14:sldId id="303"/>
          </p14:sldIdLst>
        </p14:section>
        <p14:section name="Text" id="{428DC0E6-786B-41E8-A2BC-3266DE8B001F}">
          <p14:sldIdLst>
            <p14:sldId id="304"/>
            <p14:sldId id="306"/>
            <p14:sldId id="312"/>
            <p14:sldId id="313"/>
            <p14:sldId id="314"/>
            <p14:sldId id="315"/>
            <p14:sldId id="316"/>
            <p14:sldId id="317"/>
            <p14:sldId id="318"/>
            <p14:sldId id="319"/>
            <p14:sldId id="305"/>
            <p14:sldId id="310"/>
            <p14:sldId id="311"/>
            <p14:sldId id="335"/>
            <p14:sldId id="336"/>
            <p14:sldId id="337"/>
            <p14:sldId id="338"/>
          </p14:sldIdLst>
        </p14:section>
        <p14:section name="Graphics" id="{EC554772-DFFF-49A4-AFDA-728F7BBCAF9E}">
          <p14:sldIdLst>
            <p14:sldId id="307"/>
            <p14:sldId id="308"/>
            <p14:sldId id="309"/>
          </p14:sldIdLst>
        </p14:section>
        <p14:section name="Encryption" id="{09047F28-AF74-4A06-B762-3E095632595B}">
          <p14:sldIdLst>
            <p14:sldId id="320"/>
            <p14:sldId id="321"/>
            <p14:sldId id="322"/>
          </p14:sldIdLst>
        </p14:section>
        <p14:section name="PDF Subset" id="{43FC82D6-1E7D-4B31-BDF7-DA20EF1B5C00}">
          <p14:sldIdLst>
            <p14:sldId id="323"/>
            <p14:sldId id="327"/>
            <p14:sldId id="325"/>
            <p14:sldId id="324"/>
            <p14:sldId id="326"/>
            <p14:sldId id="328"/>
            <p14:sldId id="329"/>
            <p14:sldId id="332"/>
            <p14:sldId id="346"/>
            <p14:sldId id="347"/>
            <p14:sldId id="349"/>
            <p14:sldId id="348"/>
            <p14:sldId id="350"/>
            <p14:sldId id="352"/>
            <p14:sldId id="334"/>
            <p14:sldId id="351"/>
            <p14:sldId id="333"/>
          </p14:sldIdLst>
        </p14:section>
        <p14:section name="miscellaneous" id="{D828FC6B-5668-49F1-953E-73BAD37A90D6}">
          <p14:sldIdLst>
            <p14:sldId id="342"/>
            <p14:sldId id="343"/>
            <p14:sldId id="345"/>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84005" autoAdjust="0"/>
  </p:normalViewPr>
  <p:slideViewPr>
    <p:cSldViewPr>
      <p:cViewPr varScale="1">
        <p:scale>
          <a:sx n="90" d="100"/>
          <a:sy n="90" d="100"/>
        </p:scale>
        <p:origin x="-696" y="-114"/>
      </p:cViewPr>
      <p:guideLst>
        <p:guide orient="horz" pos="2160"/>
        <p:guide pos="2880"/>
      </p:guideLst>
    </p:cSldViewPr>
  </p:slideViewPr>
  <p:outlineViewPr>
    <p:cViewPr>
      <p:scale>
        <a:sx n="33" d="100"/>
        <a:sy n="33" d="100"/>
      </p:scale>
      <p:origin x="0" y="7230"/>
    </p:cViewPr>
  </p:outlineViewPr>
  <p:notesTextViewPr>
    <p:cViewPr>
      <p:scale>
        <a:sx n="100" d="100"/>
        <a:sy n="100" d="100"/>
      </p:scale>
      <p:origin x="0" y="0"/>
    </p:cViewPr>
  </p:notesTextViewPr>
  <p:sorterViewPr>
    <p:cViewPr>
      <p:scale>
        <a:sx n="154" d="100"/>
        <a:sy n="154" d="100"/>
      </p:scale>
      <p:origin x="0" y="5106"/>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11/13/2014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502658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11/13/2014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05596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grayscale. Run a test print to make sure your colors work when printed in pure black and white and grayscale.</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1348548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51</a:t>
            </a:fld>
            <a:endParaRPr lang="en-US" dirty="0"/>
          </a:p>
        </p:txBody>
      </p:sp>
    </p:spTree>
    <p:extLst>
      <p:ext uri="{BB962C8B-B14F-4D97-AF65-F5344CB8AC3E}">
        <p14:creationId xmlns:p14="http://schemas.microsoft.com/office/powerpoint/2010/main" val="243470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11/13/2014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www.fileformat.info/info/unicode/utf8.htm"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hyperlink" Target="http://www.pdfa.org/"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www.access-for-all.ch/en/pdf-lab.html"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mozilla.github.io/pdf.js/"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jpeg"/><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771800" y="2286000"/>
            <a:ext cx="5999224" cy="1470025"/>
          </a:xfrm>
        </p:spPr>
        <p:txBody>
          <a:bodyPr/>
          <a:lstStyle/>
          <a:p>
            <a:r>
              <a:rPr lang="en-US" dirty="0" smtClean="0"/>
              <a:t>Portable document Format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Mike Li</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Parse</a:t>
            </a:r>
          </a:p>
        </p:txBody>
      </p:sp>
      <p:pic>
        <p:nvPicPr>
          <p:cNvPr id="4098" name="Picture 2" descr="C:\Users\lim16\Desktop\order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536705"/>
            <a:ext cx="6143625"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overview</a:t>
            </a:r>
          </a:p>
        </p:txBody>
      </p:sp>
      <p:sp>
        <p:nvSpPr>
          <p:cNvPr id="3" name="TextBox 2"/>
          <p:cNvSpPr txBox="1"/>
          <p:nvPr/>
        </p:nvSpPr>
        <p:spPr>
          <a:xfrm>
            <a:off x="899592" y="1556792"/>
            <a:ext cx="7560840" cy="2862322"/>
          </a:xfrm>
          <a:prstGeom prst="rect">
            <a:avLst/>
          </a:prstGeom>
          <a:noFill/>
        </p:spPr>
        <p:txBody>
          <a:bodyPr wrap="square" rtlCol="0">
            <a:spAutoFit/>
          </a:bodyPr>
          <a:lstStyle/>
          <a:p>
            <a:pPr marL="285750" indent="-285750">
              <a:buFont typeface="Arial" pitchFamily="34" charset="0"/>
              <a:buChar char="•"/>
            </a:pPr>
            <a:r>
              <a:rPr lang="en-US" sz="2000" dirty="0" smtClean="0"/>
              <a:t>File structure</a:t>
            </a:r>
          </a:p>
          <a:p>
            <a:pPr marL="914400" lvl="1" indent="-457200">
              <a:buFont typeface="+mj-lt"/>
              <a:buAutoNum type="arabicPeriod"/>
            </a:pPr>
            <a:r>
              <a:rPr lang="en-US" sz="2000" dirty="0" smtClean="0"/>
              <a:t>Boolean</a:t>
            </a:r>
          </a:p>
          <a:p>
            <a:pPr marL="914400" lvl="1" indent="-457200">
              <a:buFont typeface="+mj-lt"/>
              <a:buAutoNum type="arabicPeriod"/>
            </a:pPr>
            <a:r>
              <a:rPr lang="en-US" sz="2000" dirty="0" smtClean="0"/>
              <a:t>Numbers</a:t>
            </a:r>
          </a:p>
          <a:p>
            <a:pPr marL="914400" lvl="1" indent="-457200">
              <a:buFont typeface="+mj-lt"/>
              <a:buAutoNum type="arabicPeriod"/>
            </a:pPr>
            <a:r>
              <a:rPr lang="en-US" sz="2000" dirty="0" smtClean="0"/>
              <a:t>Strings</a:t>
            </a:r>
          </a:p>
          <a:p>
            <a:pPr marL="914400" lvl="1" indent="-457200">
              <a:buFont typeface="+mj-lt"/>
              <a:buAutoNum type="arabicPeriod"/>
            </a:pPr>
            <a:r>
              <a:rPr lang="en-US" sz="2000" dirty="0" smtClean="0"/>
              <a:t>Names</a:t>
            </a:r>
          </a:p>
          <a:p>
            <a:pPr marL="914400" lvl="1" indent="-457200">
              <a:buFont typeface="+mj-lt"/>
              <a:buAutoNum type="arabicPeriod"/>
            </a:pPr>
            <a:r>
              <a:rPr lang="en-US" sz="2000" dirty="0" smtClean="0"/>
              <a:t>Arrays, ordered collection of objects</a:t>
            </a:r>
          </a:p>
          <a:p>
            <a:pPr marL="914400" lvl="1" indent="-457200">
              <a:buFont typeface="+mj-lt"/>
              <a:buAutoNum type="arabicPeriod"/>
            </a:pPr>
            <a:r>
              <a:rPr lang="en-US" sz="2000" dirty="0" smtClean="0"/>
              <a:t>Dictionaries, collection of objects indexed by Names</a:t>
            </a:r>
          </a:p>
          <a:p>
            <a:pPr marL="914400" lvl="1" indent="-457200">
              <a:buFont typeface="+mj-lt"/>
              <a:buAutoNum type="arabicPeriod"/>
            </a:pPr>
            <a:r>
              <a:rPr lang="en-US" sz="2000" dirty="0" smtClean="0"/>
              <a:t>Streams</a:t>
            </a:r>
          </a:p>
          <a:p>
            <a:pPr marL="914400" lvl="1" indent="-457200">
              <a:buFont typeface="+mj-lt"/>
              <a:buAutoNum type="arabicPeriod"/>
            </a:pPr>
            <a:r>
              <a:rPr lang="en-US" sz="2000" dirty="0" smtClean="0"/>
              <a:t>The </a:t>
            </a:r>
            <a:r>
              <a:rPr lang="en-US" sz="2000" smtClean="0"/>
              <a:t>null object</a:t>
            </a:r>
            <a:endParaRPr lang="en-GB" sz="2000" dirty="0"/>
          </a:p>
        </p:txBody>
      </p:sp>
    </p:spTree>
    <p:extLst>
      <p:ext uri="{BB962C8B-B14F-4D97-AF65-F5344CB8AC3E}">
        <p14:creationId xmlns:p14="http://schemas.microsoft.com/office/powerpoint/2010/main" val="82494392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Font</a:t>
            </a:r>
          </a:p>
        </p:txBody>
      </p:sp>
      <p:sp>
        <p:nvSpPr>
          <p:cNvPr id="3" name="TextBox 2"/>
          <p:cNvSpPr txBox="1"/>
          <p:nvPr/>
        </p:nvSpPr>
        <p:spPr>
          <a:xfrm>
            <a:off x="971600" y="1556792"/>
            <a:ext cx="7560840" cy="1323439"/>
          </a:xfrm>
          <a:prstGeom prst="rect">
            <a:avLst/>
          </a:prstGeom>
          <a:noFill/>
        </p:spPr>
        <p:txBody>
          <a:bodyPr wrap="square" rtlCol="0">
            <a:spAutoFit/>
          </a:bodyPr>
          <a:lstStyle/>
          <a:p>
            <a:pPr marL="285750" indent="-285750">
              <a:buFont typeface="Arial" pitchFamily="34" charset="0"/>
              <a:buChar char="•"/>
            </a:pPr>
            <a:r>
              <a:rPr lang="en-US" sz="2000" dirty="0" smtClean="0"/>
              <a:t>Type1 and Type3 from Adobe, *.</a:t>
            </a:r>
            <a:r>
              <a:rPr lang="en-US" sz="2000" dirty="0" err="1" smtClean="0"/>
              <a:t>afb</a:t>
            </a:r>
            <a:r>
              <a:rPr lang="en-US" sz="2000" dirty="0" smtClean="0"/>
              <a:t>, *.</a:t>
            </a:r>
            <a:r>
              <a:rPr lang="en-US" sz="2000" dirty="0" err="1" smtClean="0"/>
              <a:t>afm</a:t>
            </a:r>
            <a:r>
              <a:rPr lang="en-US" sz="2000" dirty="0" smtClean="0"/>
              <a:t>, *.</a:t>
            </a:r>
            <a:r>
              <a:rPr lang="en-US" sz="2000" dirty="0" err="1" smtClean="0"/>
              <a:t>cff</a:t>
            </a:r>
            <a:endParaRPr lang="en-US" sz="2000" dirty="0" smtClean="0"/>
          </a:p>
          <a:p>
            <a:pPr marL="285750" indent="-285750">
              <a:buFont typeface="Arial" pitchFamily="34" charset="0"/>
              <a:buChar char="•"/>
            </a:pPr>
            <a:r>
              <a:rPr lang="en-US" sz="2000" dirty="0" smtClean="0"/>
              <a:t>TrueType, Apple &amp; Microsoft</a:t>
            </a:r>
          </a:p>
          <a:p>
            <a:pPr marL="285750" indent="-285750">
              <a:buFont typeface="Arial" pitchFamily="34" charset="0"/>
              <a:buChar char="•"/>
            </a:pPr>
            <a:r>
              <a:rPr lang="en-US" sz="2000" dirty="0" err="1" smtClean="0"/>
              <a:t>OpenType</a:t>
            </a:r>
            <a:r>
              <a:rPr lang="en-US" sz="2000" dirty="0" smtClean="0"/>
              <a:t>, Type1 </a:t>
            </a:r>
            <a:r>
              <a:rPr lang="en-US" sz="2000" smtClean="0"/>
              <a:t>&amp; TrueType</a:t>
            </a:r>
          </a:p>
          <a:p>
            <a:pPr marL="285750" indent="-285750">
              <a:buFont typeface="Arial" pitchFamily="34" charset="0"/>
              <a:buChar char="•"/>
            </a:pPr>
            <a:endParaRPr lang="en-GB" sz="2000" dirty="0"/>
          </a:p>
        </p:txBody>
      </p:sp>
    </p:spTree>
    <p:extLst>
      <p:ext uri="{BB962C8B-B14F-4D97-AF65-F5344CB8AC3E}">
        <p14:creationId xmlns:p14="http://schemas.microsoft.com/office/powerpoint/2010/main" val="30768829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7" name="TextBox 6"/>
          <p:cNvSpPr txBox="1"/>
          <p:nvPr/>
        </p:nvSpPr>
        <p:spPr>
          <a:xfrm>
            <a:off x="827584" y="1628800"/>
            <a:ext cx="8064896" cy="369332"/>
          </a:xfrm>
          <a:prstGeom prst="rect">
            <a:avLst/>
          </a:prstGeom>
          <a:noFill/>
        </p:spPr>
        <p:txBody>
          <a:bodyPr wrap="square" rtlCol="0">
            <a:spAutoFit/>
          </a:bodyPr>
          <a:lstStyle/>
          <a:p>
            <a:pPr marL="285750" indent="-285750">
              <a:buFont typeface="Arial" pitchFamily="34" charset="0"/>
              <a:buChar char="•"/>
            </a:pPr>
            <a:r>
              <a:rPr lang="en-US" dirty="0" smtClean="0"/>
              <a:t>Sometime referred as </a:t>
            </a:r>
            <a:r>
              <a:rPr lang="en-US" dirty="0" err="1" smtClean="0"/>
              <a:t>AcroForm</a:t>
            </a:r>
            <a:endParaRPr lang="en-US" dirty="0" smtClean="0"/>
          </a:p>
        </p:txBody>
      </p:sp>
      <p:sp>
        <p:nvSpPr>
          <p:cNvPr id="8" name="Rounded Rectangle 7"/>
          <p:cNvSpPr/>
          <p:nvPr/>
        </p:nvSpPr>
        <p:spPr>
          <a:xfrm>
            <a:off x="835604" y="2090465"/>
            <a:ext cx="172819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a:t>
            </a:r>
            <a:endParaRPr lang="en-GB" dirty="0"/>
          </a:p>
        </p:txBody>
      </p:sp>
      <p:cxnSp>
        <p:nvCxnSpPr>
          <p:cNvPr id="10" name="Straight Arrow Connector 9"/>
          <p:cNvCxnSpPr/>
          <p:nvPr/>
        </p:nvCxnSpPr>
        <p:spPr>
          <a:xfrm>
            <a:off x="2411760" y="2552130"/>
            <a:ext cx="100811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979712" y="3068960"/>
            <a:ext cx="30963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AcroForm</a:t>
            </a:r>
            <a:endParaRPr lang="en-GB" dirty="0"/>
          </a:p>
        </p:txBody>
      </p:sp>
      <p:cxnSp>
        <p:nvCxnSpPr>
          <p:cNvPr id="13" name="Straight Arrow Connector 12"/>
          <p:cNvCxnSpPr/>
          <p:nvPr/>
        </p:nvCxnSpPr>
        <p:spPr>
          <a:xfrm>
            <a:off x="3734985" y="3889192"/>
            <a:ext cx="873019" cy="475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275856" y="4365104"/>
            <a:ext cx="266429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Fields[]</a:t>
            </a:r>
            <a:endParaRPr lang="en-GB" dirty="0"/>
          </a:p>
        </p:txBody>
      </p:sp>
      <p:cxnSp>
        <p:nvCxnSpPr>
          <p:cNvPr id="17" name="Straight Arrow Connector 16"/>
          <p:cNvCxnSpPr/>
          <p:nvPr/>
        </p:nvCxnSpPr>
        <p:spPr>
          <a:xfrm flipH="1">
            <a:off x="3419872" y="5085184"/>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08004" y="50851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80112" y="5085184"/>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563796" y="5517232"/>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a:t>
            </a:r>
            <a:endParaRPr lang="en-GB" dirty="0"/>
          </a:p>
        </p:txBody>
      </p:sp>
      <p:sp>
        <p:nvSpPr>
          <p:cNvPr id="24" name="Rounded Rectangle 23"/>
          <p:cNvSpPr/>
          <p:nvPr/>
        </p:nvSpPr>
        <p:spPr>
          <a:xfrm>
            <a:off x="4004320" y="5525616"/>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
        <p:nvSpPr>
          <p:cNvPr id="25" name="Rounded Rectangle 24"/>
          <p:cNvSpPr/>
          <p:nvPr/>
        </p:nvSpPr>
        <p:spPr>
          <a:xfrm>
            <a:off x="5444844" y="5529170"/>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Tree>
    <p:extLst>
      <p:ext uri="{BB962C8B-B14F-4D97-AF65-F5344CB8AC3E}">
        <p14:creationId xmlns:p14="http://schemas.microsoft.com/office/powerpoint/2010/main" val="3410310130"/>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 streams</a:t>
            </a:r>
          </a:p>
        </p:txBody>
      </p:sp>
      <p:sp>
        <p:nvSpPr>
          <p:cNvPr id="7" name="TextBox 6"/>
          <p:cNvSpPr txBox="1"/>
          <p:nvPr/>
        </p:nvSpPr>
        <p:spPr>
          <a:xfrm>
            <a:off x="827584" y="1628800"/>
            <a:ext cx="8064896" cy="1938992"/>
          </a:xfrm>
          <a:prstGeom prst="rect">
            <a:avLst/>
          </a:prstGeom>
          <a:noFill/>
        </p:spPr>
        <p:txBody>
          <a:bodyPr wrap="square" rtlCol="0">
            <a:spAutoFit/>
          </a:bodyPr>
          <a:lstStyle/>
          <a:p>
            <a:pPr marL="285750" indent="-285750">
              <a:buFont typeface="Arial" pitchFamily="34" charset="0"/>
              <a:buChar char="•"/>
            </a:pPr>
            <a:r>
              <a:rPr lang="en-US" sz="2000" dirty="0" smtClean="0"/>
              <a:t>From PDF 1.5</a:t>
            </a:r>
          </a:p>
          <a:p>
            <a:pPr marL="285750" indent="-285750">
              <a:buFont typeface="Arial" pitchFamily="34" charset="0"/>
              <a:buChar char="•"/>
            </a:pPr>
            <a:r>
              <a:rPr lang="en-US" sz="2000" dirty="0" smtClean="0"/>
              <a:t>A kind of stream, an object stream, which contains a sequence of PDF objects.</a:t>
            </a:r>
          </a:p>
          <a:p>
            <a:pPr marL="285750" indent="-285750">
              <a:buFont typeface="Arial" pitchFamily="34" charset="0"/>
              <a:buChar char="•"/>
            </a:pPr>
            <a:r>
              <a:rPr lang="en-US" sz="2000" dirty="0" smtClean="0"/>
              <a:t>The purpose of object streams  is to allow a great number of PDF objects to be compressed, thereby substantially reducing the size of PDF files.</a:t>
            </a:r>
          </a:p>
          <a:p>
            <a:pPr marL="285750" indent="-285750">
              <a:buFont typeface="Arial" pitchFamily="34" charset="0"/>
              <a:buChar char="•"/>
            </a:pPr>
            <a:r>
              <a:rPr lang="en-US" sz="2000" dirty="0" smtClean="0"/>
              <a:t>The objects in the stream are referred to as compressed objects.</a:t>
            </a:r>
            <a:endParaRPr lang="en-US" sz="2000" dirty="0"/>
          </a:p>
        </p:txBody>
      </p:sp>
    </p:spTree>
    <p:extLst>
      <p:ext uri="{BB962C8B-B14F-4D97-AF65-F5344CB8AC3E}">
        <p14:creationId xmlns:p14="http://schemas.microsoft.com/office/powerpoint/2010/main" val="2669041792"/>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Incremental update</a:t>
            </a:r>
          </a:p>
        </p:txBody>
      </p:sp>
      <p:sp>
        <p:nvSpPr>
          <p:cNvPr id="7" name="TextBox 6"/>
          <p:cNvSpPr txBox="1"/>
          <p:nvPr/>
        </p:nvSpPr>
        <p:spPr>
          <a:xfrm>
            <a:off x="827584" y="1628800"/>
            <a:ext cx="8064896" cy="707886"/>
          </a:xfrm>
          <a:prstGeom prst="rect">
            <a:avLst/>
          </a:prstGeom>
          <a:noFill/>
        </p:spPr>
        <p:txBody>
          <a:bodyPr wrap="square" rtlCol="0">
            <a:spAutoFit/>
          </a:bodyPr>
          <a:lstStyle/>
          <a:p>
            <a:pPr marL="285750" indent="-285750">
              <a:buFont typeface="Arial" pitchFamily="34" charset="0"/>
              <a:buChar char="•"/>
            </a:pPr>
            <a:r>
              <a:rPr lang="en-US" sz="2000" dirty="0" smtClean="0"/>
              <a:t>The contents of a PDF file can be updated incrementally without rewriting the entire </a:t>
            </a:r>
            <a:r>
              <a:rPr lang="en-US" sz="2000" smtClean="0"/>
              <a:t>file.</a:t>
            </a:r>
            <a:endParaRPr lang="en-US" sz="2000" dirty="0" smtClean="0"/>
          </a:p>
        </p:txBody>
      </p:sp>
    </p:spTree>
    <p:extLst>
      <p:ext uri="{BB962C8B-B14F-4D97-AF65-F5344CB8AC3E}">
        <p14:creationId xmlns:p14="http://schemas.microsoft.com/office/powerpoint/2010/main" val="2955592208"/>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Objects</a:t>
            </a:r>
          </a:p>
        </p:txBody>
      </p:sp>
      <p:sp>
        <p:nvSpPr>
          <p:cNvPr id="7" name="TextBox 6"/>
          <p:cNvSpPr txBox="1"/>
          <p:nvPr/>
        </p:nvSpPr>
        <p:spPr>
          <a:xfrm>
            <a:off x="827584" y="1628800"/>
            <a:ext cx="8064896" cy="2862322"/>
          </a:xfrm>
          <a:prstGeom prst="rect">
            <a:avLst/>
          </a:prstGeom>
          <a:noFill/>
        </p:spPr>
        <p:txBody>
          <a:bodyPr wrap="square" rtlCol="0">
            <a:spAutoFit/>
          </a:bodyPr>
          <a:lstStyle/>
          <a:p>
            <a:pPr marL="285750" indent="-285750">
              <a:buFont typeface="Arial" pitchFamily="34" charset="0"/>
              <a:buChar char="•"/>
            </a:pPr>
            <a:r>
              <a:rPr lang="en-US" sz="2000" dirty="0" smtClean="0"/>
              <a:t>Indirect Objects</a:t>
            </a:r>
          </a:p>
          <a:p>
            <a:r>
              <a:rPr lang="en-US" sz="2000" dirty="0"/>
              <a:t>	</a:t>
            </a:r>
            <a:r>
              <a:rPr lang="en-US" sz="2000" dirty="0" smtClean="0"/>
              <a:t>7 0 </a:t>
            </a:r>
            <a:r>
              <a:rPr lang="en-US" sz="2000" dirty="0" err="1" smtClean="0"/>
              <a:t>obj</a:t>
            </a:r>
            <a:endParaRPr lang="en-US" sz="2000" dirty="0" smtClean="0"/>
          </a:p>
          <a:p>
            <a:r>
              <a:rPr lang="en-US" sz="2000" dirty="0"/>
              <a:t>	</a:t>
            </a:r>
            <a:r>
              <a:rPr lang="en-US" sz="2000" dirty="0" smtClean="0"/>
              <a:t>	(</a:t>
            </a:r>
            <a:r>
              <a:rPr lang="en-US" sz="2000" dirty="0" err="1" smtClean="0"/>
              <a:t>Brillig</a:t>
            </a:r>
            <a:r>
              <a:rPr lang="en-US" sz="2000" dirty="0" smtClean="0"/>
              <a:t>)</a:t>
            </a:r>
          </a:p>
          <a:p>
            <a:r>
              <a:rPr lang="en-US" sz="2000" dirty="0"/>
              <a:t>	</a:t>
            </a:r>
            <a:r>
              <a:rPr lang="en-US" sz="2000" dirty="0" err="1" smtClean="0"/>
              <a:t>endobj</a:t>
            </a:r>
            <a:endParaRPr lang="en-US" sz="2000" dirty="0" smtClean="0"/>
          </a:p>
          <a:p>
            <a:r>
              <a:rPr lang="en-US" sz="2000" dirty="0" smtClean="0"/>
              <a:t>7 : A positive integer object number</a:t>
            </a:r>
          </a:p>
          <a:p>
            <a:r>
              <a:rPr lang="en-US" sz="2000" dirty="0" smtClean="0"/>
              <a:t>0 : A non-negative integer generation number, for incremental update.</a:t>
            </a:r>
          </a:p>
          <a:p>
            <a:endParaRPr lang="en-US" sz="2000" dirty="0" smtClean="0"/>
          </a:p>
          <a:p>
            <a:pPr marL="342900" indent="-342900">
              <a:buFont typeface="Arial" pitchFamily="34" charset="0"/>
              <a:buChar char="•"/>
            </a:pPr>
            <a:r>
              <a:rPr lang="en-US" sz="2000" dirty="0" smtClean="0"/>
              <a:t>Indirect reference</a:t>
            </a:r>
            <a:endParaRPr lang="en-US" sz="2000" dirty="0"/>
          </a:p>
          <a:p>
            <a:r>
              <a:rPr lang="en-US" sz="2000" dirty="0" smtClean="0"/>
              <a:t>	7 0 R</a:t>
            </a:r>
          </a:p>
        </p:txBody>
      </p:sp>
    </p:spTree>
    <p:extLst>
      <p:ext uri="{BB962C8B-B14F-4D97-AF65-F5344CB8AC3E}">
        <p14:creationId xmlns:p14="http://schemas.microsoft.com/office/powerpoint/2010/main" val="1424420564"/>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features</a:t>
            </a:r>
          </a:p>
        </p:txBody>
      </p:sp>
      <p:sp>
        <p:nvSpPr>
          <p:cNvPr id="7" name="TextBox 6"/>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Annotations</a:t>
            </a:r>
          </a:p>
          <a:p>
            <a:pPr marL="285750" indent="-285750">
              <a:buFont typeface="Arial" pitchFamily="34" charset="0"/>
              <a:buChar char="•"/>
            </a:pPr>
            <a:r>
              <a:rPr lang="en-US" sz="2000" dirty="0" smtClean="0"/>
              <a:t>Interactive forms</a:t>
            </a:r>
          </a:p>
          <a:p>
            <a:pPr marL="285750" indent="-285750">
              <a:buFont typeface="Arial" pitchFamily="34" charset="0"/>
              <a:buChar char="•"/>
            </a:pPr>
            <a:r>
              <a:rPr lang="en-US" sz="2000" dirty="0" smtClean="0"/>
              <a:t>Digital signatures</a:t>
            </a:r>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3803749540"/>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4" name="TextBox 3"/>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Interactive form, sometimes referred to as an </a:t>
            </a:r>
            <a:r>
              <a:rPr lang="en-US" sz="2000" dirty="0" err="1" smtClean="0"/>
              <a:t>Acroform</a:t>
            </a:r>
            <a:r>
              <a:rPr lang="en-US" sz="2000" dirty="0" smtClean="0"/>
              <a:t>.</a:t>
            </a:r>
          </a:p>
          <a:p>
            <a:pPr marL="285750" indent="-285750">
              <a:buFont typeface="Arial" pitchFamily="34" charset="0"/>
              <a:buChar char="•"/>
            </a:pPr>
            <a:r>
              <a:rPr lang="en-US" sz="2000" dirty="0" smtClean="0"/>
              <a:t>PDF 1.5 introduces support for interactive forms based on the Adobe XML </a:t>
            </a:r>
            <a:r>
              <a:rPr lang="en-US" sz="2000" smtClean="0"/>
              <a:t>Forms Architecture(XFA).</a:t>
            </a:r>
            <a:endParaRPr lang="en-US" sz="2000" dirty="0" smtClean="0"/>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2169731303"/>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382157"/>
            <a:ext cx="7632848" cy="6124754"/>
          </a:xfrm>
          <a:prstGeom prst="rect">
            <a:avLst/>
          </a:prstGeom>
          <a:noFill/>
        </p:spPr>
        <p:txBody>
          <a:bodyPr wrap="square" rtlCol="0">
            <a:spAutoFit/>
          </a:bodyPr>
          <a:lstStyle/>
          <a:p>
            <a:r>
              <a:rPr lang="pt-BR" sz="1400" dirty="0"/>
              <a:t>38 0 obj</a:t>
            </a:r>
          </a:p>
          <a:p>
            <a:r>
              <a:rPr lang="pt-BR" sz="1400" dirty="0"/>
              <a:t>&lt;&lt;/DA(/Helv 12 Tf 0 g)/FT/Tx/Kids[31 0 R 34 0 R 32 0 R]/T(Text1)/V(123)&gt;&gt;</a:t>
            </a:r>
          </a:p>
          <a:p>
            <a:r>
              <a:rPr lang="pt-BR" sz="1400" dirty="0" smtClean="0"/>
              <a:t>Endobj</a:t>
            </a:r>
          </a:p>
          <a:p>
            <a:endParaRPr lang="pt-BR" sz="1400" dirty="0"/>
          </a:p>
          <a:p>
            <a:r>
              <a:rPr lang="en-US" sz="1400" dirty="0"/>
              <a:t>31 0 </a:t>
            </a:r>
            <a:r>
              <a:rPr lang="en-US" sz="1400" dirty="0" err="1"/>
              <a:t>obj</a:t>
            </a:r>
            <a:endParaRPr lang="en-US" sz="1400" dirty="0"/>
          </a:p>
          <a:p>
            <a:r>
              <a:rPr lang="en-US" sz="1400" dirty="0"/>
              <a:t>&lt;&lt;/AP&lt;&lt;/N 42 0 R&gt;&gt;/F 4/MK&lt;&lt;&gt;&gt;/P 17 0 R/Parent 38 0 R/</a:t>
            </a:r>
            <a:r>
              <a:rPr lang="en-US" sz="1400" dirty="0" err="1"/>
              <a:t>Rect</a:t>
            </a:r>
            <a:r>
              <a:rPr lang="en-US" sz="1400" dirty="0"/>
              <a:t>[126.0 653.0 438.0 684.0]/Subtype/Widget/Type/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32 0 </a:t>
            </a:r>
            <a:r>
              <a:rPr lang="en-US" sz="1400" dirty="0" err="1"/>
              <a:t>obj</a:t>
            </a:r>
            <a:endParaRPr lang="en-US" sz="1400" dirty="0"/>
          </a:p>
          <a:p>
            <a:r>
              <a:rPr lang="en-US" sz="1400" dirty="0"/>
              <a:t>&lt;&lt;/AP&lt;&lt;/N 41 0 R&gt;&gt;/DA(/</a:t>
            </a:r>
            <a:r>
              <a:rPr lang="en-US" sz="1400" dirty="0" err="1"/>
              <a:t>Helv</a:t>
            </a:r>
            <a:r>
              <a:rPr lang="en-US" sz="1400" dirty="0"/>
              <a:t> 12 </a:t>
            </a:r>
            <a:r>
              <a:rPr lang="en-US" sz="1400" dirty="0" err="1"/>
              <a:t>Tf</a:t>
            </a:r>
            <a:r>
              <a:rPr lang="en-US" sz="1400" dirty="0"/>
              <a:t> 0 g)/F 4/MK&lt;&lt;&gt;&gt;/P 17 0 R/Parent 38 0 R/</a:t>
            </a:r>
            <a:r>
              <a:rPr lang="en-US" sz="1400" dirty="0" err="1"/>
              <a:t>Rect</a:t>
            </a:r>
            <a:r>
              <a:rPr lang="en-US" sz="1400" dirty="0"/>
              <a:t>[121.0 555.0 451.0 588.0]/Subtype/Widget/Type/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34 0 </a:t>
            </a:r>
            <a:r>
              <a:rPr lang="en-US" sz="1400" dirty="0" err="1"/>
              <a:t>obj</a:t>
            </a:r>
            <a:endParaRPr lang="en-US" sz="1400" dirty="0"/>
          </a:p>
          <a:p>
            <a:r>
              <a:rPr lang="en-US" sz="1400" dirty="0"/>
              <a:t>&lt;&lt;/AP&lt;&lt;/N 39 0 R&gt;&gt;/F 4/MK&lt;&lt;&gt;&gt;/P 17 0 R/Parent 38 0 R/</a:t>
            </a:r>
            <a:r>
              <a:rPr lang="en-US" sz="1400" dirty="0" err="1"/>
              <a:t>Rect</a:t>
            </a:r>
            <a:r>
              <a:rPr lang="en-US" sz="1400" dirty="0"/>
              <a:t>[138.0 468.5 450.0 499.5]/Subtype/Widget/Type/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GB" sz="1400" dirty="0"/>
              <a:t>36 0 </a:t>
            </a:r>
            <a:r>
              <a:rPr lang="en-GB" sz="1400" dirty="0" err="1"/>
              <a:t>obj</a:t>
            </a:r>
            <a:endParaRPr lang="en-GB" sz="1400" dirty="0"/>
          </a:p>
          <a:p>
            <a:r>
              <a:rPr lang="en-GB" sz="1400" dirty="0"/>
              <a:t>&lt;&lt;/DA(/</a:t>
            </a:r>
            <a:r>
              <a:rPr lang="en-GB" sz="1400" dirty="0" err="1"/>
              <a:t>Helv</a:t>
            </a:r>
            <a:r>
              <a:rPr lang="en-GB" sz="1400" dirty="0"/>
              <a:t> 0 </a:t>
            </a:r>
            <a:r>
              <a:rPr lang="en-GB" sz="1400" dirty="0" err="1"/>
              <a:t>Tf</a:t>
            </a:r>
            <a:r>
              <a:rPr lang="en-GB" sz="1400" dirty="0"/>
              <a:t> 0 g )/DR&lt;&lt;/Encoding&lt;&lt;/</a:t>
            </a:r>
            <a:r>
              <a:rPr lang="en-GB" sz="1400" dirty="0" err="1"/>
              <a:t>PDFDocEncoding</a:t>
            </a:r>
            <a:r>
              <a:rPr lang="en-GB" sz="1400" dirty="0"/>
              <a:t> 40 0 R&gt;&gt;/Font&lt;&lt;/</a:t>
            </a:r>
            <a:r>
              <a:rPr lang="en-GB" sz="1400" dirty="0" err="1"/>
              <a:t>Helv</a:t>
            </a:r>
            <a:r>
              <a:rPr lang="en-GB" sz="1400" dirty="0"/>
              <a:t> 35 0 R/</a:t>
            </a:r>
            <a:r>
              <a:rPr lang="en-GB" sz="1400" dirty="0" err="1"/>
              <a:t>ZaDb</a:t>
            </a:r>
            <a:r>
              <a:rPr lang="en-GB" sz="1400" dirty="0"/>
              <a:t> 43 0 R&gt;&gt;&gt;&gt;/Fields[38 0 R]&gt;&gt;</a:t>
            </a:r>
          </a:p>
          <a:p>
            <a:r>
              <a:rPr lang="en-GB" sz="1400" dirty="0" err="1" smtClean="0"/>
              <a:t>Endobj</a:t>
            </a:r>
            <a:endParaRPr lang="en-GB" sz="1400" dirty="0" smtClean="0"/>
          </a:p>
          <a:p>
            <a:endParaRPr lang="en-US" sz="1400" dirty="0"/>
          </a:p>
          <a:p>
            <a:r>
              <a:rPr lang="pt-BR" sz="1400" dirty="0"/>
              <a:t>16 0 obj</a:t>
            </a:r>
          </a:p>
          <a:p>
            <a:r>
              <a:rPr lang="pt-BR" sz="1400" dirty="0"/>
              <a:t>&lt;&lt;/AcroForm 36 0 R/Metadata 2 0 R/Names 23 0 R/Outlines 6 0 R/Pages 7 0 R/SpiderInfo 13 0 R/Type/Catalog&gt;&gt;</a:t>
            </a:r>
          </a:p>
          <a:p>
            <a:r>
              <a:rPr lang="pt-BR" sz="1400" dirty="0"/>
              <a:t>endobj</a:t>
            </a:r>
            <a:endParaRPr lang="en-GB" sz="1400" dirty="0"/>
          </a:p>
        </p:txBody>
      </p:sp>
      <p:sp>
        <p:nvSpPr>
          <p:cNvPr id="2" name="TextBox 1"/>
          <p:cNvSpPr txBox="1"/>
          <p:nvPr/>
        </p:nvSpPr>
        <p:spPr>
          <a:xfrm>
            <a:off x="683568" y="12825"/>
            <a:ext cx="7128792" cy="369332"/>
          </a:xfrm>
          <a:prstGeom prst="rect">
            <a:avLst/>
          </a:prstGeom>
          <a:noFill/>
        </p:spPr>
        <p:txBody>
          <a:bodyPr wrap="square" rtlCol="0">
            <a:spAutoFit/>
          </a:bodyPr>
          <a:lstStyle/>
          <a:p>
            <a:r>
              <a:rPr lang="en-US" dirty="0" smtClean="0"/>
              <a:t>Same Named Text Fields</a:t>
            </a:r>
            <a:endParaRPr lang="en-GB" dirty="0"/>
          </a:p>
        </p:txBody>
      </p:sp>
    </p:spTree>
    <p:extLst>
      <p:ext uri="{BB962C8B-B14F-4D97-AF65-F5344CB8AC3E}">
        <p14:creationId xmlns:p14="http://schemas.microsoft.com/office/powerpoint/2010/main" val="2056959394"/>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3785652"/>
          </a:xfrm>
          <a:prstGeom prst="rect">
            <a:avLst/>
          </a:prstGeom>
          <a:noFill/>
        </p:spPr>
        <p:txBody>
          <a:bodyPr wrap="square" rtlCol="0">
            <a:spAutoFit/>
          </a:bodyPr>
          <a:lstStyle/>
          <a:p>
            <a:pPr marL="285750" indent="-285750">
              <a:buFont typeface="Arial" pitchFamily="34" charset="0"/>
              <a:buChar char="•"/>
            </a:pPr>
            <a:r>
              <a:rPr lang="en-US" sz="2400" dirty="0" smtClean="0"/>
              <a:t>Adobe holds the patents to PDF</a:t>
            </a:r>
          </a:p>
          <a:p>
            <a:pPr marL="285750" indent="-285750">
              <a:buFont typeface="Arial" pitchFamily="34" charset="0"/>
              <a:buChar char="•"/>
            </a:pPr>
            <a:r>
              <a:rPr lang="en-US" sz="2400" dirty="0" smtClean="0"/>
              <a:t>Licenses royalty-free</a:t>
            </a:r>
          </a:p>
          <a:p>
            <a:pPr marL="285750" indent="-285750">
              <a:buFont typeface="Arial" pitchFamily="34" charset="0"/>
              <a:buChar char="•"/>
            </a:pPr>
            <a:r>
              <a:rPr lang="en-US" sz="2400" dirty="0" smtClean="0"/>
              <a:t>The PDF combines three technologies:</a:t>
            </a:r>
          </a:p>
          <a:p>
            <a:pPr marL="742950" lvl="1" indent="-285750">
              <a:buFont typeface="Arial" pitchFamily="34" charset="0"/>
              <a:buChar char="•"/>
            </a:pPr>
            <a:r>
              <a:rPr lang="en-US" sz="2400" dirty="0" smtClean="0"/>
              <a:t>A subset of the PostScript description programming language, for generating the layout and graphics.</a:t>
            </a:r>
          </a:p>
          <a:p>
            <a:pPr marL="742950" lvl="1" indent="-285750">
              <a:buFont typeface="Arial" pitchFamily="34" charset="0"/>
              <a:buChar char="•"/>
            </a:pPr>
            <a:r>
              <a:rPr lang="en-US" sz="2400" dirty="0" smtClean="0"/>
              <a:t>A font-embedding/replacement system to allow fonts to travel with the documents.</a:t>
            </a:r>
          </a:p>
          <a:p>
            <a:pPr marL="742950" lvl="1" indent="-285750">
              <a:buFont typeface="Arial" pitchFamily="34" charset="0"/>
              <a:buChar char="•"/>
            </a:pPr>
            <a:r>
              <a:rPr lang="en-US" sz="2400" dirty="0" smtClean="0"/>
              <a:t>A structured storage system to bundle these elements and any associated content into a single file, with data compression where appropriate</a:t>
            </a:r>
            <a:r>
              <a:rPr lang="en-US" dirty="0" smtClean="0"/>
              <a:t>.</a:t>
            </a:r>
            <a:endParaRPr lang="en-GB" dirty="0"/>
          </a:p>
        </p:txBody>
      </p:sp>
    </p:spTree>
    <p:extLst>
      <p:ext uri="{BB962C8B-B14F-4D97-AF65-F5344CB8AC3E}">
        <p14:creationId xmlns:p14="http://schemas.microsoft.com/office/powerpoint/2010/main" val="269455643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9233297"/>
          </a:xfrm>
          <a:prstGeom prst="rect">
            <a:avLst/>
          </a:prstGeom>
          <a:noFill/>
        </p:spPr>
        <p:txBody>
          <a:bodyPr wrap="square" rtlCol="0">
            <a:spAutoFit/>
          </a:bodyPr>
          <a:lstStyle/>
          <a:p>
            <a:r>
              <a:rPr lang="en-US" dirty="0" smtClean="0"/>
              <a:t>Same named checkbox</a:t>
            </a:r>
          </a:p>
          <a:p>
            <a:endParaRPr lang="en-US" dirty="0" smtClean="0"/>
          </a:p>
          <a:p>
            <a:r>
              <a:rPr lang="en-GB" dirty="0"/>
              <a:t>42 0 </a:t>
            </a:r>
            <a:r>
              <a:rPr lang="en-GB" dirty="0" err="1"/>
              <a:t>obj</a:t>
            </a:r>
            <a:endParaRPr lang="en-GB" dirty="0"/>
          </a:p>
          <a:p>
            <a:r>
              <a:rPr lang="en-GB" dirty="0"/>
              <a:t>&lt;&lt;/DA(/</a:t>
            </a:r>
            <a:r>
              <a:rPr lang="en-GB" dirty="0" err="1"/>
              <a:t>ZaDb</a:t>
            </a:r>
            <a:r>
              <a:rPr lang="en-GB" dirty="0"/>
              <a:t> 0 </a:t>
            </a:r>
            <a:r>
              <a:rPr lang="en-GB" dirty="0" err="1"/>
              <a:t>Tf</a:t>
            </a:r>
            <a:r>
              <a:rPr lang="en-GB" dirty="0"/>
              <a:t> 0 g)/FT/</a:t>
            </a:r>
            <a:r>
              <a:rPr lang="en-GB" dirty="0" err="1"/>
              <a:t>Btn</a:t>
            </a:r>
            <a:r>
              <a:rPr lang="en-GB" dirty="0"/>
              <a:t>/Kids[37 0 R 38 0 R]/T(Check </a:t>
            </a:r>
            <a:r>
              <a:rPr lang="en-GB" dirty="0" err="1"/>
              <a:t>BoxABCD</a:t>
            </a:r>
            <a:r>
              <a:rPr lang="en-GB" dirty="0"/>
              <a:t>)&gt;&gt;</a:t>
            </a:r>
          </a:p>
          <a:p>
            <a:r>
              <a:rPr lang="en-GB" dirty="0" err="1" smtClean="0"/>
              <a:t>Endobj</a:t>
            </a:r>
            <a:endParaRPr lang="en-GB" dirty="0" smtClean="0"/>
          </a:p>
          <a:p>
            <a:endParaRPr lang="en-US" dirty="0"/>
          </a:p>
          <a:p>
            <a:r>
              <a:rPr lang="en-US" dirty="0"/>
              <a:t>37 0 </a:t>
            </a:r>
            <a:r>
              <a:rPr lang="en-US" dirty="0" err="1"/>
              <a:t>obj</a:t>
            </a:r>
            <a:endParaRPr lang="en-US" dirty="0"/>
          </a:p>
          <a:p>
            <a:r>
              <a:rPr lang="en-US" dirty="0"/>
              <a:t>&lt;&lt;/AP&lt;&lt;/D&lt;&lt;/Off 50 0 R/Yes 51 0 R&gt;&gt;/N&lt;&lt;/Off 48 0 R/Yes 49 0 R&gt;&gt;&gt;&gt;/AS/Off/F 4/MK&lt;&lt;/BC[0.0]/BG[1.0]&gt;&gt;/P 15 0 R/Parent 42 0 R/</a:t>
            </a:r>
            <a:r>
              <a:rPr lang="en-US" dirty="0" err="1"/>
              <a:t>Rect</a:t>
            </a:r>
            <a:r>
              <a:rPr lang="en-US" dirty="0"/>
              <a:t>[113.25 597.749 234.001 701.25]/Subtype/Widget/Type/</a:t>
            </a:r>
            <a:r>
              <a:rPr lang="en-US" dirty="0" err="1"/>
              <a:t>Annot</a:t>
            </a:r>
            <a:r>
              <a:rPr lang="en-US" dirty="0"/>
              <a:t>&gt;&gt;</a:t>
            </a:r>
          </a:p>
          <a:p>
            <a:r>
              <a:rPr lang="en-US" dirty="0" err="1" smtClean="0"/>
              <a:t>Endobj</a:t>
            </a:r>
            <a:endParaRPr lang="en-US" dirty="0" smtClean="0"/>
          </a:p>
          <a:p>
            <a:endParaRPr lang="en-US" dirty="0"/>
          </a:p>
          <a:p>
            <a:r>
              <a:rPr lang="en-GB" dirty="0"/>
              <a:t>38 0 </a:t>
            </a:r>
            <a:r>
              <a:rPr lang="en-GB" dirty="0" err="1"/>
              <a:t>obj</a:t>
            </a:r>
            <a:endParaRPr lang="en-GB" dirty="0"/>
          </a:p>
          <a:p>
            <a:r>
              <a:rPr lang="en-GB" dirty="0"/>
              <a:t>&lt;&lt;/AP&lt;&lt;/D&lt;&lt;/Off 46 0 R/Yes 47 0 R&gt;&gt;/N&lt;&lt;/Off 43 0 R/Yes 44 0 R&gt;&gt;&gt;&gt;/AS/Off/DA(/</a:t>
            </a:r>
            <a:r>
              <a:rPr lang="en-GB" dirty="0" err="1"/>
              <a:t>ZaDb</a:t>
            </a:r>
            <a:r>
              <a:rPr lang="en-GB" dirty="0"/>
              <a:t> 0 </a:t>
            </a:r>
            <a:r>
              <a:rPr lang="en-GB" dirty="0" err="1"/>
              <a:t>Tf</a:t>
            </a:r>
            <a:r>
              <a:rPr lang="en-GB" dirty="0"/>
              <a:t> 0 g)/F 4/MK&lt;&lt;/BC[0.0]/BG[1.0]&gt;&gt;/P 15 0 R/Parent 42 0 R/</a:t>
            </a:r>
            <a:r>
              <a:rPr lang="en-GB" dirty="0" err="1"/>
              <a:t>Rect</a:t>
            </a:r>
            <a:r>
              <a:rPr lang="en-GB" dirty="0"/>
              <a:t>[320.251 587.249 450.752 700.5]/Subtype/Widget/Type/</a:t>
            </a:r>
            <a:r>
              <a:rPr lang="en-GB" dirty="0" err="1"/>
              <a:t>Annot</a:t>
            </a:r>
            <a:r>
              <a:rPr lang="en-GB" dirty="0"/>
              <a:t>&gt;&gt;</a:t>
            </a:r>
          </a:p>
          <a:p>
            <a:r>
              <a:rPr lang="en-GB" dirty="0" err="1" smtClean="0"/>
              <a:t>Endobj</a:t>
            </a:r>
            <a:endParaRPr lang="en-GB" dirty="0" smtClean="0"/>
          </a:p>
          <a:p>
            <a:endParaRPr lang="en-US" dirty="0"/>
          </a:p>
          <a:p>
            <a:r>
              <a:rPr lang="en-GB" dirty="0"/>
              <a:t>43 0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62/Matrix[1.0 0.0 0.0 1.0 0.0 0.0]/Resources&lt;&lt;/</a:t>
            </a:r>
            <a:r>
              <a:rPr lang="en-GB" dirty="0" err="1"/>
              <a:t>ProcSet</a:t>
            </a:r>
            <a:r>
              <a:rPr lang="en-GB" dirty="0"/>
              <a:t>[/PDF]&gt;&gt;/Subtype/Form/Type/</a:t>
            </a:r>
            <a:r>
              <a:rPr lang="en-GB" dirty="0" err="1"/>
              <a:t>XObject</a:t>
            </a:r>
            <a:r>
              <a:rPr lang="en-GB" dirty="0"/>
              <a:t>&gt;&gt;stream</a:t>
            </a:r>
          </a:p>
          <a:p>
            <a:r>
              <a:rPr lang="en-GB" dirty="0"/>
              <a:t>1 g0 0 130.5005 113.2504 ref0.5 0.5 129.5005 112.2504 res</a:t>
            </a:r>
          </a:p>
          <a:p>
            <a:r>
              <a:rPr lang="en-GB" dirty="0" err="1"/>
              <a:t>endstream</a:t>
            </a:r>
            <a:endParaRPr lang="en-GB" dirty="0"/>
          </a:p>
          <a:p>
            <a:r>
              <a:rPr lang="en-GB" dirty="0" err="1" smtClean="0"/>
              <a:t>Endobj</a:t>
            </a:r>
            <a:endParaRPr lang="en-GB" dirty="0" smtClean="0"/>
          </a:p>
          <a:p>
            <a:endParaRPr lang="en-GB" dirty="0"/>
          </a:p>
          <a:p>
            <a:r>
              <a:rPr lang="en-GB" dirty="0"/>
              <a:t>44 0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167/Matrix[1.0 0.0 0.0 1.0 0.0 0.0]/Resources&lt;&lt;/Font&lt;&lt;/</a:t>
            </a:r>
            <a:r>
              <a:rPr lang="en-GB" dirty="0" err="1"/>
              <a:t>ZaDb</a:t>
            </a:r>
            <a:r>
              <a:rPr lang="en-GB" dirty="0"/>
              <a:t> 45 0 R&gt;&gt;/</a:t>
            </a:r>
            <a:r>
              <a:rPr lang="en-GB" dirty="0" err="1"/>
              <a:t>ProcSet</a:t>
            </a:r>
            <a:r>
              <a:rPr lang="en-GB" dirty="0"/>
              <a:t>[/PDF/Text]&gt;&gt;/Subtype/Form/Type/</a:t>
            </a:r>
            <a:r>
              <a:rPr lang="en-GB" dirty="0" err="1"/>
              <a:t>XObject</a:t>
            </a:r>
            <a:r>
              <a:rPr lang="en-GB" dirty="0"/>
              <a:t>&gt;&gt;stream</a:t>
            </a:r>
          </a:p>
          <a:p>
            <a:r>
              <a:rPr lang="en-GB" dirty="0"/>
              <a:t>1 g0 0 130.5005 113.2504 ref0.5 0.5 129.5005 112.2504 resq1 1 128.5005 111.2504 reWn0 </a:t>
            </a:r>
            <a:r>
              <a:rPr lang="en-GB" dirty="0" err="1"/>
              <a:t>gBT</a:t>
            </a:r>
            <a:r>
              <a:rPr lang="en-GB" dirty="0"/>
              <a:t>/</a:t>
            </a:r>
            <a:r>
              <a:rPr lang="en-GB" dirty="0" err="1"/>
              <a:t>ZaDb</a:t>
            </a:r>
            <a:r>
              <a:rPr lang="en-GB" dirty="0"/>
              <a:t> 113.4238 Tf17.2724 18.232 Td109.2269 TL0 0 Td(4) </a:t>
            </a:r>
            <a:r>
              <a:rPr lang="en-GB" dirty="0" err="1"/>
              <a:t>TjETQ</a:t>
            </a:r>
            <a:endParaRPr lang="en-GB" dirty="0"/>
          </a:p>
          <a:p>
            <a:r>
              <a:rPr lang="en-GB" dirty="0" err="1"/>
              <a:t>endstream</a:t>
            </a:r>
            <a:endParaRPr lang="en-GB" dirty="0"/>
          </a:p>
          <a:p>
            <a:r>
              <a:rPr lang="en-GB" dirty="0" err="1"/>
              <a:t>endobj</a:t>
            </a:r>
            <a:endParaRPr lang="en-GB" dirty="0"/>
          </a:p>
        </p:txBody>
      </p:sp>
    </p:spTree>
    <p:extLst>
      <p:ext uri="{BB962C8B-B14F-4D97-AF65-F5344CB8AC3E}">
        <p14:creationId xmlns:p14="http://schemas.microsoft.com/office/powerpoint/2010/main" val="3843327025"/>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lstStyle/>
          <a:p>
            <a:r>
              <a:rPr lang="en-US" dirty="0" err="1" smtClean="0"/>
              <a:t>MediaBox</a:t>
            </a:r>
            <a:endParaRPr lang="en-US" dirty="0" smtClean="0"/>
          </a:p>
          <a:p>
            <a:r>
              <a:rPr lang="en-US" dirty="0" err="1" smtClean="0"/>
              <a:t>CropBox</a:t>
            </a:r>
            <a:endParaRPr lang="en-US" dirty="0" smtClean="0"/>
          </a:p>
          <a:p>
            <a:r>
              <a:rPr lang="en-US" dirty="0" err="1" smtClean="0"/>
              <a:t>BleedBox</a:t>
            </a:r>
            <a:endParaRPr lang="en-US" dirty="0" smtClean="0"/>
          </a:p>
          <a:p>
            <a:r>
              <a:rPr lang="en-US" dirty="0" err="1" smtClean="0"/>
              <a:t>TrimBox</a:t>
            </a:r>
            <a:endParaRPr lang="en-US" dirty="0" smtClean="0"/>
          </a:p>
          <a:p>
            <a:r>
              <a:rPr lang="en-US" dirty="0" err="1" smtClean="0"/>
              <a:t>ArtBox</a:t>
            </a:r>
            <a:endParaRPr lang="en-GB" dirty="0"/>
          </a:p>
        </p:txBody>
      </p:sp>
    </p:spTree>
    <p:extLst>
      <p:ext uri="{BB962C8B-B14F-4D97-AF65-F5344CB8AC3E}">
        <p14:creationId xmlns:p14="http://schemas.microsoft.com/office/powerpoint/2010/main" val="2102583283"/>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70000" lnSpcReduction="20000"/>
          </a:bodyPr>
          <a:lstStyle/>
          <a:p>
            <a:r>
              <a:rPr lang="en-US" dirty="0" err="1" smtClean="0"/>
              <a:t>MediaBox</a:t>
            </a:r>
            <a:endParaRPr lang="en-US" dirty="0" smtClean="0"/>
          </a:p>
          <a:p>
            <a:pPr marL="0" indent="0">
              <a:buNone/>
            </a:pPr>
            <a:r>
              <a:rPr lang="en-US" dirty="0"/>
              <a:t>The </a:t>
            </a:r>
            <a:r>
              <a:rPr lang="en-US" b="1" dirty="0" err="1"/>
              <a:t>MediaBox</a:t>
            </a:r>
            <a:r>
              <a:rPr lang="en-US" dirty="0"/>
              <a:t> is used to specify the width and height of the page. For the average user, this probably equals the actual page size. For prepress use, this is not the case as we prefer our pages to be defined slightly oversized so that we can see the bleed (Images or other elements touching an outer edge of a printed page need to extend beyond the edge of the paper to compensate for inaccuracies in trimming the page), the crop marks and useful information such as the file name or the date and time when the file was created. This means that PDF files used in graphic arts usually have a </a:t>
            </a:r>
            <a:r>
              <a:rPr lang="en-US" dirty="0" err="1"/>
              <a:t>MediaBox</a:t>
            </a:r>
            <a:r>
              <a:rPr lang="en-US" dirty="0"/>
              <a:t> which is larger then the trimmed page size. The </a:t>
            </a:r>
            <a:r>
              <a:rPr lang="en-US" dirty="0" err="1"/>
              <a:t>MediaBox</a:t>
            </a:r>
            <a:r>
              <a:rPr lang="en-US" dirty="0"/>
              <a:t> is the largest page box in a PDF. The other page boxes can equal the size of the </a:t>
            </a:r>
            <a:r>
              <a:rPr lang="en-US" dirty="0" err="1"/>
              <a:t>MediaBox</a:t>
            </a:r>
            <a:r>
              <a:rPr lang="en-US" dirty="0"/>
              <a:t> but they cannot be larger.</a:t>
            </a:r>
          </a:p>
          <a:p>
            <a:endParaRPr lang="en-US" dirty="0" smtClean="0"/>
          </a:p>
        </p:txBody>
      </p:sp>
    </p:spTree>
    <p:extLst>
      <p:ext uri="{BB962C8B-B14F-4D97-AF65-F5344CB8AC3E}">
        <p14:creationId xmlns:p14="http://schemas.microsoft.com/office/powerpoint/2010/main" val="3534091241"/>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a:bodyPr>
          <a:lstStyle/>
          <a:p>
            <a:r>
              <a:rPr lang="en-US" dirty="0" err="1" smtClean="0"/>
              <a:t>CropBox</a:t>
            </a:r>
            <a:endParaRPr lang="en-US" dirty="0" smtClean="0"/>
          </a:p>
          <a:p>
            <a:pPr marL="0" indent="0">
              <a:buNone/>
            </a:pPr>
            <a:r>
              <a:rPr lang="en-US" dirty="0"/>
              <a:t>The </a:t>
            </a:r>
            <a:r>
              <a:rPr lang="en-US" b="1" dirty="0" err="1"/>
              <a:t>CropBox</a:t>
            </a:r>
            <a:r>
              <a:rPr lang="en-US" dirty="0"/>
              <a:t> defines the region to which the page contents are to be clipped. Acrobat uses this size for screen display and printing. For prepress use, the </a:t>
            </a:r>
            <a:r>
              <a:rPr lang="en-US" dirty="0" err="1"/>
              <a:t>CropBox</a:t>
            </a:r>
            <a:r>
              <a:rPr lang="en-US" dirty="0"/>
              <a:t> is pretty irrelevant. The GWG industry association recommends not to use the </a:t>
            </a:r>
            <a:r>
              <a:rPr lang="en-US" dirty="0" err="1"/>
              <a:t>CropBox</a:t>
            </a:r>
            <a:r>
              <a:rPr lang="en-US" dirty="0"/>
              <a:t> at all.</a:t>
            </a:r>
          </a:p>
          <a:p>
            <a:endParaRPr lang="en-US" dirty="0" smtClean="0"/>
          </a:p>
        </p:txBody>
      </p:sp>
    </p:spTree>
    <p:extLst>
      <p:ext uri="{BB962C8B-B14F-4D97-AF65-F5344CB8AC3E}">
        <p14:creationId xmlns:p14="http://schemas.microsoft.com/office/powerpoint/2010/main" val="1655218345"/>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20000"/>
          </a:bodyPr>
          <a:lstStyle/>
          <a:p>
            <a:r>
              <a:rPr lang="en-US" dirty="0" err="1" smtClean="0"/>
              <a:t>BleedBox</a:t>
            </a:r>
            <a:endParaRPr lang="en-US" dirty="0" smtClean="0"/>
          </a:p>
          <a:p>
            <a:pPr marL="0" indent="0">
              <a:buNone/>
            </a:pPr>
            <a:r>
              <a:rPr lang="en-US" dirty="0"/>
              <a:t>The </a:t>
            </a:r>
            <a:r>
              <a:rPr lang="en-US" b="1" dirty="0" err="1"/>
              <a:t>BleedBox</a:t>
            </a:r>
            <a:r>
              <a:rPr lang="en-US" dirty="0"/>
              <a:t> determines the region to which the page contents needs to be clipped when output in a production environment. Usually the </a:t>
            </a:r>
            <a:r>
              <a:rPr lang="en-US" dirty="0" err="1"/>
              <a:t>BleedBox</a:t>
            </a:r>
            <a:r>
              <a:rPr lang="en-US" dirty="0"/>
              <a:t> is 3 to 5 </a:t>
            </a:r>
            <a:r>
              <a:rPr lang="en-US" dirty="0" err="1"/>
              <a:t>millimetres</a:t>
            </a:r>
            <a:r>
              <a:rPr lang="en-US" dirty="0"/>
              <a:t> larger than the </a:t>
            </a:r>
            <a:r>
              <a:rPr lang="en-US" dirty="0" err="1"/>
              <a:t>TrimBox</a:t>
            </a:r>
            <a:r>
              <a:rPr lang="en-US" dirty="0"/>
              <a:t>. It is nice to know the size of the </a:t>
            </a:r>
            <a:r>
              <a:rPr lang="en-US" dirty="0" err="1"/>
              <a:t>BleedBox</a:t>
            </a:r>
            <a:r>
              <a:rPr lang="en-US" dirty="0"/>
              <a:t> but it isn’t that important in graphic arts. Most prepress systems allow you to define the amount of bleed yourself and ignore the </a:t>
            </a:r>
            <a:r>
              <a:rPr lang="en-US" dirty="0" err="1"/>
              <a:t>BleedBox</a:t>
            </a:r>
            <a:r>
              <a:rPr lang="en-US" dirty="0"/>
              <a:t>. By default the </a:t>
            </a:r>
            <a:r>
              <a:rPr lang="en-US" dirty="0" err="1"/>
              <a:t>BleedBox</a:t>
            </a:r>
            <a:r>
              <a:rPr lang="en-US" dirty="0"/>
              <a:t> equals the </a:t>
            </a:r>
            <a:r>
              <a:rPr lang="en-US" dirty="0" err="1"/>
              <a:t>CropBox</a:t>
            </a:r>
            <a:r>
              <a:rPr lang="en-US" dirty="0"/>
              <a:t>.</a:t>
            </a:r>
          </a:p>
          <a:p>
            <a:endParaRPr lang="en-US" dirty="0" smtClean="0"/>
          </a:p>
        </p:txBody>
      </p:sp>
    </p:spTree>
    <p:extLst>
      <p:ext uri="{BB962C8B-B14F-4D97-AF65-F5344CB8AC3E}">
        <p14:creationId xmlns:p14="http://schemas.microsoft.com/office/powerpoint/2010/main" val="3075128710"/>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85000" lnSpcReduction="10000"/>
          </a:bodyPr>
          <a:lstStyle/>
          <a:p>
            <a:r>
              <a:rPr lang="en-GB" b="1" dirty="0" err="1"/>
              <a:t>TrimBox</a:t>
            </a:r>
            <a:r>
              <a:rPr lang="en-GB" dirty="0"/>
              <a:t> </a:t>
            </a:r>
            <a:endParaRPr lang="en-US" dirty="0" smtClean="0"/>
          </a:p>
          <a:p>
            <a:pPr marL="0" indent="0">
              <a:buNone/>
            </a:pPr>
            <a:r>
              <a:rPr lang="en-US" dirty="0"/>
              <a:t>The </a:t>
            </a:r>
            <a:r>
              <a:rPr lang="en-US" b="1" dirty="0" err="1"/>
              <a:t>TrimBox</a:t>
            </a:r>
            <a:r>
              <a:rPr lang="en-US" dirty="0"/>
              <a:t> defines the intended dimensions of the finished page. Contrary to the </a:t>
            </a:r>
            <a:r>
              <a:rPr lang="en-US" dirty="0" err="1"/>
              <a:t>CropBox</a:t>
            </a:r>
            <a:r>
              <a:rPr lang="en-US" dirty="0"/>
              <a:t>, the </a:t>
            </a:r>
            <a:r>
              <a:rPr lang="en-US" dirty="0" err="1"/>
              <a:t>TrimBox</a:t>
            </a:r>
            <a:r>
              <a:rPr lang="en-US" dirty="0"/>
              <a:t> is very important because it defines the actual page size. The imposition programs and workflows that I know all use the </a:t>
            </a:r>
            <a:r>
              <a:rPr lang="en-US" dirty="0" err="1"/>
              <a:t>TrimBox</a:t>
            </a:r>
            <a:r>
              <a:rPr lang="en-US" dirty="0"/>
              <a:t> as the basis for positioning pages on a press sheet. By default the </a:t>
            </a:r>
            <a:r>
              <a:rPr lang="en-US" dirty="0" err="1"/>
              <a:t>TrimBox</a:t>
            </a:r>
            <a:r>
              <a:rPr lang="en-US" dirty="0"/>
              <a:t> equals the </a:t>
            </a:r>
            <a:r>
              <a:rPr lang="en-US" dirty="0" err="1"/>
              <a:t>CropBox</a:t>
            </a:r>
            <a:r>
              <a:rPr lang="en-US" dirty="0"/>
              <a:t>. When creating PDFs that are PDF/X-1a or PDF/X-3 compliant it is a requirement that the </a:t>
            </a:r>
            <a:r>
              <a:rPr lang="en-US" dirty="0" err="1"/>
              <a:t>MediaBox</a:t>
            </a:r>
            <a:r>
              <a:rPr lang="en-US" dirty="0"/>
              <a:t>, </a:t>
            </a:r>
            <a:r>
              <a:rPr lang="en-US" dirty="0" err="1"/>
              <a:t>TrimBox</a:t>
            </a:r>
            <a:r>
              <a:rPr lang="en-US" dirty="0"/>
              <a:t> and </a:t>
            </a:r>
            <a:r>
              <a:rPr lang="en-US" dirty="0" err="1"/>
              <a:t>BleedBox</a:t>
            </a:r>
            <a:r>
              <a:rPr lang="en-US" dirty="0"/>
              <a:t> are properly defined in the PDF.</a:t>
            </a:r>
          </a:p>
          <a:p>
            <a:endParaRPr lang="en-US" dirty="0" smtClean="0"/>
          </a:p>
        </p:txBody>
      </p:sp>
    </p:spTree>
    <p:extLst>
      <p:ext uri="{BB962C8B-B14F-4D97-AF65-F5344CB8AC3E}">
        <p14:creationId xmlns:p14="http://schemas.microsoft.com/office/powerpoint/2010/main" val="3390811176"/>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10000"/>
          </a:bodyPr>
          <a:lstStyle/>
          <a:p>
            <a:r>
              <a:rPr lang="en-GB" b="1" dirty="0" err="1"/>
              <a:t>ArtBox</a:t>
            </a:r>
            <a:r>
              <a:rPr lang="en-GB" b="1" dirty="0"/>
              <a:t> </a:t>
            </a:r>
            <a:r>
              <a:rPr lang="en-GB" dirty="0"/>
              <a:t> </a:t>
            </a:r>
            <a:endParaRPr lang="en-US" dirty="0" smtClean="0"/>
          </a:p>
          <a:p>
            <a:pPr marL="0" indent="0">
              <a:buNone/>
            </a:pPr>
            <a:r>
              <a:rPr lang="en-US" dirty="0"/>
              <a:t>The </a:t>
            </a:r>
            <a:r>
              <a:rPr lang="en-US" b="1" dirty="0" err="1"/>
              <a:t>ArtBox</a:t>
            </a:r>
            <a:r>
              <a:rPr lang="en-US" b="1" dirty="0"/>
              <a:t> </a:t>
            </a:r>
            <a:r>
              <a:rPr lang="en-US" dirty="0"/>
              <a:t>is a bit of a special case. It can define a region within a page that is of special interest. It is rarely used by applications. One way in which it can be used is to handle ads: on a PDF of a page on which there is an advertisement, the </a:t>
            </a:r>
            <a:r>
              <a:rPr lang="en-US" dirty="0" err="1"/>
              <a:t>ArtBox</a:t>
            </a:r>
            <a:r>
              <a:rPr lang="en-US" dirty="0"/>
              <a:t> can define the size of that ad. This allows you to place that PDF on another page but only use the ad from that PDF.</a:t>
            </a:r>
          </a:p>
          <a:p>
            <a:endParaRPr lang="en-US" dirty="0" smtClean="0"/>
          </a:p>
        </p:txBody>
      </p:sp>
    </p:spTree>
    <p:extLst>
      <p:ext uri="{BB962C8B-B14F-4D97-AF65-F5344CB8AC3E}">
        <p14:creationId xmlns:p14="http://schemas.microsoft.com/office/powerpoint/2010/main" val="3860874012"/>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Font vs. Typeface</a:t>
            </a:r>
          </a:p>
          <a:p>
            <a:pPr lvl="1"/>
            <a:r>
              <a:rPr lang="en-US" dirty="0" smtClean="0"/>
              <a:t>A typeface is the visual appearance of the letters, and the font is the implementation  which create them. Simply, “</a:t>
            </a:r>
            <a:r>
              <a:rPr lang="en-US" b="1" dirty="0" smtClean="0"/>
              <a:t>Times</a:t>
            </a:r>
            <a:r>
              <a:rPr lang="en-US" dirty="0" smtClean="0"/>
              <a:t> </a:t>
            </a:r>
            <a:r>
              <a:rPr lang="en-US" b="1" dirty="0" smtClean="0"/>
              <a:t>New</a:t>
            </a:r>
            <a:r>
              <a:rPr lang="en-US" dirty="0" smtClean="0"/>
              <a:t> </a:t>
            </a:r>
            <a:r>
              <a:rPr lang="en-US" b="1" dirty="0" smtClean="0"/>
              <a:t>Roman</a:t>
            </a:r>
            <a:r>
              <a:rPr lang="en-US" dirty="0" smtClean="0"/>
              <a:t>” is Typeface, “</a:t>
            </a:r>
            <a:r>
              <a:rPr lang="en-US" b="1" dirty="0" smtClean="0"/>
              <a:t>TimeNewRoman.otf</a:t>
            </a:r>
            <a:r>
              <a:rPr lang="en-US" dirty="0" smtClean="0"/>
              <a:t>” is a font</a:t>
            </a:r>
          </a:p>
          <a:p>
            <a:pPr lvl="1"/>
            <a:endParaRPr lang="en-GB" dirty="0"/>
          </a:p>
        </p:txBody>
      </p:sp>
    </p:spTree>
    <p:extLst>
      <p:ext uri="{BB962C8B-B14F-4D97-AF65-F5344CB8AC3E}">
        <p14:creationId xmlns:p14="http://schemas.microsoft.com/office/powerpoint/2010/main" val="4118300290"/>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Glyph vs. Character</a:t>
            </a:r>
          </a:p>
          <a:p>
            <a:pPr lvl="1"/>
            <a:r>
              <a:rPr lang="en-US" dirty="0" smtClean="0"/>
              <a:t> A glyph is a specific visual form of a character.</a:t>
            </a:r>
          </a:p>
          <a:p>
            <a:pPr lvl="1"/>
            <a:endParaRPr lang="en-US" dirty="0"/>
          </a:p>
          <a:p>
            <a:r>
              <a:rPr lang="en-US" dirty="0" smtClean="0"/>
              <a:t>Font file vs. </a:t>
            </a:r>
            <a:r>
              <a:rPr lang="en-US" smtClean="0"/>
              <a:t>Font program</a:t>
            </a:r>
          </a:p>
          <a:p>
            <a:endParaRPr lang="en-US" dirty="0" smtClean="0"/>
          </a:p>
        </p:txBody>
      </p:sp>
    </p:spTree>
    <p:extLst>
      <p:ext uri="{BB962C8B-B14F-4D97-AF65-F5344CB8AC3E}">
        <p14:creationId xmlns:p14="http://schemas.microsoft.com/office/powerpoint/2010/main" val="2627655136"/>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Single-byte character code, index into a table of 256 glyphs.</a:t>
            </a:r>
          </a:p>
          <a:p>
            <a:r>
              <a:rPr lang="en-US" dirty="0" smtClean="0"/>
              <a:t>Each glyph has  a single set of metrics, including a horizontal displacement or width, support only horizontal writing mode.</a:t>
            </a:r>
          </a:p>
          <a:p>
            <a:r>
              <a:rPr lang="en-US" dirty="0" smtClean="0"/>
              <a:t>Font descriptor, containing font-wide metrics and other attributes of the font. Among those attributes is an optional font file stream containing the font program.</a:t>
            </a:r>
            <a:endParaRPr lang="en-GB" dirty="0"/>
          </a:p>
        </p:txBody>
      </p:sp>
    </p:spTree>
    <p:extLst>
      <p:ext uri="{BB962C8B-B14F-4D97-AF65-F5344CB8AC3E}">
        <p14:creationId xmlns:p14="http://schemas.microsoft.com/office/powerpoint/2010/main" val="3253113556"/>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2246769"/>
          </a:xfrm>
          <a:prstGeom prst="rect">
            <a:avLst/>
          </a:prstGeom>
          <a:noFill/>
        </p:spPr>
        <p:txBody>
          <a:bodyPr wrap="square" rtlCol="0">
            <a:spAutoFit/>
          </a:bodyPr>
          <a:lstStyle/>
          <a:p>
            <a:pPr marL="285750" indent="-285750">
              <a:buFont typeface="Arial" pitchFamily="34" charset="0"/>
              <a:buChar char="•"/>
            </a:pPr>
            <a:r>
              <a:rPr lang="en-US" sz="2000" dirty="0" smtClean="0"/>
              <a:t>PostScript is a page description language run in an interpreter to generate an image, a process requiring many resources.</a:t>
            </a:r>
          </a:p>
          <a:p>
            <a:pPr marL="285750" indent="-285750">
              <a:buFont typeface="Arial" pitchFamily="34" charset="0"/>
              <a:buChar char="•"/>
            </a:pPr>
            <a:r>
              <a:rPr lang="en-US" sz="2000" dirty="0" smtClean="0"/>
              <a:t>PostScript can handle not just graphics, but also standard features of programming languages such as if and loop commands.</a:t>
            </a:r>
          </a:p>
          <a:p>
            <a:pPr marL="285750" indent="-285750">
              <a:buFont typeface="Arial" pitchFamily="34" charset="0"/>
              <a:buChar char="•"/>
            </a:pPr>
            <a:r>
              <a:rPr lang="en-US" sz="2000" dirty="0" smtClean="0"/>
              <a:t>PDF is largely based on the PostScript but simplified to remove the flow control features like these, while graphics commands such as </a:t>
            </a:r>
            <a:r>
              <a:rPr lang="en-US" sz="2000" dirty="0" err="1" smtClean="0"/>
              <a:t>lineto</a:t>
            </a:r>
            <a:r>
              <a:rPr lang="en-US" sz="2000" dirty="0" smtClean="0"/>
              <a:t> remain.</a:t>
            </a:r>
            <a:endParaRPr lang="en-GB" sz="2000" dirty="0"/>
          </a:p>
        </p:txBody>
      </p:sp>
    </p:spTree>
    <p:extLst>
      <p:ext uri="{BB962C8B-B14F-4D97-AF65-F5344CB8AC3E}">
        <p14:creationId xmlns:p14="http://schemas.microsoft.com/office/powerpoint/2010/main" val="358445030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1 Fonts</a:t>
            </a:r>
          </a:p>
          <a:p>
            <a:pPr lvl="1"/>
            <a:r>
              <a:rPr lang="en-US" dirty="0" smtClean="0"/>
              <a:t>A Type 1 font program is a stylized Postscript program that describes glyph shapes</a:t>
            </a:r>
          </a:p>
          <a:p>
            <a:pPr lvl="1"/>
            <a:r>
              <a:rPr lang="en-US" dirty="0" smtClean="0"/>
              <a:t>Hint information</a:t>
            </a:r>
          </a:p>
          <a:p>
            <a:r>
              <a:rPr lang="en-US" dirty="0" smtClean="0"/>
              <a:t>Standard Type 1 Fonts (Standard 14 Fonts)</a:t>
            </a:r>
          </a:p>
          <a:p>
            <a:pPr lvl="1"/>
            <a:r>
              <a:rPr lang="en-US" dirty="0" smtClean="0"/>
              <a:t>Must be </a:t>
            </a:r>
            <a:r>
              <a:rPr lang="en-US" dirty="0" err="1" smtClean="0"/>
              <a:t>avariable</a:t>
            </a:r>
            <a:r>
              <a:rPr lang="en-US" dirty="0" smtClean="0"/>
              <a:t> to the consumer application.</a:t>
            </a:r>
          </a:p>
          <a:p>
            <a:pPr lvl="1"/>
            <a:r>
              <a:rPr lang="en-US" dirty="0" smtClean="0"/>
              <a:t>Deprecated from PDF1.5</a:t>
            </a:r>
          </a:p>
          <a:p>
            <a:pPr lvl="1"/>
            <a:endParaRPr lang="en-GB" dirty="0"/>
          </a:p>
        </p:txBody>
      </p:sp>
    </p:spTree>
    <p:extLst>
      <p:ext uri="{BB962C8B-B14F-4D97-AF65-F5344CB8AC3E}">
        <p14:creationId xmlns:p14="http://schemas.microsoft.com/office/powerpoint/2010/main" val="4147520355"/>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TrueType</a:t>
            </a:r>
          </a:p>
          <a:p>
            <a:pPr lvl="1"/>
            <a:r>
              <a:rPr lang="en-US" dirty="0" smtClean="0"/>
              <a:t>Can be embedded directly in a PDF file as a stream object.</a:t>
            </a:r>
            <a:endParaRPr lang="en-GB" dirty="0"/>
          </a:p>
        </p:txBody>
      </p:sp>
    </p:spTree>
    <p:extLst>
      <p:ext uri="{BB962C8B-B14F-4D97-AF65-F5344CB8AC3E}">
        <p14:creationId xmlns:p14="http://schemas.microsoft.com/office/powerpoint/2010/main" val="84665183"/>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Font Subsets</a:t>
            </a:r>
          </a:p>
          <a:p>
            <a:pPr lvl="1"/>
            <a:r>
              <a:rPr lang="en-US" dirty="0" smtClean="0"/>
              <a:t>For Type 1 or TrueType fonts</a:t>
            </a:r>
          </a:p>
          <a:p>
            <a:pPr lvl="1"/>
            <a:r>
              <a:rPr lang="en-US" dirty="0" err="1"/>
              <a:t>EOODIA+Poetica</a:t>
            </a:r>
            <a:endParaRPr lang="en-US" dirty="0" smtClean="0"/>
          </a:p>
          <a:p>
            <a:pPr lvl="1"/>
            <a:endParaRPr lang="en-GB" dirty="0"/>
          </a:p>
        </p:txBody>
      </p:sp>
    </p:spTree>
    <p:extLst>
      <p:ext uri="{BB962C8B-B14F-4D97-AF65-F5344CB8AC3E}">
        <p14:creationId xmlns:p14="http://schemas.microsoft.com/office/powerpoint/2010/main" val="676821846"/>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3 Fonts</a:t>
            </a:r>
          </a:p>
          <a:p>
            <a:pPr lvl="1"/>
            <a:r>
              <a:rPr lang="en-US" dirty="0" smtClean="0"/>
              <a:t>Glyphs are defined by streams of PDF graphics operators.</a:t>
            </a:r>
          </a:p>
          <a:p>
            <a:pPr lvl="1"/>
            <a:r>
              <a:rPr lang="en-US" dirty="0" smtClean="0"/>
              <a:t>No hinting mechanism.</a:t>
            </a:r>
          </a:p>
          <a:p>
            <a:pPr lvl="1"/>
            <a:endParaRPr lang="en-GB" dirty="0"/>
          </a:p>
        </p:txBody>
      </p:sp>
    </p:spTree>
    <p:extLst>
      <p:ext uri="{BB962C8B-B14F-4D97-AF65-F5344CB8AC3E}">
        <p14:creationId xmlns:p14="http://schemas.microsoft.com/office/powerpoint/2010/main" val="285015281"/>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Character Encoding</a:t>
            </a:r>
          </a:p>
          <a:p>
            <a:pPr lvl="1"/>
            <a:r>
              <a:rPr lang="en-US" dirty="0" smtClean="0"/>
              <a:t>A font’s encoding is the association between character codes and glyph descriptions.</a:t>
            </a:r>
          </a:p>
          <a:p>
            <a:pPr lvl="1"/>
            <a:r>
              <a:rPr lang="en-US" dirty="0" smtClean="0"/>
              <a:t>Except for Type 3 fonts, every font program has a built-in encoding.</a:t>
            </a:r>
          </a:p>
          <a:p>
            <a:pPr lvl="1"/>
            <a:r>
              <a:rPr lang="en-US" dirty="0" smtClean="0"/>
              <a:t>Predefined encodings</a:t>
            </a:r>
            <a:r>
              <a:rPr lang="en-US" dirty="0"/>
              <a:t>: </a:t>
            </a:r>
            <a:r>
              <a:rPr lang="en-US" dirty="0" err="1"/>
              <a:t>MacRomanEncoding,MacExpertEncoding</a:t>
            </a:r>
            <a:r>
              <a:rPr lang="en-US" dirty="0"/>
              <a:t>, </a:t>
            </a:r>
            <a:r>
              <a:rPr lang="en-US" dirty="0" smtClean="0"/>
              <a:t>or </a:t>
            </a:r>
            <a:r>
              <a:rPr lang="en-US" dirty="0" err="1" smtClean="0"/>
              <a:t>WinAnsiEncoding</a:t>
            </a:r>
            <a:endParaRPr lang="en-US" dirty="0"/>
          </a:p>
        </p:txBody>
      </p:sp>
    </p:spTree>
    <p:extLst>
      <p:ext uri="{BB962C8B-B14F-4D97-AF65-F5344CB8AC3E}">
        <p14:creationId xmlns:p14="http://schemas.microsoft.com/office/powerpoint/2010/main" val="1468514762"/>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lstStyle/>
          <a:p>
            <a:r>
              <a:rPr lang="en-US" dirty="0" smtClean="0"/>
              <a:t>Type 0 font</a:t>
            </a:r>
          </a:p>
          <a:p>
            <a:r>
              <a:rPr lang="en-US" dirty="0" smtClean="0"/>
              <a:t>Type 0 font is known as the root font, and its associated </a:t>
            </a:r>
            <a:r>
              <a:rPr lang="en-US" dirty="0" err="1" smtClean="0"/>
              <a:t>CIDFont</a:t>
            </a:r>
            <a:r>
              <a:rPr lang="en-US" dirty="0" smtClean="0"/>
              <a:t> is called its descendant.</a:t>
            </a:r>
          </a:p>
          <a:p>
            <a:endParaRPr lang="en-GB" dirty="0"/>
          </a:p>
        </p:txBody>
      </p:sp>
    </p:spTree>
    <p:extLst>
      <p:ext uri="{BB962C8B-B14F-4D97-AF65-F5344CB8AC3E}">
        <p14:creationId xmlns:p14="http://schemas.microsoft.com/office/powerpoint/2010/main" val="1380381960"/>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CID-keyed Fonts</a:t>
            </a:r>
          </a:p>
          <a:p>
            <a:r>
              <a:rPr lang="en-US" dirty="0" smtClean="0"/>
              <a:t>CID – Character identifier </a:t>
            </a:r>
          </a:p>
          <a:p>
            <a:pPr lvl="1"/>
            <a:r>
              <a:rPr lang="en-US" dirty="0" smtClean="0"/>
              <a:t>The CID numbers are used to index and access the glyph descriptions in the font.</a:t>
            </a:r>
          </a:p>
          <a:p>
            <a:r>
              <a:rPr lang="en-US" dirty="0" err="1" smtClean="0"/>
              <a:t>CMap</a:t>
            </a:r>
            <a:r>
              <a:rPr lang="en-GB" dirty="0" smtClean="0"/>
              <a:t> – Character Map</a:t>
            </a:r>
          </a:p>
          <a:p>
            <a:pPr lvl="1"/>
            <a:r>
              <a:rPr lang="en-US" dirty="0" err="1" smtClean="0"/>
              <a:t>CMap</a:t>
            </a:r>
            <a:r>
              <a:rPr lang="en-US" dirty="0" smtClean="0"/>
              <a:t> file specifies the correspondence between character codes and the CID numbers used to identify glyphs. It is equivalent to the concept of an encoding in </a:t>
            </a:r>
            <a:r>
              <a:rPr lang="en-US" smtClean="0"/>
              <a:t>simple font.</a:t>
            </a:r>
            <a:endParaRPr lang="en-US" dirty="0" smtClean="0"/>
          </a:p>
        </p:txBody>
      </p:sp>
    </p:spTree>
    <p:extLst>
      <p:ext uri="{BB962C8B-B14F-4D97-AF65-F5344CB8AC3E}">
        <p14:creationId xmlns:p14="http://schemas.microsoft.com/office/powerpoint/2010/main" val="1324869264"/>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a:t>
            </a:r>
            <a:endParaRPr lang="en-GB" dirty="0"/>
          </a:p>
        </p:txBody>
      </p:sp>
      <p:sp>
        <p:nvSpPr>
          <p:cNvPr id="3" name="Content Placeholder 2"/>
          <p:cNvSpPr>
            <a:spLocks noGrp="1"/>
          </p:cNvSpPr>
          <p:nvPr>
            <p:ph idx="1"/>
          </p:nvPr>
        </p:nvSpPr>
        <p:spPr/>
        <p:txBody>
          <a:bodyPr/>
          <a:lstStyle/>
          <a:p>
            <a:r>
              <a:rPr lang="en-US" dirty="0" smtClean="0"/>
              <a:t>Type 0</a:t>
            </a:r>
          </a:p>
          <a:p>
            <a:r>
              <a:rPr lang="en-US" dirty="0" smtClean="0"/>
              <a:t>Type 1</a:t>
            </a:r>
          </a:p>
          <a:p>
            <a:r>
              <a:rPr lang="en-US" dirty="0" smtClean="0"/>
              <a:t>Type 3</a:t>
            </a:r>
          </a:p>
          <a:p>
            <a:r>
              <a:rPr lang="en-US" dirty="0" smtClean="0"/>
              <a:t>TrueType</a:t>
            </a:r>
          </a:p>
          <a:p>
            <a:r>
              <a:rPr lang="en-US" dirty="0" err="1" smtClean="0"/>
              <a:t>CIDFont</a:t>
            </a:r>
            <a:endParaRPr lang="en-US" dirty="0" smtClean="0"/>
          </a:p>
          <a:p>
            <a:pPr lvl="1"/>
            <a:r>
              <a:rPr lang="en-US" dirty="0" smtClean="0"/>
              <a:t>CIDFont0 based on Type 1 font technology</a:t>
            </a:r>
          </a:p>
          <a:p>
            <a:pPr lvl="1"/>
            <a:r>
              <a:rPr lang="en-US" dirty="0" smtClean="0"/>
              <a:t>CIDFont2 based on TrueType font technology</a:t>
            </a:r>
            <a:endParaRPr lang="en-GB" dirty="0"/>
          </a:p>
        </p:txBody>
      </p:sp>
    </p:spTree>
    <p:extLst>
      <p:ext uri="{BB962C8B-B14F-4D97-AF65-F5344CB8AC3E}">
        <p14:creationId xmlns:p14="http://schemas.microsoft.com/office/powerpoint/2010/main" val="634823430"/>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A </a:t>
            </a:r>
            <a:r>
              <a:rPr lang="en-US" dirty="0" err="1" smtClean="0"/>
              <a:t>Cmap</a:t>
            </a:r>
            <a:r>
              <a:rPr lang="en-US" dirty="0" smtClean="0"/>
              <a:t> specifies the mapping from character codes to character selectors.</a:t>
            </a:r>
          </a:p>
          <a:p>
            <a:r>
              <a:rPr lang="en-US" dirty="0" smtClean="0"/>
              <a:t>In PDF, the character selectors are always CIDs in </a:t>
            </a:r>
            <a:r>
              <a:rPr lang="en-US" dirty="0" err="1" smtClean="0"/>
              <a:t>CIDFont</a:t>
            </a:r>
            <a:r>
              <a:rPr lang="en-US" dirty="0" smtClean="0"/>
              <a:t>.</a:t>
            </a:r>
          </a:p>
          <a:p>
            <a:r>
              <a:rPr lang="en-US" dirty="0" smtClean="0"/>
              <a:t>A </a:t>
            </a:r>
            <a:r>
              <a:rPr lang="en-US" dirty="0" err="1" smtClean="0"/>
              <a:t>Cmap</a:t>
            </a:r>
            <a:r>
              <a:rPr lang="en-US" dirty="0" smtClean="0"/>
              <a:t> serves a function analogous to the Encoding dictionary for a simple font.</a:t>
            </a:r>
            <a:endParaRPr lang="en-GB" dirty="0"/>
          </a:p>
        </p:txBody>
      </p:sp>
    </p:spTree>
    <p:extLst>
      <p:ext uri="{BB962C8B-B14F-4D97-AF65-F5344CB8AC3E}">
        <p14:creationId xmlns:p14="http://schemas.microsoft.com/office/powerpoint/2010/main" val="1631896584"/>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To Unicode </a:t>
            </a:r>
            <a:r>
              <a:rPr lang="en-US" dirty="0" err="1" smtClean="0"/>
              <a:t>CMaps</a:t>
            </a:r>
            <a:endParaRPr lang="en-US" dirty="0"/>
          </a:p>
          <a:p>
            <a:r>
              <a:rPr lang="en-US" dirty="0" smtClean="0"/>
              <a:t>Writing mode – Horizontal or Vertical</a:t>
            </a:r>
          </a:p>
          <a:p>
            <a:endParaRPr lang="en-US" dirty="0" smtClean="0"/>
          </a:p>
        </p:txBody>
      </p:sp>
    </p:spTree>
    <p:extLst>
      <p:ext uri="{BB962C8B-B14F-4D97-AF65-F5344CB8AC3E}">
        <p14:creationId xmlns:p14="http://schemas.microsoft.com/office/powerpoint/2010/main" val="4290975082"/>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4401205"/>
          </a:xfrm>
          <a:prstGeom prst="rect">
            <a:avLst/>
          </a:prstGeom>
          <a:noFill/>
        </p:spPr>
        <p:txBody>
          <a:bodyPr wrap="square" rtlCol="0">
            <a:spAutoFit/>
          </a:bodyPr>
          <a:lstStyle/>
          <a:p>
            <a:pPr marL="285750" indent="-285750">
              <a:buFont typeface="Arial" pitchFamily="34" charset="0"/>
              <a:buChar char="•"/>
            </a:pPr>
            <a:r>
              <a:rPr lang="en-US" sz="2000" dirty="0" smtClean="0"/>
              <a:t>As a document format, PDF has several advantages over PostScript</a:t>
            </a:r>
          </a:p>
          <a:p>
            <a:pPr marL="742950" lvl="1" indent="-285750">
              <a:buFont typeface="Arial" pitchFamily="34" charset="0"/>
              <a:buChar char="•"/>
            </a:pPr>
            <a:r>
              <a:rPr lang="en-US" sz="2000" dirty="0" smtClean="0"/>
              <a:t>PDF contains tokenized and interpreted results of the PostScript source code, for direct correspondence between changes to items in the PDF page description and changes to the resulting page appearance.</a:t>
            </a:r>
          </a:p>
          <a:p>
            <a:pPr marL="742950" lvl="1" indent="-285750">
              <a:buFont typeface="Arial" pitchFamily="34" charset="0"/>
              <a:buChar char="•"/>
            </a:pPr>
            <a:r>
              <a:rPr lang="en-US" sz="2000" dirty="0" smtClean="0"/>
              <a:t>PDF(from version 1.4) support the graphics transparency; PostScript does not.</a:t>
            </a:r>
          </a:p>
          <a:p>
            <a:pPr marL="742950" lvl="1" indent="-285750">
              <a:buFont typeface="Arial" pitchFamily="34" charset="0"/>
              <a:buChar char="•"/>
            </a:pPr>
            <a:r>
              <a:rPr lang="en-US" sz="2000" dirty="0" smtClean="0"/>
              <a:t>PostScript is an interpreted programming language with an implicit global state, so instructions accompanying the description of one page can affect the appearance of any following page. Therefore, all preceding pages in a postscript document must be processed to determine the correct appearance of a given page, whereas in each page in a PDF document is unaffected by the others. </a:t>
            </a:r>
            <a:endParaRPr lang="en-GB" sz="2000" dirty="0"/>
          </a:p>
        </p:txBody>
      </p:sp>
    </p:spTree>
    <p:extLst>
      <p:ext uri="{BB962C8B-B14F-4D97-AF65-F5344CB8AC3E}">
        <p14:creationId xmlns:p14="http://schemas.microsoft.com/office/powerpoint/2010/main" val="68412200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Character codes to Unicode Values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If a font’s characters are identified according to a standard character set:</a:t>
            </a:r>
          </a:p>
          <a:p>
            <a:r>
              <a:rPr lang="en-US" dirty="0" smtClean="0"/>
              <a:t>Standard named encoding</a:t>
            </a:r>
          </a:p>
          <a:p>
            <a:r>
              <a:rPr lang="en-US" dirty="0" smtClean="0"/>
              <a:t>Standard character name</a:t>
            </a:r>
          </a:p>
          <a:p>
            <a:r>
              <a:rPr lang="en-US" dirty="0" smtClean="0"/>
              <a:t>CIDs in well-known collection</a:t>
            </a:r>
          </a:p>
          <a:p>
            <a:pPr marL="0" indent="0">
              <a:buNone/>
            </a:pPr>
            <a:endParaRPr lang="en-US" dirty="0" smtClean="0"/>
          </a:p>
          <a:p>
            <a:pPr marL="0" indent="0">
              <a:buNone/>
            </a:pPr>
            <a:r>
              <a:rPr lang="en-US" dirty="0" smtClean="0"/>
              <a:t>If a font is not defined in one of these ways:</a:t>
            </a:r>
          </a:p>
          <a:p>
            <a:r>
              <a:rPr lang="en-US" dirty="0" err="1" smtClean="0"/>
              <a:t>ToUnicode</a:t>
            </a:r>
            <a:r>
              <a:rPr lang="en-US" dirty="0" smtClean="0"/>
              <a:t> </a:t>
            </a:r>
            <a:r>
              <a:rPr lang="en-US" dirty="0" err="1" smtClean="0"/>
              <a:t>CMap</a:t>
            </a:r>
            <a:endParaRPr lang="en-US" dirty="0" smtClean="0"/>
          </a:p>
          <a:p>
            <a:r>
              <a:rPr lang="en-US" dirty="0" err="1" smtClean="0"/>
              <a:t>ActualText</a:t>
            </a:r>
            <a:r>
              <a:rPr lang="en-US" dirty="0" smtClean="0"/>
              <a:t> entry for a structure element or marked content sequence</a:t>
            </a:r>
          </a:p>
          <a:p>
            <a:endParaRPr lang="en-US" dirty="0"/>
          </a:p>
          <a:p>
            <a:endParaRPr lang="en-US" dirty="0" smtClean="0"/>
          </a:p>
        </p:txBody>
      </p:sp>
    </p:spTree>
    <p:extLst>
      <p:ext uri="{BB962C8B-B14F-4D97-AF65-F5344CB8AC3E}">
        <p14:creationId xmlns:p14="http://schemas.microsoft.com/office/powerpoint/2010/main" val="3955640710"/>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ToUnicode</a:t>
            </a:r>
            <a:r>
              <a:rPr lang="en-US" dirty="0" smtClean="0"/>
              <a:t> </a:t>
            </a:r>
            <a:r>
              <a:rPr lang="en-US" dirty="0" err="1" smtClean="0"/>
              <a:t>CMaps</a:t>
            </a:r>
            <a:endParaRPr lang="en-US" dirty="0"/>
          </a:p>
        </p:txBody>
      </p:sp>
      <p:sp>
        <p:nvSpPr>
          <p:cNvPr id="4" name="TextBox 3"/>
          <p:cNvSpPr txBox="1"/>
          <p:nvPr/>
        </p:nvSpPr>
        <p:spPr>
          <a:xfrm>
            <a:off x="755576" y="2060848"/>
            <a:ext cx="3312368" cy="2862322"/>
          </a:xfrm>
          <a:prstGeom prst="rect">
            <a:avLst/>
          </a:prstGeom>
          <a:noFill/>
        </p:spPr>
        <p:txBody>
          <a:bodyPr wrap="square" rtlCol="0">
            <a:spAutoFit/>
          </a:bodyPr>
          <a:lstStyle/>
          <a:p>
            <a:r>
              <a:rPr lang="en-US" sz="2000" dirty="0" smtClean="0"/>
              <a:t>14 </a:t>
            </a:r>
            <a:r>
              <a:rPr lang="en-US" sz="2000" dirty="0"/>
              <a:t>0 </a:t>
            </a:r>
            <a:r>
              <a:rPr lang="en-US" sz="2000" dirty="0" err="1"/>
              <a:t>obj</a:t>
            </a:r>
            <a:endParaRPr lang="en-US" sz="2000" dirty="0" smtClean="0"/>
          </a:p>
          <a:p>
            <a:r>
              <a:rPr lang="en-US" sz="2000" dirty="0" smtClean="0"/>
              <a:t>&lt;&lt; </a:t>
            </a:r>
            <a:endParaRPr lang="en-US" sz="2000" dirty="0"/>
          </a:p>
          <a:p>
            <a:r>
              <a:rPr lang="en-US" sz="2000" dirty="0"/>
              <a:t>/Type /Font </a:t>
            </a:r>
          </a:p>
          <a:p>
            <a:r>
              <a:rPr lang="en-US" sz="2000" dirty="0"/>
              <a:t>/Subtype /Type0 </a:t>
            </a:r>
          </a:p>
          <a:p>
            <a:r>
              <a:rPr lang="en-US" sz="2000" dirty="0"/>
              <a:t>/</a:t>
            </a:r>
            <a:r>
              <a:rPr lang="en-US" sz="2000" dirty="0" err="1"/>
              <a:t>BaseFont</a:t>
            </a:r>
            <a:r>
              <a:rPr lang="en-US" sz="2000" dirty="0"/>
              <a:t> /</a:t>
            </a:r>
            <a:r>
              <a:rPr lang="en-US" sz="2000" dirty="0" err="1"/>
              <a:t>Ryumin</a:t>
            </a:r>
            <a:r>
              <a:rPr lang="en-US" sz="2000" dirty="0"/>
              <a:t>−Light </a:t>
            </a:r>
          </a:p>
          <a:p>
            <a:r>
              <a:rPr lang="en-US" sz="2000" dirty="0">
                <a:solidFill>
                  <a:srgbClr val="FF0000"/>
                </a:solidFill>
              </a:rPr>
              <a:t>/Encoding /Identity−H </a:t>
            </a:r>
          </a:p>
          <a:p>
            <a:r>
              <a:rPr lang="en-US" sz="2000" dirty="0"/>
              <a:t>/</a:t>
            </a:r>
            <a:r>
              <a:rPr lang="en-US" sz="2000" dirty="0" err="1"/>
              <a:t>DescendantFonts</a:t>
            </a:r>
            <a:r>
              <a:rPr lang="en-US" sz="2000" dirty="0"/>
              <a:t> [ 15 0 R ] </a:t>
            </a:r>
          </a:p>
          <a:p>
            <a:r>
              <a:rPr lang="en-US" sz="2000" b="1" dirty="0">
                <a:solidFill>
                  <a:srgbClr val="FF0000"/>
                </a:solidFill>
              </a:rPr>
              <a:t>/</a:t>
            </a:r>
            <a:r>
              <a:rPr lang="en-US" sz="2000" b="1" dirty="0" err="1">
                <a:solidFill>
                  <a:srgbClr val="FF0000"/>
                </a:solidFill>
              </a:rPr>
              <a:t>ToUnicode</a:t>
            </a:r>
            <a:r>
              <a:rPr lang="en-US" sz="2000" b="1" dirty="0">
                <a:solidFill>
                  <a:srgbClr val="FF0000"/>
                </a:solidFill>
              </a:rPr>
              <a:t> 16 0 R</a:t>
            </a:r>
          </a:p>
          <a:p>
            <a:r>
              <a:rPr lang="en-US" sz="2000" dirty="0" smtClean="0"/>
              <a:t>&gt;&gt;</a:t>
            </a:r>
            <a:endParaRPr lang="en-US" sz="2000" dirty="0"/>
          </a:p>
        </p:txBody>
      </p:sp>
      <p:sp>
        <p:nvSpPr>
          <p:cNvPr id="5" name="TextBox 4"/>
          <p:cNvSpPr txBox="1"/>
          <p:nvPr/>
        </p:nvSpPr>
        <p:spPr>
          <a:xfrm>
            <a:off x="4988500" y="2060848"/>
            <a:ext cx="3183900" cy="2862322"/>
          </a:xfrm>
          <a:prstGeom prst="rect">
            <a:avLst/>
          </a:prstGeom>
          <a:noFill/>
        </p:spPr>
        <p:txBody>
          <a:bodyPr wrap="square" rtlCol="0">
            <a:spAutoFit/>
          </a:bodyPr>
          <a:lstStyle/>
          <a:p>
            <a:r>
              <a:rPr lang="en-US" sz="2000" dirty="0" smtClean="0"/>
              <a:t>15 0 </a:t>
            </a:r>
            <a:r>
              <a:rPr lang="en-US" sz="2000" dirty="0" err="1" smtClean="0"/>
              <a:t>obj</a:t>
            </a:r>
            <a:endParaRPr lang="en-US" sz="2000" dirty="0" smtClean="0"/>
          </a:p>
          <a:p>
            <a:r>
              <a:rPr lang="en-US" sz="2000" dirty="0" smtClean="0"/>
              <a:t>&lt;&lt; </a:t>
            </a:r>
          </a:p>
          <a:p>
            <a:r>
              <a:rPr lang="en-US" sz="2000" dirty="0" smtClean="0"/>
              <a:t>/Type /Font </a:t>
            </a:r>
          </a:p>
          <a:p>
            <a:r>
              <a:rPr lang="en-US" sz="2000" dirty="0" smtClean="0"/>
              <a:t>/Subtype /CIDFontType2 /</a:t>
            </a:r>
            <a:r>
              <a:rPr lang="en-US" sz="2000" dirty="0" err="1" smtClean="0"/>
              <a:t>BaseFont</a:t>
            </a:r>
            <a:r>
              <a:rPr lang="en-US" sz="2000" dirty="0" smtClean="0"/>
              <a:t> /</a:t>
            </a:r>
            <a:r>
              <a:rPr lang="en-US" sz="2000" dirty="0" err="1" smtClean="0"/>
              <a:t>Ryumin</a:t>
            </a:r>
            <a:r>
              <a:rPr lang="en-US" sz="2000" dirty="0" smtClean="0"/>
              <a:t>−Light</a:t>
            </a:r>
          </a:p>
          <a:p>
            <a:r>
              <a:rPr lang="pt-BR" sz="2000" dirty="0" smtClean="0"/>
              <a:t>/CIDSystemInfo 17 0 R /FontDescriptor 18 0 R </a:t>
            </a:r>
            <a:r>
              <a:rPr lang="pt-BR" sz="2000" b="1" dirty="0" smtClean="0">
                <a:solidFill>
                  <a:srgbClr val="FF0000"/>
                </a:solidFill>
              </a:rPr>
              <a:t>/CIDToGIDMap /Identity</a:t>
            </a:r>
          </a:p>
          <a:p>
            <a:r>
              <a:rPr lang="pt-BR" sz="2000" dirty="0" smtClean="0"/>
              <a:t>&gt;&gt;</a:t>
            </a:r>
            <a:endParaRPr lang="en-US" sz="2000" dirty="0"/>
          </a:p>
        </p:txBody>
      </p:sp>
      <p:cxnSp>
        <p:nvCxnSpPr>
          <p:cNvPr id="7" name="Straight Arrow Connector 6"/>
          <p:cNvCxnSpPr/>
          <p:nvPr/>
        </p:nvCxnSpPr>
        <p:spPr>
          <a:xfrm flipV="1">
            <a:off x="3635896" y="2420888"/>
            <a:ext cx="1352604"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654490"/>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ToUnicode</a:t>
            </a:r>
            <a:r>
              <a:rPr lang="en-US" dirty="0" smtClean="0"/>
              <a:t> </a:t>
            </a:r>
            <a:r>
              <a:rPr lang="en-US" dirty="0" err="1" smtClean="0"/>
              <a:t>CMaps</a:t>
            </a:r>
            <a:endParaRPr lang="en-US" dirty="0"/>
          </a:p>
        </p:txBody>
      </p:sp>
      <p:sp>
        <p:nvSpPr>
          <p:cNvPr id="8" name="TextBox 7"/>
          <p:cNvSpPr txBox="1"/>
          <p:nvPr/>
        </p:nvSpPr>
        <p:spPr>
          <a:xfrm>
            <a:off x="827584" y="1268760"/>
            <a:ext cx="7776864" cy="5078313"/>
          </a:xfrm>
          <a:prstGeom prst="rect">
            <a:avLst/>
          </a:prstGeom>
          <a:noFill/>
        </p:spPr>
        <p:txBody>
          <a:bodyPr wrap="square" rtlCol="0">
            <a:spAutoFit/>
          </a:bodyPr>
          <a:lstStyle/>
          <a:p>
            <a:r>
              <a:rPr lang="en-US" dirty="0" smtClean="0"/>
              <a:t>16 </a:t>
            </a:r>
            <a:r>
              <a:rPr lang="en-US" dirty="0"/>
              <a:t>0 </a:t>
            </a:r>
            <a:r>
              <a:rPr lang="en-US" dirty="0" err="1"/>
              <a:t>obj</a:t>
            </a:r>
            <a:r>
              <a:rPr lang="en-US" dirty="0"/>
              <a:t>&lt;&lt; /Length 433 &gt;&gt;stream/</a:t>
            </a:r>
            <a:r>
              <a:rPr lang="en-US" dirty="0" err="1"/>
              <a:t>CIDInit</a:t>
            </a:r>
            <a:r>
              <a:rPr lang="en-US" dirty="0"/>
              <a:t> /</a:t>
            </a:r>
            <a:r>
              <a:rPr lang="en-US" dirty="0" err="1"/>
              <a:t>ProcSet</a:t>
            </a:r>
            <a:r>
              <a:rPr lang="en-US" dirty="0"/>
              <a:t> </a:t>
            </a:r>
            <a:r>
              <a:rPr lang="en-US" dirty="0" err="1"/>
              <a:t>findresource</a:t>
            </a:r>
            <a:r>
              <a:rPr lang="en-US" dirty="0"/>
              <a:t> begin12 </a:t>
            </a:r>
            <a:r>
              <a:rPr lang="en-US" dirty="0" err="1"/>
              <a:t>dict</a:t>
            </a:r>
            <a:r>
              <a:rPr lang="en-US" dirty="0"/>
              <a:t> begin</a:t>
            </a:r>
          </a:p>
          <a:p>
            <a:r>
              <a:rPr lang="en-US" dirty="0" err="1"/>
              <a:t>begincmap</a:t>
            </a:r>
            <a:r>
              <a:rPr lang="en-US" dirty="0"/>
              <a:t>/</a:t>
            </a:r>
            <a:r>
              <a:rPr lang="en-US" dirty="0" err="1"/>
              <a:t>CIDSystemInfo</a:t>
            </a:r>
            <a:r>
              <a:rPr lang="en-US" dirty="0"/>
              <a:t>&lt;&lt; /Registry ( Adobe )/Ordering ( UCS )/Supplement 0&gt;&gt; </a:t>
            </a:r>
            <a:r>
              <a:rPr lang="en-US" dirty="0" err="1"/>
              <a:t>def</a:t>
            </a:r>
            <a:endParaRPr lang="en-US" dirty="0"/>
          </a:p>
          <a:p>
            <a:r>
              <a:rPr lang="en-US" dirty="0"/>
              <a:t>/</a:t>
            </a:r>
            <a:r>
              <a:rPr lang="en-US" dirty="0" err="1"/>
              <a:t>CMapName</a:t>
            </a:r>
            <a:r>
              <a:rPr lang="en-US" dirty="0"/>
              <a:t> /Adobe−Identity−UCS </a:t>
            </a:r>
            <a:r>
              <a:rPr lang="en-US" dirty="0" err="1"/>
              <a:t>def</a:t>
            </a:r>
            <a:r>
              <a:rPr lang="en-US" dirty="0"/>
              <a:t>/</a:t>
            </a:r>
            <a:r>
              <a:rPr lang="en-US" dirty="0" err="1"/>
              <a:t>CMapType</a:t>
            </a:r>
            <a:r>
              <a:rPr lang="en-US" dirty="0"/>
              <a:t> 2 </a:t>
            </a:r>
            <a:r>
              <a:rPr lang="en-US" dirty="0" err="1"/>
              <a:t>def</a:t>
            </a:r>
            <a:endParaRPr lang="en-US" dirty="0"/>
          </a:p>
          <a:p>
            <a:r>
              <a:rPr lang="en-US" dirty="0"/>
              <a:t>1 </a:t>
            </a:r>
            <a:r>
              <a:rPr lang="en-US" dirty="0" err="1" smtClean="0"/>
              <a:t>begincodespacerange</a:t>
            </a:r>
            <a:endParaRPr lang="en-US" dirty="0" smtClean="0"/>
          </a:p>
          <a:p>
            <a:r>
              <a:rPr lang="en-US" dirty="0" smtClean="0">
                <a:solidFill>
                  <a:srgbClr val="0070C0"/>
                </a:solidFill>
              </a:rPr>
              <a:t>&lt; </a:t>
            </a:r>
            <a:r>
              <a:rPr lang="en-US" dirty="0">
                <a:solidFill>
                  <a:srgbClr val="0070C0"/>
                </a:solidFill>
              </a:rPr>
              <a:t>0000 &gt;&lt; FFFF </a:t>
            </a:r>
            <a:r>
              <a:rPr lang="en-US" dirty="0" smtClean="0">
                <a:solidFill>
                  <a:srgbClr val="0070C0"/>
                </a:solidFill>
              </a:rPr>
              <a:t>&gt;</a:t>
            </a:r>
            <a:r>
              <a:rPr lang="en-US" dirty="0" smtClean="0"/>
              <a:t>	</a:t>
            </a:r>
          </a:p>
          <a:p>
            <a:r>
              <a:rPr lang="en-US" dirty="0" err="1"/>
              <a:t>endcodespacerange</a:t>
            </a:r>
            <a:endParaRPr lang="en-US" dirty="0"/>
          </a:p>
          <a:p>
            <a:r>
              <a:rPr lang="en-US" dirty="0"/>
              <a:t>2 </a:t>
            </a:r>
            <a:r>
              <a:rPr lang="en-US" dirty="0" err="1" smtClean="0"/>
              <a:t>beginbfrange</a:t>
            </a:r>
            <a:endParaRPr lang="en-US" dirty="0" smtClean="0"/>
          </a:p>
          <a:p>
            <a:r>
              <a:rPr lang="en-US" dirty="0" smtClean="0">
                <a:solidFill>
                  <a:srgbClr val="0070C0"/>
                </a:solidFill>
              </a:rPr>
              <a:t>&lt; </a:t>
            </a:r>
            <a:r>
              <a:rPr lang="en-US" dirty="0">
                <a:solidFill>
                  <a:srgbClr val="0070C0"/>
                </a:solidFill>
              </a:rPr>
              <a:t>0000 &gt;&lt; 005E &gt;&lt; 0020 </a:t>
            </a:r>
            <a:r>
              <a:rPr lang="en-US" dirty="0" smtClean="0">
                <a:solidFill>
                  <a:srgbClr val="0070C0"/>
                </a:solidFill>
              </a:rPr>
              <a:t>&gt;</a:t>
            </a:r>
          </a:p>
          <a:p>
            <a:r>
              <a:rPr lang="en-US" dirty="0" smtClean="0">
                <a:solidFill>
                  <a:srgbClr val="0070C0"/>
                </a:solidFill>
              </a:rPr>
              <a:t>&lt; </a:t>
            </a:r>
            <a:r>
              <a:rPr lang="en-US" dirty="0">
                <a:solidFill>
                  <a:srgbClr val="0070C0"/>
                </a:solidFill>
              </a:rPr>
              <a:t>005F &gt;&lt; 0061 &gt;[ &lt; 00660066 &gt; &lt; 00660069 &gt; &lt; 00660066006C &gt; </a:t>
            </a:r>
            <a:r>
              <a:rPr lang="en-US" dirty="0" smtClean="0">
                <a:solidFill>
                  <a:srgbClr val="0070C0"/>
                </a:solidFill>
              </a:rPr>
              <a:t>]</a:t>
            </a:r>
          </a:p>
          <a:p>
            <a:r>
              <a:rPr lang="en-US" dirty="0" err="1" smtClean="0"/>
              <a:t>endbfrange</a:t>
            </a:r>
            <a:endParaRPr lang="en-US" dirty="0" smtClean="0"/>
          </a:p>
          <a:p>
            <a:r>
              <a:rPr lang="en-US" dirty="0" smtClean="0"/>
              <a:t>1 </a:t>
            </a:r>
            <a:r>
              <a:rPr lang="en-US" dirty="0" err="1" smtClean="0"/>
              <a:t>beginbfchar</a:t>
            </a:r>
            <a:endParaRPr lang="en-US" dirty="0" smtClean="0"/>
          </a:p>
          <a:p>
            <a:r>
              <a:rPr lang="en-US" dirty="0" smtClean="0">
                <a:solidFill>
                  <a:schemeClr val="accent1"/>
                </a:solidFill>
              </a:rPr>
              <a:t>&lt;</a:t>
            </a:r>
            <a:r>
              <a:rPr lang="en-US" dirty="0">
                <a:solidFill>
                  <a:schemeClr val="accent1"/>
                </a:solidFill>
              </a:rPr>
              <a:t>3A51&gt;&lt;D840DC3E</a:t>
            </a:r>
            <a:r>
              <a:rPr lang="en-US" dirty="0" smtClean="0">
                <a:solidFill>
                  <a:schemeClr val="accent1"/>
                </a:solidFill>
              </a:rPr>
              <a:t>&gt;</a:t>
            </a:r>
          </a:p>
          <a:p>
            <a:r>
              <a:rPr lang="en-US" dirty="0" err="1" smtClean="0"/>
              <a:t>Endbfchar</a:t>
            </a:r>
            <a:endParaRPr lang="en-US" dirty="0" smtClean="0"/>
          </a:p>
          <a:p>
            <a:r>
              <a:rPr lang="en-US" dirty="0" err="1" smtClean="0"/>
              <a:t>Endcmap</a:t>
            </a:r>
            <a:endParaRPr lang="en-US" dirty="0" smtClean="0"/>
          </a:p>
          <a:p>
            <a:r>
              <a:rPr lang="en-US" dirty="0" smtClean="0"/>
              <a:t>…</a:t>
            </a:r>
            <a:endParaRPr lang="en-US" dirty="0"/>
          </a:p>
          <a:p>
            <a:r>
              <a:rPr lang="en-US" dirty="0" err="1" smtClean="0"/>
              <a:t>endobj</a:t>
            </a:r>
            <a:endParaRPr lang="en-US" dirty="0"/>
          </a:p>
        </p:txBody>
      </p:sp>
      <p:sp>
        <p:nvSpPr>
          <p:cNvPr id="9" name="TextBox 8"/>
          <p:cNvSpPr txBox="1"/>
          <p:nvPr/>
        </p:nvSpPr>
        <p:spPr>
          <a:xfrm>
            <a:off x="3167844" y="2131543"/>
            <a:ext cx="5616624" cy="715089"/>
          </a:xfrm>
          <a:prstGeom prst="flowChartAlternateProcess">
            <a:avLst/>
          </a:prstGeom>
          <a:solidFill>
            <a:schemeClr val="accent1"/>
          </a:solidFill>
        </p:spPr>
        <p:txBody>
          <a:bodyPr wrap="square" rtlCol="0">
            <a:spAutoFit/>
          </a:bodyPr>
          <a:lstStyle/>
          <a:p>
            <a:r>
              <a:rPr lang="en-US" b="1" dirty="0" smtClean="0">
                <a:solidFill>
                  <a:schemeClr val="bg1"/>
                </a:solidFill>
              </a:rPr>
              <a:t>Define the source character code range to be the 2-byte character codes from &lt;00 00&gt; to &lt;FF FF&gt;</a:t>
            </a:r>
            <a:endParaRPr lang="en-US" b="1" dirty="0">
              <a:solidFill>
                <a:schemeClr val="bg1"/>
              </a:solidFill>
            </a:endParaRPr>
          </a:p>
        </p:txBody>
      </p:sp>
      <p:cxnSp>
        <p:nvCxnSpPr>
          <p:cNvPr id="11" name="Straight Arrow Connector 10"/>
          <p:cNvCxnSpPr/>
          <p:nvPr/>
        </p:nvCxnSpPr>
        <p:spPr>
          <a:xfrm flipV="1">
            <a:off x="2459205" y="2636912"/>
            <a:ext cx="684076" cy="441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19873" y="3203971"/>
            <a:ext cx="5364596" cy="715089"/>
          </a:xfrm>
          <a:prstGeom prst="flowChartAlternateProcess">
            <a:avLst/>
          </a:prstGeom>
          <a:solidFill>
            <a:schemeClr val="accent1"/>
          </a:solidFill>
        </p:spPr>
        <p:txBody>
          <a:bodyPr wrap="square" rtlCol="0">
            <a:spAutoFit/>
          </a:bodyPr>
          <a:lstStyle/>
          <a:p>
            <a:r>
              <a:rPr lang="en-US" b="1" dirty="0" smtClean="0">
                <a:solidFill>
                  <a:schemeClr val="bg1"/>
                </a:solidFill>
              </a:rPr>
              <a:t>&lt;00 00&gt; to &lt;00 5E&gt; are mapped to the Unicode values </a:t>
            </a:r>
          </a:p>
          <a:p>
            <a:r>
              <a:rPr lang="en-US" b="1" dirty="0" smtClean="0">
                <a:solidFill>
                  <a:schemeClr val="bg1"/>
                </a:solidFill>
              </a:rPr>
              <a:t>U+0020 to U+007E</a:t>
            </a:r>
            <a:endParaRPr lang="en-US" b="1" dirty="0">
              <a:solidFill>
                <a:schemeClr val="bg1"/>
              </a:solidFill>
            </a:endParaRPr>
          </a:p>
        </p:txBody>
      </p:sp>
      <p:graphicFrame>
        <p:nvGraphicFramePr>
          <p:cNvPr id="48" name="Table 47"/>
          <p:cNvGraphicFramePr>
            <a:graphicFrameLocks noGrp="1"/>
          </p:cNvGraphicFramePr>
          <p:nvPr>
            <p:extLst>
              <p:ext uri="{D42A27DB-BD31-4B8C-83A1-F6EECF244321}">
                <p14:modId xmlns:p14="http://schemas.microsoft.com/office/powerpoint/2010/main" val="3533740753"/>
              </p:ext>
            </p:extLst>
          </p:nvPr>
        </p:nvGraphicFramePr>
        <p:xfrm>
          <a:off x="4211960" y="4365103"/>
          <a:ext cx="4572508" cy="1656184"/>
        </p:xfrm>
        <a:graphic>
          <a:graphicData uri="http://schemas.openxmlformats.org/drawingml/2006/table">
            <a:tbl>
              <a:tblPr firstRow="1" bandRow="1">
                <a:tableStyleId>{5C22544A-7EE6-4342-B048-85BDC9FD1C3A}</a:tableStyleId>
              </a:tblPr>
              <a:tblGrid>
                <a:gridCol w="1948673"/>
                <a:gridCol w="2623835"/>
              </a:tblGrid>
              <a:tr h="414046">
                <a:tc>
                  <a:txBody>
                    <a:bodyPr/>
                    <a:lstStyle/>
                    <a:p>
                      <a:r>
                        <a:rPr lang="en-US" sz="1800" b="1" dirty="0" smtClean="0"/>
                        <a:t>Character code</a:t>
                      </a:r>
                      <a:endParaRPr lang="en-US" sz="1800" b="1" dirty="0"/>
                    </a:p>
                  </a:txBody>
                  <a:tcPr/>
                </a:tc>
                <a:tc>
                  <a:txBody>
                    <a:bodyPr/>
                    <a:lstStyle/>
                    <a:p>
                      <a:r>
                        <a:rPr lang="en-US" sz="1800" b="1" dirty="0" smtClean="0"/>
                        <a:t>Ligature</a:t>
                      </a:r>
                      <a:endParaRPr lang="en-US" sz="1800" b="1" dirty="0"/>
                    </a:p>
                  </a:txBody>
                  <a:tcPr/>
                </a:tc>
              </a:tr>
              <a:tr h="414046">
                <a:tc>
                  <a:txBody>
                    <a:bodyPr/>
                    <a:lstStyle/>
                    <a:p>
                      <a:r>
                        <a:rPr lang="en-US" sz="1800" b="1" dirty="0" smtClean="0"/>
                        <a:t>&lt;00 5F&gt;</a:t>
                      </a:r>
                      <a:endParaRPr lang="en-US" sz="1800" b="1" dirty="0"/>
                    </a:p>
                  </a:txBody>
                  <a:tcPr/>
                </a:tc>
                <a:tc>
                  <a:txBody>
                    <a:bodyPr/>
                    <a:lstStyle/>
                    <a:p>
                      <a:r>
                        <a:rPr lang="en-US" sz="1800" b="1" dirty="0" err="1" smtClean="0"/>
                        <a:t>ff</a:t>
                      </a:r>
                      <a:r>
                        <a:rPr lang="en-US" sz="1800" b="1" dirty="0" smtClean="0"/>
                        <a:t>   &lt;0066 0066&gt;</a:t>
                      </a:r>
                      <a:endParaRPr lang="en-US" sz="1800" b="1" dirty="0"/>
                    </a:p>
                  </a:txBody>
                  <a:tcPr/>
                </a:tc>
              </a:tr>
              <a:tr h="414046">
                <a:tc>
                  <a:txBody>
                    <a:bodyPr/>
                    <a:lstStyle/>
                    <a:p>
                      <a:r>
                        <a:rPr lang="en-US" sz="1800" b="1" dirty="0" smtClean="0"/>
                        <a:t>&lt;00 60&gt;</a:t>
                      </a:r>
                      <a:endParaRPr lang="en-US" sz="1800" b="1" dirty="0"/>
                    </a:p>
                  </a:txBody>
                  <a:tcPr/>
                </a:tc>
                <a:tc>
                  <a:txBody>
                    <a:bodyPr/>
                    <a:lstStyle/>
                    <a:p>
                      <a:r>
                        <a:rPr lang="en-US" sz="1800" b="1" dirty="0" smtClean="0"/>
                        <a:t>fi   &lt;0066 0069&gt;</a:t>
                      </a:r>
                      <a:endParaRPr lang="en-US" sz="1800" b="1" dirty="0"/>
                    </a:p>
                  </a:txBody>
                  <a:tcPr/>
                </a:tc>
              </a:tr>
              <a:tr h="414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&lt;00 61&gt;</a:t>
                      </a:r>
                    </a:p>
                  </a:txBody>
                  <a:tcPr/>
                </a:tc>
                <a:tc>
                  <a:txBody>
                    <a:bodyPr/>
                    <a:lstStyle/>
                    <a:p>
                      <a:r>
                        <a:rPr lang="en-US" sz="1800" b="1" dirty="0" err="1" smtClean="0">
                          <a:solidFill>
                            <a:schemeClr val="tx1"/>
                          </a:solidFill>
                        </a:rPr>
                        <a:t>ffl</a:t>
                      </a:r>
                      <a:r>
                        <a:rPr lang="en-US" sz="1800" b="1" dirty="0" smtClean="0">
                          <a:solidFill>
                            <a:schemeClr val="tx1"/>
                          </a:solidFill>
                        </a:rPr>
                        <a:t>   &lt;0066 0066 006C&gt; </a:t>
                      </a:r>
                      <a:endParaRPr lang="en-US" sz="1800" b="1" dirty="0">
                        <a:solidFill>
                          <a:schemeClr val="tx1"/>
                        </a:solidFill>
                      </a:endParaRPr>
                    </a:p>
                  </a:txBody>
                  <a:tcPr/>
                </a:tc>
              </a:tr>
            </a:tbl>
          </a:graphicData>
        </a:graphic>
      </p:graphicFrame>
    </p:spTree>
    <p:extLst>
      <p:ext uri="{BB962C8B-B14F-4D97-AF65-F5344CB8AC3E}">
        <p14:creationId xmlns:p14="http://schemas.microsoft.com/office/powerpoint/2010/main" val="223443087"/>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ToUnicode</a:t>
            </a:r>
            <a:r>
              <a:rPr lang="en-US" dirty="0" smtClean="0"/>
              <a:t> </a:t>
            </a:r>
            <a:r>
              <a:rPr lang="en-US" dirty="0" err="1" smtClean="0"/>
              <a:t>CMaps</a:t>
            </a:r>
            <a:endParaRPr lang="en-US" dirty="0"/>
          </a:p>
        </p:txBody>
      </p:sp>
      <p:sp>
        <p:nvSpPr>
          <p:cNvPr id="8" name="TextBox 7"/>
          <p:cNvSpPr txBox="1"/>
          <p:nvPr/>
        </p:nvSpPr>
        <p:spPr>
          <a:xfrm>
            <a:off x="827584" y="1268760"/>
            <a:ext cx="7776864" cy="5078313"/>
          </a:xfrm>
          <a:prstGeom prst="rect">
            <a:avLst/>
          </a:prstGeom>
          <a:noFill/>
        </p:spPr>
        <p:txBody>
          <a:bodyPr wrap="square" rtlCol="0">
            <a:spAutoFit/>
          </a:bodyPr>
          <a:lstStyle/>
          <a:p>
            <a:r>
              <a:rPr lang="en-US" dirty="0" smtClean="0"/>
              <a:t>16 </a:t>
            </a:r>
            <a:r>
              <a:rPr lang="en-US" dirty="0"/>
              <a:t>0 </a:t>
            </a:r>
            <a:r>
              <a:rPr lang="en-US" dirty="0" err="1"/>
              <a:t>obj</a:t>
            </a:r>
            <a:r>
              <a:rPr lang="en-US" dirty="0"/>
              <a:t>&lt;&lt; /Length 433 &gt;&gt;stream/</a:t>
            </a:r>
            <a:r>
              <a:rPr lang="en-US" dirty="0" err="1"/>
              <a:t>CIDInit</a:t>
            </a:r>
            <a:r>
              <a:rPr lang="en-US" dirty="0"/>
              <a:t> /</a:t>
            </a:r>
            <a:r>
              <a:rPr lang="en-US" dirty="0" err="1"/>
              <a:t>ProcSet</a:t>
            </a:r>
            <a:r>
              <a:rPr lang="en-US" dirty="0"/>
              <a:t> </a:t>
            </a:r>
            <a:r>
              <a:rPr lang="en-US" dirty="0" err="1"/>
              <a:t>findresource</a:t>
            </a:r>
            <a:r>
              <a:rPr lang="en-US" dirty="0"/>
              <a:t> begin12 </a:t>
            </a:r>
            <a:r>
              <a:rPr lang="en-US" dirty="0" err="1"/>
              <a:t>dict</a:t>
            </a:r>
            <a:r>
              <a:rPr lang="en-US" dirty="0"/>
              <a:t> begin</a:t>
            </a:r>
          </a:p>
          <a:p>
            <a:r>
              <a:rPr lang="en-US" dirty="0" err="1"/>
              <a:t>begincmap</a:t>
            </a:r>
            <a:r>
              <a:rPr lang="en-US" dirty="0"/>
              <a:t>/</a:t>
            </a:r>
            <a:r>
              <a:rPr lang="en-US" dirty="0" err="1"/>
              <a:t>CIDSystemInfo</a:t>
            </a:r>
            <a:r>
              <a:rPr lang="en-US" dirty="0"/>
              <a:t>&lt;&lt; /Registry ( Adobe )/Ordering ( UCS )/Supplement 0&gt;&gt; </a:t>
            </a:r>
            <a:r>
              <a:rPr lang="en-US" dirty="0" err="1"/>
              <a:t>def</a:t>
            </a:r>
            <a:endParaRPr lang="en-US" dirty="0"/>
          </a:p>
          <a:p>
            <a:r>
              <a:rPr lang="en-US" dirty="0"/>
              <a:t>/</a:t>
            </a:r>
            <a:r>
              <a:rPr lang="en-US" dirty="0" err="1"/>
              <a:t>CMapName</a:t>
            </a:r>
            <a:r>
              <a:rPr lang="en-US" dirty="0"/>
              <a:t> /Adobe−Identity−UCS </a:t>
            </a:r>
            <a:r>
              <a:rPr lang="en-US" dirty="0" err="1"/>
              <a:t>def</a:t>
            </a:r>
            <a:r>
              <a:rPr lang="en-US" dirty="0"/>
              <a:t>/</a:t>
            </a:r>
            <a:r>
              <a:rPr lang="en-US" dirty="0" err="1"/>
              <a:t>CMapType</a:t>
            </a:r>
            <a:r>
              <a:rPr lang="en-US" dirty="0"/>
              <a:t> 2 </a:t>
            </a:r>
            <a:r>
              <a:rPr lang="en-US" dirty="0" err="1"/>
              <a:t>def</a:t>
            </a:r>
            <a:endParaRPr lang="en-US" dirty="0"/>
          </a:p>
          <a:p>
            <a:r>
              <a:rPr lang="en-US" dirty="0"/>
              <a:t>1 </a:t>
            </a:r>
            <a:r>
              <a:rPr lang="en-US" dirty="0" err="1" smtClean="0"/>
              <a:t>begincodespacerange</a:t>
            </a:r>
            <a:endParaRPr lang="en-US" dirty="0" smtClean="0"/>
          </a:p>
          <a:p>
            <a:r>
              <a:rPr lang="en-US" dirty="0" smtClean="0">
                <a:solidFill>
                  <a:srgbClr val="0070C0"/>
                </a:solidFill>
              </a:rPr>
              <a:t>&lt; </a:t>
            </a:r>
            <a:r>
              <a:rPr lang="en-US" dirty="0">
                <a:solidFill>
                  <a:srgbClr val="0070C0"/>
                </a:solidFill>
              </a:rPr>
              <a:t>0000 &gt;&lt; FFFF </a:t>
            </a:r>
            <a:r>
              <a:rPr lang="en-US" dirty="0" smtClean="0">
                <a:solidFill>
                  <a:srgbClr val="0070C0"/>
                </a:solidFill>
              </a:rPr>
              <a:t>&gt;</a:t>
            </a:r>
            <a:r>
              <a:rPr lang="en-US" dirty="0" smtClean="0"/>
              <a:t>	</a:t>
            </a:r>
          </a:p>
          <a:p>
            <a:r>
              <a:rPr lang="en-US" dirty="0" err="1"/>
              <a:t>endcodespacerange</a:t>
            </a:r>
            <a:endParaRPr lang="en-US" dirty="0"/>
          </a:p>
          <a:p>
            <a:r>
              <a:rPr lang="en-US" dirty="0"/>
              <a:t>2 </a:t>
            </a:r>
            <a:r>
              <a:rPr lang="en-US" dirty="0" err="1" smtClean="0"/>
              <a:t>beginbfrange</a:t>
            </a:r>
            <a:endParaRPr lang="en-US" dirty="0" smtClean="0"/>
          </a:p>
          <a:p>
            <a:r>
              <a:rPr lang="en-US" dirty="0" smtClean="0">
                <a:solidFill>
                  <a:srgbClr val="0070C0"/>
                </a:solidFill>
              </a:rPr>
              <a:t>&lt; </a:t>
            </a:r>
            <a:r>
              <a:rPr lang="en-US" dirty="0">
                <a:solidFill>
                  <a:srgbClr val="0070C0"/>
                </a:solidFill>
              </a:rPr>
              <a:t>0000 &gt;&lt; 005E &gt;&lt; 0020 </a:t>
            </a:r>
            <a:r>
              <a:rPr lang="en-US" dirty="0" smtClean="0">
                <a:solidFill>
                  <a:srgbClr val="0070C0"/>
                </a:solidFill>
              </a:rPr>
              <a:t>&gt;</a:t>
            </a:r>
          </a:p>
          <a:p>
            <a:r>
              <a:rPr lang="en-US" dirty="0" smtClean="0">
                <a:solidFill>
                  <a:srgbClr val="0070C0"/>
                </a:solidFill>
              </a:rPr>
              <a:t>&lt; </a:t>
            </a:r>
            <a:r>
              <a:rPr lang="en-US" dirty="0">
                <a:solidFill>
                  <a:srgbClr val="0070C0"/>
                </a:solidFill>
              </a:rPr>
              <a:t>005F &gt;&lt; 0061 &gt;[ &lt; 00660066 &gt; &lt; 00660069 &gt; &lt; 00660066006C &gt; </a:t>
            </a:r>
            <a:r>
              <a:rPr lang="en-US" dirty="0" smtClean="0">
                <a:solidFill>
                  <a:srgbClr val="0070C0"/>
                </a:solidFill>
              </a:rPr>
              <a:t>]</a:t>
            </a:r>
          </a:p>
          <a:p>
            <a:r>
              <a:rPr lang="en-US" dirty="0" err="1" smtClean="0"/>
              <a:t>endbfrange</a:t>
            </a:r>
            <a:endParaRPr lang="en-US" dirty="0" smtClean="0"/>
          </a:p>
          <a:p>
            <a:r>
              <a:rPr lang="en-US" dirty="0" smtClean="0"/>
              <a:t>1 </a:t>
            </a:r>
            <a:r>
              <a:rPr lang="en-US" dirty="0" err="1" smtClean="0"/>
              <a:t>beginbfchar</a:t>
            </a:r>
            <a:endParaRPr lang="en-US" dirty="0" smtClean="0"/>
          </a:p>
          <a:p>
            <a:r>
              <a:rPr lang="en-US" dirty="0">
                <a:solidFill>
                  <a:srgbClr val="FF0000"/>
                </a:solidFill>
              </a:rPr>
              <a:t>&lt;3A51&gt;&lt;D840DC3E&gt;</a:t>
            </a:r>
          </a:p>
          <a:p>
            <a:r>
              <a:rPr lang="en-US" dirty="0" err="1" smtClean="0"/>
              <a:t>Endbfchar</a:t>
            </a:r>
            <a:endParaRPr lang="en-US" dirty="0" smtClean="0"/>
          </a:p>
          <a:p>
            <a:r>
              <a:rPr lang="en-US" dirty="0" err="1" smtClean="0"/>
              <a:t>Endcmap</a:t>
            </a:r>
            <a:endParaRPr lang="en-US" dirty="0" smtClean="0"/>
          </a:p>
          <a:p>
            <a:r>
              <a:rPr lang="en-US" dirty="0" smtClean="0"/>
              <a:t>…</a:t>
            </a:r>
            <a:endParaRPr lang="en-US" dirty="0"/>
          </a:p>
          <a:p>
            <a:r>
              <a:rPr lang="en-US" dirty="0" err="1" smtClean="0"/>
              <a:t>endobj</a:t>
            </a:r>
            <a:endParaRPr lang="en-US" dirty="0"/>
          </a:p>
        </p:txBody>
      </p:sp>
      <p:sp>
        <p:nvSpPr>
          <p:cNvPr id="3" name="TextBox 2"/>
          <p:cNvSpPr txBox="1"/>
          <p:nvPr/>
        </p:nvSpPr>
        <p:spPr>
          <a:xfrm>
            <a:off x="3419872" y="1700280"/>
            <a:ext cx="4968552" cy="4801314"/>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1026" name="Picture 2" descr="C:\Users\lim16\Desktop\s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1737494"/>
            <a:ext cx="952500" cy="952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740272829"/>
              </p:ext>
            </p:extLst>
          </p:nvPr>
        </p:nvGraphicFramePr>
        <p:xfrm>
          <a:off x="3529184" y="2662974"/>
          <a:ext cx="4749928" cy="3733834"/>
        </p:xfrm>
        <a:graphic>
          <a:graphicData uri="http://schemas.openxmlformats.org/drawingml/2006/table">
            <a:tbl>
              <a:tblPr/>
              <a:tblGrid>
                <a:gridCol w="2107876"/>
                <a:gridCol w="2642052"/>
              </a:tblGrid>
              <a:tr h="261328">
                <a:tc>
                  <a:txBody>
                    <a:bodyPr/>
                    <a:lstStyle/>
                    <a:p>
                      <a:pPr algn="l" fontAlgn="t"/>
                      <a:r>
                        <a:rPr lang="en-US" sz="1600" dirty="0">
                          <a:effectLst/>
                        </a:rPr>
                        <a:t>HTML Entity (decimal)</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&amp;#131134;</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61328">
                <a:tc>
                  <a:txBody>
                    <a:bodyPr/>
                    <a:lstStyle/>
                    <a:p>
                      <a:pPr algn="l" fontAlgn="t"/>
                      <a:r>
                        <a:rPr lang="en-US" sz="1600">
                          <a:effectLst/>
                        </a:rPr>
                        <a:t>HTML Entity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&amp;#x2003e;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1069">
                <a:tc>
                  <a:txBody>
                    <a:bodyPr/>
                    <a:lstStyle/>
                    <a:p>
                      <a:pPr algn="l" fontAlgn="t"/>
                      <a:r>
                        <a:rPr lang="en-US" sz="1600" u="none" strike="noStrike" dirty="0">
                          <a:solidFill>
                            <a:srgbClr val="0088CC"/>
                          </a:solidFill>
                          <a:effectLst/>
                          <a:hlinkClick r:id="rId3"/>
                        </a:rPr>
                        <a:t>UTF-8</a:t>
                      </a:r>
                      <a:r>
                        <a:rPr lang="en-US" sz="1600" dirty="0">
                          <a:effectLst/>
                        </a:rPr>
                        <a:t>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0xF0 0xA0 0x80 0xBE (f0a080be)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1069">
                <a:tc>
                  <a:txBody>
                    <a:bodyPr/>
                    <a:lstStyle/>
                    <a:p>
                      <a:pPr algn="l" fontAlgn="t"/>
                      <a:r>
                        <a:rPr lang="en-US" sz="1600">
                          <a:effectLst/>
                        </a:rPr>
                        <a:t>UTF-8 (binary)</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11110000:10100000:10000000:10111110</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26105">
                <a:tc>
                  <a:txBody>
                    <a:bodyPr/>
                    <a:lstStyle/>
                    <a:p>
                      <a:pPr algn="l" fontAlgn="t"/>
                      <a:r>
                        <a:rPr lang="en-US" sz="1600">
                          <a:effectLst/>
                        </a:rPr>
                        <a:t>UTF-16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0xD840 0xDC3E (d840dc3e)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1328">
                <a:tc>
                  <a:txBody>
                    <a:bodyPr/>
                    <a:lstStyle/>
                    <a:p>
                      <a:pPr algn="l" fontAlgn="t"/>
                      <a:r>
                        <a:rPr lang="en-US" sz="1600">
                          <a:effectLst/>
                        </a:rPr>
                        <a:t>UTF-16 (decimal)</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55,360 56,382</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61328">
                <a:tc>
                  <a:txBody>
                    <a:bodyPr/>
                    <a:lstStyle/>
                    <a:p>
                      <a:pPr algn="l" fontAlgn="t"/>
                      <a:r>
                        <a:rPr lang="en-US" sz="1600" dirty="0">
                          <a:effectLst/>
                        </a:rPr>
                        <a:t>UTF-32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0x0002003E (2003e)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1328">
                <a:tc>
                  <a:txBody>
                    <a:bodyPr/>
                    <a:lstStyle/>
                    <a:p>
                      <a:pPr algn="l" fontAlgn="t"/>
                      <a:r>
                        <a:rPr lang="en-US" sz="1600">
                          <a:effectLst/>
                        </a:rPr>
                        <a:t>UTF-32 (decimal)</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131,134</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1069">
                <a:tc>
                  <a:txBody>
                    <a:bodyPr/>
                    <a:lstStyle/>
                    <a:p>
                      <a:pPr algn="l" fontAlgn="t"/>
                      <a:r>
                        <a:rPr lang="en-US" sz="1600" dirty="0">
                          <a:effectLst/>
                        </a:rPr>
                        <a:t>C/C++/Java source code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effectLst/>
                        </a:rPr>
                        <a:t>"\uD840\uDC3E"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18880638"/>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739242346"/>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r>
              <a:rPr lang="en-US" dirty="0"/>
              <a:t>S</a:t>
            </a:r>
            <a:r>
              <a:rPr lang="en-US" dirty="0" smtClean="0"/>
              <a:t>paces</a:t>
            </a:r>
            <a:endParaRPr lang="en-GB" dirty="0"/>
          </a:p>
        </p:txBody>
      </p:sp>
      <p:sp>
        <p:nvSpPr>
          <p:cNvPr id="3" name="Content Placeholder 2"/>
          <p:cNvSpPr>
            <a:spLocks noGrp="1"/>
          </p:cNvSpPr>
          <p:nvPr>
            <p:ph idx="1"/>
          </p:nvPr>
        </p:nvSpPr>
        <p:spPr/>
        <p:txBody>
          <a:bodyPr/>
          <a:lstStyle/>
          <a:p>
            <a:r>
              <a:rPr lang="en-US" dirty="0" smtClean="0"/>
              <a:t>Color specification</a:t>
            </a:r>
          </a:p>
          <a:p>
            <a:pPr lvl="1"/>
            <a:r>
              <a:rPr lang="en-US" dirty="0" smtClean="0"/>
              <a:t>Device color representation (grayscale, RGB, CMYK)</a:t>
            </a:r>
          </a:p>
          <a:p>
            <a:pPr lvl="1"/>
            <a:r>
              <a:rPr lang="en-US" dirty="0" smtClean="0"/>
              <a:t>Human visual perception (CIE-based)</a:t>
            </a:r>
          </a:p>
          <a:p>
            <a:r>
              <a:rPr lang="en-US" dirty="0" smtClean="0"/>
              <a:t>Color rendering</a:t>
            </a:r>
          </a:p>
          <a:p>
            <a:pPr lvl="1"/>
            <a:r>
              <a:rPr lang="en-US" dirty="0" smtClean="0"/>
              <a:t>Device dependent</a:t>
            </a:r>
          </a:p>
          <a:p>
            <a:pPr lvl="1"/>
            <a:r>
              <a:rPr lang="en-US" dirty="0" smtClean="0"/>
              <a:t>Some combination of color conversion, gamma correction, </a:t>
            </a:r>
            <a:r>
              <a:rPr lang="en-US" dirty="0" err="1" smtClean="0"/>
              <a:t>halftoning</a:t>
            </a:r>
            <a:r>
              <a:rPr lang="en-US" dirty="0" smtClean="0"/>
              <a:t>, and scan conversion.</a:t>
            </a:r>
            <a:endParaRPr lang="en-GB" dirty="0"/>
          </a:p>
        </p:txBody>
      </p:sp>
    </p:spTree>
    <p:extLst>
      <p:ext uri="{BB962C8B-B14F-4D97-AF65-F5344CB8AC3E}">
        <p14:creationId xmlns:p14="http://schemas.microsoft.com/office/powerpoint/2010/main" val="2627106515"/>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spaces</a:t>
            </a:r>
            <a:endParaRPr lang="en-GB" dirty="0"/>
          </a:p>
        </p:txBody>
      </p:sp>
      <p:sp>
        <p:nvSpPr>
          <p:cNvPr id="3" name="Content Placeholder 2"/>
          <p:cNvSpPr>
            <a:spLocks noGrp="1"/>
          </p:cNvSpPr>
          <p:nvPr>
            <p:ph idx="1"/>
          </p:nvPr>
        </p:nvSpPr>
        <p:spPr/>
        <p:txBody>
          <a:bodyPr/>
          <a:lstStyle/>
          <a:p>
            <a:r>
              <a:rPr lang="en-US" dirty="0" smtClean="0"/>
              <a:t>Color Space Families</a:t>
            </a:r>
          </a:p>
          <a:p>
            <a:pPr lvl="1"/>
            <a:r>
              <a:rPr lang="en-US" dirty="0" smtClean="0"/>
              <a:t>Device color spaces</a:t>
            </a:r>
            <a:r>
              <a:rPr lang="en-GB" dirty="0" smtClean="0"/>
              <a:t> </a:t>
            </a:r>
            <a:endParaRPr lang="en-US" dirty="0"/>
          </a:p>
          <a:p>
            <a:pPr lvl="2"/>
            <a:r>
              <a:rPr lang="en-US" dirty="0" err="1" smtClean="0"/>
              <a:t>DeviceGray</a:t>
            </a:r>
            <a:r>
              <a:rPr lang="en-US" dirty="0" smtClean="0"/>
              <a:t>, </a:t>
            </a:r>
            <a:r>
              <a:rPr lang="en-US" dirty="0" err="1" smtClean="0"/>
              <a:t>DeviceRGB</a:t>
            </a:r>
            <a:r>
              <a:rPr lang="en-US" dirty="0" smtClean="0"/>
              <a:t>, </a:t>
            </a:r>
            <a:r>
              <a:rPr lang="en-US" dirty="0" err="1" smtClean="0"/>
              <a:t>DeviceCMYK</a:t>
            </a:r>
            <a:endParaRPr lang="en-US" dirty="0"/>
          </a:p>
          <a:p>
            <a:pPr lvl="1"/>
            <a:r>
              <a:rPr lang="en-US" dirty="0" smtClean="0"/>
              <a:t>CIE-based color spaces</a:t>
            </a:r>
          </a:p>
          <a:p>
            <a:pPr lvl="2"/>
            <a:r>
              <a:rPr lang="en-US" dirty="0" err="1" smtClean="0"/>
              <a:t>CalGray</a:t>
            </a:r>
            <a:r>
              <a:rPr lang="en-US" dirty="0" smtClean="0"/>
              <a:t>, </a:t>
            </a:r>
            <a:r>
              <a:rPr lang="en-US" dirty="0" err="1" smtClean="0"/>
              <a:t>CalRBG</a:t>
            </a:r>
            <a:r>
              <a:rPr lang="en-US" dirty="0" smtClean="0"/>
              <a:t>, Lab, </a:t>
            </a:r>
            <a:r>
              <a:rPr lang="en-US" dirty="0" err="1" smtClean="0"/>
              <a:t>ICCBased</a:t>
            </a:r>
            <a:endParaRPr lang="en-US" dirty="0" smtClean="0"/>
          </a:p>
          <a:p>
            <a:pPr lvl="1"/>
            <a:r>
              <a:rPr lang="en-US" dirty="0" smtClean="0"/>
              <a:t>Special color spaces</a:t>
            </a:r>
          </a:p>
          <a:p>
            <a:pPr lvl="2"/>
            <a:r>
              <a:rPr lang="en-US" dirty="0" smtClean="0"/>
              <a:t>Pattern, Indexed, Separation, </a:t>
            </a:r>
            <a:r>
              <a:rPr lang="en-US" dirty="0" err="1" smtClean="0"/>
              <a:t>DeviceN</a:t>
            </a:r>
            <a:endParaRPr lang="en-US" dirty="0"/>
          </a:p>
          <a:p>
            <a:pPr lvl="1"/>
            <a:endParaRPr lang="en-GB" dirty="0" smtClean="0"/>
          </a:p>
        </p:txBody>
      </p:sp>
    </p:spTree>
    <p:extLst>
      <p:ext uri="{BB962C8B-B14F-4D97-AF65-F5344CB8AC3E}">
        <p14:creationId xmlns:p14="http://schemas.microsoft.com/office/powerpoint/2010/main" val="821332175"/>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Encryption applies to all strings and streams in the document’s PDF file, but not to other object types.</a:t>
            </a:r>
          </a:p>
          <a:p>
            <a:endParaRPr lang="en-GB" dirty="0"/>
          </a:p>
        </p:txBody>
      </p:sp>
    </p:spTree>
    <p:extLst>
      <p:ext uri="{BB962C8B-B14F-4D97-AF65-F5344CB8AC3E}">
        <p14:creationId xmlns:p14="http://schemas.microsoft.com/office/powerpoint/2010/main" val="3869865967"/>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Owner password, user password</a:t>
            </a:r>
          </a:p>
          <a:p>
            <a:pPr lvl="1"/>
            <a:r>
              <a:rPr lang="en-US" dirty="0" smtClean="0"/>
              <a:t>Opening the document with owner password allow full access to the document.</a:t>
            </a:r>
          </a:p>
          <a:p>
            <a:pPr lvl="1"/>
            <a:r>
              <a:rPr lang="en-US" dirty="0" smtClean="0"/>
              <a:t>Opening the document with the correct user password allows additional operations to be performed according to the user access permission specified in the document’s encryption dictionary.</a:t>
            </a:r>
            <a:endParaRPr lang="en-GB" dirty="0"/>
          </a:p>
        </p:txBody>
      </p:sp>
    </p:spTree>
    <p:extLst>
      <p:ext uri="{BB962C8B-B14F-4D97-AF65-F5344CB8AC3E}">
        <p14:creationId xmlns:p14="http://schemas.microsoft.com/office/powerpoint/2010/main" val="943106465"/>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Is the user password really helpful?</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636912"/>
            <a:ext cx="6566798" cy="274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055652"/>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646331"/>
          </a:xfrm>
          <a:prstGeom prst="rect">
            <a:avLst/>
          </a:prstGeom>
          <a:noFill/>
        </p:spPr>
        <p:txBody>
          <a:bodyPr wrap="square" rtlCol="0">
            <a:spAutoFit/>
          </a:bodyPr>
          <a:lstStyle/>
          <a:p>
            <a:pPr marL="285750" indent="-285750">
              <a:buFont typeface="Arial" pitchFamily="34" charset="0"/>
              <a:buChar char="•"/>
            </a:pPr>
            <a:r>
              <a:rPr lang="en-GB" sz="3600" dirty="0" smtClean="0"/>
              <a:t>Why </a:t>
            </a:r>
            <a:r>
              <a:rPr lang="en-GB" sz="3600" smtClean="0"/>
              <a:t>PDF?</a:t>
            </a:r>
            <a:endParaRPr lang="en-GB" sz="3600" dirty="0" smtClean="0"/>
          </a:p>
        </p:txBody>
      </p:sp>
    </p:spTree>
    <p:extLst>
      <p:ext uri="{BB962C8B-B14F-4D97-AF65-F5344CB8AC3E}">
        <p14:creationId xmlns:p14="http://schemas.microsoft.com/office/powerpoint/2010/main" val="2878397407"/>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PDF ISO Standards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1650034"/>
              </p:ext>
            </p:extLst>
          </p:nvPr>
        </p:nvGraphicFramePr>
        <p:xfrm>
          <a:off x="762000" y="1597025"/>
          <a:ext cx="8077200" cy="2296160"/>
        </p:xfrm>
        <a:graphic>
          <a:graphicData uri="http://schemas.openxmlformats.org/drawingml/2006/table">
            <a:tbl>
              <a:tblPr firstRow="1" bandRow="1">
                <a:tableStyleId>{5A111915-BE36-4E01-A7E5-04B1672EAD32}</a:tableStyleId>
              </a:tblPr>
              <a:tblGrid>
                <a:gridCol w="2692400"/>
                <a:gridCol w="2692400"/>
                <a:gridCol w="26924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accent6"/>
                          </a:solidFill>
                        </a:rPr>
                        <a:t>PDF/X </a:t>
                      </a:r>
                      <a:endParaRPr lang="en-US" sz="1800" b="0" i="0" u="none" strike="noStrike" kern="1200" baseline="0" dirty="0" smtClean="0">
                        <a:solidFill>
                          <a:schemeClr val="accent6"/>
                        </a:solidFill>
                        <a:latin typeface="+mn-lt"/>
                        <a:ea typeface="+mn-ea"/>
                        <a:cs typeface="+mn-cs"/>
                      </a:endParaRPr>
                    </a:p>
                  </a:txBody>
                  <a:tcPr/>
                </a:tc>
                <a:tc>
                  <a:txBody>
                    <a:bodyPr/>
                    <a:lstStyle/>
                    <a:p>
                      <a:pPr algn="ctr"/>
                      <a:r>
                        <a:rPr lang="en-US" dirty="0" smtClean="0">
                          <a:solidFill>
                            <a:srgbClr val="FF0000"/>
                          </a:solidFill>
                        </a:rPr>
                        <a:t>PDF/A</a:t>
                      </a:r>
                      <a:endParaRPr lang="en-US"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rgbClr val="0070C0"/>
                          </a:solidFill>
                        </a:rPr>
                        <a:t>PDF/E</a:t>
                      </a:r>
                      <a:r>
                        <a:rPr lang="en-US" sz="1800" u="none" strike="noStrike" kern="1200" baseline="0" dirty="0" smtClean="0">
                          <a:solidFill>
                            <a:schemeClr val="accent1"/>
                          </a:solidFill>
                        </a:rPr>
                        <a:t> </a:t>
                      </a:r>
                      <a:endParaRPr lang="en-US" sz="1800" b="0" i="0" u="none" strike="noStrike" kern="1200" baseline="0" dirty="0" smtClean="0">
                        <a:solidFill>
                          <a:schemeClr val="accent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u="none" strike="noStrike" kern="1200" baseline="0" dirty="0" smtClean="0"/>
                        <a:t>15930</a:t>
                      </a:r>
                      <a:r>
                        <a:rPr lang="en-US" sz="1800" u="none" strike="noStrike" kern="1200" baseline="0" dirty="0" smtClean="0"/>
                        <a:t>  </a:t>
                      </a:r>
                      <a:r>
                        <a:rPr lang="en-US" sz="1600" u="none" strike="noStrike" kern="1200" baseline="0" dirty="0" smtClean="0"/>
                        <a:t>since 2001</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u="none" strike="noStrike" kern="1200" baseline="0" dirty="0" smtClean="0"/>
                        <a:t>19005</a:t>
                      </a:r>
                      <a:r>
                        <a:rPr lang="en-US" sz="1800" u="none" strike="noStrike" kern="1200" baseline="0" dirty="0" smtClean="0"/>
                        <a:t>  </a:t>
                      </a:r>
                      <a:r>
                        <a:rPr lang="en-US" sz="1600" u="none" strike="noStrike" kern="1200" baseline="0" dirty="0" smtClean="0"/>
                        <a:t>since 2005</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ISO</a:t>
                      </a:r>
                      <a:r>
                        <a:rPr lang="en-US" sz="1800" b="0" i="0" u="none" strike="noStrike" kern="1200" baseline="0" dirty="0" smtClean="0">
                          <a:solidFill>
                            <a:schemeClr val="tx1"/>
                          </a:solidFill>
                          <a:latin typeface="+mn-lt"/>
                          <a:ea typeface="+mn-ea"/>
                          <a:cs typeface="+mn-cs"/>
                        </a:rPr>
                        <a:t> </a:t>
                      </a:r>
                      <a:r>
                        <a:rPr lang="en-US" sz="1800" b="1" i="0" u="none" strike="noStrike" kern="1200" baseline="0" dirty="0" smtClean="0">
                          <a:solidFill>
                            <a:schemeClr val="tx1"/>
                          </a:solidFill>
                          <a:latin typeface="+mn-lt"/>
                          <a:ea typeface="+mn-ea"/>
                          <a:cs typeface="+mn-cs"/>
                        </a:rPr>
                        <a:t>24517</a:t>
                      </a:r>
                      <a:r>
                        <a:rPr lang="en-US" sz="1800" b="0" i="0" u="none" strike="noStrike" kern="1200" baseline="0" dirty="0" smtClean="0">
                          <a:solidFill>
                            <a:schemeClr val="tx1"/>
                          </a:solidFill>
                          <a:latin typeface="+mn-lt"/>
                          <a:ea typeface="+mn-ea"/>
                          <a:cs typeface="+mn-cs"/>
                        </a:rPr>
                        <a:t> </a:t>
                      </a:r>
                      <a:r>
                        <a:rPr lang="en-US" sz="1600" b="0" i="0" u="none" strike="noStrike" kern="1200" baseline="0" dirty="0" smtClean="0">
                          <a:solidFill>
                            <a:schemeClr val="tx1"/>
                          </a:solidFill>
                          <a:latin typeface="+mn-lt"/>
                          <a:ea typeface="+mn-ea"/>
                          <a:cs typeface="+mn-cs"/>
                        </a:rPr>
                        <a:t>since 1993/2008</a:t>
                      </a:r>
                      <a:endParaRPr lang="en-US" sz="1800" b="0" i="0" u="none" strike="noStrike" kern="1200" baseline="0" dirty="0" smtClean="0">
                        <a:solidFill>
                          <a:schemeClr val="tx1"/>
                        </a:solidFill>
                        <a:latin typeface="+mn-lt"/>
                        <a:ea typeface="+mn-ea"/>
                        <a:cs typeface="+mn-cs"/>
                      </a:endParaRPr>
                    </a:p>
                  </a:txBody>
                  <a:tcPr/>
                </a:tc>
              </a:tr>
              <a:tr h="370840">
                <a:tc>
                  <a:txBody>
                    <a:bodyPr/>
                    <a:lstStyle/>
                    <a:p>
                      <a:r>
                        <a:rPr lang="en-US" dirty="0" smtClean="0"/>
                        <a:t>“Prepress digital data exchange</a:t>
                      </a:r>
                      <a:r>
                        <a:rPr lang="en-US" baseline="0" dirty="0" smtClean="0"/>
                        <a:t> using PDF</a:t>
                      </a:r>
                      <a:r>
                        <a:rPr lang="en-US" dirty="0" smtClean="0"/>
                        <a:t>”</a:t>
                      </a:r>
                      <a:endParaRPr lang="en-US" dirty="0"/>
                    </a:p>
                  </a:txBody>
                  <a:tcPr/>
                </a:tc>
                <a:tc>
                  <a:txBody>
                    <a:bodyPr/>
                    <a:lstStyle/>
                    <a:p>
                      <a:r>
                        <a:rPr lang="en-US" dirty="0" smtClean="0"/>
                        <a:t>“PDF Archive”</a:t>
                      </a:r>
                      <a:endParaRPr lang="en-US" dirty="0"/>
                    </a:p>
                  </a:txBody>
                  <a:tcPr/>
                </a:tc>
                <a:tc>
                  <a:txBody>
                    <a:bodyPr/>
                    <a:lstStyle/>
                    <a:p>
                      <a:r>
                        <a:rPr lang="en-US" dirty="0" smtClean="0"/>
                        <a:t>“PDF Engineering”</a:t>
                      </a:r>
                      <a:endParaRPr lang="en-US" dirty="0"/>
                    </a:p>
                  </a:txBody>
                  <a:tcPr/>
                </a:tc>
              </a:tr>
              <a:tr h="370840">
                <a:tc>
                  <a:txBody>
                    <a:bodyPr/>
                    <a:lstStyle/>
                    <a:p>
                      <a:r>
                        <a:rPr lang="en-US" dirty="0" smtClean="0"/>
                        <a:t>ISO-standard</a:t>
                      </a:r>
                      <a:r>
                        <a:rPr lang="en-US" baseline="0" dirty="0" smtClean="0"/>
                        <a:t> for the printing history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Standardized long-term archiving with PDF </a:t>
                      </a:r>
                      <a:endParaRPr lang="en-US" sz="1800" b="0" i="0" u="none" strike="noStrike" kern="1200" baseline="0" dirty="0" smtClean="0">
                        <a:solidFill>
                          <a:schemeClr val="dk1"/>
                        </a:solidFill>
                        <a:latin typeface="+mn-lt"/>
                        <a:ea typeface="+mn-ea"/>
                        <a:cs typeface="+mn-cs"/>
                      </a:endParaRPr>
                    </a:p>
                  </a:txBody>
                  <a:tcPr/>
                </a:tc>
                <a:tc>
                  <a:txBody>
                    <a:bodyPr/>
                    <a:lstStyle/>
                    <a:p>
                      <a:r>
                        <a:rPr lang="en-US" dirty="0" smtClean="0"/>
                        <a:t>Construction diagrams with moving 3D models where</a:t>
                      </a:r>
                      <a:r>
                        <a:rPr lang="en-US" baseline="0" dirty="0" smtClean="0"/>
                        <a:t> required</a:t>
                      </a:r>
                      <a:endParaRPr lang="en-US"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4112845739"/>
              </p:ext>
            </p:extLst>
          </p:nvPr>
        </p:nvGraphicFramePr>
        <p:xfrm>
          <a:off x="755576" y="4005064"/>
          <a:ext cx="8077200" cy="2296160"/>
        </p:xfrm>
        <a:graphic>
          <a:graphicData uri="http://schemas.openxmlformats.org/drawingml/2006/table">
            <a:tbl>
              <a:tblPr firstRow="1" bandRow="1">
                <a:tableStyleId>{5A111915-BE36-4E01-A7E5-04B1672EAD32}</a:tableStyleId>
              </a:tblPr>
              <a:tblGrid>
                <a:gridCol w="2692400"/>
                <a:gridCol w="2692400"/>
                <a:gridCol w="26924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lumMod val="65000"/>
                              <a:lumOff val="35000"/>
                            </a:schemeClr>
                          </a:solidFill>
                        </a:rPr>
                        <a:t>PDF</a:t>
                      </a:r>
                      <a:r>
                        <a:rPr lang="en-US" sz="1800" u="none" strike="noStrike" kern="1200" baseline="0" dirty="0" smtClean="0">
                          <a:solidFill>
                            <a:schemeClr val="accent6"/>
                          </a:solidFill>
                        </a:rPr>
                        <a:t> </a:t>
                      </a:r>
                      <a:endParaRPr lang="en-US" sz="1800" b="0" i="0" u="none" strike="noStrike" kern="1200" baseline="0" dirty="0" smtClean="0">
                        <a:solidFill>
                          <a:schemeClr val="accent6"/>
                        </a:solidFill>
                        <a:latin typeface="+mn-lt"/>
                        <a:ea typeface="+mn-ea"/>
                        <a:cs typeface="+mn-cs"/>
                      </a:endParaRPr>
                    </a:p>
                  </a:txBody>
                  <a:tcPr/>
                </a:tc>
                <a:tc>
                  <a:txBody>
                    <a:bodyPr/>
                    <a:lstStyle/>
                    <a:p>
                      <a:pPr algn="ctr"/>
                      <a:r>
                        <a:rPr lang="en-US" dirty="0" smtClean="0">
                          <a:solidFill>
                            <a:srgbClr val="FF00FF"/>
                          </a:solidFill>
                        </a:rPr>
                        <a:t>PDF/VT</a:t>
                      </a:r>
                      <a:endParaRPr lang="en-US" dirty="0">
                        <a:solidFill>
                          <a:srgbClr val="FF00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rgbClr val="92D050"/>
                          </a:solidFill>
                        </a:rPr>
                        <a:t>PDF/UA </a:t>
                      </a:r>
                      <a:endParaRPr lang="en-US" sz="1800" b="0" i="0" u="none" strike="noStrike" kern="1200" baseline="0" dirty="0" smtClean="0">
                        <a:solidFill>
                          <a:srgbClr val="92D050"/>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i="0" u="none" strike="noStrike" kern="1200" baseline="0" dirty="0" smtClean="0">
                          <a:solidFill>
                            <a:schemeClr val="tx1"/>
                          </a:solidFill>
                          <a:latin typeface="+mn-lt"/>
                          <a:ea typeface="+mn-ea"/>
                          <a:cs typeface="+mn-cs"/>
                        </a:rPr>
                        <a:t>32000 </a:t>
                      </a:r>
                      <a:r>
                        <a:rPr lang="en-US" sz="1800" b="0" i="0" u="none" strike="noStrike" kern="1200" baseline="0" dirty="0" smtClean="0">
                          <a:solidFill>
                            <a:schemeClr val="tx1"/>
                          </a:solidFill>
                          <a:latin typeface="+mn-lt"/>
                          <a:ea typeface="+mn-ea"/>
                          <a:cs typeface="+mn-cs"/>
                        </a:rPr>
                        <a:t> </a:t>
                      </a:r>
                      <a:r>
                        <a:rPr lang="en-US" sz="1600" u="none" strike="noStrike" kern="1200" baseline="0" dirty="0" smtClean="0"/>
                        <a:t>since 2008</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i="0" u="none" strike="noStrike" kern="1200" baseline="0" dirty="0" smtClean="0">
                          <a:solidFill>
                            <a:schemeClr val="tx1"/>
                          </a:solidFill>
                          <a:latin typeface="+mn-lt"/>
                          <a:ea typeface="+mn-ea"/>
                          <a:cs typeface="+mn-cs"/>
                        </a:rPr>
                        <a:t>16612 </a:t>
                      </a:r>
                      <a:r>
                        <a:rPr lang="en-US" sz="1600" u="none" strike="noStrike" kern="1200" baseline="0" dirty="0" smtClean="0"/>
                        <a:t>since 2010</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ISO</a:t>
                      </a:r>
                      <a:r>
                        <a:rPr lang="en-US" sz="1800" b="0" i="0" u="none" strike="noStrike" kern="1200" baseline="0" dirty="0" smtClean="0">
                          <a:solidFill>
                            <a:schemeClr val="tx1"/>
                          </a:solidFill>
                          <a:latin typeface="+mn-lt"/>
                          <a:ea typeface="+mn-ea"/>
                          <a:cs typeface="+mn-cs"/>
                        </a:rPr>
                        <a:t> </a:t>
                      </a:r>
                      <a:r>
                        <a:rPr lang="en-US" sz="1800" b="1" i="0" u="none" strike="noStrike" kern="1200" baseline="0" dirty="0" smtClean="0">
                          <a:solidFill>
                            <a:schemeClr val="tx1"/>
                          </a:solidFill>
                          <a:latin typeface="+mn-lt"/>
                          <a:ea typeface="+mn-ea"/>
                          <a:cs typeface="+mn-cs"/>
                        </a:rPr>
                        <a:t>14289 </a:t>
                      </a:r>
                      <a:r>
                        <a:rPr lang="en-US" sz="1600" b="0" i="0" u="none" strike="noStrike" kern="1200" baseline="0" dirty="0" smtClean="0">
                          <a:solidFill>
                            <a:schemeClr val="tx1"/>
                          </a:solidFill>
                          <a:latin typeface="+mn-lt"/>
                          <a:ea typeface="+mn-ea"/>
                          <a:cs typeface="+mn-cs"/>
                        </a:rPr>
                        <a:t>since 2012</a:t>
                      </a:r>
                      <a:endParaRPr lang="en-US" sz="1800" b="0" i="0" u="none" strike="noStrike" kern="1200" baseline="0" dirty="0" smtClean="0">
                        <a:solidFill>
                          <a:schemeClr val="tx1"/>
                        </a:solidFill>
                        <a:latin typeface="+mn-lt"/>
                        <a:ea typeface="+mn-ea"/>
                        <a:cs typeface="+mn-cs"/>
                      </a:endParaRPr>
                    </a:p>
                  </a:txBody>
                  <a:tcPr/>
                </a:tc>
              </a:tr>
              <a:tr h="370840">
                <a:tc>
                  <a:txBody>
                    <a:bodyPr/>
                    <a:lstStyle/>
                    <a:p>
                      <a:r>
                        <a:rPr lang="en-US" dirty="0" smtClean="0"/>
                        <a:t>“Portable</a:t>
                      </a:r>
                      <a:r>
                        <a:rPr lang="en-US" baseline="0" dirty="0" smtClean="0"/>
                        <a:t> Document Format</a:t>
                      </a:r>
                      <a:r>
                        <a:rPr lang="en-US" dirty="0" smtClean="0"/>
                        <a:t>”</a:t>
                      </a:r>
                      <a:endParaRPr lang="en-US" dirty="0"/>
                    </a:p>
                  </a:txBody>
                  <a:tcPr/>
                </a:tc>
                <a:tc>
                  <a:txBody>
                    <a:bodyPr/>
                    <a:lstStyle/>
                    <a:p>
                      <a:r>
                        <a:rPr lang="en-US" dirty="0" smtClean="0"/>
                        <a:t>“PDF</a:t>
                      </a:r>
                      <a:r>
                        <a:rPr lang="en-US" baseline="0" dirty="0" smtClean="0"/>
                        <a:t> for Variable Data and Transaction Printing</a:t>
                      </a:r>
                      <a:r>
                        <a:rPr lang="en-US" dirty="0" smtClean="0"/>
                        <a:t>”</a:t>
                      </a:r>
                      <a:endParaRPr lang="en-US" dirty="0"/>
                    </a:p>
                  </a:txBody>
                  <a:tcPr/>
                </a:tc>
                <a:tc>
                  <a:txBody>
                    <a:bodyPr/>
                    <a:lstStyle/>
                    <a:p>
                      <a:r>
                        <a:rPr lang="en-US" dirty="0" smtClean="0"/>
                        <a:t>“PDF for Universal Access”</a:t>
                      </a:r>
                      <a:endParaRPr lang="en-US" dirty="0"/>
                    </a:p>
                  </a:txBody>
                  <a:tcPr/>
                </a:tc>
              </a:tr>
              <a:tr h="370840">
                <a:tc>
                  <a:txBody>
                    <a:bodyPr/>
                    <a:lstStyle/>
                    <a:p>
                      <a:r>
                        <a:rPr lang="en-US" dirty="0" smtClean="0"/>
                        <a:t>The ISO</a:t>
                      </a:r>
                      <a:r>
                        <a:rPr lang="en-US" baseline="0" dirty="0" smtClean="0"/>
                        <a:t> </a:t>
                      </a:r>
                      <a:r>
                        <a:rPr lang="en-US" dirty="0" smtClean="0"/>
                        <a:t>standard</a:t>
                      </a:r>
                      <a:r>
                        <a:rPr lang="en-US" baseline="0" dirty="0" smtClean="0"/>
                        <a:t> for corresponds with PDF version 1.7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Used for variable data printing</a:t>
                      </a:r>
                      <a:endParaRPr lang="en-US" sz="1800" b="0" i="0" u="none" strike="noStrike" kern="1200" baseline="0" dirty="0" smtClean="0">
                        <a:solidFill>
                          <a:schemeClr val="dk1"/>
                        </a:solidFill>
                        <a:latin typeface="+mn-lt"/>
                        <a:ea typeface="+mn-ea"/>
                        <a:cs typeface="+mn-cs"/>
                      </a:endParaRPr>
                    </a:p>
                  </a:txBody>
                  <a:tcPr/>
                </a:tc>
                <a:tc>
                  <a:txBody>
                    <a:bodyPr/>
                    <a:lstStyle/>
                    <a:p>
                      <a:r>
                        <a:rPr lang="en-US" dirty="0" smtClean="0"/>
                        <a:t>PDF</a:t>
                      </a:r>
                      <a:r>
                        <a:rPr lang="en-US" baseline="0" dirty="0" smtClean="0"/>
                        <a:t> standards for universally accessible PDF documents</a:t>
                      </a:r>
                      <a:endParaRPr lang="en-US" dirty="0"/>
                    </a:p>
                  </a:txBody>
                  <a:tcPr/>
                </a:tc>
              </a:tr>
            </a:tbl>
          </a:graphicData>
        </a:graphic>
      </p:graphicFrame>
    </p:spTree>
    <p:extLst>
      <p:ext uri="{BB962C8B-B14F-4D97-AF65-F5344CB8AC3E}">
        <p14:creationId xmlns:p14="http://schemas.microsoft.com/office/powerpoint/2010/main" val="3282127924"/>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sz="8000" dirty="0" smtClean="0">
                <a:solidFill>
                  <a:srgbClr val="92D050"/>
                </a:solidFill>
              </a:rPr>
              <a:t>PDF/UA</a:t>
            </a:r>
            <a:endParaRPr lang="en-US" sz="8000" dirty="0">
              <a:solidFill>
                <a:srgbClr val="92D050"/>
              </a:solidFill>
            </a:endParaRPr>
          </a:p>
        </p:txBody>
      </p:sp>
    </p:spTree>
    <p:extLst>
      <p:ext uri="{BB962C8B-B14F-4D97-AF65-F5344CB8AC3E}">
        <p14:creationId xmlns:p14="http://schemas.microsoft.com/office/powerpoint/2010/main" val="532401102"/>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 facts </a:t>
            </a:r>
            <a:endParaRPr lang="en-US" dirty="0"/>
          </a:p>
        </p:txBody>
      </p:sp>
      <p:sp>
        <p:nvSpPr>
          <p:cNvPr id="3" name="Content Placeholder 2"/>
          <p:cNvSpPr>
            <a:spLocks noGrp="1"/>
          </p:cNvSpPr>
          <p:nvPr>
            <p:ph idx="1"/>
          </p:nvPr>
        </p:nvSpPr>
        <p:spPr/>
        <p:txBody>
          <a:bodyPr/>
          <a:lstStyle/>
          <a:p>
            <a:r>
              <a:rPr lang="en-US" dirty="0" smtClean="0"/>
              <a:t>Make use of PDF documents without assistant from others</a:t>
            </a:r>
          </a:p>
          <a:p>
            <a:r>
              <a:rPr lang="en-US" dirty="0" smtClean="0"/>
              <a:t>Reaching a specific goal easily, directly, and within a reasonable time frame</a:t>
            </a:r>
          </a:p>
          <a:p>
            <a:r>
              <a:rPr lang="en-US" dirty="0" smtClean="0"/>
              <a:t>Make the same-quality use of PDF documents as people without disability</a:t>
            </a:r>
            <a:endParaRPr lang="en-US" dirty="0"/>
          </a:p>
          <a:p>
            <a:pPr marL="0" indent="0">
              <a:buNone/>
            </a:pPr>
            <a:endParaRPr lang="en-US" dirty="0"/>
          </a:p>
        </p:txBody>
      </p:sp>
    </p:spTree>
    <p:extLst>
      <p:ext uri="{BB962C8B-B14F-4D97-AF65-F5344CB8AC3E}">
        <p14:creationId xmlns:p14="http://schemas.microsoft.com/office/powerpoint/2010/main" val="2680587842"/>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UA:  Universal Accessibility</a:t>
            </a:r>
          </a:p>
          <a:p>
            <a:r>
              <a:rPr lang="en-US" dirty="0"/>
              <a:t>AT: </a:t>
            </a:r>
            <a:r>
              <a:rPr lang="en-US" dirty="0" smtClean="0"/>
              <a:t>  Assistive technology</a:t>
            </a:r>
          </a:p>
          <a:p>
            <a:r>
              <a:rPr lang="en-US" dirty="0"/>
              <a:t>WCAG: Web Content Accessibility Guidelines</a:t>
            </a:r>
          </a:p>
          <a:p>
            <a:r>
              <a:rPr lang="en-US" dirty="0"/>
              <a:t>ADA: </a:t>
            </a:r>
            <a:r>
              <a:rPr lang="en-US" dirty="0" smtClean="0"/>
              <a:t> Americans </a:t>
            </a:r>
            <a:r>
              <a:rPr lang="en-US" dirty="0"/>
              <a:t>With Disabilities </a:t>
            </a:r>
            <a:r>
              <a:rPr lang="en-US" dirty="0" smtClean="0"/>
              <a:t>Act</a:t>
            </a:r>
          </a:p>
          <a:p>
            <a:r>
              <a:rPr lang="en-US" dirty="0"/>
              <a:t>Rehabilitation Act, Section </a:t>
            </a:r>
            <a:r>
              <a:rPr lang="en-US" dirty="0" smtClean="0"/>
              <a:t>508</a:t>
            </a:r>
          </a:p>
          <a:p>
            <a:r>
              <a:rPr lang="en-US" dirty="0" smtClean="0"/>
              <a:t>AIIM: Association for Information and Image Management</a:t>
            </a:r>
          </a:p>
          <a:p>
            <a:endParaRPr lang="en-US" dirty="0"/>
          </a:p>
        </p:txBody>
      </p:sp>
    </p:spTree>
    <p:extLst>
      <p:ext uri="{BB962C8B-B14F-4D97-AF65-F5344CB8AC3E}">
        <p14:creationId xmlns:p14="http://schemas.microsoft.com/office/powerpoint/2010/main" val="4063575650"/>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a:t>
            </a:r>
            <a:r>
              <a:rPr lang="en-US" dirty="0" smtClean="0"/>
              <a:t>Identification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6696743"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191308"/>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a:t>
            </a:r>
            <a:endParaRPr lang="en-US" dirty="0"/>
          </a:p>
        </p:txBody>
      </p:sp>
      <p:sp>
        <p:nvSpPr>
          <p:cNvPr id="3" name="Content Placeholder 2"/>
          <p:cNvSpPr>
            <a:spLocks noGrp="1"/>
          </p:cNvSpPr>
          <p:nvPr>
            <p:ph idx="1"/>
          </p:nvPr>
        </p:nvSpPr>
        <p:spPr/>
        <p:txBody>
          <a:bodyPr/>
          <a:lstStyle/>
          <a:p>
            <a:pPr lvl="0"/>
            <a:r>
              <a:rPr lang="en-US" dirty="0"/>
              <a:t>Marked Content --- Identify sequences of graphics object.</a:t>
            </a:r>
          </a:p>
          <a:p>
            <a:pPr lvl="0"/>
            <a:r>
              <a:rPr lang="en-US" dirty="0"/>
              <a:t>Logical structure --- Describing the logical hierarchy for content within the document, uses the Marked Content mechanism.</a:t>
            </a:r>
          </a:p>
          <a:p>
            <a:pPr lvl="0"/>
            <a:r>
              <a:rPr lang="en-US" dirty="0"/>
              <a:t>Tagged PDF --- Apply semantics typing to content items identified by Logical Structure.</a:t>
            </a:r>
          </a:p>
          <a:p>
            <a:pPr lvl="0"/>
            <a:r>
              <a:rPr lang="en-US" dirty="0"/>
              <a:t>Accessibility </a:t>
            </a:r>
            <a:r>
              <a:rPr lang="en-US" dirty="0" smtClean="0"/>
              <a:t>support</a:t>
            </a:r>
            <a:endParaRPr lang="en-US" dirty="0"/>
          </a:p>
        </p:txBody>
      </p:sp>
    </p:spTree>
    <p:extLst>
      <p:ext uri="{BB962C8B-B14F-4D97-AF65-F5344CB8AC3E}">
        <p14:creationId xmlns:p14="http://schemas.microsoft.com/office/powerpoint/2010/main" val="275583991"/>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reading order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7541318" cy="352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358517"/>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support</a:t>
            </a:r>
            <a:endParaRPr lang="en-US" dirty="0"/>
          </a:p>
        </p:txBody>
      </p:sp>
      <p:sp>
        <p:nvSpPr>
          <p:cNvPr id="3" name="Content Placeholder 2"/>
          <p:cNvSpPr>
            <a:spLocks noGrp="1"/>
          </p:cNvSpPr>
          <p:nvPr>
            <p:ph idx="1"/>
          </p:nvPr>
        </p:nvSpPr>
        <p:spPr/>
        <p:txBody>
          <a:bodyPr/>
          <a:lstStyle/>
          <a:p>
            <a:r>
              <a:rPr lang="en-US" dirty="0" smtClean="0"/>
              <a:t>Natural Language Specification</a:t>
            </a:r>
          </a:p>
          <a:p>
            <a:r>
              <a:rPr lang="en-US" dirty="0" smtClean="0"/>
              <a:t>Alternate Descriptions</a:t>
            </a:r>
          </a:p>
          <a:p>
            <a:r>
              <a:rPr lang="en-US" dirty="0" smtClean="0"/>
              <a:t>Replacement text</a:t>
            </a:r>
          </a:p>
          <a:p>
            <a:r>
              <a:rPr lang="en-US" dirty="0" smtClean="0"/>
              <a:t>Expansion of Abbr. or Acronyms</a:t>
            </a:r>
          </a:p>
          <a:p>
            <a:endParaRPr lang="en-US" dirty="0"/>
          </a:p>
        </p:txBody>
      </p:sp>
    </p:spTree>
    <p:extLst>
      <p:ext uri="{BB962C8B-B14F-4D97-AF65-F5344CB8AC3E}">
        <p14:creationId xmlns:p14="http://schemas.microsoft.com/office/powerpoint/2010/main" val="2974146386"/>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3" name="Content Placeholder 2"/>
          <p:cNvSpPr>
            <a:spLocks noGrp="1"/>
          </p:cNvSpPr>
          <p:nvPr>
            <p:ph idx="1"/>
          </p:nvPr>
        </p:nvSpPr>
        <p:spPr/>
        <p:txBody>
          <a:bodyPr/>
          <a:lstStyle/>
          <a:p>
            <a:r>
              <a:rPr lang="en-US" dirty="0" smtClean="0"/>
              <a:t>Table of Contents</a:t>
            </a:r>
          </a:p>
          <a:p>
            <a:pPr lvl="1"/>
            <a:r>
              <a:rPr lang="en-US" dirty="0" smtClean="0"/>
              <a:t>Where a document contains table of contents, PDF/UA confirming writers are encouraged to create Link structure elements including link annotations for each </a:t>
            </a:r>
            <a:r>
              <a:rPr lang="en-US" smtClean="0"/>
              <a:t>TOCI.</a:t>
            </a:r>
            <a:endParaRPr lang="en-US" dirty="0"/>
          </a:p>
        </p:txBody>
      </p:sp>
    </p:spTree>
    <p:extLst>
      <p:ext uri="{BB962C8B-B14F-4D97-AF65-F5344CB8AC3E}">
        <p14:creationId xmlns:p14="http://schemas.microsoft.com/office/powerpoint/2010/main" val="3137518284"/>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Encoding</a:t>
            </a:r>
            <a:endParaRPr lang="en-US" dirty="0"/>
          </a:p>
        </p:txBody>
      </p:sp>
      <p:sp>
        <p:nvSpPr>
          <p:cNvPr id="3" name="Content Placeholder 2"/>
          <p:cNvSpPr>
            <a:spLocks noGrp="1"/>
          </p:cNvSpPr>
          <p:nvPr>
            <p:ph idx="1"/>
          </p:nvPr>
        </p:nvSpPr>
        <p:spPr/>
        <p:txBody>
          <a:bodyPr/>
          <a:lstStyle/>
          <a:p>
            <a:r>
              <a:rPr lang="en-US" dirty="0" smtClean="0"/>
              <a:t>What you saw in PDF viewer is a ‘Glyph’, Reading tools need a corresponding character when reading PDFs.</a:t>
            </a:r>
          </a:p>
          <a:p>
            <a:pPr marL="0" indent="0">
              <a:buNone/>
            </a:pPr>
            <a:endParaRPr lang="en-US" dirty="0" smtClean="0"/>
          </a:p>
          <a:p>
            <a:pPr marL="0" indent="0">
              <a:buNone/>
            </a:pPr>
            <a:r>
              <a:rPr lang="en-US" dirty="0" smtClean="0"/>
              <a:t>EXAMPLE</a:t>
            </a:r>
            <a:endParaRPr lang="en-US" dirty="0"/>
          </a:p>
        </p:txBody>
      </p:sp>
    </p:spTree>
    <p:extLst>
      <p:ext uri="{BB962C8B-B14F-4D97-AF65-F5344CB8AC3E}">
        <p14:creationId xmlns:p14="http://schemas.microsoft.com/office/powerpoint/2010/main" val="2781014806"/>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4524315"/>
          </a:xfrm>
          <a:prstGeom prst="rect">
            <a:avLst/>
          </a:prstGeom>
          <a:noFill/>
        </p:spPr>
        <p:txBody>
          <a:bodyPr wrap="square" rtlCol="0">
            <a:spAutoFit/>
          </a:bodyPr>
          <a:lstStyle/>
          <a:p>
            <a:pPr marL="285750" indent="-285750">
              <a:buFont typeface="Arial" pitchFamily="34" charset="0"/>
              <a:buChar char="•"/>
            </a:pPr>
            <a:r>
              <a:rPr lang="en-GB" sz="3600" dirty="0" smtClean="0"/>
              <a:t>PDF 2.0</a:t>
            </a:r>
          </a:p>
          <a:p>
            <a:pPr marL="742950" lvl="1" indent="-285750">
              <a:buFont typeface="Arial" pitchFamily="34" charset="0"/>
              <a:buChar char="•"/>
            </a:pPr>
            <a:r>
              <a:rPr lang="en-GB" sz="3600" dirty="0" smtClean="0"/>
              <a:t>Adobe Extension Level 5</a:t>
            </a:r>
          </a:p>
          <a:p>
            <a:pPr marL="742950" lvl="1" indent="-285750">
              <a:buFont typeface="Arial" pitchFamily="34" charset="0"/>
              <a:buChar char="•"/>
            </a:pPr>
            <a:r>
              <a:rPr lang="en-GB" sz="3600" dirty="0" smtClean="0"/>
              <a:t>Include evolutionary enhancement</a:t>
            </a:r>
          </a:p>
          <a:p>
            <a:pPr marL="742950" lvl="1" indent="-285750">
              <a:buFont typeface="Arial" pitchFamily="34" charset="0"/>
              <a:buChar char="•"/>
            </a:pPr>
            <a:r>
              <a:rPr lang="en-GB" sz="3600" dirty="0" smtClean="0"/>
              <a:t>Refinement of the PDF language</a:t>
            </a:r>
          </a:p>
          <a:p>
            <a:pPr marL="742950" lvl="1" indent="-285750">
              <a:buFont typeface="Arial" pitchFamily="34" charset="0"/>
              <a:buChar char="•"/>
            </a:pPr>
            <a:r>
              <a:rPr lang="en-GB" sz="3600" dirty="0" smtClean="0"/>
              <a:t>Deprecation of features (e.g. Form </a:t>
            </a:r>
            <a:r>
              <a:rPr lang="en-GB" sz="3600" dirty="0" err="1" smtClean="0"/>
              <a:t>Xobject</a:t>
            </a:r>
            <a:r>
              <a:rPr lang="en-GB" sz="3600" dirty="0" smtClean="0"/>
              <a:t>)</a:t>
            </a:r>
          </a:p>
          <a:p>
            <a:pPr marL="742950" lvl="1" indent="-285750">
              <a:buFont typeface="Arial" pitchFamily="34" charset="0"/>
              <a:buChar char="•"/>
            </a:pPr>
            <a:r>
              <a:rPr lang="en-GB" sz="3600" dirty="0" smtClean="0"/>
              <a:t>Adobe’s XML Forms Architecture (XFA)</a:t>
            </a:r>
          </a:p>
        </p:txBody>
      </p:sp>
    </p:spTree>
    <p:extLst>
      <p:ext uri="{BB962C8B-B14F-4D97-AF65-F5344CB8AC3E}">
        <p14:creationId xmlns:p14="http://schemas.microsoft.com/office/powerpoint/2010/main" val="2245454361"/>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Tagged PDF</a:t>
            </a:r>
            <a:endParaRPr lang="en-US" dirty="0"/>
          </a:p>
        </p:txBody>
      </p:sp>
      <p:sp>
        <p:nvSpPr>
          <p:cNvPr id="3" name="Content Placeholder 2"/>
          <p:cNvSpPr>
            <a:spLocks noGrp="1"/>
          </p:cNvSpPr>
          <p:nvPr>
            <p:ph idx="1"/>
          </p:nvPr>
        </p:nvSpPr>
        <p:spPr/>
        <p:txBody>
          <a:bodyPr/>
          <a:lstStyle/>
          <a:p>
            <a:r>
              <a:rPr lang="en-US" dirty="0" smtClean="0"/>
              <a:t>Real Content</a:t>
            </a:r>
          </a:p>
          <a:p>
            <a:pPr lvl="1"/>
            <a:r>
              <a:rPr lang="en-US" dirty="0" smtClean="0"/>
              <a:t>Meaningful content</a:t>
            </a:r>
          </a:p>
          <a:p>
            <a:pPr marL="457200" lvl="1" indent="0">
              <a:buNone/>
            </a:pPr>
            <a:endParaRPr lang="en-US" dirty="0" smtClean="0"/>
          </a:p>
          <a:p>
            <a:r>
              <a:rPr lang="en-US" dirty="0" smtClean="0"/>
              <a:t>Artifact</a:t>
            </a:r>
          </a:p>
          <a:p>
            <a:pPr lvl="1"/>
            <a:r>
              <a:rPr lang="en-US" dirty="0" smtClean="0"/>
              <a:t>No meaningful content</a:t>
            </a:r>
            <a:endParaRPr lang="en-US" dirty="0"/>
          </a:p>
        </p:txBody>
      </p:sp>
    </p:spTree>
    <p:extLst>
      <p:ext uri="{BB962C8B-B14F-4D97-AF65-F5344CB8AC3E}">
        <p14:creationId xmlns:p14="http://schemas.microsoft.com/office/powerpoint/2010/main" val="2204814875"/>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Real </a:t>
            </a:r>
            <a:r>
              <a:rPr lang="en-US" dirty="0" smtClean="0"/>
              <a:t>Content</a:t>
            </a:r>
            <a:endParaRPr lang="en-US" dirty="0"/>
          </a:p>
        </p:txBody>
      </p:sp>
      <p:sp>
        <p:nvSpPr>
          <p:cNvPr id="3" name="Content Placeholder 2"/>
          <p:cNvSpPr>
            <a:spLocks noGrp="1"/>
          </p:cNvSpPr>
          <p:nvPr>
            <p:ph idx="1"/>
          </p:nvPr>
        </p:nvSpPr>
        <p:spPr/>
        <p:txBody>
          <a:bodyPr/>
          <a:lstStyle/>
          <a:p>
            <a:r>
              <a:rPr lang="en-US" dirty="0"/>
              <a:t>Standard Structure Types</a:t>
            </a:r>
          </a:p>
          <a:p>
            <a:pPr lvl="1"/>
            <a:r>
              <a:rPr lang="en-US" dirty="0"/>
              <a:t>Document, Part, Sect, </a:t>
            </a:r>
            <a:r>
              <a:rPr lang="en-US" dirty="0" err="1"/>
              <a:t>Div</a:t>
            </a:r>
            <a:endParaRPr lang="en-US" dirty="0"/>
          </a:p>
          <a:p>
            <a:pPr lvl="1"/>
            <a:r>
              <a:rPr lang="en-US" dirty="0"/>
              <a:t>P, Span, TOC, List</a:t>
            </a:r>
          </a:p>
          <a:p>
            <a:pPr lvl="1"/>
            <a:r>
              <a:rPr lang="en-US" dirty="0"/>
              <a:t>Table, </a:t>
            </a:r>
            <a:r>
              <a:rPr lang="en-US" dirty="0" err="1"/>
              <a:t>THead</a:t>
            </a:r>
            <a:r>
              <a:rPr lang="en-US" dirty="0"/>
              <a:t>, </a:t>
            </a:r>
            <a:r>
              <a:rPr lang="en-US" dirty="0" err="1"/>
              <a:t>Tbody</a:t>
            </a:r>
            <a:r>
              <a:rPr lang="en-US" dirty="0"/>
              <a:t>, TR, TD</a:t>
            </a:r>
          </a:p>
          <a:p>
            <a:pPr lvl="1"/>
            <a:r>
              <a:rPr lang="en-US" dirty="0"/>
              <a:t>Figure, </a:t>
            </a:r>
            <a:r>
              <a:rPr lang="en-US" dirty="0" err="1"/>
              <a:t>Annot</a:t>
            </a:r>
            <a:endParaRPr lang="en-US" dirty="0"/>
          </a:p>
        </p:txBody>
      </p:sp>
    </p:spTree>
    <p:extLst>
      <p:ext uri="{BB962C8B-B14F-4D97-AF65-F5344CB8AC3E}">
        <p14:creationId xmlns:p14="http://schemas.microsoft.com/office/powerpoint/2010/main" val="375175854"/>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Artifact</a:t>
            </a:r>
            <a:endParaRPr lang="en-US" dirty="0"/>
          </a:p>
        </p:txBody>
      </p:sp>
      <p:sp>
        <p:nvSpPr>
          <p:cNvPr id="3" name="Content Placeholder 2"/>
          <p:cNvSpPr>
            <a:spLocks noGrp="1"/>
          </p:cNvSpPr>
          <p:nvPr>
            <p:ph idx="1"/>
          </p:nvPr>
        </p:nvSpPr>
        <p:spPr/>
        <p:txBody>
          <a:bodyPr>
            <a:normAutofit/>
          </a:bodyPr>
          <a:lstStyle/>
          <a:p>
            <a:r>
              <a:rPr lang="en-US" dirty="0" smtClean="0"/>
              <a:t>No meaningful content</a:t>
            </a:r>
          </a:p>
          <a:p>
            <a:pPr lvl="1"/>
            <a:r>
              <a:rPr lang="en-US" dirty="0" smtClean="0"/>
              <a:t>Page header, footer, page number</a:t>
            </a:r>
          </a:p>
          <a:p>
            <a:pPr lvl="1"/>
            <a:r>
              <a:rPr lang="en-US" dirty="0" smtClean="0"/>
              <a:t>Logo, background graphics</a:t>
            </a:r>
            <a:r>
              <a:rPr lang="en-US" dirty="0"/>
              <a:t>, path</a:t>
            </a:r>
            <a:r>
              <a:rPr lang="en-US" dirty="0" smtClean="0"/>
              <a:t>…</a:t>
            </a:r>
          </a:p>
          <a:p>
            <a:pPr lvl="1"/>
            <a:r>
              <a:rPr lang="en-US" dirty="0" smtClean="0"/>
              <a:t>Cut </a:t>
            </a:r>
            <a:r>
              <a:rPr lang="en-US" dirty="0"/>
              <a:t>marks, color bars</a:t>
            </a:r>
          </a:p>
          <a:p>
            <a:pPr lvl="1"/>
            <a:r>
              <a:rPr lang="en-US" dirty="0"/>
              <a:t>Image without alternate description, patterns or colored </a:t>
            </a:r>
            <a:r>
              <a:rPr lang="en-US" dirty="0" smtClean="0"/>
              <a:t>blocks</a:t>
            </a:r>
            <a:endParaRPr lang="en-US" dirty="0" smtClean="0"/>
          </a:p>
          <a:p>
            <a:pPr lvl="1"/>
            <a:r>
              <a:rPr lang="en-US" dirty="0" smtClean="0"/>
              <a:t>No </a:t>
            </a:r>
            <a:r>
              <a:rPr lang="en-US" dirty="0" smtClean="0"/>
              <a:t>meaningful text (such as hyphen character’-’, Copyright</a:t>
            </a:r>
            <a:r>
              <a:rPr lang="en-US" dirty="0" smtClean="0"/>
              <a:t>…)</a:t>
            </a:r>
          </a:p>
        </p:txBody>
      </p:sp>
    </p:spTree>
    <p:extLst>
      <p:ext uri="{BB962C8B-B14F-4D97-AF65-F5344CB8AC3E}">
        <p14:creationId xmlns:p14="http://schemas.microsoft.com/office/powerpoint/2010/main" val="1009470626"/>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Why Chart in a document can’t be PDF in </a:t>
            </a:r>
            <a:r>
              <a:rPr lang="en-US" dirty="0" err="1" smtClean="0"/>
              <a:t>xPressoin</a:t>
            </a:r>
            <a:r>
              <a:rPr lang="en-US" dirty="0" smtClean="0"/>
              <a:t> PDF/UA?</a:t>
            </a:r>
          </a:p>
        </p:txBody>
      </p:sp>
    </p:spTree>
    <p:extLst>
      <p:ext uri="{BB962C8B-B14F-4D97-AF65-F5344CB8AC3E}">
        <p14:creationId xmlns:p14="http://schemas.microsoft.com/office/powerpoint/2010/main" val="2815511749"/>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Dose </a:t>
            </a:r>
            <a:r>
              <a:rPr lang="en-US" dirty="0" err="1" smtClean="0"/>
              <a:t>XPressoin</a:t>
            </a:r>
            <a:r>
              <a:rPr lang="en-US" dirty="0" smtClean="0"/>
              <a:t> need a own PDF/UA checker?</a:t>
            </a:r>
          </a:p>
          <a:p>
            <a:pPr marL="0" indent="0">
              <a:buNone/>
            </a:pPr>
            <a:endParaRPr lang="en-US" dirty="0" smtClean="0"/>
          </a:p>
          <a:p>
            <a:pPr marL="0" indent="0">
              <a:buNone/>
            </a:pPr>
            <a:r>
              <a:rPr lang="en-US" dirty="0" smtClean="0"/>
              <a:t>Simple and Effective</a:t>
            </a:r>
          </a:p>
          <a:p>
            <a:pPr marL="0" indent="0">
              <a:buNone/>
            </a:pPr>
            <a:endParaRPr lang="en-US" dirty="0" smtClean="0"/>
          </a:p>
        </p:txBody>
      </p:sp>
    </p:spTree>
    <p:extLst>
      <p:ext uri="{BB962C8B-B14F-4D97-AF65-F5344CB8AC3E}">
        <p14:creationId xmlns:p14="http://schemas.microsoft.com/office/powerpoint/2010/main" val="3292591879"/>
      </p:ext>
    </p:extLst>
  </p:cSld>
  <p:clrMapOvr>
    <a:masterClrMapping/>
  </p:clrMapOvr>
  <p:transition spd="slow">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PDF Association</a:t>
            </a:r>
          </a:p>
          <a:p>
            <a:pPr lvl="1"/>
            <a:r>
              <a:rPr lang="en-US" dirty="0">
                <a:hlinkClick r:id="rId2"/>
              </a:rPr>
              <a:t>http://www.pdfa.org</a:t>
            </a:r>
            <a:r>
              <a:rPr lang="en-US" dirty="0" smtClean="0">
                <a:hlinkClick r:id="rId2"/>
              </a:rPr>
              <a:t>/</a:t>
            </a:r>
            <a:endParaRPr lang="en-US" dirty="0"/>
          </a:p>
          <a:p>
            <a:endParaRPr lang="en-US" dirty="0" smtClean="0"/>
          </a:p>
          <a:p>
            <a:r>
              <a:rPr lang="en-US" dirty="0" smtClean="0"/>
              <a:t>Matterhorn Protocol</a:t>
            </a:r>
          </a:p>
          <a:p>
            <a:pPr lvl="1"/>
            <a:r>
              <a:rPr lang="en-US" dirty="0" smtClean="0"/>
              <a:t>PDF/UA Conformance Testing Model</a:t>
            </a:r>
          </a:p>
          <a:p>
            <a:pPr lvl="1"/>
            <a:r>
              <a:rPr lang="en-US" dirty="0" smtClean="0"/>
              <a:t>Human / Machine</a:t>
            </a:r>
          </a:p>
        </p:txBody>
      </p:sp>
    </p:spTree>
    <p:extLst>
      <p:ext uri="{BB962C8B-B14F-4D97-AF65-F5344CB8AC3E}">
        <p14:creationId xmlns:p14="http://schemas.microsoft.com/office/powerpoint/2010/main" val="2868668056"/>
      </p:ext>
    </p:extLst>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Acrobat Pro XI </a:t>
            </a:r>
          </a:p>
          <a:p>
            <a:endParaRPr lang="en-US" dirty="0" smtClean="0"/>
          </a:p>
          <a:p>
            <a:r>
              <a:rPr lang="en-US" dirty="0" smtClean="0"/>
              <a:t>PAC 2</a:t>
            </a:r>
          </a:p>
          <a:p>
            <a:pPr lvl="1"/>
            <a:r>
              <a:rPr lang="en-US" dirty="0">
                <a:hlinkClick r:id="rId2"/>
              </a:rPr>
              <a:t>http://</a:t>
            </a:r>
            <a:r>
              <a:rPr lang="en-US" dirty="0" smtClean="0">
                <a:hlinkClick r:id="rId2"/>
              </a:rPr>
              <a:t>www.access-for-all.ch/en/pdf-lab.html</a:t>
            </a:r>
            <a:endParaRPr lang="en-US" dirty="0" smtClean="0"/>
          </a:p>
        </p:txBody>
      </p:sp>
    </p:spTree>
    <p:extLst>
      <p:ext uri="{BB962C8B-B14F-4D97-AF65-F5344CB8AC3E}">
        <p14:creationId xmlns:p14="http://schemas.microsoft.com/office/powerpoint/2010/main" val="914957109"/>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p>
        </p:txBody>
      </p:sp>
      <p:sp>
        <p:nvSpPr>
          <p:cNvPr id="2" name="TextBox 1"/>
          <p:cNvSpPr txBox="1"/>
          <p:nvPr/>
        </p:nvSpPr>
        <p:spPr>
          <a:xfrm>
            <a:off x="899592" y="1405973"/>
            <a:ext cx="7776864" cy="1754326"/>
          </a:xfrm>
          <a:prstGeom prst="rect">
            <a:avLst/>
          </a:prstGeom>
          <a:noFill/>
        </p:spPr>
        <p:txBody>
          <a:bodyPr wrap="square" rtlCol="0">
            <a:spAutoFit/>
          </a:bodyPr>
          <a:lstStyle/>
          <a:p>
            <a:pPr marL="285750" indent="-285750">
              <a:buFont typeface="Arial" pitchFamily="34" charset="0"/>
              <a:buChar char="•"/>
            </a:pPr>
            <a:r>
              <a:rPr lang="en-GB" sz="3600" dirty="0" err="1" smtClean="0"/>
              <a:t>Foxit</a:t>
            </a:r>
            <a:r>
              <a:rPr lang="en-GB" sz="3600" dirty="0" smtClean="0"/>
              <a:t> &amp; </a:t>
            </a:r>
            <a:r>
              <a:rPr lang="en-GB" sz="3600" dirty="0" err="1" smtClean="0"/>
              <a:t>PDFium</a:t>
            </a:r>
            <a:endParaRPr lang="en-GB" sz="3600" dirty="0" smtClean="0"/>
          </a:p>
          <a:p>
            <a:pPr marL="285750" indent="-285750">
              <a:buFont typeface="Arial" pitchFamily="34" charset="0"/>
              <a:buChar char="•"/>
            </a:pPr>
            <a:endParaRPr lang="en-GB" sz="3600" dirty="0"/>
          </a:p>
          <a:p>
            <a:pPr marL="285750" indent="-285750">
              <a:buFont typeface="Arial" pitchFamily="34" charset="0"/>
              <a:buChar char="•"/>
            </a:pPr>
            <a:r>
              <a:rPr lang="en-GB" sz="3600" dirty="0" err="1" smtClean="0"/>
              <a:t>GhostScript</a:t>
            </a:r>
            <a:endParaRPr lang="en-GB" sz="3600" dirty="0"/>
          </a:p>
        </p:txBody>
      </p:sp>
    </p:spTree>
    <p:extLst>
      <p:ext uri="{BB962C8B-B14F-4D97-AF65-F5344CB8AC3E}">
        <p14:creationId xmlns:p14="http://schemas.microsoft.com/office/powerpoint/2010/main" val="196405234"/>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p>
        </p:txBody>
      </p:sp>
      <p:sp>
        <p:nvSpPr>
          <p:cNvPr id="2" name="TextBox 1"/>
          <p:cNvSpPr txBox="1"/>
          <p:nvPr/>
        </p:nvSpPr>
        <p:spPr>
          <a:xfrm>
            <a:off x="899592" y="1405973"/>
            <a:ext cx="7776864" cy="5262979"/>
          </a:xfrm>
          <a:prstGeom prst="rect">
            <a:avLst/>
          </a:prstGeom>
          <a:noFill/>
        </p:spPr>
        <p:txBody>
          <a:bodyPr wrap="square" rtlCol="0">
            <a:spAutoFit/>
          </a:bodyPr>
          <a:lstStyle/>
          <a:p>
            <a:pPr marL="285750" indent="-285750">
              <a:buFont typeface="Arial" pitchFamily="34" charset="0"/>
              <a:buChar char="•"/>
            </a:pPr>
            <a:r>
              <a:rPr lang="en-GB" sz="3600" dirty="0" smtClean="0"/>
              <a:t>Pure Java PDF Render? </a:t>
            </a:r>
          </a:p>
          <a:p>
            <a:pPr marL="285750" indent="-285750">
              <a:buFont typeface="Arial" pitchFamily="34" charset="0"/>
              <a:buChar char="•"/>
            </a:pPr>
            <a:r>
              <a:rPr lang="en-GB" sz="3600" dirty="0" smtClean="0"/>
              <a:t>Java PDF</a:t>
            </a:r>
          </a:p>
          <a:p>
            <a:pPr marL="742950" lvl="1" indent="-285750">
              <a:buFont typeface="Arial" pitchFamily="34" charset="0"/>
              <a:buChar char="•"/>
            </a:pPr>
            <a:r>
              <a:rPr lang="en-GB" sz="3600" dirty="0" smtClean="0"/>
              <a:t>PDF library</a:t>
            </a:r>
          </a:p>
          <a:p>
            <a:pPr marL="1200150" lvl="2" indent="-285750">
              <a:buFont typeface="Arial" pitchFamily="34" charset="0"/>
              <a:buChar char="•"/>
            </a:pPr>
            <a:r>
              <a:rPr lang="en-GB" sz="3200" dirty="0" smtClean="0"/>
              <a:t>iText</a:t>
            </a:r>
          </a:p>
          <a:p>
            <a:pPr marL="1200150" lvl="2" indent="-285750">
              <a:buFont typeface="Arial" pitchFamily="34" charset="0"/>
              <a:buChar char="•"/>
            </a:pPr>
            <a:r>
              <a:rPr lang="en-GB" sz="3200" dirty="0" smtClean="0"/>
              <a:t>JPDF</a:t>
            </a:r>
            <a:endParaRPr lang="en-GB" sz="3200" dirty="0"/>
          </a:p>
          <a:p>
            <a:pPr marL="742950" lvl="1" indent="-285750">
              <a:buFont typeface="Arial" pitchFamily="34" charset="0"/>
              <a:buChar char="•"/>
            </a:pPr>
            <a:r>
              <a:rPr lang="en-GB" sz="3600" dirty="0" smtClean="0"/>
              <a:t>PDF Render</a:t>
            </a:r>
          </a:p>
          <a:p>
            <a:pPr marL="1200150" lvl="2" indent="-285750">
              <a:buFont typeface="Arial" pitchFamily="34" charset="0"/>
              <a:buChar char="•"/>
            </a:pPr>
            <a:r>
              <a:rPr lang="en-GB" sz="3200" dirty="0" err="1" smtClean="0"/>
              <a:t>PDFBox</a:t>
            </a:r>
            <a:r>
              <a:rPr lang="en-GB" sz="3200" dirty="0" smtClean="0"/>
              <a:t> @ Apache</a:t>
            </a:r>
          </a:p>
          <a:p>
            <a:pPr marL="1200150" lvl="2" indent="-285750">
              <a:buFont typeface="Arial" pitchFamily="34" charset="0"/>
              <a:buChar char="•"/>
            </a:pPr>
            <a:r>
              <a:rPr lang="en-GB" sz="3200" dirty="0" smtClean="0"/>
              <a:t>IDR Solution </a:t>
            </a:r>
          </a:p>
          <a:p>
            <a:pPr marL="1200150" lvl="2" indent="-285750">
              <a:buFont typeface="Arial" pitchFamily="34" charset="0"/>
              <a:buChar char="•"/>
            </a:pPr>
            <a:r>
              <a:rPr lang="en-GB" sz="3200" strike="sngStrike" dirty="0" err="1" smtClean="0"/>
              <a:t>SunPDF</a:t>
            </a:r>
            <a:r>
              <a:rPr lang="en-GB" sz="3200" strike="sngStrike" dirty="0" smtClean="0"/>
              <a:t> </a:t>
            </a:r>
          </a:p>
          <a:p>
            <a:pPr marL="1200150" lvl="2" indent="-285750">
              <a:buFont typeface="Arial" pitchFamily="34" charset="0"/>
              <a:buChar char="•"/>
            </a:pPr>
            <a:r>
              <a:rPr lang="en-GB" sz="3200" dirty="0" smtClean="0"/>
              <a:t>ICEPDF</a:t>
            </a:r>
            <a:endParaRPr lang="en-GB" sz="3200" dirty="0"/>
          </a:p>
        </p:txBody>
      </p:sp>
    </p:spTree>
    <p:extLst>
      <p:ext uri="{BB962C8B-B14F-4D97-AF65-F5344CB8AC3E}">
        <p14:creationId xmlns:p14="http://schemas.microsoft.com/office/powerpoint/2010/main" val="3101088202"/>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p>
        </p:txBody>
      </p:sp>
      <p:sp>
        <p:nvSpPr>
          <p:cNvPr id="2" name="TextBox 1"/>
          <p:cNvSpPr txBox="1"/>
          <p:nvPr/>
        </p:nvSpPr>
        <p:spPr>
          <a:xfrm>
            <a:off x="899592" y="1405973"/>
            <a:ext cx="7776864" cy="1569660"/>
          </a:xfrm>
          <a:prstGeom prst="rect">
            <a:avLst/>
          </a:prstGeom>
          <a:noFill/>
        </p:spPr>
        <p:txBody>
          <a:bodyPr wrap="square" rtlCol="0">
            <a:spAutoFit/>
          </a:bodyPr>
          <a:lstStyle/>
          <a:p>
            <a:pPr marL="285750" indent="-285750">
              <a:buFont typeface="Arial" pitchFamily="34" charset="0"/>
              <a:buChar char="•"/>
            </a:pPr>
            <a:r>
              <a:rPr lang="en-GB" sz="3200" dirty="0" smtClean="0"/>
              <a:t>PDF &amp; HTML5</a:t>
            </a:r>
          </a:p>
          <a:p>
            <a:pPr marL="742950" lvl="1" indent="-285750">
              <a:buFont typeface="Arial" pitchFamily="34" charset="0"/>
              <a:buChar char="•"/>
            </a:pPr>
            <a:r>
              <a:rPr lang="en-GB" sz="3200" dirty="0"/>
              <a:t>pdf.js </a:t>
            </a:r>
            <a:r>
              <a:rPr lang="en-GB" sz="3200" dirty="0">
                <a:hlinkClick r:id="rId5"/>
              </a:rPr>
              <a:t>http://mozilla.github.io/pdf.js</a:t>
            </a:r>
            <a:r>
              <a:rPr lang="en-GB" sz="3200" dirty="0" smtClean="0">
                <a:hlinkClick r:id="rId5"/>
              </a:rPr>
              <a:t>/</a:t>
            </a:r>
            <a:endParaRPr lang="en-GB" sz="3200" dirty="0"/>
          </a:p>
          <a:p>
            <a:pPr marL="742950" lvl="1" indent="-285750">
              <a:buFont typeface="Arial" pitchFamily="34" charset="0"/>
              <a:buChar char="•"/>
            </a:pPr>
            <a:endParaRPr lang="en-GB" sz="3200" dirty="0"/>
          </a:p>
        </p:txBody>
      </p:sp>
    </p:spTree>
    <p:extLst>
      <p:ext uri="{BB962C8B-B14F-4D97-AF65-F5344CB8AC3E}">
        <p14:creationId xmlns:p14="http://schemas.microsoft.com/office/powerpoint/2010/main" val="120587439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File structure</a:t>
            </a:r>
            <a:endParaRPr lang="en-US" dirty="0"/>
          </a:p>
        </p:txBody>
      </p:sp>
      <p:pic>
        <p:nvPicPr>
          <p:cNvPr id="1026" name="Picture 2" descr="C:\Users\lim16\Desktop\jg1.jp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14725" y="2164556"/>
            <a:ext cx="2571750" cy="3162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p>
        </p:txBody>
      </p:sp>
      <p:sp>
        <p:nvSpPr>
          <p:cNvPr id="2" name="TextBox 1"/>
          <p:cNvSpPr txBox="1"/>
          <p:nvPr/>
        </p:nvSpPr>
        <p:spPr>
          <a:xfrm>
            <a:off x="899592" y="1405973"/>
            <a:ext cx="7776864" cy="1138773"/>
          </a:xfrm>
          <a:prstGeom prst="rect">
            <a:avLst/>
          </a:prstGeom>
          <a:noFill/>
        </p:spPr>
        <p:txBody>
          <a:bodyPr wrap="square" rtlCol="0">
            <a:spAutoFit/>
          </a:bodyPr>
          <a:lstStyle/>
          <a:p>
            <a:pPr marL="285750" indent="-285750">
              <a:buFont typeface="Arial" pitchFamily="34" charset="0"/>
              <a:buChar char="•"/>
            </a:pPr>
            <a:r>
              <a:rPr lang="en-GB" sz="3600" dirty="0" smtClean="0"/>
              <a:t>PDF vs. OFD</a:t>
            </a:r>
          </a:p>
          <a:p>
            <a:pPr marL="742950" lvl="1" indent="-285750">
              <a:buFont typeface="Arial" pitchFamily="34" charset="0"/>
              <a:buChar char="•"/>
            </a:pPr>
            <a:r>
              <a:rPr lang="en-GB" sz="3200" dirty="0" smtClean="0"/>
              <a:t>OFD – Open Fixed-layout Document</a:t>
            </a:r>
            <a:endParaRPr lang="en-GB" sz="3200" dirty="0"/>
          </a:p>
        </p:txBody>
      </p:sp>
    </p:spTree>
    <p:extLst>
      <p:ext uri="{BB962C8B-B14F-4D97-AF65-F5344CB8AC3E}">
        <p14:creationId xmlns:p14="http://schemas.microsoft.com/office/powerpoint/2010/main" val="277601248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27247"/>
            <a:ext cx="7526818" cy="769505"/>
          </a:xfrm>
          <a:prstGeom prst="rect">
            <a:avLst/>
          </a:prstGeom>
          <a:noFill/>
        </p:spPr>
        <p:txBody>
          <a:bodyPr wrap="square" rtlCol="0">
            <a:normAutofit fontScale="70000" lnSpcReduction="20000"/>
          </a:bodyPr>
          <a:lstStyle/>
          <a:p>
            <a:r>
              <a:rPr lang="en-US" sz="7200" dirty="0" smtClean="0"/>
              <a:t>Document structure</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4" name="TextBox 3"/>
          <p:cNvSpPr txBox="1"/>
          <p:nvPr/>
        </p:nvSpPr>
        <p:spPr>
          <a:xfrm>
            <a:off x="547012" y="1484785"/>
            <a:ext cx="8057435" cy="4536504"/>
          </a:xfrm>
          <a:prstGeom prst="rect">
            <a:avLst/>
          </a:prstGeom>
          <a:noFill/>
        </p:spPr>
        <p:txBody>
          <a:bodyPr wrap="square" rtlCol="0">
            <a:normAutofit/>
          </a:bodyPr>
          <a:lstStyle/>
          <a:p>
            <a:endParaRPr lang="en-US" sz="3200" dirty="0"/>
          </a:p>
        </p:txBody>
      </p:sp>
      <p:pic>
        <p:nvPicPr>
          <p:cNvPr id="2050" name="Picture 2" descr="C:\Users\lim16\Desktop\logica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10815"/>
            <a:ext cx="7691086" cy="4720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592" y="476672"/>
            <a:ext cx="7416824" cy="864096"/>
          </a:xfrm>
          <a:prstGeom prst="rect">
            <a:avLst/>
          </a:prstGeom>
          <a:noFill/>
        </p:spPr>
        <p:txBody>
          <a:bodyPr wrap="square" rtlCol="0">
            <a:normAutofit fontScale="92500" lnSpcReduction="20000"/>
          </a:bodyPr>
          <a:lstStyle/>
          <a:p>
            <a:r>
              <a:rPr lang="en-GB" sz="6600" dirty="0" smtClean="0"/>
              <a:t>Page structure</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pic>
        <p:nvPicPr>
          <p:cNvPr id="3074" name="Picture 2" descr="C:\Users\lim16\Desktop\pag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8076" y="1308419"/>
            <a:ext cx="6422276" cy="5214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2597</Words>
  <Application>Microsoft Office PowerPoint</Application>
  <PresentationFormat>On-screen Show (4:3)</PresentationFormat>
  <Paragraphs>491</Paragraphs>
  <Slides>70</Slides>
  <Notes>18</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Training</vt:lpstr>
      <vt:lpstr>Portable document Format</vt:lpstr>
      <vt:lpstr>PowerPoint Presentation</vt:lpstr>
      <vt:lpstr>PowerPoint Presentation</vt:lpstr>
      <vt:lpstr>PowerPoint Presentation</vt:lpstr>
      <vt:lpstr>PowerPoint Presentation</vt:lpstr>
      <vt:lpstr>PowerPoint Presentation</vt:lpstr>
      <vt:lpstr>File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PDF page boxes</vt:lpstr>
      <vt:lpstr>The PDF page boxes</vt:lpstr>
      <vt:lpstr>The PDF page boxes</vt:lpstr>
      <vt:lpstr>The PDF page boxes</vt:lpstr>
      <vt:lpstr>The PDF page boxes</vt:lpstr>
      <vt:lpstr>The PDF page boxes</vt:lpstr>
      <vt:lpstr>Text Terminology</vt:lpstr>
      <vt:lpstr>Text Terminology</vt:lpstr>
      <vt:lpstr>Simple Fonts</vt:lpstr>
      <vt:lpstr>Simple Fonts</vt:lpstr>
      <vt:lpstr>Simple Fonts</vt:lpstr>
      <vt:lpstr>Simple Fonts</vt:lpstr>
      <vt:lpstr>Simple Fonts</vt:lpstr>
      <vt:lpstr>Simple Fonts</vt:lpstr>
      <vt:lpstr>Composite Fonts</vt:lpstr>
      <vt:lpstr>Composite Fonts</vt:lpstr>
      <vt:lpstr>Font</vt:lpstr>
      <vt:lpstr>CMaps</vt:lpstr>
      <vt:lpstr>CMaps</vt:lpstr>
      <vt:lpstr>Mapping Character codes to Unicode Values</vt:lpstr>
      <vt:lpstr>ToUnicode CMaps</vt:lpstr>
      <vt:lpstr>ToUnicode CMaps</vt:lpstr>
      <vt:lpstr>ToUnicode CMaps</vt:lpstr>
      <vt:lpstr>Graphics</vt:lpstr>
      <vt:lpstr>Color Spaces</vt:lpstr>
      <vt:lpstr>Color spaces</vt:lpstr>
      <vt:lpstr>Encryption</vt:lpstr>
      <vt:lpstr>Encryption</vt:lpstr>
      <vt:lpstr>Encryption</vt:lpstr>
      <vt:lpstr>PDF ISO Standards</vt:lpstr>
      <vt:lpstr>PowerPoint Presentation</vt:lpstr>
      <vt:lpstr>The key facts </vt:lpstr>
      <vt:lpstr>Terminology</vt:lpstr>
      <vt:lpstr>Version Identification</vt:lpstr>
      <vt:lpstr>Interchange</vt:lpstr>
      <vt:lpstr>Logical reading order</vt:lpstr>
      <vt:lpstr>Accessibility support</vt:lpstr>
      <vt:lpstr>Navigation</vt:lpstr>
      <vt:lpstr>Character Encoding</vt:lpstr>
      <vt:lpstr>Tagged PDF</vt:lpstr>
      <vt:lpstr>Real Content</vt:lpstr>
      <vt:lpstr>Artifact</vt:lpstr>
      <vt:lpstr>Chart</vt:lpstr>
      <vt:lpstr>Validation</vt:lpstr>
      <vt:lpstr>Validation</vt:lpstr>
      <vt:lpstr>Validation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2013-08-28T03:15:21Z</dcterms:created>
  <dcterms:modified xsi:type="dcterms:W3CDTF">2014-11-13T10:09:49Z</dcterms:modified>
</cp:coreProperties>
</file>