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2"/>
  </p:notesMasterIdLst>
  <p:sldIdLst>
    <p:sldId id="256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84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Verdana" pitchFamily="34" charset="0"/>
        <a:ea typeface="Arial Unicode MS" pitchFamily="34" charset="-128"/>
        <a:cs typeface="Arial Unicode MS" pitchFamily="34" charset="-128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Verdana" pitchFamily="34" charset="0"/>
        <a:ea typeface="Arial Unicode MS" pitchFamily="34" charset="-128"/>
        <a:cs typeface="Arial Unicode MS" pitchFamily="34" charset="-128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Verdana" pitchFamily="34" charset="0"/>
        <a:ea typeface="Arial Unicode MS" pitchFamily="34" charset="-128"/>
        <a:cs typeface="Arial Unicode MS" pitchFamily="34" charset="-128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Verdana" pitchFamily="34" charset="0"/>
        <a:ea typeface="Arial Unicode MS" pitchFamily="34" charset="-128"/>
        <a:cs typeface="Arial Unicode MS" pitchFamily="34" charset="-128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Verdana" pitchFamily="34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Arial Unicode MS" pitchFamily="34" charset="-128"/>
        <a:cs typeface="Arial Unicode MS" pitchFamily="34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vier Pimás" initials="JP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12-30T20:22:49" idx="1">
    <p:pos x="0" y="0"/>
    <p:text>Idea de la clase:
Presentación de la Materia.
Moodle.
Régimen de Aprobación.
Objetivos.
Pseudocodigo.
PyScripter.
"Hola Mundo"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ldImg"/>
          </p:nvPr>
        </p:nvSpPr>
        <p:spPr bwMode="auto">
          <a:xfrm>
            <a:off x="-11798300" y="-11796713"/>
            <a:ext cx="11796712" cy="12490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5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084803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9B91869-C5B7-4E42-B995-AE6194698C57}" type="slidenum">
              <a:rPr lang="es-AR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991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69E206A-69F1-40BF-B106-D452F831C0B2}" type="slidenum">
              <a:rPr lang="es-AR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302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7813" y="128588"/>
            <a:ext cx="2055812" cy="596423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8213" cy="59642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29DA7D4-B86B-4F10-A1C4-7902F2BD0CF0}" type="slidenum">
              <a:rPr lang="es-AR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3261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2AAA480-58EA-48A6-AD37-7CE54B671570}" type="slidenum">
              <a:rPr lang="es-AR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6936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F67D935-FC31-44B1-9BF2-4C29EB00018C}" type="slidenum">
              <a:rPr lang="es-AR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1539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9D80050-3D40-4E13-A131-292A8E87C682}" type="slidenum">
              <a:rPr lang="es-AR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0490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7012" cy="452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4C7BCE-D2E8-4C98-93FC-277A141E1076}" type="slidenum">
              <a:rPr lang="es-AR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9211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AD0E24C-2B88-4209-BBD9-D63ED1450938}" type="slidenum">
              <a:rPr lang="es-AR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6567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E535BCE-3227-41A6-91D5-31A5DA0E8DAB}" type="slidenum">
              <a:rPr lang="es-AR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6164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EE81B6E-0B87-4F1A-AEB2-C95F39437B73}" type="slidenum">
              <a:rPr lang="es-AR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5529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16259BE-DCF0-4326-BC81-E1E2C531DB42}" type="slidenum">
              <a:rPr lang="es-AR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314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0CA2F1E-C641-4A07-BE2B-E21EAC29848A}" type="slidenum">
              <a:rPr lang="es-AR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126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25A6CAE-9608-4E92-A284-EA66FA300FD5}" type="slidenum">
              <a:rPr lang="es-AR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4137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B1C91B2-84F2-4406-AD3B-B837BD379413}" type="slidenum">
              <a:rPr lang="es-AR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0585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7813" y="1604963"/>
            <a:ext cx="2055812" cy="452278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8213" cy="452278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2F2661C-E098-4622-88B0-2044DFE68D28}" type="slidenum">
              <a:rPr lang="es-AR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13559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1766888"/>
            <a:ext cx="7769225" cy="17335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0"/>
          </p:nvPr>
        </p:nvSpPr>
        <p:spPr>
          <a:xfrm>
            <a:off x="457200" y="6248400"/>
            <a:ext cx="2130425" cy="454025"/>
          </a:xfrm>
        </p:spPr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92425" cy="454025"/>
          </a:xfrm>
        </p:spPr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2"/>
          </p:nvPr>
        </p:nvSpPr>
        <p:spPr>
          <a:xfrm>
            <a:off x="6553200" y="6248400"/>
            <a:ext cx="2130425" cy="454025"/>
          </a:xfrm>
        </p:spPr>
        <p:txBody>
          <a:bodyPr/>
          <a:lstStyle>
            <a:lvl1pPr>
              <a:defRPr/>
            </a:lvl1pPr>
          </a:lstStyle>
          <a:p>
            <a:fld id="{63378AC9-AF7F-49A2-83A5-3A55A6AC2FBE}" type="slidenum">
              <a:rPr lang="es-AR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779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F4D85C4-2F1D-4D9A-8640-8427F8352497}" type="slidenum">
              <a:rPr lang="es-AR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867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492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492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D68C7F3-E036-44E5-A3B0-4BE698125F27}" type="slidenum">
              <a:rPr lang="es-AR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571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401A0CE-3097-44A1-9A7D-32E6162B56AA}" type="slidenum">
              <a:rPr lang="es-AR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655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7289CD3-2F66-4C36-8EB2-47CAEEA8AED0}" type="slidenum">
              <a:rPr lang="es-AR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93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709F343-E3E7-4CEE-BBE8-1B43AF8D0F3D}" type="slidenum">
              <a:rPr lang="es-AR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262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0A12F7-5C87-4C55-A626-0E25345BE398}" type="slidenum">
              <a:rPr lang="es-AR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379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3DF85D5-7753-497F-BBCE-92CDA5DC6671}" type="slidenum">
              <a:rPr lang="es-AR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806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roup 1"/>
          <p:cNvGrpSpPr>
            <a:grpSpLocks/>
          </p:cNvGrpSpPr>
          <p:nvPr/>
        </p:nvGrpSpPr>
        <p:grpSpPr bwMode="auto">
          <a:xfrm>
            <a:off x="0" y="2438400"/>
            <a:ext cx="9142413" cy="4044950"/>
            <a:chOff x="0" y="1536"/>
            <a:chExt cx="5759" cy="2548"/>
          </a:xfrm>
        </p:grpSpPr>
        <p:sp>
          <p:nvSpPr>
            <p:cNvPr id="1026" name="Rectangle 2"/>
            <p:cNvSpPr>
              <a:spLocks noChangeArrowheads="1"/>
            </p:cNvSpPr>
            <p:nvPr/>
          </p:nvSpPr>
          <p:spPr bwMode="auto">
            <a:xfrm rot="20160000">
              <a:off x="2123" y="2593"/>
              <a:ext cx="3072" cy="384"/>
            </a:xfrm>
            <a:prstGeom prst="rect">
              <a:avLst/>
            </a:prstGeom>
            <a:gradFill rotWithShape="0">
              <a:gsLst>
                <a:gs pos="0">
                  <a:srgbClr val="006666"/>
                </a:gs>
                <a:gs pos="50000">
                  <a:srgbClr val="005F5F"/>
                </a:gs>
                <a:gs pos="100000">
                  <a:srgbClr val="006666"/>
                </a:gs>
              </a:gsLst>
              <a:lin ang="81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27" name="Freeform 3"/>
            <p:cNvSpPr>
              <a:spLocks noChangeArrowheads="1"/>
            </p:cNvSpPr>
            <p:nvPr/>
          </p:nvSpPr>
          <p:spPr bwMode="auto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E6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28" name="Freeform 4"/>
            <p:cNvSpPr>
              <a:spLocks noChangeArrowheads="1"/>
            </p:cNvSpPr>
            <p:nvPr/>
          </p:nvSpPr>
          <p:spPr bwMode="auto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rgbClr val="006E6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29" name="Freeform 5"/>
            <p:cNvSpPr>
              <a:spLocks noChangeArrowheads="1"/>
            </p:cNvSpPr>
            <p:nvPr/>
          </p:nvSpPr>
          <p:spPr bwMode="auto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rgbClr val="2D8785"/>
                </a:gs>
                <a:gs pos="100000">
                  <a:srgbClr val="006E6B"/>
                </a:gs>
              </a:gsLst>
              <a:lin ang="135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30" name="Freeform 6"/>
            <p:cNvSpPr>
              <a:spLocks noChangeArrowheads="1"/>
            </p:cNvSpPr>
            <p:nvPr/>
          </p:nvSpPr>
          <p:spPr bwMode="auto">
            <a:xfrm>
              <a:off x="3599" y="2477"/>
              <a:ext cx="186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85 w 185"/>
                <a:gd name="T5" fmla="*/ 18 h 120"/>
                <a:gd name="T6" fmla="*/ 185 w 185"/>
                <a:gd name="T7" fmla="*/ 36 h 120"/>
                <a:gd name="T8" fmla="*/ 179 w 185"/>
                <a:gd name="T9" fmla="*/ 54 h 120"/>
                <a:gd name="T10" fmla="*/ 161 w 185"/>
                <a:gd name="T11" fmla="*/ 72 h 120"/>
                <a:gd name="T12" fmla="*/ 137 w 185"/>
                <a:gd name="T13" fmla="*/ 96 h 120"/>
                <a:gd name="T14" fmla="*/ 101 w 185"/>
                <a:gd name="T15" fmla="*/ 108 h 120"/>
                <a:gd name="T16" fmla="*/ 47 w 185"/>
                <a:gd name="T17" fmla="*/ 120 h 120"/>
                <a:gd name="T18" fmla="*/ 29 w 185"/>
                <a:gd name="T19" fmla="*/ 120 h 120"/>
                <a:gd name="T20" fmla="*/ 17 w 185"/>
                <a:gd name="T21" fmla="*/ 114 h 120"/>
                <a:gd name="T22" fmla="*/ 0 w 185"/>
                <a:gd name="T23" fmla="*/ 96 h 120"/>
                <a:gd name="T24" fmla="*/ 0 w 185"/>
                <a:gd name="T25" fmla="*/ 78 h 120"/>
                <a:gd name="T26" fmla="*/ 0 w 185"/>
                <a:gd name="T27" fmla="*/ 72 h 120"/>
                <a:gd name="T28" fmla="*/ 185 w 185"/>
                <a:gd name="T29" fmla="*/ 0 h 120"/>
                <a:gd name="T30" fmla="*/ 185 w 185"/>
                <a:gd name="T3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066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31" name="Freeform 7"/>
            <p:cNvSpPr>
              <a:spLocks noChangeArrowheads="1"/>
            </p:cNvSpPr>
            <p:nvPr/>
          </p:nvSpPr>
          <p:spPr bwMode="auto">
            <a:xfrm>
              <a:off x="3779" y="2393"/>
              <a:ext cx="185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79 w 185"/>
                <a:gd name="T5" fmla="*/ 24 h 120"/>
                <a:gd name="T6" fmla="*/ 167 w 185"/>
                <a:gd name="T7" fmla="*/ 42 h 120"/>
                <a:gd name="T8" fmla="*/ 149 w 185"/>
                <a:gd name="T9" fmla="*/ 66 h 120"/>
                <a:gd name="T10" fmla="*/ 131 w 185"/>
                <a:gd name="T11" fmla="*/ 90 h 120"/>
                <a:gd name="T12" fmla="*/ 102 w 185"/>
                <a:gd name="T13" fmla="*/ 108 h 120"/>
                <a:gd name="T14" fmla="*/ 66 w 185"/>
                <a:gd name="T15" fmla="*/ 120 h 120"/>
                <a:gd name="T16" fmla="*/ 18 w 185"/>
                <a:gd name="T17" fmla="*/ 120 h 120"/>
                <a:gd name="T18" fmla="*/ 0 w 185"/>
                <a:gd name="T19" fmla="*/ 60 h 120"/>
                <a:gd name="T20" fmla="*/ 185 w 185"/>
                <a:gd name="T21" fmla="*/ 0 h 120"/>
                <a:gd name="T22" fmla="*/ 185 w 185"/>
                <a:gd name="T2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066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32" name="Freeform 8"/>
            <p:cNvSpPr>
              <a:spLocks noChangeArrowheads="1"/>
            </p:cNvSpPr>
            <p:nvPr/>
          </p:nvSpPr>
          <p:spPr bwMode="auto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37 w 526"/>
                <a:gd name="T17" fmla="*/ 179 h 275"/>
                <a:gd name="T18" fmla="*/ 209 w 526"/>
                <a:gd name="T19" fmla="*/ 143 h 275"/>
                <a:gd name="T20" fmla="*/ 251 w 526"/>
                <a:gd name="T21" fmla="*/ 120 h 275"/>
                <a:gd name="T22" fmla="*/ 299 w 526"/>
                <a:gd name="T23" fmla="*/ 96 h 275"/>
                <a:gd name="T24" fmla="*/ 394 w 526"/>
                <a:gd name="T25" fmla="*/ 48 h 275"/>
                <a:gd name="T26" fmla="*/ 442 w 526"/>
                <a:gd name="T27" fmla="*/ 30 h 275"/>
                <a:gd name="T28" fmla="*/ 478 w 526"/>
                <a:gd name="T29" fmla="*/ 12 h 275"/>
                <a:gd name="T30" fmla="*/ 502 w 526"/>
                <a:gd name="T31" fmla="*/ 6 h 275"/>
                <a:gd name="T32" fmla="*/ 520 w 526"/>
                <a:gd name="T33" fmla="*/ 0 h 275"/>
                <a:gd name="T34" fmla="*/ 526 w 526"/>
                <a:gd name="T35" fmla="*/ 0 h 275"/>
                <a:gd name="T36" fmla="*/ 520 w 526"/>
                <a:gd name="T37" fmla="*/ 6 h 275"/>
                <a:gd name="T38" fmla="*/ 508 w 526"/>
                <a:gd name="T39" fmla="*/ 12 h 275"/>
                <a:gd name="T40" fmla="*/ 484 w 526"/>
                <a:gd name="T41" fmla="*/ 24 h 275"/>
                <a:gd name="T42" fmla="*/ 460 w 526"/>
                <a:gd name="T43" fmla="*/ 42 h 275"/>
                <a:gd name="T44" fmla="*/ 436 w 526"/>
                <a:gd name="T45" fmla="*/ 54 h 275"/>
                <a:gd name="T46" fmla="*/ 394 w 526"/>
                <a:gd name="T47" fmla="*/ 78 h 275"/>
                <a:gd name="T48" fmla="*/ 340 w 526"/>
                <a:gd name="T49" fmla="*/ 108 h 275"/>
                <a:gd name="T50" fmla="*/ 275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0066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33" name="Freeform 9"/>
            <p:cNvSpPr>
              <a:spLocks noChangeArrowheads="1"/>
            </p:cNvSpPr>
            <p:nvPr/>
          </p:nvSpPr>
          <p:spPr bwMode="auto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20 w 718"/>
                <a:gd name="T17" fmla="*/ 228 h 306"/>
                <a:gd name="T18" fmla="*/ 126 w 718"/>
                <a:gd name="T19" fmla="*/ 228 h 306"/>
                <a:gd name="T20" fmla="*/ 144 w 718"/>
                <a:gd name="T21" fmla="*/ 222 h 306"/>
                <a:gd name="T22" fmla="*/ 168 w 718"/>
                <a:gd name="T23" fmla="*/ 216 h 306"/>
                <a:gd name="T24" fmla="*/ 198 w 718"/>
                <a:gd name="T25" fmla="*/ 204 h 306"/>
                <a:gd name="T26" fmla="*/ 275 w 718"/>
                <a:gd name="T27" fmla="*/ 180 h 306"/>
                <a:gd name="T28" fmla="*/ 371 w 718"/>
                <a:gd name="T29" fmla="*/ 156 h 306"/>
                <a:gd name="T30" fmla="*/ 461 w 718"/>
                <a:gd name="T31" fmla="*/ 126 h 306"/>
                <a:gd name="T32" fmla="*/ 544 w 718"/>
                <a:gd name="T33" fmla="*/ 102 h 306"/>
                <a:gd name="T34" fmla="*/ 574 w 718"/>
                <a:gd name="T35" fmla="*/ 90 h 306"/>
                <a:gd name="T36" fmla="*/ 604 w 718"/>
                <a:gd name="T37" fmla="*/ 84 h 306"/>
                <a:gd name="T38" fmla="*/ 622 w 718"/>
                <a:gd name="T39" fmla="*/ 78 h 306"/>
                <a:gd name="T40" fmla="*/ 628 w 718"/>
                <a:gd name="T41" fmla="*/ 72 h 306"/>
                <a:gd name="T42" fmla="*/ 634 w 718"/>
                <a:gd name="T43" fmla="*/ 66 h 306"/>
                <a:gd name="T44" fmla="*/ 652 w 718"/>
                <a:gd name="T45" fmla="*/ 60 h 306"/>
                <a:gd name="T46" fmla="*/ 694 w 718"/>
                <a:gd name="T47" fmla="*/ 30 h 306"/>
                <a:gd name="T48" fmla="*/ 712 w 718"/>
                <a:gd name="T49" fmla="*/ 18 h 306"/>
                <a:gd name="T50" fmla="*/ 718 w 718"/>
                <a:gd name="T51" fmla="*/ 6 h 306"/>
                <a:gd name="T52" fmla="*/ 712 w 718"/>
                <a:gd name="T53" fmla="*/ 0 h 306"/>
                <a:gd name="T54" fmla="*/ 688 w 718"/>
                <a:gd name="T55" fmla="*/ 0 h 306"/>
                <a:gd name="T56" fmla="*/ 628 w 718"/>
                <a:gd name="T57" fmla="*/ 0 h 306"/>
                <a:gd name="T58" fmla="*/ 580 w 718"/>
                <a:gd name="T59" fmla="*/ 0 h 306"/>
                <a:gd name="T60" fmla="*/ 544 w 718"/>
                <a:gd name="T61" fmla="*/ 0 h 306"/>
                <a:gd name="T62" fmla="*/ 514 w 718"/>
                <a:gd name="T63" fmla="*/ 18 h 306"/>
                <a:gd name="T64" fmla="*/ 485 w 718"/>
                <a:gd name="T65" fmla="*/ 42 h 306"/>
                <a:gd name="T66" fmla="*/ 467 w 718"/>
                <a:gd name="T67" fmla="*/ 54 h 306"/>
                <a:gd name="T68" fmla="*/ 449 w 718"/>
                <a:gd name="T69" fmla="*/ 60 h 306"/>
                <a:gd name="T70" fmla="*/ 425 w 718"/>
                <a:gd name="T71" fmla="*/ 60 h 306"/>
                <a:gd name="T72" fmla="*/ 389 w 718"/>
                <a:gd name="T73" fmla="*/ 66 h 306"/>
                <a:gd name="T74" fmla="*/ 347 w 718"/>
                <a:gd name="T75" fmla="*/ 84 h 306"/>
                <a:gd name="T76" fmla="*/ 311 w 718"/>
                <a:gd name="T77" fmla="*/ 108 h 306"/>
                <a:gd name="T78" fmla="*/ 287 w 718"/>
                <a:gd name="T79" fmla="*/ 126 h 306"/>
                <a:gd name="T80" fmla="*/ 275 w 718"/>
                <a:gd name="T81" fmla="*/ 132 h 306"/>
                <a:gd name="T82" fmla="*/ 257 w 718"/>
                <a:gd name="T83" fmla="*/ 138 h 306"/>
                <a:gd name="T84" fmla="*/ 221 w 718"/>
                <a:gd name="T85" fmla="*/ 138 h 306"/>
                <a:gd name="T86" fmla="*/ 186 w 718"/>
                <a:gd name="T87" fmla="*/ 138 h 306"/>
                <a:gd name="T88" fmla="*/ 180 w 718"/>
                <a:gd name="T89" fmla="*/ 138 h 306"/>
                <a:gd name="T90" fmla="*/ 174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rgbClr val="0066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34" name="Freeform 10"/>
            <p:cNvSpPr>
              <a:spLocks noChangeArrowheads="1"/>
            </p:cNvSpPr>
            <p:nvPr/>
          </p:nvSpPr>
          <p:spPr bwMode="auto">
            <a:xfrm>
              <a:off x="3358" y="1890"/>
              <a:ext cx="2400" cy="881"/>
            </a:xfrm>
            <a:custGeom>
              <a:avLst/>
              <a:gdLst>
                <a:gd name="T0" fmla="*/ 2231 w 2392"/>
                <a:gd name="T1" fmla="*/ 54 h 881"/>
                <a:gd name="T2" fmla="*/ 2189 w 2392"/>
                <a:gd name="T3" fmla="*/ 54 h 881"/>
                <a:gd name="T4" fmla="*/ 2147 w 2392"/>
                <a:gd name="T5" fmla="*/ 66 h 881"/>
                <a:gd name="T6" fmla="*/ 2021 w 2392"/>
                <a:gd name="T7" fmla="*/ 101 h 881"/>
                <a:gd name="T8" fmla="*/ 1956 w 2392"/>
                <a:gd name="T9" fmla="*/ 119 h 881"/>
                <a:gd name="T10" fmla="*/ 1860 w 2392"/>
                <a:gd name="T11" fmla="*/ 167 h 881"/>
                <a:gd name="T12" fmla="*/ 1836 w 2392"/>
                <a:gd name="T13" fmla="*/ 245 h 881"/>
                <a:gd name="T14" fmla="*/ 1842 w 2392"/>
                <a:gd name="T15" fmla="*/ 305 h 881"/>
                <a:gd name="T16" fmla="*/ 1758 w 2392"/>
                <a:gd name="T17" fmla="*/ 317 h 881"/>
                <a:gd name="T18" fmla="*/ 1597 w 2392"/>
                <a:gd name="T19" fmla="*/ 263 h 881"/>
                <a:gd name="T20" fmla="*/ 1507 w 2392"/>
                <a:gd name="T21" fmla="*/ 257 h 881"/>
                <a:gd name="T22" fmla="*/ 1399 w 2392"/>
                <a:gd name="T23" fmla="*/ 311 h 881"/>
                <a:gd name="T24" fmla="*/ 1334 w 2392"/>
                <a:gd name="T25" fmla="*/ 353 h 881"/>
                <a:gd name="T26" fmla="*/ 1310 w 2392"/>
                <a:gd name="T27" fmla="*/ 359 h 881"/>
                <a:gd name="T28" fmla="*/ 1214 w 2392"/>
                <a:gd name="T29" fmla="*/ 371 h 881"/>
                <a:gd name="T30" fmla="*/ 1160 w 2392"/>
                <a:gd name="T31" fmla="*/ 365 h 881"/>
                <a:gd name="T32" fmla="*/ 1053 w 2392"/>
                <a:gd name="T33" fmla="*/ 371 h 881"/>
                <a:gd name="T34" fmla="*/ 957 w 2392"/>
                <a:gd name="T35" fmla="*/ 383 h 881"/>
                <a:gd name="T36" fmla="*/ 921 w 2392"/>
                <a:gd name="T37" fmla="*/ 401 h 881"/>
                <a:gd name="T38" fmla="*/ 819 w 2392"/>
                <a:gd name="T39" fmla="*/ 419 h 881"/>
                <a:gd name="T40" fmla="*/ 778 w 2392"/>
                <a:gd name="T41" fmla="*/ 419 h 881"/>
                <a:gd name="T42" fmla="*/ 664 w 2392"/>
                <a:gd name="T43" fmla="*/ 437 h 881"/>
                <a:gd name="T44" fmla="*/ 598 w 2392"/>
                <a:gd name="T45" fmla="*/ 473 h 881"/>
                <a:gd name="T46" fmla="*/ 503 w 2392"/>
                <a:gd name="T47" fmla="*/ 467 h 881"/>
                <a:gd name="T48" fmla="*/ 431 w 2392"/>
                <a:gd name="T49" fmla="*/ 491 h 881"/>
                <a:gd name="T50" fmla="*/ 413 w 2392"/>
                <a:gd name="T51" fmla="*/ 539 h 881"/>
                <a:gd name="T52" fmla="*/ 347 w 2392"/>
                <a:gd name="T53" fmla="*/ 569 h 881"/>
                <a:gd name="T54" fmla="*/ 222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63 w 2392"/>
                <a:gd name="T65" fmla="*/ 653 h 881"/>
                <a:gd name="T66" fmla="*/ 473 w 2392"/>
                <a:gd name="T67" fmla="*/ 569 h 881"/>
                <a:gd name="T68" fmla="*/ 568 w 2392"/>
                <a:gd name="T69" fmla="*/ 521 h 881"/>
                <a:gd name="T70" fmla="*/ 646 w 2392"/>
                <a:gd name="T71" fmla="*/ 515 h 881"/>
                <a:gd name="T72" fmla="*/ 873 w 2392"/>
                <a:gd name="T73" fmla="*/ 461 h 881"/>
                <a:gd name="T74" fmla="*/ 1148 w 2392"/>
                <a:gd name="T75" fmla="*/ 425 h 881"/>
                <a:gd name="T76" fmla="*/ 1292 w 2392"/>
                <a:gd name="T77" fmla="*/ 461 h 881"/>
                <a:gd name="T78" fmla="*/ 1417 w 2392"/>
                <a:gd name="T79" fmla="*/ 533 h 881"/>
                <a:gd name="T80" fmla="*/ 1435 w 2392"/>
                <a:gd name="T81" fmla="*/ 617 h 881"/>
                <a:gd name="T82" fmla="*/ 1376 w 2392"/>
                <a:gd name="T83" fmla="*/ 653 h 881"/>
                <a:gd name="T84" fmla="*/ 1226 w 2392"/>
                <a:gd name="T85" fmla="*/ 701 h 881"/>
                <a:gd name="T86" fmla="*/ 1112 w 2392"/>
                <a:gd name="T87" fmla="*/ 755 h 881"/>
                <a:gd name="T88" fmla="*/ 1065 w 2392"/>
                <a:gd name="T89" fmla="*/ 809 h 881"/>
                <a:gd name="T90" fmla="*/ 1077 w 2392"/>
                <a:gd name="T91" fmla="*/ 869 h 881"/>
                <a:gd name="T92" fmla="*/ 1106 w 2392"/>
                <a:gd name="T93" fmla="*/ 881 h 881"/>
                <a:gd name="T94" fmla="*/ 1208 w 2392"/>
                <a:gd name="T95" fmla="*/ 869 h 881"/>
                <a:gd name="T96" fmla="*/ 1388 w 2392"/>
                <a:gd name="T97" fmla="*/ 857 h 881"/>
                <a:gd name="T98" fmla="*/ 1441 w 2392"/>
                <a:gd name="T99" fmla="*/ 851 h 881"/>
                <a:gd name="T100" fmla="*/ 1483 w 2392"/>
                <a:gd name="T101" fmla="*/ 833 h 881"/>
                <a:gd name="T102" fmla="*/ 1675 w 2392"/>
                <a:gd name="T103" fmla="*/ 743 h 881"/>
                <a:gd name="T104" fmla="*/ 1806 w 2392"/>
                <a:gd name="T105" fmla="*/ 689 h 881"/>
                <a:gd name="T106" fmla="*/ 1884 w 2392"/>
                <a:gd name="T107" fmla="*/ 581 h 881"/>
                <a:gd name="T108" fmla="*/ 2039 w 2392"/>
                <a:gd name="T109" fmla="*/ 389 h 881"/>
                <a:gd name="T110" fmla="*/ 2207 w 2392"/>
                <a:gd name="T111" fmla="*/ 269 h 881"/>
                <a:gd name="T112" fmla="*/ 2249 w 2392"/>
                <a:gd name="T113" fmla="*/ 239 h 881"/>
                <a:gd name="T114" fmla="*/ 2392 w 2392"/>
                <a:gd name="T115" fmla="*/ 0 h 881"/>
                <a:gd name="T116" fmla="*/ 2302 w 2392"/>
                <a:gd name="T117" fmla="*/ 36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rgbClr val="0066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35" name="Freeform 11"/>
            <p:cNvSpPr>
              <a:spLocks noChangeArrowheads="1"/>
            </p:cNvSpPr>
            <p:nvPr/>
          </p:nvSpPr>
          <p:spPr bwMode="auto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rgbClr val="0E7673"/>
                </a:gs>
                <a:gs pos="100000">
                  <a:srgbClr val="006E6B"/>
                </a:gs>
              </a:gsLst>
              <a:lin ang="135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36" name="Freeform 12"/>
            <p:cNvSpPr>
              <a:spLocks noChangeArrowheads="1"/>
            </p:cNvSpPr>
            <p:nvPr/>
          </p:nvSpPr>
          <p:spPr bwMode="auto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5 w 5"/>
                <a:gd name="T2" fmla="*/ 0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37" name="Freeform 13"/>
            <p:cNvSpPr>
              <a:spLocks noChangeArrowheads="1"/>
            </p:cNvSpPr>
            <p:nvPr/>
          </p:nvSpPr>
          <p:spPr bwMode="auto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rgbClr val="0E7673"/>
                </a:gs>
                <a:gs pos="100000">
                  <a:srgbClr val="006E6B"/>
                </a:gs>
              </a:gsLst>
              <a:lin ang="135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38" name="Freeform 14"/>
            <p:cNvSpPr>
              <a:spLocks noChangeArrowheads="1"/>
            </p:cNvSpPr>
            <p:nvPr/>
          </p:nvSpPr>
          <p:spPr bwMode="auto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rgbClr val="0E7673"/>
                </a:gs>
                <a:gs pos="100000">
                  <a:srgbClr val="006E6B"/>
                </a:gs>
              </a:gsLst>
              <a:lin ang="135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39" name="Freeform 15"/>
            <p:cNvSpPr>
              <a:spLocks noChangeArrowheads="1"/>
            </p:cNvSpPr>
            <p:nvPr/>
          </p:nvSpPr>
          <p:spPr bwMode="auto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rgbClr val="2D8785"/>
                </a:gs>
                <a:gs pos="100000">
                  <a:srgbClr val="006E6B"/>
                </a:gs>
              </a:gsLst>
              <a:lin ang="135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40" name="Freeform 16"/>
            <p:cNvSpPr>
              <a:spLocks noChangeArrowheads="1"/>
            </p:cNvSpPr>
            <p:nvPr/>
          </p:nvSpPr>
          <p:spPr bwMode="auto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rgbClr val="0066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104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30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</a:defRPr>
            </a:lvl1pPr>
          </a:lstStyle>
          <a:p>
            <a:endParaRPr lang="es-AR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2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</a:defRPr>
            </a:lvl1pPr>
          </a:lstStyle>
          <a:p>
            <a:endParaRPr lang="es-AR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0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</a:defRPr>
            </a:lvl1pPr>
          </a:lstStyle>
          <a:p>
            <a:fld id="{037C6C9E-8DE8-49F0-A1C4-71B4C0EA5C22}" type="slidenum">
              <a:rPr lang="es-AR"/>
              <a:pPr/>
              <a:t>‹Nº›</a:t>
            </a:fld>
            <a:endParaRPr lang="es-AR"/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49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los formatos del texto del esquema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  <a:p>
            <a:pPr lvl="4"/>
            <a:r>
              <a:rPr lang="en-GB" smtClean="0"/>
              <a:t>Octavo nivel del esquema</a:t>
            </a:r>
          </a:p>
          <a:p>
            <a:pPr lvl="4"/>
            <a:r>
              <a:rPr lang="en-GB" smtClean="0"/>
              <a:t>Noveno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B9EFEE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B9EFEE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B9EFEE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B9EFEE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B9EFEE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B9EFEE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B9EFEE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B9EFEE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B9EFEE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1"/>
          <p:cNvGrpSpPr>
            <a:grpSpLocks/>
          </p:cNvGrpSpPr>
          <p:nvPr/>
        </p:nvGrpSpPr>
        <p:grpSpPr bwMode="auto">
          <a:xfrm>
            <a:off x="0" y="2438400"/>
            <a:ext cx="9142413" cy="4044950"/>
            <a:chOff x="0" y="1536"/>
            <a:chExt cx="5759" cy="2548"/>
          </a:xfrm>
        </p:grpSpPr>
        <p:sp>
          <p:nvSpPr>
            <p:cNvPr id="2050" name="Rectangle 2"/>
            <p:cNvSpPr>
              <a:spLocks noChangeArrowheads="1"/>
            </p:cNvSpPr>
            <p:nvPr/>
          </p:nvSpPr>
          <p:spPr bwMode="auto">
            <a:xfrm rot="20160000">
              <a:off x="2123" y="2593"/>
              <a:ext cx="3072" cy="384"/>
            </a:xfrm>
            <a:prstGeom prst="rect">
              <a:avLst/>
            </a:prstGeom>
            <a:gradFill rotWithShape="0">
              <a:gsLst>
                <a:gs pos="0">
                  <a:srgbClr val="006666"/>
                </a:gs>
                <a:gs pos="50000">
                  <a:srgbClr val="005F5F"/>
                </a:gs>
                <a:gs pos="100000">
                  <a:srgbClr val="006666"/>
                </a:gs>
              </a:gsLst>
              <a:lin ang="81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051" name="Freeform 3"/>
            <p:cNvSpPr>
              <a:spLocks noChangeArrowheads="1"/>
            </p:cNvSpPr>
            <p:nvPr/>
          </p:nvSpPr>
          <p:spPr bwMode="auto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E6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052" name="Freeform 4"/>
            <p:cNvSpPr>
              <a:spLocks noChangeArrowheads="1"/>
            </p:cNvSpPr>
            <p:nvPr/>
          </p:nvSpPr>
          <p:spPr bwMode="auto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rgbClr val="006E6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053" name="Freeform 5"/>
            <p:cNvSpPr>
              <a:spLocks noChangeArrowheads="1"/>
            </p:cNvSpPr>
            <p:nvPr/>
          </p:nvSpPr>
          <p:spPr bwMode="auto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rgbClr val="2D8785"/>
                </a:gs>
                <a:gs pos="100000">
                  <a:srgbClr val="006E6B"/>
                </a:gs>
              </a:gsLst>
              <a:lin ang="135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054" name="Freeform 6"/>
            <p:cNvSpPr>
              <a:spLocks noChangeArrowheads="1"/>
            </p:cNvSpPr>
            <p:nvPr/>
          </p:nvSpPr>
          <p:spPr bwMode="auto">
            <a:xfrm>
              <a:off x="3599" y="2477"/>
              <a:ext cx="186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85 w 185"/>
                <a:gd name="T5" fmla="*/ 18 h 120"/>
                <a:gd name="T6" fmla="*/ 185 w 185"/>
                <a:gd name="T7" fmla="*/ 36 h 120"/>
                <a:gd name="T8" fmla="*/ 179 w 185"/>
                <a:gd name="T9" fmla="*/ 54 h 120"/>
                <a:gd name="T10" fmla="*/ 161 w 185"/>
                <a:gd name="T11" fmla="*/ 72 h 120"/>
                <a:gd name="T12" fmla="*/ 137 w 185"/>
                <a:gd name="T13" fmla="*/ 96 h 120"/>
                <a:gd name="T14" fmla="*/ 101 w 185"/>
                <a:gd name="T15" fmla="*/ 108 h 120"/>
                <a:gd name="T16" fmla="*/ 47 w 185"/>
                <a:gd name="T17" fmla="*/ 120 h 120"/>
                <a:gd name="T18" fmla="*/ 29 w 185"/>
                <a:gd name="T19" fmla="*/ 120 h 120"/>
                <a:gd name="T20" fmla="*/ 17 w 185"/>
                <a:gd name="T21" fmla="*/ 114 h 120"/>
                <a:gd name="T22" fmla="*/ 0 w 185"/>
                <a:gd name="T23" fmla="*/ 96 h 120"/>
                <a:gd name="T24" fmla="*/ 0 w 185"/>
                <a:gd name="T25" fmla="*/ 78 h 120"/>
                <a:gd name="T26" fmla="*/ 0 w 185"/>
                <a:gd name="T27" fmla="*/ 72 h 120"/>
                <a:gd name="T28" fmla="*/ 185 w 185"/>
                <a:gd name="T29" fmla="*/ 0 h 120"/>
                <a:gd name="T30" fmla="*/ 185 w 185"/>
                <a:gd name="T3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066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055" name="Freeform 7"/>
            <p:cNvSpPr>
              <a:spLocks noChangeArrowheads="1"/>
            </p:cNvSpPr>
            <p:nvPr/>
          </p:nvSpPr>
          <p:spPr bwMode="auto">
            <a:xfrm>
              <a:off x="3779" y="2393"/>
              <a:ext cx="185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79 w 185"/>
                <a:gd name="T5" fmla="*/ 24 h 120"/>
                <a:gd name="T6" fmla="*/ 167 w 185"/>
                <a:gd name="T7" fmla="*/ 42 h 120"/>
                <a:gd name="T8" fmla="*/ 149 w 185"/>
                <a:gd name="T9" fmla="*/ 66 h 120"/>
                <a:gd name="T10" fmla="*/ 131 w 185"/>
                <a:gd name="T11" fmla="*/ 90 h 120"/>
                <a:gd name="T12" fmla="*/ 102 w 185"/>
                <a:gd name="T13" fmla="*/ 108 h 120"/>
                <a:gd name="T14" fmla="*/ 66 w 185"/>
                <a:gd name="T15" fmla="*/ 120 h 120"/>
                <a:gd name="T16" fmla="*/ 18 w 185"/>
                <a:gd name="T17" fmla="*/ 120 h 120"/>
                <a:gd name="T18" fmla="*/ 0 w 185"/>
                <a:gd name="T19" fmla="*/ 60 h 120"/>
                <a:gd name="T20" fmla="*/ 185 w 185"/>
                <a:gd name="T21" fmla="*/ 0 h 120"/>
                <a:gd name="T22" fmla="*/ 185 w 185"/>
                <a:gd name="T2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066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056" name="Freeform 8"/>
            <p:cNvSpPr>
              <a:spLocks noChangeArrowheads="1"/>
            </p:cNvSpPr>
            <p:nvPr/>
          </p:nvSpPr>
          <p:spPr bwMode="auto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37 w 526"/>
                <a:gd name="T17" fmla="*/ 179 h 275"/>
                <a:gd name="T18" fmla="*/ 209 w 526"/>
                <a:gd name="T19" fmla="*/ 143 h 275"/>
                <a:gd name="T20" fmla="*/ 251 w 526"/>
                <a:gd name="T21" fmla="*/ 120 h 275"/>
                <a:gd name="T22" fmla="*/ 299 w 526"/>
                <a:gd name="T23" fmla="*/ 96 h 275"/>
                <a:gd name="T24" fmla="*/ 394 w 526"/>
                <a:gd name="T25" fmla="*/ 48 h 275"/>
                <a:gd name="T26" fmla="*/ 442 w 526"/>
                <a:gd name="T27" fmla="*/ 30 h 275"/>
                <a:gd name="T28" fmla="*/ 478 w 526"/>
                <a:gd name="T29" fmla="*/ 12 h 275"/>
                <a:gd name="T30" fmla="*/ 502 w 526"/>
                <a:gd name="T31" fmla="*/ 6 h 275"/>
                <a:gd name="T32" fmla="*/ 520 w 526"/>
                <a:gd name="T33" fmla="*/ 0 h 275"/>
                <a:gd name="T34" fmla="*/ 526 w 526"/>
                <a:gd name="T35" fmla="*/ 0 h 275"/>
                <a:gd name="T36" fmla="*/ 520 w 526"/>
                <a:gd name="T37" fmla="*/ 6 h 275"/>
                <a:gd name="T38" fmla="*/ 508 w 526"/>
                <a:gd name="T39" fmla="*/ 12 h 275"/>
                <a:gd name="T40" fmla="*/ 484 w 526"/>
                <a:gd name="T41" fmla="*/ 24 h 275"/>
                <a:gd name="T42" fmla="*/ 460 w 526"/>
                <a:gd name="T43" fmla="*/ 42 h 275"/>
                <a:gd name="T44" fmla="*/ 436 w 526"/>
                <a:gd name="T45" fmla="*/ 54 h 275"/>
                <a:gd name="T46" fmla="*/ 394 w 526"/>
                <a:gd name="T47" fmla="*/ 78 h 275"/>
                <a:gd name="T48" fmla="*/ 340 w 526"/>
                <a:gd name="T49" fmla="*/ 108 h 275"/>
                <a:gd name="T50" fmla="*/ 275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0066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057" name="Freeform 9"/>
            <p:cNvSpPr>
              <a:spLocks noChangeArrowheads="1"/>
            </p:cNvSpPr>
            <p:nvPr/>
          </p:nvSpPr>
          <p:spPr bwMode="auto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20 w 718"/>
                <a:gd name="T17" fmla="*/ 228 h 306"/>
                <a:gd name="T18" fmla="*/ 126 w 718"/>
                <a:gd name="T19" fmla="*/ 228 h 306"/>
                <a:gd name="T20" fmla="*/ 144 w 718"/>
                <a:gd name="T21" fmla="*/ 222 h 306"/>
                <a:gd name="T22" fmla="*/ 168 w 718"/>
                <a:gd name="T23" fmla="*/ 216 h 306"/>
                <a:gd name="T24" fmla="*/ 198 w 718"/>
                <a:gd name="T25" fmla="*/ 204 h 306"/>
                <a:gd name="T26" fmla="*/ 275 w 718"/>
                <a:gd name="T27" fmla="*/ 180 h 306"/>
                <a:gd name="T28" fmla="*/ 371 w 718"/>
                <a:gd name="T29" fmla="*/ 156 h 306"/>
                <a:gd name="T30" fmla="*/ 461 w 718"/>
                <a:gd name="T31" fmla="*/ 126 h 306"/>
                <a:gd name="T32" fmla="*/ 544 w 718"/>
                <a:gd name="T33" fmla="*/ 102 h 306"/>
                <a:gd name="T34" fmla="*/ 574 w 718"/>
                <a:gd name="T35" fmla="*/ 90 h 306"/>
                <a:gd name="T36" fmla="*/ 604 w 718"/>
                <a:gd name="T37" fmla="*/ 84 h 306"/>
                <a:gd name="T38" fmla="*/ 622 w 718"/>
                <a:gd name="T39" fmla="*/ 78 h 306"/>
                <a:gd name="T40" fmla="*/ 628 w 718"/>
                <a:gd name="T41" fmla="*/ 72 h 306"/>
                <a:gd name="T42" fmla="*/ 634 w 718"/>
                <a:gd name="T43" fmla="*/ 66 h 306"/>
                <a:gd name="T44" fmla="*/ 652 w 718"/>
                <a:gd name="T45" fmla="*/ 60 h 306"/>
                <a:gd name="T46" fmla="*/ 694 w 718"/>
                <a:gd name="T47" fmla="*/ 30 h 306"/>
                <a:gd name="T48" fmla="*/ 712 w 718"/>
                <a:gd name="T49" fmla="*/ 18 h 306"/>
                <a:gd name="T50" fmla="*/ 718 w 718"/>
                <a:gd name="T51" fmla="*/ 6 h 306"/>
                <a:gd name="T52" fmla="*/ 712 w 718"/>
                <a:gd name="T53" fmla="*/ 0 h 306"/>
                <a:gd name="T54" fmla="*/ 688 w 718"/>
                <a:gd name="T55" fmla="*/ 0 h 306"/>
                <a:gd name="T56" fmla="*/ 628 w 718"/>
                <a:gd name="T57" fmla="*/ 0 h 306"/>
                <a:gd name="T58" fmla="*/ 580 w 718"/>
                <a:gd name="T59" fmla="*/ 0 h 306"/>
                <a:gd name="T60" fmla="*/ 544 w 718"/>
                <a:gd name="T61" fmla="*/ 0 h 306"/>
                <a:gd name="T62" fmla="*/ 514 w 718"/>
                <a:gd name="T63" fmla="*/ 18 h 306"/>
                <a:gd name="T64" fmla="*/ 485 w 718"/>
                <a:gd name="T65" fmla="*/ 42 h 306"/>
                <a:gd name="T66" fmla="*/ 467 w 718"/>
                <a:gd name="T67" fmla="*/ 54 h 306"/>
                <a:gd name="T68" fmla="*/ 449 w 718"/>
                <a:gd name="T69" fmla="*/ 60 h 306"/>
                <a:gd name="T70" fmla="*/ 425 w 718"/>
                <a:gd name="T71" fmla="*/ 60 h 306"/>
                <a:gd name="T72" fmla="*/ 389 w 718"/>
                <a:gd name="T73" fmla="*/ 66 h 306"/>
                <a:gd name="T74" fmla="*/ 347 w 718"/>
                <a:gd name="T75" fmla="*/ 84 h 306"/>
                <a:gd name="T76" fmla="*/ 311 w 718"/>
                <a:gd name="T77" fmla="*/ 108 h 306"/>
                <a:gd name="T78" fmla="*/ 287 w 718"/>
                <a:gd name="T79" fmla="*/ 126 h 306"/>
                <a:gd name="T80" fmla="*/ 275 w 718"/>
                <a:gd name="T81" fmla="*/ 132 h 306"/>
                <a:gd name="T82" fmla="*/ 257 w 718"/>
                <a:gd name="T83" fmla="*/ 138 h 306"/>
                <a:gd name="T84" fmla="*/ 221 w 718"/>
                <a:gd name="T85" fmla="*/ 138 h 306"/>
                <a:gd name="T86" fmla="*/ 186 w 718"/>
                <a:gd name="T87" fmla="*/ 138 h 306"/>
                <a:gd name="T88" fmla="*/ 180 w 718"/>
                <a:gd name="T89" fmla="*/ 138 h 306"/>
                <a:gd name="T90" fmla="*/ 174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rgbClr val="0066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058" name="Freeform 10"/>
            <p:cNvSpPr>
              <a:spLocks noChangeArrowheads="1"/>
            </p:cNvSpPr>
            <p:nvPr/>
          </p:nvSpPr>
          <p:spPr bwMode="auto">
            <a:xfrm>
              <a:off x="3358" y="1890"/>
              <a:ext cx="2400" cy="881"/>
            </a:xfrm>
            <a:custGeom>
              <a:avLst/>
              <a:gdLst>
                <a:gd name="T0" fmla="*/ 2231 w 2392"/>
                <a:gd name="T1" fmla="*/ 54 h 881"/>
                <a:gd name="T2" fmla="*/ 2189 w 2392"/>
                <a:gd name="T3" fmla="*/ 54 h 881"/>
                <a:gd name="T4" fmla="*/ 2147 w 2392"/>
                <a:gd name="T5" fmla="*/ 66 h 881"/>
                <a:gd name="T6" fmla="*/ 2021 w 2392"/>
                <a:gd name="T7" fmla="*/ 101 h 881"/>
                <a:gd name="T8" fmla="*/ 1956 w 2392"/>
                <a:gd name="T9" fmla="*/ 119 h 881"/>
                <a:gd name="T10" fmla="*/ 1860 w 2392"/>
                <a:gd name="T11" fmla="*/ 167 h 881"/>
                <a:gd name="T12" fmla="*/ 1836 w 2392"/>
                <a:gd name="T13" fmla="*/ 245 h 881"/>
                <a:gd name="T14" fmla="*/ 1842 w 2392"/>
                <a:gd name="T15" fmla="*/ 305 h 881"/>
                <a:gd name="T16" fmla="*/ 1758 w 2392"/>
                <a:gd name="T17" fmla="*/ 317 h 881"/>
                <a:gd name="T18" fmla="*/ 1597 w 2392"/>
                <a:gd name="T19" fmla="*/ 263 h 881"/>
                <a:gd name="T20" fmla="*/ 1507 w 2392"/>
                <a:gd name="T21" fmla="*/ 257 h 881"/>
                <a:gd name="T22" fmla="*/ 1399 w 2392"/>
                <a:gd name="T23" fmla="*/ 311 h 881"/>
                <a:gd name="T24" fmla="*/ 1334 w 2392"/>
                <a:gd name="T25" fmla="*/ 353 h 881"/>
                <a:gd name="T26" fmla="*/ 1310 w 2392"/>
                <a:gd name="T27" fmla="*/ 359 h 881"/>
                <a:gd name="T28" fmla="*/ 1214 w 2392"/>
                <a:gd name="T29" fmla="*/ 371 h 881"/>
                <a:gd name="T30" fmla="*/ 1160 w 2392"/>
                <a:gd name="T31" fmla="*/ 365 h 881"/>
                <a:gd name="T32" fmla="*/ 1053 w 2392"/>
                <a:gd name="T33" fmla="*/ 371 h 881"/>
                <a:gd name="T34" fmla="*/ 957 w 2392"/>
                <a:gd name="T35" fmla="*/ 383 h 881"/>
                <a:gd name="T36" fmla="*/ 921 w 2392"/>
                <a:gd name="T37" fmla="*/ 401 h 881"/>
                <a:gd name="T38" fmla="*/ 819 w 2392"/>
                <a:gd name="T39" fmla="*/ 419 h 881"/>
                <a:gd name="T40" fmla="*/ 778 w 2392"/>
                <a:gd name="T41" fmla="*/ 419 h 881"/>
                <a:gd name="T42" fmla="*/ 664 w 2392"/>
                <a:gd name="T43" fmla="*/ 437 h 881"/>
                <a:gd name="T44" fmla="*/ 598 w 2392"/>
                <a:gd name="T45" fmla="*/ 473 h 881"/>
                <a:gd name="T46" fmla="*/ 503 w 2392"/>
                <a:gd name="T47" fmla="*/ 467 h 881"/>
                <a:gd name="T48" fmla="*/ 431 w 2392"/>
                <a:gd name="T49" fmla="*/ 491 h 881"/>
                <a:gd name="T50" fmla="*/ 413 w 2392"/>
                <a:gd name="T51" fmla="*/ 539 h 881"/>
                <a:gd name="T52" fmla="*/ 347 w 2392"/>
                <a:gd name="T53" fmla="*/ 569 h 881"/>
                <a:gd name="T54" fmla="*/ 222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63 w 2392"/>
                <a:gd name="T65" fmla="*/ 653 h 881"/>
                <a:gd name="T66" fmla="*/ 473 w 2392"/>
                <a:gd name="T67" fmla="*/ 569 h 881"/>
                <a:gd name="T68" fmla="*/ 568 w 2392"/>
                <a:gd name="T69" fmla="*/ 521 h 881"/>
                <a:gd name="T70" fmla="*/ 646 w 2392"/>
                <a:gd name="T71" fmla="*/ 515 h 881"/>
                <a:gd name="T72" fmla="*/ 873 w 2392"/>
                <a:gd name="T73" fmla="*/ 461 h 881"/>
                <a:gd name="T74" fmla="*/ 1148 w 2392"/>
                <a:gd name="T75" fmla="*/ 425 h 881"/>
                <a:gd name="T76" fmla="*/ 1292 w 2392"/>
                <a:gd name="T77" fmla="*/ 461 h 881"/>
                <a:gd name="T78" fmla="*/ 1417 w 2392"/>
                <a:gd name="T79" fmla="*/ 533 h 881"/>
                <a:gd name="T80" fmla="*/ 1435 w 2392"/>
                <a:gd name="T81" fmla="*/ 617 h 881"/>
                <a:gd name="T82" fmla="*/ 1376 w 2392"/>
                <a:gd name="T83" fmla="*/ 653 h 881"/>
                <a:gd name="T84" fmla="*/ 1226 w 2392"/>
                <a:gd name="T85" fmla="*/ 701 h 881"/>
                <a:gd name="T86" fmla="*/ 1112 w 2392"/>
                <a:gd name="T87" fmla="*/ 755 h 881"/>
                <a:gd name="T88" fmla="*/ 1065 w 2392"/>
                <a:gd name="T89" fmla="*/ 809 h 881"/>
                <a:gd name="T90" fmla="*/ 1077 w 2392"/>
                <a:gd name="T91" fmla="*/ 869 h 881"/>
                <a:gd name="T92" fmla="*/ 1106 w 2392"/>
                <a:gd name="T93" fmla="*/ 881 h 881"/>
                <a:gd name="T94" fmla="*/ 1208 w 2392"/>
                <a:gd name="T95" fmla="*/ 869 h 881"/>
                <a:gd name="T96" fmla="*/ 1388 w 2392"/>
                <a:gd name="T97" fmla="*/ 857 h 881"/>
                <a:gd name="T98" fmla="*/ 1441 w 2392"/>
                <a:gd name="T99" fmla="*/ 851 h 881"/>
                <a:gd name="T100" fmla="*/ 1483 w 2392"/>
                <a:gd name="T101" fmla="*/ 833 h 881"/>
                <a:gd name="T102" fmla="*/ 1675 w 2392"/>
                <a:gd name="T103" fmla="*/ 743 h 881"/>
                <a:gd name="T104" fmla="*/ 1806 w 2392"/>
                <a:gd name="T105" fmla="*/ 689 h 881"/>
                <a:gd name="T106" fmla="*/ 1884 w 2392"/>
                <a:gd name="T107" fmla="*/ 581 h 881"/>
                <a:gd name="T108" fmla="*/ 2039 w 2392"/>
                <a:gd name="T109" fmla="*/ 389 h 881"/>
                <a:gd name="T110" fmla="*/ 2207 w 2392"/>
                <a:gd name="T111" fmla="*/ 269 h 881"/>
                <a:gd name="T112" fmla="*/ 2249 w 2392"/>
                <a:gd name="T113" fmla="*/ 239 h 881"/>
                <a:gd name="T114" fmla="*/ 2392 w 2392"/>
                <a:gd name="T115" fmla="*/ 0 h 881"/>
                <a:gd name="T116" fmla="*/ 2302 w 2392"/>
                <a:gd name="T117" fmla="*/ 36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rgbClr val="0066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059" name="Freeform 11"/>
            <p:cNvSpPr>
              <a:spLocks noChangeArrowheads="1"/>
            </p:cNvSpPr>
            <p:nvPr/>
          </p:nvSpPr>
          <p:spPr bwMode="auto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rgbClr val="0E7673"/>
                </a:gs>
                <a:gs pos="100000">
                  <a:srgbClr val="006E6B"/>
                </a:gs>
              </a:gsLst>
              <a:lin ang="135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060" name="Freeform 12"/>
            <p:cNvSpPr>
              <a:spLocks noChangeArrowheads="1"/>
            </p:cNvSpPr>
            <p:nvPr/>
          </p:nvSpPr>
          <p:spPr bwMode="auto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5 w 5"/>
                <a:gd name="T2" fmla="*/ 0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061" name="Freeform 13"/>
            <p:cNvSpPr>
              <a:spLocks noChangeArrowheads="1"/>
            </p:cNvSpPr>
            <p:nvPr/>
          </p:nvSpPr>
          <p:spPr bwMode="auto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rgbClr val="0E7673"/>
                </a:gs>
                <a:gs pos="100000">
                  <a:srgbClr val="006E6B"/>
                </a:gs>
              </a:gsLst>
              <a:lin ang="135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062" name="Freeform 14"/>
            <p:cNvSpPr>
              <a:spLocks noChangeArrowheads="1"/>
            </p:cNvSpPr>
            <p:nvPr/>
          </p:nvSpPr>
          <p:spPr bwMode="auto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rgbClr val="0E7673"/>
                </a:gs>
                <a:gs pos="100000">
                  <a:srgbClr val="006E6B"/>
                </a:gs>
              </a:gsLst>
              <a:lin ang="135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063" name="Freeform 15"/>
            <p:cNvSpPr>
              <a:spLocks noChangeArrowheads="1"/>
            </p:cNvSpPr>
            <p:nvPr/>
          </p:nvSpPr>
          <p:spPr bwMode="auto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rgbClr val="2D8785"/>
                </a:gs>
                <a:gs pos="100000">
                  <a:srgbClr val="006E6B"/>
                </a:gs>
              </a:gsLst>
              <a:lin ang="135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064" name="Freeform 16"/>
            <p:cNvSpPr>
              <a:spLocks noChangeArrowheads="1"/>
            </p:cNvSpPr>
            <p:nvPr/>
          </p:nvSpPr>
          <p:spPr bwMode="auto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rgbClr val="0066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2065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766888"/>
            <a:ext cx="776922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1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30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2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0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fld id="{71D92777-6029-4F12-8D3B-7B639149539F}" type="slidenum">
              <a:rPr lang="es-AR"/>
              <a:pPr/>
              <a:t>‹Nº›</a:t>
            </a:fld>
            <a:endParaRPr lang="es-AR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6425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los formatos del texto del esquema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  <a:p>
            <a:pPr lvl="4"/>
            <a:r>
              <a:rPr lang="en-GB" smtClean="0"/>
              <a:t>Octavo nivel del esquema</a:t>
            </a:r>
          </a:p>
          <a:p>
            <a:pPr lvl="4"/>
            <a:r>
              <a:rPr lang="en-GB" smtClean="0"/>
              <a:t>Noveno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B9EFEE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B9EFEE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B9EFEE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B9EFEE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B9EFEE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B9EFEE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B9EFEE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B9EFEE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B9EFEE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219200"/>
            <a:ext cx="9144000" cy="193357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5400"/>
              <a:t>Universidad Nacional de General Sarmiento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403350" y="3505200"/>
            <a:ext cx="64008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indent="0" algn="ctr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s-ES"/>
              <a:t>Introducción a la programación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/>
              <a:t>Fórmulas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0363" y="1600200"/>
            <a:ext cx="8459787" cy="4999038"/>
          </a:xfrm>
          <a:ln/>
        </p:spPr>
        <p:txBody>
          <a:bodyPr/>
          <a:lstStyle/>
          <a:p>
            <a:pPr marL="339725" indent="-339725">
              <a:lnSpc>
                <a:spcPct val="8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800" dirty="0"/>
              <a:t>El siguiente paso es tomar el programa anterior y hacer que calcule una fórmula, por ejemplo 2 x + 1, y muestre su resultado</a:t>
            </a:r>
          </a:p>
          <a:p>
            <a:pPr marL="339725" indent="-339725"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s-ES" sz="2400" dirty="0"/>
          </a:p>
          <a:p>
            <a:pPr marL="339725" indent="-339725">
              <a:lnSpc>
                <a:spcPct val="8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400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 ( input(“Ingrese un número”) )</a:t>
            </a:r>
          </a:p>
          <a:p>
            <a:pPr marL="339725" indent="-339725">
              <a:lnSpc>
                <a:spcPct val="8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400" dirty="0">
                <a:latin typeface="Courier New" pitchFamily="49" charset="0"/>
                <a:cs typeface="Courier New" pitchFamily="49" charset="0"/>
              </a:rPr>
              <a:t>y = 2x + 1</a:t>
            </a:r>
          </a:p>
          <a:p>
            <a:pPr marL="339725" indent="-339725">
              <a:lnSpc>
                <a:spcPct val="8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 (y)</a:t>
            </a:r>
          </a:p>
          <a:p>
            <a:pPr marL="339725" indent="-339725">
              <a:lnSpc>
                <a:spcPct val="8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s-ES" sz="2400" dirty="0"/>
          </a:p>
          <a:p>
            <a:pPr marL="339725" indent="-339725">
              <a:lnSpc>
                <a:spcPct val="8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800" dirty="0"/>
              <a:t>Esta vez, lo que hacemos es tomar el valor de x ingresado por el usuario y guardar el resultado de la expresión en la variable y</a:t>
            </a:r>
          </a:p>
          <a:p>
            <a:pPr marL="339725" indent="-339725">
              <a:lnSpc>
                <a:spcPct val="8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800" dirty="0"/>
              <a:t>A la hora de mostrar un resultado, en vez de x esta vez mostramos y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/>
              <a:t>¿y en la computadora? (I)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41838"/>
          </a:xfrm>
          <a:ln/>
        </p:spPr>
        <p:txBody>
          <a:bodyPr/>
          <a:lstStyle/>
          <a:p>
            <a:pPr marL="339725" indent="-339725"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AR" sz="2800"/>
              <a:t>Para correr un programa en la computadora necesitamos un lenguaje real (no pseudocódigo)</a:t>
            </a:r>
          </a:p>
          <a:p>
            <a:pPr marL="339725" indent="-339725"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AR" sz="2800"/>
              <a:t>En la materia vamos a usar Python 3.1</a:t>
            </a:r>
          </a:p>
          <a:p>
            <a:pPr marL="339725" indent="-339725"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AR" sz="2800"/>
              <a:t>Pasar de pseudocódigo a Python es casi mecánico</a:t>
            </a:r>
          </a:p>
          <a:p>
            <a:pPr marL="339725" indent="-339725"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AR" sz="2800"/>
              <a:t>Los programas de Python se guardan en archivos</a:t>
            </a:r>
          </a:p>
          <a:p>
            <a:pPr marL="339725" indent="-339725"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AR" sz="2800">
                <a:solidFill>
                  <a:srgbClr val="FFFF66"/>
                </a:solidFill>
              </a:rPr>
              <a:t>ADVERTENCIA</a:t>
            </a:r>
            <a:r>
              <a:rPr lang="es-AR" sz="2800"/>
              <a:t>: Los archivos de las computadoras de los laboratorios se borran frecuentemente</a:t>
            </a:r>
          </a:p>
          <a:p>
            <a:pPr marL="339725" indent="-339725"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AR" sz="2800"/>
              <a:t>Van a necesitar un pendrive donde grabar su trabajo</a:t>
            </a:r>
          </a:p>
          <a:p>
            <a:pPr marL="339725" indent="-339725"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AR" sz="2800"/>
              <a:t>El pendrive les va a servir por el resto de la carrera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/>
              <a:t>¿y en la computadora? (II)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924425"/>
          </a:xfrm>
          <a:ln/>
        </p:spPr>
        <p:txBody>
          <a:bodyPr/>
          <a:lstStyle/>
          <a:p>
            <a:pPr marL="339725" indent="-339725"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AR"/>
              <a:t>Los programas de Python los vamos a escribir con una herramienta llamada PyScripter</a:t>
            </a:r>
          </a:p>
          <a:p>
            <a:pPr marL="339725" indent="-339725"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AR"/>
              <a:t>En los laboratorios todo lo necesario ya está instalado</a:t>
            </a:r>
          </a:p>
          <a:p>
            <a:pPr marL="339725" indent="-339725"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AR"/>
              <a:t>En sus casas tienen que instalar Python 3.1 y PyScripter</a:t>
            </a:r>
          </a:p>
          <a:p>
            <a:pPr marL="339725" indent="-339725"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AR"/>
              <a:t>Para bajarlos se encuentran los links en moodle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/>
              <a:t>PyScripter I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0363" y="1600200"/>
            <a:ext cx="8459787" cy="4495800"/>
          </a:xfrm>
          <a:ln/>
        </p:spPr>
        <p:txBody>
          <a:bodyPr/>
          <a:lstStyle/>
          <a:p>
            <a:pPr marL="339725" indent="-339725">
              <a:lnSpc>
                <a:spcPct val="8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800"/>
              <a:t>La herramienta que utilizaremos para escribir código se llama </a:t>
            </a:r>
            <a:r>
              <a:rPr lang="es-ES" sz="2800">
                <a:solidFill>
                  <a:srgbClr val="FFFF66"/>
                </a:solidFill>
              </a:rPr>
              <a:t>PyScripter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781300"/>
            <a:ext cx="5827713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6069013"/>
            <a:ext cx="1201737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/>
              <a:t>PyScripter II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393825"/>
            <a:ext cx="6556375" cy="526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/>
              <a:t>De pseudocódigo a Python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0363" y="1600200"/>
            <a:ext cx="8459787" cy="4495800"/>
          </a:xfrm>
          <a:ln/>
        </p:spPr>
        <p:txBody>
          <a:bodyPr/>
          <a:lstStyle/>
          <a:p>
            <a:pPr marL="339725" indent="-339725">
              <a:lnSpc>
                <a:spcPct val="8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800"/>
              <a:t>La multiplicación se escribe con </a:t>
            </a:r>
            <a:r>
              <a:rPr lang="es-ES" sz="2800">
                <a:solidFill>
                  <a:srgbClr val="FFFF66"/>
                </a:solidFill>
              </a:rPr>
              <a:t>* </a:t>
            </a:r>
            <a:r>
              <a:rPr lang="es-ES" sz="2800"/>
              <a:t>y la división se escribe con </a:t>
            </a:r>
            <a:r>
              <a:rPr lang="es-ES" sz="2800">
                <a:solidFill>
                  <a:srgbClr val="FFFF66"/>
                </a:solidFill>
              </a:rPr>
              <a:t>/</a:t>
            </a:r>
          </a:p>
          <a:p>
            <a:pPr marL="339725" indent="-339725">
              <a:lnSpc>
                <a:spcPct val="8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800"/>
              <a:t>Cuando queramos ingresar un entero, deberemos rodear el </a:t>
            </a:r>
            <a:r>
              <a:rPr lang="es-ES" sz="2800">
                <a:solidFill>
                  <a:srgbClr val="FFFF66"/>
                </a:solidFill>
              </a:rPr>
              <a:t>input </a:t>
            </a:r>
            <a:r>
              <a:rPr lang="es-ES" sz="2800"/>
              <a:t>con </a:t>
            </a:r>
            <a:r>
              <a:rPr lang="es-ES" sz="2800">
                <a:solidFill>
                  <a:srgbClr val="FFFF66"/>
                </a:solidFill>
              </a:rPr>
              <a:t>int( ... ) </a:t>
            </a:r>
          </a:p>
          <a:p>
            <a:pPr marL="339725" indent="-339725">
              <a:lnSpc>
                <a:spcPct val="8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800"/>
              <a:t>Cuando queramos ingresar un número decimal deberemos rodear el </a:t>
            </a:r>
            <a:r>
              <a:rPr lang="es-ES" sz="2800">
                <a:solidFill>
                  <a:srgbClr val="FFFF66"/>
                </a:solidFill>
              </a:rPr>
              <a:t>input </a:t>
            </a:r>
            <a:r>
              <a:rPr lang="es-ES" sz="2800"/>
              <a:t>con float</a:t>
            </a:r>
            <a:r>
              <a:rPr lang="es-ES" sz="2800">
                <a:solidFill>
                  <a:srgbClr val="FFFF66"/>
                </a:solidFill>
              </a:rPr>
              <a:t>( ... ) </a:t>
            </a:r>
          </a:p>
          <a:p>
            <a:pPr marL="339725" indent="-339725">
              <a:lnSpc>
                <a:spcPct val="8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800"/>
              <a:t>veamos un ejemplo...</a:t>
            </a:r>
          </a:p>
          <a:p>
            <a:pPr marL="339725" indent="-339725">
              <a:lnSpc>
                <a:spcPct val="8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s-ES" sz="2800"/>
          </a:p>
          <a:p>
            <a:pPr marL="339725" indent="-339725">
              <a:lnSpc>
                <a:spcPct val="8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800"/>
              <a:t>peso=float ( input (“Ingrese su peso”) )</a:t>
            </a:r>
          </a:p>
          <a:p>
            <a:pPr marL="339725" indent="-339725">
              <a:lnSpc>
                <a:spcPct val="8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s-ES" sz="2800"/>
          </a:p>
          <a:p>
            <a:pPr marL="339725" indent="-339725">
              <a:lnSpc>
                <a:spcPct val="8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s-ES" sz="2800"/>
          </a:p>
          <a:p>
            <a:pPr marL="339725" indent="-339725">
              <a:lnSpc>
                <a:spcPct val="8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s-ES" sz="28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/>
              <a:t>De pseudocódigo a Python</a:t>
            </a:r>
          </a:p>
        </p:txBody>
      </p:sp>
      <p:sp>
        <p:nvSpPr>
          <p:cNvPr id="28674" name="Rectangle 2"/>
          <p:cNvSpPr>
            <a:spLocks noChangeArrowheads="1"/>
          </p:cNvSpPr>
          <p:nvPr>
            <p:ph type="body" idx="1"/>
          </p:nvPr>
        </p:nvSpPr>
        <p:spPr>
          <a:xfrm>
            <a:off x="360363" y="1600200"/>
            <a:ext cx="8459787" cy="4591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800" dirty="0"/>
              <a:t>Rememorando el último programa teníamos:</a:t>
            </a:r>
          </a:p>
          <a:p>
            <a:pPr marL="339725" indent="-339725">
              <a:lnSpc>
                <a:spcPct val="9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s-ES" sz="2800" dirty="0"/>
          </a:p>
          <a:p>
            <a:pPr marL="339725" indent="-339725">
              <a:lnSpc>
                <a:spcPct val="9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400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(input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(“Ingrese un número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”))</a:t>
            </a:r>
            <a:endParaRPr lang="es-ES" sz="2400" dirty="0">
              <a:latin typeface="Courier New" pitchFamily="49" charset="0"/>
              <a:cs typeface="Courier New" pitchFamily="49" charset="0"/>
            </a:endParaRPr>
          </a:p>
          <a:p>
            <a:pPr marL="339725" indent="-339725">
              <a:lnSpc>
                <a:spcPct val="9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400" dirty="0">
                <a:latin typeface="Courier New" pitchFamily="49" charset="0"/>
                <a:cs typeface="Courier New" pitchFamily="49" charset="0"/>
              </a:rPr>
              <a:t>y = 2 x + 1</a:t>
            </a:r>
          </a:p>
          <a:p>
            <a:pPr marL="339725" indent="-339725">
              <a:lnSpc>
                <a:spcPct val="9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(y)</a:t>
            </a:r>
            <a:endParaRPr lang="es-ES" sz="2400" dirty="0">
              <a:latin typeface="Courier New" pitchFamily="49" charset="0"/>
              <a:cs typeface="Courier New" pitchFamily="49" charset="0"/>
            </a:endParaRPr>
          </a:p>
          <a:p>
            <a:pPr marL="339725" indent="-339725">
              <a:lnSpc>
                <a:spcPct val="9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s-ES" sz="2800" dirty="0"/>
          </a:p>
          <a:p>
            <a:pPr marL="339725" indent="-339725">
              <a:lnSpc>
                <a:spcPct val="9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800" dirty="0"/>
              <a:t>Si se pasa a </a:t>
            </a:r>
            <a:r>
              <a:rPr lang="es-ES" sz="2800" dirty="0" err="1"/>
              <a:t>Python</a:t>
            </a:r>
            <a:r>
              <a:rPr lang="es-ES" sz="2800" dirty="0"/>
              <a:t> quedaría así:</a:t>
            </a:r>
          </a:p>
          <a:p>
            <a:pPr marL="339725" indent="-339725">
              <a:lnSpc>
                <a:spcPct val="9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400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 ( input (“Ingrese un número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”))</a:t>
            </a:r>
            <a:endParaRPr lang="es-ES" sz="2400" dirty="0">
              <a:latin typeface="Courier New" pitchFamily="49" charset="0"/>
              <a:cs typeface="Courier New" pitchFamily="49" charset="0"/>
            </a:endParaRPr>
          </a:p>
          <a:p>
            <a:pPr marL="339725" indent="-339725">
              <a:lnSpc>
                <a:spcPct val="9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400" dirty="0">
                <a:latin typeface="Courier New" pitchFamily="49" charset="0"/>
                <a:cs typeface="Courier New" pitchFamily="49" charset="0"/>
              </a:rPr>
              <a:t>y = 2 * x + 1</a:t>
            </a:r>
          </a:p>
          <a:p>
            <a:pPr marL="339725" indent="-339725">
              <a:lnSpc>
                <a:spcPct val="9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(y)</a:t>
            </a:r>
            <a:endParaRPr lang="es-E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/>
              <a:t>Ejercicio 1 - Compra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6021388"/>
          </a:xfrm>
          <a:ln/>
        </p:spPr>
        <p:txBody>
          <a:bodyPr/>
          <a:lstStyle/>
          <a:p>
            <a:pPr marL="608013" indent="-606425" algn="ctr">
              <a:lnSpc>
                <a:spcPct val="90000"/>
              </a:lnSpc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s-ES"/>
              <a:t>Hacer un programa que pida el precio unitario y la cantidad de productos adquiridos y calcule el precio final.</a:t>
            </a:r>
          </a:p>
          <a:p>
            <a:pPr marL="608013" indent="-606425">
              <a:lnSpc>
                <a:spcPct val="90000"/>
              </a:lnSpc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s-ES"/>
          </a:p>
          <a:p>
            <a:pPr marL="608013" indent="-606425">
              <a:lnSpc>
                <a:spcPct val="90000"/>
              </a:lnSpc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s-ES" baseline="30000"/>
          </a:p>
          <a:p>
            <a:pPr marL="608013" indent="-606425">
              <a:lnSpc>
                <a:spcPct val="90000"/>
              </a:lnSpc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s-ES" baseline="300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/>
              <a:t>Ejercicios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6021388"/>
          </a:xfrm>
          <a:ln/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rgbClr val="00FF99"/>
              </a:buClr>
              <a:buFont typeface="Times New Roman" pitchFamily="18" charset="0"/>
              <a:buAutoNum type="arabicPeriod"/>
              <a:tabLst>
                <a:tab pos="6064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</a:pPr>
            <a:r>
              <a:rPr lang="es-ES"/>
              <a:t>Hacer un programa que dadas tres notas parciales A,B,C y calcule el promedio.</a:t>
            </a:r>
          </a:p>
          <a:p>
            <a:pPr marL="609600" indent="-609600">
              <a:lnSpc>
                <a:spcPct val="90000"/>
              </a:lnSpc>
              <a:buClr>
                <a:srgbClr val="00FF99"/>
              </a:buClr>
              <a:buFont typeface="Times New Roman" pitchFamily="18" charset="0"/>
              <a:buAutoNum type="arabicPeriod"/>
              <a:tabLst>
                <a:tab pos="6064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</a:pPr>
            <a:endParaRPr lang="es-ES"/>
          </a:p>
          <a:p>
            <a:pPr marL="609600" indent="-609600">
              <a:lnSpc>
                <a:spcPct val="90000"/>
              </a:lnSpc>
              <a:buClr>
                <a:srgbClr val="00FF99"/>
              </a:buClr>
              <a:buFont typeface="Times New Roman" pitchFamily="18" charset="0"/>
              <a:buAutoNum type="arabicPeriod"/>
              <a:tabLst>
                <a:tab pos="6064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</a:pPr>
            <a:r>
              <a:rPr lang="es-ES"/>
              <a:t>Hacer un programa que pida el radio R de una circunferencia, y calcule la longitud y el área. Longitud=2</a:t>
            </a:r>
            <a:r>
              <a:rPr lang="es-ES">
                <a:latin typeface="Symbol" pitchFamily="18" charset="2"/>
              </a:rPr>
              <a:t></a:t>
            </a:r>
            <a:r>
              <a:rPr lang="es-ES"/>
              <a:t>R    Área=</a:t>
            </a:r>
            <a:r>
              <a:rPr lang="en-GB">
                <a:latin typeface="Symbol" pitchFamily="18" charset="2"/>
              </a:rPr>
              <a:t></a:t>
            </a:r>
            <a:r>
              <a:rPr lang="es-ES"/>
              <a:t>R</a:t>
            </a:r>
            <a:r>
              <a:rPr lang="es-ES" baseline="30000"/>
              <a:t>2</a:t>
            </a:r>
          </a:p>
          <a:p>
            <a:pPr marL="609600" indent="-609600">
              <a:lnSpc>
                <a:spcPct val="90000"/>
              </a:lnSpc>
              <a:buClrTx/>
              <a:buFontTx/>
              <a:buNone/>
              <a:tabLst>
                <a:tab pos="6064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</a:pPr>
            <a:endParaRPr lang="es-ES" baseline="30000"/>
          </a:p>
          <a:p>
            <a:pPr marL="609600" indent="-609600">
              <a:lnSpc>
                <a:spcPct val="90000"/>
              </a:lnSpc>
              <a:buClrTx/>
              <a:buFontTx/>
              <a:buNone/>
              <a:tabLst>
                <a:tab pos="6064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</a:pPr>
            <a:endParaRPr lang="es-ES" baseline="300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/>
              <a:t>Para la próxima clase deberían...</a:t>
            </a:r>
          </a:p>
        </p:txBody>
      </p:sp>
      <p:sp>
        <p:nvSpPr>
          <p:cNvPr id="31746" name="Rectangle 2"/>
          <p:cNvSpPr>
            <a:spLocks noChangeArrowheads="1"/>
          </p:cNvSpPr>
          <p:nvPr>
            <p:ph type="body" idx="1"/>
          </p:nvPr>
        </p:nvSpPr>
        <p:spPr>
          <a:xfrm>
            <a:off x="457200" y="1887538"/>
            <a:ext cx="8229600" cy="41592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606425" indent="-606425">
              <a:lnSpc>
                <a:spcPct val="90000"/>
              </a:lnSpc>
              <a:buClr>
                <a:srgbClr val="00FF99"/>
              </a:buClr>
              <a:buFont typeface="Times New Roman" pitchFamily="18" charset="0"/>
              <a:buAutoNum type="arabicPeriod"/>
              <a:tabLst>
                <a:tab pos="6064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</a:pPr>
            <a:r>
              <a:rPr lang="es-ES"/>
              <a:t>Haber intentado resolver los ejercicios de recién en papel</a:t>
            </a:r>
          </a:p>
          <a:p>
            <a:pPr marL="606425" indent="-606425">
              <a:lnSpc>
                <a:spcPct val="90000"/>
              </a:lnSpc>
              <a:buClr>
                <a:srgbClr val="00FF99"/>
              </a:buClr>
              <a:buFont typeface="Times New Roman" pitchFamily="18" charset="0"/>
              <a:buAutoNum type="arabicPeriod"/>
              <a:tabLst>
                <a:tab pos="6064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</a:pPr>
            <a:r>
              <a:rPr lang="es-AR"/>
              <a:t>Haber intentado instalar Python y PyScripter</a:t>
            </a:r>
          </a:p>
          <a:p>
            <a:pPr marL="606425" indent="-606425">
              <a:lnSpc>
                <a:spcPct val="90000"/>
              </a:lnSpc>
              <a:buClr>
                <a:srgbClr val="00FF99"/>
              </a:buClr>
              <a:buFont typeface="Times New Roman" pitchFamily="18" charset="0"/>
              <a:buAutoNum type="arabicPeriod"/>
              <a:tabLst>
                <a:tab pos="6064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</a:pPr>
            <a:r>
              <a:rPr lang="es-AR"/>
              <a:t>Haber intentado escribir los ejercicios anteriores pero ahora en Python</a:t>
            </a:r>
          </a:p>
          <a:p>
            <a:pPr marL="606425" indent="-606425">
              <a:lnSpc>
                <a:spcPct val="90000"/>
              </a:lnSpc>
              <a:buClr>
                <a:srgbClr val="00FF99"/>
              </a:buClr>
              <a:buFont typeface="Times New Roman" pitchFamily="18" charset="0"/>
              <a:buAutoNum type="arabicPeriod"/>
              <a:tabLst>
                <a:tab pos="6064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</a:pPr>
            <a:r>
              <a:rPr lang="es-AR"/>
              <a:t>Haber leído la práctica 1 y empezado a resolver los ejercicios</a:t>
            </a:r>
          </a:p>
          <a:p>
            <a:pPr marL="606425" indent="-606425">
              <a:lnSpc>
                <a:spcPct val="90000"/>
              </a:lnSpc>
              <a:buClr>
                <a:srgbClr val="00FF99"/>
              </a:buClr>
              <a:buFont typeface="Times New Roman" pitchFamily="18" charset="0"/>
              <a:buAutoNum type="arabicPeriod"/>
              <a:tabLst>
                <a:tab pos="6064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</a:pPr>
            <a:r>
              <a:rPr lang="es-AR"/>
              <a:t>Consultar todo lo que no les salió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/>
              <a:t>Matemática I</a:t>
            </a:r>
          </a:p>
        </p:txBody>
      </p:sp>
      <p:sp>
        <p:nvSpPr>
          <p:cNvPr id="14338" name="Rectangle 2"/>
          <p:cNvSpPr>
            <a:spLocks noChangeArrowheads="1"/>
          </p:cNvSpPr>
          <p:nvPr>
            <p:ph type="body" idx="1"/>
          </p:nvPr>
        </p:nvSpPr>
        <p:spPr>
          <a:xfrm>
            <a:off x="457200" y="1600200"/>
            <a:ext cx="8229600" cy="5064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800" dirty="0"/>
              <a:t>Contamos con números: 0     1     14     </a:t>
            </a:r>
            <a:r>
              <a:rPr lang="es-ES" sz="2800" dirty="0" smtClean="0"/>
              <a:t>3.14</a:t>
            </a:r>
            <a:endParaRPr lang="es-ES" sz="2800" dirty="0"/>
          </a:p>
          <a:p>
            <a:pPr marL="339725" indent="-339725">
              <a:lnSpc>
                <a:spcPct val="90000"/>
              </a:lnSpc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800" dirty="0"/>
              <a:t>Contamos con expresiones</a:t>
            </a:r>
          </a:p>
          <a:p>
            <a:pPr marL="1484313" lvl="1" indent="-568325">
              <a:lnSpc>
                <a:spcPct val="90000"/>
              </a:lnSpc>
              <a:buFont typeface="Times New Roman" pitchFamily="18" charset="0"/>
              <a:buChar char="–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dirty="0"/>
              <a:t>2 + 3 * 4		</a:t>
            </a:r>
          </a:p>
          <a:p>
            <a:pPr marL="339725" indent="-339725">
              <a:lnSpc>
                <a:spcPct val="90000"/>
              </a:lnSpc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800" dirty="0"/>
              <a:t>Las expresiones </a:t>
            </a:r>
            <a:r>
              <a:rPr lang="es-ES" dirty="0">
                <a:solidFill>
                  <a:srgbClr val="FFFF66"/>
                </a:solidFill>
              </a:rPr>
              <a:t>evalúan</a:t>
            </a:r>
            <a:r>
              <a:rPr lang="es-ES" sz="2800" dirty="0"/>
              <a:t> en números:</a:t>
            </a:r>
          </a:p>
          <a:p>
            <a:pPr marL="1484313" lvl="1" indent="-568325">
              <a:lnSpc>
                <a:spcPct val="90000"/>
              </a:lnSpc>
              <a:buFont typeface="Times New Roman" pitchFamily="18" charset="0"/>
              <a:buChar char="–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dirty="0"/>
              <a:t>2 + 3 * 4 es igual a</a:t>
            </a:r>
          </a:p>
          <a:p>
            <a:pPr marL="1484313" lvl="1" indent="-568325">
              <a:lnSpc>
                <a:spcPct val="90000"/>
              </a:lnSpc>
              <a:buFont typeface="Times New Roman" pitchFamily="18" charset="0"/>
              <a:buChar char="–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dirty="0"/>
              <a:t>2 + (3 * 4) que es igual a</a:t>
            </a:r>
          </a:p>
          <a:p>
            <a:pPr marL="1484313" lvl="1" indent="-568325">
              <a:lnSpc>
                <a:spcPct val="90000"/>
              </a:lnSpc>
              <a:buFont typeface="Times New Roman" pitchFamily="18" charset="0"/>
              <a:buChar char="–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dirty="0"/>
              <a:t>2 + 12 que es igual a</a:t>
            </a:r>
          </a:p>
          <a:p>
            <a:pPr marL="1484313" lvl="1" indent="-568325">
              <a:lnSpc>
                <a:spcPct val="90000"/>
              </a:lnSpc>
              <a:buFont typeface="Times New Roman" pitchFamily="18" charset="0"/>
              <a:buChar char="–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dirty="0"/>
              <a:t>14  (un número )</a:t>
            </a:r>
          </a:p>
          <a:p>
            <a:pPr marL="339725" indent="-339725">
              <a:lnSpc>
                <a:spcPct val="90000"/>
              </a:lnSpc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800" dirty="0"/>
              <a:t>Lo que hicimos fue ir </a:t>
            </a:r>
            <a:r>
              <a:rPr lang="es-ES" dirty="0">
                <a:solidFill>
                  <a:srgbClr val="FFFF66"/>
                </a:solidFill>
              </a:rPr>
              <a:t>reduciendo</a:t>
            </a:r>
            <a:r>
              <a:rPr lang="es-ES" sz="2800" dirty="0"/>
              <a:t> la expresión original a otras más pequeñas, hasta llegar a un número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/>
              <a:t>Matemática II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5084763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600"/>
              </a:spcBef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800" dirty="0"/>
              <a:t>Las expresiones unen los números con </a:t>
            </a:r>
            <a:r>
              <a:rPr lang="es-ES" dirty="0">
                <a:solidFill>
                  <a:srgbClr val="FFFF66"/>
                </a:solidFill>
              </a:rPr>
              <a:t>operadores</a:t>
            </a:r>
            <a:r>
              <a:rPr lang="es-ES" sz="2800" dirty="0"/>
              <a:t>: +, -, * y / (hay otros)</a:t>
            </a: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800" dirty="0"/>
              <a:t>Además de los números y operadores, en las expresiones podemos tener variables:</a:t>
            </a:r>
          </a:p>
          <a:p>
            <a:pPr lvl="1" indent="-284163">
              <a:lnSpc>
                <a:spcPct val="90000"/>
              </a:lnSpc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400" dirty="0">
                <a:latin typeface="Courier New" pitchFamily="49" charset="0"/>
                <a:cs typeface="Courier New" pitchFamily="49" charset="0"/>
              </a:rPr>
              <a:t>x / 4   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2x + y   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s-ES" sz="2400" baseline="33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 - 2</a:t>
            </a:r>
          </a:p>
          <a:p>
            <a:pPr marL="339725" indent="-339725">
              <a:lnSpc>
                <a:spcPct val="90000"/>
              </a:lnSpc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800" dirty="0"/>
              <a:t>Una variable representa un número, pero del cual aún no sé su valor</a:t>
            </a:r>
          </a:p>
          <a:p>
            <a:pPr marL="339725" indent="-339725">
              <a:lnSpc>
                <a:spcPct val="90000"/>
              </a:lnSpc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800" dirty="0"/>
              <a:t>Si le asignamos un valor a las variables podemos luego reducirlas a un número.</a:t>
            </a:r>
          </a:p>
          <a:p>
            <a:pPr marL="339725" indent="-339725">
              <a:lnSpc>
                <a:spcPct val="90000"/>
              </a:lnSpc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800" dirty="0"/>
              <a:t> Por ejemplo, si supiéramos que x vale 8, entonces x / 4 se convierte en 8/4, que reduce a 2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/>
              <a:t>Mi primer programa (I)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41838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800" dirty="0"/>
              <a:t>Un programa no será más que una lista de expresiones escritas una debajo de la otra</a:t>
            </a:r>
          </a:p>
          <a:p>
            <a:pPr marL="339725" indent="-339725">
              <a:lnSpc>
                <a:spcPct val="90000"/>
              </a:lnSpc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800" dirty="0"/>
              <a:t>La mayoría del programa serán cálculos auxiliares</a:t>
            </a:r>
          </a:p>
          <a:p>
            <a:pPr marL="339725" indent="-339725">
              <a:lnSpc>
                <a:spcPct val="90000"/>
              </a:lnSpc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800" dirty="0"/>
              <a:t>Al final, se muestra el resultado de esos cálculos</a:t>
            </a:r>
          </a:p>
          <a:p>
            <a:pPr marL="339725" indent="-339725">
              <a:lnSpc>
                <a:spcPct val="90000"/>
              </a:lnSpc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800" dirty="0"/>
              <a:t>Nuestro primer programa lo escribiremos en pseudocódigo:</a:t>
            </a:r>
          </a:p>
          <a:p>
            <a:pPr marL="339725" indent="-339725">
              <a:lnSpc>
                <a:spcPct val="90000"/>
              </a:lnSpc>
              <a:buClr>
                <a:srgbClr val="00FF99"/>
              </a:buClr>
              <a:buFont typeface="Garamond" pitchFamily="18" charset="0"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400" dirty="0">
                <a:latin typeface="Courier New" pitchFamily="49" charset="0"/>
                <a:cs typeface="Courier New" pitchFamily="49" charset="0"/>
              </a:rPr>
              <a:t>x = 5</a:t>
            </a:r>
          </a:p>
          <a:p>
            <a:pPr marL="339725" indent="-339725">
              <a:lnSpc>
                <a:spcPct val="90000"/>
              </a:lnSpc>
              <a:buClr>
                <a:srgbClr val="00FF99"/>
              </a:buClr>
              <a:buFont typeface="Garamond" pitchFamily="18" charset="0"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 (x)</a:t>
            </a:r>
          </a:p>
          <a:p>
            <a:pPr marL="339725" indent="-339725">
              <a:lnSpc>
                <a:spcPct val="90000"/>
              </a:lnSpc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800" dirty="0"/>
              <a:t>¿Qué hace la computadora al ejecutar este programa?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/>
              <a:t>Mi primer programa (II)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341438"/>
            <a:ext cx="8640763" cy="5287962"/>
          </a:xfrm>
          <a:ln/>
        </p:spPr>
        <p:txBody>
          <a:bodyPr/>
          <a:lstStyle/>
          <a:p>
            <a:pPr marL="339725" indent="-339725">
              <a:spcBef>
                <a:spcPct val="0"/>
              </a:spcBef>
              <a:buClr>
                <a:srgbClr val="00FF99"/>
              </a:buClr>
              <a:buFont typeface="Garamond" pitchFamily="18" charset="0"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400" dirty="0">
                <a:solidFill>
                  <a:srgbClr val="FFFF66"/>
                </a:solidFill>
                <a:latin typeface="Courier New" pitchFamily="49" charset="0"/>
                <a:cs typeface="Courier New" pitchFamily="49" charset="0"/>
              </a:rPr>
              <a:t>x = 5</a:t>
            </a:r>
          </a:p>
          <a:p>
            <a:pPr marL="339725" indent="-339725">
              <a:spcBef>
                <a:spcPct val="0"/>
              </a:spcBef>
              <a:buClr>
                <a:srgbClr val="00FF99"/>
              </a:buClr>
              <a:buFont typeface="Garamond" pitchFamily="18" charset="0"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339725" indent="-339725"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dirty="0"/>
              <a:t>La primera línea realiza una asignación: </a:t>
            </a:r>
          </a:p>
          <a:p>
            <a:pPr marL="884238" lvl="1" indent="-568325">
              <a:buClr>
                <a:srgbClr val="00DCFF"/>
              </a:buClr>
              <a:buSzPct val="66000"/>
              <a:buFont typeface="Garamond" pitchFamily="18" charset="0"/>
              <a:buChar char="●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dirty="0"/>
              <a:t>del lado izquierdo ponemos el nombre de una variable, en este caso x.</a:t>
            </a:r>
          </a:p>
          <a:p>
            <a:pPr marL="884238" lvl="1" indent="-568325">
              <a:buClr>
                <a:srgbClr val="00DCFF"/>
              </a:buClr>
              <a:buSzPct val="66000"/>
              <a:buFont typeface="Garamond" pitchFamily="18" charset="0"/>
              <a:buChar char="●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dirty="0"/>
              <a:t>del lado derecho ponemos una expresión que reduce al valor que queremos asignarle, que puede ser un número, una fórmula u otra variable. En este caso le asignamos el valor 5</a:t>
            </a:r>
          </a:p>
          <a:p>
            <a:pPr marL="339725" indent="-339725"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dirty="0"/>
              <a:t>En general, entonces, una asignación se escribe así:</a:t>
            </a:r>
          </a:p>
          <a:p>
            <a:pPr marL="339725" indent="-339725">
              <a:buClr>
                <a:srgbClr val="00FF99"/>
              </a:buClr>
              <a:buFont typeface="Garamond" pitchFamily="18" charset="0"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dirty="0" err="1">
                <a:solidFill>
                  <a:srgbClr val="FFFF99"/>
                </a:solidFill>
              </a:rPr>
              <a:t>nombreVariable</a:t>
            </a:r>
            <a:r>
              <a:rPr lang="es-ES" dirty="0">
                <a:solidFill>
                  <a:srgbClr val="FFFF99"/>
                </a:solidFill>
              </a:rPr>
              <a:t> = </a:t>
            </a:r>
            <a:r>
              <a:rPr lang="es-ES" dirty="0" err="1">
                <a:solidFill>
                  <a:srgbClr val="FFFF99"/>
                </a:solidFill>
              </a:rPr>
              <a:t>expresion</a:t>
            </a:r>
            <a:endParaRPr lang="es-ES" dirty="0">
              <a:solidFill>
                <a:srgbClr val="FFFF9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/>
              <a:t>Mi primer programa (III)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0363" y="1600200"/>
            <a:ext cx="8640762" cy="5011738"/>
          </a:xfrm>
          <a:ln/>
        </p:spPr>
        <p:txBody>
          <a:bodyPr/>
          <a:lstStyle/>
          <a:p>
            <a:pPr marL="339725" indent="-339725">
              <a:spcBef>
                <a:spcPct val="0"/>
              </a:spcBef>
              <a:buClr>
                <a:srgbClr val="00FF99"/>
              </a:buClr>
              <a:buFont typeface="Garamond" pitchFamily="18" charset="0"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400" dirty="0">
                <a:latin typeface="Courier New" pitchFamily="49" charset="0"/>
                <a:cs typeface="Courier New" pitchFamily="49" charset="0"/>
              </a:rPr>
              <a:t>x = 5</a:t>
            </a:r>
          </a:p>
          <a:p>
            <a:pPr marL="339725" indent="-339725">
              <a:spcBef>
                <a:spcPct val="0"/>
              </a:spcBef>
              <a:buClr>
                <a:srgbClr val="00FF99"/>
              </a:buClr>
              <a:buFont typeface="Garamond" pitchFamily="18" charset="0"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400" dirty="0" err="1">
                <a:solidFill>
                  <a:srgbClr val="FFFF66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s-ES" sz="2400" dirty="0">
                <a:solidFill>
                  <a:srgbClr val="FFFF66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339725" indent="-339725"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dirty="0"/>
              <a:t>La segunda línea realiza una </a:t>
            </a:r>
            <a:r>
              <a:rPr lang="es-ES" dirty="0">
                <a:solidFill>
                  <a:srgbClr val="FFFF66"/>
                </a:solidFill>
              </a:rPr>
              <a:t>salida</a:t>
            </a:r>
            <a:r>
              <a:rPr lang="es-ES" dirty="0"/>
              <a:t>: </a:t>
            </a:r>
          </a:p>
          <a:p>
            <a:pPr marL="884238" lvl="1" indent="-568325">
              <a:buClr>
                <a:srgbClr val="00DCFF"/>
              </a:buClr>
              <a:buSzPct val="66000"/>
              <a:buFont typeface="Garamond" pitchFamily="18" charset="0"/>
              <a:buChar char="●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dirty="0"/>
              <a:t>Lo que resulta de ejecutar la línea es que se muestre algo en pantalla</a:t>
            </a:r>
          </a:p>
          <a:p>
            <a:pPr marL="884238" lvl="1" indent="-568325">
              <a:buClr>
                <a:srgbClr val="00DCFF"/>
              </a:buClr>
              <a:buSzPct val="66000"/>
              <a:buFont typeface="Garamond" pitchFamily="18" charset="0"/>
              <a:buChar char="●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dirty="0"/>
              <a:t>Escribimos </a:t>
            </a:r>
            <a:r>
              <a:rPr lang="es-ES" sz="2400" dirty="0" err="1">
                <a:solidFill>
                  <a:srgbClr val="FFFF66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s-ES" sz="2400" dirty="0" smtClean="0">
                <a:solidFill>
                  <a:srgbClr val="FFFF66"/>
                </a:solidFill>
                <a:latin typeface="Courier New" pitchFamily="49" charset="0"/>
                <a:cs typeface="Courier New" pitchFamily="49" charset="0"/>
              </a:rPr>
              <a:t>(...)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/>
              <a:t>, y se muestra lo que está entre paréntesis luego de reducir a un valor.</a:t>
            </a:r>
            <a:endParaRPr lang="es-ES" dirty="0">
              <a:solidFill>
                <a:srgbClr val="FFFF99"/>
              </a:solidFill>
            </a:endParaRPr>
          </a:p>
          <a:p>
            <a:pPr marL="884238" lvl="1" indent="-568325">
              <a:buClr>
                <a:srgbClr val="00DCFF"/>
              </a:buClr>
              <a:buSzPct val="66000"/>
              <a:buFont typeface="Garamond" pitchFamily="18" charset="0"/>
              <a:buChar char="●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dirty="0"/>
              <a:t>En este caso pusimos x, por lo que se va a mostrar 5, que es el valor que se asignó en la línea anterior</a:t>
            </a:r>
          </a:p>
          <a:p>
            <a:pPr marL="339725" indent="-339725">
              <a:buClr>
                <a:srgbClr val="00DCFF"/>
              </a:buClr>
              <a:buSzPct val="66000"/>
              <a:buFont typeface="Garamond" pitchFamily="18" charset="0"/>
              <a:buChar char="●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800" dirty="0"/>
              <a:t>Eso es todo lo que hace el programa. Fácil, ¿no?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/>
              <a:t>Otro programa (I)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484313"/>
            <a:ext cx="8497887" cy="5184775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800"/>
              <a:t>El programa anterior es bastante simple, pero no hace nada útil</a:t>
            </a:r>
          </a:p>
          <a:p>
            <a:pPr marL="339725" indent="-339725">
              <a:lnSpc>
                <a:spcPct val="9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800"/>
              <a:t>Cambiémoslo para que sea el usuario quien decide el valor inicial de la variable </a:t>
            </a:r>
            <a:r>
              <a:rPr lang="es-ES">
                <a:solidFill>
                  <a:srgbClr val="FFFF66"/>
                </a:solidFill>
              </a:rPr>
              <a:t>x</a:t>
            </a:r>
          </a:p>
          <a:p>
            <a:pPr marL="339725" indent="-339725">
              <a:lnSpc>
                <a:spcPct val="9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800"/>
              <a:t>Pero antes de eso, veamos cómo usar texto dentro del programa. En la jerga </a:t>
            </a:r>
            <a:r>
              <a:rPr lang="es-ES">
                <a:solidFill>
                  <a:srgbClr val="FFFF66"/>
                </a:solidFill>
              </a:rPr>
              <a:t>computadoril </a:t>
            </a:r>
            <a:r>
              <a:rPr lang="es-ES" sz="2800"/>
              <a:t>al texto se lo suele denominar </a:t>
            </a:r>
            <a:r>
              <a:rPr lang="es-ES" sz="2800">
                <a:solidFill>
                  <a:srgbClr val="FFFF99"/>
                </a:solidFill>
              </a:rPr>
              <a:t>cadena</a:t>
            </a:r>
          </a:p>
          <a:p>
            <a:pPr marL="339725" indent="-339725">
              <a:lnSpc>
                <a:spcPct val="9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800">
                <a:solidFill>
                  <a:srgbClr val="FFFF66"/>
                </a:solidFill>
              </a:rPr>
              <a:t>Las cadenas se escriben entre comillas para distinguirlas de los nombres de variables</a:t>
            </a:r>
          </a:p>
          <a:p>
            <a:pPr marL="339725" indent="-339725">
              <a:lnSpc>
                <a:spcPct val="9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800"/>
              <a:t>“Soy una cadena” </a:t>
            </a:r>
          </a:p>
          <a:p>
            <a:pPr marL="339725" indent="-339725">
              <a:lnSpc>
                <a:spcPct val="9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800" i="1"/>
              <a:t>a </a:t>
            </a:r>
            <a:r>
              <a:rPr lang="es-ES" sz="2800"/>
              <a:t>= “Hola” es una variable que guarda la cadena “Hola”.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/>
              <a:t>Otro programa (II)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5121275"/>
          </a:xfrm>
          <a:ln/>
        </p:spPr>
        <p:txBody>
          <a:bodyPr/>
          <a:lstStyle/>
          <a:p>
            <a:pPr marL="339725" indent="-339725">
              <a:lnSpc>
                <a:spcPct val="8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800" dirty="0"/>
              <a:t>Ahora que sabemos cómo escribir texto, podemos modificar el programa anterior para que muestre un mensaje al usuario indicándole que ingrese un número</a:t>
            </a:r>
          </a:p>
          <a:p>
            <a:pPr marL="339725" indent="-339725">
              <a:lnSpc>
                <a:spcPct val="80000"/>
              </a:lnSpc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s-ES" dirty="0"/>
          </a:p>
          <a:p>
            <a:pPr marL="339725" indent="-339725">
              <a:lnSpc>
                <a:spcPct val="8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400" dirty="0">
                <a:latin typeface="Courier New" pitchFamily="49" charset="0"/>
                <a:cs typeface="Courier New" pitchFamily="49" charset="0"/>
              </a:rPr>
              <a:t>x = input (“Ingrese su nombre”)</a:t>
            </a:r>
          </a:p>
          <a:p>
            <a:pPr marL="339725" indent="-339725">
              <a:lnSpc>
                <a:spcPct val="8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 (x)</a:t>
            </a:r>
          </a:p>
          <a:p>
            <a:pPr marL="339725" indent="-339725">
              <a:lnSpc>
                <a:spcPct val="8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s-ES" sz="2800" dirty="0"/>
          </a:p>
          <a:p>
            <a:pPr marL="339725" indent="-339725">
              <a:lnSpc>
                <a:spcPct val="8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800" dirty="0"/>
              <a:t>Escribimos </a:t>
            </a:r>
            <a:r>
              <a:rPr lang="es-ES" dirty="0">
                <a:solidFill>
                  <a:srgbClr val="FFFF66"/>
                </a:solidFill>
              </a:rPr>
              <a:t>input( ... )</a:t>
            </a:r>
            <a:r>
              <a:rPr lang="es-ES" sz="2800" dirty="0"/>
              <a:t> , para que se abra una ventana que pida al usuario un valor, y que tenga un mensaje igual a la cadena que está entre paréntesis </a:t>
            </a:r>
            <a:r>
              <a:rPr lang="es-ES" sz="2800" dirty="0">
                <a:solidFill>
                  <a:srgbClr val="FFFF99"/>
                </a:solidFill>
              </a:rPr>
              <a:t>( )</a:t>
            </a:r>
          </a:p>
          <a:p>
            <a:pPr marL="339725" indent="-339725">
              <a:lnSpc>
                <a:spcPct val="80000"/>
              </a:lnSpc>
              <a:spcBef>
                <a:spcPts val="450"/>
              </a:spcBef>
              <a:buClr>
                <a:srgbClr val="00FF99"/>
              </a:buClr>
              <a:buFont typeface="Garamond" pitchFamily="18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800" dirty="0"/>
              <a:t>Esta vez, cuando la computadora corra el programa, en vez de asignar 5 (como hacía originalmente), asignará en </a:t>
            </a:r>
            <a:r>
              <a:rPr lang="es-ES" dirty="0">
                <a:solidFill>
                  <a:srgbClr val="FFFF66"/>
                </a:solidFill>
              </a:rPr>
              <a:t>x </a:t>
            </a:r>
            <a:r>
              <a:rPr lang="es-ES" sz="2800" dirty="0"/>
              <a:t>el valor que ingrese el usuario.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6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/>
              <a:t>Otro programa (III)</a:t>
            </a:r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21275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800" dirty="0"/>
              <a:t>Ahora que sabemos pedir al usuario una cadena, para solicitar números enteros debemos indicarlo de la siguiente manera</a:t>
            </a:r>
          </a:p>
          <a:p>
            <a:pPr marL="339725" indent="-339725">
              <a:lnSpc>
                <a:spcPct val="90000"/>
              </a:lnSpc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s-ES" sz="2800" dirty="0"/>
          </a:p>
          <a:p>
            <a:pPr marL="339725" indent="-339725">
              <a:lnSpc>
                <a:spcPct val="90000"/>
              </a:lnSpc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400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(input(“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Ingrese un numero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”))</a:t>
            </a:r>
            <a:endParaRPr lang="es-ES" sz="2400" dirty="0">
              <a:latin typeface="Courier New" pitchFamily="49" charset="0"/>
              <a:cs typeface="Courier New" pitchFamily="49" charset="0"/>
            </a:endParaRPr>
          </a:p>
          <a:p>
            <a:pPr marL="339725" indent="-339725">
              <a:lnSpc>
                <a:spcPct val="90000"/>
              </a:lnSpc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 (x)</a:t>
            </a:r>
          </a:p>
          <a:p>
            <a:pPr marL="339725" indent="-339725">
              <a:lnSpc>
                <a:spcPct val="90000"/>
              </a:lnSpc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s-ES" sz="2800" dirty="0"/>
          </a:p>
          <a:p>
            <a:pPr marL="339725" indent="-339725">
              <a:lnSpc>
                <a:spcPct val="90000"/>
              </a:lnSpc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800" dirty="0"/>
              <a:t>Escribimos </a:t>
            </a: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 () </a:t>
            </a:r>
            <a:r>
              <a:rPr lang="es-ES" sz="2800" dirty="0"/>
              <a:t>para que </a:t>
            </a:r>
            <a:r>
              <a:rPr lang="es-ES" sz="2800" dirty="0" err="1"/>
              <a:t>python</a:t>
            </a:r>
            <a:r>
              <a:rPr lang="es-ES" sz="2800" dirty="0"/>
              <a:t> transforme la cadena recibida en un número entero.</a:t>
            </a:r>
          </a:p>
          <a:p>
            <a:pPr marL="339725" indent="-339725">
              <a:lnSpc>
                <a:spcPct val="90000"/>
              </a:lnSpc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s-ES" sz="2800" dirty="0"/>
              <a:t>Del mismo modo usando </a:t>
            </a: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 () </a:t>
            </a:r>
            <a:r>
              <a:rPr lang="es-ES" sz="2800" dirty="0"/>
              <a:t>podemos transformar la cadena en un número decimal.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Garamond"/>
        <a:ea typeface="Arial Unicode MS"/>
        <a:cs typeface="Arial Unicode MS"/>
      </a:majorFont>
      <a:minorFont>
        <a:latin typeface="Garamond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Garamond"/>
        <a:ea typeface="Arial Unicode MS"/>
        <a:cs typeface="Arial Unicode MS"/>
      </a:majorFont>
      <a:minorFont>
        <a:latin typeface="Garamond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1089</Words>
  <Application>Microsoft Office PowerPoint</Application>
  <PresentationFormat>Presentación en pantalla (4:3)</PresentationFormat>
  <Paragraphs>123</Paragraphs>
  <Slides>19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Arial</vt:lpstr>
      <vt:lpstr>Arial Unicode MS</vt:lpstr>
      <vt:lpstr>Times New Roman</vt:lpstr>
      <vt:lpstr>Garamond</vt:lpstr>
      <vt:lpstr>StarSymbol</vt:lpstr>
      <vt:lpstr>Symbol</vt:lpstr>
      <vt:lpstr>Verdana</vt:lpstr>
      <vt:lpstr>Diseño predeterminado</vt:lpstr>
      <vt:lpstr>Diseño predeterminado</vt:lpstr>
      <vt:lpstr>Universidad Nacional de General Sarmiento</vt:lpstr>
      <vt:lpstr>Matemática I</vt:lpstr>
      <vt:lpstr>Matemática II</vt:lpstr>
      <vt:lpstr>Mi primer programa (I)</vt:lpstr>
      <vt:lpstr>Mi primer programa (II)</vt:lpstr>
      <vt:lpstr>Mi primer programa (III)</vt:lpstr>
      <vt:lpstr>Otro programa (I)</vt:lpstr>
      <vt:lpstr>Otro programa (II)</vt:lpstr>
      <vt:lpstr>Otro programa (III)</vt:lpstr>
      <vt:lpstr>Fórmulas</vt:lpstr>
      <vt:lpstr>¿y en la computadora? (I)</vt:lpstr>
      <vt:lpstr>¿y en la computadora? (II)</vt:lpstr>
      <vt:lpstr>PyScripter I</vt:lpstr>
      <vt:lpstr>PyScripter II</vt:lpstr>
      <vt:lpstr>De pseudocódigo a Python</vt:lpstr>
      <vt:lpstr>De pseudocódigo a Python</vt:lpstr>
      <vt:lpstr>Ejercicio 1 - Compra</vt:lpstr>
      <vt:lpstr>Ejercicios</vt:lpstr>
      <vt:lpstr>Para la próxima clase deberían...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de General Sarmiento</dc:title>
  <dc:creator>Usuario</dc:creator>
  <cp:lastModifiedBy>usuario</cp:lastModifiedBy>
  <cp:revision>30</cp:revision>
  <cp:lastPrinted>1601-01-01T00:00:00Z</cp:lastPrinted>
  <dcterms:created xsi:type="dcterms:W3CDTF">2008-03-03T12:49:39Z</dcterms:created>
  <dcterms:modified xsi:type="dcterms:W3CDTF">2016-03-09T17:58:49Z</dcterms:modified>
</cp:coreProperties>
</file>