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8" r:id="rId12"/>
    <p:sldId id="275" r:id="rId13"/>
    <p:sldId id="276" r:id="rId14"/>
    <p:sldId id="277" r:id="rId15"/>
    <p:sldId id="261" r:id="rId16"/>
    <p:sldId id="268" r:id="rId17"/>
    <p:sldId id="262" r:id="rId18"/>
    <p:sldId id="263" r:id="rId19"/>
    <p:sldId id="265" r:id="rId20"/>
    <p:sldId id="266" r:id="rId21"/>
    <p:sldId id="26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SP.DYN.IMRT.IN" TargetMode="External"/><Relationship Id="rId3" Type="http://schemas.openxmlformats.org/officeDocument/2006/relationships/hyperlink" Target="https://data.worldbank.org/indicator/EN.ATM.CO2E.PC" TargetMode="External"/><Relationship Id="rId7" Type="http://schemas.openxmlformats.org/officeDocument/2006/relationships/hyperlink" Target="https://data.worldbank.org/indicator/EG.ELC.RNEW.ZS" TargetMode="External"/><Relationship Id="rId2" Type="http://schemas.openxmlformats.org/officeDocument/2006/relationships/hyperlink" Target="https://data.worldbank.org/indicator/EN.ATM.CO2E.K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EG.FEC.RNEW.ZS" TargetMode="External"/><Relationship Id="rId11" Type="http://schemas.openxmlformats.org/officeDocument/2006/relationships/hyperlink" Target="https://data.worldbank.org/indicator/NY.GDP.PCAP.CD" TargetMode="External"/><Relationship Id="rId5" Type="http://schemas.openxmlformats.org/officeDocument/2006/relationships/hyperlink" Target="https://data.worldbank.org/indicator/SP.DYN.LE00.IN" TargetMode="External"/><Relationship Id="rId10" Type="http://schemas.openxmlformats.org/officeDocument/2006/relationships/hyperlink" Target="https://data.worldbank.org/indicator/NY.GDP.PCAP.KD.ZG" TargetMode="External"/><Relationship Id="rId4" Type="http://schemas.openxmlformats.org/officeDocument/2006/relationships/hyperlink" Target="https://data.worldbank.org/indicator/EN.ATM.GHGT.KT.CE" TargetMode="External"/><Relationship Id="rId9" Type="http://schemas.openxmlformats.org/officeDocument/2006/relationships/hyperlink" Target="https://data.worldbank.org/indicator/SL.UEM.TOTL.Z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NY.GDP.MKTP.KD.ZG" TargetMode="External"/><Relationship Id="rId3" Type="http://schemas.openxmlformats.org/officeDocument/2006/relationships/hyperlink" Target="https://data.worldbank.org/indicator/IT.NET.USER.ZS" TargetMode="External"/><Relationship Id="rId7" Type="http://schemas.openxmlformats.org/officeDocument/2006/relationships/hyperlink" Target="https://data.worldbank.org/indicator/NY.GNP.PCAP.KD.ZG" TargetMode="External"/><Relationship Id="rId2" Type="http://schemas.openxmlformats.org/officeDocument/2006/relationships/hyperlink" Target="https://data.worldbank.org/indicator/NY.GDP.PCAP.PP.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SH.H2O.SMDW.ZS" TargetMode="External"/><Relationship Id="rId11" Type="http://schemas.openxmlformats.org/officeDocument/2006/relationships/hyperlink" Target="https://data.worldbank.org/indicator/NY.GNP.MKTP.KD.ZG" TargetMode="External"/><Relationship Id="rId5" Type="http://schemas.openxmlformats.org/officeDocument/2006/relationships/hyperlink" Target="https://data.worldbank.org/indicator/SH.STA.SMSS.ZS" TargetMode="External"/><Relationship Id="rId10" Type="http://schemas.openxmlformats.org/officeDocument/2006/relationships/hyperlink" Target="https://data.worldbank.org/indicator/AG.LND.FRST.K2" TargetMode="External"/><Relationship Id="rId4" Type="http://schemas.openxmlformats.org/officeDocument/2006/relationships/hyperlink" Target="https://data.worldbank.org/indicator/IT.CEL.SETS.P2" TargetMode="External"/><Relationship Id="rId9" Type="http://schemas.openxmlformats.org/officeDocument/2006/relationships/hyperlink" Target="https://data.worldbank.org/indicator/AG.LND.FRST.Z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EG.USE.PCAP.KG.OE" TargetMode="External"/><Relationship Id="rId3" Type="http://schemas.openxmlformats.org/officeDocument/2006/relationships/hyperlink" Target="https://data.worldbank.org/indicator/EG.USE.COMM.FO.ZS" TargetMode="External"/><Relationship Id="rId7" Type="http://schemas.openxmlformats.org/officeDocument/2006/relationships/hyperlink" Target="https://data.worldbank.org/indicator/EG.ELC.ACCS.ZS" TargetMode="External"/><Relationship Id="rId2" Type="http://schemas.openxmlformats.org/officeDocument/2006/relationships/hyperlink" Target="https://data.worldbank.org/indicator/EG.ELC.FOSL.Z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akul27/average-temperature-per-country-per-year/data" TargetMode="External"/><Relationship Id="rId5" Type="http://schemas.openxmlformats.org/officeDocument/2006/relationships/hyperlink" Target="https://ourworldindata.org/human-development-index" TargetMode="External"/><Relationship Id="rId10" Type="http://schemas.openxmlformats.org/officeDocument/2006/relationships/hyperlink" Target="http://hdr.undp.org/sites/default/files/2018_all_indicators.xlsx" TargetMode="External"/><Relationship Id="rId4" Type="http://schemas.openxmlformats.org/officeDocument/2006/relationships/hyperlink" Target="https://data.worldbank.org/indicator/EG.USE.ELEC.KH.PC" TargetMode="External"/><Relationship Id="rId9" Type="http://schemas.openxmlformats.org/officeDocument/2006/relationships/hyperlink" Target="https://www.gapminder.org/data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knoema.com/atlas/Singapore/topics/Environment/Emissions/Methane-emissions" TargetMode="External"/><Relationship Id="rId3" Type="http://schemas.openxmlformats.org/officeDocument/2006/relationships/hyperlink" Target="https://data.worldbank.org/indicator/NY.GNP.PCAP.PP.CD" TargetMode="External"/><Relationship Id="rId7" Type="http://schemas.openxmlformats.org/officeDocument/2006/relationships/hyperlink" Target="https://knoema.com/atlas/Singapore/CO2-emissions" TargetMode="External"/><Relationship Id="rId2" Type="http://schemas.openxmlformats.org/officeDocument/2006/relationships/hyperlink" Target="http://hdr.undp.org/sites/default/files/2018_all_indicators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EN.ATM.CO2E.KD.GD" TargetMode="External"/><Relationship Id="rId5" Type="http://schemas.openxmlformats.org/officeDocument/2006/relationships/hyperlink" Target="https://data.worldbank.org/indicator/NY.GNP.PCAP.CD" TargetMode="External"/><Relationship Id="rId10" Type="http://schemas.openxmlformats.org/officeDocument/2006/relationships/hyperlink" Target="http://www.fao.org/faostat/en/#data/EM" TargetMode="External"/><Relationship Id="rId4" Type="http://schemas.openxmlformats.org/officeDocument/2006/relationships/hyperlink" Target="https://data.worldbank.org/indicator/VC.IHR.PSRC.P5" TargetMode="External"/><Relationship Id="rId9" Type="http://schemas.openxmlformats.org/officeDocument/2006/relationships/hyperlink" Target="https://knoema.com/atlas/Singapore/topics/Environment/Emissions/Nitrous-oxide-emission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CS4132 Project Presentation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Russell 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8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r>
              <a:rPr lang="en-SG" cap="none" dirty="0" smtClean="0"/>
              <a:t>Electrical consumption, Left: SG; </a:t>
            </a:r>
            <a:r>
              <a:rPr lang="en-SG" cap="none" dirty="0" err="1" smtClean="0"/>
              <a:t>Center</a:t>
            </a:r>
            <a:r>
              <a:rPr lang="en-SG" cap="none" dirty="0" smtClean="0"/>
              <a:t>: Denmark; Right: Sweden</a:t>
            </a:r>
            <a:endParaRPr lang="en-SG" cap="none" dirty="0"/>
          </a:p>
        </p:txBody>
      </p:sp>
      <p:pic>
        <p:nvPicPr>
          <p:cNvPr id="6" name="Picture 5" descr="C:\Users\Russell\Anaconda3x\Untitled Folder\Untitled Folder\EPCPC.KWH.S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5" y="2378596"/>
            <a:ext cx="3688997" cy="341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Russell\Anaconda3x\Untitled Folder\Untitled Folder\EPCPC.KWH.DN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2" y="2378595"/>
            <a:ext cx="3745523" cy="341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Russell\Anaconda3x\Untitled Folder\Untitled Folder\EPCPC.KWH.SW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5" y="2378595"/>
            <a:ext cx="4070839" cy="3412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38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lvl="0"/>
            <a:r>
              <a:rPr lang="en-SG" cap="none" dirty="0" smtClean="0"/>
              <a:t>Reduce greenhouse gas emissions by 16% from business-as-usual (BAU) levels by 2020, effective 2008, [</a:t>
            </a:r>
            <a:r>
              <a:rPr lang="en-SG" cap="none" dirty="0"/>
              <a:t>K</a:t>
            </a:r>
            <a:r>
              <a:rPr lang="en-SG" cap="none" dirty="0" smtClean="0"/>
              <a:t>yoto protocol, UN framework convention on climate change]</a:t>
            </a:r>
          </a:p>
          <a:p>
            <a:pPr lvl="0"/>
            <a:r>
              <a:rPr lang="en-SG" cap="none" dirty="0" smtClean="0"/>
              <a:t>Reduce greenhouse gas emission intensity by 36% from 2005 levels by 2030 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28379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r>
              <a:rPr lang="en-SG" cap="none" dirty="0" smtClean="0"/>
              <a:t>GHG emissions from 1992 (reference point 0 on x-axis) to 2012 (blue), predicted BAU emissions from 2008 (red dotted), predicted emissions from 2012 onward (green); x-axis scale is 100:1 year</a:t>
            </a:r>
            <a:endParaRPr lang="en-SG" cap="none" dirty="0"/>
          </a:p>
        </p:txBody>
      </p:sp>
      <p:pic>
        <p:nvPicPr>
          <p:cNvPr id="9" name="Picture 8" descr="C:\Users\Russell\Anaconda3x\Untitled Folder\Untitled Folder\GHGE_pr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1" y="2958860"/>
            <a:ext cx="5661439" cy="3594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41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r>
              <a:rPr lang="en-SG" cap="none" dirty="0" smtClean="0"/>
              <a:t>GHG emission intensity from 1994 (reference point 0 on x-axis) to 2014 (blue), predicted GHG emission intensity from 2015 onwards (green), linear regression of predicted values from 2015 onward (green dotted); x-axis scale is 100:1 year</a:t>
            </a:r>
            <a:endParaRPr lang="en-SG" cap="none" dirty="0"/>
          </a:p>
        </p:txBody>
      </p:sp>
      <p:pic>
        <p:nvPicPr>
          <p:cNvPr id="5" name="Picture 4" descr="C:\Users\Russell\Anaconda3x\Untitled Folder\Untitled Folder\GHGEI_pr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4" y="3022282"/>
            <a:ext cx="5399405" cy="355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09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3719"/>
            <a:ext cx="10364451" cy="743495"/>
          </a:xfrm>
        </p:spPr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558338"/>
            <a:ext cx="10363826" cy="517752"/>
          </a:xfrm>
        </p:spPr>
        <p:txBody>
          <a:bodyPr>
            <a:normAutofit/>
          </a:bodyPr>
          <a:lstStyle/>
          <a:p>
            <a:r>
              <a:rPr lang="en-SG" cap="none" dirty="0" smtClean="0"/>
              <a:t>Donut plot of SG GHG (Left) and CO2 (Right) emissions, 2007-2010</a:t>
            </a:r>
            <a:endParaRPr lang="en-SG" cap="none" dirty="0"/>
          </a:p>
        </p:txBody>
      </p:sp>
      <p:pic>
        <p:nvPicPr>
          <p:cNvPr id="6" name="Picture 5" descr="C:\Users\Russell\Anaconda3x\Untitled Folder\Untitled Folder\TE.don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0" y="929441"/>
            <a:ext cx="4320000" cy="57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Russell\Anaconda3x\Untitled Folder\Untitled Folder\CO2E.donu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833" y="1002766"/>
            <a:ext cx="4320000" cy="57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41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Conclusions &amp; recommendations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Forest area: To follow China’s and Denmark’s example</a:t>
            </a:r>
          </a:p>
          <a:p>
            <a:r>
              <a:rPr lang="en-SG" cap="none" dirty="0" smtClean="0"/>
              <a:t>- China: Grain-for-Green policy, National Reforestation Plan</a:t>
            </a:r>
          </a:p>
          <a:p>
            <a:r>
              <a:rPr lang="en-SG" cap="none" dirty="0" smtClean="0"/>
              <a:t>- Denmark: Danish Forest Act, Telethon to raise funds for reforestation</a:t>
            </a:r>
          </a:p>
          <a:p>
            <a:r>
              <a:rPr lang="en-SG" cap="none" dirty="0" smtClean="0"/>
              <a:t>- Set aside fixed amount of land that must be reforested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88305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Conclusions &amp; recommendations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cap="none" dirty="0" smtClean="0"/>
              <a:t>For annual mean temperature: a mix of various factors</a:t>
            </a:r>
          </a:p>
          <a:p>
            <a:r>
              <a:rPr lang="en-SG" cap="none" dirty="0" smtClean="0"/>
              <a:t>Should follow Denmark’s example:</a:t>
            </a:r>
          </a:p>
          <a:p>
            <a:r>
              <a:rPr lang="en-SG" cap="none" dirty="0" smtClean="0"/>
              <a:t>- Switching over from non-renewable sources (coal, oil, gas) to renewable sources (hydroelectric, wind [in Denmark’s case])</a:t>
            </a:r>
          </a:p>
          <a:p>
            <a:r>
              <a:rPr lang="en-SG" cap="none" dirty="0" smtClean="0"/>
              <a:t>- Provide incentives for companies that go green</a:t>
            </a:r>
          </a:p>
          <a:p>
            <a:r>
              <a:rPr lang="en-SG" cap="none" dirty="0" smtClean="0"/>
              <a:t>- Develop new eco-friendly technology</a:t>
            </a:r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377086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 &amp; 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 cap="none" dirty="0" smtClean="0"/>
              <a:t>LSTM model might not have been the best model; should have tried Monte Carlo simulation</a:t>
            </a:r>
          </a:p>
          <a:p>
            <a:r>
              <a:rPr lang="en-SG" cap="none" dirty="0" err="1" smtClean="0"/>
              <a:t>Hyperparameters</a:t>
            </a:r>
            <a:r>
              <a:rPr lang="en-SG" cap="none" dirty="0" smtClean="0"/>
              <a:t> may not be optimized</a:t>
            </a:r>
          </a:p>
          <a:p>
            <a:r>
              <a:rPr lang="en-SG" cap="none" dirty="0" smtClean="0"/>
              <a:t>Indicators chosen are within a quite narrow range, and many are related or are in similar categories, due to unavailability of a wide range of indicators</a:t>
            </a:r>
          </a:p>
          <a:p>
            <a:r>
              <a:rPr lang="en-SG" cap="none" dirty="0" smtClean="0"/>
              <a:t>Extending the above project not just to </a:t>
            </a:r>
            <a:r>
              <a:rPr lang="en-SG" cap="none" dirty="0"/>
              <a:t>S</a:t>
            </a:r>
            <a:r>
              <a:rPr lang="en-SG" cap="none" dirty="0" smtClean="0"/>
              <a:t>ingapore but to other countries around the world</a:t>
            </a:r>
          </a:p>
          <a:p>
            <a:r>
              <a:rPr lang="en-SG" cap="none" dirty="0" smtClean="0"/>
              <a:t>Incorporating a wider range of sustainability and development factors.</a:t>
            </a:r>
          </a:p>
          <a:p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414121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References/data 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261449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0: </a:t>
            </a:r>
            <a:r>
              <a:rPr lang="en-SG" u="sng" dirty="0">
                <a:hlinkClick r:id="rId2"/>
              </a:rPr>
              <a:t>https://data.worldbank.org/indicator/EN.ATM.CO2E.KT</a:t>
            </a:r>
            <a:endParaRPr lang="en-SG" dirty="0"/>
          </a:p>
          <a:p>
            <a:r>
              <a:rPr lang="en-SG" dirty="0"/>
              <a:t>1: </a:t>
            </a:r>
            <a:r>
              <a:rPr lang="en-SG" u="sng" dirty="0">
                <a:hlinkClick r:id="rId3"/>
              </a:rPr>
              <a:t>https://data.worldbank.org/indicator/EN.ATM.CO2E.PC</a:t>
            </a:r>
            <a:endParaRPr lang="en-SG" dirty="0"/>
          </a:p>
          <a:p>
            <a:r>
              <a:rPr lang="en-SG" dirty="0"/>
              <a:t>2: </a:t>
            </a:r>
            <a:r>
              <a:rPr lang="en-SG" u="sng" dirty="0">
                <a:hlinkClick r:id="rId4"/>
              </a:rPr>
              <a:t>https://data.worldbank.org/indicator/EN.ATM.GHGT.KT.CE</a:t>
            </a:r>
            <a:endParaRPr lang="en-SG" dirty="0"/>
          </a:p>
          <a:p>
            <a:r>
              <a:rPr lang="en-SG" dirty="0"/>
              <a:t>3: </a:t>
            </a:r>
            <a:r>
              <a:rPr lang="en-SG" u="sng" dirty="0">
                <a:hlinkClick r:id="rId5"/>
              </a:rPr>
              <a:t>https://data.worldbank.org/indicator/SP.DYN.LE00.IN</a:t>
            </a:r>
            <a:endParaRPr lang="en-SG" dirty="0"/>
          </a:p>
          <a:p>
            <a:r>
              <a:rPr lang="en-SG" dirty="0"/>
              <a:t>4: </a:t>
            </a:r>
            <a:r>
              <a:rPr lang="en-SG" u="sng" dirty="0">
                <a:hlinkClick r:id="rId6"/>
              </a:rPr>
              <a:t>https://data.worldbank.org/indicator/EG.FEC.RNEW.ZS</a:t>
            </a:r>
            <a:endParaRPr lang="en-SG" dirty="0"/>
          </a:p>
          <a:p>
            <a:r>
              <a:rPr lang="en-SG" dirty="0"/>
              <a:t>5: </a:t>
            </a:r>
            <a:r>
              <a:rPr lang="en-SG" u="sng" dirty="0">
                <a:hlinkClick r:id="rId7"/>
              </a:rPr>
              <a:t>https://data.worldbank.org/indicator/EG.ELC.RNEW.ZS</a:t>
            </a:r>
            <a:endParaRPr lang="en-SG" dirty="0"/>
          </a:p>
          <a:p>
            <a:r>
              <a:rPr lang="en-SG" dirty="0"/>
              <a:t>6: </a:t>
            </a:r>
            <a:r>
              <a:rPr lang="en-SG" u="sng" dirty="0">
                <a:hlinkClick r:id="rId8"/>
              </a:rPr>
              <a:t>https://data.worldbank.org/indicator/SP.DYN.IMRT.IN</a:t>
            </a:r>
            <a:endParaRPr lang="en-SG" dirty="0"/>
          </a:p>
          <a:p>
            <a:r>
              <a:rPr lang="en-SG" dirty="0"/>
              <a:t>7: </a:t>
            </a:r>
            <a:r>
              <a:rPr lang="en-SG" u="sng" dirty="0">
                <a:hlinkClick r:id="rId9"/>
              </a:rPr>
              <a:t>https://data.worldbank.org/indicator/SL.UEM.TOTL.ZS</a:t>
            </a:r>
            <a:endParaRPr lang="en-SG" dirty="0"/>
          </a:p>
          <a:p>
            <a:r>
              <a:rPr lang="en-SG" dirty="0"/>
              <a:t>8: </a:t>
            </a:r>
            <a:r>
              <a:rPr lang="en-SG" u="sng" dirty="0">
                <a:hlinkClick r:id="rId10"/>
              </a:rPr>
              <a:t>https://data.worldbank.org/indicator/NY.GDP.PCAP.KD.ZG</a:t>
            </a:r>
            <a:endParaRPr lang="en-SG" dirty="0"/>
          </a:p>
          <a:p>
            <a:r>
              <a:rPr lang="en-SG" dirty="0"/>
              <a:t>9: </a:t>
            </a:r>
            <a:r>
              <a:rPr lang="en-SG" u="sng" dirty="0">
                <a:hlinkClick r:id="rId11"/>
              </a:rPr>
              <a:t>https://data.worldbank.org/indicator/NY.GDP.PCAP.CD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74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References/data 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261449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10: </a:t>
            </a:r>
            <a:r>
              <a:rPr lang="en-SG" u="sng" dirty="0">
                <a:hlinkClick r:id="rId2"/>
              </a:rPr>
              <a:t>https://</a:t>
            </a:r>
            <a:r>
              <a:rPr lang="en-SG" u="sng" dirty="0" smtClean="0">
                <a:hlinkClick r:id="rId2"/>
              </a:rPr>
              <a:t>data.worldbank.org/indicator/NY.GDP.PCAP.PP.CD</a:t>
            </a:r>
            <a:endParaRPr lang="en-SG" dirty="0" smtClean="0"/>
          </a:p>
          <a:p>
            <a:r>
              <a:rPr lang="en-SG" dirty="0" smtClean="0"/>
              <a:t>11</a:t>
            </a:r>
            <a:r>
              <a:rPr lang="en-SG" dirty="0"/>
              <a:t>: </a:t>
            </a:r>
            <a:r>
              <a:rPr lang="en-SG" u="sng" dirty="0">
                <a:hlinkClick r:id="rId3"/>
              </a:rPr>
              <a:t>https://data.worldbank.org/indicator/IT.NET.USER.ZS</a:t>
            </a:r>
            <a:endParaRPr lang="en-SG" dirty="0"/>
          </a:p>
          <a:p>
            <a:r>
              <a:rPr lang="en-SG" dirty="0"/>
              <a:t>12: </a:t>
            </a:r>
            <a:r>
              <a:rPr lang="en-SG" u="sng" dirty="0">
                <a:hlinkClick r:id="rId4"/>
              </a:rPr>
              <a:t>https://data.worldbank.org/indicator/IT.CEL.SETS.P2</a:t>
            </a:r>
            <a:endParaRPr lang="en-SG" dirty="0"/>
          </a:p>
          <a:p>
            <a:r>
              <a:rPr lang="en-SG" dirty="0"/>
              <a:t>13: </a:t>
            </a:r>
            <a:r>
              <a:rPr lang="en-SG" u="sng" dirty="0">
                <a:hlinkClick r:id="rId5"/>
              </a:rPr>
              <a:t>https://data.worldbank.org/indicator/SH.STA.SMSS.ZS</a:t>
            </a:r>
            <a:endParaRPr lang="en-SG" dirty="0"/>
          </a:p>
          <a:p>
            <a:r>
              <a:rPr lang="en-SG" dirty="0"/>
              <a:t>14: </a:t>
            </a:r>
            <a:r>
              <a:rPr lang="en-SG" u="sng" dirty="0">
                <a:hlinkClick r:id="rId6"/>
              </a:rPr>
              <a:t>https://data.worldbank.org/indicator/SH.H2O.SMDW.ZS</a:t>
            </a:r>
            <a:endParaRPr lang="en-SG" dirty="0"/>
          </a:p>
          <a:p>
            <a:r>
              <a:rPr lang="en-SG" dirty="0"/>
              <a:t>15: </a:t>
            </a:r>
            <a:r>
              <a:rPr lang="en-SG" u="sng" dirty="0">
                <a:hlinkClick r:id="rId7"/>
              </a:rPr>
              <a:t>https://data.worldbank.org/indicator/NY.GNP.PCAP.KD.ZG</a:t>
            </a:r>
            <a:endParaRPr lang="en-SG" dirty="0"/>
          </a:p>
          <a:p>
            <a:r>
              <a:rPr lang="en-SG" dirty="0"/>
              <a:t>16: </a:t>
            </a:r>
            <a:r>
              <a:rPr lang="en-SG" u="sng" dirty="0">
                <a:hlinkClick r:id="rId8"/>
              </a:rPr>
              <a:t>https://data.worldbank.org/indicator/NY.GDP.MKTP.KD.ZG</a:t>
            </a:r>
            <a:endParaRPr lang="en-SG" dirty="0"/>
          </a:p>
          <a:p>
            <a:r>
              <a:rPr lang="en-SG" dirty="0"/>
              <a:t>17: </a:t>
            </a:r>
            <a:r>
              <a:rPr lang="en-SG" u="sng" dirty="0">
                <a:hlinkClick r:id="rId9"/>
              </a:rPr>
              <a:t>https://data.worldbank.org/indicator/AG.LND.FRST.ZS</a:t>
            </a:r>
            <a:endParaRPr lang="en-SG" dirty="0"/>
          </a:p>
          <a:p>
            <a:r>
              <a:rPr lang="en-SG" dirty="0"/>
              <a:t>18: </a:t>
            </a:r>
            <a:r>
              <a:rPr lang="en-SG" u="sng" dirty="0">
                <a:hlinkClick r:id="rId10"/>
              </a:rPr>
              <a:t>https://data.worldbank.org/indicator/AG.LND.FRST.K2</a:t>
            </a:r>
            <a:endParaRPr lang="en-SG" dirty="0"/>
          </a:p>
          <a:p>
            <a:r>
              <a:rPr lang="en-SG" dirty="0"/>
              <a:t>19: </a:t>
            </a:r>
            <a:r>
              <a:rPr lang="en-SG" u="sng" dirty="0">
                <a:hlinkClick r:id="rId11"/>
              </a:rPr>
              <a:t>https://</a:t>
            </a:r>
            <a:r>
              <a:rPr lang="en-SG" u="sng" dirty="0" smtClean="0">
                <a:hlinkClick r:id="rId11"/>
              </a:rPr>
              <a:t>data.worldbank.org/indicator/NY.GNP.MKTP.KD.ZG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574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Aim</a:t>
            </a:r>
          </a:p>
          <a:p>
            <a:r>
              <a:rPr lang="en-SG" dirty="0" smtClean="0"/>
              <a:t>Results &amp; findings</a:t>
            </a:r>
          </a:p>
          <a:p>
            <a:r>
              <a:rPr lang="en-SG" dirty="0" smtClean="0"/>
              <a:t>Conclusions &amp; recommendations</a:t>
            </a:r>
          </a:p>
          <a:p>
            <a:r>
              <a:rPr lang="en-SG" dirty="0" smtClean="0"/>
              <a:t>Limitations &amp; future work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195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References/data 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261449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20: </a:t>
            </a:r>
            <a:r>
              <a:rPr lang="en-SG" u="sng" dirty="0">
                <a:hlinkClick r:id="rId2"/>
              </a:rPr>
              <a:t>https://data.worldbank.org/indicator/EG.ELC.FOSL.ZS</a:t>
            </a:r>
            <a:endParaRPr lang="en-SG" dirty="0"/>
          </a:p>
          <a:p>
            <a:r>
              <a:rPr lang="en-SG" dirty="0"/>
              <a:t>21: </a:t>
            </a:r>
            <a:r>
              <a:rPr lang="en-SG" u="sng" dirty="0">
                <a:hlinkClick r:id="rId3"/>
              </a:rPr>
              <a:t>https://data.worldbank.org/indicator/EG.USE.COMM.FO.ZS</a:t>
            </a:r>
            <a:endParaRPr lang="en-SG" dirty="0"/>
          </a:p>
          <a:p>
            <a:r>
              <a:rPr lang="en-SG" dirty="0"/>
              <a:t>22: </a:t>
            </a:r>
            <a:r>
              <a:rPr lang="en-SG" u="sng" dirty="0">
                <a:hlinkClick r:id="rId4"/>
              </a:rPr>
              <a:t>https://data.worldbank.org/indicator/EG.USE.ELEC.KH.PC</a:t>
            </a:r>
            <a:endParaRPr lang="en-SG" dirty="0"/>
          </a:p>
          <a:p>
            <a:r>
              <a:rPr lang="en-SG" dirty="0"/>
              <a:t>23: </a:t>
            </a:r>
            <a:r>
              <a:rPr lang="en-SG" u="sng" dirty="0">
                <a:hlinkClick r:id="rId5"/>
              </a:rPr>
              <a:t>https://ourworldindata.org/human-development-index</a:t>
            </a:r>
            <a:endParaRPr lang="en-SG" dirty="0"/>
          </a:p>
          <a:p>
            <a:r>
              <a:rPr lang="en-SG" dirty="0"/>
              <a:t>24: </a:t>
            </a:r>
            <a:r>
              <a:rPr lang="en-SG" u="sng" dirty="0">
                <a:hlinkClick r:id="rId6"/>
              </a:rPr>
              <a:t>https://www.kaggle.com/akul27/average-temperature-per-country-per-year/data</a:t>
            </a:r>
            <a:endParaRPr lang="en-SG" dirty="0"/>
          </a:p>
          <a:p>
            <a:r>
              <a:rPr lang="en-SG" dirty="0"/>
              <a:t>25: </a:t>
            </a:r>
            <a:r>
              <a:rPr lang="en-SG" u="sng" dirty="0">
                <a:hlinkClick r:id="rId7"/>
              </a:rPr>
              <a:t>https://data.worldbank.org/indicator/EG.ELC.ACCS.ZS</a:t>
            </a:r>
            <a:endParaRPr lang="en-SG" dirty="0"/>
          </a:p>
          <a:p>
            <a:r>
              <a:rPr lang="en-SG" dirty="0"/>
              <a:t>26: </a:t>
            </a:r>
            <a:r>
              <a:rPr lang="en-SG" u="sng" dirty="0">
                <a:hlinkClick r:id="rId8"/>
              </a:rPr>
              <a:t>https://data.worldbank.org/indicator/EG.USE.PCAP.KG.OE</a:t>
            </a:r>
            <a:endParaRPr lang="en-SG" dirty="0"/>
          </a:p>
          <a:p>
            <a:r>
              <a:rPr lang="en-SG" dirty="0"/>
              <a:t>27: </a:t>
            </a:r>
            <a:r>
              <a:rPr lang="en-SG" u="sng" dirty="0">
                <a:hlinkClick r:id="rId9"/>
              </a:rPr>
              <a:t>https://www.gapminder.org/data/</a:t>
            </a:r>
            <a:endParaRPr lang="en-SG" dirty="0"/>
          </a:p>
          <a:p>
            <a:r>
              <a:rPr lang="en-SG" dirty="0"/>
              <a:t>28: </a:t>
            </a:r>
            <a:r>
              <a:rPr lang="en-SG" u="sng" dirty="0">
                <a:hlinkClick r:id="rId9"/>
              </a:rPr>
              <a:t>https://www.gapminder.org/data/</a:t>
            </a:r>
            <a:endParaRPr lang="en-SG" dirty="0"/>
          </a:p>
          <a:p>
            <a:r>
              <a:rPr lang="en-SG" dirty="0"/>
              <a:t>29: </a:t>
            </a:r>
            <a:r>
              <a:rPr lang="en-SG" u="sng" dirty="0">
                <a:hlinkClick r:id="rId10"/>
              </a:rPr>
              <a:t>http://</a:t>
            </a:r>
            <a:r>
              <a:rPr lang="en-SG" u="sng" dirty="0" smtClean="0">
                <a:hlinkClick r:id="rId10"/>
              </a:rPr>
              <a:t>hdr.undp.org/sites/default/files/2018_all_indicators.xlsx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110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References/data sources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261449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30: </a:t>
            </a:r>
            <a:r>
              <a:rPr lang="en-SG" u="sng" dirty="0">
                <a:hlinkClick r:id="rId2"/>
              </a:rPr>
              <a:t>http://hdr.undp.org/sites/default/files/2018_all_indicators.xlsx</a:t>
            </a:r>
            <a:endParaRPr lang="en-SG" dirty="0"/>
          </a:p>
          <a:p>
            <a:r>
              <a:rPr lang="en-SG" dirty="0"/>
              <a:t>31: </a:t>
            </a:r>
            <a:r>
              <a:rPr lang="en-SG" u="sng" dirty="0">
                <a:hlinkClick r:id="rId3"/>
              </a:rPr>
              <a:t>https://data.worldbank.org/indicator/NY.GNP.PCAP.PP.CD</a:t>
            </a:r>
            <a:endParaRPr lang="en-SG" dirty="0"/>
          </a:p>
          <a:p>
            <a:r>
              <a:rPr lang="en-SG" dirty="0"/>
              <a:t>32: </a:t>
            </a:r>
            <a:r>
              <a:rPr lang="en-SG" u="sng" dirty="0">
                <a:hlinkClick r:id="rId4"/>
              </a:rPr>
              <a:t>https://data.worldbank.org/indicator/VC.IHR.PSRC.P5</a:t>
            </a:r>
            <a:endParaRPr lang="en-SG" dirty="0"/>
          </a:p>
          <a:p>
            <a:r>
              <a:rPr lang="en-SG" dirty="0"/>
              <a:t>33: </a:t>
            </a:r>
            <a:r>
              <a:rPr lang="en-SG" u="sng" dirty="0">
                <a:hlinkClick r:id="rId5"/>
              </a:rPr>
              <a:t>https://data.worldbank.org/indicator/NY.GNP.PCAP.CD</a:t>
            </a:r>
            <a:endParaRPr lang="en-SG" dirty="0"/>
          </a:p>
          <a:p>
            <a:r>
              <a:rPr lang="en-SG" dirty="0"/>
              <a:t>34: </a:t>
            </a:r>
            <a:r>
              <a:rPr lang="en-SG" u="sng" dirty="0">
                <a:hlinkClick r:id="rId6"/>
              </a:rPr>
              <a:t>https://data.worldbank.org/indicator/EN.ATM.CO2E.KD.GD</a:t>
            </a:r>
            <a:endParaRPr lang="en-SG" dirty="0"/>
          </a:p>
          <a:p>
            <a:r>
              <a:rPr lang="en-SG" dirty="0"/>
              <a:t>35: </a:t>
            </a:r>
            <a:r>
              <a:rPr lang="en-SG" u="sng" dirty="0">
                <a:hlinkClick r:id="rId7"/>
              </a:rPr>
              <a:t>https://knoema.com/atlas/Singapore/CO2-emissions</a:t>
            </a:r>
            <a:endParaRPr lang="en-SG" dirty="0"/>
          </a:p>
          <a:p>
            <a:r>
              <a:rPr lang="en-SG" dirty="0"/>
              <a:t>36: </a:t>
            </a:r>
            <a:r>
              <a:rPr lang="en-SG" u="sng" dirty="0">
                <a:hlinkClick r:id="rId8"/>
              </a:rPr>
              <a:t>https://knoema.com/atlas/Singapore/topics/Environment/Emissions/Methane-emissions</a:t>
            </a:r>
            <a:endParaRPr lang="en-SG" dirty="0"/>
          </a:p>
          <a:p>
            <a:r>
              <a:rPr lang="en-SG" dirty="0"/>
              <a:t>37: </a:t>
            </a:r>
            <a:r>
              <a:rPr lang="en-SG" u="sng" dirty="0">
                <a:hlinkClick r:id="rId9"/>
              </a:rPr>
              <a:t>https://</a:t>
            </a:r>
            <a:r>
              <a:rPr lang="en-SG" u="sng" dirty="0" smtClean="0">
                <a:hlinkClick r:id="rId9"/>
              </a:rPr>
              <a:t>knoema.com/atlas/Singapore/topics/Environment/Emissions/Nitrous-oxide-emissions</a:t>
            </a:r>
            <a:endParaRPr lang="en-SG" u="sng" dirty="0" smtClean="0"/>
          </a:p>
          <a:p>
            <a:r>
              <a:rPr lang="en-SG" u="sng" dirty="0" smtClean="0"/>
              <a:t>38: </a:t>
            </a:r>
            <a:r>
              <a:rPr lang="en-SG" dirty="0">
                <a:hlinkClick r:id="rId10"/>
              </a:rPr>
              <a:t>http://www.fao.org/faostat/en/#data/EM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481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Thank you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9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aim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cap="none" dirty="0" smtClean="0"/>
              <a:t>To investigate </a:t>
            </a:r>
            <a:r>
              <a:rPr lang="en-SG" cap="none" dirty="0"/>
              <a:t>S</a:t>
            </a:r>
            <a:r>
              <a:rPr lang="en-SG" cap="none" dirty="0" smtClean="0"/>
              <a:t>ingapore’s progress towards achieving certain SDGs</a:t>
            </a:r>
          </a:p>
          <a:p>
            <a:r>
              <a:rPr lang="en-SG" cap="none" dirty="0" smtClean="0"/>
              <a:t>To investigate possible solutions in other countries that may be relevant in Singapore</a:t>
            </a:r>
          </a:p>
          <a:p>
            <a:r>
              <a:rPr lang="en-SG" cap="none" dirty="0" smtClean="0"/>
              <a:t>To investigate whether we are on track to meet our own specific SDGs</a:t>
            </a:r>
          </a:p>
          <a:p>
            <a:r>
              <a:rPr lang="en-SG" cap="none" dirty="0" smtClean="0"/>
              <a:t>To investigate possible areas we may focus on in the future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227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pic>
        <p:nvPicPr>
          <p:cNvPr id="4" name="Content Placeholder 3" descr="C:\Users\Russell\Anaconda3x\Untitled Folder\Untitled Folder\corr_sg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3" y="2371499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Russell\Anaconda3x\Untitled Folder\Untitled Folder\corr_sg_pr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46" y="2371500"/>
            <a:ext cx="54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pic>
        <p:nvPicPr>
          <p:cNvPr id="6" name="Picture 5" descr="C:\Users\Russell\Anaconda3x\Untitled Folder\Untitled Folder\spearman_s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2" y="2309583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Russell\Anaconda3x\Untitled Folder\Untitled Folder\spearman_sg_pr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06" y="2309583"/>
            <a:ext cx="54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2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cap="none" dirty="0" smtClean="0"/>
              <a:t>Based on the </a:t>
            </a:r>
            <a:r>
              <a:rPr lang="en-SG" cap="none" dirty="0" err="1" smtClean="0"/>
              <a:t>heatmap</a:t>
            </a:r>
            <a:r>
              <a:rPr lang="en-SG" cap="none" dirty="0" smtClean="0"/>
              <a:t>, we conclude that the areas of greatest improvement for </a:t>
            </a:r>
            <a:r>
              <a:rPr lang="en-SG" cap="none" dirty="0" err="1" smtClean="0"/>
              <a:t>singapore</a:t>
            </a:r>
            <a:r>
              <a:rPr lang="en-SG" cap="none" dirty="0" smtClean="0"/>
              <a:t> are </a:t>
            </a:r>
          </a:p>
          <a:p>
            <a:r>
              <a:rPr lang="en-SG" cap="none" dirty="0" smtClean="0"/>
              <a:t>[indicator name, unit (number of unsustainable indicators)]:</a:t>
            </a:r>
          </a:p>
          <a:p>
            <a:r>
              <a:rPr lang="en-SG" cap="none" dirty="0" smtClean="0"/>
              <a:t>	Greenhouse gas emissions, </a:t>
            </a:r>
            <a:r>
              <a:rPr lang="en-SG" cap="none" dirty="0" err="1" smtClean="0"/>
              <a:t>kt</a:t>
            </a:r>
            <a:r>
              <a:rPr lang="en-SG" cap="none" dirty="0" smtClean="0"/>
              <a:t> (13/20)</a:t>
            </a:r>
          </a:p>
          <a:p>
            <a:r>
              <a:rPr lang="en-SG" cap="none" dirty="0" smtClean="0"/>
              <a:t>	Forest area, % (12/20)</a:t>
            </a:r>
          </a:p>
          <a:p>
            <a:r>
              <a:rPr lang="en-SG" cap="none" dirty="0" smtClean="0"/>
              <a:t>	Electrical power consumption per capita, kwh (12/20)</a:t>
            </a:r>
          </a:p>
          <a:p>
            <a:r>
              <a:rPr lang="en-SG" cap="none" dirty="0" smtClean="0"/>
              <a:t>	</a:t>
            </a:r>
            <a:r>
              <a:rPr lang="it-IT" cap="none" dirty="0" smtClean="0"/>
              <a:t>Oil consumption per capita, tonnes (12/20)</a:t>
            </a:r>
            <a:endParaRPr lang="en-SG" cap="none" dirty="0" smtClean="0"/>
          </a:p>
          <a:p>
            <a:r>
              <a:rPr lang="it-IT" cap="none" dirty="0" smtClean="0"/>
              <a:t>	</a:t>
            </a:r>
            <a:r>
              <a:rPr lang="en-SG" cap="none" dirty="0" smtClean="0"/>
              <a:t>Annual mean temperature, </a:t>
            </a:r>
            <a:r>
              <a:rPr lang="en-SG" cap="none" dirty="0" err="1" smtClean="0"/>
              <a:t>degc</a:t>
            </a:r>
            <a:r>
              <a:rPr lang="en-SG" cap="none" dirty="0" smtClean="0"/>
              <a:t> (12/20)</a:t>
            </a:r>
          </a:p>
          <a:p>
            <a:endParaRPr lang="en-SG" cap="none" dirty="0"/>
          </a:p>
        </p:txBody>
      </p:sp>
    </p:spTree>
    <p:extLst>
      <p:ext uri="{BB962C8B-B14F-4D97-AF65-F5344CB8AC3E}">
        <p14:creationId xmlns:p14="http://schemas.microsoft.com/office/powerpoint/2010/main" val="152819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cap="none" dirty="0" smtClean="0"/>
              <a:t>China, Left: Forest area, km2; Right: Forest area, %</a:t>
            </a:r>
            <a:endParaRPr lang="en-SG" cap="none" dirty="0"/>
          </a:p>
        </p:txBody>
      </p:sp>
      <p:pic>
        <p:nvPicPr>
          <p:cNvPr id="4" name="Picture 3" descr="C:\Users\Russell\Anaconda3x\Untitled Folder\Untitled Folder\FRSTA.P.CH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4" y="2808257"/>
            <a:ext cx="5399405" cy="356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Russell\Anaconda3x\Untitled Folder\Untitled Folder\FRSTA.KM2.CH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95" y="2919382"/>
            <a:ext cx="5399405" cy="345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43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SG" cap="none" dirty="0"/>
          </a:p>
        </p:txBody>
      </p:sp>
      <p:pic>
        <p:nvPicPr>
          <p:cNvPr id="6" name="Picture 5" descr="C:\Users\Russell\Anaconda3x\Untitled Folder\Untitled Folder\t_OCP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861028"/>
            <a:ext cx="7781652" cy="448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37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 &amp; findings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2922"/>
            <a:ext cx="10363826" cy="3988278"/>
          </a:xfrm>
        </p:spPr>
        <p:txBody>
          <a:bodyPr>
            <a:normAutofit/>
          </a:bodyPr>
          <a:lstStyle/>
          <a:p>
            <a:r>
              <a:rPr lang="en-SG" cap="none" dirty="0" smtClean="0"/>
              <a:t>Right: Oil consumption, Denmark; Left: Oil consumption, Sweden</a:t>
            </a:r>
            <a:endParaRPr lang="en-SG" cap="none" dirty="0"/>
          </a:p>
        </p:txBody>
      </p:sp>
      <p:pic>
        <p:nvPicPr>
          <p:cNvPr id="5" name="Picture 4" descr="C:\Users\Russell\Anaconda3x\Untitled Folder\Untitled Folder\OCPC.T.DN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2151757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Russell\Anaconda3x\Untitled Folder\Untitled Folder\OCPC.T.SW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48" y="2151757"/>
            <a:ext cx="5399405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5638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1599</TotalTime>
  <Words>694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Tw Cen MT</vt:lpstr>
      <vt:lpstr>Arial</vt:lpstr>
      <vt:lpstr>Droplet</vt:lpstr>
      <vt:lpstr>CS4132 Project Presentation</vt:lpstr>
      <vt:lpstr>Overview</vt:lpstr>
      <vt:lpstr>aim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Results &amp; findings</vt:lpstr>
      <vt:lpstr>Conclusions &amp; recommendations</vt:lpstr>
      <vt:lpstr>Conclusions &amp; recommendations</vt:lpstr>
      <vt:lpstr>Limitations &amp; future work</vt:lpstr>
      <vt:lpstr>References/data sources</vt:lpstr>
      <vt:lpstr>References/data sources</vt:lpstr>
      <vt:lpstr>References/data sources</vt:lpstr>
      <vt:lpstr>References/data sources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CS4132 Project Presentation</dc:title>
  <dc:creator>Russ Ng</dc:creator>
  <cp:lastModifiedBy>Russ Ng</cp:lastModifiedBy>
  <cp:revision>10</cp:revision>
  <dcterms:created xsi:type="dcterms:W3CDTF">2019-10-02T12:58:46Z</dcterms:created>
  <dcterms:modified xsi:type="dcterms:W3CDTF">2019-10-03T15:38:36Z</dcterms:modified>
</cp:coreProperties>
</file>