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325" r:id="rId3"/>
    <p:sldId id="326" r:id="rId4"/>
    <p:sldId id="327" r:id="rId5"/>
    <p:sldId id="275" r:id="rId6"/>
    <p:sldId id="276" r:id="rId7"/>
    <p:sldId id="329" r:id="rId8"/>
    <p:sldId id="330" r:id="rId9"/>
    <p:sldId id="33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FF43FF"/>
    <a:srgbClr val="18F918"/>
    <a:srgbClr val="1F3B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5" autoAdjust="0"/>
    <p:restoredTop sz="93931" autoAdjust="0"/>
  </p:normalViewPr>
  <p:slideViewPr>
    <p:cSldViewPr snapToGrid="0">
      <p:cViewPr varScale="1">
        <p:scale>
          <a:sx n="83" d="100"/>
          <a:sy n="83" d="100"/>
        </p:scale>
        <p:origin x="1038" y="90"/>
      </p:cViewPr>
      <p:guideLst>
        <p:guide orient="horz" pos="288"/>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4/20/2017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4/20/2017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tp://ftp.ncbi.nlm.nih.gov/genomes/all/GCF/000/005/845/GCF_000005845.2_ASM584v2/GCF_000005845.2_ASM584v2_genomic.gbff.g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uniprot.org/downloads" TargetMode="External"/><Relationship Id="rId7" Type="http://schemas.openxmlformats.org/officeDocument/2006/relationships/hyperlink" Target="ftp://ftp.uniprot.org/pub/databases/uniprot/current_release/knowledgebase/taxonomic_divisions/" TargetMode="External"/><Relationship Id="rId2" Type="http://schemas.openxmlformats.org/officeDocument/2006/relationships/hyperlink" Target="http://www.uniprot.org/" TargetMode="External"/><Relationship Id="rId1" Type="http://schemas.openxmlformats.org/officeDocument/2006/relationships/slideLayout" Target="../slideLayouts/slideLayout2.xml"/><Relationship Id="rId6" Type="http://schemas.openxmlformats.org/officeDocument/2006/relationships/hyperlink" Target="ftp://ftp.uniprot.org/pub/databases/uniprot/current_release/knowledgebase/idmapping/" TargetMode="External"/><Relationship Id="rId5" Type="http://schemas.openxmlformats.org/officeDocument/2006/relationships/hyperlink" Target="ftp://ftp.uniprot.org/pub/databases/uniprot/current_release/knowledgebase/reference_proteomes" TargetMode="External"/><Relationship Id="rId4" Type="http://schemas.openxmlformats.org/officeDocument/2006/relationships/hyperlink" Target="https://www.expasy.org/" TargetMode="External"/><Relationship Id="rId9"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hyperlink" Target="ftp://ftp.uniprot.org/pub/databases/uniprot/current_release/knowledgebase/reference_proteomes/Bacteria/" TargetMode="External"/><Relationship Id="rId2" Type="http://schemas.openxmlformats.org/officeDocument/2006/relationships/hyperlink" Target="ftp://ftp.uniprot.org/pub/databases/uniprot/current_release/knowledgebase/reference_proteomes/README" TargetMode="Externa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web.expasy.org/docs/userman.html" TargetMode="External"/><Relationship Id="rId2" Type="http://schemas.openxmlformats.org/officeDocument/2006/relationships/hyperlink" Target="ftp://ftp.uniprot.org/pub/databases/uniprot/current_release/knowledgebase/taxonomic_divisions/uniprot_sprot_archaea.dat.gz" TargetMode="Externa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3  Session 2</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9689" y="2038673"/>
            <a:ext cx="11693370" cy="4420000"/>
          </a:xfrm>
        </p:spPr>
        <p:txBody>
          <a:bodyPr>
            <a:noAutofit/>
          </a:bodyPr>
          <a:lstStyle/>
          <a:p>
            <a:pPr marL="457200" indent="-457200">
              <a:buClr>
                <a:srgbClr val="002060"/>
              </a:buClr>
              <a:buFont typeface="Wingdings" panose="05000000000000000000" pitchFamily="2" charset="2"/>
              <a:buChar char="q"/>
            </a:pPr>
            <a:r>
              <a:rPr lang="en-US" b="1" dirty="0" smtClean="0"/>
              <a:t>To download the genome of E. coli K12 MG1655 type</a:t>
            </a:r>
            <a:r>
              <a:rPr lang="en-US" dirty="0" smtClean="0"/>
              <a:t>.</a:t>
            </a:r>
            <a:endParaRPr lang="en-US" b="1" dirty="0" smtClean="0"/>
          </a:p>
          <a:p>
            <a:pPr marL="795338" lvl="1" indent="-338138">
              <a:buClr>
                <a:srgbClr val="002060"/>
              </a:buClr>
              <a:buFont typeface="Courier New" panose="02070309020205020404" pitchFamily="49" charset="0"/>
              <a:buChar char="o"/>
            </a:pPr>
            <a:r>
              <a:rPr lang="en-US" sz="1600" dirty="0" err="1" smtClean="0"/>
              <a:t>rsync</a:t>
            </a:r>
            <a:r>
              <a:rPr lang="en-US" sz="1600" dirty="0" smtClean="0"/>
              <a:t> –</a:t>
            </a:r>
            <a:r>
              <a:rPr lang="en-US" sz="1600" dirty="0" err="1" smtClean="0"/>
              <a:t>avzL</a:t>
            </a:r>
            <a:r>
              <a:rPr lang="en-US" sz="1600" dirty="0" smtClean="0"/>
              <a:t> rsync://rsync.ncbi.nlm.nih.gov/genomes/all/GCF/000/005/845/GCF_000005845.2_ASM584v2/   E_coli_K12_MG1655</a:t>
            </a:r>
          </a:p>
          <a:p>
            <a:pPr marL="795338" lvl="1" indent="-338138">
              <a:buClr>
                <a:srgbClr val="002060"/>
              </a:buClr>
              <a:buFont typeface="Courier New" panose="02070309020205020404" pitchFamily="49" charset="0"/>
              <a:buChar char="o"/>
            </a:pPr>
            <a:r>
              <a:rPr lang="en-US" sz="1600" dirty="0" smtClean="0"/>
              <a:t>Execute the same command a second time and it won’t download anything because the contents of the source and destination are identical.</a:t>
            </a:r>
            <a:endParaRPr lang="en-US" sz="2000" dirty="0" smtClean="0"/>
          </a:p>
          <a:p>
            <a:pPr marL="457200" indent="-457200">
              <a:buClr>
                <a:srgbClr val="002060"/>
              </a:buClr>
              <a:buFont typeface="Wingdings" panose="05000000000000000000" pitchFamily="2" charset="2"/>
              <a:buChar char="q"/>
            </a:pPr>
            <a:r>
              <a:rPr lang="en-US" dirty="0" smtClean="0"/>
              <a:t>Last week we learned how to use </a:t>
            </a:r>
            <a:r>
              <a:rPr lang="en-US" dirty="0" err="1" smtClean="0"/>
              <a:t>rsync</a:t>
            </a:r>
            <a:r>
              <a:rPr lang="en-US" dirty="0" smtClean="0"/>
              <a:t> to download genomic information from NCBI </a:t>
            </a:r>
            <a:r>
              <a:rPr lang="en-US" dirty="0" err="1" smtClean="0"/>
              <a:t>RefSeq</a:t>
            </a:r>
            <a:endParaRPr lang="en-US" dirty="0" smtClean="0"/>
          </a:p>
          <a:p>
            <a:pPr marL="457200" indent="-457200">
              <a:buClr>
                <a:srgbClr val="002060"/>
              </a:buClr>
              <a:buFont typeface="Wingdings" panose="05000000000000000000" pitchFamily="2" charset="2"/>
              <a:buChar char="q"/>
            </a:pPr>
            <a:r>
              <a:rPr lang="en-US" dirty="0" smtClean="0"/>
              <a:t>You explored </a:t>
            </a:r>
            <a:r>
              <a:rPr lang="en-US" dirty="0" smtClean="0"/>
              <a:t>the different files available for each genome, </a:t>
            </a:r>
            <a:r>
              <a:rPr lang="en-US" dirty="0" smtClean="0"/>
              <a:t>accessed </a:t>
            </a:r>
            <a:r>
              <a:rPr lang="en-US" dirty="0" smtClean="0"/>
              <a:t>the README files, and download several genomes</a:t>
            </a:r>
          </a:p>
          <a:p>
            <a:pPr marL="457200" indent="-457200">
              <a:buClr>
                <a:srgbClr val="002060"/>
              </a:buClr>
              <a:buFont typeface="Wingdings" panose="05000000000000000000" pitchFamily="2" charset="2"/>
              <a:buChar char="q"/>
            </a:pPr>
            <a:r>
              <a:rPr lang="en-US" dirty="0" smtClean="0"/>
              <a:t>For homework your identified </a:t>
            </a:r>
            <a:r>
              <a:rPr lang="en-US" dirty="0" smtClean="0"/>
              <a:t>the </a:t>
            </a:r>
            <a:r>
              <a:rPr lang="en-US" dirty="0" err="1" smtClean="0"/>
              <a:t>biopython</a:t>
            </a:r>
            <a:r>
              <a:rPr lang="en-US" dirty="0" smtClean="0"/>
              <a:t> functions that parse </a:t>
            </a:r>
            <a:r>
              <a:rPr lang="en-US" dirty="0" err="1" smtClean="0"/>
              <a:t>GenBank</a:t>
            </a:r>
            <a:r>
              <a:rPr lang="en-US" dirty="0" smtClean="0"/>
              <a:t> files, and </a:t>
            </a:r>
            <a:r>
              <a:rPr lang="en-US" dirty="0" err="1" smtClean="0"/>
              <a:t>fasta</a:t>
            </a:r>
            <a:r>
              <a:rPr lang="en-US" dirty="0" smtClean="0"/>
              <a:t> files.</a:t>
            </a:r>
          </a:p>
          <a:p>
            <a:pPr marL="0" indent="0">
              <a:buClr>
                <a:srgbClr val="002060"/>
              </a:buClr>
              <a:buNone/>
            </a:pPr>
            <a:endParaRPr lang="en-US" sz="2000" dirty="0" smtClean="0"/>
          </a:p>
          <a:p>
            <a:pPr marL="457200" lvl="1" indent="0">
              <a:buClr>
                <a:srgbClr val="002060"/>
              </a:buClr>
              <a:buNone/>
            </a:pPr>
            <a:endParaRPr lang="en-US" sz="2000" dirty="0" smtClean="0"/>
          </a:p>
          <a:p>
            <a:pPr marL="795338" lvl="1" indent="-338138">
              <a:buClr>
                <a:srgbClr val="002060"/>
              </a:buClr>
              <a:buFont typeface="Courier New" panose="02070309020205020404" pitchFamily="49" charset="0"/>
              <a:buChar char="o"/>
            </a:pPr>
            <a:endParaRPr lang="en-US" sz="2000" dirty="0"/>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spTree>
    <p:extLst>
      <p:ext uri="{BB962C8B-B14F-4D97-AF65-F5344CB8AC3E}">
        <p14:creationId xmlns:p14="http://schemas.microsoft.com/office/powerpoint/2010/main" val="2451778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94167" y="1452064"/>
            <a:ext cx="11007503" cy="5078119"/>
          </a:xfrm>
        </p:spPr>
        <p:txBody>
          <a:bodyPr>
            <a:noAutofit/>
          </a:bodyPr>
          <a:lstStyle/>
          <a:p>
            <a:pPr marL="457200" indent="-457200">
              <a:buClr>
                <a:srgbClr val="002060"/>
              </a:buClr>
              <a:buFont typeface="Wingdings" panose="05000000000000000000" pitchFamily="2" charset="2"/>
              <a:buChar char="q"/>
            </a:pPr>
            <a:r>
              <a:rPr lang="en-US" sz="2000" b="1" dirty="0" smtClean="0"/>
              <a:t>Exercise 1</a:t>
            </a:r>
            <a:r>
              <a:rPr lang="en-US" sz="2000" dirty="0" smtClean="0"/>
              <a:t>:</a:t>
            </a:r>
          </a:p>
          <a:p>
            <a:pPr marL="457200" lvl="1" indent="0">
              <a:buClr>
                <a:srgbClr val="002060"/>
              </a:buClr>
              <a:buNone/>
            </a:pPr>
            <a:r>
              <a:rPr lang="en-US" sz="2000" dirty="0" smtClean="0"/>
              <a:t>Write a script that uses </a:t>
            </a:r>
            <a:r>
              <a:rPr lang="en-US" sz="2000" dirty="0" err="1" smtClean="0"/>
              <a:t>biopython</a:t>
            </a:r>
            <a:r>
              <a:rPr lang="en-US" sz="2000" dirty="0" smtClean="0"/>
              <a:t> to parse the </a:t>
            </a:r>
            <a:r>
              <a:rPr lang="en-US" sz="2000" dirty="0" err="1" smtClean="0"/>
              <a:t>GenBank</a:t>
            </a:r>
            <a:r>
              <a:rPr lang="en-US" sz="2000" dirty="0" smtClean="0"/>
              <a:t> file for </a:t>
            </a:r>
            <a:r>
              <a:rPr lang="en-US" sz="2000" i="1" dirty="0" smtClean="0"/>
              <a:t>E. coli </a:t>
            </a:r>
            <a:r>
              <a:rPr lang="en-US" sz="2000" dirty="0" smtClean="0"/>
              <a:t>K12 MG1655 (</a:t>
            </a:r>
            <a:r>
              <a:rPr lang="en-US" sz="2000" dirty="0" smtClean="0">
                <a:hlinkClick r:id="rId2"/>
              </a:rPr>
              <a:t>GCF_000005845.2_ASM584v2_genomic.gbff.gz</a:t>
            </a:r>
            <a:r>
              <a:rPr lang="en-US" sz="2000" dirty="0" smtClean="0"/>
              <a:t>). Extract for every CDS:</a:t>
            </a:r>
          </a:p>
          <a:p>
            <a:pPr marL="914400" lvl="1" indent="-457200">
              <a:buClr>
                <a:srgbClr val="002060"/>
              </a:buClr>
              <a:buFont typeface="+mj-lt"/>
              <a:buAutoNum type="arabicPeriod"/>
            </a:pPr>
            <a:r>
              <a:rPr lang="en-US" sz="2000" dirty="0" smtClean="0"/>
              <a:t>Tax ID (Check ‘source’, and /</a:t>
            </a:r>
            <a:r>
              <a:rPr lang="en-US" sz="2000" dirty="0" err="1" smtClean="0"/>
              <a:t>db_xref</a:t>
            </a:r>
            <a:r>
              <a:rPr lang="en-US" sz="2000" dirty="0" smtClean="0"/>
              <a:t> for taxon)</a:t>
            </a:r>
          </a:p>
          <a:p>
            <a:pPr marL="914400" lvl="1" indent="-457200">
              <a:buClr>
                <a:srgbClr val="002060"/>
              </a:buClr>
              <a:buFont typeface="+mj-lt"/>
              <a:buAutoNum type="arabicPeriod"/>
            </a:pPr>
            <a:r>
              <a:rPr lang="en-US" sz="2000" dirty="0" smtClean="0"/>
              <a:t>the accession (/</a:t>
            </a:r>
            <a:r>
              <a:rPr lang="en-US" sz="2000" dirty="0" err="1" smtClean="0"/>
              <a:t>protein_id</a:t>
            </a:r>
            <a:r>
              <a:rPr lang="en-US" sz="2000" dirty="0" smtClean="0"/>
              <a:t>) </a:t>
            </a:r>
            <a:endParaRPr lang="en-US" sz="2000" dirty="0" smtClean="0"/>
          </a:p>
          <a:p>
            <a:pPr marL="914400" lvl="1" indent="-457200">
              <a:buClr>
                <a:srgbClr val="002060"/>
              </a:buClr>
              <a:buFont typeface="+mj-lt"/>
              <a:buAutoNum type="arabicPeriod"/>
            </a:pPr>
            <a:r>
              <a:rPr lang="en-US" sz="2000" dirty="0" smtClean="0"/>
              <a:t>coordinates (CDS line</a:t>
            </a:r>
            <a:r>
              <a:rPr lang="en-US" sz="2000" dirty="0" smtClean="0"/>
              <a:t>)</a:t>
            </a:r>
            <a:endParaRPr lang="en-US" sz="2000" dirty="0" smtClean="0"/>
          </a:p>
          <a:p>
            <a:pPr marL="914400" lvl="1" indent="-457200">
              <a:buClr>
                <a:srgbClr val="002060"/>
              </a:buClr>
              <a:buFont typeface="+mj-lt"/>
              <a:buAutoNum type="arabicPeriod"/>
            </a:pPr>
            <a:r>
              <a:rPr lang="en-US" sz="2000" dirty="0" smtClean="0"/>
              <a:t>strand (see word ‘complement’ in CDS line</a:t>
            </a:r>
            <a:r>
              <a:rPr lang="en-US" sz="2000" dirty="0" smtClean="0"/>
              <a:t>) </a:t>
            </a:r>
            <a:endParaRPr lang="en-US" sz="2000" dirty="0" smtClean="0"/>
          </a:p>
          <a:p>
            <a:pPr marL="914400" lvl="1" indent="-457200">
              <a:buClr>
                <a:srgbClr val="002060"/>
              </a:buClr>
              <a:buFont typeface="+mj-lt"/>
              <a:buAutoNum type="arabicPeriod"/>
            </a:pPr>
            <a:r>
              <a:rPr lang="en-US" sz="2000" dirty="0" smtClean="0"/>
              <a:t>gene name (/gene</a:t>
            </a:r>
            <a:r>
              <a:rPr lang="en-US" sz="2000" dirty="0" smtClean="0"/>
              <a:t>) </a:t>
            </a:r>
            <a:endParaRPr lang="en-US" sz="2000" dirty="0" smtClean="0"/>
          </a:p>
          <a:p>
            <a:pPr marL="914400" lvl="1" indent="-457200">
              <a:buClr>
                <a:srgbClr val="002060"/>
              </a:buClr>
              <a:buFont typeface="+mj-lt"/>
              <a:buAutoNum type="arabicPeriod"/>
            </a:pPr>
            <a:r>
              <a:rPr lang="en-US" sz="2000" dirty="0" smtClean="0"/>
              <a:t>locus tag (/</a:t>
            </a:r>
            <a:r>
              <a:rPr lang="en-US" sz="2000" dirty="0" err="1" smtClean="0"/>
              <a:t>locus_tag</a:t>
            </a:r>
            <a:r>
              <a:rPr lang="en-US" sz="2000" dirty="0" smtClean="0"/>
              <a:t>) </a:t>
            </a:r>
            <a:endParaRPr lang="en-US" sz="2000" dirty="0" smtClean="0"/>
          </a:p>
          <a:p>
            <a:pPr marL="914400" lvl="1" indent="-457200">
              <a:buClr>
                <a:srgbClr val="002060"/>
              </a:buClr>
              <a:buFont typeface="+mj-lt"/>
              <a:buAutoNum type="arabicPeriod"/>
            </a:pPr>
            <a:r>
              <a:rPr lang="en-US" sz="2000" dirty="0" smtClean="0"/>
              <a:t>synonyms </a:t>
            </a:r>
            <a:r>
              <a:rPr lang="en-US" sz="2000" dirty="0" smtClean="0"/>
              <a:t>(/</a:t>
            </a:r>
            <a:r>
              <a:rPr lang="en-US" sz="2000" dirty="0" err="1" smtClean="0"/>
              <a:t>gene_synonym</a:t>
            </a:r>
            <a:r>
              <a:rPr lang="en-US" sz="2000" dirty="0" smtClean="0"/>
              <a:t>) </a:t>
            </a:r>
            <a:endParaRPr lang="en-US" sz="2000" dirty="0" smtClean="0"/>
          </a:p>
          <a:p>
            <a:pPr marL="914400" lvl="1" indent="-457200">
              <a:buClr>
                <a:srgbClr val="002060"/>
              </a:buClr>
              <a:buFont typeface="+mj-lt"/>
              <a:buAutoNum type="arabicPeriod"/>
            </a:pPr>
            <a:r>
              <a:rPr lang="en-US" sz="2000" dirty="0" smtClean="0"/>
              <a:t>protein name (/product</a:t>
            </a:r>
            <a:r>
              <a:rPr lang="en-US" sz="2000" dirty="0" smtClean="0"/>
              <a:t>) </a:t>
            </a:r>
          </a:p>
          <a:p>
            <a:pPr marL="914400" lvl="1" indent="-457200">
              <a:buClr>
                <a:srgbClr val="002060"/>
              </a:buClr>
              <a:buFont typeface="+mj-lt"/>
              <a:buAutoNum type="arabicPeriod"/>
            </a:pPr>
            <a:r>
              <a:rPr lang="en-US" sz="2000" dirty="0"/>
              <a:t>EC-number(s) </a:t>
            </a:r>
            <a:r>
              <a:rPr lang="en-US" sz="2000" dirty="0" smtClean="0"/>
              <a:t>(/</a:t>
            </a:r>
            <a:r>
              <a:rPr lang="en-US" sz="2000" dirty="0" err="1" smtClean="0"/>
              <a:t>EC_number</a:t>
            </a:r>
            <a:r>
              <a:rPr lang="en-US" sz="2000" dirty="0" smtClean="0"/>
              <a:t>)</a:t>
            </a:r>
            <a:endParaRPr lang="en-US" sz="2000" dirty="0" smtClean="0"/>
          </a:p>
          <a:p>
            <a:pPr marL="914400" lvl="1" indent="-457200">
              <a:buClr>
                <a:srgbClr val="002060"/>
              </a:buClr>
              <a:buFont typeface="+mj-lt"/>
              <a:buAutoNum type="arabicPeriod"/>
            </a:pPr>
            <a:r>
              <a:rPr lang="en-US" sz="2000" dirty="0" smtClean="0"/>
              <a:t>external references (/</a:t>
            </a:r>
            <a:r>
              <a:rPr lang="en-US" sz="2000" dirty="0" err="1" smtClean="0"/>
              <a:t>db_xref</a:t>
            </a:r>
            <a:r>
              <a:rPr lang="en-US" sz="2000" dirty="0" smtClean="0"/>
              <a:t>) </a:t>
            </a:r>
          </a:p>
          <a:p>
            <a:pPr marL="457200" lvl="1" indent="0">
              <a:buClr>
                <a:srgbClr val="002060"/>
              </a:buClr>
              <a:buNone/>
            </a:pPr>
            <a:endParaRPr lang="en-US" sz="2000" dirty="0" smtClean="0"/>
          </a:p>
          <a:p>
            <a:pPr marL="457200" lvl="1" indent="0">
              <a:buClr>
                <a:srgbClr val="002060"/>
              </a:buClr>
              <a:buNone/>
            </a:pPr>
            <a:r>
              <a:rPr lang="en-US" sz="2000" dirty="0" smtClean="0"/>
              <a:t>Write the results to a tab-separated file.</a:t>
            </a:r>
          </a:p>
          <a:p>
            <a:pPr marL="0" indent="0">
              <a:buClr>
                <a:srgbClr val="002060"/>
              </a:buClr>
              <a:buNone/>
            </a:pPr>
            <a:endParaRPr lang="en-US" sz="2000" dirty="0" smtClean="0"/>
          </a:p>
          <a:p>
            <a:pPr marL="457200" lvl="1" indent="0">
              <a:buClr>
                <a:srgbClr val="002060"/>
              </a:buClr>
              <a:buNone/>
            </a:pPr>
            <a:endParaRPr lang="en-US" sz="2000" dirty="0" smtClean="0"/>
          </a:p>
          <a:p>
            <a:pPr marL="795338" lvl="1" indent="-338138">
              <a:buClr>
                <a:srgbClr val="002060"/>
              </a:buClr>
              <a:buFont typeface="Courier New" panose="02070309020205020404" pitchFamily="49" charset="0"/>
              <a:buChar char="o"/>
            </a:pPr>
            <a:endParaRPr lang="en-US" sz="2000" dirty="0"/>
          </a:p>
          <a:p>
            <a:pPr marL="0" indent="0">
              <a:buClr>
                <a:srgbClr val="002060"/>
              </a:buClr>
              <a:buNone/>
            </a:pPr>
            <a:endParaRPr lang="en-US" sz="20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sp>
        <p:nvSpPr>
          <p:cNvPr id="5" name="TextBox 4"/>
          <p:cNvSpPr txBox="1"/>
          <p:nvPr/>
        </p:nvSpPr>
        <p:spPr>
          <a:xfrm>
            <a:off x="8768920" y="2448026"/>
            <a:ext cx="2637287" cy="2246769"/>
          </a:xfrm>
          <a:prstGeom prst="rect">
            <a:avLst/>
          </a:prstGeom>
          <a:noFill/>
        </p:spPr>
        <p:txBody>
          <a:bodyPr wrap="square" rtlCol="0">
            <a:spAutoFit/>
          </a:bodyPr>
          <a:lstStyle/>
          <a:p>
            <a:r>
              <a:rPr lang="en-US" sz="1600" b="1" dirty="0" smtClean="0"/>
              <a:t>NOTE:</a:t>
            </a:r>
            <a:r>
              <a:rPr lang="en-US" sz="1600" dirty="0" smtClean="0"/>
              <a:t> </a:t>
            </a:r>
            <a:endParaRPr lang="en-US" sz="1600" dirty="0" smtClean="0"/>
          </a:p>
          <a:p>
            <a:r>
              <a:rPr lang="en-US" sz="1600" dirty="0"/>
              <a:t>F</a:t>
            </a:r>
            <a:r>
              <a:rPr lang="en-US" sz="1600" dirty="0" smtClean="0"/>
              <a:t>ind out how python can directly open </a:t>
            </a:r>
            <a:r>
              <a:rPr lang="en-US" sz="1600" dirty="0" smtClean="0"/>
              <a:t>compressed files </a:t>
            </a:r>
            <a:r>
              <a:rPr lang="en-US" sz="1600" dirty="0" smtClean="0"/>
              <a:t>without </a:t>
            </a:r>
            <a:r>
              <a:rPr lang="en-US" sz="1600" dirty="0" smtClean="0"/>
              <a:t>physically decompress them.</a:t>
            </a:r>
          </a:p>
          <a:p>
            <a:pPr marL="285750" indent="-285750">
              <a:buClr>
                <a:srgbClr val="002060"/>
              </a:buClr>
              <a:buFont typeface="Courier New" panose="02070309020205020404" pitchFamily="49" charset="0"/>
              <a:buChar char="o"/>
            </a:pPr>
            <a:r>
              <a:rPr lang="en-US" sz="1200" dirty="0" smtClean="0"/>
              <a:t>Working with many genomes takes a lot of disk space, it is </a:t>
            </a:r>
            <a:r>
              <a:rPr lang="en-US" sz="1200" dirty="0" smtClean="0"/>
              <a:t>inconvenient and inefficient to </a:t>
            </a:r>
            <a:r>
              <a:rPr lang="en-US" sz="1200" dirty="0" smtClean="0"/>
              <a:t>decompress </a:t>
            </a:r>
            <a:r>
              <a:rPr lang="en-US" sz="1200" dirty="0" smtClean="0"/>
              <a:t>files on disk </a:t>
            </a:r>
            <a:r>
              <a:rPr lang="en-US" sz="1200" dirty="0" smtClean="0"/>
              <a:t>before working with them.</a:t>
            </a:r>
            <a:endParaRPr lang="en-US" sz="1200" dirty="0"/>
          </a:p>
        </p:txBody>
      </p:sp>
      <p:sp>
        <p:nvSpPr>
          <p:cNvPr id="9" name="TextBox 8"/>
          <p:cNvSpPr txBox="1"/>
          <p:nvPr/>
        </p:nvSpPr>
        <p:spPr>
          <a:xfrm>
            <a:off x="8768920" y="4898967"/>
            <a:ext cx="2637287" cy="1631216"/>
          </a:xfrm>
          <a:prstGeom prst="rect">
            <a:avLst/>
          </a:prstGeom>
          <a:noFill/>
        </p:spPr>
        <p:txBody>
          <a:bodyPr wrap="square" rtlCol="0">
            <a:spAutoFit/>
          </a:bodyPr>
          <a:lstStyle/>
          <a:p>
            <a:r>
              <a:rPr lang="en-US" sz="1600" b="1" dirty="0" smtClean="0"/>
              <a:t>NOTE</a:t>
            </a:r>
            <a:r>
              <a:rPr lang="en-US" sz="1600" b="1" dirty="0" smtClean="0"/>
              <a:t>: </a:t>
            </a:r>
            <a:r>
              <a:rPr lang="en-US" sz="1600" dirty="0"/>
              <a:t> </a:t>
            </a:r>
            <a:endParaRPr lang="en-US" sz="1600" dirty="0" smtClean="0"/>
          </a:p>
          <a:p>
            <a:r>
              <a:rPr lang="en-US" sz="1600" dirty="0" smtClean="0"/>
              <a:t>If there are several tags with information (e.g., /</a:t>
            </a:r>
            <a:r>
              <a:rPr lang="en-US" sz="1600" dirty="0" err="1" smtClean="0"/>
              <a:t>db_xref</a:t>
            </a:r>
            <a:r>
              <a:rPr lang="en-US" sz="1600" dirty="0" smtClean="0"/>
              <a:t> or /</a:t>
            </a:r>
            <a:r>
              <a:rPr lang="en-US" sz="1600" dirty="0" err="1" smtClean="0"/>
              <a:t>EC_number</a:t>
            </a:r>
            <a:r>
              <a:rPr lang="en-US" sz="1600" dirty="0" smtClean="0"/>
              <a:t>) for a given CDS, concatenate the contents with commas.</a:t>
            </a:r>
            <a:endParaRPr lang="en-US" sz="1600" dirty="0"/>
          </a:p>
        </p:txBody>
      </p:sp>
    </p:spTree>
    <p:extLst>
      <p:ext uri="{BB962C8B-B14F-4D97-AF65-F5344CB8AC3E}">
        <p14:creationId xmlns:p14="http://schemas.microsoft.com/office/powerpoint/2010/main" val="2693346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89049" y="1626089"/>
            <a:ext cx="10045720" cy="3498000"/>
          </a:xfrm>
        </p:spPr>
        <p:txBody>
          <a:bodyPr>
            <a:noAutofit/>
          </a:bodyPr>
          <a:lstStyle/>
          <a:p>
            <a:pPr marL="457200" indent="-457200">
              <a:buClr>
                <a:srgbClr val="002060"/>
              </a:buClr>
              <a:buFont typeface="Wingdings" panose="05000000000000000000" pitchFamily="2" charset="2"/>
              <a:buChar char="q"/>
            </a:pPr>
            <a:r>
              <a:rPr lang="en-US" sz="2200" b="1" dirty="0" smtClean="0"/>
              <a:t>Exercise 2</a:t>
            </a:r>
            <a:r>
              <a:rPr lang="en-US" sz="2200" dirty="0" smtClean="0"/>
              <a:t>:</a:t>
            </a:r>
          </a:p>
          <a:p>
            <a:pPr marL="457200" lvl="1" indent="0">
              <a:buClr>
                <a:srgbClr val="002060"/>
              </a:buClr>
              <a:buNone/>
            </a:pPr>
            <a:r>
              <a:rPr lang="en-US" sz="2200" dirty="0" smtClean="0"/>
              <a:t>Write a script that uses </a:t>
            </a:r>
            <a:r>
              <a:rPr lang="en-US" sz="2200" dirty="0" err="1" smtClean="0"/>
              <a:t>biopython</a:t>
            </a:r>
            <a:r>
              <a:rPr lang="en-US" sz="2200" dirty="0" smtClean="0"/>
              <a:t> to parse the </a:t>
            </a:r>
            <a:r>
              <a:rPr lang="en-US" sz="2200" dirty="0" err="1" smtClean="0"/>
              <a:t>fasta</a:t>
            </a:r>
            <a:r>
              <a:rPr lang="en-US" sz="2200" dirty="0" smtClean="0"/>
              <a:t> file </a:t>
            </a:r>
            <a:r>
              <a:rPr lang="en-US" sz="2200" dirty="0" smtClean="0"/>
              <a:t>with all </a:t>
            </a:r>
            <a:r>
              <a:rPr lang="en-US" sz="2200" dirty="0" smtClean="0"/>
              <a:t>the protein sequences of </a:t>
            </a:r>
            <a:r>
              <a:rPr lang="en-US" sz="2200" i="1" dirty="0" smtClean="0"/>
              <a:t>E. coli </a:t>
            </a:r>
            <a:r>
              <a:rPr lang="en-US" sz="2200" dirty="0" smtClean="0"/>
              <a:t>K12 MG1655 (</a:t>
            </a:r>
            <a:r>
              <a:rPr lang="en-US" sz="2200" dirty="0" smtClean="0">
                <a:solidFill>
                  <a:schemeClr val="accent5"/>
                </a:solidFill>
              </a:rPr>
              <a:t>GCF_000005845.2_ASM584v2_protein.faa.gz</a:t>
            </a:r>
            <a:r>
              <a:rPr lang="en-US" sz="2200" dirty="0"/>
              <a:t>). </a:t>
            </a:r>
            <a:r>
              <a:rPr lang="en-US" sz="2200" dirty="0" smtClean="0"/>
              <a:t>Write the sequences </a:t>
            </a:r>
            <a:r>
              <a:rPr lang="en-US" sz="2200" dirty="0" smtClean="0"/>
              <a:t>to </a:t>
            </a:r>
            <a:r>
              <a:rPr lang="en-US" sz="2200" dirty="0" smtClean="0"/>
              <a:t>a tab-delimited file with two-columns:</a:t>
            </a:r>
            <a:endParaRPr lang="en-US" sz="2200" dirty="0" smtClean="0"/>
          </a:p>
          <a:p>
            <a:pPr marL="914400" lvl="1" indent="-457200">
              <a:buClr>
                <a:srgbClr val="002060"/>
              </a:buClr>
              <a:buFont typeface="+mj-lt"/>
              <a:buAutoNum type="arabicPeriod"/>
            </a:pPr>
            <a:r>
              <a:rPr lang="en-US" sz="2200" dirty="0" smtClean="0"/>
              <a:t>Accession </a:t>
            </a:r>
            <a:r>
              <a:rPr lang="en-US" sz="2200" dirty="0"/>
              <a:t>(e.g. </a:t>
            </a:r>
            <a:r>
              <a:rPr lang="en-US" sz="2200" dirty="0" smtClean="0"/>
              <a:t>NP_414542.1)</a:t>
            </a:r>
          </a:p>
          <a:p>
            <a:pPr marL="914400" lvl="1" indent="-457200">
              <a:buClr>
                <a:srgbClr val="002060"/>
              </a:buClr>
              <a:buFont typeface="+mj-lt"/>
              <a:buAutoNum type="arabicPeriod"/>
            </a:pPr>
            <a:r>
              <a:rPr lang="en-US" sz="2200" dirty="0" smtClean="0"/>
              <a:t>Protein sequence in one string.</a:t>
            </a:r>
          </a:p>
          <a:p>
            <a:pPr marL="457200" lvl="1" indent="0">
              <a:buClr>
                <a:srgbClr val="002060"/>
              </a:buClr>
              <a:buNone/>
            </a:pPr>
            <a:endParaRPr lang="en-US" sz="2200" dirty="0" smtClean="0"/>
          </a:p>
          <a:p>
            <a:pPr marL="457200" lvl="1" indent="0">
              <a:buClr>
                <a:srgbClr val="002060"/>
              </a:buClr>
              <a:buNone/>
            </a:pPr>
            <a:r>
              <a:rPr lang="en-US" sz="2200" b="1" dirty="0" smtClean="0"/>
              <a:t>NOTE:</a:t>
            </a:r>
            <a:endParaRPr lang="en-US" sz="2200" dirty="0"/>
          </a:p>
          <a:p>
            <a:pPr marL="457200" lvl="1" indent="0">
              <a:buClr>
                <a:srgbClr val="002060"/>
              </a:buClr>
              <a:buNone/>
            </a:pPr>
            <a:r>
              <a:rPr lang="en-US" sz="2200" dirty="0" smtClean="0"/>
              <a:t>Do not decompress the input file.</a:t>
            </a:r>
            <a:endParaRPr lang="en-US" sz="2200" dirty="0"/>
          </a:p>
          <a:p>
            <a:pPr marL="0" indent="0">
              <a:buClr>
                <a:srgbClr val="002060"/>
              </a:buClr>
              <a:buNone/>
            </a:pPr>
            <a:endParaRPr lang="en-US" sz="22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spTree>
    <p:extLst>
      <p:ext uri="{BB962C8B-B14F-4D97-AF65-F5344CB8AC3E}">
        <p14:creationId xmlns:p14="http://schemas.microsoft.com/office/powerpoint/2010/main" val="661969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4816" y="1426959"/>
            <a:ext cx="11216854" cy="6140032"/>
          </a:xfrm>
        </p:spPr>
        <p:txBody>
          <a:bodyPr>
            <a:noAutofit/>
          </a:bodyPr>
          <a:lstStyle/>
          <a:p>
            <a:pPr marL="457200" indent="-457200">
              <a:buClr>
                <a:srgbClr val="002060"/>
              </a:buClr>
              <a:buFont typeface="Wingdings" panose="05000000000000000000" pitchFamily="2" charset="2"/>
              <a:buChar char="q"/>
            </a:pPr>
            <a:r>
              <a:rPr lang="en-US" sz="2200" b="1" dirty="0" smtClean="0"/>
              <a:t>UniProt</a:t>
            </a:r>
            <a:r>
              <a:rPr lang="en-US" sz="2200" dirty="0" smtClean="0"/>
              <a:t>:  </a:t>
            </a:r>
            <a:r>
              <a:rPr lang="en-US" sz="2200" b="1" dirty="0" smtClean="0"/>
              <a:t>Uni</a:t>
            </a:r>
            <a:r>
              <a:rPr lang="en-US" sz="2200" dirty="0" smtClean="0"/>
              <a:t>versal </a:t>
            </a:r>
            <a:r>
              <a:rPr lang="en-US" sz="2200" b="1" dirty="0" smtClean="0"/>
              <a:t>Prot</a:t>
            </a:r>
            <a:r>
              <a:rPr lang="en-US" sz="2200" dirty="0" smtClean="0"/>
              <a:t>ein resource. Freely accessible central repository of protein sequences and functional annotations.  In 2002 the European Bioinformatics Institute (EBI), the Swiss Institute of Bioinformatics (SIB) and the Protein Information Resource (PIR)  joined forces to form the UniProt consortium. </a:t>
            </a:r>
            <a:endParaRPr lang="en-US" sz="2200" dirty="0"/>
          </a:p>
          <a:p>
            <a:pPr marL="795338" lvl="1" indent="-338138">
              <a:buClr>
                <a:srgbClr val="002060"/>
              </a:buClr>
              <a:buFont typeface="Courier New" panose="02070309020205020404" pitchFamily="49" charset="0"/>
              <a:buChar char="o"/>
            </a:pPr>
            <a:r>
              <a:rPr lang="en-US" sz="1800" dirty="0" smtClean="0"/>
              <a:t>UniProt is the combination of </a:t>
            </a:r>
            <a:r>
              <a:rPr lang="en-US" sz="1800" dirty="0" err="1" smtClean="0"/>
              <a:t>SwissProt</a:t>
            </a:r>
            <a:r>
              <a:rPr lang="en-US" sz="1800" dirty="0"/>
              <a:t>,</a:t>
            </a:r>
            <a:r>
              <a:rPr lang="en-US" sz="1800" dirty="0" smtClean="0"/>
              <a:t> </a:t>
            </a:r>
            <a:r>
              <a:rPr lang="en-US" sz="1800" dirty="0" err="1" smtClean="0"/>
              <a:t>trEMBL</a:t>
            </a:r>
            <a:r>
              <a:rPr lang="en-US" sz="1800" dirty="0" smtClean="0"/>
              <a:t> (both produced by SIB and EBI), and PIR-SPD (National </a:t>
            </a:r>
            <a:r>
              <a:rPr lang="en-US" sz="1800" dirty="0" err="1" smtClean="0"/>
              <a:t>BioMedical</a:t>
            </a:r>
            <a:r>
              <a:rPr lang="en-US" sz="1800" dirty="0" smtClean="0"/>
              <a:t> Research Foundation; NBRF)</a:t>
            </a:r>
          </a:p>
          <a:p>
            <a:pPr marL="1258888" lvl="2" indent="-344488">
              <a:buClr>
                <a:srgbClr val="002060"/>
              </a:buClr>
              <a:buFont typeface="Wingdings" panose="05000000000000000000" pitchFamily="2" charset="2"/>
              <a:buChar char="Ø"/>
            </a:pPr>
            <a:r>
              <a:rPr lang="en-US" sz="1600" b="1" dirty="0" smtClean="0"/>
              <a:t>Swiss-</a:t>
            </a:r>
            <a:r>
              <a:rPr lang="en-US" sz="1600" b="1" dirty="0" err="1" smtClean="0"/>
              <a:t>Prot</a:t>
            </a:r>
            <a:r>
              <a:rPr lang="en-US" sz="1600" dirty="0" smtClean="0"/>
              <a:t> provides reliable protein sequences with a high level annotation (e.g., function, domain structure, post-translational </a:t>
            </a:r>
            <a:r>
              <a:rPr lang="en-US" sz="1600" dirty="0" err="1" smtClean="0"/>
              <a:t>modications</a:t>
            </a:r>
            <a:r>
              <a:rPr lang="en-US" sz="1600" dirty="0" smtClean="0"/>
              <a:t>, variants, ligands, frameshifts, etc.),  minimal redundancy and high level of integration with other databases.</a:t>
            </a:r>
          </a:p>
          <a:p>
            <a:pPr marL="1258888" lvl="2" indent="-344488">
              <a:buClr>
                <a:srgbClr val="002060"/>
              </a:buClr>
              <a:buFont typeface="Wingdings" panose="05000000000000000000" pitchFamily="2" charset="2"/>
              <a:buChar char="Ø"/>
            </a:pPr>
            <a:r>
              <a:rPr lang="en-US" sz="1600" b="1" dirty="0" err="1"/>
              <a:t>T</a:t>
            </a:r>
            <a:r>
              <a:rPr lang="en-US" sz="1600" b="1" dirty="0" err="1" smtClean="0"/>
              <a:t>rEMBL</a:t>
            </a:r>
            <a:r>
              <a:rPr lang="en-US" sz="1600" dirty="0" smtClean="0"/>
              <a:t> (</a:t>
            </a:r>
            <a:r>
              <a:rPr lang="en-US" sz="1600" b="1" dirty="0" smtClean="0"/>
              <a:t>Tr</a:t>
            </a:r>
            <a:r>
              <a:rPr lang="en-US" sz="1600" dirty="0" smtClean="0"/>
              <a:t>anslated EMBL Nucleotide Sequence Data Library) provides automatic (less reliable) annotations for those sequences not available in Swiss-</a:t>
            </a:r>
            <a:r>
              <a:rPr lang="en-US" sz="1600" dirty="0" err="1" smtClean="0"/>
              <a:t>Prot</a:t>
            </a:r>
            <a:r>
              <a:rPr lang="en-US" sz="1600" dirty="0"/>
              <a:t> </a:t>
            </a:r>
            <a:r>
              <a:rPr lang="en-US" sz="1600" dirty="0" smtClean="0"/>
              <a:t>due to the fact that sequences were becoming available much more rapidly than Swiss-Prots ability to properly annotate them.</a:t>
            </a:r>
          </a:p>
          <a:p>
            <a:pPr marL="1258888" lvl="2" indent="-344488">
              <a:buClr>
                <a:srgbClr val="002060"/>
              </a:buClr>
              <a:buFont typeface="Wingdings" panose="05000000000000000000" pitchFamily="2" charset="2"/>
              <a:buChar char="Ø"/>
            </a:pPr>
            <a:r>
              <a:rPr lang="en-US" sz="1600" b="1" dirty="0" smtClean="0"/>
              <a:t>PIR-SPD</a:t>
            </a:r>
            <a:r>
              <a:rPr lang="en-US" sz="1600" dirty="0" smtClean="0"/>
              <a:t> (Sequence Protein database)</a:t>
            </a:r>
          </a:p>
          <a:p>
            <a:pPr marL="795338" lvl="1" indent="-338138">
              <a:buClr>
                <a:srgbClr val="002060"/>
              </a:buClr>
              <a:buFont typeface="Courier New" panose="02070309020205020404" pitchFamily="49" charset="0"/>
              <a:buChar char="o"/>
            </a:pPr>
            <a:r>
              <a:rPr lang="en-US" sz="1800" dirty="0" smtClean="0"/>
              <a:t>UniProt includes 3 core database:</a:t>
            </a:r>
          </a:p>
          <a:p>
            <a:pPr marL="1258888" lvl="2" indent="-344488">
              <a:buClr>
                <a:srgbClr val="002060"/>
              </a:buClr>
              <a:buFont typeface="Wingdings" panose="05000000000000000000" pitchFamily="2" charset="2"/>
              <a:buChar char="Ø"/>
            </a:pPr>
            <a:r>
              <a:rPr lang="en-US" sz="1600" b="1" dirty="0" err="1" smtClean="0"/>
              <a:t>UniProtKB</a:t>
            </a:r>
            <a:r>
              <a:rPr lang="en-US" sz="1600" dirty="0" smtClean="0"/>
              <a:t>: Composed of a section manually curated by experts (</a:t>
            </a:r>
            <a:r>
              <a:rPr lang="en-US" sz="1600" b="1" dirty="0" err="1" smtClean="0"/>
              <a:t>UniProtKB</a:t>
            </a:r>
            <a:r>
              <a:rPr lang="en-US" sz="1600" b="1" dirty="0" smtClean="0"/>
              <a:t>/</a:t>
            </a:r>
            <a:r>
              <a:rPr lang="en-US" sz="1600" b="1" dirty="0" err="1" smtClean="0"/>
              <a:t>SwissProt</a:t>
            </a:r>
            <a:r>
              <a:rPr lang="en-US" sz="1600" dirty="0" smtClean="0"/>
              <a:t>) and a section containing </a:t>
            </a:r>
            <a:r>
              <a:rPr lang="en-US" sz="1600" dirty="0" err="1" smtClean="0"/>
              <a:t>unreviewed</a:t>
            </a:r>
            <a:r>
              <a:rPr lang="en-US" sz="1600" dirty="0" smtClean="0"/>
              <a:t> automatically annotated entries (</a:t>
            </a:r>
            <a:r>
              <a:rPr lang="en-US" sz="1600" b="1" dirty="0" err="1" smtClean="0"/>
              <a:t>UniProtKB</a:t>
            </a:r>
            <a:r>
              <a:rPr lang="en-US" sz="1600" b="1" dirty="0" smtClean="0"/>
              <a:t>/</a:t>
            </a:r>
            <a:r>
              <a:rPr lang="en-US" sz="1600" b="1" dirty="0" err="1" smtClean="0"/>
              <a:t>TrEMBL</a:t>
            </a:r>
            <a:r>
              <a:rPr lang="en-US" sz="1600" dirty="0" smtClean="0"/>
              <a:t>).</a:t>
            </a:r>
          </a:p>
          <a:p>
            <a:pPr marL="1258888" lvl="2" indent="-344488">
              <a:buClr>
                <a:srgbClr val="002060"/>
              </a:buClr>
              <a:buFont typeface="Wingdings" panose="05000000000000000000" pitchFamily="2" charset="2"/>
              <a:buChar char="Ø"/>
            </a:pPr>
            <a:r>
              <a:rPr lang="en-US" sz="1600" b="1" dirty="0" err="1" smtClean="0"/>
              <a:t>UniParc</a:t>
            </a:r>
            <a:r>
              <a:rPr lang="en-US" sz="1600" dirty="0" smtClean="0"/>
              <a:t>: contains a non-redundant database of protein sequences with no annotations.</a:t>
            </a:r>
          </a:p>
          <a:p>
            <a:pPr marL="1258888" lvl="2" indent="-344488">
              <a:buClr>
                <a:srgbClr val="002060"/>
              </a:buClr>
              <a:buFont typeface="Wingdings" panose="05000000000000000000" pitchFamily="2" charset="2"/>
              <a:buChar char="Ø"/>
            </a:pPr>
            <a:r>
              <a:rPr lang="en-US" sz="1600" b="1" dirty="0" err="1" smtClean="0"/>
              <a:t>UniRef</a:t>
            </a:r>
            <a:r>
              <a:rPr lang="en-US" sz="1600" dirty="0" smtClean="0"/>
              <a:t>:  contains clustered proteins from the other 3 </a:t>
            </a:r>
            <a:r>
              <a:rPr lang="en-US" sz="1600" dirty="0" err="1" smtClean="0"/>
              <a:t>DBs.</a:t>
            </a:r>
            <a:r>
              <a:rPr lang="en-US" sz="1600" dirty="0" smtClean="0"/>
              <a:t> Sequences are clustered using CD-HIT at 90% and 50% identity.</a:t>
            </a:r>
            <a:endParaRPr lang="en-US" sz="1600" b="1"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Tree>
    <p:extLst>
      <p:ext uri="{BB962C8B-B14F-4D97-AF65-F5344CB8AC3E}">
        <p14:creationId xmlns:p14="http://schemas.microsoft.com/office/powerpoint/2010/main" val="291756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34117"/>
            <a:ext cx="10203611" cy="4535190"/>
          </a:xfrm>
        </p:spPr>
        <p:txBody>
          <a:bodyPr>
            <a:noAutofit/>
          </a:bodyPr>
          <a:lstStyle/>
          <a:p>
            <a:pPr marL="457200" indent="-457200">
              <a:buClr>
                <a:srgbClr val="002060"/>
              </a:buClr>
              <a:buFont typeface="Wingdings" panose="05000000000000000000" pitchFamily="2" charset="2"/>
              <a:buChar char="q"/>
            </a:pPr>
            <a:r>
              <a:rPr lang="en-US" sz="2400" dirty="0" smtClean="0"/>
              <a:t>Relevant URLs:</a:t>
            </a:r>
          </a:p>
          <a:p>
            <a:pPr marL="741363" lvl="1" indent="-284163">
              <a:buClr>
                <a:srgbClr val="002060"/>
              </a:buClr>
              <a:buFont typeface="Courier New" panose="02070309020205020404" pitchFamily="49" charset="0"/>
              <a:buChar char="o"/>
            </a:pPr>
            <a:r>
              <a:rPr lang="en-US" sz="1800" dirty="0" smtClean="0">
                <a:hlinkClick r:id="rId2"/>
              </a:rPr>
              <a:t>http</a:t>
            </a:r>
            <a:r>
              <a:rPr lang="en-US" sz="1800" dirty="0">
                <a:hlinkClick r:id="rId2"/>
              </a:rPr>
              <a:t>://www.uniprot.org</a:t>
            </a:r>
            <a:r>
              <a:rPr lang="en-US" sz="1800" dirty="0" smtClean="0">
                <a:hlinkClick r:id="rId2"/>
              </a:rPr>
              <a:t>/</a:t>
            </a:r>
            <a:endParaRPr lang="en-US" sz="1800" dirty="0" smtClean="0"/>
          </a:p>
          <a:p>
            <a:pPr marL="741363" lvl="1" indent="-284163">
              <a:buClr>
                <a:srgbClr val="002060"/>
              </a:buClr>
              <a:buFont typeface="Courier New" panose="02070309020205020404" pitchFamily="49" charset="0"/>
              <a:buChar char="o"/>
            </a:pPr>
            <a:r>
              <a:rPr lang="en-US" sz="1800" dirty="0" smtClean="0">
                <a:hlinkClick r:id="rId3"/>
              </a:rPr>
              <a:t>http</a:t>
            </a:r>
            <a:r>
              <a:rPr lang="en-US" sz="1800" dirty="0">
                <a:hlinkClick r:id="rId3"/>
              </a:rPr>
              <a:t>://</a:t>
            </a:r>
            <a:r>
              <a:rPr lang="en-US" sz="1800" dirty="0" smtClean="0">
                <a:hlinkClick r:id="rId3"/>
              </a:rPr>
              <a:t>www.uniprot.org/downloads</a:t>
            </a:r>
            <a:endParaRPr lang="en-US" sz="1800" dirty="0" smtClean="0"/>
          </a:p>
          <a:p>
            <a:pPr marL="741363" lvl="1" indent="-284163">
              <a:buClr>
                <a:srgbClr val="002060"/>
              </a:buClr>
              <a:buFont typeface="Courier New" panose="02070309020205020404" pitchFamily="49" charset="0"/>
              <a:buChar char="o"/>
            </a:pPr>
            <a:r>
              <a:rPr lang="en-US" sz="1800" dirty="0" smtClean="0">
                <a:hlinkClick r:id="rId4"/>
              </a:rPr>
              <a:t>https</a:t>
            </a:r>
            <a:r>
              <a:rPr lang="en-US" sz="1800" dirty="0">
                <a:hlinkClick r:id="rId4"/>
              </a:rPr>
              <a:t>://www.expasy.org</a:t>
            </a:r>
            <a:r>
              <a:rPr lang="en-US" sz="1800" dirty="0" smtClean="0">
                <a:hlinkClick r:id="rId4"/>
              </a:rPr>
              <a:t>/</a:t>
            </a:r>
            <a:endParaRPr lang="en-US" sz="1800" dirty="0" smtClean="0"/>
          </a:p>
          <a:p>
            <a:pPr marL="457200" indent="-457200">
              <a:buClr>
                <a:srgbClr val="002060"/>
              </a:buClr>
              <a:buFont typeface="Wingdings" panose="05000000000000000000" pitchFamily="2" charset="2"/>
              <a:buChar char="q"/>
            </a:pPr>
            <a:r>
              <a:rPr lang="en-US" sz="2400" dirty="0" smtClean="0"/>
              <a:t>To see the accession of all genomes see the README file at:</a:t>
            </a:r>
          </a:p>
          <a:p>
            <a:pPr marL="741363" lvl="1" indent="-284163">
              <a:buClr>
                <a:srgbClr val="002060"/>
              </a:buClr>
              <a:buFont typeface="Courier New" panose="02070309020205020404" pitchFamily="49" charset="0"/>
              <a:buChar char="o"/>
            </a:pPr>
            <a:r>
              <a:rPr lang="en-US" sz="1600" dirty="0">
                <a:hlinkClick r:id="rId5"/>
              </a:rPr>
              <a:t>ftp://</a:t>
            </a:r>
            <a:r>
              <a:rPr lang="en-US" sz="1600" dirty="0" smtClean="0">
                <a:hlinkClick r:id="rId5"/>
              </a:rPr>
              <a:t>ftp.uniprot.org/pub/databases/uniprot/current_release/knowledgebase/reference_proteomes</a:t>
            </a:r>
            <a:endParaRPr lang="en-US" sz="1600" dirty="0" smtClean="0"/>
          </a:p>
          <a:p>
            <a:pPr marL="741363" lvl="1" indent="-284163">
              <a:buClr>
                <a:srgbClr val="002060"/>
              </a:buClr>
              <a:buFont typeface="Courier New" panose="02070309020205020404" pitchFamily="49" charset="0"/>
              <a:buChar char="o"/>
            </a:pPr>
            <a:r>
              <a:rPr lang="en-US" sz="1600" dirty="0" smtClean="0"/>
              <a:t>From here you </a:t>
            </a:r>
            <a:r>
              <a:rPr lang="en-US" sz="1600" dirty="0" smtClean="0"/>
              <a:t>download specific genomes or the complete set of genomes.</a:t>
            </a:r>
          </a:p>
          <a:p>
            <a:pPr marL="457200" indent="-457200">
              <a:buClr>
                <a:srgbClr val="002060"/>
              </a:buClr>
              <a:buFont typeface="Wingdings" panose="05000000000000000000" pitchFamily="2" charset="2"/>
              <a:buChar char="q"/>
            </a:pPr>
            <a:r>
              <a:rPr lang="en-US" sz="2400" dirty="0" smtClean="0"/>
              <a:t>A very important source of information is the ID-mapping files, which allow us to </a:t>
            </a:r>
            <a:r>
              <a:rPr lang="en-US" sz="2400" dirty="0" smtClean="0"/>
              <a:t>cross reference UniProt </a:t>
            </a:r>
            <a:r>
              <a:rPr lang="en-US" sz="2400" dirty="0" smtClean="0"/>
              <a:t>IDs to multiple databases:</a:t>
            </a:r>
          </a:p>
          <a:p>
            <a:pPr marL="741363" lvl="1" indent="-284163">
              <a:buClr>
                <a:srgbClr val="002060"/>
              </a:buClr>
              <a:buFont typeface="Courier New" panose="02070309020205020404" pitchFamily="49" charset="0"/>
              <a:buChar char="o"/>
            </a:pPr>
            <a:r>
              <a:rPr lang="en-US" sz="1800" dirty="0">
                <a:hlinkClick r:id="rId6"/>
              </a:rPr>
              <a:t>ftp://ftp.uniprot.org/pub/databases/uniprot/current_release/knowledgebase/idmapping</a:t>
            </a:r>
            <a:r>
              <a:rPr lang="en-US" sz="1800" dirty="0" smtClean="0">
                <a:hlinkClick r:id="rId6"/>
              </a:rPr>
              <a:t>/</a:t>
            </a:r>
            <a:endParaRPr lang="en-US" sz="1800" dirty="0" smtClean="0"/>
          </a:p>
          <a:p>
            <a:pPr marL="457200" indent="-457200">
              <a:buClr>
                <a:srgbClr val="002060"/>
              </a:buClr>
              <a:buFont typeface="Wingdings" panose="05000000000000000000" pitchFamily="2" charset="2"/>
              <a:buChar char="q"/>
            </a:pPr>
            <a:r>
              <a:rPr lang="en-US" sz="2400" dirty="0" smtClean="0"/>
              <a:t>Taxonomic information:</a:t>
            </a:r>
          </a:p>
          <a:p>
            <a:pPr marL="741363" lvl="1" indent="-284163">
              <a:buClr>
                <a:srgbClr val="002060"/>
              </a:buClr>
              <a:buFont typeface="Courier New" panose="02070309020205020404" pitchFamily="49" charset="0"/>
              <a:buChar char="o"/>
            </a:pPr>
            <a:r>
              <a:rPr lang="en-US" sz="1600" dirty="0">
                <a:hlinkClick r:id="rId7"/>
              </a:rPr>
              <a:t>ftp://ftp.uniprot.org/pub/databases/uniprot/current_release/knowledgebase/taxonomic_divisions</a:t>
            </a:r>
            <a:r>
              <a:rPr lang="en-US" sz="1600" dirty="0" smtClean="0">
                <a:hlinkClick r:id="rId7"/>
              </a:rPr>
              <a:t>/</a:t>
            </a:r>
            <a:endParaRPr lang="en-US" sz="16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Tree>
    <p:extLst>
      <p:ext uri="{BB962C8B-B14F-4D97-AF65-F5344CB8AC3E}">
        <p14:creationId xmlns:p14="http://schemas.microsoft.com/office/powerpoint/2010/main" val="653991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992929"/>
            <a:ext cx="10677645" cy="3805987"/>
          </a:xfrm>
        </p:spPr>
        <p:txBody>
          <a:bodyPr>
            <a:noAutofit/>
          </a:bodyPr>
          <a:lstStyle/>
          <a:p>
            <a:pPr marL="457200" indent="-457200">
              <a:buClr>
                <a:srgbClr val="002060"/>
              </a:buClr>
              <a:buFont typeface="Wingdings" panose="05000000000000000000" pitchFamily="2" charset="2"/>
              <a:buChar char="q"/>
            </a:pPr>
            <a:r>
              <a:rPr lang="en-US" sz="2200" b="1" dirty="0" smtClean="0"/>
              <a:t>Exercise 3</a:t>
            </a:r>
          </a:p>
          <a:p>
            <a:pPr marL="457200" lvl="1" indent="0">
              <a:buClr>
                <a:srgbClr val="002060"/>
              </a:buClr>
              <a:buNone/>
            </a:pPr>
            <a:r>
              <a:rPr lang="en-US" sz="1600" dirty="0" smtClean="0"/>
              <a:t>Write a script to download the README file from the reference proteomes UniProt ftp site:</a:t>
            </a:r>
          </a:p>
          <a:p>
            <a:pPr marL="457200" lvl="1" indent="0">
              <a:buClr>
                <a:srgbClr val="002060"/>
              </a:buClr>
              <a:buNone/>
            </a:pPr>
            <a:r>
              <a:rPr lang="en-US" sz="1600" dirty="0">
                <a:hlinkClick r:id="rId2"/>
              </a:rPr>
              <a:t>ftp://</a:t>
            </a:r>
            <a:r>
              <a:rPr lang="en-US" sz="1600" dirty="0" smtClean="0">
                <a:hlinkClick r:id="rId2"/>
              </a:rPr>
              <a:t>ftp.uniprot.org/pub/databases/uniprot/current_release/knowledgebase/reference_proteomes/README</a:t>
            </a:r>
            <a:endParaRPr lang="en-US" sz="1600" dirty="0" smtClean="0"/>
          </a:p>
          <a:p>
            <a:pPr marL="457200" lvl="1" indent="0">
              <a:buClr>
                <a:srgbClr val="002060"/>
              </a:buClr>
              <a:buNone/>
            </a:pPr>
            <a:r>
              <a:rPr lang="en-US" sz="1600" dirty="0" smtClean="0"/>
              <a:t>Read the Proteome ID for and download from the following ftp address the corresponding genomic files for 3 bacteria of your choosing:</a:t>
            </a:r>
          </a:p>
          <a:p>
            <a:pPr marL="457200" lvl="1" indent="0">
              <a:buClr>
                <a:srgbClr val="002060"/>
              </a:buClr>
              <a:buNone/>
            </a:pPr>
            <a:r>
              <a:rPr lang="en-US" sz="1600" dirty="0">
                <a:hlinkClick r:id="rId3"/>
              </a:rPr>
              <a:t>ftp://ftp.uniprot.org/pub/databases/uniprot/current_release/knowledgebase/reference_proteomes/Bacteria</a:t>
            </a:r>
            <a:r>
              <a:rPr lang="en-US" sz="1600" dirty="0" smtClean="0">
                <a:hlinkClick r:id="rId3"/>
              </a:rPr>
              <a:t>/</a:t>
            </a:r>
            <a:endParaRPr lang="en-US" sz="1600" dirty="0" smtClean="0"/>
          </a:p>
          <a:p>
            <a:pPr marL="457200" lvl="1" indent="0">
              <a:buClr>
                <a:srgbClr val="002060"/>
              </a:buClr>
              <a:buNone/>
            </a:pPr>
            <a:endParaRPr lang="en-US" sz="1600" dirty="0"/>
          </a:p>
          <a:p>
            <a:pPr marL="457200" lvl="1" indent="0">
              <a:buClr>
                <a:srgbClr val="002060"/>
              </a:buClr>
              <a:buNone/>
            </a:pPr>
            <a:r>
              <a:rPr lang="en-US" sz="1600" dirty="0" smtClean="0"/>
              <a:t>UniProt is not </a:t>
            </a:r>
            <a:r>
              <a:rPr lang="en-US" sz="1600" dirty="0" err="1" smtClean="0"/>
              <a:t>rsync</a:t>
            </a:r>
            <a:r>
              <a:rPr lang="en-US" sz="1600" dirty="0" smtClean="0"/>
              <a:t> compatible, but you can use </a:t>
            </a:r>
            <a:r>
              <a:rPr lang="en-US" sz="1600" dirty="0" err="1" smtClean="0"/>
              <a:t>wget</a:t>
            </a:r>
            <a:r>
              <a:rPr lang="en-US" sz="1600" dirty="0" smtClean="0"/>
              <a:t>. In order to organize your results properly, you can use the option </a:t>
            </a:r>
            <a:r>
              <a:rPr lang="en-US" sz="1600" b="1" dirty="0" smtClean="0"/>
              <a:t>-P</a:t>
            </a:r>
            <a:r>
              <a:rPr lang="en-US" sz="1600" dirty="0" smtClean="0"/>
              <a:t> to instruct </a:t>
            </a:r>
            <a:r>
              <a:rPr lang="en-US" sz="1600" b="1" dirty="0" err="1" smtClean="0"/>
              <a:t>wget</a:t>
            </a:r>
            <a:r>
              <a:rPr lang="en-US" sz="1600" dirty="0" smtClean="0"/>
              <a:t> to save the files you want to download for a specific genome in a folder</a:t>
            </a:r>
            <a:r>
              <a:rPr lang="en-US" sz="1600" dirty="0"/>
              <a:t> </a:t>
            </a:r>
            <a:r>
              <a:rPr lang="en-US" sz="1600" dirty="0" smtClean="0"/>
              <a:t>of your choosing. For example, below I’m downloading all files for genome UP000000212 to folder UP000000212:</a:t>
            </a:r>
          </a:p>
          <a:p>
            <a:pPr marL="457200" lvl="1" indent="0">
              <a:buClr>
                <a:srgbClr val="002060"/>
              </a:buClr>
              <a:buNone/>
            </a:pPr>
            <a:endParaRPr lang="en-US" sz="1600" dirty="0" smtClean="0"/>
          </a:p>
          <a:p>
            <a:pPr marL="457200" lvl="1" indent="0">
              <a:buClr>
                <a:srgbClr val="002060"/>
              </a:buClr>
              <a:buNone/>
            </a:pPr>
            <a:r>
              <a:rPr lang="en-US" sz="1200" dirty="0" smtClean="0"/>
              <a:t>$ </a:t>
            </a:r>
            <a:r>
              <a:rPr lang="en-US" sz="1200" dirty="0" err="1" smtClean="0"/>
              <a:t>wget</a:t>
            </a:r>
            <a:r>
              <a:rPr lang="en-US" sz="1200" dirty="0" smtClean="0"/>
              <a:t> –P </a:t>
            </a:r>
            <a:r>
              <a:rPr lang="en-US" sz="1200" dirty="0"/>
              <a:t>UP000000212</a:t>
            </a:r>
            <a:r>
              <a:rPr lang="en-US" sz="1200" dirty="0" smtClean="0"/>
              <a:t> </a:t>
            </a:r>
            <a:r>
              <a:rPr lang="en-US" sz="1200" dirty="0"/>
              <a:t>ftp://</a:t>
            </a:r>
            <a:r>
              <a:rPr lang="en-US" sz="1200" dirty="0" smtClean="0"/>
              <a:t>ftp.uniprot.org/pub/databases/uniprot/current_release/knowledgebase/reference_proteomes/Bacteria/UP000000212_*</a:t>
            </a:r>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Tree>
    <p:extLst>
      <p:ext uri="{BB962C8B-B14F-4D97-AF65-F5344CB8AC3E}">
        <p14:creationId xmlns:p14="http://schemas.microsoft.com/office/powerpoint/2010/main" val="3331586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992929"/>
            <a:ext cx="10677645" cy="3528195"/>
          </a:xfrm>
        </p:spPr>
        <p:txBody>
          <a:bodyPr>
            <a:noAutofit/>
          </a:bodyPr>
          <a:lstStyle/>
          <a:p>
            <a:pPr marL="457200" indent="-457200">
              <a:buClr>
                <a:srgbClr val="002060"/>
              </a:buClr>
              <a:buFont typeface="Wingdings" panose="05000000000000000000" pitchFamily="2" charset="2"/>
              <a:buChar char="q"/>
            </a:pPr>
            <a:r>
              <a:rPr lang="en-US" sz="2200" b="1" dirty="0" smtClean="0"/>
              <a:t>Exercise 4</a:t>
            </a:r>
          </a:p>
          <a:p>
            <a:pPr marL="457200" lvl="1" indent="0">
              <a:buClr>
                <a:srgbClr val="002060"/>
              </a:buClr>
              <a:buNone/>
            </a:pPr>
            <a:r>
              <a:rPr lang="en-US" sz="1600" dirty="0" smtClean="0"/>
              <a:t>Identify the </a:t>
            </a:r>
            <a:r>
              <a:rPr lang="en-US" sz="1600" dirty="0" err="1" smtClean="0"/>
              <a:t>biopython</a:t>
            </a:r>
            <a:r>
              <a:rPr lang="en-US" sz="1600" dirty="0" smtClean="0"/>
              <a:t> functions that allow parsing of UniProt functional annotations. Then download the taxonomic information for all Archaea:</a:t>
            </a:r>
            <a:endParaRPr lang="en-US" sz="1600" dirty="0" smtClean="0"/>
          </a:p>
          <a:p>
            <a:pPr marL="457200" lvl="1" indent="0">
              <a:buClr>
                <a:srgbClr val="002060"/>
              </a:buClr>
              <a:buNone/>
            </a:pPr>
            <a:r>
              <a:rPr lang="en-US" sz="1400" dirty="0">
                <a:hlinkClick r:id="rId2"/>
              </a:rPr>
              <a:t>ftp://</a:t>
            </a:r>
            <a:r>
              <a:rPr lang="en-US" sz="1400" dirty="0" smtClean="0">
                <a:hlinkClick r:id="rId2"/>
              </a:rPr>
              <a:t>ftp.uniprot.org/pub/databases/uniprot/current_release/knowledgebase/taxonomic_divisions/uniprot_sprot_archaea.dat.gz</a:t>
            </a:r>
            <a:endParaRPr lang="en-US" sz="1600" dirty="0"/>
          </a:p>
          <a:p>
            <a:pPr marL="457200" lvl="1" indent="0">
              <a:buClr>
                <a:srgbClr val="002060"/>
              </a:buClr>
              <a:buNone/>
            </a:pPr>
            <a:r>
              <a:rPr lang="en-US" sz="1600" dirty="0" smtClean="0"/>
              <a:t>Write a python script using </a:t>
            </a:r>
            <a:r>
              <a:rPr lang="en-US" sz="1600" dirty="0" err="1" smtClean="0"/>
              <a:t>biopython</a:t>
            </a:r>
            <a:r>
              <a:rPr lang="en-US" sz="1600" dirty="0" smtClean="0"/>
              <a:t> to extract the taxonomic information for all records in that file. Generate an tab-delimited file with the following columns:</a:t>
            </a:r>
          </a:p>
          <a:p>
            <a:pPr marL="800100" lvl="1" indent="-342900">
              <a:buClr>
                <a:srgbClr val="002060"/>
              </a:buClr>
              <a:buFont typeface="+mj-lt"/>
              <a:buAutoNum type="arabicPeriod"/>
            </a:pPr>
            <a:r>
              <a:rPr lang="en-US" sz="1600" dirty="0" smtClean="0"/>
              <a:t>NCBI </a:t>
            </a:r>
            <a:r>
              <a:rPr lang="en-US" sz="1600" dirty="0" err="1" smtClean="0"/>
              <a:t>tax_id</a:t>
            </a:r>
            <a:r>
              <a:rPr lang="en-US" sz="1600" dirty="0" smtClean="0"/>
              <a:t> (OX)</a:t>
            </a:r>
          </a:p>
          <a:p>
            <a:pPr marL="800100" lvl="1" indent="-342900">
              <a:buClr>
                <a:srgbClr val="002060"/>
              </a:buClr>
              <a:buFont typeface="+mj-lt"/>
              <a:buAutoNum type="arabicPeriod"/>
            </a:pPr>
            <a:r>
              <a:rPr lang="en-US" sz="1600" dirty="0" smtClean="0"/>
              <a:t>Organism  (OS)</a:t>
            </a:r>
          </a:p>
          <a:p>
            <a:pPr marL="800100" lvl="1" indent="-342900">
              <a:buClr>
                <a:srgbClr val="002060"/>
              </a:buClr>
              <a:buFont typeface="+mj-lt"/>
              <a:buAutoNum type="arabicPeriod"/>
            </a:pPr>
            <a:r>
              <a:rPr lang="en-US" sz="1600" dirty="0" smtClean="0"/>
              <a:t>Taxonomy (OC)</a:t>
            </a:r>
          </a:p>
          <a:p>
            <a:pPr marL="800100" lvl="1" indent="-342900">
              <a:buClr>
                <a:srgbClr val="002060"/>
              </a:buClr>
              <a:buFont typeface="+mj-lt"/>
              <a:buAutoNum type="arabicPeriod"/>
            </a:pPr>
            <a:endParaRPr lang="en-US" sz="1600" dirty="0"/>
          </a:p>
          <a:p>
            <a:pPr marL="457200" lvl="1" indent="0">
              <a:buClr>
                <a:srgbClr val="002060"/>
              </a:buClr>
              <a:buNone/>
            </a:pPr>
            <a:r>
              <a:rPr lang="en-US" sz="1600" dirty="0" smtClean="0"/>
              <a:t>Make sure to remove duplicates.</a:t>
            </a:r>
          </a:p>
          <a:p>
            <a:pPr marL="457200" lvl="1" indent="0">
              <a:buClr>
                <a:srgbClr val="002060"/>
              </a:buClr>
              <a:buNone/>
            </a:pPr>
            <a:r>
              <a:rPr lang="en-US" sz="1600" dirty="0" smtClean="0"/>
              <a:t>Descriptions of the UniProt format can be found in </a:t>
            </a:r>
            <a:r>
              <a:rPr lang="en-US" sz="1600" dirty="0" err="1" smtClean="0"/>
              <a:t>expasy</a:t>
            </a:r>
            <a:r>
              <a:rPr lang="en-US" sz="1600" dirty="0"/>
              <a:t>:   </a:t>
            </a:r>
            <a:r>
              <a:rPr lang="en-US" sz="1600" dirty="0">
                <a:hlinkClick r:id="rId3"/>
              </a:rPr>
              <a:t>http://</a:t>
            </a:r>
            <a:r>
              <a:rPr lang="en-US" sz="1600" dirty="0" smtClean="0">
                <a:hlinkClick r:id="rId3"/>
              </a:rPr>
              <a:t>web.expasy.org/docs/userman.html</a:t>
            </a:r>
            <a:endParaRPr lang="en-US" sz="1600" dirty="0" smtClean="0"/>
          </a:p>
          <a:p>
            <a:pPr marL="457200" lvl="1" indent="0">
              <a:buClr>
                <a:srgbClr val="002060"/>
              </a:buClr>
              <a:buNone/>
            </a:pPr>
            <a:endParaRPr lang="en-US" sz="16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Tree>
    <p:extLst>
      <p:ext uri="{BB962C8B-B14F-4D97-AF65-F5344CB8AC3E}">
        <p14:creationId xmlns:p14="http://schemas.microsoft.com/office/powerpoint/2010/main" val="2779407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Lab report</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46150" y="1599397"/>
            <a:ext cx="7946984" cy="3528195"/>
          </a:xfrm>
        </p:spPr>
        <p:txBody>
          <a:bodyPr>
            <a:noAutofit/>
          </a:bodyPr>
          <a:lstStyle/>
          <a:p>
            <a:pPr marL="463550" lvl="1" indent="-463550">
              <a:buClr>
                <a:srgbClr val="002060"/>
              </a:buClr>
              <a:buFont typeface="Wingdings" panose="05000000000000000000" pitchFamily="2" charset="2"/>
              <a:buChar char="q"/>
            </a:pPr>
            <a:r>
              <a:rPr lang="en-US" sz="2800" dirty="0" smtClean="0"/>
              <a:t>Make sure to include the following information:</a:t>
            </a:r>
          </a:p>
          <a:p>
            <a:pPr marL="800100" lvl="2" indent="-342900">
              <a:buClr>
                <a:srgbClr val="002060"/>
              </a:buClr>
              <a:buFont typeface="Courier New" panose="02070309020205020404" pitchFamily="49" charset="0"/>
              <a:buChar char="o"/>
            </a:pPr>
            <a:r>
              <a:rPr lang="en-US" dirty="0" smtClean="0"/>
              <a:t>Introduction stating the main topics we covered this week.</a:t>
            </a:r>
          </a:p>
          <a:p>
            <a:pPr marL="800100" lvl="2" indent="-342900">
              <a:buClr>
                <a:srgbClr val="002060"/>
              </a:buClr>
              <a:buFont typeface="Courier New" panose="02070309020205020404" pitchFamily="49" charset="0"/>
              <a:buChar char="o"/>
            </a:pPr>
            <a:r>
              <a:rPr lang="en-US" dirty="0" smtClean="0"/>
              <a:t>Separate sections to work with NCBI and UniProt</a:t>
            </a:r>
          </a:p>
          <a:p>
            <a:pPr marL="800100" lvl="2" indent="-342900">
              <a:buClr>
                <a:srgbClr val="002060"/>
              </a:buClr>
              <a:buFont typeface="Courier New" panose="02070309020205020404" pitchFamily="49" charset="0"/>
              <a:buChar char="o"/>
            </a:pPr>
            <a:r>
              <a:rPr lang="en-US" dirty="0" smtClean="0"/>
              <a:t>Indicate the main </a:t>
            </a:r>
            <a:r>
              <a:rPr lang="en-US" dirty="0" err="1" smtClean="0"/>
              <a:t>biopython</a:t>
            </a:r>
            <a:r>
              <a:rPr lang="en-US" dirty="0" smtClean="0"/>
              <a:t> functions that perform each task you worked on.</a:t>
            </a:r>
          </a:p>
          <a:p>
            <a:pPr marL="800100" lvl="2" indent="-342900">
              <a:buClr>
                <a:srgbClr val="002060"/>
              </a:buClr>
              <a:buFont typeface="Courier New" panose="02070309020205020404" pitchFamily="49" charset="0"/>
              <a:buChar char="o"/>
            </a:pPr>
            <a:r>
              <a:rPr lang="en-US" dirty="0" smtClean="0"/>
              <a:t>Add comments (the more the better) to your code explaining the logic of your thinking.</a:t>
            </a:r>
          </a:p>
          <a:p>
            <a:pPr marL="800100" lvl="2" indent="-342900">
              <a:buClr>
                <a:srgbClr val="002060"/>
              </a:buClr>
              <a:buFont typeface="Courier New" panose="02070309020205020404" pitchFamily="49" charset="0"/>
              <a:buChar char="o"/>
            </a:pPr>
            <a:r>
              <a:rPr lang="en-US" dirty="0" smtClean="0"/>
              <a:t>Add a conclusions section where you present the main points you learned and ideas of how you can apply them in the future.</a:t>
            </a:r>
            <a:endParaRPr lang="en-US" dirty="0"/>
          </a:p>
          <a:p>
            <a:pPr marL="800100" lvl="2" indent="-342900">
              <a:buClr>
                <a:srgbClr val="002060"/>
              </a:buClr>
              <a:buFont typeface="Courier New" panose="02070309020205020404" pitchFamily="49" charset="0"/>
              <a:buChar char="o"/>
            </a:pPr>
            <a:endParaRPr lang="en-US" dirty="0" smtClean="0"/>
          </a:p>
          <a:p>
            <a:pPr marL="342900" lvl="1" indent="-342900">
              <a:buClr>
                <a:srgbClr val="002060"/>
              </a:buClr>
              <a:buFont typeface="Wingdings" panose="05000000000000000000" pitchFamily="2" charset="2"/>
              <a:buChar char="q"/>
            </a:pPr>
            <a:r>
              <a:rPr lang="en-US" b="1" dirty="0" smtClean="0"/>
              <a:t>Homework:</a:t>
            </a:r>
            <a:r>
              <a:rPr lang="en-US" dirty="0" smtClean="0"/>
              <a:t> In </a:t>
            </a:r>
            <a:r>
              <a:rPr lang="en-US" dirty="0" err="1" smtClean="0"/>
              <a:t>TritonED</a:t>
            </a:r>
            <a:r>
              <a:rPr lang="en-US" dirty="0" smtClean="0"/>
              <a:t> go to the folder assigned readings and start reading  </a:t>
            </a:r>
            <a:r>
              <a:rPr lang="en-US" u="sng" dirty="0" smtClean="0"/>
              <a:t>Protein Sequence Comparison and Evolution</a:t>
            </a:r>
            <a:r>
              <a:rPr lang="en-US" dirty="0" smtClean="0"/>
              <a:t>  and  </a:t>
            </a:r>
            <a:r>
              <a:rPr lang="en-US" u="sng" dirty="0" smtClean="0"/>
              <a:t>BLOSUM scoring matrix</a:t>
            </a:r>
            <a:r>
              <a:rPr lang="en-US" dirty="0" smtClean="0"/>
              <a:t> (you don’t have to finish them for next class, but read as much as you can)</a:t>
            </a:r>
            <a:endParaRPr lang="en-US" u="sng" dirty="0" smtClean="0"/>
          </a:p>
          <a:p>
            <a:pPr marL="342900" lvl="1" indent="-342900">
              <a:buClr>
                <a:srgbClr val="002060"/>
              </a:buClr>
              <a:buFont typeface="Wingdings" panose="05000000000000000000" pitchFamily="2" charset="2"/>
              <a:buChar char="q"/>
            </a:pPr>
            <a:endParaRPr lang="en-US" dirty="0" smtClean="0"/>
          </a:p>
          <a:p>
            <a:pPr marL="742950" lvl="2" indent="-285750">
              <a:buClr>
                <a:srgbClr val="002060"/>
              </a:buClr>
              <a:buFont typeface="Courier New" panose="02070309020205020404" pitchFamily="49" charset="0"/>
              <a:buChar char="o"/>
            </a:pPr>
            <a:endParaRPr lang="en-US" sz="1600" dirty="0" smtClean="0"/>
          </a:p>
          <a:p>
            <a:pPr marL="457200" lvl="1" indent="0">
              <a:buClr>
                <a:srgbClr val="002060"/>
              </a:buClr>
              <a:buNone/>
            </a:pPr>
            <a:endParaRPr lang="en-US" sz="2000" dirty="0"/>
          </a:p>
          <a:p>
            <a:pPr marL="457200" lvl="1" indent="0">
              <a:buClr>
                <a:srgbClr val="002060"/>
              </a:buClr>
              <a:buNone/>
            </a:pPr>
            <a:endParaRPr lang="en-US" sz="2000" dirty="0"/>
          </a:p>
          <a:p>
            <a:pPr marL="0" indent="0">
              <a:buClr>
                <a:srgbClr val="002060"/>
              </a:buClr>
              <a:buNone/>
            </a:pPr>
            <a:endParaRPr lang="en-US"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815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6219</TotalTime>
  <Words>997</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Office Theme</vt:lpstr>
      <vt:lpstr>Bioinformatics Lab</vt:lpstr>
      <vt:lpstr>Biological Databases</vt:lpstr>
      <vt:lpstr>Biological Databases</vt:lpstr>
      <vt:lpstr>Biological Databases</vt:lpstr>
      <vt:lpstr>Biological Databases</vt:lpstr>
      <vt:lpstr>Biological Databases</vt:lpstr>
      <vt:lpstr>Biological Databases</vt:lpstr>
      <vt:lpstr>Biological Databases</vt:lpstr>
      <vt:lpstr>Lab report</vt:lpstr>
      <vt:lpstr>PowerPoint Presentation</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766</cp:revision>
  <dcterms:created xsi:type="dcterms:W3CDTF">2017-04-04T01:02:20Z</dcterms:created>
  <dcterms:modified xsi:type="dcterms:W3CDTF">2017-04-20T23:33:45Z</dcterms:modified>
</cp:coreProperties>
</file>