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6"/>
  </p:notesMasterIdLst>
  <p:sldIdLst>
    <p:sldId id="267" r:id="rId2"/>
    <p:sldId id="256" r:id="rId3"/>
    <p:sldId id="309" r:id="rId4"/>
    <p:sldId id="293" r:id="rId5"/>
    <p:sldId id="290" r:id="rId6"/>
    <p:sldId id="302" r:id="rId7"/>
    <p:sldId id="297" r:id="rId8"/>
    <p:sldId id="300" r:id="rId9"/>
    <p:sldId id="299" r:id="rId10"/>
    <p:sldId id="301" r:id="rId11"/>
    <p:sldId id="295" r:id="rId12"/>
    <p:sldId id="311" r:id="rId13"/>
    <p:sldId id="313" r:id="rId14"/>
    <p:sldId id="315" r:id="rId15"/>
    <p:sldId id="316" r:id="rId16"/>
    <p:sldId id="317" r:id="rId17"/>
    <p:sldId id="318" r:id="rId18"/>
    <p:sldId id="320" r:id="rId19"/>
    <p:sldId id="314" r:id="rId20"/>
    <p:sldId id="321" r:id="rId21"/>
    <p:sldId id="323" r:id="rId22"/>
    <p:sldId id="324" r:id="rId23"/>
    <p:sldId id="32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FF43FF"/>
    <a:srgbClr val="18F918"/>
    <a:srgbClr val="1F3B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35" autoAdjust="0"/>
    <p:restoredTop sz="93931" autoAdjust="0"/>
  </p:normalViewPr>
  <p:slideViewPr>
    <p:cSldViewPr snapToGrid="0">
      <p:cViewPr varScale="1">
        <p:scale>
          <a:sx n="71" d="100"/>
          <a:sy n="71" d="100"/>
        </p:scale>
        <p:origin x="984" y="72"/>
      </p:cViewPr>
      <p:guideLst>
        <p:guide orient="horz" pos="288"/>
        <p:guide pos="3840"/>
      </p:guideLst>
    </p:cSldViewPr>
  </p:slideViewPr>
  <p:notesTextViewPr>
    <p:cViewPr>
      <p:scale>
        <a:sx n="1" d="1"/>
        <a:sy n="1" d="1"/>
      </p:scale>
      <p:origin x="0" y="0"/>
    </p:cViewPr>
  </p:notesTextViewPr>
  <p:sorterViewPr>
    <p:cViewPr>
      <p:scale>
        <a:sx n="100" d="100"/>
        <a:sy n="100" d="100"/>
      </p:scale>
      <p:origin x="0" y="-7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4/19/2017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Genome</a:t>
            </a:r>
            <a:r>
              <a:rPr lang="en-US" baseline="0" dirty="0" smtClean="0"/>
              <a:t> Hypothesis also suggested that the genome is the operation unit subjected to selection rather than the gene.</a:t>
            </a:r>
            <a:endParaRPr lang="en-US" dirty="0"/>
          </a:p>
        </p:txBody>
      </p:sp>
      <p:sp>
        <p:nvSpPr>
          <p:cNvPr id="4" name="Slide Number Placeholder 3"/>
          <p:cNvSpPr>
            <a:spLocks noGrp="1"/>
          </p:cNvSpPr>
          <p:nvPr>
            <p:ph type="sldNum" sz="quarter" idx="10"/>
          </p:nvPr>
        </p:nvSpPr>
        <p:spPr/>
        <p:txBody>
          <a:bodyPr/>
          <a:lstStyle/>
          <a:p>
            <a:fld id="{4CA90523-B442-4526-AB90-70BC5EF328BF}" type="slidenum">
              <a:rPr lang="en-US" smtClean="0"/>
              <a:t>5</a:t>
            </a:fld>
            <a:endParaRPr lang="en-US"/>
          </a:p>
        </p:txBody>
      </p:sp>
    </p:spTree>
    <p:extLst>
      <p:ext uri="{BB962C8B-B14F-4D97-AF65-F5344CB8AC3E}">
        <p14:creationId xmlns:p14="http://schemas.microsoft.com/office/powerpoint/2010/main" val="302524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A90523-B442-4526-AB90-70BC5EF328BF}" type="slidenum">
              <a:rPr lang="en-US" smtClean="0"/>
              <a:t>13</a:t>
            </a:fld>
            <a:endParaRPr lang="en-US"/>
          </a:p>
        </p:txBody>
      </p:sp>
    </p:spTree>
    <p:extLst>
      <p:ext uri="{BB962C8B-B14F-4D97-AF65-F5344CB8AC3E}">
        <p14:creationId xmlns:p14="http://schemas.microsoft.com/office/powerpoint/2010/main" val="314809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A90523-B442-4526-AB90-70BC5EF328BF}" type="slidenum">
              <a:rPr lang="en-US" smtClean="0"/>
              <a:t>16</a:t>
            </a:fld>
            <a:endParaRPr lang="en-US" dirty="0"/>
          </a:p>
        </p:txBody>
      </p:sp>
    </p:spTree>
    <p:extLst>
      <p:ext uri="{BB962C8B-B14F-4D97-AF65-F5344CB8AC3E}">
        <p14:creationId xmlns:p14="http://schemas.microsoft.com/office/powerpoint/2010/main" val="73758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4/19/2017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1.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28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Exploring Results</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95112" y="2666244"/>
            <a:ext cx="8613225" cy="2328838"/>
          </a:xfrm>
        </p:spPr>
        <p:txBody>
          <a:bodyPr>
            <a:noAutofit/>
          </a:bodyPr>
          <a:lstStyle/>
          <a:p>
            <a:pPr marL="569913" indent="-569913">
              <a:buClr>
                <a:srgbClr val="002060"/>
              </a:buClr>
              <a:buFont typeface="Wingdings" panose="05000000000000000000" pitchFamily="2" charset="2"/>
              <a:buChar char="q"/>
            </a:pPr>
            <a:r>
              <a:rPr lang="en-US" dirty="0" smtClean="0"/>
              <a:t>What is the personality and distribution of the CUI?</a:t>
            </a:r>
          </a:p>
          <a:p>
            <a:pPr marL="914400" lvl="1" indent="-341313">
              <a:buClr>
                <a:srgbClr val="002060"/>
              </a:buClr>
              <a:buFont typeface="Courier New" panose="02070309020205020404" pitchFamily="49" charset="0"/>
              <a:buChar char="o"/>
            </a:pPr>
            <a:r>
              <a:rPr lang="en-US" b="1" dirty="0" smtClean="0">
                <a:latin typeface="+mj-lt"/>
              </a:rPr>
              <a:t>Scatter Plot 1: </a:t>
            </a:r>
            <a:r>
              <a:rPr lang="en-US" dirty="0" smtClean="0">
                <a:latin typeface="+mj-lt"/>
              </a:rPr>
              <a:t>In the X-axis plot the genes in chromosomal order, in the Y-axis plot the CUI.</a:t>
            </a:r>
          </a:p>
          <a:p>
            <a:pPr marL="914400" lvl="1" indent="-341313">
              <a:buClr>
                <a:srgbClr val="002060"/>
              </a:buClr>
              <a:buFont typeface="Courier New" panose="02070309020205020404" pitchFamily="49" charset="0"/>
              <a:buChar char="o"/>
            </a:pPr>
            <a:r>
              <a:rPr lang="en-US" b="1" dirty="0" smtClean="0">
                <a:latin typeface="+mj-lt"/>
              </a:rPr>
              <a:t>Scatter Plot 2: </a:t>
            </a:r>
            <a:r>
              <a:rPr lang="en-US" dirty="0" smtClean="0">
                <a:latin typeface="+mj-lt"/>
              </a:rPr>
              <a:t>In X-axis sort the </a:t>
            </a:r>
            <a:r>
              <a:rPr lang="en-US" dirty="0">
                <a:latin typeface="+mj-lt"/>
              </a:rPr>
              <a:t>genes in ascending </a:t>
            </a:r>
            <a:r>
              <a:rPr lang="en-US" dirty="0" smtClean="0">
                <a:latin typeface="+mj-lt"/>
              </a:rPr>
              <a:t>order based on their CUI, in the Y-axis plot the CUI.</a:t>
            </a:r>
          </a:p>
          <a:p>
            <a:pPr marL="914400" lvl="1" indent="-341313">
              <a:buClr>
                <a:srgbClr val="002060"/>
              </a:buClr>
              <a:buFont typeface="Courier New" panose="02070309020205020404" pitchFamily="49" charset="0"/>
              <a:buChar char="o"/>
            </a:pPr>
            <a:r>
              <a:rPr lang="en-US" dirty="0" smtClean="0">
                <a:latin typeface="+mj-lt"/>
              </a:rPr>
              <a:t>Generate a </a:t>
            </a:r>
            <a:r>
              <a:rPr lang="en-US" b="1" dirty="0" smtClean="0">
                <a:latin typeface="+mj-lt"/>
              </a:rPr>
              <a:t>histogram</a:t>
            </a:r>
            <a:r>
              <a:rPr lang="en-US" dirty="0" smtClean="0">
                <a:latin typeface="+mj-lt"/>
              </a:rPr>
              <a:t> of the CUI.</a:t>
            </a:r>
            <a:endParaRPr lang="en-US" dirty="0">
              <a:latin typeface="+mj-l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379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Implications of the hypothesis </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39534" y="1655696"/>
            <a:ext cx="10541876" cy="4417299"/>
          </a:xfrm>
        </p:spPr>
        <p:txBody>
          <a:bodyPr>
            <a:noAutofit/>
          </a:bodyPr>
          <a:lstStyle/>
          <a:p>
            <a:pPr marL="457200" indent="-457200">
              <a:buClr>
                <a:srgbClr val="002060"/>
              </a:buClr>
              <a:buFont typeface="Wingdings" panose="05000000000000000000" pitchFamily="2" charset="2"/>
              <a:buChar char="q"/>
            </a:pPr>
            <a:r>
              <a:rPr lang="en-US" sz="2400" b="1" dirty="0" smtClean="0"/>
              <a:t>If the cell has to express all its genes when it needs them, then most genes in the genome should be adapted to the translation machinery of the cell, so that they can be expressed in adequate concentrations to perform their function.</a:t>
            </a:r>
          </a:p>
          <a:p>
            <a:pPr marL="795338" lvl="1" indent="-338138">
              <a:buClr>
                <a:srgbClr val="002060"/>
              </a:buClr>
              <a:buFont typeface="Courier New" panose="02070309020205020404" pitchFamily="49" charset="0"/>
              <a:buChar char="o"/>
            </a:pPr>
            <a:r>
              <a:rPr lang="en-US" sz="2000" dirty="0" smtClean="0"/>
              <a:t>A gene can be considered as adapted to the translation machinery of the cell if its codon usage reflects the </a:t>
            </a:r>
            <a:r>
              <a:rPr lang="en-US" sz="2000" u="sng" dirty="0" smtClean="0"/>
              <a:t>genomic average CU</a:t>
            </a:r>
            <a:r>
              <a:rPr lang="en-US" sz="2000" dirty="0" smtClean="0"/>
              <a:t>.</a:t>
            </a:r>
          </a:p>
          <a:p>
            <a:pPr marL="795338" lvl="1" indent="-338138">
              <a:buClr>
                <a:srgbClr val="002060"/>
              </a:buClr>
              <a:buFont typeface="Courier New" panose="02070309020205020404" pitchFamily="49" charset="0"/>
              <a:buChar char="o"/>
            </a:pPr>
            <a:r>
              <a:rPr lang="en-US" sz="2000" dirty="0" smtClean="0"/>
              <a:t>A gene can be considered as specialized if it has similar codon preferences than highly expressed genes.</a:t>
            </a:r>
            <a:r>
              <a:rPr lang="en-US" sz="2000" b="1" baseline="30000" dirty="0" smtClean="0"/>
              <a:t>1</a:t>
            </a:r>
            <a:r>
              <a:rPr lang="en-US" sz="2000" dirty="0" smtClean="0"/>
              <a:t> Do the </a:t>
            </a:r>
            <a:r>
              <a:rPr lang="en-US" sz="2000" u="sng" dirty="0" smtClean="0"/>
              <a:t>most abundant codons in the genome</a:t>
            </a:r>
            <a:r>
              <a:rPr lang="en-US" sz="2000" dirty="0" smtClean="0"/>
              <a:t> correlate better or worse with tRNA concentrations?</a:t>
            </a:r>
          </a:p>
          <a:p>
            <a:pPr marL="795338" lvl="1" indent="-338138">
              <a:buClr>
                <a:srgbClr val="002060"/>
              </a:buClr>
              <a:buFont typeface="Courier New" panose="02070309020205020404" pitchFamily="49" charset="0"/>
              <a:buChar char="o"/>
            </a:pPr>
            <a:r>
              <a:rPr lang="en-US" sz="2000" dirty="0" smtClean="0"/>
              <a:t>A gene with poor CU has an excess of rare codons, this could mean: </a:t>
            </a:r>
          </a:p>
          <a:p>
            <a:pPr marL="1027113" lvl="2" indent="-287338">
              <a:buClr>
                <a:schemeClr val="tx1"/>
              </a:buClr>
              <a:buNone/>
            </a:pPr>
            <a:r>
              <a:rPr lang="en-US" sz="1600" b="1" dirty="0" smtClean="0"/>
              <a:t>1)</a:t>
            </a:r>
            <a:r>
              <a:rPr lang="en-US" sz="1600" dirty="0"/>
              <a:t>	</a:t>
            </a:r>
            <a:r>
              <a:rPr lang="en-US" sz="1600" dirty="0" smtClean="0"/>
              <a:t>the gene is foreign </a:t>
            </a:r>
            <a:r>
              <a:rPr lang="en-US" sz="1600" b="1" baseline="30000" dirty="0" smtClean="0"/>
              <a:t>2</a:t>
            </a:r>
            <a:r>
              <a:rPr lang="en-US" sz="1600" dirty="0" smtClean="0"/>
              <a:t>; </a:t>
            </a:r>
          </a:p>
          <a:p>
            <a:pPr marL="1027113" lvl="2" indent="-287338">
              <a:buClr>
                <a:schemeClr val="tx1"/>
              </a:buClr>
              <a:buNone/>
            </a:pPr>
            <a:r>
              <a:rPr lang="en-US" sz="1600" b="1" dirty="0" smtClean="0"/>
              <a:t>2)</a:t>
            </a:r>
            <a:r>
              <a:rPr lang="en-US" sz="1600" dirty="0" smtClean="0"/>
              <a:t>	there is a strong selective pressure to have rare codons in order to regulate the level of expression; </a:t>
            </a:r>
            <a:r>
              <a:rPr lang="en-US" sz="1600" b="1" baseline="30000" dirty="0" smtClean="0"/>
              <a:t>3</a:t>
            </a:r>
            <a:r>
              <a:rPr lang="en-US" sz="1600" dirty="0" smtClean="0"/>
              <a:t>  </a:t>
            </a:r>
          </a:p>
          <a:p>
            <a:pPr marL="1027113" lvl="2" indent="-287338">
              <a:buClr>
                <a:schemeClr val="tx1"/>
              </a:buClr>
              <a:buNone/>
            </a:pPr>
            <a:r>
              <a:rPr lang="en-US" sz="1600" b="1" dirty="0" smtClean="0"/>
              <a:t>3)</a:t>
            </a:r>
            <a:r>
              <a:rPr lang="en-US" sz="1600" dirty="0" smtClean="0"/>
              <a:t>	having </a:t>
            </a:r>
            <a:r>
              <a:rPr lang="en-US" sz="1600" dirty="0"/>
              <a:t>rare codons does not </a:t>
            </a:r>
            <a:r>
              <a:rPr lang="en-US" sz="1600" dirty="0" smtClean="0"/>
              <a:t>necessarily entails </a:t>
            </a:r>
            <a:r>
              <a:rPr lang="en-US" sz="1600" dirty="0"/>
              <a:t>a significant impact on expressing its phenotype (relaxation of selective pressure</a:t>
            </a:r>
            <a:r>
              <a:rPr lang="en-US" sz="1600" dirty="0" smtClean="0"/>
              <a:t>). </a:t>
            </a:r>
            <a:r>
              <a:rPr lang="en-US" sz="1600" b="1" baseline="30000" dirty="0" smtClean="0"/>
              <a:t>4</a:t>
            </a:r>
            <a:r>
              <a:rPr lang="en-US" sz="1600" dirty="0" smtClean="0"/>
              <a:t>    </a:t>
            </a:r>
            <a:r>
              <a:rPr lang="en-US" sz="1600" b="1" dirty="0" smtClean="0"/>
              <a:t>NOTE:</a:t>
            </a:r>
            <a:r>
              <a:rPr lang="en-US" sz="1600" dirty="0" smtClean="0"/>
              <a:t> reference 4 convincingly refuted interpretation </a:t>
            </a:r>
            <a:r>
              <a:rPr lang="en-US" sz="1600" b="1" dirty="0" smtClean="0"/>
              <a:t>2)</a:t>
            </a:r>
            <a:r>
              <a:rPr lang="en-US" sz="1600" dirty="0" smtClean="0"/>
              <a:t>.</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2038" y="6551442"/>
            <a:ext cx="2613216" cy="338554"/>
          </a:xfrm>
          <a:prstGeom prst="rect">
            <a:avLst/>
          </a:prstGeom>
          <a:noFill/>
        </p:spPr>
        <p:txBody>
          <a:bodyPr wrap="none" rtlCol="0">
            <a:spAutoFit/>
          </a:bodyPr>
          <a:lstStyle/>
          <a:p>
            <a:r>
              <a:rPr lang="en-US" sz="1600" b="1" baseline="30000" dirty="0" smtClean="0"/>
              <a:t>1</a:t>
            </a:r>
            <a:r>
              <a:rPr lang="en-US" sz="1600" dirty="0" smtClean="0"/>
              <a:t> 1987, NAR 15(3):1281-1295</a:t>
            </a:r>
            <a:endParaRPr lang="en-US" sz="1600" dirty="0"/>
          </a:p>
        </p:txBody>
      </p:sp>
      <p:sp>
        <p:nvSpPr>
          <p:cNvPr id="6" name="TextBox 5"/>
          <p:cNvSpPr txBox="1"/>
          <p:nvPr/>
        </p:nvSpPr>
        <p:spPr>
          <a:xfrm>
            <a:off x="3353758" y="6551442"/>
            <a:ext cx="2717411" cy="338554"/>
          </a:xfrm>
          <a:prstGeom prst="rect">
            <a:avLst/>
          </a:prstGeom>
          <a:noFill/>
        </p:spPr>
        <p:txBody>
          <a:bodyPr wrap="none" rtlCol="0">
            <a:spAutoFit/>
          </a:bodyPr>
          <a:lstStyle/>
          <a:p>
            <a:r>
              <a:rPr lang="en-US" sz="1600" b="1" baseline="30000" dirty="0" smtClean="0"/>
              <a:t>2</a:t>
            </a:r>
            <a:r>
              <a:rPr lang="en-US" sz="1600" dirty="0" smtClean="0"/>
              <a:t> 1985, NAR 14(13):5125-5143</a:t>
            </a:r>
            <a:endParaRPr lang="en-US" sz="1600" dirty="0"/>
          </a:p>
        </p:txBody>
      </p:sp>
      <p:sp>
        <p:nvSpPr>
          <p:cNvPr id="7" name="TextBox 6"/>
          <p:cNvSpPr txBox="1"/>
          <p:nvPr/>
        </p:nvSpPr>
        <p:spPr>
          <a:xfrm>
            <a:off x="6580662" y="6551442"/>
            <a:ext cx="2492990" cy="338554"/>
          </a:xfrm>
          <a:prstGeom prst="rect">
            <a:avLst/>
          </a:prstGeom>
          <a:noFill/>
        </p:spPr>
        <p:txBody>
          <a:bodyPr wrap="none" rtlCol="0">
            <a:spAutoFit/>
          </a:bodyPr>
          <a:lstStyle/>
          <a:p>
            <a:r>
              <a:rPr lang="en-US" sz="1600" b="1" baseline="30000" dirty="0"/>
              <a:t>3</a:t>
            </a:r>
            <a:r>
              <a:rPr lang="en-US" sz="1600" dirty="0" smtClean="0"/>
              <a:t> 1983, PNAS 80(3):687-691</a:t>
            </a:r>
            <a:endParaRPr lang="en-US" sz="1600" dirty="0"/>
          </a:p>
        </p:txBody>
      </p:sp>
      <p:sp>
        <p:nvSpPr>
          <p:cNvPr id="8" name="TextBox 7"/>
          <p:cNvSpPr txBox="1"/>
          <p:nvPr/>
        </p:nvSpPr>
        <p:spPr>
          <a:xfrm>
            <a:off x="9436505" y="6551442"/>
            <a:ext cx="2613216" cy="338554"/>
          </a:xfrm>
          <a:prstGeom prst="rect">
            <a:avLst/>
          </a:prstGeom>
          <a:noFill/>
        </p:spPr>
        <p:txBody>
          <a:bodyPr wrap="none" rtlCol="0">
            <a:spAutoFit/>
          </a:bodyPr>
          <a:lstStyle/>
          <a:p>
            <a:r>
              <a:rPr lang="en-US" sz="1600" b="1" baseline="30000" dirty="0" smtClean="0"/>
              <a:t>4</a:t>
            </a:r>
            <a:r>
              <a:rPr lang="en-US" sz="1600" dirty="0" smtClean="0"/>
              <a:t> 1986, NAR 14(9):7737-7749</a:t>
            </a:r>
            <a:endParaRPr lang="en-US" sz="1600" dirty="0"/>
          </a:p>
        </p:txBody>
      </p:sp>
    </p:spTree>
    <p:extLst>
      <p:ext uri="{BB962C8B-B14F-4D97-AF65-F5344CB8AC3E}">
        <p14:creationId xmlns:p14="http://schemas.microsoft.com/office/powerpoint/2010/main" val="41173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Exploring Results</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9465" y="5692852"/>
            <a:ext cx="5240745" cy="369332"/>
          </a:xfrm>
          <a:prstGeom prst="rect">
            <a:avLst/>
          </a:prstGeom>
          <a:noFill/>
        </p:spPr>
        <p:txBody>
          <a:bodyPr wrap="square" rtlCol="0">
            <a:spAutoFit/>
          </a:bodyPr>
          <a:lstStyle/>
          <a:p>
            <a:r>
              <a:rPr lang="en-US" dirty="0" smtClean="0"/>
              <a:t>How can we estimate the thresholds automatically?</a:t>
            </a:r>
            <a:endParaRPr lang="en-US" dirty="0"/>
          </a:p>
        </p:txBody>
      </p:sp>
      <p:sp>
        <p:nvSpPr>
          <p:cNvPr id="5" name="Rectangle 4"/>
          <p:cNvSpPr/>
          <p:nvPr/>
        </p:nvSpPr>
        <p:spPr>
          <a:xfrm>
            <a:off x="6237027" y="3138985"/>
            <a:ext cx="286603" cy="1787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434543" y="5692852"/>
            <a:ext cx="5154779" cy="646331"/>
          </a:xfrm>
          <a:prstGeom prst="rect">
            <a:avLst/>
          </a:prstGeom>
        </p:spPr>
        <p:txBody>
          <a:bodyPr wrap="square">
            <a:spAutoFit/>
          </a:bodyPr>
          <a:lstStyle/>
          <a:p>
            <a:pPr>
              <a:buClr>
                <a:srgbClr val="002060"/>
              </a:buClr>
            </a:pPr>
            <a:r>
              <a:rPr lang="en-US" dirty="0" smtClean="0"/>
              <a:t>This analysis makes it more appropriate to rename the index to Codon Richness Index (CRI)</a:t>
            </a:r>
            <a:r>
              <a:rPr lang="en-US" baseline="30000" dirty="0" smtClean="0"/>
              <a:t>1</a:t>
            </a:r>
            <a:endParaRPr lang="en-US" dirty="0"/>
          </a:p>
        </p:txBody>
      </p:sp>
      <p:sp>
        <p:nvSpPr>
          <p:cNvPr id="6" name="TextBox 5"/>
          <p:cNvSpPr txBox="1"/>
          <p:nvPr/>
        </p:nvSpPr>
        <p:spPr>
          <a:xfrm>
            <a:off x="9635703" y="6487073"/>
            <a:ext cx="2241319" cy="307777"/>
          </a:xfrm>
          <a:prstGeom prst="rect">
            <a:avLst/>
          </a:prstGeom>
          <a:noFill/>
        </p:spPr>
        <p:txBody>
          <a:bodyPr wrap="none" rtlCol="0">
            <a:spAutoFit/>
          </a:bodyPr>
          <a:lstStyle/>
          <a:p>
            <a:r>
              <a:rPr lang="en-US" sz="1400" b="1" baseline="30000" dirty="0" smtClean="0"/>
              <a:t>1</a:t>
            </a:r>
            <a:r>
              <a:rPr lang="en-US" sz="1400" dirty="0" smtClean="0"/>
              <a:t> 2004, MBE 21(10):1884-94</a:t>
            </a:r>
            <a:endParaRPr lang="en-US" sz="1400" dirty="0"/>
          </a:p>
        </p:txBody>
      </p:sp>
      <p:pic>
        <p:nvPicPr>
          <p:cNvPr id="10" name="Picture 9"/>
          <p:cNvPicPr>
            <a:picLocks noChangeAspect="1"/>
          </p:cNvPicPr>
          <p:nvPr/>
        </p:nvPicPr>
        <p:blipFill>
          <a:blip r:embed="rId2"/>
          <a:stretch>
            <a:fillRect/>
          </a:stretch>
        </p:blipFill>
        <p:spPr>
          <a:xfrm>
            <a:off x="284972" y="1538288"/>
            <a:ext cx="5876925" cy="4048125"/>
          </a:xfrm>
          <a:prstGeom prst="rect">
            <a:avLst/>
          </a:prstGeom>
        </p:spPr>
      </p:pic>
      <p:pic>
        <p:nvPicPr>
          <p:cNvPr id="11" name="Picture 10"/>
          <p:cNvPicPr>
            <a:picLocks noChangeAspect="1"/>
          </p:cNvPicPr>
          <p:nvPr/>
        </p:nvPicPr>
        <p:blipFill>
          <a:blip r:embed="rId3"/>
          <a:stretch>
            <a:fillRect/>
          </a:stretch>
        </p:blipFill>
        <p:spPr>
          <a:xfrm>
            <a:off x="6268520" y="1619250"/>
            <a:ext cx="5524500" cy="3886200"/>
          </a:xfrm>
          <a:prstGeom prst="rect">
            <a:avLst/>
          </a:prstGeom>
        </p:spPr>
      </p:pic>
    </p:spTree>
    <p:extLst>
      <p:ext uri="{BB962C8B-B14F-4D97-AF65-F5344CB8AC3E}">
        <p14:creationId xmlns:p14="http://schemas.microsoft.com/office/powerpoint/2010/main" val="185041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Benchmarking the model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42900" y="1538288"/>
            <a:ext cx="6712968" cy="4727779"/>
          </a:xfrm>
          <a:prstGeom prst="rect">
            <a:avLst/>
          </a:prstGeom>
        </p:spPr>
      </p:pic>
      <p:sp>
        <p:nvSpPr>
          <p:cNvPr id="5" name="TextBox 4"/>
          <p:cNvSpPr txBox="1"/>
          <p:nvPr/>
        </p:nvSpPr>
        <p:spPr>
          <a:xfrm>
            <a:off x="7116792" y="1716666"/>
            <a:ext cx="4037163" cy="1477328"/>
          </a:xfrm>
          <a:prstGeom prst="rect">
            <a:avLst/>
          </a:prstGeom>
          <a:noFill/>
        </p:spPr>
        <p:txBody>
          <a:bodyPr wrap="square" rtlCol="0">
            <a:spAutoFit/>
          </a:bodyPr>
          <a:lstStyle/>
          <a:p>
            <a:r>
              <a:rPr lang="en-US" dirty="0" smtClean="0"/>
              <a:t>Highly expressed genes (</a:t>
            </a:r>
            <a:r>
              <a:rPr lang="en-US" dirty="0" smtClean="0">
                <a:solidFill>
                  <a:srgbClr val="00FF00"/>
                </a:solidFill>
              </a:rPr>
              <a:t>CXG</a:t>
            </a:r>
            <a:r>
              <a:rPr lang="en-US" dirty="0" smtClean="0"/>
              <a:t>) and ribosomal proteins (</a:t>
            </a:r>
            <a:r>
              <a:rPr lang="en-US" dirty="0" smtClean="0">
                <a:solidFill>
                  <a:srgbClr val="FF0000"/>
                </a:solidFill>
              </a:rPr>
              <a:t>RP</a:t>
            </a:r>
            <a:r>
              <a:rPr lang="en-US" dirty="0" smtClean="0"/>
              <a:t>) tend to have typical-high to high CRI, indicating a bias towards the most abundant codons in the genome.</a:t>
            </a:r>
            <a:endParaRPr lang="en-US" dirty="0"/>
          </a:p>
        </p:txBody>
      </p:sp>
      <p:sp>
        <p:nvSpPr>
          <p:cNvPr id="7" name="TextBox 6"/>
          <p:cNvSpPr txBox="1"/>
          <p:nvPr/>
        </p:nvSpPr>
        <p:spPr>
          <a:xfrm>
            <a:off x="7186252" y="3663360"/>
            <a:ext cx="4037163" cy="1477328"/>
          </a:xfrm>
          <a:prstGeom prst="rect">
            <a:avLst/>
          </a:prstGeom>
          <a:noFill/>
        </p:spPr>
        <p:txBody>
          <a:bodyPr wrap="square" rtlCol="0">
            <a:spAutoFit/>
          </a:bodyPr>
          <a:lstStyle/>
          <a:p>
            <a:r>
              <a:rPr lang="en-US" dirty="0" smtClean="0"/>
              <a:t>To what extent the CU of genes with poor, typical and rich CU correlate with tRNA concentrations?  </a:t>
            </a:r>
          </a:p>
          <a:p>
            <a:pPr marL="285750" indent="-285750">
              <a:buClr>
                <a:srgbClr val="002060"/>
              </a:buClr>
              <a:buFont typeface="Courier New" panose="02070309020205020404" pitchFamily="49" charset="0"/>
              <a:buChar char="o"/>
            </a:pPr>
            <a:r>
              <a:rPr lang="en-US" dirty="0" smtClean="0"/>
              <a:t>How do such correlations compare with those of </a:t>
            </a:r>
            <a:r>
              <a:rPr lang="en-US" dirty="0" smtClean="0">
                <a:solidFill>
                  <a:srgbClr val="00FF00"/>
                </a:solidFill>
              </a:rPr>
              <a:t>HXG</a:t>
            </a:r>
            <a:r>
              <a:rPr lang="en-US" dirty="0" smtClean="0"/>
              <a:t> and </a:t>
            </a:r>
            <a:r>
              <a:rPr lang="en-US" dirty="0" smtClean="0">
                <a:solidFill>
                  <a:srgbClr val="FF0000"/>
                </a:solidFill>
              </a:rPr>
              <a:t>RP</a:t>
            </a:r>
            <a:r>
              <a:rPr lang="en-US" dirty="0" smtClean="0"/>
              <a:t>?</a:t>
            </a:r>
            <a:endParaRPr lang="en-US" dirty="0"/>
          </a:p>
        </p:txBody>
      </p:sp>
      <p:pic>
        <p:nvPicPr>
          <p:cNvPr id="6" name="Picture 5"/>
          <p:cNvPicPr>
            <a:picLocks noChangeAspect="1"/>
          </p:cNvPicPr>
          <p:nvPr/>
        </p:nvPicPr>
        <p:blipFill rotWithShape="1">
          <a:blip r:embed="rId4"/>
          <a:srcRect t="-1568" b="486"/>
          <a:stretch/>
        </p:blipFill>
        <p:spPr>
          <a:xfrm>
            <a:off x="2714970" y="1483079"/>
            <a:ext cx="7175921" cy="4735903"/>
          </a:xfrm>
          <a:prstGeom prst="rect">
            <a:avLst/>
          </a:prstGeom>
          <a:ln>
            <a:solidFill>
              <a:schemeClr val="tx1"/>
            </a:solidFill>
          </a:ln>
        </p:spPr>
      </p:pic>
    </p:spTree>
    <p:extLst>
      <p:ext uri="{BB962C8B-B14F-4D97-AF65-F5344CB8AC3E}">
        <p14:creationId xmlns:p14="http://schemas.microsoft.com/office/powerpoint/2010/main" val="107285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Benchmarking the model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468" y="1538288"/>
            <a:ext cx="8776419" cy="5129461"/>
          </a:xfrm>
          <a:prstGeom prst="rect">
            <a:avLst/>
          </a:prstGeom>
        </p:spPr>
      </p:pic>
    </p:spTree>
    <p:extLst>
      <p:ext uri="{BB962C8B-B14F-4D97-AF65-F5344CB8AC3E}">
        <p14:creationId xmlns:p14="http://schemas.microsoft.com/office/powerpoint/2010/main" val="2149255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Benchmarking the model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5925756" y="1421876"/>
            <a:ext cx="2551801" cy="5444753"/>
          </a:xfrm>
          <a:prstGeom prst="rect">
            <a:avLst/>
          </a:prstGeom>
        </p:spPr>
      </p:pic>
      <p:pic>
        <p:nvPicPr>
          <p:cNvPr id="5" name="Picture 4"/>
          <p:cNvPicPr>
            <a:picLocks noChangeAspect="1"/>
          </p:cNvPicPr>
          <p:nvPr/>
        </p:nvPicPr>
        <p:blipFill rotWithShape="1">
          <a:blip r:embed="rId3"/>
          <a:srcRect b="727"/>
          <a:stretch/>
        </p:blipFill>
        <p:spPr>
          <a:xfrm>
            <a:off x="169176" y="1413247"/>
            <a:ext cx="5378840" cy="5203213"/>
          </a:xfrm>
          <a:prstGeom prst="rect">
            <a:avLst/>
          </a:prstGeom>
        </p:spPr>
      </p:pic>
      <p:pic>
        <p:nvPicPr>
          <p:cNvPr id="7" name="Picture 6"/>
          <p:cNvPicPr>
            <a:picLocks noChangeAspect="1"/>
          </p:cNvPicPr>
          <p:nvPr/>
        </p:nvPicPr>
        <p:blipFill>
          <a:blip r:embed="rId4"/>
          <a:stretch>
            <a:fillRect/>
          </a:stretch>
        </p:blipFill>
        <p:spPr>
          <a:xfrm>
            <a:off x="8664896" y="1463485"/>
            <a:ext cx="2943628" cy="5334133"/>
          </a:xfrm>
          <a:prstGeom prst="rect">
            <a:avLst/>
          </a:prstGeom>
        </p:spPr>
      </p:pic>
    </p:spTree>
    <p:extLst>
      <p:ext uri="{BB962C8B-B14F-4D97-AF65-F5344CB8AC3E}">
        <p14:creationId xmlns:p14="http://schemas.microsoft.com/office/powerpoint/2010/main" val="36235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729" y="91724"/>
            <a:ext cx="2534313" cy="1325563"/>
          </a:xfrm>
        </p:spPr>
        <p:txBody>
          <a:bodyPr>
            <a:normAutofit/>
          </a:bodyPr>
          <a:lstStyle/>
          <a:p>
            <a:pPr algn="ctr"/>
            <a:r>
              <a:rPr lang="en-US" sz="3200" b="1" dirty="0" smtClean="0">
                <a:solidFill>
                  <a:srgbClr val="002060"/>
                </a:solidFill>
                <a:effectLst>
                  <a:outerShdw blurRad="38100" dist="38100" dir="2700000" algn="tl">
                    <a:srgbClr val="000000">
                      <a:alpha val="43137"/>
                    </a:srgbClr>
                  </a:outerShdw>
                </a:effectLst>
              </a:rPr>
              <a:t>Benchmarking the model</a:t>
            </a:r>
            <a:endParaRPr lang="en-US" sz="32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3028097"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8792" y="1317474"/>
            <a:ext cx="3002205"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8" name="Picture 87"/>
          <p:cNvPicPr>
            <a:picLocks noChangeAspect="1"/>
          </p:cNvPicPr>
          <p:nvPr/>
        </p:nvPicPr>
        <p:blipFill>
          <a:blip r:embed="rId3"/>
          <a:stretch>
            <a:fillRect/>
          </a:stretch>
        </p:blipFill>
        <p:spPr>
          <a:xfrm>
            <a:off x="3813273" y="272955"/>
            <a:ext cx="6259314" cy="6585045"/>
          </a:xfrm>
          <a:prstGeom prst="rect">
            <a:avLst/>
          </a:prstGeom>
        </p:spPr>
      </p:pic>
      <p:sp>
        <p:nvSpPr>
          <p:cNvPr id="91" name="TextBox 90"/>
          <p:cNvSpPr txBox="1"/>
          <p:nvPr/>
        </p:nvSpPr>
        <p:spPr>
          <a:xfrm>
            <a:off x="443702" y="2065892"/>
            <a:ext cx="3227545" cy="923330"/>
          </a:xfrm>
          <a:prstGeom prst="rect">
            <a:avLst/>
          </a:prstGeom>
          <a:noFill/>
        </p:spPr>
        <p:txBody>
          <a:bodyPr wrap="square" rtlCol="0">
            <a:spAutoFit/>
          </a:bodyPr>
          <a:lstStyle/>
          <a:p>
            <a:r>
              <a:rPr lang="en-US" dirty="0" smtClean="0"/>
              <a:t>Genomic CU correlates at similar levels with tRNA concentrations than Ribosomal CU</a:t>
            </a:r>
            <a:endParaRPr lang="en-US" dirty="0"/>
          </a:p>
        </p:txBody>
      </p:sp>
      <p:sp>
        <p:nvSpPr>
          <p:cNvPr id="92" name="TextBox 91"/>
          <p:cNvSpPr txBox="1"/>
          <p:nvPr/>
        </p:nvSpPr>
        <p:spPr>
          <a:xfrm>
            <a:off x="443702" y="3405647"/>
            <a:ext cx="3227545" cy="923330"/>
          </a:xfrm>
          <a:prstGeom prst="rect">
            <a:avLst/>
          </a:prstGeom>
          <a:noFill/>
        </p:spPr>
        <p:txBody>
          <a:bodyPr wrap="square" rtlCol="0">
            <a:spAutoFit/>
          </a:bodyPr>
          <a:lstStyle/>
          <a:p>
            <a:r>
              <a:rPr lang="en-US" dirty="0" smtClean="0"/>
              <a:t>The correlation for Genomic CU is slightly and consistently higher than Ribosomal CU</a:t>
            </a:r>
            <a:endParaRPr lang="en-US" dirty="0"/>
          </a:p>
        </p:txBody>
      </p:sp>
    </p:spTree>
    <p:extLst>
      <p:ext uri="{BB962C8B-B14F-4D97-AF65-F5344CB8AC3E}">
        <p14:creationId xmlns:p14="http://schemas.microsoft.com/office/powerpoint/2010/main" val="247340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0-#ppt_w/2"/>
                                          </p:val>
                                        </p:tav>
                                        <p:tav tm="100000">
                                          <p:val>
                                            <p:strVal val="#ppt_x"/>
                                          </p:val>
                                        </p:tav>
                                      </p:tavLst>
                                    </p:anim>
                                    <p:anim calcmode="lin" valueType="num">
                                      <p:cBhvr additive="base">
                                        <p:cTn id="8"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additive="base">
                                        <p:cTn id="13" dur="500" fill="hold"/>
                                        <p:tgtEl>
                                          <p:spTgt spid="92"/>
                                        </p:tgtEl>
                                        <p:attrNameLst>
                                          <p:attrName>ppt_x</p:attrName>
                                        </p:attrNameLst>
                                      </p:cBhvr>
                                      <p:tavLst>
                                        <p:tav tm="0">
                                          <p:val>
                                            <p:strVal val="0-#ppt_w/2"/>
                                          </p:val>
                                        </p:tav>
                                        <p:tav tm="100000">
                                          <p:val>
                                            <p:strVal val="#ppt_x"/>
                                          </p:val>
                                        </p:tav>
                                      </p:tavLst>
                                    </p:anim>
                                    <p:anim calcmode="lin" valueType="num">
                                      <p:cBhvr additive="base">
                                        <p:cTn id="14" dur="500" fill="hold"/>
                                        <p:tgtEl>
                                          <p:spTgt spid="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Benchmark the model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stretch>
            <a:fillRect/>
          </a:stretch>
        </p:blipFill>
        <p:spPr>
          <a:xfrm>
            <a:off x="2282496" y="1538288"/>
            <a:ext cx="6953250" cy="4933950"/>
          </a:xfrm>
          <a:prstGeom prst="rect">
            <a:avLst/>
          </a:prstGeom>
        </p:spPr>
      </p:pic>
      <p:sp>
        <p:nvSpPr>
          <p:cNvPr id="24" name="TextBox 23"/>
          <p:cNvSpPr txBox="1"/>
          <p:nvPr/>
        </p:nvSpPr>
        <p:spPr>
          <a:xfrm>
            <a:off x="9103279" y="2368840"/>
            <a:ext cx="2695179" cy="1754326"/>
          </a:xfrm>
          <a:prstGeom prst="rect">
            <a:avLst/>
          </a:prstGeom>
          <a:noFill/>
        </p:spPr>
        <p:txBody>
          <a:bodyPr wrap="square" rtlCol="0">
            <a:spAutoFit/>
          </a:bodyPr>
          <a:lstStyle/>
          <a:p>
            <a:r>
              <a:rPr lang="en-US" dirty="0" smtClean="0"/>
              <a:t>Genes with high CRI</a:t>
            </a:r>
          </a:p>
          <a:p>
            <a:r>
              <a:rPr lang="en-US" dirty="0" smtClean="0"/>
              <a:t>Correlate better with tRNA content than any other set of genes in the analysis, but all correlations are significant</a:t>
            </a:r>
            <a:endParaRPr lang="en-US" dirty="0"/>
          </a:p>
        </p:txBody>
      </p:sp>
    </p:spTree>
    <p:extLst>
      <p:ext uri="{BB962C8B-B14F-4D97-AF65-F5344CB8AC3E}">
        <p14:creationId xmlns:p14="http://schemas.microsoft.com/office/powerpoint/2010/main" val="2258269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047" y="108550"/>
            <a:ext cx="4300959" cy="1325563"/>
          </a:xfrm>
        </p:spPr>
        <p:txBody>
          <a:bodyPr>
            <a:normAutofit/>
          </a:bodyPr>
          <a:lstStyle/>
          <a:p>
            <a:r>
              <a:rPr lang="en-US" sz="4000" b="1" dirty="0" smtClean="0">
                <a:solidFill>
                  <a:srgbClr val="002060"/>
                </a:solidFill>
                <a:effectLst>
                  <a:outerShdw blurRad="38100" dist="38100" dir="2700000" algn="tl">
                    <a:srgbClr val="000000">
                      <a:alpha val="43137"/>
                    </a:srgbClr>
                  </a:outerShdw>
                </a:effectLst>
              </a:rPr>
              <a:t>And what about amino acid usage?</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4090204"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0" name="Picture 69"/>
          <p:cNvPicPr>
            <a:picLocks noChangeAspect="1"/>
          </p:cNvPicPr>
          <p:nvPr/>
        </p:nvPicPr>
        <p:blipFill>
          <a:blip r:embed="rId2"/>
          <a:stretch>
            <a:fillRect/>
          </a:stretch>
        </p:blipFill>
        <p:spPr>
          <a:xfrm>
            <a:off x="4759607" y="0"/>
            <a:ext cx="5800725" cy="6848475"/>
          </a:xfrm>
          <a:prstGeom prst="rect">
            <a:avLst/>
          </a:prstGeom>
        </p:spPr>
      </p:pic>
      <p:sp>
        <p:nvSpPr>
          <p:cNvPr id="71" name="TextBox 70"/>
          <p:cNvSpPr txBox="1"/>
          <p:nvPr/>
        </p:nvSpPr>
        <p:spPr>
          <a:xfrm>
            <a:off x="648186" y="2476982"/>
            <a:ext cx="3657600" cy="1200329"/>
          </a:xfrm>
          <a:prstGeom prst="rect">
            <a:avLst/>
          </a:prstGeom>
          <a:noFill/>
        </p:spPr>
        <p:txBody>
          <a:bodyPr wrap="square" rtlCol="0">
            <a:spAutoFit/>
          </a:bodyPr>
          <a:lstStyle/>
          <a:p>
            <a:r>
              <a:rPr lang="en-US" dirty="0" smtClean="0"/>
              <a:t>Genomic AA usage also correlates better with tRNA concentrations than AAU in expressed mRNA and ribosomal proteins.</a:t>
            </a:r>
          </a:p>
        </p:txBody>
      </p:sp>
    </p:spTree>
    <p:extLst>
      <p:ext uri="{BB962C8B-B14F-4D97-AF65-F5344CB8AC3E}">
        <p14:creationId xmlns:p14="http://schemas.microsoft.com/office/powerpoint/2010/main" val="307347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Using CRI to study HGT</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1242204" y="1933973"/>
                <a:ext cx="9929003" cy="1040606"/>
              </a:xfrm>
              <a:prstGeom prst="rect">
                <a:avLst/>
              </a:prstGeom>
              <a:noFill/>
            </p:spPr>
            <p:txBody>
              <a:bodyPr wrap="square" rtlCol="0">
                <a:spAutoFit/>
              </a:bodyPr>
              <a:lstStyle/>
              <a:p>
                <a:r>
                  <a:rPr lang="en-US" sz="2000" dirty="0"/>
                  <a:t>I</a:t>
                </a:r>
                <a:r>
                  <a:rPr lang="en-US" sz="2000" dirty="0" smtClean="0"/>
                  <a:t>f we use as reference the global frequencies of codons,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𝑔</m:t>
                        </m:r>
                      </m:sub>
                    </m:sSub>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oMath>
                </a14:m>
                <a:r>
                  <a:rPr lang="en-US" sz="2000" dirty="0" smtClean="0"/>
                  <a:t>, where </a:t>
                </a:r>
                <a:r>
                  <a:rPr lang="en-US" sz="2000" b="1" i="1" dirty="0" smtClean="0"/>
                  <a:t>g</a:t>
                </a:r>
                <a:r>
                  <a:rPr lang="en-US" sz="2000" dirty="0" smtClean="0"/>
                  <a:t>=</a:t>
                </a:r>
                <a:r>
                  <a:rPr lang="en-US" sz="2000" i="1" dirty="0" smtClean="0"/>
                  <a:t>E. coli </a:t>
                </a:r>
                <a:r>
                  <a:rPr lang="en-US" sz="2000" dirty="0" smtClean="0"/>
                  <a:t>K12, and we evaluate genes from a different genome </a:t>
                </a:r>
                <a:r>
                  <a:rPr lang="en-US" sz="2000" b="1" i="1" dirty="0" smtClean="0"/>
                  <a:t>b</a:t>
                </a:r>
                <a:r>
                  <a:rPr lang="en-US" sz="2000" dirty="0" smtClean="0"/>
                  <a:t>, say </a:t>
                </a:r>
                <a:r>
                  <a:rPr lang="en-US" sz="2000" i="1" dirty="0" smtClean="0"/>
                  <a:t>H. influenza </a:t>
                </a:r>
                <a:r>
                  <a:rPr lang="en-US" sz="2000" dirty="0" smtClean="0"/>
                  <a:t>or </a:t>
                </a:r>
                <a:r>
                  <a:rPr lang="en-US" sz="2000" i="1" dirty="0" smtClean="0"/>
                  <a:t>B. subtilis</a:t>
                </a:r>
                <a:r>
                  <a:rPr lang="en-US" sz="2000" dirty="0" smtClean="0"/>
                  <a:t>, then we can rewrite the our CRI equation as</a:t>
                </a:r>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242204" y="1933973"/>
                <a:ext cx="9929003" cy="1040606"/>
              </a:xfrm>
              <a:prstGeom prst="rect">
                <a:avLst/>
              </a:prstGeom>
              <a:blipFill rotWithShape="0">
                <a:blip r:embed="rId2"/>
                <a:stretch>
                  <a:fillRect l="-675" t="-2339" b="-9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763039" y="3113530"/>
                <a:ext cx="4604466"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𝐶𝑅𝐼</m:t>
                          </m:r>
                        </m:e>
                        <m:sub>
                          <m:r>
                            <a:rPr lang="en-US" sz="2800" b="0" i="1" smtClean="0">
                              <a:latin typeface="Cambria Math" panose="02040503050406030204" pitchFamily="18" charset="0"/>
                            </a:rPr>
                            <m:t>𝑔</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𝐺</m:t>
                          </m:r>
                        </m:e>
                        <m:sub>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i="1" smtClean="0">
                          <a:latin typeface="Cambria Math" panose="02040503050406030204" pitchFamily="18" charset="0"/>
                        </a:rPr>
                        <m:t>=</m:t>
                      </m:r>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𝑐</m:t>
                          </m:r>
                          <m:r>
                            <a:rPr lang="en-US" sz="2800" b="0" i="1" smtClean="0">
                              <a:latin typeface="Cambria Math" panose="02040503050406030204" pitchFamily="18" charset="0"/>
                            </a:rPr>
                            <m:t>=1</m:t>
                          </m:r>
                        </m:sub>
                        <m:sup>
                          <m:r>
                            <a:rPr lang="en-US" sz="2800" b="0" i="1" smtClean="0">
                              <a:latin typeface="Cambria Math" panose="02040503050406030204" pitchFamily="18" charset="0"/>
                            </a:rPr>
                            <m:t>64</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𝑔</m:t>
                              </m:r>
                            </m:sub>
                          </m:sSub>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e>
                      </m:nary>
                    </m:oMath>
                  </m:oMathPara>
                </a14:m>
                <a:endParaRPr 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3763039" y="3113530"/>
                <a:ext cx="4604466" cy="1211294"/>
              </a:xfrm>
              <a:prstGeom prst="rect">
                <a:avLst/>
              </a:prstGeom>
              <a:blipFill rotWithShape="0">
                <a:blip r:embed="rId3"/>
                <a:stretch>
                  <a:fillRect/>
                </a:stretch>
              </a:blipFill>
            </p:spPr>
            <p:txBody>
              <a:bodyPr/>
              <a:lstStyle/>
              <a:p>
                <a:r>
                  <a:rPr lang="en-US">
                    <a:noFill/>
                  </a:rPr>
                  <a:t> </a:t>
                </a:r>
              </a:p>
            </p:txBody>
          </p:sp>
        </mc:Fallback>
      </mc:AlternateContent>
      <p:sp>
        <p:nvSpPr>
          <p:cNvPr id="8" name="TextBox 7"/>
          <p:cNvSpPr txBox="1"/>
          <p:nvPr/>
        </p:nvSpPr>
        <p:spPr>
          <a:xfrm>
            <a:off x="1424797" y="4777814"/>
            <a:ext cx="9929003" cy="1015663"/>
          </a:xfrm>
          <a:prstGeom prst="rect">
            <a:avLst/>
          </a:prstGeom>
          <a:noFill/>
        </p:spPr>
        <p:txBody>
          <a:bodyPr wrap="square" rtlCol="0">
            <a:spAutoFit/>
          </a:bodyPr>
          <a:lstStyle/>
          <a:p>
            <a:r>
              <a:rPr lang="en-US" sz="2000" dirty="0" smtClean="0"/>
              <a:t>This can be interpreted as the quantification of the CU compatibility of gene </a:t>
            </a:r>
            <a:r>
              <a:rPr lang="en-US" sz="2000" b="1" i="1" dirty="0" err="1" smtClean="0">
                <a:latin typeface="Times New Roman" panose="02020603050405020304" pitchFamily="18" charset="0"/>
                <a:cs typeface="Times New Roman" panose="02020603050405020304" pitchFamily="18" charset="0"/>
              </a:rPr>
              <a:t>i</a:t>
            </a:r>
            <a:r>
              <a:rPr lang="en-US" sz="2000" dirty="0" smtClean="0"/>
              <a:t> in genome</a:t>
            </a:r>
            <a:r>
              <a:rPr lang="en-US" sz="2000" b="1" dirty="0" smtClean="0">
                <a:latin typeface="+mj-lt"/>
              </a:rPr>
              <a:t> </a:t>
            </a:r>
            <a:r>
              <a:rPr lang="en-US" sz="2000" b="1" i="1" dirty="0" smtClean="0">
                <a:latin typeface="Times New Roman" panose="02020603050405020304" pitchFamily="18" charset="0"/>
                <a:cs typeface="Times New Roman" panose="02020603050405020304" pitchFamily="18" charset="0"/>
              </a:rPr>
              <a:t>b</a:t>
            </a:r>
            <a:r>
              <a:rPr lang="en-US" sz="2000" dirty="0" smtClean="0"/>
              <a:t> with the codon abundances of genome </a:t>
            </a:r>
            <a:r>
              <a:rPr lang="en-US" sz="2000" b="1" i="1" dirty="0" smtClean="0"/>
              <a:t>g</a:t>
            </a:r>
            <a:r>
              <a:rPr lang="en-US" sz="2000" dirty="0" smtClean="0"/>
              <a:t>, if gene </a:t>
            </a:r>
            <a:r>
              <a:rPr lang="en-US" sz="2000" b="1" i="1" dirty="0" err="1">
                <a:latin typeface="Times New Roman" panose="02020603050405020304" pitchFamily="18" charset="0"/>
                <a:cs typeface="Times New Roman" panose="02020603050405020304" pitchFamily="18" charset="0"/>
              </a:rPr>
              <a:t>i</a:t>
            </a:r>
            <a:r>
              <a:rPr lang="en-US" sz="2000" b="1" i="1" dirty="0">
                <a:latin typeface="Times New Roman" panose="02020603050405020304" pitchFamily="18" charset="0"/>
                <a:cs typeface="Times New Roman" panose="02020603050405020304" pitchFamily="18" charset="0"/>
              </a:rPr>
              <a:t> </a:t>
            </a:r>
            <a:r>
              <a:rPr lang="en-US" sz="2000" dirty="0" smtClean="0"/>
              <a:t>were transferred from </a:t>
            </a:r>
            <a:r>
              <a:rPr lang="en-US" sz="2000" b="1" i="1" dirty="0">
                <a:latin typeface="Times New Roman" panose="02020603050405020304" pitchFamily="18" charset="0"/>
                <a:cs typeface="Times New Roman" panose="02020603050405020304" pitchFamily="18" charset="0"/>
              </a:rPr>
              <a:t>b</a:t>
            </a:r>
            <a:r>
              <a:rPr lang="en-US" sz="2000" dirty="0" smtClean="0"/>
              <a:t> to </a:t>
            </a:r>
            <a:r>
              <a:rPr lang="en-US" sz="2000" b="1" i="1" dirty="0"/>
              <a:t>g</a:t>
            </a:r>
            <a:r>
              <a:rPr lang="en-US" sz="2000" dirty="0" smtClean="0"/>
              <a:t> in this moment.</a:t>
            </a:r>
            <a:endParaRPr lang="en-US" sz="2000" dirty="0"/>
          </a:p>
        </p:txBody>
      </p:sp>
    </p:spTree>
    <p:extLst>
      <p:ext uri="{BB962C8B-B14F-4D97-AF65-F5344CB8AC3E}">
        <p14:creationId xmlns:p14="http://schemas.microsoft.com/office/powerpoint/2010/main" val="77388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3</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HGT potential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61925" y="2032804"/>
            <a:ext cx="11868150" cy="4343400"/>
          </a:xfrm>
          <a:prstGeom prst="rect">
            <a:avLst/>
          </a:prstGeom>
        </p:spPr>
      </p:pic>
    </p:spTree>
    <p:extLst>
      <p:ext uri="{BB962C8B-B14F-4D97-AF65-F5344CB8AC3E}">
        <p14:creationId xmlns:p14="http://schemas.microsoft.com/office/powerpoint/2010/main" val="1102870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62050" y="4762"/>
            <a:ext cx="9867900" cy="6848475"/>
          </a:xfrm>
          <a:prstGeom prst="rect">
            <a:avLst/>
          </a:prstGeom>
        </p:spPr>
      </p:pic>
    </p:spTree>
    <p:extLst>
      <p:ext uri="{BB962C8B-B14F-4D97-AF65-F5344CB8AC3E}">
        <p14:creationId xmlns:p14="http://schemas.microsoft.com/office/powerpoint/2010/main" val="638094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4816" y="1426959"/>
            <a:ext cx="11216854" cy="6140032"/>
          </a:xfrm>
        </p:spPr>
        <p:txBody>
          <a:bodyPr>
            <a:noAutofit/>
          </a:bodyPr>
          <a:lstStyle/>
          <a:p>
            <a:pPr marL="457200" indent="-457200">
              <a:buClr>
                <a:srgbClr val="002060"/>
              </a:buClr>
              <a:buFont typeface="Wingdings" panose="05000000000000000000" pitchFamily="2" charset="2"/>
              <a:buChar char="q"/>
            </a:pPr>
            <a:r>
              <a:rPr lang="en-US" sz="2200" b="1" dirty="0" smtClean="0"/>
              <a:t>Downloading genomes and annotations</a:t>
            </a:r>
            <a:r>
              <a:rPr lang="en-US" sz="2200" dirty="0" smtClean="0"/>
              <a:t>:  A very powerful command to copy data from local and external servers information from externals servers is </a:t>
            </a:r>
            <a:r>
              <a:rPr lang="en-US" sz="2200" b="1" u="sng" dirty="0" err="1" smtClean="0"/>
              <a:t>rsync</a:t>
            </a:r>
            <a:r>
              <a:rPr lang="en-US" sz="2200" dirty="0" smtClean="0"/>
              <a:t>. It offers a large number of options that give the user complete control over its behavior. It reduces the amount of data sent over the network by sending only differences between the source files and the existing files in the destination. It is widely used for backup and mirroring.</a:t>
            </a:r>
            <a:endParaRPr lang="en-US" sz="2200" b="1" dirty="0" smtClean="0"/>
          </a:p>
          <a:p>
            <a:pPr marL="795338" lvl="1" indent="-338138">
              <a:buClr>
                <a:srgbClr val="002060"/>
              </a:buClr>
              <a:buFont typeface="Courier New" panose="02070309020205020404" pitchFamily="49" charset="0"/>
              <a:buChar char="o"/>
            </a:pPr>
            <a:r>
              <a:rPr lang="en-US" sz="2000" dirty="0" smtClean="0"/>
              <a:t>Support for copying links, owners, groups, and permissions.</a:t>
            </a:r>
          </a:p>
          <a:p>
            <a:pPr marL="795338" lvl="1" indent="-338138">
              <a:buClr>
                <a:srgbClr val="002060"/>
              </a:buClr>
              <a:buFont typeface="Courier New" panose="02070309020205020404" pitchFamily="49" charset="0"/>
              <a:buChar char="o"/>
            </a:pPr>
            <a:r>
              <a:rPr lang="en-US" sz="2000" dirty="0" smtClean="0"/>
              <a:t>Exclude options similar to </a:t>
            </a:r>
            <a:r>
              <a:rPr lang="en-US" sz="2000" b="1" dirty="0" smtClean="0"/>
              <a:t>tar</a:t>
            </a:r>
            <a:r>
              <a:rPr lang="en-US" sz="2000" dirty="0" smtClean="0"/>
              <a:t>.</a:t>
            </a:r>
          </a:p>
          <a:p>
            <a:pPr marL="795338" lvl="1" indent="-338138">
              <a:buClr>
                <a:srgbClr val="002060"/>
              </a:buClr>
              <a:buFont typeface="Courier New" panose="02070309020205020404" pitchFamily="49" charset="0"/>
              <a:buChar char="o"/>
            </a:pPr>
            <a:r>
              <a:rPr lang="en-US" sz="2000" dirty="0" smtClean="0"/>
              <a:t>Does not require super user privileges but also supports authentication.</a:t>
            </a:r>
          </a:p>
          <a:p>
            <a:pPr marL="795338" lvl="1" indent="-338138">
              <a:buClr>
                <a:srgbClr val="002060"/>
              </a:buClr>
              <a:buFont typeface="Courier New" panose="02070309020205020404" pitchFamily="49" charset="0"/>
              <a:buChar char="o"/>
            </a:pPr>
            <a:r>
              <a:rPr lang="en-US" sz="2000" dirty="0" smtClean="0"/>
              <a:t>Can delete files from the destination that are not in the source any more.</a:t>
            </a:r>
          </a:p>
          <a:p>
            <a:pPr marL="795338" lvl="1" indent="-338138">
              <a:buClr>
                <a:srgbClr val="002060"/>
              </a:buClr>
              <a:buFont typeface="Courier New" panose="02070309020205020404" pitchFamily="49" charset="0"/>
              <a:buChar char="o"/>
            </a:pPr>
            <a:r>
              <a:rPr lang="en-US" sz="2000" dirty="0" smtClean="0"/>
              <a:t>… and many more!</a:t>
            </a:r>
          </a:p>
          <a:p>
            <a:pPr marL="457200" indent="-457200">
              <a:buClr>
                <a:srgbClr val="002060"/>
              </a:buClr>
              <a:buFont typeface="Wingdings" panose="05000000000000000000" pitchFamily="2" charset="2"/>
              <a:buChar char="q"/>
            </a:pPr>
            <a:r>
              <a:rPr lang="en-US" sz="2200" dirty="0" smtClean="0"/>
              <a:t>Downloading from NCBI:</a:t>
            </a:r>
            <a:endParaRPr lang="en-US" sz="2200" dirty="0"/>
          </a:p>
          <a:p>
            <a:pPr marL="795338" lvl="1" indent="-338138">
              <a:buClr>
                <a:srgbClr val="002060"/>
              </a:buClr>
              <a:buFont typeface="Courier New" panose="02070309020205020404" pitchFamily="49" charset="0"/>
              <a:buChar char="o"/>
            </a:pPr>
            <a:r>
              <a:rPr lang="en-US" sz="2000" dirty="0" smtClean="0"/>
              <a:t>Summary files: rsync://rsync.ncbi.nlm.nih.gov/genomes/refseq/assembly_summary_refseq.txt</a:t>
            </a:r>
          </a:p>
          <a:p>
            <a:pPr marL="1201738" lvl="2" indent="-287338">
              <a:buClr>
                <a:srgbClr val="002060"/>
              </a:buClr>
              <a:buFont typeface="Wingdings" panose="05000000000000000000" pitchFamily="2" charset="2"/>
              <a:buChar char="Ø"/>
            </a:pPr>
            <a:r>
              <a:rPr lang="en-US" sz="1600" dirty="0"/>
              <a:t>See:  ftp://</a:t>
            </a:r>
            <a:r>
              <a:rPr lang="en-US" sz="1600" dirty="0" smtClean="0"/>
              <a:t>ftp.ncbi.nlm.nih.gov/genomes/refseq</a:t>
            </a:r>
            <a:endParaRPr lang="en-US" sz="1600" dirty="0"/>
          </a:p>
          <a:p>
            <a:pPr marL="795338" lvl="1" indent="-338138">
              <a:buClr>
                <a:srgbClr val="002060"/>
              </a:buClr>
              <a:buFont typeface="Courier New" panose="02070309020205020404" pitchFamily="49" charset="0"/>
              <a:buChar char="o"/>
            </a:pPr>
            <a:r>
              <a:rPr lang="en-US" sz="2000" dirty="0"/>
              <a:t>Genome Reports:  </a:t>
            </a:r>
            <a:r>
              <a:rPr lang="en-US" sz="2000" dirty="0" smtClean="0"/>
              <a:t>rsync://rsync.ncbi.nlm.nih.gov/genomes/GENOME_REPORTS</a:t>
            </a:r>
          </a:p>
          <a:p>
            <a:pPr lvl="2">
              <a:buClr>
                <a:srgbClr val="002060"/>
              </a:buClr>
              <a:buFont typeface="Wingdings" panose="05000000000000000000" pitchFamily="2" charset="2"/>
              <a:buChar char="Ø"/>
            </a:pPr>
            <a:r>
              <a:rPr lang="en-US" sz="1600" dirty="0"/>
              <a:t>See: ftp://</a:t>
            </a:r>
            <a:r>
              <a:rPr lang="en-US" sz="1600" dirty="0" smtClean="0"/>
              <a:t>ftp.ncbi.nlm.nih.gov/genomes</a:t>
            </a:r>
          </a:p>
          <a:p>
            <a:pPr marL="457200" lvl="1" indent="0">
              <a:buClr>
                <a:srgbClr val="002060"/>
              </a:buClr>
              <a:buNone/>
            </a:pPr>
            <a:endParaRPr lang="en-US" sz="2000" dirty="0" smtClean="0"/>
          </a:p>
          <a:p>
            <a:pPr marL="795338" lvl="1" indent="-338138">
              <a:buClr>
                <a:srgbClr val="002060"/>
              </a:buClr>
              <a:buFont typeface="Courier New" panose="02070309020205020404" pitchFamily="49" charset="0"/>
              <a:buChar char="o"/>
            </a:pPr>
            <a:endParaRPr lang="en-US" sz="2000" dirty="0"/>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spTree>
    <p:extLst>
      <p:ext uri="{BB962C8B-B14F-4D97-AF65-F5344CB8AC3E}">
        <p14:creationId xmlns:p14="http://schemas.microsoft.com/office/powerpoint/2010/main" val="3239914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80096" y="2409597"/>
            <a:ext cx="11579805" cy="3663656"/>
          </a:xfrm>
        </p:spPr>
        <p:txBody>
          <a:bodyPr>
            <a:noAutofit/>
          </a:bodyPr>
          <a:lstStyle/>
          <a:p>
            <a:pPr marL="457200" indent="-457200">
              <a:buClr>
                <a:srgbClr val="002060"/>
              </a:buClr>
              <a:buFont typeface="Wingdings" panose="05000000000000000000" pitchFamily="2" charset="2"/>
              <a:buChar char="q"/>
            </a:pPr>
            <a:r>
              <a:rPr lang="en-US" b="1" dirty="0" smtClean="0"/>
              <a:t>To download the genome of E. coli K12 MG1655 type</a:t>
            </a:r>
            <a:r>
              <a:rPr lang="en-US" dirty="0" smtClean="0"/>
              <a:t>.</a:t>
            </a:r>
            <a:endParaRPr lang="en-US" b="1" dirty="0" smtClean="0"/>
          </a:p>
          <a:p>
            <a:pPr marL="795338" lvl="1" indent="-338138">
              <a:buClr>
                <a:srgbClr val="002060"/>
              </a:buClr>
              <a:buFont typeface="Courier New" panose="02070309020205020404" pitchFamily="49" charset="0"/>
              <a:buChar char="o"/>
            </a:pPr>
            <a:r>
              <a:rPr lang="en-US" sz="1600" dirty="0" err="1" smtClean="0"/>
              <a:t>rsync</a:t>
            </a:r>
            <a:r>
              <a:rPr lang="en-US" sz="1600" dirty="0" smtClean="0"/>
              <a:t> –</a:t>
            </a:r>
            <a:r>
              <a:rPr lang="en-US" sz="1600" dirty="0" err="1" smtClean="0"/>
              <a:t>avz</a:t>
            </a:r>
            <a:r>
              <a:rPr lang="en-US" sz="1600" dirty="0"/>
              <a:t> </a:t>
            </a:r>
            <a:r>
              <a:rPr lang="en-US" sz="1600" dirty="0" smtClean="0"/>
              <a:t>rsync://rsync.ncbi.nlm.nih.gov/genomes/all/GCF/000/005/845/GCF_000005845.2_ASM584v2/   E_coli_K12_MG1655</a:t>
            </a:r>
          </a:p>
          <a:p>
            <a:pPr marL="795338" lvl="1" indent="-338138">
              <a:buClr>
                <a:srgbClr val="002060"/>
              </a:buClr>
              <a:buFont typeface="Courier New" panose="02070309020205020404" pitchFamily="49" charset="0"/>
              <a:buChar char="o"/>
            </a:pPr>
            <a:endParaRPr lang="en-US" sz="2000" dirty="0" smtClean="0"/>
          </a:p>
          <a:p>
            <a:pPr marL="457200" indent="-457200">
              <a:buClr>
                <a:srgbClr val="002060"/>
              </a:buClr>
              <a:buFont typeface="Wingdings" panose="05000000000000000000" pitchFamily="2" charset="2"/>
              <a:buChar char="q"/>
            </a:pPr>
            <a:r>
              <a:rPr lang="en-US" dirty="0" smtClean="0"/>
              <a:t>Write a script to download and parse the summary file.  Extract the name, </a:t>
            </a:r>
            <a:r>
              <a:rPr lang="en-US" dirty="0" err="1" smtClean="0"/>
              <a:t>tax_id</a:t>
            </a:r>
            <a:r>
              <a:rPr lang="en-US" dirty="0" smtClean="0"/>
              <a:t> and ftp </a:t>
            </a:r>
            <a:r>
              <a:rPr lang="en-US" dirty="0" err="1" smtClean="0"/>
              <a:t>url</a:t>
            </a:r>
            <a:r>
              <a:rPr lang="en-US" dirty="0" smtClean="0"/>
              <a:t> to all genome directories.</a:t>
            </a:r>
          </a:p>
          <a:p>
            <a:pPr marL="457200" indent="-457200">
              <a:buClr>
                <a:srgbClr val="002060"/>
              </a:buClr>
              <a:buFont typeface="Wingdings" panose="05000000000000000000" pitchFamily="2" charset="2"/>
              <a:buChar char="q"/>
            </a:pPr>
            <a:r>
              <a:rPr lang="en-US" dirty="0" smtClean="0"/>
              <a:t>Explore the different files available for each genome, access the README files, and download several genomes</a:t>
            </a:r>
          </a:p>
          <a:p>
            <a:pPr marL="457200" indent="-457200">
              <a:buClr>
                <a:srgbClr val="002060"/>
              </a:buClr>
              <a:buFont typeface="Wingdings" panose="05000000000000000000" pitchFamily="2" charset="2"/>
              <a:buChar char="q"/>
            </a:pPr>
            <a:r>
              <a:rPr lang="en-US" dirty="0" smtClean="0"/>
              <a:t>For next class identify the </a:t>
            </a:r>
            <a:r>
              <a:rPr lang="en-US" dirty="0" err="1" smtClean="0"/>
              <a:t>biopython</a:t>
            </a:r>
            <a:r>
              <a:rPr lang="en-US" dirty="0" smtClean="0"/>
              <a:t> functions that parse </a:t>
            </a:r>
            <a:r>
              <a:rPr lang="en-US" dirty="0" err="1" smtClean="0"/>
              <a:t>GenBank</a:t>
            </a:r>
            <a:r>
              <a:rPr lang="en-US" dirty="0" smtClean="0"/>
              <a:t> files, and </a:t>
            </a:r>
            <a:r>
              <a:rPr lang="en-US" dirty="0" err="1" smtClean="0"/>
              <a:t>fasta</a:t>
            </a:r>
            <a:r>
              <a:rPr lang="en-US" dirty="0" smtClean="0"/>
              <a:t> files.</a:t>
            </a:r>
          </a:p>
          <a:p>
            <a:pPr marL="0" indent="0">
              <a:buClr>
                <a:srgbClr val="002060"/>
              </a:buClr>
              <a:buNone/>
            </a:pPr>
            <a:endParaRPr lang="en-US" sz="2000" dirty="0" smtClean="0"/>
          </a:p>
          <a:p>
            <a:pPr marL="457200" lvl="1" indent="0">
              <a:buClr>
                <a:srgbClr val="002060"/>
              </a:buClr>
              <a:buNone/>
            </a:pPr>
            <a:endParaRPr lang="en-US" sz="2000" dirty="0" smtClean="0"/>
          </a:p>
          <a:p>
            <a:pPr marL="795338" lvl="1" indent="-338138">
              <a:buClr>
                <a:srgbClr val="002060"/>
              </a:buClr>
              <a:buFont typeface="Courier New" panose="02070309020205020404" pitchFamily="49" charset="0"/>
              <a:buChar char="o"/>
            </a:pPr>
            <a:endParaRPr lang="en-US" sz="2000" dirty="0"/>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spTree>
    <p:extLst>
      <p:ext uri="{BB962C8B-B14F-4D97-AF65-F5344CB8AC3E}">
        <p14:creationId xmlns:p14="http://schemas.microsoft.com/office/powerpoint/2010/main" val="2451778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Quiz From Week 2 </a:t>
            </a:r>
            <a:r>
              <a:rPr lang="en-US" b="1" dirty="0">
                <a:solidFill>
                  <a:srgbClr val="002060"/>
                </a:solidFill>
                <a:effectLst>
                  <a:outerShdw blurRad="38100" dist="38100" dir="2700000" algn="tl">
                    <a:srgbClr val="000000">
                      <a:alpha val="43137"/>
                    </a:srgbClr>
                  </a:outerShdw>
                </a:effectLst>
              </a:rPr>
              <a:t>S</a:t>
            </a:r>
            <a:r>
              <a:rPr lang="en-US" b="1" dirty="0" smtClean="0">
                <a:solidFill>
                  <a:srgbClr val="002060"/>
                </a:solidFill>
                <a:effectLst>
                  <a:outerShdw blurRad="38100" dist="38100" dir="2700000" algn="tl">
                    <a:srgbClr val="000000">
                      <a:alpha val="43137"/>
                    </a:srgbClr>
                  </a:outerShdw>
                </a:effectLst>
              </a:rPr>
              <a:t>ession 2</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12456" y="1658767"/>
            <a:ext cx="9941344" cy="5014988"/>
          </a:xfrm>
        </p:spPr>
        <p:txBody>
          <a:bodyPr>
            <a:noAutofit/>
          </a:bodyPr>
          <a:lstStyle/>
          <a:p>
            <a:pPr marL="468313" indent="-468313">
              <a:buClr>
                <a:srgbClr val="002060"/>
              </a:buClr>
              <a:buFont typeface="Wingdings" panose="05000000000000000000" pitchFamily="2" charset="2"/>
              <a:buChar char="q"/>
            </a:pPr>
            <a:r>
              <a:rPr lang="en-US" sz="2400" b="1" dirty="0" smtClean="0"/>
              <a:t>What is the G+C content of </a:t>
            </a:r>
            <a:r>
              <a:rPr lang="en-US" sz="2400" b="1" i="1" dirty="0" smtClean="0"/>
              <a:t>E. coli</a:t>
            </a:r>
            <a:r>
              <a:rPr lang="en-US" sz="2400" b="1" dirty="0" smtClean="0"/>
              <a:t> K12 MG1655? Write a script to give me the answer. You already wrote a function that reads the genomic sequence in one string, therefore calculating the G+C content is easy.  Count the number of </a:t>
            </a:r>
            <a:r>
              <a:rPr lang="en-US" sz="2400" b="1" dirty="0" err="1" smtClean="0"/>
              <a:t>Gs</a:t>
            </a:r>
            <a:r>
              <a:rPr lang="en-US" sz="2400" b="1" dirty="0" smtClean="0"/>
              <a:t> and Cs, and divide that number by the length of the genome.</a:t>
            </a:r>
          </a:p>
          <a:p>
            <a:pPr lvl="1">
              <a:buClr>
                <a:srgbClr val="002060"/>
              </a:buClr>
              <a:buFont typeface="Courier New" panose="02070309020205020404" pitchFamily="49" charset="0"/>
              <a:buChar char="o"/>
            </a:pPr>
            <a:r>
              <a:rPr lang="en-US" sz="2000" b="1" dirty="0" smtClean="0"/>
              <a:t>Tip 1</a:t>
            </a:r>
            <a:r>
              <a:rPr lang="en-US" sz="2000" dirty="0" smtClean="0"/>
              <a:t>:  Create first a tiny “genome” with 10 </a:t>
            </a:r>
            <a:r>
              <a:rPr lang="en-US" sz="2000" dirty="0" err="1" smtClean="0"/>
              <a:t>bp</a:t>
            </a:r>
            <a:r>
              <a:rPr lang="en-US" sz="2000" dirty="0" smtClean="0"/>
              <a:t>, say 3 Cs, 3 </a:t>
            </a:r>
            <a:r>
              <a:rPr lang="en-US" sz="2000" dirty="0" err="1" smtClean="0"/>
              <a:t>Gs</a:t>
            </a:r>
            <a:r>
              <a:rPr lang="en-US" sz="2000" dirty="0" smtClean="0"/>
              <a:t>, 2 As and 2 </a:t>
            </a:r>
            <a:r>
              <a:rPr lang="en-US" sz="2000" dirty="0" err="1" smtClean="0"/>
              <a:t>Ts</a:t>
            </a:r>
            <a:r>
              <a:rPr lang="en-US" sz="2000" dirty="0" smtClean="0"/>
              <a:t>, then run your script and it should return G+C=0.6. Then you can run it in the whole genome. </a:t>
            </a:r>
          </a:p>
          <a:p>
            <a:pPr lvl="1">
              <a:buClr>
                <a:srgbClr val="002060"/>
              </a:buClr>
              <a:buFont typeface="Courier New" panose="02070309020205020404" pitchFamily="49" charset="0"/>
              <a:buChar char="o"/>
            </a:pPr>
            <a:r>
              <a:rPr lang="en-US" sz="2000" b="1" dirty="0" smtClean="0"/>
              <a:t>Tip 2</a:t>
            </a:r>
            <a:r>
              <a:rPr lang="en-US" sz="2000" dirty="0" smtClean="0"/>
              <a:t>: You can do this for any program you write. For example, to test the function that calculates the CU frequencies of a gene, just </a:t>
            </a:r>
            <a:r>
              <a:rPr lang="en-US" sz="2000" dirty="0"/>
              <a:t>d</a:t>
            </a:r>
            <a:r>
              <a:rPr lang="en-US" sz="2000" dirty="0" smtClean="0"/>
              <a:t>esign a “gene” of 10 codons you choose. Run your function on that “gene” and then compare the vector of frequencies you calculate with the numbers you know are correct. After that you can calculate the CU of all genes with confidence.</a:t>
            </a:r>
          </a:p>
          <a:p>
            <a:pPr lvl="1">
              <a:buClr>
                <a:srgbClr val="002060"/>
              </a:buClr>
              <a:buFont typeface="Courier New" panose="02070309020205020404" pitchFamily="49" charset="0"/>
              <a:buChar char="o"/>
            </a:pPr>
            <a:endParaRPr lang="en-US" sz="2000" dirty="0"/>
          </a:p>
          <a:p>
            <a:pPr marL="463550" indent="-463550">
              <a:buClr>
                <a:srgbClr val="002060"/>
              </a:buClr>
              <a:buFont typeface="Wingdings" panose="05000000000000000000" pitchFamily="2" charset="2"/>
              <a:buChar char="q"/>
            </a:pPr>
            <a:r>
              <a:rPr lang="en-US" sz="2400" b="1" dirty="0" smtClean="0"/>
              <a:t>I need to see your script running and return the G+C content to give you credit for this question.</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210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Assessing </a:t>
            </a: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ranslatability</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Subtitle 7"/>
          <p:cNvSpPr>
            <a:spLocks noGrp="1"/>
          </p:cNvSpPr>
          <p:nvPr>
            <p:ph type="subTitle" idx="1"/>
          </p:nvPr>
        </p:nvSpPr>
        <p:spPr>
          <a:xfrm>
            <a:off x="1524000" y="3602038"/>
            <a:ext cx="9144000" cy="452377"/>
          </a:xfrm>
        </p:spPr>
        <p:txBody>
          <a:bodyPr>
            <a:noAutofit/>
          </a:bodyPr>
          <a:lstStyle/>
          <a:p>
            <a:r>
              <a:rPr lang="en-US" sz="3600" dirty="0" smtClean="0"/>
              <a:t>Mini </a:t>
            </a:r>
            <a:r>
              <a:rPr lang="en-US" sz="3600" dirty="0"/>
              <a:t>P</a:t>
            </a:r>
            <a:r>
              <a:rPr lang="en-US" sz="3600" dirty="0" smtClean="0"/>
              <a:t>roject</a:t>
            </a:r>
          </a:p>
          <a:p>
            <a:endParaRPr lang="en-US" sz="3600" dirty="0"/>
          </a:p>
        </p:txBody>
      </p:sp>
      <p:sp>
        <p:nvSpPr>
          <p:cNvPr id="3" name="TextBox 2"/>
          <p:cNvSpPr txBox="1"/>
          <p:nvPr/>
        </p:nvSpPr>
        <p:spPr>
          <a:xfrm>
            <a:off x="3760539" y="4495077"/>
            <a:ext cx="6471252" cy="1631216"/>
          </a:xfrm>
          <a:prstGeom prst="rect">
            <a:avLst/>
          </a:prstGeom>
          <a:noFill/>
        </p:spPr>
        <p:txBody>
          <a:bodyPr wrap="square" rtlCol="0">
            <a:spAutoFit/>
          </a:bodyPr>
          <a:lstStyle/>
          <a:p>
            <a:pPr marL="342900" indent="-342900">
              <a:buFont typeface="+mj-lt"/>
              <a:buAutoNum type="arabicPeriod"/>
            </a:pPr>
            <a:r>
              <a:rPr lang="en-US" sz="2000" dirty="0" smtClean="0"/>
              <a:t>Understand the biological context</a:t>
            </a:r>
          </a:p>
          <a:p>
            <a:pPr marL="342900" indent="-342900">
              <a:buFont typeface="+mj-lt"/>
              <a:buAutoNum type="arabicPeriod"/>
            </a:pPr>
            <a:r>
              <a:rPr lang="en-US" sz="2000" dirty="0" smtClean="0"/>
              <a:t>Define the problem</a:t>
            </a:r>
          </a:p>
          <a:p>
            <a:pPr marL="342900" indent="-342900">
              <a:buFont typeface="+mj-lt"/>
              <a:buAutoNum type="arabicPeriod"/>
            </a:pPr>
            <a:r>
              <a:rPr lang="en-US" sz="2000" dirty="0" smtClean="0"/>
              <a:t>Build a hypothesis</a:t>
            </a:r>
          </a:p>
          <a:p>
            <a:pPr marL="342900" indent="-342900">
              <a:buFont typeface="+mj-lt"/>
              <a:buAutoNum type="arabicPeriod"/>
            </a:pPr>
            <a:r>
              <a:rPr lang="en-US" sz="2000" dirty="0" smtClean="0"/>
              <a:t>Design and implement a bioinformatic strategy (model). </a:t>
            </a:r>
          </a:p>
          <a:p>
            <a:pPr marL="342900" indent="-342900">
              <a:buFont typeface="+mj-lt"/>
              <a:buAutoNum type="arabicPeriod"/>
            </a:pPr>
            <a:r>
              <a:rPr lang="en-US" sz="2000" dirty="0" smtClean="0"/>
              <a:t>Test your model and hypothesis</a:t>
            </a:r>
            <a:endParaRPr lang="en-US" sz="2000" dirty="0"/>
          </a:p>
        </p:txBody>
      </p:sp>
    </p:spTree>
    <p:extLst>
      <p:ext uri="{BB962C8B-B14F-4D97-AF65-F5344CB8AC3E}">
        <p14:creationId xmlns:p14="http://schemas.microsoft.com/office/powerpoint/2010/main" val="3267133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Protein Translation in a Nutshell</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949824" y="1548375"/>
            <a:ext cx="7576310" cy="4795630"/>
            <a:chOff x="2020252" y="1634490"/>
            <a:chExt cx="8051875" cy="510921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252" y="1634490"/>
              <a:ext cx="8051875" cy="4967923"/>
            </a:xfrm>
            <a:prstGeom prst="rect">
              <a:avLst/>
            </a:prstGeom>
          </p:spPr>
        </p:pic>
        <p:sp>
          <p:nvSpPr>
            <p:cNvPr id="7" name="Rectangle 6"/>
            <p:cNvSpPr/>
            <p:nvPr/>
          </p:nvSpPr>
          <p:spPr>
            <a:xfrm>
              <a:off x="2491740" y="5509260"/>
              <a:ext cx="5955030" cy="1234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9344772" y="3163749"/>
            <a:ext cx="2491740" cy="1477328"/>
          </a:xfrm>
          <a:prstGeom prst="rect">
            <a:avLst/>
          </a:prstGeom>
          <a:noFill/>
        </p:spPr>
        <p:txBody>
          <a:bodyPr wrap="square" rtlCol="0">
            <a:spAutoFit/>
          </a:bodyPr>
          <a:lstStyle/>
          <a:p>
            <a:r>
              <a:rPr lang="en-US" b="1" dirty="0" smtClean="0"/>
              <a:t>Depending on the availability of charged </a:t>
            </a:r>
            <a:r>
              <a:rPr lang="en-US" b="1" dirty="0" err="1" smtClean="0"/>
              <a:t>tRNAs</a:t>
            </a:r>
            <a:r>
              <a:rPr lang="en-US" b="1" dirty="0" smtClean="0"/>
              <a:t> the translation process will go faster or slower.</a:t>
            </a:r>
            <a:r>
              <a:rPr lang="en-US" b="1" baseline="30000" dirty="0" smtClean="0"/>
              <a:t>2,3,4</a:t>
            </a:r>
            <a:endParaRPr lang="en-US" b="1" dirty="0"/>
          </a:p>
        </p:txBody>
      </p:sp>
      <p:sp>
        <p:nvSpPr>
          <p:cNvPr id="10" name="TextBox 9"/>
          <p:cNvSpPr txBox="1"/>
          <p:nvPr/>
        </p:nvSpPr>
        <p:spPr>
          <a:xfrm>
            <a:off x="9375418" y="4947929"/>
            <a:ext cx="2377440" cy="1200329"/>
          </a:xfrm>
          <a:prstGeom prst="rect">
            <a:avLst/>
          </a:prstGeom>
          <a:noFill/>
        </p:spPr>
        <p:txBody>
          <a:bodyPr wrap="square" rtlCol="0">
            <a:spAutoFit/>
          </a:bodyPr>
          <a:lstStyle/>
          <a:p>
            <a:r>
              <a:rPr lang="en-US" b="1" dirty="0" smtClean="0"/>
              <a:t>If codons correspond to abundant </a:t>
            </a:r>
            <a:r>
              <a:rPr lang="en-US" b="1" dirty="0" err="1" smtClean="0"/>
              <a:t>tRNAS</a:t>
            </a:r>
            <a:r>
              <a:rPr lang="en-US" b="1" dirty="0" smtClean="0"/>
              <a:t>, translation will be more efficient.</a:t>
            </a:r>
            <a:r>
              <a:rPr lang="en-US" b="1" baseline="30000" dirty="0" smtClean="0"/>
              <a:t>2,3,4</a:t>
            </a:r>
            <a:endParaRPr lang="en-US" b="1" dirty="0"/>
          </a:p>
        </p:txBody>
      </p:sp>
      <p:sp>
        <p:nvSpPr>
          <p:cNvPr id="11" name="TextBox 10"/>
          <p:cNvSpPr txBox="1"/>
          <p:nvPr/>
        </p:nvSpPr>
        <p:spPr>
          <a:xfrm>
            <a:off x="9332987" y="1538288"/>
            <a:ext cx="2491740" cy="1200329"/>
          </a:xfrm>
          <a:prstGeom prst="rect">
            <a:avLst/>
          </a:prstGeom>
          <a:noFill/>
        </p:spPr>
        <p:txBody>
          <a:bodyPr wrap="square" rtlCol="0">
            <a:spAutoFit/>
          </a:bodyPr>
          <a:lstStyle/>
          <a:p>
            <a:r>
              <a:rPr lang="en-US" b="1" dirty="0" smtClean="0"/>
              <a:t>Codon preferences are not random, most genes follow similar patterns (Genome Hypothesis)</a:t>
            </a:r>
            <a:r>
              <a:rPr lang="en-US" b="1" baseline="30000" dirty="0" smtClean="0"/>
              <a:t>1</a:t>
            </a:r>
            <a:endParaRPr lang="en-US" b="1" dirty="0"/>
          </a:p>
        </p:txBody>
      </p:sp>
      <p:sp>
        <p:nvSpPr>
          <p:cNvPr id="3" name="TextBox 2"/>
          <p:cNvSpPr txBox="1"/>
          <p:nvPr/>
        </p:nvSpPr>
        <p:spPr>
          <a:xfrm>
            <a:off x="331307" y="6350625"/>
            <a:ext cx="2491388" cy="369332"/>
          </a:xfrm>
          <a:prstGeom prst="rect">
            <a:avLst/>
          </a:prstGeom>
          <a:noFill/>
        </p:spPr>
        <p:txBody>
          <a:bodyPr wrap="none" rtlCol="0">
            <a:spAutoFit/>
          </a:bodyPr>
          <a:lstStyle/>
          <a:p>
            <a:r>
              <a:rPr lang="en-US" b="1" baseline="30000" dirty="0" smtClean="0"/>
              <a:t>1</a:t>
            </a:r>
            <a:r>
              <a:rPr lang="en-US" dirty="0" smtClean="0"/>
              <a:t> 1980, NAR 8(1):r49-r62</a:t>
            </a:r>
            <a:endParaRPr lang="en-US" dirty="0"/>
          </a:p>
        </p:txBody>
      </p:sp>
      <p:sp>
        <p:nvSpPr>
          <p:cNvPr id="12" name="TextBox 11"/>
          <p:cNvSpPr txBox="1"/>
          <p:nvPr/>
        </p:nvSpPr>
        <p:spPr>
          <a:xfrm>
            <a:off x="2882347" y="6357253"/>
            <a:ext cx="2787943" cy="369332"/>
          </a:xfrm>
          <a:prstGeom prst="rect">
            <a:avLst/>
          </a:prstGeom>
          <a:noFill/>
        </p:spPr>
        <p:txBody>
          <a:bodyPr wrap="none" rtlCol="0">
            <a:spAutoFit/>
          </a:bodyPr>
          <a:lstStyle/>
          <a:p>
            <a:r>
              <a:rPr lang="en-US" b="1" baseline="30000" dirty="0" smtClean="0"/>
              <a:t>2</a:t>
            </a:r>
            <a:r>
              <a:rPr lang="en-US" dirty="0" smtClean="0"/>
              <a:t> 1981, JMB 151(3):389-409</a:t>
            </a:r>
            <a:endParaRPr lang="en-US" dirty="0"/>
          </a:p>
        </p:txBody>
      </p:sp>
      <p:sp>
        <p:nvSpPr>
          <p:cNvPr id="13" name="TextBox 12"/>
          <p:cNvSpPr txBox="1"/>
          <p:nvPr/>
        </p:nvSpPr>
        <p:spPr>
          <a:xfrm>
            <a:off x="5738191" y="6350629"/>
            <a:ext cx="2787943" cy="369332"/>
          </a:xfrm>
          <a:prstGeom prst="rect">
            <a:avLst/>
          </a:prstGeom>
          <a:noFill/>
        </p:spPr>
        <p:txBody>
          <a:bodyPr wrap="none" rtlCol="0">
            <a:spAutoFit/>
          </a:bodyPr>
          <a:lstStyle/>
          <a:p>
            <a:r>
              <a:rPr lang="en-US" b="1" baseline="30000" dirty="0" smtClean="0"/>
              <a:t>3</a:t>
            </a:r>
            <a:r>
              <a:rPr lang="en-US" dirty="0" smtClean="0"/>
              <a:t> 1982, JMB 158(4):573-597</a:t>
            </a:r>
            <a:endParaRPr lang="en-US" dirty="0"/>
          </a:p>
        </p:txBody>
      </p:sp>
      <p:sp>
        <p:nvSpPr>
          <p:cNvPr id="14" name="TextBox 13"/>
          <p:cNvSpPr txBox="1"/>
          <p:nvPr/>
        </p:nvSpPr>
        <p:spPr>
          <a:xfrm>
            <a:off x="8845825" y="6344005"/>
            <a:ext cx="2916183" cy="369332"/>
          </a:xfrm>
          <a:prstGeom prst="rect">
            <a:avLst/>
          </a:prstGeom>
          <a:noFill/>
        </p:spPr>
        <p:txBody>
          <a:bodyPr wrap="none" rtlCol="0">
            <a:spAutoFit/>
          </a:bodyPr>
          <a:lstStyle/>
          <a:p>
            <a:r>
              <a:rPr lang="en-US" b="1" baseline="30000" dirty="0"/>
              <a:t>4</a:t>
            </a:r>
            <a:r>
              <a:rPr lang="en-US" dirty="0" smtClean="0"/>
              <a:t> 1984, NAR 12(7):6663-6671</a:t>
            </a:r>
            <a:endParaRPr lang="en-US" dirty="0"/>
          </a:p>
        </p:txBody>
      </p:sp>
    </p:spTree>
    <p:extLst>
      <p:ext uri="{BB962C8B-B14F-4D97-AF65-F5344CB8AC3E}">
        <p14:creationId xmlns:p14="http://schemas.microsoft.com/office/powerpoint/2010/main" val="3062038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Codon usage versus tRNA concentration</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510417"/>
            <a:ext cx="4843028" cy="46362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938" y="1524007"/>
            <a:ext cx="5041231" cy="4618974"/>
          </a:xfrm>
          <a:prstGeom prst="rect">
            <a:avLst/>
          </a:prstGeom>
        </p:spPr>
      </p:pic>
      <p:sp>
        <p:nvSpPr>
          <p:cNvPr id="6" name="TextBox 5"/>
          <p:cNvSpPr txBox="1"/>
          <p:nvPr/>
        </p:nvSpPr>
        <p:spPr>
          <a:xfrm>
            <a:off x="1421695" y="6323541"/>
            <a:ext cx="9197646" cy="369332"/>
          </a:xfrm>
          <a:prstGeom prst="rect">
            <a:avLst/>
          </a:prstGeom>
          <a:noFill/>
        </p:spPr>
        <p:txBody>
          <a:bodyPr wrap="none" rtlCol="0">
            <a:spAutoFit/>
          </a:bodyPr>
          <a:lstStyle/>
          <a:p>
            <a:r>
              <a:rPr lang="en-US" b="1" dirty="0" smtClean="0"/>
              <a:t>Ignoring the choice of amino acid throws away valuable information relevant to translatability.</a:t>
            </a:r>
            <a:endParaRPr lang="en-US" b="1" dirty="0"/>
          </a:p>
        </p:txBody>
      </p:sp>
    </p:spTree>
    <p:extLst>
      <p:ext uri="{BB962C8B-B14F-4D97-AF65-F5344CB8AC3E}">
        <p14:creationId xmlns:p14="http://schemas.microsoft.com/office/powerpoint/2010/main" val="50198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The Codon Usage Index</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164428" y="2098243"/>
                <a:ext cx="3864328"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𝐶𝑈𝐼</m:t>
                          </m:r>
                        </m:e>
                        <m:sub>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r>
                        <a:rPr lang="en-US" sz="2800" i="1" smtClean="0">
                          <a:latin typeface="Cambria Math" panose="02040503050406030204" pitchFamily="18" charset="0"/>
                        </a:rPr>
                        <m:t>=</m:t>
                      </m:r>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𝑐</m:t>
                          </m:r>
                          <m:r>
                            <a:rPr lang="en-US" sz="2800" b="0" i="1" smtClean="0">
                              <a:latin typeface="Cambria Math" panose="02040503050406030204" pitchFamily="18" charset="0"/>
                            </a:rPr>
                            <m:t>=1</m:t>
                          </m:r>
                        </m:sub>
                        <m:sup>
                          <m:r>
                            <a:rPr lang="en-US" sz="2800" b="0" i="1" smtClean="0">
                              <a:latin typeface="Cambria Math" panose="02040503050406030204" pitchFamily="18" charset="0"/>
                            </a:rPr>
                            <m:t>64</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𝑔</m:t>
                              </m:r>
                            </m:sub>
                          </m:sSub>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e>
                      </m:nary>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164428" y="2098243"/>
                <a:ext cx="3864328" cy="121129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880559" y="3869492"/>
                <a:ext cx="8352646" cy="1230401"/>
              </a:xfrm>
              <a:prstGeom prst="rect">
                <a:avLst/>
              </a:prstGeom>
              <a:noFill/>
            </p:spPr>
            <p:txBody>
              <a:bodyPr wrap="square" rtlCol="0">
                <a:spAutoFit/>
              </a:bodyPr>
              <a:lstStyle/>
              <a:p>
                <a:r>
                  <a:rPr lang="en-US" sz="2400" dirty="0" smtClean="0"/>
                  <a:t>This model allows us to use the genomic frequencies of a codon,</a:t>
                </a:r>
                <a:r>
                  <a:rPr lang="en-US" sz="2400" dirty="0"/>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𝒈</m:t>
                        </m:r>
                      </m:sub>
                    </m:sSub>
                    <m:r>
                      <a:rPr lang="en-US" sz="2400" b="1" i="1">
                        <a:latin typeface="Cambria Math" panose="02040503050406030204" pitchFamily="18" charset="0"/>
                      </a:rPr>
                      <m:t>(</m:t>
                    </m:r>
                    <m:r>
                      <a:rPr lang="en-US" sz="2400" b="1" i="1">
                        <a:latin typeface="Cambria Math" panose="02040503050406030204" pitchFamily="18" charset="0"/>
                      </a:rPr>
                      <m:t>𝒄</m:t>
                    </m:r>
                    <m:r>
                      <a:rPr lang="en-US" sz="2400" b="1" i="1">
                        <a:latin typeface="Cambria Math" panose="02040503050406030204" pitchFamily="18" charset="0"/>
                      </a:rPr>
                      <m:t>)</m:t>
                    </m:r>
                  </m:oMath>
                </a14:m>
                <a:r>
                  <a:rPr lang="en-US" sz="2400" dirty="0" smtClean="0"/>
                  <a:t>,</a:t>
                </a:r>
                <a:r>
                  <a:rPr lang="en-US" sz="2400" dirty="0"/>
                  <a:t> </a:t>
                </a:r>
                <a:r>
                  <a:rPr lang="en-US" sz="2400" dirty="0" smtClean="0"/>
                  <a:t>to </a:t>
                </a:r>
                <a:r>
                  <a:rPr lang="en-US" sz="2400" dirty="0"/>
                  <a:t>q</a:t>
                </a:r>
                <a:r>
                  <a:rPr lang="en-US" sz="2400" dirty="0" smtClean="0"/>
                  <a:t>uantify the extent to which the CU of a gene,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𝒒</m:t>
                        </m:r>
                      </m:e>
                      <m:sub>
                        <m:r>
                          <a:rPr lang="en-US" sz="2400" b="1" i="1">
                            <a:latin typeface="Cambria Math" panose="02040503050406030204" pitchFamily="18" charset="0"/>
                          </a:rPr>
                          <m:t>𝒈</m:t>
                        </m:r>
                        <m:r>
                          <a:rPr lang="en-US" sz="2400" b="1" i="1">
                            <a:latin typeface="Cambria Math" panose="02040503050406030204" pitchFamily="18" charset="0"/>
                          </a:rPr>
                          <m:t>,</m:t>
                        </m:r>
                        <m:r>
                          <a:rPr lang="en-US" sz="2400" b="1" i="1">
                            <a:latin typeface="Cambria Math" panose="02040503050406030204" pitchFamily="18" charset="0"/>
                          </a:rPr>
                          <m:t>𝒊</m:t>
                        </m:r>
                      </m:sub>
                    </m:sSub>
                    <m:d>
                      <m:dPr>
                        <m:ctrlPr>
                          <a:rPr lang="en-US" sz="2400" b="1" i="1">
                            <a:latin typeface="Cambria Math" panose="02040503050406030204" pitchFamily="18" charset="0"/>
                          </a:rPr>
                        </m:ctrlPr>
                      </m:dPr>
                      <m:e>
                        <m:r>
                          <a:rPr lang="en-US" sz="2400" b="1" i="1">
                            <a:latin typeface="Cambria Math" panose="02040503050406030204" pitchFamily="18" charset="0"/>
                          </a:rPr>
                          <m:t>𝒄</m:t>
                        </m:r>
                      </m:e>
                    </m:d>
                  </m:oMath>
                </a14:m>
                <a:r>
                  <a:rPr lang="en-US" sz="2400" dirty="0" smtClean="0"/>
                  <a:t>, is adapted to its genome </a:t>
                </a:r>
                <a:r>
                  <a:rPr lang="en-US" sz="2400" i="1" dirty="0" smtClean="0"/>
                  <a:t>g</a:t>
                </a:r>
                <a:r>
                  <a:rPr lang="en-US" sz="2400" dirty="0" smtClean="0"/>
                  <a:t>.</a:t>
                </a:r>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880559" y="3869492"/>
                <a:ext cx="8352646" cy="1230401"/>
              </a:xfrm>
              <a:prstGeom prst="rect">
                <a:avLst/>
              </a:prstGeom>
              <a:blipFill rotWithShape="0">
                <a:blip r:embed="rId3"/>
                <a:stretch>
                  <a:fillRect l="-1094" t="-3960" b="-10396"/>
                </a:stretch>
              </a:blipFill>
            </p:spPr>
            <p:txBody>
              <a:bodyPr/>
              <a:lstStyle/>
              <a:p>
                <a:r>
                  <a:rPr lang="en-US">
                    <a:noFill/>
                  </a:rPr>
                  <a:t> </a:t>
                </a:r>
              </a:p>
            </p:txBody>
          </p:sp>
        </mc:Fallback>
      </mc:AlternateContent>
      <p:sp>
        <p:nvSpPr>
          <p:cNvPr id="25" name="TextBox 24"/>
          <p:cNvSpPr txBox="1"/>
          <p:nvPr/>
        </p:nvSpPr>
        <p:spPr>
          <a:xfrm>
            <a:off x="1880559" y="5306682"/>
            <a:ext cx="8238226" cy="1200329"/>
          </a:xfrm>
          <a:prstGeom prst="rect">
            <a:avLst/>
          </a:prstGeom>
          <a:noFill/>
        </p:spPr>
        <p:txBody>
          <a:bodyPr wrap="square" rtlCol="0">
            <a:spAutoFit/>
          </a:bodyPr>
          <a:lstStyle/>
          <a:p>
            <a:r>
              <a:rPr lang="en-US" sz="2400" dirty="0" smtClean="0"/>
              <a:t>The </a:t>
            </a:r>
            <a:r>
              <a:rPr lang="en-US" sz="2400" b="1" dirty="0" smtClean="0"/>
              <a:t>hypothesis</a:t>
            </a:r>
            <a:r>
              <a:rPr lang="en-US" sz="2400" dirty="0" smtClean="0"/>
              <a:t> is that the better adapted the CU of a gene to its genome, the more compatible it will be with the translational machinery of the cell.</a:t>
            </a:r>
            <a:endParaRPr lang="en-US" sz="2400" dirty="0"/>
          </a:p>
        </p:txBody>
      </p:sp>
    </p:spTree>
    <p:extLst>
      <p:ext uri="{BB962C8B-B14F-4D97-AF65-F5344CB8AC3E}">
        <p14:creationId xmlns:p14="http://schemas.microsoft.com/office/powerpoint/2010/main" val="291786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1+#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Implementation </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56654" y="1855614"/>
            <a:ext cx="10797146" cy="4563023"/>
          </a:xfrm>
        </p:spPr>
        <p:txBody>
          <a:bodyPr>
            <a:noAutofit/>
          </a:bodyPr>
          <a:lstStyle/>
          <a:p>
            <a:pPr marL="457200" indent="-457200">
              <a:buClr>
                <a:srgbClr val="002060"/>
              </a:buClr>
              <a:buFont typeface="Wingdings" panose="05000000000000000000" pitchFamily="2" charset="2"/>
              <a:buChar char="q"/>
            </a:pPr>
            <a:r>
              <a:rPr lang="en-US" dirty="0" smtClean="0"/>
              <a:t>To prepare our sequences, we’ll make a slight modification to the script you developed in Exercise 3 during the first class of week 2. You downloaded the DNA sequence of the full </a:t>
            </a:r>
            <a:r>
              <a:rPr lang="en-US" i="1" dirty="0"/>
              <a:t>E. coli </a:t>
            </a:r>
            <a:r>
              <a:rPr lang="en-US" dirty="0"/>
              <a:t>K12 MG1655 genome and </a:t>
            </a:r>
            <a:r>
              <a:rPr lang="en-US" dirty="0" smtClean="0"/>
              <a:t>its annotation in tabular format. Your script should now: </a:t>
            </a:r>
            <a:endParaRPr lang="en-US" sz="1800" dirty="0" smtClean="0"/>
          </a:p>
          <a:p>
            <a:pPr lvl="1">
              <a:buClr>
                <a:srgbClr val="002060"/>
              </a:buClr>
              <a:buFont typeface="Courier New" panose="02070309020205020404" pitchFamily="49" charset="0"/>
              <a:buChar char="o"/>
            </a:pPr>
            <a:r>
              <a:rPr lang="en-US" sz="1800" dirty="0" smtClean="0"/>
              <a:t>Read the DNA sequence of the genome.</a:t>
            </a:r>
          </a:p>
          <a:p>
            <a:pPr lvl="1">
              <a:buClr>
                <a:srgbClr val="002060"/>
              </a:buClr>
              <a:buFont typeface="Courier New" panose="02070309020205020404" pitchFamily="49" charset="0"/>
              <a:buChar char="o"/>
            </a:pPr>
            <a:r>
              <a:rPr lang="en-US" sz="1800" dirty="0" smtClean="0"/>
              <a:t>For each gene in the tab-separated annotations file, extract the DNA sequence and save it in a two column format. The first column should be the </a:t>
            </a:r>
            <a:r>
              <a:rPr lang="en-US" sz="1800" dirty="0" err="1" smtClean="0"/>
              <a:t>locus_tag</a:t>
            </a:r>
            <a:r>
              <a:rPr lang="en-US" sz="1800" dirty="0" smtClean="0"/>
              <a:t> (b-number) and the second column the DNA sequence of the gene in one string:</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2"/>
          <p:cNvSpPr>
            <a:spLocks noChangeArrowheads="1"/>
          </p:cNvSpPr>
          <p:nvPr/>
        </p:nvSpPr>
        <p:spPr bwMode="auto">
          <a:xfrm>
            <a:off x="4878233" y="4856488"/>
            <a:ext cx="2504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urier New" panose="02070309020205020404" pitchFamily="49" charset="0"/>
                <a:cs typeface="Courier New" panose="02070309020205020404" pitchFamily="49" charset="0"/>
              </a:rPr>
              <a:t>b</a:t>
            </a:r>
            <a:r>
              <a:rPr lang="en-US" altLang="en-US" sz="1400" dirty="0" smtClean="0">
                <a:latin typeface="Courier New" panose="02070309020205020404" pitchFamily="49" charset="0"/>
                <a:cs typeface="Courier New" panose="02070309020205020404" pitchFamily="49" charset="0"/>
              </a:rPr>
              <a:t>0001	ATGAAACGC…TGA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urier New" panose="02070309020205020404" pitchFamily="49" charset="0"/>
                <a:cs typeface="Courier New" panose="02070309020205020404" pitchFamily="49" charset="0"/>
              </a:rPr>
              <a:t>b</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0002</a:t>
            </a:r>
            <a:r>
              <a:rPr lang="en-US" altLang="en-US" sz="1400" dirty="0">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ATGCGAGTG</a:t>
            </a:r>
            <a:r>
              <a:rPr lang="en-US" altLang="en-US" sz="1400" dirty="0" smtClean="0">
                <a:latin typeface="Courier New" panose="02070309020205020404" pitchFamily="49" charset="0"/>
                <a:cs typeface="Courier New" panose="02070309020205020404" pitchFamily="49" charset="0"/>
              </a:rPr>
              <a:t>…TGA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urier New" panose="02070309020205020404" pitchFamily="49" charset="0"/>
                <a:cs typeface="Courier New" panose="02070309020205020404" pitchFamily="49" charset="0"/>
              </a:rPr>
              <a:t>b</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0003	ATGGTTAAA…TAA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urier New" panose="02070309020205020404" pitchFamily="49"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5211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000" b="1" dirty="0" smtClean="0">
                <a:solidFill>
                  <a:srgbClr val="002060"/>
                </a:solidFill>
                <a:effectLst>
                  <a:outerShdw blurRad="38100" dist="38100" dir="2700000" algn="tl">
                    <a:srgbClr val="000000">
                      <a:alpha val="43137"/>
                    </a:srgbClr>
                  </a:outerShdw>
                </a:effectLst>
              </a:rPr>
              <a:t>Implementation </a:t>
            </a:r>
            <a:endParaRPr lang="en-US" sz="40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011392" y="1656272"/>
            <a:ext cx="8001957" cy="646331"/>
          </a:xfrm>
          <a:prstGeom prst="rect">
            <a:avLst/>
          </a:prstGeom>
          <a:noFill/>
        </p:spPr>
        <p:txBody>
          <a:bodyPr wrap="square" rtlCol="0">
            <a:spAutoFit/>
          </a:bodyPr>
          <a:lstStyle/>
          <a:p>
            <a:r>
              <a:rPr lang="en-US" dirty="0" smtClean="0"/>
              <a:t>For each gene in the genome estimate the frequencies of codons, length and keep genomic counts:</a:t>
            </a:r>
            <a:endParaRPr lang="en-US" dirty="0"/>
          </a:p>
        </p:txBody>
      </p:sp>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667144121"/>
                  </p:ext>
                </p:extLst>
              </p:nvPr>
            </p:nvGraphicFramePr>
            <p:xfrm>
              <a:off x="1885348" y="2488085"/>
              <a:ext cx="8128001" cy="2242312"/>
            </p:xfrm>
            <a:graphic>
              <a:graphicData uri="http://schemas.openxmlformats.org/drawingml/2006/table">
                <a:tbl>
                  <a:tblPr firstRow="1" bandRow="1">
                    <a:tableStyleId>{5940675A-B579-460E-94D1-54222C63F5DA}</a:tableStyleId>
                  </a:tblPr>
                  <a:tblGrid>
                    <a:gridCol w="1161143"/>
                    <a:gridCol w="1161143"/>
                    <a:gridCol w="1161143"/>
                    <a:gridCol w="1161143"/>
                    <a:gridCol w="1161143"/>
                    <a:gridCol w="1161143"/>
                    <a:gridCol w="1161143"/>
                  </a:tblGrid>
                  <a:tr h="370840">
                    <a:tc rowSpan="2">
                      <a:txBody>
                        <a:bodyPr/>
                        <a:lstStyle/>
                        <a:p>
                          <a:pPr algn="ctr"/>
                          <a:r>
                            <a:rPr lang="en-US" b="1" dirty="0" smtClean="0"/>
                            <a:t>Gene</a:t>
                          </a:r>
                          <a:endParaRPr lang="en-US" b="1" dirty="0"/>
                        </a:p>
                      </a:txBody>
                      <a:tcPr anchor="b">
                        <a:solidFill>
                          <a:schemeClr val="accent1">
                            <a:lumMod val="60000"/>
                            <a:lumOff val="40000"/>
                          </a:schemeClr>
                        </a:solidFill>
                      </a:tcPr>
                    </a:tc>
                    <a:tc gridSpan="5">
                      <a:txBody>
                        <a:bodyPr/>
                        <a:lstStyle/>
                        <a:p>
                          <a:pPr algn="ctr"/>
                          <a:r>
                            <a:rPr lang="en-US" b="1" dirty="0" smtClean="0"/>
                            <a:t>Codons</a:t>
                          </a:r>
                          <a:endParaRPr lang="en-US" b="1" dirty="0"/>
                        </a:p>
                      </a:txBody>
                      <a:tcPr>
                        <a:solidFill>
                          <a:schemeClr val="accent1">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b="1" dirty="0" smtClean="0"/>
                            <a:t>Length</a:t>
                          </a:r>
                          <a:endParaRPr lang="en-US" b="1" dirty="0"/>
                        </a:p>
                      </a:txBody>
                      <a:tcPr anchor="b">
                        <a:solidFill>
                          <a:schemeClr val="accent1">
                            <a:lumMod val="60000"/>
                            <a:lumOff val="40000"/>
                          </a:schemeClr>
                        </a:solidFill>
                      </a:tcPr>
                    </a:tc>
                  </a:tr>
                  <a:tr h="370840">
                    <a:tc vMerge="1">
                      <a:txBody>
                        <a:bodyPr/>
                        <a:lstStyle/>
                        <a:p>
                          <a:endParaRPr lang="en-US" dirty="0"/>
                        </a:p>
                      </a:txBody>
                      <a:tcPr/>
                    </a:tc>
                    <a:tc>
                      <a:txBody>
                        <a:bodyPr/>
                        <a:lstStyle/>
                        <a:p>
                          <a:pPr algn="ctr"/>
                          <a:r>
                            <a:rPr lang="en-US" b="1" dirty="0" smtClean="0"/>
                            <a:t>ATG</a:t>
                          </a:r>
                          <a:endParaRPr lang="en-US" b="1" dirty="0"/>
                        </a:p>
                      </a:txBody>
                      <a:tcPr>
                        <a:solidFill>
                          <a:schemeClr val="accent1">
                            <a:lumMod val="60000"/>
                            <a:lumOff val="40000"/>
                          </a:schemeClr>
                        </a:solidFill>
                      </a:tcPr>
                    </a:tc>
                    <a:tc>
                      <a:txBody>
                        <a:bodyPr/>
                        <a:lstStyle/>
                        <a:p>
                          <a:pPr algn="ctr"/>
                          <a:r>
                            <a:rPr lang="en-US" b="1" dirty="0" smtClean="0"/>
                            <a:t>GTG</a:t>
                          </a:r>
                          <a:endParaRPr lang="en-US" b="1" dirty="0"/>
                        </a:p>
                      </a:txBody>
                      <a:tcPr>
                        <a:solidFill>
                          <a:schemeClr val="accent1">
                            <a:lumMod val="60000"/>
                            <a:lumOff val="40000"/>
                          </a:schemeClr>
                        </a:solidFill>
                      </a:tcPr>
                    </a:tc>
                    <a:tc>
                      <a:txBody>
                        <a:bodyPr/>
                        <a:lstStyle/>
                        <a:p>
                          <a:pPr algn="ctr"/>
                          <a:r>
                            <a:rPr lang="en-US" b="1" dirty="0" smtClean="0"/>
                            <a:t>AAA</a:t>
                          </a:r>
                          <a:endParaRPr lang="en-US" b="1" dirty="0"/>
                        </a:p>
                      </a:txBody>
                      <a:tcPr>
                        <a:solidFill>
                          <a:schemeClr val="accent1">
                            <a:lumMod val="60000"/>
                            <a:lumOff val="40000"/>
                          </a:schemeClr>
                        </a:solidFill>
                      </a:tcPr>
                    </a:tc>
                    <a:tc>
                      <a:txBody>
                        <a:bodyPr/>
                        <a:lstStyle/>
                        <a:p>
                          <a:pPr algn="ctr"/>
                          <a:r>
                            <a:rPr lang="en-US" b="1" dirty="0" smtClean="0"/>
                            <a:t>...</a:t>
                          </a:r>
                          <a:endParaRPr lang="en-US" b="1" dirty="0"/>
                        </a:p>
                      </a:txBody>
                      <a:tcPr>
                        <a:solidFill>
                          <a:schemeClr val="accent1">
                            <a:lumMod val="60000"/>
                            <a:lumOff val="40000"/>
                          </a:schemeClr>
                        </a:solidFill>
                      </a:tcPr>
                    </a:tc>
                    <a:tc>
                      <a:txBody>
                        <a:bodyPr/>
                        <a:lstStyle/>
                        <a:p>
                          <a:pPr algn="ctr"/>
                          <a:r>
                            <a:rPr lang="en-US" b="1" dirty="0" smtClean="0"/>
                            <a:t>TAA</a:t>
                          </a:r>
                          <a:endParaRPr lang="en-US" b="1" dirty="0"/>
                        </a:p>
                      </a:txBody>
                      <a:tcPr>
                        <a:solidFill>
                          <a:schemeClr val="accent1">
                            <a:lumMod val="60000"/>
                            <a:lumOff val="40000"/>
                          </a:schemeClr>
                        </a:solidFill>
                      </a:tcPr>
                    </a:tc>
                    <a:tc vMerge="1">
                      <a:txBody>
                        <a:bodyPr/>
                        <a:lstStyle/>
                        <a:p>
                          <a:endParaRPr lang="en-US" dirty="0"/>
                        </a:p>
                      </a:txBody>
                      <a:tcPr/>
                    </a:tc>
                  </a:tr>
                  <a:tr h="370840">
                    <a:tc>
                      <a:txBody>
                        <a:bodyPr/>
                        <a:lstStyle/>
                        <a:p>
                          <a:pPr algn="ctr"/>
                          <a:r>
                            <a:rPr lang="en-US" dirty="0" smtClean="0"/>
                            <a:t>b0001</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algn="ctr"/>
                          <a:r>
                            <a:rPr lang="en-US" i="1" dirty="0" smtClean="0"/>
                            <a:t>L</a:t>
                          </a:r>
                          <a:r>
                            <a:rPr lang="en-US" i="1" baseline="-25000" dirty="0" smtClean="0"/>
                            <a:t>g,1</a:t>
                          </a:r>
                          <a:endParaRPr lang="en-US" i="1" dirty="0"/>
                        </a:p>
                      </a:txBody>
                      <a:tcPr/>
                    </a:tc>
                  </a:tr>
                  <a:tr h="370840">
                    <a:tc>
                      <a:txBody>
                        <a:bodyPr/>
                        <a:lstStyle/>
                        <a:p>
                          <a:pPr algn="ctr"/>
                          <a:r>
                            <a:rPr lang="en-US" dirty="0" smtClean="0"/>
                            <a:t>b0002</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smtClean="0"/>
                            <a:t>L</a:t>
                          </a:r>
                          <a:r>
                            <a:rPr lang="en-US" i="1" baseline="-25000" dirty="0" smtClean="0"/>
                            <a:t>g,2</a:t>
                          </a:r>
                          <a:endParaRPr lang="en-US" i="1" dirty="0" smtClean="0"/>
                        </a:p>
                      </a:txBody>
                      <a:tcPr/>
                    </a:tc>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err="1" smtClean="0"/>
                            <a:t>L</a:t>
                          </a:r>
                          <a:r>
                            <a:rPr lang="en-US" i="1" baseline="-25000" dirty="0" err="1" smtClean="0"/>
                            <a:t>g,m</a:t>
                          </a:r>
                          <a:endParaRPr lang="en-US" i="1" dirty="0" smtClean="0"/>
                        </a:p>
                      </a:txBody>
                      <a:tcPr/>
                    </a:tc>
                  </a:tr>
                  <a:tr h="370840">
                    <a:tc>
                      <a:txBody>
                        <a:bodyPr/>
                        <a:lstStyle/>
                        <a:p>
                          <a:pPr algn="ctr"/>
                          <a:r>
                            <a:rPr lang="en-US" dirty="0" smtClean="0"/>
                            <a:t>Totals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𝑔</m:t>
                                    </m:r>
                                  </m:sub>
                                </m:sSub>
                              </m:oMath>
                            </m:oMathPara>
                          </a14:m>
                          <a:endParaRPr lang="en-US" dirty="0"/>
                        </a:p>
                      </a:txBody>
                      <a:tcP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667144121"/>
                  </p:ext>
                </p:extLst>
              </p:nvPr>
            </p:nvGraphicFramePr>
            <p:xfrm>
              <a:off x="1885348" y="2488085"/>
              <a:ext cx="8128001" cy="2242312"/>
            </p:xfrm>
            <a:graphic>
              <a:graphicData uri="http://schemas.openxmlformats.org/drawingml/2006/table">
                <a:tbl>
                  <a:tblPr firstRow="1" bandRow="1">
                    <a:tableStyleId>{5940675A-B579-460E-94D1-54222C63F5DA}</a:tableStyleId>
                  </a:tblPr>
                  <a:tblGrid>
                    <a:gridCol w="1161143"/>
                    <a:gridCol w="1161143"/>
                    <a:gridCol w="1161143"/>
                    <a:gridCol w="1161143"/>
                    <a:gridCol w="1161143"/>
                    <a:gridCol w="1161143"/>
                    <a:gridCol w="1161143"/>
                  </a:tblGrid>
                  <a:tr h="370840">
                    <a:tc rowSpan="2">
                      <a:txBody>
                        <a:bodyPr/>
                        <a:lstStyle/>
                        <a:p>
                          <a:pPr algn="ctr"/>
                          <a:r>
                            <a:rPr lang="en-US" b="1" dirty="0" smtClean="0"/>
                            <a:t>Gene</a:t>
                          </a:r>
                          <a:endParaRPr lang="en-US" b="1" dirty="0"/>
                        </a:p>
                      </a:txBody>
                      <a:tcPr anchor="b">
                        <a:solidFill>
                          <a:schemeClr val="accent1">
                            <a:lumMod val="60000"/>
                            <a:lumOff val="40000"/>
                          </a:schemeClr>
                        </a:solidFill>
                      </a:tcPr>
                    </a:tc>
                    <a:tc gridSpan="5">
                      <a:txBody>
                        <a:bodyPr/>
                        <a:lstStyle/>
                        <a:p>
                          <a:pPr algn="ctr"/>
                          <a:r>
                            <a:rPr lang="en-US" b="1" dirty="0" smtClean="0"/>
                            <a:t>Codons</a:t>
                          </a:r>
                          <a:endParaRPr lang="en-US" b="1" dirty="0"/>
                        </a:p>
                      </a:txBody>
                      <a:tcPr>
                        <a:solidFill>
                          <a:schemeClr val="accent1">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b="1" dirty="0" smtClean="0"/>
                            <a:t>Length</a:t>
                          </a:r>
                          <a:endParaRPr lang="en-US" b="1" dirty="0"/>
                        </a:p>
                      </a:txBody>
                      <a:tcPr anchor="b">
                        <a:solidFill>
                          <a:schemeClr val="accent1">
                            <a:lumMod val="60000"/>
                            <a:lumOff val="40000"/>
                          </a:schemeClr>
                        </a:solidFill>
                      </a:tcPr>
                    </a:tc>
                  </a:tr>
                  <a:tr h="370840">
                    <a:tc vMerge="1">
                      <a:txBody>
                        <a:bodyPr/>
                        <a:lstStyle/>
                        <a:p>
                          <a:endParaRPr lang="en-US" dirty="0"/>
                        </a:p>
                      </a:txBody>
                      <a:tcPr/>
                    </a:tc>
                    <a:tc>
                      <a:txBody>
                        <a:bodyPr/>
                        <a:lstStyle/>
                        <a:p>
                          <a:pPr algn="ctr"/>
                          <a:r>
                            <a:rPr lang="en-US" b="1" dirty="0" smtClean="0"/>
                            <a:t>ATG</a:t>
                          </a:r>
                          <a:endParaRPr lang="en-US" b="1" dirty="0"/>
                        </a:p>
                      </a:txBody>
                      <a:tcPr>
                        <a:solidFill>
                          <a:schemeClr val="accent1">
                            <a:lumMod val="60000"/>
                            <a:lumOff val="40000"/>
                          </a:schemeClr>
                        </a:solidFill>
                      </a:tcPr>
                    </a:tc>
                    <a:tc>
                      <a:txBody>
                        <a:bodyPr/>
                        <a:lstStyle/>
                        <a:p>
                          <a:pPr algn="ctr"/>
                          <a:r>
                            <a:rPr lang="en-US" b="1" dirty="0" smtClean="0"/>
                            <a:t>GTG</a:t>
                          </a:r>
                          <a:endParaRPr lang="en-US" b="1" dirty="0"/>
                        </a:p>
                      </a:txBody>
                      <a:tcPr>
                        <a:solidFill>
                          <a:schemeClr val="accent1">
                            <a:lumMod val="60000"/>
                            <a:lumOff val="40000"/>
                          </a:schemeClr>
                        </a:solidFill>
                      </a:tcPr>
                    </a:tc>
                    <a:tc>
                      <a:txBody>
                        <a:bodyPr/>
                        <a:lstStyle/>
                        <a:p>
                          <a:pPr algn="ctr"/>
                          <a:r>
                            <a:rPr lang="en-US" b="1" dirty="0" smtClean="0"/>
                            <a:t>AAA</a:t>
                          </a:r>
                          <a:endParaRPr lang="en-US" b="1" dirty="0"/>
                        </a:p>
                      </a:txBody>
                      <a:tcPr>
                        <a:solidFill>
                          <a:schemeClr val="accent1">
                            <a:lumMod val="60000"/>
                            <a:lumOff val="40000"/>
                          </a:schemeClr>
                        </a:solidFill>
                      </a:tcPr>
                    </a:tc>
                    <a:tc>
                      <a:txBody>
                        <a:bodyPr/>
                        <a:lstStyle/>
                        <a:p>
                          <a:pPr algn="ctr"/>
                          <a:r>
                            <a:rPr lang="en-US" b="1" dirty="0" smtClean="0"/>
                            <a:t>...</a:t>
                          </a:r>
                          <a:endParaRPr lang="en-US" b="1" dirty="0"/>
                        </a:p>
                      </a:txBody>
                      <a:tcPr>
                        <a:solidFill>
                          <a:schemeClr val="accent1">
                            <a:lumMod val="60000"/>
                            <a:lumOff val="40000"/>
                          </a:schemeClr>
                        </a:solidFill>
                      </a:tcPr>
                    </a:tc>
                    <a:tc>
                      <a:txBody>
                        <a:bodyPr/>
                        <a:lstStyle/>
                        <a:p>
                          <a:pPr algn="ctr"/>
                          <a:r>
                            <a:rPr lang="en-US" b="1" dirty="0" smtClean="0"/>
                            <a:t>TAA</a:t>
                          </a:r>
                          <a:endParaRPr lang="en-US" b="1" dirty="0"/>
                        </a:p>
                      </a:txBody>
                      <a:tcPr>
                        <a:solidFill>
                          <a:schemeClr val="accent1">
                            <a:lumMod val="60000"/>
                            <a:lumOff val="40000"/>
                          </a:schemeClr>
                        </a:solidFill>
                      </a:tcPr>
                    </a:tc>
                    <a:tc vMerge="1">
                      <a:txBody>
                        <a:bodyPr/>
                        <a:lstStyle/>
                        <a:p>
                          <a:endParaRPr lang="en-US" dirty="0"/>
                        </a:p>
                      </a:txBody>
                      <a:tcPr/>
                    </a:tc>
                  </a:tr>
                  <a:tr h="370840">
                    <a:tc>
                      <a:txBody>
                        <a:bodyPr/>
                        <a:lstStyle/>
                        <a:p>
                          <a:pPr algn="ctr"/>
                          <a:r>
                            <a:rPr lang="en-US" dirty="0" smtClean="0"/>
                            <a:t>b0001</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algn="ctr"/>
                          <a:r>
                            <a:rPr lang="en-US" i="1" dirty="0" smtClean="0"/>
                            <a:t>L</a:t>
                          </a:r>
                          <a:r>
                            <a:rPr lang="en-US" i="1" baseline="-25000" dirty="0" smtClean="0"/>
                            <a:t>g,1</a:t>
                          </a:r>
                          <a:endParaRPr lang="en-US" i="1" dirty="0"/>
                        </a:p>
                      </a:txBody>
                      <a:tcPr/>
                    </a:tc>
                  </a:tr>
                  <a:tr h="370840">
                    <a:tc>
                      <a:txBody>
                        <a:bodyPr/>
                        <a:lstStyle/>
                        <a:p>
                          <a:pPr algn="ctr"/>
                          <a:r>
                            <a:rPr lang="en-US" dirty="0" smtClean="0"/>
                            <a:t>b0002</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smtClean="0"/>
                            <a:t>L</a:t>
                          </a:r>
                          <a:r>
                            <a:rPr lang="en-US" i="1" baseline="-25000" dirty="0" smtClean="0"/>
                            <a:t>g,2</a:t>
                          </a:r>
                          <a:endParaRPr lang="en-US" i="1" dirty="0" smtClean="0"/>
                        </a:p>
                      </a:txBody>
                      <a:tcPr/>
                    </a:tc>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t>
                          </a:r>
                          <a:endParaRPr lang="en-US" dirty="0"/>
                        </a:p>
                      </a:txBody>
                      <a:tcPr/>
                    </a:tc>
                    <a:tc>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err="1" smtClean="0"/>
                            <a:t>L</a:t>
                          </a:r>
                          <a:r>
                            <a:rPr lang="en-US" i="1" baseline="-25000" dirty="0" err="1" smtClean="0"/>
                            <a:t>g,m</a:t>
                          </a:r>
                          <a:endParaRPr lang="en-US" i="1" dirty="0" smtClean="0"/>
                        </a:p>
                      </a:txBody>
                      <a:tcPr/>
                    </a:tc>
                  </a:tr>
                  <a:tr h="388112">
                    <a:tc>
                      <a:txBody>
                        <a:bodyPr/>
                        <a:lstStyle/>
                        <a:p>
                          <a:pPr algn="ctr"/>
                          <a:r>
                            <a:rPr lang="en-US" dirty="0" smtClean="0"/>
                            <a:t>Totals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endParaRPr lang="en-US"/>
                        </a:p>
                      </a:txBody>
                      <a:tcPr>
                        <a:blipFill rotWithShape="0">
                          <a:blip r:embed="rId2"/>
                          <a:stretch>
                            <a:fillRect l="-598953" t="-482813" r="-1047" b="-18750"/>
                          </a:stretch>
                        </a:blipFill>
                      </a:tcPr>
                    </a:tc>
                  </a:tr>
                </a:tbl>
              </a:graphicData>
            </a:graphic>
          </p:graphicFrame>
        </mc:Fallback>
      </mc:AlternateContent>
      <mc:AlternateContent xmlns:mc="http://schemas.openxmlformats.org/markup-compatibility/2006" xmlns:a14="http://schemas.microsoft.com/office/drawing/2010/main">
        <mc:Choice Requires="a14">
          <p:sp>
            <p:nvSpPr>
              <p:cNvPr id="18" name="TextBox 17"/>
              <p:cNvSpPr txBox="1"/>
              <p:nvPr/>
            </p:nvSpPr>
            <p:spPr>
              <a:xfrm>
                <a:off x="3201824" y="3286832"/>
                <a:ext cx="825739"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𝐴𝑇𝐺</m:t>
                          </m:r>
                        </m:e>
                      </m:d>
                    </m:oMath>
                  </m:oMathPara>
                </a14:m>
                <a:endParaRPr lang="en-US"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201824" y="3286832"/>
                <a:ext cx="825739" cy="232949"/>
              </a:xfrm>
              <a:prstGeom prst="rect">
                <a:avLst/>
              </a:prstGeom>
              <a:blipFill rotWithShape="0">
                <a:blip r:embed="rId3"/>
                <a:stretch>
                  <a:fillRect l="-2206"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224834" y="3646256"/>
                <a:ext cx="825739"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𝐴𝑇𝐺</m:t>
                          </m:r>
                        </m:e>
                      </m:d>
                    </m:oMath>
                  </m:oMathPara>
                </a14:m>
                <a:endParaRPr lang="en-US" sz="1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224834" y="3646256"/>
                <a:ext cx="825739" cy="232949"/>
              </a:xfrm>
              <a:prstGeom prst="rect">
                <a:avLst/>
              </a:prstGeom>
              <a:blipFill rotWithShape="0">
                <a:blip r:embed="rId4"/>
                <a:stretch>
                  <a:fillRect l="-2222"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190330" y="4017198"/>
                <a:ext cx="874470"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𝐴𝑇𝐺</m:t>
                          </m:r>
                        </m:e>
                      </m:d>
                    </m:oMath>
                  </m:oMathPara>
                </a14:m>
                <a:endParaRPr lang="en-US"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190330" y="4017198"/>
                <a:ext cx="874470" cy="232949"/>
              </a:xfrm>
              <a:prstGeom prst="rect">
                <a:avLst/>
              </a:prstGeom>
              <a:blipFill rotWithShape="0">
                <a:blip r:embed="rId5"/>
                <a:stretch>
                  <a:fillRect l="-208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63512" y="3286832"/>
                <a:ext cx="825739"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𝐺𝑇𝐺</m:t>
                          </m:r>
                        </m:e>
                      </m:d>
                    </m:oMath>
                  </m:oMathPara>
                </a14:m>
                <a:endParaRPr lang="en-US" sz="1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363512" y="3286832"/>
                <a:ext cx="825739" cy="232949"/>
              </a:xfrm>
              <a:prstGeom prst="rect">
                <a:avLst/>
              </a:prstGeom>
              <a:blipFill rotWithShape="0">
                <a:blip r:embed="rId6"/>
                <a:stretch>
                  <a:fillRect l="-29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386522" y="3646256"/>
                <a:ext cx="825739"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𝐺𝑇𝐺</m:t>
                          </m:r>
                        </m:e>
                      </m:d>
                    </m:oMath>
                  </m:oMathPara>
                </a14:m>
                <a:endParaRPr lang="en-US"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386522" y="3646256"/>
                <a:ext cx="825739" cy="232949"/>
              </a:xfrm>
              <a:prstGeom prst="rect">
                <a:avLst/>
              </a:prstGeom>
              <a:blipFill rotWithShape="0">
                <a:blip r:embed="rId7"/>
                <a:stretch>
                  <a:fillRect l="-29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352018" y="4017198"/>
                <a:ext cx="874470"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𝐺𝑇𝐺</m:t>
                          </m:r>
                        </m:e>
                      </m:d>
                    </m:oMath>
                  </m:oMathPara>
                </a14:m>
                <a:endParaRPr lang="en-US"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4352018" y="4017198"/>
                <a:ext cx="874470" cy="232949"/>
              </a:xfrm>
              <a:prstGeom prst="rect">
                <a:avLst/>
              </a:prstGeom>
              <a:blipFill rotWithShape="0">
                <a:blip r:embed="rId8"/>
                <a:stretch>
                  <a:fillRect l="-2797"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515611" y="3286832"/>
                <a:ext cx="825995"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𝐴𝐴𝐴</m:t>
                          </m:r>
                        </m:e>
                      </m:d>
                    </m:oMath>
                  </m:oMathPara>
                </a14:m>
                <a:endParaRPr lang="en-US"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515611" y="3286832"/>
                <a:ext cx="825995" cy="232949"/>
              </a:xfrm>
              <a:prstGeom prst="rect">
                <a:avLst/>
              </a:prstGeom>
              <a:blipFill rotWithShape="0">
                <a:blip r:embed="rId9"/>
                <a:stretch>
                  <a:fillRect l="-29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538621" y="3646256"/>
                <a:ext cx="825995"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𝐴𝐴𝐴</m:t>
                          </m:r>
                        </m:e>
                      </m:d>
                    </m:oMath>
                  </m:oMathPara>
                </a14:m>
                <a:endParaRPr lang="en-US" sz="1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538621" y="3646256"/>
                <a:ext cx="825995" cy="232949"/>
              </a:xfrm>
              <a:prstGeom prst="rect">
                <a:avLst/>
              </a:prstGeom>
              <a:blipFill rotWithShape="0">
                <a:blip r:embed="rId10"/>
                <a:stretch>
                  <a:fillRect l="-29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504117" y="4017198"/>
                <a:ext cx="87472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𝐴𝐴𝐴</m:t>
                          </m:r>
                        </m:e>
                      </m:d>
                    </m:oMath>
                  </m:oMathPara>
                </a14:m>
                <a:endParaRPr lang="en-US" sz="1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504117" y="4017198"/>
                <a:ext cx="874727" cy="232949"/>
              </a:xfrm>
              <a:prstGeom prst="rect">
                <a:avLst/>
              </a:prstGeom>
              <a:blipFill rotWithShape="0">
                <a:blip r:embed="rId11"/>
                <a:stretch>
                  <a:fillRect l="-2797"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867747" y="3286832"/>
                <a:ext cx="81958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𝑇𝐴𝐴</m:t>
                          </m:r>
                        </m:e>
                      </m:d>
                    </m:oMath>
                  </m:oMathPara>
                </a14:m>
                <a:endParaRPr lang="en-US" sz="1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7867747" y="3286832"/>
                <a:ext cx="819583" cy="232949"/>
              </a:xfrm>
              <a:prstGeom prst="rect">
                <a:avLst/>
              </a:prstGeom>
              <a:blipFill rotWithShape="0">
                <a:blip r:embed="rId12"/>
                <a:stretch>
                  <a:fillRect l="-2985"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7890757" y="3646256"/>
                <a:ext cx="81958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𝑇𝐴𝐴</m:t>
                          </m:r>
                        </m:e>
                      </m:d>
                    </m:oMath>
                  </m:oMathPara>
                </a14:m>
                <a:endParaRPr lang="en-US" sz="1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7890757" y="3646256"/>
                <a:ext cx="819583" cy="232949"/>
              </a:xfrm>
              <a:prstGeom prst="rect">
                <a:avLst/>
              </a:prstGeom>
              <a:blipFill rotWithShape="0">
                <a:blip r:embed="rId13"/>
                <a:stretch>
                  <a:fillRect l="-2222"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856253" y="4017198"/>
                <a:ext cx="868315"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𝑛</m:t>
                          </m:r>
                        </m:e>
                        <m:sub>
                          <m:r>
                            <a:rPr lang="en-US" sz="1400" b="0" i="1" smtClean="0">
                              <a:latin typeface="Cambria Math" panose="02040503050406030204" pitchFamily="18" charset="0"/>
                            </a:rPr>
                            <m:t>𝑔</m:t>
                          </m:r>
                          <m:r>
                            <a:rPr lang="en-US" sz="1400" b="0" i="1" smtClean="0">
                              <a:latin typeface="Cambria Math" panose="02040503050406030204" pitchFamily="18" charset="0"/>
                            </a:rPr>
                            <m:t>,</m:t>
                          </m:r>
                          <m:r>
                            <a:rPr lang="en-US" sz="1400" b="0" i="1" smtClean="0">
                              <a:latin typeface="Cambria Math" panose="02040503050406030204" pitchFamily="18" charset="0"/>
                            </a:rPr>
                            <m:t>𝑚</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𝑇𝐴𝐴</m:t>
                          </m:r>
                        </m:e>
                      </m:d>
                    </m:oMath>
                  </m:oMathPara>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856253" y="4017198"/>
                <a:ext cx="868315" cy="232949"/>
              </a:xfrm>
              <a:prstGeom prst="rect">
                <a:avLst/>
              </a:prstGeom>
              <a:blipFill rotWithShape="0">
                <a:blip r:embed="rId14"/>
                <a:stretch>
                  <a:fillRect l="-2817"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201824" y="4364353"/>
                <a:ext cx="921791"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𝑔</m:t>
                          </m:r>
                        </m:sub>
                      </m:sSub>
                      <m:d>
                        <m:dPr>
                          <m:ctrlPr>
                            <a:rPr lang="en-US" sz="1400" i="1">
                              <a:latin typeface="Cambria Math" panose="02040503050406030204" pitchFamily="18" charset="0"/>
                            </a:rPr>
                          </m:ctrlPr>
                        </m:dPr>
                        <m:e>
                          <m:r>
                            <a:rPr lang="en-US" sz="1400" b="0" i="1" smtClean="0">
                              <a:latin typeface="Cambria Math" panose="02040503050406030204" pitchFamily="18" charset="0"/>
                            </a:rPr>
                            <m:t>𝐴𝑇𝐺</m:t>
                          </m:r>
                        </m:e>
                      </m:d>
                    </m:oMath>
                  </m:oMathPara>
                </a14:m>
                <a:endParaRPr lang="en-US" sz="1400" dirty="0"/>
              </a:p>
            </p:txBody>
          </p:sp>
        </mc:Choice>
        <mc:Fallback xmlns="">
          <p:sp>
            <p:nvSpPr>
              <p:cNvPr id="34" name="Rectangle 33"/>
              <p:cNvSpPr>
                <a:spLocks noRot="1" noChangeAspect="1" noMove="1" noResize="1" noEditPoints="1" noAdjustHandles="1" noChangeArrowheads="1" noChangeShapeType="1" noTextEdit="1"/>
              </p:cNvSpPr>
              <p:nvPr/>
            </p:nvSpPr>
            <p:spPr>
              <a:xfrm>
                <a:off x="3201824" y="4364353"/>
                <a:ext cx="921791" cy="32528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4363512" y="4370274"/>
                <a:ext cx="921791"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𝑔</m:t>
                          </m:r>
                        </m:sub>
                      </m:sSub>
                      <m:d>
                        <m:dPr>
                          <m:ctrlPr>
                            <a:rPr lang="en-US" sz="1400" i="1">
                              <a:latin typeface="Cambria Math" panose="02040503050406030204" pitchFamily="18" charset="0"/>
                            </a:rPr>
                          </m:ctrlPr>
                        </m:dPr>
                        <m:e>
                          <m:r>
                            <a:rPr lang="en-US" sz="1400" b="0" i="1" smtClean="0">
                              <a:latin typeface="Cambria Math" panose="02040503050406030204" pitchFamily="18" charset="0"/>
                            </a:rPr>
                            <m:t>𝐺𝑇𝐺</m:t>
                          </m:r>
                        </m:e>
                      </m:d>
                    </m:oMath>
                  </m:oMathPara>
                </a14:m>
                <a:endParaRPr lang="en-US" sz="1400" dirty="0"/>
              </a:p>
            </p:txBody>
          </p:sp>
        </mc:Choice>
        <mc:Fallback xmlns="">
          <p:sp>
            <p:nvSpPr>
              <p:cNvPr id="35" name="Rectangle 34"/>
              <p:cNvSpPr>
                <a:spLocks noRot="1" noChangeAspect="1" noMove="1" noResize="1" noEditPoints="1" noAdjustHandles="1" noChangeArrowheads="1" noChangeShapeType="1" noTextEdit="1"/>
              </p:cNvSpPr>
              <p:nvPr/>
            </p:nvSpPr>
            <p:spPr>
              <a:xfrm>
                <a:off x="4363512" y="4370274"/>
                <a:ext cx="921791" cy="325282"/>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5507948" y="4367406"/>
                <a:ext cx="904607"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𝑔</m:t>
                          </m:r>
                        </m:sub>
                      </m:sSub>
                      <m:d>
                        <m:dPr>
                          <m:ctrlPr>
                            <a:rPr lang="en-US" sz="1400" i="1">
                              <a:latin typeface="Cambria Math" panose="02040503050406030204" pitchFamily="18" charset="0"/>
                            </a:rPr>
                          </m:ctrlPr>
                        </m:dPr>
                        <m:e>
                          <m:r>
                            <a:rPr lang="en-US" sz="1400" b="0" i="1" smtClean="0">
                              <a:latin typeface="Cambria Math" panose="02040503050406030204" pitchFamily="18" charset="0"/>
                            </a:rPr>
                            <m:t>𝐴𝐴𝑆</m:t>
                          </m:r>
                        </m:e>
                      </m:d>
                    </m:oMath>
                  </m:oMathPara>
                </a14:m>
                <a:endParaRPr lang="en-US" sz="1400" dirty="0"/>
              </a:p>
            </p:txBody>
          </p:sp>
        </mc:Choice>
        <mc:Fallback xmlns="">
          <p:sp>
            <p:nvSpPr>
              <p:cNvPr id="36" name="Rectangle 35"/>
              <p:cNvSpPr>
                <a:spLocks noRot="1" noChangeAspect="1" noMove="1" noResize="1" noEditPoints="1" noAdjustHandles="1" noChangeArrowheads="1" noChangeShapeType="1" noTextEdit="1"/>
              </p:cNvSpPr>
              <p:nvPr/>
            </p:nvSpPr>
            <p:spPr>
              <a:xfrm>
                <a:off x="5507948" y="4367406"/>
                <a:ext cx="904607" cy="325282"/>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7838106" y="4376622"/>
                <a:ext cx="915635"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𝑔</m:t>
                          </m:r>
                        </m:sub>
                      </m:sSub>
                      <m:d>
                        <m:dPr>
                          <m:ctrlPr>
                            <a:rPr lang="en-US" sz="1400" i="1">
                              <a:latin typeface="Cambria Math" panose="02040503050406030204" pitchFamily="18" charset="0"/>
                            </a:rPr>
                          </m:ctrlPr>
                        </m:dPr>
                        <m:e>
                          <m:r>
                            <a:rPr lang="en-US" sz="1400" b="0" i="1" smtClean="0">
                              <a:latin typeface="Cambria Math" panose="02040503050406030204" pitchFamily="18" charset="0"/>
                            </a:rPr>
                            <m:t>𝑇𝐴𝐴</m:t>
                          </m:r>
                        </m:e>
                      </m:d>
                    </m:oMath>
                  </m:oMathPara>
                </a14:m>
                <a:endParaRPr lang="en-US" sz="1400" dirty="0"/>
              </a:p>
            </p:txBody>
          </p:sp>
        </mc:Choice>
        <mc:Fallback xmlns="">
          <p:sp>
            <p:nvSpPr>
              <p:cNvPr id="38" name="Rectangle 37"/>
              <p:cNvSpPr>
                <a:spLocks noRot="1" noChangeAspect="1" noMove="1" noResize="1" noEditPoints="1" noAdjustHandles="1" noChangeArrowheads="1" noChangeShapeType="1" noTextEdit="1"/>
              </p:cNvSpPr>
              <p:nvPr/>
            </p:nvSpPr>
            <p:spPr>
              <a:xfrm>
                <a:off x="7838106" y="4376622"/>
                <a:ext cx="915635" cy="325282"/>
              </a:xfrm>
              <a:prstGeom prst="rect">
                <a:avLst/>
              </a:prstGeom>
              <a:blipFill rotWithShape="0">
                <a:blip r:embed="rId18"/>
                <a:stretch>
                  <a:fillRect/>
                </a:stretch>
              </a:blipFill>
            </p:spPr>
            <p:txBody>
              <a:bodyPr/>
              <a:lstStyle/>
              <a:p>
                <a:r>
                  <a:rPr lang="en-US">
                    <a:noFill/>
                  </a:rPr>
                  <a:t> </a:t>
                </a:r>
              </a:p>
            </p:txBody>
          </p:sp>
        </mc:Fallback>
      </mc:AlternateContent>
      <p:sp>
        <p:nvSpPr>
          <p:cNvPr id="39" name="TextBox 38"/>
          <p:cNvSpPr txBox="1"/>
          <p:nvPr/>
        </p:nvSpPr>
        <p:spPr>
          <a:xfrm>
            <a:off x="1946450" y="4818213"/>
            <a:ext cx="8169215" cy="2000548"/>
          </a:xfrm>
          <a:prstGeom prst="rect">
            <a:avLst/>
          </a:prstGeom>
          <a:noFill/>
        </p:spPr>
        <p:txBody>
          <a:bodyPr wrap="square" rtlCol="0">
            <a:spAutoFit/>
          </a:bodyPr>
          <a:lstStyle/>
          <a:p>
            <a:pPr marL="285750" indent="-285750">
              <a:buClr>
                <a:srgbClr val="002060"/>
              </a:buClr>
              <a:buFont typeface="Wingdings" panose="05000000000000000000" pitchFamily="2" charset="2"/>
              <a:buChar char="q"/>
            </a:pPr>
            <a:r>
              <a:rPr lang="en-US" dirty="0" smtClean="0"/>
              <a:t>Order codons per amino acid and leave the stop codons at the end.</a:t>
            </a:r>
          </a:p>
          <a:p>
            <a:pPr marL="742950" lvl="1" indent="-285750">
              <a:buClr>
                <a:srgbClr val="002060"/>
              </a:buClr>
              <a:buFont typeface="Courier New" panose="02070309020205020404" pitchFamily="49" charset="0"/>
              <a:buChar char="o"/>
            </a:pPr>
            <a:r>
              <a:rPr lang="en-US" sz="1600" dirty="0" smtClean="0"/>
              <a:t>This will help to check for errors because there can be only one stop codon per gene.</a:t>
            </a:r>
          </a:p>
          <a:p>
            <a:pPr marL="285750" indent="-285750">
              <a:buClr>
                <a:srgbClr val="002060"/>
              </a:buClr>
              <a:buFont typeface="Wingdings" panose="05000000000000000000" pitchFamily="2" charset="2"/>
              <a:buChar char="q"/>
            </a:pPr>
            <a:r>
              <a:rPr lang="en-US" dirty="0" smtClean="0"/>
              <a:t>Set a global counter for the 64 codons</a:t>
            </a:r>
          </a:p>
          <a:p>
            <a:pPr marL="285750" indent="-285750">
              <a:buClr>
                <a:srgbClr val="002060"/>
              </a:buClr>
              <a:buFont typeface="Wingdings" panose="05000000000000000000" pitchFamily="2" charset="2"/>
              <a:buChar char="q"/>
            </a:pPr>
            <a:r>
              <a:rPr lang="en-US" dirty="0" smtClean="0"/>
              <a:t>Set local counter for 64 codons</a:t>
            </a:r>
          </a:p>
          <a:p>
            <a:pPr marL="285750" indent="-285750">
              <a:buClr>
                <a:srgbClr val="002060"/>
              </a:buClr>
              <a:buFont typeface="Wingdings" panose="05000000000000000000" pitchFamily="2" charset="2"/>
              <a:buChar char="q"/>
            </a:pPr>
            <a:r>
              <a:rPr lang="en-US" dirty="0" smtClean="0"/>
              <a:t>Split the DNA sequence of a gene in sets of three nucleotides and start the counts</a:t>
            </a:r>
          </a:p>
          <a:p>
            <a:pPr marL="285750" indent="-285750">
              <a:buClr>
                <a:srgbClr val="002060"/>
              </a:buClr>
              <a:buFont typeface="Wingdings" panose="05000000000000000000" pitchFamily="2" charset="2"/>
              <a:buChar char="q"/>
            </a:pPr>
            <a:r>
              <a:rPr lang="en-US" dirty="0" smtClean="0"/>
              <a:t>Save table above in a tab-separated file.</a:t>
            </a:r>
          </a:p>
          <a:p>
            <a:pPr marL="285750" indent="-285750">
              <a:buClr>
                <a:srgbClr val="002060"/>
              </a:buClr>
              <a:buFont typeface="Wingdings" panose="05000000000000000000" pitchFamily="2" charset="2"/>
              <a:buChar char="q"/>
            </a:pPr>
            <a:r>
              <a:rPr lang="en-US" dirty="0"/>
              <a:t>C</a:t>
            </a:r>
            <a:r>
              <a:rPr lang="en-US" dirty="0" smtClean="0"/>
              <a:t>alculate the CUI for each gene and save it to a 2-colum file (b-number and CUI)</a:t>
            </a:r>
            <a:endParaRPr lang="en-US" dirty="0"/>
          </a:p>
        </p:txBody>
      </p:sp>
    </p:spTree>
    <p:extLst>
      <p:ext uri="{BB962C8B-B14F-4D97-AF65-F5344CB8AC3E}">
        <p14:creationId xmlns:p14="http://schemas.microsoft.com/office/powerpoint/2010/main" val="4281806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5569</TotalTime>
  <Words>1351</Words>
  <Application>Microsoft Office PowerPoint</Application>
  <PresentationFormat>Widescreen</PresentationFormat>
  <Paragraphs>157</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Courier New</vt:lpstr>
      <vt:lpstr>Times New Roman</vt:lpstr>
      <vt:lpstr>Wingdings</vt:lpstr>
      <vt:lpstr>Office Theme</vt:lpstr>
      <vt:lpstr>PowerPoint Presentation</vt:lpstr>
      <vt:lpstr>Bioinformatics Lab</vt:lpstr>
      <vt:lpstr>Quiz From Week 2 Session 2</vt:lpstr>
      <vt:lpstr>Assessing Translatability</vt:lpstr>
      <vt:lpstr>Protein Translation in a Nutshell</vt:lpstr>
      <vt:lpstr>Codon usage versus tRNA concentration</vt:lpstr>
      <vt:lpstr>The Codon Usage Index</vt:lpstr>
      <vt:lpstr>Implementation </vt:lpstr>
      <vt:lpstr>Implementation </vt:lpstr>
      <vt:lpstr>Exploring Results</vt:lpstr>
      <vt:lpstr>Implications of the hypothesis </vt:lpstr>
      <vt:lpstr>Exploring Results</vt:lpstr>
      <vt:lpstr>Benchmarking the model</vt:lpstr>
      <vt:lpstr>Benchmarking the model</vt:lpstr>
      <vt:lpstr>Benchmarking the model</vt:lpstr>
      <vt:lpstr>Benchmarking the model</vt:lpstr>
      <vt:lpstr>Benchmark the model</vt:lpstr>
      <vt:lpstr>And what about amino acid usage?</vt:lpstr>
      <vt:lpstr>Using CRI to study HGT</vt:lpstr>
      <vt:lpstr>HGT potential</vt:lpstr>
      <vt:lpstr>PowerPoint Presentation</vt:lpstr>
      <vt:lpstr>Biological Databases</vt:lpstr>
      <vt:lpstr>Biological Databases</vt:lpstr>
      <vt:lpstr>PowerPoint Presentation</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682</cp:revision>
  <dcterms:created xsi:type="dcterms:W3CDTF">2017-04-04T01:02:20Z</dcterms:created>
  <dcterms:modified xsi:type="dcterms:W3CDTF">2017-04-19T21:51:22Z</dcterms:modified>
</cp:coreProperties>
</file>