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56" r:id="rId2"/>
    <p:sldId id="288" r:id="rId3"/>
    <p:sldId id="282" r:id="rId4"/>
    <p:sldId id="277" r:id="rId5"/>
    <p:sldId id="286" r:id="rId6"/>
    <p:sldId id="287" r:id="rId7"/>
    <p:sldId id="285" r:id="rId8"/>
    <p:sldId id="281" r:id="rId9"/>
    <p:sldId id="284" r:id="rId10"/>
    <p:sldId id="304" r:id="rId11"/>
    <p:sldId id="305" r:id="rId12"/>
    <p:sldId id="306" r:id="rId13"/>
    <p:sldId id="293" r:id="rId14"/>
    <p:sldId id="289" r:id="rId15"/>
    <p:sldId id="290" r:id="rId16"/>
    <p:sldId id="295" r:id="rId17"/>
    <p:sldId id="291" r:id="rId18"/>
    <p:sldId id="294" r:id="rId19"/>
    <p:sldId id="303" r:id="rId20"/>
    <p:sldId id="302" r:id="rId21"/>
    <p:sldId id="296" r:id="rId22"/>
    <p:sldId id="297" r:id="rId23"/>
    <p:sldId id="300" r:id="rId24"/>
    <p:sldId id="299" r:id="rId25"/>
    <p:sldId id="30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94660"/>
  </p:normalViewPr>
  <p:slideViewPr>
    <p:cSldViewPr snapToGrid="0">
      <p:cViewPr varScale="1">
        <p:scale>
          <a:sx n="75" d="100"/>
          <a:sy n="75" d="100"/>
        </p:scale>
        <p:origin x="1086" y="72"/>
      </p:cViewPr>
      <p:guideLst/>
    </p:cSldViewPr>
  </p:slideViewPr>
  <p:notesTextViewPr>
    <p:cViewPr>
      <p:scale>
        <a:sx n="1" d="1"/>
        <a:sy n="1" d="1"/>
      </p:scale>
      <p:origin x="0" y="0"/>
    </p:cViewPr>
  </p:notesTextViewPr>
  <p:sorterViewPr>
    <p:cViewPr>
      <p:scale>
        <a:sx n="100" d="100"/>
        <a:sy n="100" d="100"/>
      </p:scale>
      <p:origin x="0" y="-105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4/14/2017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4/14/2017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4/14/2017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4/14/2017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4/14/2017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1.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ftp://ftp.ncbi.nlm.nih.gov/blast/executables/blast+/LATEST/" TargetMode="External"/><Relationship Id="rId7" Type="http://schemas.openxmlformats.org/officeDocument/2006/relationships/image" Target="../media/image2.png"/><Relationship Id="rId2" Type="http://schemas.openxmlformats.org/officeDocument/2006/relationships/hyperlink" Target="https://www.ncbi.nlm.nih.gov/"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ftp://ftp.ncbi.nlm.nih.gov/" TargetMode="External"/><Relationship Id="rId4" Type="http://schemas.openxmlformats.org/officeDocument/2006/relationships/hyperlink" Target="ftp://ftp.ncbi.nlm.nih.gov/blast/d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hyperlink" Target="https://www.ncbi.nlm.nih.gov/genome"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2)</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Question From Week 2 </a:t>
            </a:r>
            <a:r>
              <a:rPr lang="en-US" b="1" dirty="0">
                <a:solidFill>
                  <a:srgbClr val="002060"/>
                </a:solidFill>
                <a:effectLst>
                  <a:outerShdw blurRad="38100" dist="38100" dir="2700000" algn="tl">
                    <a:srgbClr val="000000">
                      <a:alpha val="43137"/>
                    </a:srgbClr>
                  </a:outerShdw>
                </a:effectLst>
              </a:rPr>
              <a:t>S</a:t>
            </a:r>
            <a:r>
              <a:rPr lang="en-US" b="1" dirty="0" smtClean="0">
                <a:solidFill>
                  <a:srgbClr val="002060"/>
                </a:solidFill>
                <a:effectLst>
                  <a:outerShdw blurRad="38100" dist="38100" dir="2700000" algn="tl">
                    <a:srgbClr val="000000">
                      <a:alpha val="43137"/>
                    </a:srgbClr>
                  </a:outerShdw>
                </a:effectLst>
              </a:rPr>
              <a:t>ession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12456" y="1890783"/>
            <a:ext cx="9941344" cy="4006433"/>
          </a:xfrm>
        </p:spPr>
        <p:txBody>
          <a:bodyPr>
            <a:noAutofit/>
          </a:bodyPr>
          <a:lstStyle/>
          <a:p>
            <a:pPr marL="468313" indent="-468313">
              <a:buClr>
                <a:srgbClr val="002060"/>
              </a:buClr>
              <a:buFont typeface="Wingdings" panose="05000000000000000000" pitchFamily="2" charset="2"/>
              <a:buChar char="q"/>
            </a:pPr>
            <a:r>
              <a:rPr lang="en-US" sz="2400" dirty="0"/>
              <a:t>Inside the current directory, there are multiple folders containing the sequencing data and the analysis </a:t>
            </a:r>
            <a:r>
              <a:rPr lang="en-US" sz="2400" dirty="0" smtClean="0"/>
              <a:t>results </a:t>
            </a:r>
            <a:r>
              <a:rPr lang="en-US" sz="2400" dirty="0"/>
              <a:t>of each sample.  For example, inside </a:t>
            </a:r>
            <a:r>
              <a:rPr lang="en-US" sz="2400" dirty="0" err="1"/>
              <a:t>sampleA</a:t>
            </a:r>
            <a:r>
              <a:rPr lang="en-US" sz="2400" dirty="0"/>
              <a:t> folder there </a:t>
            </a:r>
            <a:r>
              <a:rPr lang="en-US" sz="2400" dirty="0" smtClean="0"/>
              <a:t>are </a:t>
            </a:r>
            <a:r>
              <a:rPr lang="en-US" sz="2400" dirty="0"/>
              <a:t>2 folders: </a:t>
            </a:r>
            <a:r>
              <a:rPr lang="en-US" sz="2400" dirty="0" err="1"/>
              <a:t>fastq</a:t>
            </a:r>
            <a:r>
              <a:rPr lang="en-US" sz="2400" dirty="0"/>
              <a:t> and results. </a:t>
            </a:r>
            <a:r>
              <a:rPr lang="en-US" sz="2400" dirty="0" err="1"/>
              <a:t>fastq</a:t>
            </a:r>
            <a:r>
              <a:rPr lang="en-US" sz="2400" dirty="0"/>
              <a:t> folder </a:t>
            </a:r>
            <a:r>
              <a:rPr lang="en-US" sz="2400" dirty="0" smtClean="0"/>
              <a:t>stores </a:t>
            </a:r>
            <a:r>
              <a:rPr lang="en-US" sz="2400" dirty="0"/>
              <a:t>the </a:t>
            </a:r>
            <a:r>
              <a:rPr lang="en-US" sz="2400" dirty="0" smtClean="0"/>
              <a:t>files </a:t>
            </a:r>
            <a:r>
              <a:rPr lang="en-US" sz="2400" dirty="0" smtClean="0"/>
              <a:t>(with extension *.</a:t>
            </a:r>
            <a:r>
              <a:rPr lang="en-US" sz="2400" dirty="0" err="1" smtClean="0"/>
              <a:t>fastq</a:t>
            </a:r>
            <a:r>
              <a:rPr lang="en-US" sz="2400" dirty="0" smtClean="0"/>
              <a:t>) of </a:t>
            </a:r>
            <a:r>
              <a:rPr lang="en-US" sz="2400" dirty="0"/>
              <a:t>sample A and results stores the analysis </a:t>
            </a:r>
            <a:r>
              <a:rPr lang="en-US" sz="2400" dirty="0" smtClean="0"/>
              <a:t>files for sample A. </a:t>
            </a:r>
            <a:r>
              <a:rPr lang="en-US" sz="2400" dirty="0"/>
              <a:t>S</a:t>
            </a:r>
            <a:r>
              <a:rPr lang="en-US" sz="2400" dirty="0" smtClean="0"/>
              <a:t>elect </a:t>
            </a:r>
            <a:r>
              <a:rPr lang="en-US" sz="2400" dirty="0"/>
              <a:t>the command that can compress all the </a:t>
            </a:r>
            <a:r>
              <a:rPr lang="en-US" sz="2400" dirty="0" err="1"/>
              <a:t>fastq</a:t>
            </a:r>
            <a:r>
              <a:rPr lang="en-US" sz="2400" dirty="0"/>
              <a:t> </a:t>
            </a:r>
            <a:r>
              <a:rPr lang="en-US" sz="2400" dirty="0" smtClean="0"/>
              <a:t>files in the directory tree:</a:t>
            </a:r>
          </a:p>
          <a:p>
            <a:pPr marL="914400" lvl="1" indent="-457200">
              <a:buClr>
                <a:srgbClr val="002060"/>
              </a:buClr>
              <a:buFont typeface="+mj-lt"/>
              <a:buAutoNum type="alphaUcPeriod"/>
            </a:pPr>
            <a:r>
              <a:rPr lang="en-US" sz="2000" i="1" dirty="0" err="1">
                <a:latin typeface="+mj-lt"/>
              </a:rPr>
              <a:t>g</a:t>
            </a:r>
            <a:r>
              <a:rPr lang="en-US" sz="2000" i="1" dirty="0" err="1" smtClean="0">
                <a:latin typeface="+mj-lt"/>
              </a:rPr>
              <a:t>zip</a:t>
            </a:r>
            <a:r>
              <a:rPr lang="en-US" sz="2000" i="1" dirty="0" smtClean="0">
                <a:latin typeface="+mj-lt"/>
              </a:rPr>
              <a:t> *</a:t>
            </a:r>
          </a:p>
          <a:p>
            <a:pPr marL="914400" lvl="1" indent="-457200">
              <a:buClr>
                <a:srgbClr val="002060"/>
              </a:buClr>
              <a:buFont typeface="+mj-lt"/>
              <a:buAutoNum type="alphaUcPeriod"/>
            </a:pPr>
            <a:r>
              <a:rPr lang="en-US" sz="2000" i="1" dirty="0" err="1">
                <a:latin typeface="+mj-lt"/>
              </a:rPr>
              <a:t>g</a:t>
            </a:r>
            <a:r>
              <a:rPr lang="en-US" sz="2000" i="1" dirty="0" err="1" smtClean="0">
                <a:latin typeface="+mj-lt"/>
              </a:rPr>
              <a:t>zip</a:t>
            </a:r>
            <a:r>
              <a:rPr lang="en-US" sz="2000" i="1" dirty="0" smtClean="0">
                <a:latin typeface="+mj-lt"/>
              </a:rPr>
              <a:t> */*</a:t>
            </a:r>
          </a:p>
          <a:p>
            <a:pPr marL="914400" lvl="1" indent="-457200">
              <a:buClr>
                <a:srgbClr val="002060"/>
              </a:buClr>
              <a:buFont typeface="+mj-lt"/>
              <a:buAutoNum type="alphaUcPeriod"/>
            </a:pPr>
            <a:r>
              <a:rPr lang="en-US" sz="2000" i="1" dirty="0" err="1">
                <a:latin typeface="+mj-lt"/>
              </a:rPr>
              <a:t>gzip</a:t>
            </a:r>
            <a:r>
              <a:rPr lang="en-US" sz="2000" i="1" dirty="0">
                <a:latin typeface="+mj-lt"/>
              </a:rPr>
              <a:t> */results/*</a:t>
            </a:r>
          </a:p>
          <a:p>
            <a:pPr marL="914400" lvl="1" indent="-457200">
              <a:buClr>
                <a:srgbClr val="002060"/>
              </a:buClr>
              <a:buFont typeface="+mj-lt"/>
              <a:buAutoNum type="alphaUcPeriod"/>
            </a:pPr>
            <a:r>
              <a:rPr lang="en-US" sz="2000" i="1" dirty="0" err="1" smtClean="0">
                <a:solidFill>
                  <a:srgbClr val="00B050"/>
                </a:solidFill>
                <a:latin typeface="+mj-lt"/>
              </a:rPr>
              <a:t>gzip</a:t>
            </a:r>
            <a:r>
              <a:rPr lang="en-US" sz="2000" i="1" dirty="0" smtClean="0">
                <a:solidFill>
                  <a:srgbClr val="00B050"/>
                </a:solidFill>
                <a:latin typeface="+mj-lt"/>
              </a:rPr>
              <a:t> */</a:t>
            </a:r>
            <a:r>
              <a:rPr lang="en-US" sz="2000" i="1" dirty="0" err="1" smtClean="0">
                <a:solidFill>
                  <a:srgbClr val="00B050"/>
                </a:solidFill>
                <a:latin typeface="+mj-lt"/>
              </a:rPr>
              <a:t>fastaq</a:t>
            </a:r>
            <a:r>
              <a:rPr lang="en-US" sz="2000" i="1" dirty="0" smtClean="0">
                <a:solidFill>
                  <a:srgbClr val="00B050"/>
                </a:solidFill>
                <a:latin typeface="+mj-lt"/>
              </a:rPr>
              <a:t>/*</a:t>
            </a:r>
            <a:r>
              <a:rPr lang="en-US" sz="2000" i="1" dirty="0" err="1" smtClean="0">
                <a:solidFill>
                  <a:srgbClr val="00B050"/>
                </a:solidFill>
                <a:latin typeface="+mj-lt"/>
              </a:rPr>
              <a:t>fastaq</a:t>
            </a:r>
            <a:endParaRPr lang="en-US" sz="2000" i="1" dirty="0" smtClean="0">
              <a:solidFill>
                <a:srgbClr val="00B050"/>
              </a:solidFill>
              <a:latin typeface="+mj-lt"/>
            </a:endParaRPr>
          </a:p>
          <a:p>
            <a:pPr marL="914400" lvl="1" indent="-457200">
              <a:buClr>
                <a:srgbClr val="002060"/>
              </a:buClr>
              <a:buFont typeface="+mj-lt"/>
              <a:buAutoNum type="alphaUcPeriod"/>
            </a:pPr>
            <a:r>
              <a:rPr lang="en-US" sz="2000" i="1" dirty="0" err="1" smtClean="0">
                <a:latin typeface="+mj-lt"/>
              </a:rPr>
              <a:t>gzip</a:t>
            </a:r>
            <a:r>
              <a:rPr lang="en-US" sz="2000" i="1" dirty="0" smtClean="0">
                <a:latin typeface="+mj-lt"/>
              </a:rPr>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63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Question From Week 2 </a:t>
            </a:r>
            <a:r>
              <a:rPr lang="en-US" b="1" dirty="0">
                <a:solidFill>
                  <a:srgbClr val="002060"/>
                </a:solidFill>
                <a:effectLst>
                  <a:outerShdw blurRad="38100" dist="38100" dir="2700000" algn="tl">
                    <a:srgbClr val="000000">
                      <a:alpha val="43137"/>
                    </a:srgbClr>
                  </a:outerShdw>
                </a:effectLst>
              </a:rPr>
              <a:t>S</a:t>
            </a:r>
            <a:r>
              <a:rPr lang="en-US" b="1" dirty="0" smtClean="0">
                <a:solidFill>
                  <a:srgbClr val="002060"/>
                </a:solidFill>
                <a:effectLst>
                  <a:outerShdw blurRad="38100" dist="38100" dir="2700000" algn="tl">
                    <a:srgbClr val="000000">
                      <a:alpha val="43137"/>
                    </a:srgbClr>
                  </a:outerShdw>
                </a:effectLst>
              </a:rPr>
              <a:t>ession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12456" y="1890783"/>
            <a:ext cx="9941344" cy="4006433"/>
          </a:xfrm>
        </p:spPr>
        <p:txBody>
          <a:bodyPr>
            <a:noAutofit/>
          </a:bodyPr>
          <a:lstStyle/>
          <a:p>
            <a:pPr marL="468313" indent="-468313">
              <a:buClr>
                <a:srgbClr val="002060"/>
              </a:buClr>
              <a:buFont typeface="Wingdings" panose="05000000000000000000" pitchFamily="2" charset="2"/>
              <a:buChar char="q"/>
            </a:pPr>
            <a:r>
              <a:rPr lang="en-US" sz="2400" dirty="0"/>
              <a:t>Print out the locus (column 7), length (column 10), protein name (column 12) of all the ribosomal </a:t>
            </a:r>
            <a:r>
              <a:rPr lang="en-US" sz="2400" dirty="0" smtClean="0"/>
              <a:t>subunits in the tab-separated file Proteintable.txt. Sort </a:t>
            </a:r>
            <a:r>
              <a:rPr lang="en-US" sz="2400" dirty="0"/>
              <a:t>them by length in descending order</a:t>
            </a:r>
            <a:r>
              <a:rPr lang="en-US" sz="2400" dirty="0" smtClean="0"/>
              <a:t>:</a:t>
            </a:r>
          </a:p>
          <a:p>
            <a:pPr marL="914400" lvl="1" indent="-457200">
              <a:buClr>
                <a:srgbClr val="002060"/>
              </a:buClr>
              <a:buFont typeface="+mj-lt"/>
              <a:buAutoNum type="alphaUcPeriod"/>
            </a:pPr>
            <a:r>
              <a:rPr lang="en-US" sz="2000" i="1" dirty="0">
                <a:latin typeface="+mj-lt"/>
              </a:rPr>
              <a:t>cut -f </a:t>
            </a:r>
            <a:r>
              <a:rPr lang="en-US" sz="2000" i="1" dirty="0" smtClean="0">
                <a:latin typeface="+mj-lt"/>
              </a:rPr>
              <a:t>7,10,12 </a:t>
            </a:r>
            <a:r>
              <a:rPr lang="en-US" sz="2000" i="1" dirty="0">
                <a:latin typeface="+mj-lt"/>
              </a:rPr>
              <a:t>Proteintable.txt | grep “ribosomal subunit</a:t>
            </a:r>
            <a:r>
              <a:rPr lang="en-US" sz="2000" i="1" dirty="0" smtClean="0">
                <a:latin typeface="+mj-lt"/>
              </a:rPr>
              <a:t>”</a:t>
            </a:r>
          </a:p>
          <a:p>
            <a:pPr marL="914400" lvl="1" indent="-457200">
              <a:buClr>
                <a:srgbClr val="002060"/>
              </a:buClr>
              <a:buFont typeface="+mj-lt"/>
              <a:buAutoNum type="alphaUcPeriod"/>
            </a:pPr>
            <a:r>
              <a:rPr lang="en-US" sz="2000" i="1" dirty="0">
                <a:solidFill>
                  <a:srgbClr val="00B050"/>
                </a:solidFill>
                <a:latin typeface="+mj-lt"/>
              </a:rPr>
              <a:t>grep “ribosomal subunit” Proteintable.txt | cut -f </a:t>
            </a:r>
            <a:r>
              <a:rPr lang="en-US" sz="2000" i="1" dirty="0" smtClean="0">
                <a:solidFill>
                  <a:srgbClr val="00B050"/>
                </a:solidFill>
                <a:latin typeface="+mj-lt"/>
              </a:rPr>
              <a:t>7,10,12 </a:t>
            </a:r>
            <a:r>
              <a:rPr lang="en-US" sz="2000" i="1" dirty="0">
                <a:solidFill>
                  <a:srgbClr val="00B050"/>
                </a:solidFill>
                <a:latin typeface="+mj-lt"/>
              </a:rPr>
              <a:t> | sort -</a:t>
            </a:r>
            <a:r>
              <a:rPr lang="en-US" sz="2000" i="1" dirty="0" smtClean="0">
                <a:solidFill>
                  <a:srgbClr val="00B050"/>
                </a:solidFill>
                <a:latin typeface="+mj-lt"/>
              </a:rPr>
              <a:t>k2nr</a:t>
            </a:r>
            <a:r>
              <a:rPr lang="en-US" sz="2000" i="1" dirty="0" smtClean="0">
                <a:latin typeface="+mj-lt"/>
              </a:rPr>
              <a:t> </a:t>
            </a:r>
            <a:endParaRPr lang="en-US" sz="2000" i="1" dirty="0" smtClean="0">
              <a:latin typeface="+mj-lt"/>
            </a:endParaRPr>
          </a:p>
          <a:p>
            <a:pPr marL="914400" lvl="1" indent="-457200">
              <a:buClr>
                <a:srgbClr val="002060"/>
              </a:buClr>
              <a:buFont typeface="+mj-lt"/>
              <a:buAutoNum type="alphaUcPeriod"/>
            </a:pPr>
            <a:r>
              <a:rPr lang="en-US" sz="2000" i="1" dirty="0">
                <a:latin typeface="+mj-lt"/>
              </a:rPr>
              <a:t>cut -f 7,12,10 Proteintable.txt | sort -k2n | grep “ribosomal subunit”</a:t>
            </a:r>
            <a:endParaRPr lang="en-US" sz="2000" b="1" i="1" dirty="0">
              <a:latin typeface="+mj-lt"/>
            </a:endParaRPr>
          </a:p>
          <a:p>
            <a:pPr marL="914400" lvl="1" indent="-457200">
              <a:buClr>
                <a:srgbClr val="002060"/>
              </a:buClr>
              <a:buFont typeface="+mj-lt"/>
              <a:buAutoNum type="alphaUcPeriod"/>
            </a:pPr>
            <a:r>
              <a:rPr lang="en-US" sz="2000" i="1" dirty="0">
                <a:latin typeface="+mj-lt"/>
              </a:rPr>
              <a:t>grep “ribosomal subunit” Proteintable.txt | sort -k2nr</a:t>
            </a:r>
            <a:endParaRPr lang="en-US" sz="2000" b="1" i="1" dirty="0" smtClean="0">
              <a:latin typeface="+mj-lt"/>
            </a:endParaRPr>
          </a:p>
          <a:p>
            <a:pPr marL="914400" lvl="1" indent="-457200">
              <a:buClr>
                <a:srgbClr val="002060"/>
              </a:buClr>
              <a:buFont typeface="+mj-lt"/>
              <a:buAutoNum type="alphaUcPeriod"/>
            </a:pPr>
            <a:r>
              <a:rPr lang="en-US" sz="2000" i="1" dirty="0">
                <a:latin typeface="+mj-lt"/>
              </a:rPr>
              <a:t>sort -k10n Proteintable.txt | grep “ribosomal subunit” |  cut -f 7,12,10</a:t>
            </a:r>
            <a:r>
              <a:rPr lang="en-US" sz="2000" b="1" i="1" dirty="0" smtClean="0">
                <a:latin typeface="+mj-lt"/>
              </a:rPr>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865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Question From Week 2 </a:t>
            </a:r>
            <a:r>
              <a:rPr lang="en-US" b="1" dirty="0">
                <a:solidFill>
                  <a:srgbClr val="002060"/>
                </a:solidFill>
                <a:effectLst>
                  <a:outerShdw blurRad="38100" dist="38100" dir="2700000" algn="tl">
                    <a:srgbClr val="000000">
                      <a:alpha val="43137"/>
                    </a:srgbClr>
                  </a:outerShdw>
                </a:effectLst>
              </a:rPr>
              <a:t>S</a:t>
            </a:r>
            <a:r>
              <a:rPr lang="en-US" b="1" dirty="0" smtClean="0">
                <a:solidFill>
                  <a:srgbClr val="002060"/>
                </a:solidFill>
                <a:effectLst>
                  <a:outerShdw blurRad="38100" dist="38100" dir="2700000" algn="tl">
                    <a:srgbClr val="000000">
                      <a:alpha val="43137"/>
                    </a:srgbClr>
                  </a:outerShdw>
                </a:effectLst>
              </a:rPr>
              <a:t>ession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12456" y="1890783"/>
            <a:ext cx="9941344" cy="4006433"/>
          </a:xfrm>
        </p:spPr>
        <p:txBody>
          <a:bodyPr>
            <a:noAutofit/>
          </a:bodyPr>
          <a:lstStyle/>
          <a:p>
            <a:pPr marL="0" indent="0">
              <a:buNone/>
            </a:pPr>
            <a:endParaRPr lang="en-US" sz="2400" dirty="0"/>
          </a:p>
          <a:p>
            <a:pPr marL="468313" indent="-468313">
              <a:buClr>
                <a:srgbClr val="002060"/>
              </a:buClr>
              <a:buFont typeface="Wingdings" panose="05000000000000000000" pitchFamily="2" charset="2"/>
              <a:buChar char="q"/>
            </a:pPr>
            <a:r>
              <a:rPr lang="en-US" sz="2400" dirty="0" smtClean="0"/>
              <a:t>Use </a:t>
            </a:r>
            <a:r>
              <a:rPr lang="en-US" sz="2400" dirty="0"/>
              <a:t>the python </a:t>
            </a:r>
            <a:r>
              <a:rPr lang="en-US" sz="2400" dirty="0" err="1"/>
              <a:t>os</a:t>
            </a:r>
            <a:r>
              <a:rPr lang="en-US" sz="2400" dirty="0"/>
              <a:t> module to store all the names of folders inside the current directory into a </a:t>
            </a:r>
            <a:r>
              <a:rPr lang="en-US" sz="2400" dirty="0" smtClean="0"/>
              <a:t>list:</a:t>
            </a:r>
          </a:p>
          <a:p>
            <a:pPr marL="914400" lvl="1" indent="-457200">
              <a:buClr>
                <a:srgbClr val="002060"/>
              </a:buClr>
              <a:buFont typeface="+mj-lt"/>
              <a:buAutoNum type="alphaUcPeriod"/>
            </a:pPr>
            <a:r>
              <a:rPr lang="en-US" sz="2000" i="1" dirty="0" err="1">
                <a:latin typeface="+mj-lt"/>
              </a:rPr>
              <a:t>os.listdir</a:t>
            </a:r>
            <a:r>
              <a:rPr lang="en-US" sz="2000" i="1" dirty="0">
                <a:latin typeface="+mj-lt"/>
              </a:rPr>
              <a:t>()</a:t>
            </a:r>
            <a:endParaRPr lang="en-US" sz="2000" i="1" dirty="0" smtClean="0">
              <a:latin typeface="+mj-lt"/>
            </a:endParaRPr>
          </a:p>
          <a:p>
            <a:pPr marL="914400" lvl="1" indent="-457200">
              <a:buClr>
                <a:srgbClr val="002060"/>
              </a:buClr>
              <a:buFont typeface="+mj-lt"/>
              <a:buAutoNum type="alphaUcPeriod"/>
            </a:pPr>
            <a:r>
              <a:rPr lang="en-US" sz="2000" i="1" dirty="0">
                <a:latin typeface="+mj-lt"/>
              </a:rPr>
              <a:t>[ name for name in </a:t>
            </a:r>
            <a:r>
              <a:rPr lang="en-US" sz="2000" i="1" dirty="0" err="1">
                <a:latin typeface="+mj-lt"/>
              </a:rPr>
              <a:t>os.listdir</a:t>
            </a:r>
            <a:r>
              <a:rPr lang="en-US" sz="2000" i="1" dirty="0">
                <a:latin typeface="+mj-lt"/>
              </a:rPr>
              <a:t>() if </a:t>
            </a:r>
            <a:r>
              <a:rPr lang="en-US" sz="2000" i="1" dirty="0" err="1">
                <a:latin typeface="+mj-lt"/>
              </a:rPr>
              <a:t>os.path.isfile</a:t>
            </a:r>
            <a:r>
              <a:rPr lang="en-US" sz="2000" i="1" dirty="0">
                <a:latin typeface="+mj-lt"/>
              </a:rPr>
              <a:t>(name) ]</a:t>
            </a:r>
            <a:endParaRPr lang="en-US" sz="2000" i="1" dirty="0" smtClean="0">
              <a:latin typeface="+mj-lt"/>
            </a:endParaRPr>
          </a:p>
          <a:p>
            <a:pPr marL="914400" lvl="1" indent="-457200">
              <a:buClr>
                <a:srgbClr val="002060"/>
              </a:buClr>
              <a:buFont typeface="+mj-lt"/>
              <a:buAutoNum type="alphaUcPeriod"/>
            </a:pPr>
            <a:r>
              <a:rPr lang="en-US" sz="2000" i="1" dirty="0">
                <a:latin typeface="+mj-lt"/>
              </a:rPr>
              <a:t>[ name for name in </a:t>
            </a:r>
            <a:r>
              <a:rPr lang="en-US" sz="2000" i="1" dirty="0" err="1">
                <a:latin typeface="+mj-lt"/>
              </a:rPr>
              <a:t>os.listdir</a:t>
            </a:r>
            <a:r>
              <a:rPr lang="en-US" sz="2000" i="1" dirty="0">
                <a:latin typeface="+mj-lt"/>
              </a:rPr>
              <a:t>() if </a:t>
            </a:r>
            <a:r>
              <a:rPr lang="en-US" sz="2000" i="1" dirty="0" err="1" smtClean="0">
                <a:latin typeface="+mj-lt"/>
              </a:rPr>
              <a:t>os.path.isabs</a:t>
            </a:r>
            <a:r>
              <a:rPr lang="en-US" sz="2000" i="1" dirty="0" smtClean="0">
                <a:latin typeface="+mj-lt"/>
              </a:rPr>
              <a:t>(name</a:t>
            </a:r>
            <a:r>
              <a:rPr lang="en-US" sz="2000" i="1" dirty="0">
                <a:latin typeface="+mj-lt"/>
              </a:rPr>
              <a:t>) ]</a:t>
            </a:r>
          </a:p>
          <a:p>
            <a:pPr marL="914400" lvl="1" indent="-457200">
              <a:buClr>
                <a:srgbClr val="002060"/>
              </a:buClr>
              <a:buFont typeface="+mj-lt"/>
              <a:buAutoNum type="alphaUcPeriod"/>
            </a:pPr>
            <a:r>
              <a:rPr lang="en-US" sz="2000" i="1" dirty="0">
                <a:solidFill>
                  <a:srgbClr val="00B050"/>
                </a:solidFill>
                <a:latin typeface="+mj-lt"/>
              </a:rPr>
              <a:t>[ name for name in </a:t>
            </a:r>
            <a:r>
              <a:rPr lang="en-US" sz="2000" i="1" dirty="0" err="1">
                <a:solidFill>
                  <a:srgbClr val="00B050"/>
                </a:solidFill>
                <a:latin typeface="+mj-lt"/>
              </a:rPr>
              <a:t>os.listdir</a:t>
            </a:r>
            <a:r>
              <a:rPr lang="en-US" sz="2000" i="1" dirty="0">
                <a:solidFill>
                  <a:srgbClr val="00B050"/>
                </a:solidFill>
                <a:latin typeface="+mj-lt"/>
              </a:rPr>
              <a:t>() if </a:t>
            </a:r>
            <a:r>
              <a:rPr lang="en-US" sz="2000" i="1" dirty="0" err="1">
                <a:solidFill>
                  <a:srgbClr val="00B050"/>
                </a:solidFill>
                <a:latin typeface="+mj-lt"/>
              </a:rPr>
              <a:t>os.path.isdir</a:t>
            </a:r>
            <a:r>
              <a:rPr lang="en-US" sz="2000" i="1" dirty="0">
                <a:solidFill>
                  <a:srgbClr val="00B050"/>
                </a:solidFill>
                <a:latin typeface="+mj-lt"/>
              </a:rPr>
              <a:t>(name) </a:t>
            </a:r>
            <a:r>
              <a:rPr lang="en-US" sz="2000" i="1" dirty="0" smtClean="0">
                <a:solidFill>
                  <a:srgbClr val="00B050"/>
                </a:solidFill>
                <a:latin typeface="+mj-lt"/>
              </a:rPr>
              <a:t>]  </a:t>
            </a:r>
            <a:r>
              <a:rPr lang="en-US" sz="2000" i="1" dirty="0" smtClean="0">
                <a:latin typeface="+mj-lt"/>
              </a:rPr>
              <a:t>         </a:t>
            </a:r>
            <a:endParaRPr lang="en-US" sz="2000" i="1" dirty="0" smtClean="0">
              <a:latin typeface="+mj-lt"/>
            </a:endParaRPr>
          </a:p>
          <a:p>
            <a:pPr marL="914400" lvl="1" indent="-457200">
              <a:buClr>
                <a:srgbClr val="002060"/>
              </a:buClr>
              <a:buFont typeface="+mj-lt"/>
              <a:buAutoNum type="alphaUcPeriod"/>
            </a:pPr>
            <a:r>
              <a:rPr lang="en-US" sz="2000" i="1" dirty="0">
                <a:latin typeface="+mj-lt"/>
              </a:rPr>
              <a:t>[ name for name in </a:t>
            </a:r>
            <a:r>
              <a:rPr lang="en-US" sz="2000" i="1" dirty="0" err="1">
                <a:latin typeface="+mj-lt"/>
              </a:rPr>
              <a:t>os.path.isfile</a:t>
            </a:r>
            <a:r>
              <a:rPr lang="en-US" sz="2000" i="1" dirty="0">
                <a:latin typeface="+mj-lt"/>
              </a:rPr>
              <a:t>(name) if </a:t>
            </a:r>
            <a:r>
              <a:rPr lang="en-US" sz="2000" i="1" dirty="0" err="1">
                <a:latin typeface="+mj-lt"/>
              </a:rPr>
              <a:t>os.listdir</a:t>
            </a:r>
            <a:r>
              <a:rPr lang="en-US" sz="2000" i="1" dirty="0">
                <a:latin typeface="+mj-lt"/>
              </a:rPr>
              <a:t>() ]</a:t>
            </a:r>
            <a:r>
              <a:rPr lang="en-US" sz="2000" i="1" dirty="0" smtClean="0">
                <a:latin typeface="+mj-lt"/>
              </a:rPr>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197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Assessing </a:t>
            </a: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ranslatability</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Subtitle 7"/>
          <p:cNvSpPr>
            <a:spLocks noGrp="1"/>
          </p:cNvSpPr>
          <p:nvPr>
            <p:ph type="subTitle" idx="1"/>
          </p:nvPr>
        </p:nvSpPr>
        <p:spPr>
          <a:xfrm>
            <a:off x="1524000" y="3602038"/>
            <a:ext cx="9144000" cy="452377"/>
          </a:xfrm>
        </p:spPr>
        <p:txBody>
          <a:bodyPr>
            <a:noAutofit/>
          </a:bodyPr>
          <a:lstStyle/>
          <a:p>
            <a:r>
              <a:rPr lang="en-US" sz="3600" dirty="0" smtClean="0"/>
              <a:t>Mini </a:t>
            </a:r>
            <a:r>
              <a:rPr lang="en-US" sz="3600" dirty="0"/>
              <a:t>P</a:t>
            </a:r>
            <a:r>
              <a:rPr lang="en-US" sz="3600" dirty="0" smtClean="0"/>
              <a:t>roject</a:t>
            </a:r>
          </a:p>
          <a:p>
            <a:endParaRPr lang="en-US" sz="3600" dirty="0"/>
          </a:p>
        </p:txBody>
      </p:sp>
      <p:sp>
        <p:nvSpPr>
          <p:cNvPr id="3" name="TextBox 2"/>
          <p:cNvSpPr txBox="1"/>
          <p:nvPr/>
        </p:nvSpPr>
        <p:spPr>
          <a:xfrm>
            <a:off x="3760539" y="4495077"/>
            <a:ext cx="6471252" cy="1631216"/>
          </a:xfrm>
          <a:prstGeom prst="rect">
            <a:avLst/>
          </a:prstGeom>
          <a:noFill/>
        </p:spPr>
        <p:txBody>
          <a:bodyPr wrap="square" rtlCol="0">
            <a:spAutoFit/>
          </a:bodyPr>
          <a:lstStyle/>
          <a:p>
            <a:pPr marL="342900" indent="-342900">
              <a:buFont typeface="+mj-lt"/>
              <a:buAutoNum type="arabicPeriod"/>
            </a:pPr>
            <a:r>
              <a:rPr lang="en-US" sz="2000" dirty="0" smtClean="0"/>
              <a:t>Understand the biological context</a:t>
            </a:r>
          </a:p>
          <a:p>
            <a:pPr marL="342900" indent="-342900">
              <a:buFont typeface="+mj-lt"/>
              <a:buAutoNum type="arabicPeriod"/>
            </a:pPr>
            <a:r>
              <a:rPr lang="en-US" sz="2000" dirty="0" smtClean="0"/>
              <a:t>Define the problem</a:t>
            </a:r>
          </a:p>
          <a:p>
            <a:pPr marL="342900" indent="-342900">
              <a:buFont typeface="+mj-lt"/>
              <a:buAutoNum type="arabicPeriod"/>
            </a:pPr>
            <a:r>
              <a:rPr lang="en-US" sz="2000" dirty="0" smtClean="0"/>
              <a:t>Build a hypothesis</a:t>
            </a:r>
          </a:p>
          <a:p>
            <a:pPr marL="342900" indent="-342900">
              <a:buFont typeface="+mj-lt"/>
              <a:buAutoNum type="arabicPeriod"/>
            </a:pPr>
            <a:r>
              <a:rPr lang="en-US" sz="2000" dirty="0" smtClean="0"/>
              <a:t>Design and implement a bioinformatic strategy (model). </a:t>
            </a:r>
          </a:p>
          <a:p>
            <a:pPr marL="342900" indent="-342900">
              <a:buFont typeface="+mj-lt"/>
              <a:buAutoNum type="arabicPeriod"/>
            </a:pPr>
            <a:r>
              <a:rPr lang="en-US" sz="2000" dirty="0" smtClean="0"/>
              <a:t>Test your model and hypothesis</a:t>
            </a:r>
            <a:endParaRPr lang="en-US" sz="2000" dirty="0"/>
          </a:p>
        </p:txBody>
      </p:sp>
    </p:spTree>
    <p:extLst>
      <p:ext uri="{BB962C8B-B14F-4D97-AF65-F5344CB8AC3E}">
        <p14:creationId xmlns:p14="http://schemas.microsoft.com/office/powerpoint/2010/main" val="3267133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a:solidFill>
                  <a:srgbClr val="002060"/>
                </a:solidFill>
                <a:effectLst>
                  <a:outerShdw blurRad="38100" dist="38100" dir="2700000" algn="tl">
                    <a:srgbClr val="000000">
                      <a:alpha val="43137"/>
                    </a:srgbClr>
                  </a:outerShdw>
                </a:effectLst>
              </a:rPr>
              <a:t>P</a:t>
            </a:r>
            <a:r>
              <a:rPr lang="en-US" sz="4000" b="1" dirty="0" smtClean="0">
                <a:solidFill>
                  <a:srgbClr val="002060"/>
                </a:solidFill>
                <a:effectLst>
                  <a:outerShdw blurRad="38100" dist="38100" dir="2700000" algn="tl">
                    <a:srgbClr val="000000">
                      <a:alpha val="43137"/>
                    </a:srgbClr>
                  </a:outerShdw>
                </a:effectLst>
              </a:rPr>
              <a:t>rotein </a:t>
            </a:r>
            <a:r>
              <a:rPr lang="en-US" sz="4000" b="1" dirty="0">
                <a:solidFill>
                  <a:srgbClr val="002060"/>
                </a:solidFill>
                <a:effectLst>
                  <a:outerShdw blurRad="38100" dist="38100" dir="2700000" algn="tl">
                    <a:srgbClr val="000000">
                      <a:alpha val="43137"/>
                    </a:srgbClr>
                  </a:outerShdw>
                </a:effectLst>
              </a:rPr>
              <a:t>T</a:t>
            </a:r>
            <a:r>
              <a:rPr lang="en-US" sz="4000" b="1" dirty="0" smtClean="0">
                <a:solidFill>
                  <a:srgbClr val="002060"/>
                </a:solidFill>
                <a:effectLst>
                  <a:outerShdw blurRad="38100" dist="38100" dir="2700000" algn="tl">
                    <a:srgbClr val="000000">
                      <a:alpha val="43137"/>
                    </a:srgbClr>
                  </a:outerShdw>
                </a:effectLst>
              </a:rPr>
              <a:t>ranslation in a Nutshell</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6654" y="1855615"/>
            <a:ext cx="10797146" cy="4133706"/>
          </a:xfrm>
        </p:spPr>
        <p:txBody>
          <a:bodyPr>
            <a:noAutofit/>
          </a:bodyPr>
          <a:lstStyle/>
          <a:p>
            <a:pPr marL="457200" indent="-457200">
              <a:buClr>
                <a:srgbClr val="002060"/>
              </a:buClr>
              <a:buFont typeface="Wingdings" panose="05000000000000000000" pitchFamily="2" charset="2"/>
              <a:buChar char="q"/>
            </a:pPr>
            <a:r>
              <a:rPr lang="en-US" dirty="0" smtClean="0"/>
              <a:t>The process in which ribosomes create proteins following transcription of DNA to mRNA.</a:t>
            </a:r>
          </a:p>
          <a:p>
            <a:pPr marL="457200" indent="-457200">
              <a:buClr>
                <a:srgbClr val="002060"/>
              </a:buClr>
              <a:buFont typeface="Wingdings" panose="05000000000000000000" pitchFamily="2" charset="2"/>
              <a:buChar char="q"/>
            </a:pPr>
            <a:r>
              <a:rPr lang="en-US" dirty="0" smtClean="0"/>
              <a:t>mRNA is decoded by a ribosome</a:t>
            </a:r>
            <a:r>
              <a:rPr lang="en-US" dirty="0"/>
              <a:t> </a:t>
            </a:r>
            <a:r>
              <a:rPr lang="en-US" dirty="0" smtClean="0"/>
              <a:t>to produce a polypeptide. The polypeptide then folds into an active protein and performs its function in the cell.</a:t>
            </a:r>
          </a:p>
          <a:p>
            <a:pPr marL="457200" indent="-457200">
              <a:buClr>
                <a:srgbClr val="002060"/>
              </a:buClr>
              <a:buFont typeface="Wingdings" panose="05000000000000000000" pitchFamily="2" charset="2"/>
              <a:buChar char="q"/>
            </a:pPr>
            <a:r>
              <a:rPr lang="en-US" dirty="0" smtClean="0"/>
              <a:t>The ribosome decodes the mRNA by binding of complementary </a:t>
            </a:r>
            <a:r>
              <a:rPr lang="en-US" dirty="0" err="1" smtClean="0"/>
              <a:t>tRNA</a:t>
            </a:r>
            <a:r>
              <a:rPr lang="en-US" dirty="0" smtClean="0"/>
              <a:t> anticodons to mRNA codons.</a:t>
            </a:r>
          </a:p>
          <a:p>
            <a:pPr marL="457200" indent="-457200">
              <a:buClr>
                <a:srgbClr val="002060"/>
              </a:buClr>
              <a:buFont typeface="Wingdings" panose="05000000000000000000" pitchFamily="2" charset="2"/>
              <a:buChar char="q"/>
            </a:pPr>
            <a:r>
              <a:rPr lang="en-US" dirty="0" smtClean="0"/>
              <a:t>The </a:t>
            </a:r>
            <a:r>
              <a:rPr lang="en-US" dirty="0" err="1" smtClean="0"/>
              <a:t>tRNA</a:t>
            </a:r>
            <a:r>
              <a:rPr lang="en-US" dirty="0" smtClean="0"/>
              <a:t> carries specific amino acids that are chained together into a polypeptide as the mRNA passes through and is read by the ribosome.</a:t>
            </a:r>
          </a:p>
          <a:p>
            <a:pPr marL="0" indent="0">
              <a:buClr>
                <a:srgbClr val="002060"/>
              </a:buClr>
              <a:buNone/>
            </a:pPr>
            <a:r>
              <a:rPr lang="en-US" dirty="0" smtClean="0"/>
              <a:t> </a:t>
            </a:r>
            <a:endParaRPr lang="en-US" sz="18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95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Protein Translation in a Nutshell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85812" y="1634490"/>
            <a:ext cx="8051875" cy="5109210"/>
            <a:chOff x="2020252" y="1634490"/>
            <a:chExt cx="8051875" cy="510921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52" y="1634490"/>
              <a:ext cx="8051875" cy="4967923"/>
            </a:xfrm>
            <a:prstGeom prst="rect">
              <a:avLst/>
            </a:prstGeom>
          </p:spPr>
        </p:pic>
        <p:sp>
          <p:nvSpPr>
            <p:cNvPr id="7" name="Rectangle 6"/>
            <p:cNvSpPr/>
            <p:nvPr/>
          </p:nvSpPr>
          <p:spPr>
            <a:xfrm>
              <a:off x="2491740" y="5509260"/>
              <a:ext cx="5955030" cy="1234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9521190" y="1770470"/>
            <a:ext cx="2491740" cy="1477328"/>
          </a:xfrm>
          <a:prstGeom prst="rect">
            <a:avLst/>
          </a:prstGeom>
          <a:noFill/>
        </p:spPr>
        <p:txBody>
          <a:bodyPr wrap="square" rtlCol="0">
            <a:spAutoFit/>
          </a:bodyPr>
          <a:lstStyle/>
          <a:p>
            <a:r>
              <a:rPr lang="en-US" b="1" dirty="0" smtClean="0"/>
              <a:t>Depending on the availability of charged </a:t>
            </a:r>
            <a:r>
              <a:rPr lang="en-US" b="1" dirty="0" err="1" smtClean="0"/>
              <a:t>tRNAs</a:t>
            </a:r>
            <a:r>
              <a:rPr lang="en-US" b="1" dirty="0" smtClean="0"/>
              <a:t> the translation process will go faster or slower.</a:t>
            </a:r>
            <a:endParaRPr lang="en-US" b="1" dirty="0"/>
          </a:p>
        </p:txBody>
      </p:sp>
      <p:sp>
        <p:nvSpPr>
          <p:cNvPr id="10" name="TextBox 9"/>
          <p:cNvSpPr txBox="1"/>
          <p:nvPr/>
        </p:nvSpPr>
        <p:spPr>
          <a:xfrm>
            <a:off x="9544050" y="4184244"/>
            <a:ext cx="2377440" cy="1200329"/>
          </a:xfrm>
          <a:prstGeom prst="rect">
            <a:avLst/>
          </a:prstGeom>
          <a:noFill/>
        </p:spPr>
        <p:txBody>
          <a:bodyPr wrap="square" rtlCol="0">
            <a:spAutoFit/>
          </a:bodyPr>
          <a:lstStyle/>
          <a:p>
            <a:r>
              <a:rPr lang="en-US" b="1" dirty="0" smtClean="0"/>
              <a:t>If codons correspond to abundant charged </a:t>
            </a:r>
            <a:r>
              <a:rPr lang="en-US" b="1" dirty="0" err="1" smtClean="0"/>
              <a:t>tRNAS</a:t>
            </a:r>
            <a:r>
              <a:rPr lang="en-US" b="1" dirty="0" smtClean="0"/>
              <a:t>, translation will be more efficient.</a:t>
            </a:r>
            <a:endParaRPr lang="en-US" b="1" dirty="0"/>
          </a:p>
        </p:txBody>
      </p:sp>
    </p:spTree>
    <p:extLst>
      <p:ext uri="{BB962C8B-B14F-4D97-AF65-F5344CB8AC3E}">
        <p14:creationId xmlns:p14="http://schemas.microsoft.com/office/powerpoint/2010/main" val="306203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Evolutionary Implications and hypothesis</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39534" y="1638444"/>
            <a:ext cx="10541876" cy="5150975"/>
          </a:xfrm>
        </p:spPr>
        <p:txBody>
          <a:bodyPr>
            <a:noAutofit/>
          </a:bodyPr>
          <a:lstStyle/>
          <a:p>
            <a:pPr marL="457200" indent="-457200">
              <a:buClr>
                <a:srgbClr val="002060"/>
              </a:buClr>
              <a:buFont typeface="Wingdings" panose="05000000000000000000" pitchFamily="2" charset="2"/>
              <a:buChar char="q"/>
            </a:pPr>
            <a:r>
              <a:rPr lang="en-US" sz="2600" dirty="0" smtClean="0"/>
              <a:t>If the cell has to express all its genes when it needs them, then most genes in the genome should be adapted to the translation machinery of the cell, so that they can be expressed in adequate concentrations to perform their function.</a:t>
            </a:r>
          </a:p>
          <a:p>
            <a:pPr marL="457200" indent="-457200">
              <a:buClr>
                <a:srgbClr val="002060"/>
              </a:buClr>
              <a:buFont typeface="Wingdings" panose="05000000000000000000" pitchFamily="2" charset="2"/>
              <a:buChar char="q"/>
            </a:pPr>
            <a:r>
              <a:rPr lang="en-US" sz="2600" dirty="0" smtClean="0"/>
              <a:t>Genes that are required in great quantities (</a:t>
            </a:r>
            <a:r>
              <a:rPr lang="en-US" sz="2600" u="sng" dirty="0" smtClean="0"/>
              <a:t>highly expressed</a:t>
            </a:r>
            <a:r>
              <a:rPr lang="en-US" sz="2600" dirty="0" smtClean="0"/>
              <a:t>) for </a:t>
            </a:r>
            <a:r>
              <a:rPr lang="en-US" sz="2600" u="sng" dirty="0" smtClean="0"/>
              <a:t>essential processes</a:t>
            </a:r>
            <a:r>
              <a:rPr lang="en-US" sz="2600" dirty="0" smtClean="0"/>
              <a:t> are under selective pressure to have a stronger bias toward using optimal codons. </a:t>
            </a:r>
          </a:p>
          <a:p>
            <a:pPr marL="457200" indent="-457200">
              <a:buClr>
                <a:srgbClr val="002060"/>
              </a:buClr>
              <a:buFont typeface="Wingdings" panose="05000000000000000000" pitchFamily="2" charset="2"/>
              <a:buChar char="q"/>
            </a:pPr>
            <a:r>
              <a:rPr lang="en-US" sz="2600" dirty="0" smtClean="0"/>
              <a:t>The same may also be true for genes not required in high concentrations, but must be </a:t>
            </a:r>
            <a:r>
              <a:rPr lang="en-US" sz="2600" u="sng" dirty="0" smtClean="0"/>
              <a:t>translated quickly</a:t>
            </a:r>
            <a:r>
              <a:rPr lang="en-US" sz="2600" dirty="0" smtClean="0"/>
              <a:t> to respond effectively to changes in the environment.</a:t>
            </a:r>
          </a:p>
          <a:p>
            <a:pPr marL="457200" indent="-457200">
              <a:buClr>
                <a:srgbClr val="002060"/>
              </a:buClr>
              <a:buFont typeface="Wingdings" panose="05000000000000000000" pitchFamily="2" charset="2"/>
              <a:buChar char="q"/>
            </a:pPr>
            <a:r>
              <a:rPr lang="en-US" sz="2600" dirty="0" smtClean="0"/>
              <a:t>Genes required in relatively </a:t>
            </a:r>
            <a:r>
              <a:rPr lang="en-US" sz="2600" u="sng" dirty="0" smtClean="0"/>
              <a:t>low concentrations can deviate from the “optimal” bias</a:t>
            </a:r>
            <a:r>
              <a:rPr lang="en-US" sz="2600" dirty="0" smtClean="0"/>
              <a:t>, as the selective pressure towards optimality would not be strong.</a:t>
            </a:r>
          </a:p>
          <a:p>
            <a:pPr marL="0" indent="0">
              <a:buClr>
                <a:srgbClr val="002060"/>
              </a:buClr>
              <a:buNone/>
            </a:pPr>
            <a:r>
              <a:rPr lang="en-US" sz="2600"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3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Bioinformatic Methods to Study CU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39534" y="2032704"/>
            <a:ext cx="10541876" cy="3642366"/>
          </a:xfrm>
        </p:spPr>
        <p:txBody>
          <a:bodyPr>
            <a:noAutofit/>
          </a:bodyPr>
          <a:lstStyle/>
          <a:p>
            <a:pPr marL="0" indent="0">
              <a:buClr>
                <a:srgbClr val="002060"/>
              </a:buClr>
              <a:buNone/>
            </a:pPr>
            <a:r>
              <a:rPr lang="en-US" sz="3200" dirty="0" smtClean="0"/>
              <a:t>The most famous method, known as the Codon </a:t>
            </a:r>
            <a:r>
              <a:rPr lang="en-US" sz="3200" dirty="0"/>
              <a:t>A</a:t>
            </a:r>
            <a:r>
              <a:rPr lang="en-US" sz="3200" dirty="0" smtClean="0"/>
              <a:t>daptation Index (CAI)</a:t>
            </a:r>
            <a:r>
              <a:rPr lang="en-US" sz="3200" baseline="30000" dirty="0" smtClean="0"/>
              <a:t>1</a:t>
            </a:r>
            <a:r>
              <a:rPr lang="en-US" sz="3200" dirty="0" smtClean="0"/>
              <a:t>, quantifies the extent to which proteins use the same codon preferences as a reference set of highly expressed proteins (</a:t>
            </a:r>
            <a:r>
              <a:rPr lang="en-US" sz="3200" dirty="0"/>
              <a:t>i</a:t>
            </a:r>
            <a:r>
              <a:rPr lang="en-US" sz="3200" dirty="0" smtClean="0"/>
              <a:t>.e., ribosomal proteins). Underlying assumptions:</a:t>
            </a:r>
          </a:p>
          <a:p>
            <a:pPr marL="457200" indent="-457200">
              <a:buClr>
                <a:srgbClr val="002060"/>
              </a:buClr>
              <a:buFont typeface="Wingdings" panose="05000000000000000000" pitchFamily="2" charset="2"/>
              <a:buChar char="q"/>
            </a:pPr>
            <a:r>
              <a:rPr lang="en-US" sz="2400" dirty="0" smtClean="0">
                <a:latin typeface="+mj-lt"/>
              </a:rPr>
              <a:t>Every gene with a similar codon preferences than ribosomal proteins will be highly expressed.</a:t>
            </a:r>
          </a:p>
          <a:p>
            <a:pPr marL="457200" indent="-457200">
              <a:buClr>
                <a:srgbClr val="002060"/>
              </a:buClr>
              <a:buFont typeface="Wingdings" panose="05000000000000000000" pitchFamily="2" charset="2"/>
              <a:buChar char="q"/>
            </a:pPr>
            <a:r>
              <a:rPr lang="en-US" sz="2400" dirty="0" smtClean="0">
                <a:latin typeface="+mj-lt"/>
              </a:rPr>
              <a:t>We don’t need to know the concentration of charged </a:t>
            </a:r>
            <a:r>
              <a:rPr lang="en-US" sz="2400" dirty="0" err="1" smtClean="0">
                <a:latin typeface="+mj-lt"/>
              </a:rPr>
              <a:t>tRNAs</a:t>
            </a:r>
            <a:r>
              <a:rPr lang="en-US" sz="2400" dirty="0" smtClean="0">
                <a:latin typeface="+mj-lt"/>
              </a:rPr>
              <a:t>, it is enough to know a set of highly expressed genes and their codon usage.</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09295" y="6426679"/>
            <a:ext cx="2710999" cy="369332"/>
          </a:xfrm>
          <a:prstGeom prst="rect">
            <a:avLst/>
          </a:prstGeom>
          <a:noFill/>
        </p:spPr>
        <p:txBody>
          <a:bodyPr wrap="none" rtlCol="0">
            <a:spAutoFit/>
          </a:bodyPr>
          <a:lstStyle/>
          <a:p>
            <a:r>
              <a:rPr lang="en-US" dirty="0" smtClean="0"/>
              <a:t> </a:t>
            </a:r>
            <a:r>
              <a:rPr lang="en-US" baseline="30000" dirty="0" smtClean="0"/>
              <a:t>1</a:t>
            </a:r>
            <a:r>
              <a:rPr lang="en-US" dirty="0" smtClean="0"/>
              <a:t> 1987, NAR 15:1281-1295</a:t>
            </a:r>
            <a:endParaRPr lang="en-US" dirty="0"/>
          </a:p>
        </p:txBody>
      </p:sp>
    </p:spTree>
    <p:extLst>
      <p:ext uri="{BB962C8B-B14F-4D97-AF65-F5344CB8AC3E}">
        <p14:creationId xmlns:p14="http://schemas.microsoft.com/office/powerpoint/2010/main" val="464061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The Codon Adaptation Index</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548" y="1648436"/>
            <a:ext cx="6658904" cy="4887007"/>
          </a:xfrm>
          <a:prstGeom prst="rect">
            <a:avLst/>
          </a:prstGeom>
        </p:spPr>
      </p:pic>
    </p:spTree>
    <p:extLst>
      <p:ext uri="{BB962C8B-B14F-4D97-AF65-F5344CB8AC3E}">
        <p14:creationId xmlns:p14="http://schemas.microsoft.com/office/powerpoint/2010/main" val="256299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Bioinformatic Methods to Study CU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39534" y="2175655"/>
            <a:ext cx="10541876" cy="3585065"/>
          </a:xfrm>
        </p:spPr>
        <p:txBody>
          <a:bodyPr>
            <a:noAutofit/>
          </a:bodyPr>
          <a:lstStyle/>
          <a:p>
            <a:pPr marL="457200" indent="-457200">
              <a:buClr>
                <a:srgbClr val="002060"/>
              </a:buClr>
              <a:buFont typeface="Wingdings" panose="05000000000000000000" pitchFamily="2" charset="2"/>
              <a:buChar char="q"/>
            </a:pPr>
            <a:r>
              <a:rPr lang="en-US" sz="2600" dirty="0" smtClean="0"/>
              <a:t>Weaknesses of the CAI:</a:t>
            </a:r>
          </a:p>
          <a:p>
            <a:pPr marL="800100" lvl="1" indent="-342900">
              <a:buClr>
                <a:srgbClr val="002060"/>
              </a:buClr>
              <a:buFont typeface="Courier New" panose="02070309020205020404" pitchFamily="49" charset="0"/>
              <a:buChar char="o"/>
            </a:pPr>
            <a:r>
              <a:rPr lang="en-US" sz="2200" dirty="0" smtClean="0"/>
              <a:t>The CAI </a:t>
            </a:r>
            <a:r>
              <a:rPr lang="en-US" sz="2200" u="sng" dirty="0" smtClean="0"/>
              <a:t>ignores</a:t>
            </a:r>
            <a:r>
              <a:rPr lang="en-US" sz="2200" dirty="0" smtClean="0"/>
              <a:t> the possibility that the optimal codon for one amino acid can be present in much less frequency than a suboptimal codon for another amino acid that could still perform the same function in the protein.</a:t>
            </a:r>
          </a:p>
          <a:p>
            <a:pPr marL="800100" lvl="1" indent="-342900">
              <a:buClr>
                <a:srgbClr val="002060"/>
              </a:buClr>
              <a:buFont typeface="Courier New" panose="02070309020205020404" pitchFamily="49" charset="0"/>
              <a:buChar char="o"/>
            </a:pPr>
            <a:r>
              <a:rPr lang="en-US" sz="2200" dirty="0" smtClean="0"/>
              <a:t>Therefore,  the </a:t>
            </a:r>
            <a:r>
              <a:rPr lang="en-US" sz="2200" u="sng" dirty="0" smtClean="0"/>
              <a:t>CAI implicitly assumes </a:t>
            </a:r>
            <a:r>
              <a:rPr lang="en-US" sz="2200" dirty="0" smtClean="0"/>
              <a:t>that the choice of amino acid in a protein is essentially not related to the efficiency of translation, but to the molecular function of the protein.</a:t>
            </a:r>
            <a:endParaRPr lang="en-US" sz="2200" dirty="0"/>
          </a:p>
          <a:p>
            <a:pPr marL="457200" indent="-457200">
              <a:buClr>
                <a:srgbClr val="002060"/>
              </a:buClr>
              <a:buFont typeface="Wingdings" panose="05000000000000000000" pitchFamily="2" charset="2"/>
              <a:buChar char="q"/>
            </a:pPr>
            <a:r>
              <a:rPr lang="en-US" sz="2600" b="1" dirty="0" smtClean="0"/>
              <a:t>Is this true???  </a:t>
            </a:r>
            <a:r>
              <a:rPr lang="en-US" sz="2600" dirty="0" smtClean="0"/>
              <a:t>We need to compare the frequencies of codons for different amino acids to the concentration of </a:t>
            </a:r>
            <a:r>
              <a:rPr lang="en-US" sz="2600" dirty="0" err="1" smtClean="0"/>
              <a:t>tRNAs</a:t>
            </a:r>
            <a:r>
              <a:rPr lang="en-US" sz="2600" dirty="0" smtClean="0"/>
              <a:t> in the cell.</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540815" y="6426679"/>
            <a:ext cx="2430474" cy="338554"/>
          </a:xfrm>
          <a:prstGeom prst="rect">
            <a:avLst/>
          </a:prstGeom>
          <a:noFill/>
        </p:spPr>
        <p:txBody>
          <a:bodyPr wrap="none" rtlCol="0">
            <a:spAutoFit/>
          </a:bodyPr>
          <a:lstStyle/>
          <a:p>
            <a:r>
              <a:rPr lang="en-US" sz="1600" dirty="0" smtClean="0"/>
              <a:t> </a:t>
            </a:r>
            <a:r>
              <a:rPr lang="en-US" sz="1600" baseline="30000" dirty="0" smtClean="0"/>
              <a:t>1</a:t>
            </a:r>
            <a:r>
              <a:rPr lang="en-US" sz="1600" dirty="0" smtClean="0"/>
              <a:t> 1987, NAR 15:1281-1295</a:t>
            </a:r>
            <a:endParaRPr lang="en-US" sz="1600" dirty="0"/>
          </a:p>
        </p:txBody>
      </p:sp>
    </p:spTree>
    <p:extLst>
      <p:ext uri="{BB962C8B-B14F-4D97-AF65-F5344CB8AC3E}">
        <p14:creationId xmlns:p14="http://schemas.microsoft.com/office/powerpoint/2010/main" val="19988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Exercise 1 (Navigating directories)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6654" y="1855615"/>
            <a:ext cx="10797146" cy="3105006"/>
          </a:xfrm>
        </p:spPr>
        <p:txBody>
          <a:bodyPr>
            <a:noAutofit/>
          </a:bodyPr>
          <a:lstStyle/>
          <a:p>
            <a:pPr marL="457200" indent="-457200">
              <a:buClr>
                <a:srgbClr val="002060"/>
              </a:buClr>
              <a:buFont typeface="Wingdings" panose="05000000000000000000" pitchFamily="2" charset="2"/>
              <a:buChar char="q"/>
            </a:pPr>
            <a:r>
              <a:rPr lang="en-US" sz="2200" dirty="0" smtClean="0"/>
              <a:t>Copy the folder </a:t>
            </a:r>
            <a:r>
              <a:rPr lang="en-US" sz="2200" dirty="0" err="1" smtClean="0"/>
              <a:t>dirtree</a:t>
            </a:r>
            <a:r>
              <a:rPr lang="en-US" sz="2200" dirty="0" smtClean="0"/>
              <a:t> to your account (located in </a:t>
            </a:r>
            <a:r>
              <a:rPr lang="en-US" sz="2200" dirty="0" smtClean="0">
                <a:latin typeface="+mj-lt"/>
              </a:rPr>
              <a:t>../public/data/terminal/</a:t>
            </a:r>
            <a:r>
              <a:rPr lang="en-US" sz="2200" dirty="0" err="1" smtClean="0">
                <a:latin typeface="+mj-lt"/>
              </a:rPr>
              <a:t>dirtree</a:t>
            </a:r>
            <a:r>
              <a:rPr lang="en-US" sz="2200" dirty="0" smtClean="0"/>
              <a:t>).</a:t>
            </a:r>
          </a:p>
          <a:p>
            <a:pPr marL="457200" indent="-457200">
              <a:buClr>
                <a:srgbClr val="002060"/>
              </a:buClr>
              <a:buFont typeface="Wingdings" panose="05000000000000000000" pitchFamily="2" charset="2"/>
              <a:buChar char="q"/>
            </a:pPr>
            <a:r>
              <a:rPr lang="en-US" sz="2200" dirty="0" smtClean="0"/>
              <a:t>Inside </a:t>
            </a:r>
            <a:r>
              <a:rPr lang="en-US" sz="2200" dirty="0" err="1" smtClean="0"/>
              <a:t>dirtree</a:t>
            </a:r>
            <a:r>
              <a:rPr lang="en-US" sz="2200" dirty="0" smtClean="0"/>
              <a:t> there are many directories, inside each directory there is another directory with the same name (e.g., </a:t>
            </a:r>
            <a:r>
              <a:rPr lang="en-US" sz="2200" dirty="0" smtClean="0">
                <a:latin typeface="+mj-lt"/>
              </a:rPr>
              <a:t>1.A.14_vs_1.A.26/</a:t>
            </a:r>
            <a:r>
              <a:rPr lang="en-US" sz="2200" dirty="0">
                <a:latin typeface="+mj-lt"/>
              </a:rPr>
              <a:t> </a:t>
            </a:r>
            <a:r>
              <a:rPr lang="en-US" sz="2200" dirty="0" smtClean="0">
                <a:latin typeface="+mj-lt"/>
              </a:rPr>
              <a:t>1.A.14_vs_1.A.26/</a:t>
            </a:r>
            <a:r>
              <a:rPr lang="en-US" sz="2200" dirty="0" smtClean="0"/>
              <a:t>), and inside the second directory there is a file named </a:t>
            </a:r>
            <a:r>
              <a:rPr lang="en-US" sz="2200" dirty="0" err="1" smtClean="0">
                <a:latin typeface="+mj-lt"/>
              </a:rPr>
              <a:t>report.tbl</a:t>
            </a:r>
            <a:r>
              <a:rPr lang="en-US" sz="2200" dirty="0" smtClean="0">
                <a:latin typeface="+mj-lt"/>
              </a:rPr>
              <a:t> </a:t>
            </a:r>
          </a:p>
          <a:p>
            <a:pPr lvl="1">
              <a:buClr>
                <a:srgbClr val="002060"/>
              </a:buClr>
              <a:buFont typeface="Courier New" panose="02070309020205020404" pitchFamily="49" charset="0"/>
              <a:buChar char="o"/>
            </a:pPr>
            <a:r>
              <a:rPr lang="en-US" sz="1800" dirty="0" smtClean="0">
                <a:latin typeface="+mj-lt"/>
              </a:rPr>
              <a:t>To verify this information, </a:t>
            </a:r>
            <a:r>
              <a:rPr lang="en-US" sz="1800" dirty="0" smtClean="0"/>
              <a:t>inside </a:t>
            </a:r>
            <a:r>
              <a:rPr lang="en-US" sz="1800" dirty="0" err="1" smtClean="0"/>
              <a:t>dirtree</a:t>
            </a:r>
            <a:r>
              <a:rPr lang="en-US" sz="1800" dirty="0" smtClean="0"/>
              <a:t> try the command:  </a:t>
            </a:r>
            <a:r>
              <a:rPr lang="en-US" sz="1800" i="1" dirty="0" smtClean="0">
                <a:latin typeface="+mj-lt"/>
              </a:rPr>
              <a:t>ls */*/*.</a:t>
            </a:r>
            <a:r>
              <a:rPr lang="en-US" sz="1800" i="1" dirty="0" err="1" smtClean="0">
                <a:latin typeface="+mj-lt"/>
              </a:rPr>
              <a:t>tbl</a:t>
            </a:r>
            <a:endParaRPr lang="en-US" sz="1800" dirty="0" smtClean="0"/>
          </a:p>
          <a:p>
            <a:pPr marL="457200" indent="-457200">
              <a:buClr>
                <a:srgbClr val="002060"/>
              </a:buClr>
              <a:buFont typeface="Wingdings" panose="05000000000000000000" pitchFamily="2" charset="2"/>
              <a:buChar char="q"/>
            </a:pPr>
            <a:r>
              <a:rPr lang="en-US" sz="2200" dirty="0" smtClean="0"/>
              <a:t>The results in </a:t>
            </a:r>
            <a:r>
              <a:rPr lang="en-US" sz="2200" dirty="0" err="1" smtClean="0">
                <a:latin typeface="+mj-lt"/>
              </a:rPr>
              <a:t>report.tbl</a:t>
            </a:r>
            <a:r>
              <a:rPr lang="en-US" sz="2200" dirty="0" smtClean="0"/>
              <a:t> are sorted in descending order</a:t>
            </a:r>
            <a:r>
              <a:rPr lang="en-US" sz="2200" b="1" dirty="0" smtClean="0"/>
              <a:t>.</a:t>
            </a:r>
          </a:p>
          <a:p>
            <a:pPr marL="457200" indent="-457200">
              <a:buClr>
                <a:srgbClr val="002060"/>
              </a:buClr>
              <a:buFont typeface="Wingdings" panose="05000000000000000000" pitchFamily="2" charset="2"/>
              <a:buChar char="q"/>
            </a:pPr>
            <a:r>
              <a:rPr lang="en-US" sz="2200" dirty="0" smtClean="0"/>
              <a:t>For each directory in </a:t>
            </a:r>
            <a:r>
              <a:rPr lang="en-US" sz="2200" dirty="0" err="1" smtClean="0"/>
              <a:t>dirtree</a:t>
            </a:r>
            <a:r>
              <a:rPr lang="en-US" sz="2200" dirty="0" smtClean="0"/>
              <a:t> extract the top GSAT Z-score (row 3, column 4) from file </a:t>
            </a:r>
            <a:r>
              <a:rPr lang="en-US" sz="2200" dirty="0" err="1" smtClean="0">
                <a:latin typeface="+mj-lt"/>
              </a:rPr>
              <a:t>report.tbl</a:t>
            </a:r>
            <a:r>
              <a:rPr lang="en-US" sz="2200" dirty="0" smtClean="0"/>
              <a:t> and generate an output file with to columns (base </a:t>
            </a:r>
            <a:r>
              <a:rPr lang="en-US" sz="2200" dirty="0" err="1" smtClean="0"/>
              <a:t>dir</a:t>
            </a:r>
            <a:r>
              <a:rPr lang="en-US" sz="2200" dirty="0"/>
              <a:t> </a:t>
            </a:r>
            <a:r>
              <a:rPr lang="en-US" sz="2200" dirty="0" smtClean="0"/>
              <a:t>and Z-score) sorted </a:t>
            </a:r>
            <a:r>
              <a:rPr lang="en-US" sz="2200" dirty="0"/>
              <a:t>in descending order by the </a:t>
            </a:r>
            <a:r>
              <a:rPr lang="en-US" sz="2200" dirty="0" smtClean="0"/>
              <a:t>Z-score:</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80310" y="5021070"/>
            <a:ext cx="3531870" cy="1477328"/>
          </a:xfrm>
          <a:prstGeom prst="rect">
            <a:avLst/>
          </a:prstGeom>
          <a:noFill/>
        </p:spPr>
        <p:txBody>
          <a:bodyPr wrap="square" rtlCol="0">
            <a:spAutoFit/>
          </a:bodyPr>
          <a:lstStyle/>
          <a:p>
            <a:r>
              <a:rPr lang="en-US" dirty="0" smtClean="0">
                <a:latin typeface="+mj-lt"/>
              </a:rPr>
              <a:t>2.A.123_vs_3.E.1		67</a:t>
            </a:r>
          </a:p>
          <a:p>
            <a:r>
              <a:rPr lang="en-US" dirty="0" smtClean="0">
                <a:latin typeface="+mj-lt"/>
              </a:rPr>
              <a:t>2.A.58_vs_9.A.14		19</a:t>
            </a:r>
          </a:p>
          <a:p>
            <a:r>
              <a:rPr lang="en-US" dirty="0" smtClean="0">
                <a:latin typeface="+mj-lt"/>
              </a:rPr>
              <a:t>1.A.76_vs_9.A.14		18</a:t>
            </a:r>
          </a:p>
          <a:p>
            <a:r>
              <a:rPr lang="en-US" dirty="0" smtClean="0">
                <a:latin typeface="+mj-lt"/>
              </a:rPr>
              <a:t>2.A.102_vs_2.A.112		18</a:t>
            </a:r>
          </a:p>
          <a:p>
            <a:r>
              <a:rPr lang="en-US" dirty="0" smtClean="0">
                <a:latin typeface="+mj-lt"/>
              </a:rPr>
              <a:t>…</a:t>
            </a:r>
            <a:endParaRPr lang="en-US" dirty="0">
              <a:latin typeface="+mj-lt"/>
            </a:endParaRPr>
          </a:p>
        </p:txBody>
      </p:sp>
      <p:sp>
        <p:nvSpPr>
          <p:cNvPr id="8" name="TextBox 7"/>
          <p:cNvSpPr txBox="1"/>
          <p:nvPr/>
        </p:nvSpPr>
        <p:spPr>
          <a:xfrm>
            <a:off x="7532370" y="5101080"/>
            <a:ext cx="4126230" cy="923330"/>
          </a:xfrm>
          <a:prstGeom prst="rect">
            <a:avLst/>
          </a:prstGeom>
          <a:noFill/>
        </p:spPr>
        <p:txBody>
          <a:bodyPr wrap="square" rtlCol="0">
            <a:spAutoFit/>
          </a:bodyPr>
          <a:lstStyle/>
          <a:p>
            <a:r>
              <a:rPr lang="en-US" b="1" dirty="0" smtClean="0"/>
              <a:t>Note:</a:t>
            </a:r>
            <a:r>
              <a:rPr lang="en-US" dirty="0" smtClean="0"/>
              <a:t> if two rows have the same Z-score, sort those rows alphabetically based on the first column.</a:t>
            </a:r>
            <a:endParaRPr lang="en-US" dirty="0"/>
          </a:p>
        </p:txBody>
      </p:sp>
    </p:spTree>
    <p:extLst>
      <p:ext uri="{BB962C8B-B14F-4D97-AF65-F5344CB8AC3E}">
        <p14:creationId xmlns:p14="http://schemas.microsoft.com/office/powerpoint/2010/main" val="2325295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Codon usage versus </a:t>
            </a:r>
            <a:r>
              <a:rPr lang="en-US" sz="4000" b="1" dirty="0" err="1" smtClean="0">
                <a:solidFill>
                  <a:srgbClr val="002060"/>
                </a:solidFill>
                <a:effectLst>
                  <a:outerShdw blurRad="38100" dist="38100" dir="2700000" algn="tl">
                    <a:srgbClr val="000000">
                      <a:alpha val="43137"/>
                    </a:srgbClr>
                  </a:outerShdw>
                </a:effectLst>
              </a:rPr>
              <a:t>tRNA</a:t>
            </a:r>
            <a:r>
              <a:rPr lang="en-US" sz="4000" b="1" dirty="0" smtClean="0">
                <a:solidFill>
                  <a:srgbClr val="002060"/>
                </a:solidFill>
                <a:effectLst>
                  <a:outerShdw blurRad="38100" dist="38100" dir="2700000" algn="tl">
                    <a:srgbClr val="000000">
                      <a:alpha val="43137"/>
                    </a:srgbClr>
                  </a:outerShdw>
                </a:effectLst>
              </a:rPr>
              <a:t> concentration</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288"/>
            <a:ext cx="5353797" cy="51251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938" y="1580200"/>
            <a:ext cx="5572903" cy="5106113"/>
          </a:xfrm>
          <a:prstGeom prst="rect">
            <a:avLst/>
          </a:prstGeom>
        </p:spPr>
      </p:pic>
    </p:spTree>
    <p:extLst>
      <p:ext uri="{BB962C8B-B14F-4D97-AF65-F5344CB8AC3E}">
        <p14:creationId xmlns:p14="http://schemas.microsoft.com/office/powerpoint/2010/main" val="50198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Modelling Codon Usage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88124" y="1638446"/>
            <a:ext cx="10450436" cy="2001902"/>
          </a:xfrm>
        </p:spPr>
        <p:txBody>
          <a:bodyPr>
            <a:noAutofit/>
          </a:bodyPr>
          <a:lstStyle/>
          <a:p>
            <a:pPr marL="457200" indent="-457200">
              <a:buClr>
                <a:srgbClr val="002060"/>
              </a:buClr>
              <a:buFont typeface="Wingdings" panose="05000000000000000000" pitchFamily="2" charset="2"/>
              <a:buChar char="q"/>
            </a:pPr>
            <a:r>
              <a:rPr lang="en-US" sz="2600" b="1" dirty="0" smtClean="0"/>
              <a:t>Hypothesis:</a:t>
            </a:r>
            <a:r>
              <a:rPr lang="en-US" sz="2600" dirty="0" smtClean="0"/>
              <a:t> If the genome has evolved to have most of its genes translated at adequate rates when it needs them, then the genomic frequencies of codons should be an adequate reference of translatability.</a:t>
            </a:r>
          </a:p>
          <a:p>
            <a:pPr marL="800100" lvl="1" indent="-342900">
              <a:buClr>
                <a:srgbClr val="002060"/>
              </a:buClr>
              <a:buFont typeface="Courier New" panose="02070309020205020404" pitchFamily="49" charset="0"/>
              <a:buChar char="o"/>
            </a:pPr>
            <a:r>
              <a:rPr lang="en-US" sz="2200" dirty="0" smtClean="0"/>
              <a:t>That is, genes that use codons in similar frequencies than the genome have good chances of being translated and expressed at adequate levels to perform their function.</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277373" y="3717986"/>
            <a:ext cx="8379345" cy="2872225"/>
            <a:chOff x="2277373" y="3717986"/>
            <a:chExt cx="8379345" cy="2872225"/>
          </a:xfrm>
        </p:grpSpPr>
        <mc:AlternateContent xmlns:mc="http://schemas.openxmlformats.org/markup-compatibility/2006" xmlns:a14="http://schemas.microsoft.com/office/drawing/2010/main">
          <mc:Choice Requires="a14">
            <p:sp>
              <p:nvSpPr>
                <p:cNvPr id="7" name="TextBox 6"/>
                <p:cNvSpPr txBox="1"/>
                <p:nvPr/>
              </p:nvSpPr>
              <p:spPr>
                <a:xfrm>
                  <a:off x="3883761" y="4285270"/>
                  <a:ext cx="1298625" cy="539700"/>
                </a:xfrm>
                <a:prstGeom prst="rect">
                  <a:avLst/>
                </a:prstGeom>
                <a:noFill/>
              </p:spPr>
              <p:txBody>
                <a:bodyPr wrap="none" lIns="0" tIns="0" rIns="0" bIns="0"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𝑔</m:t>
                          </m:r>
                        </m:sub>
                      </m:sSub>
                    </m:oMath>
                  </a14:m>
                  <a:r>
                    <a:rPr lang="en-US" sz="2000" dirty="0" smtClean="0"/>
                    <a:t>(c)</a:t>
                  </a:r>
                  <a14:m>
                    <m:oMath xmlns:m="http://schemas.openxmlformats.org/officeDocument/2006/math">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𝑔</m:t>
                              </m:r>
                            </m:sub>
                          </m:sSub>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𝑔</m:t>
                              </m:r>
                            </m:sub>
                          </m:sSub>
                        </m:den>
                      </m:f>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883761" y="4285270"/>
                  <a:ext cx="1298625" cy="539700"/>
                </a:xfrm>
                <a:prstGeom prst="rect">
                  <a:avLst/>
                </a:prstGeom>
                <a:blipFill rotWithShape="0">
                  <a:blip r:embed="rId2"/>
                  <a:stretch>
                    <a:fillRect b="-3409"/>
                  </a:stretch>
                </a:blipFill>
              </p:spPr>
              <p:txBody>
                <a:bodyPr/>
                <a:lstStyle/>
                <a:p>
                  <a:r>
                    <a:rPr lang="en-US">
                      <a:noFill/>
                    </a:rPr>
                    <a:t> </a:t>
                  </a:r>
                </a:p>
              </p:txBody>
            </p:sp>
          </mc:Fallback>
        </mc:AlternateContent>
        <p:sp>
          <p:nvSpPr>
            <p:cNvPr id="8" name="TextBox 7"/>
            <p:cNvSpPr txBox="1"/>
            <p:nvPr/>
          </p:nvSpPr>
          <p:spPr>
            <a:xfrm>
              <a:off x="2277373" y="3717986"/>
              <a:ext cx="8379345" cy="461665"/>
            </a:xfrm>
            <a:prstGeom prst="rect">
              <a:avLst/>
            </a:prstGeom>
            <a:noFill/>
          </p:spPr>
          <p:txBody>
            <a:bodyPr wrap="none" rtlCol="0">
              <a:spAutoFit/>
            </a:bodyPr>
            <a:lstStyle/>
            <a:p>
              <a:r>
                <a:rPr lang="en-US" sz="2400" b="1" dirty="0"/>
                <a:t>Probability </a:t>
              </a:r>
              <a:r>
                <a:rPr lang="en-US" sz="2400" b="1" dirty="0" smtClean="0"/>
                <a:t>or Global Relative Frequency of a Codon in a Genome</a:t>
              </a:r>
              <a:endParaRPr lang="en-US" sz="2400" b="1" dirty="0"/>
            </a:p>
          </p:txBody>
        </p:sp>
        <p:sp>
          <p:nvSpPr>
            <p:cNvPr id="9" name="TextBox 8"/>
            <p:cNvSpPr txBox="1"/>
            <p:nvPr/>
          </p:nvSpPr>
          <p:spPr>
            <a:xfrm>
              <a:off x="4440005" y="5003328"/>
              <a:ext cx="3400931" cy="369332"/>
            </a:xfrm>
            <a:prstGeom prst="rect">
              <a:avLst/>
            </a:prstGeom>
            <a:noFill/>
          </p:spPr>
          <p:txBody>
            <a:bodyPr wrap="none" rtlCol="0">
              <a:spAutoFit/>
            </a:bodyPr>
            <a:lstStyle/>
            <a:p>
              <a:r>
                <a:rPr lang="en-US" dirty="0" smtClean="0">
                  <a:latin typeface="+mj-lt"/>
                  <a:cs typeface="Times New Roman" panose="02020603050405020304" pitchFamily="18" charset="0"/>
                </a:rPr>
                <a:t>Probability of codon </a:t>
              </a:r>
              <a:r>
                <a:rPr lang="en-US" b="1" i="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in genome </a:t>
              </a:r>
              <a:r>
                <a:rPr lang="en-US" b="1" i="1" dirty="0" smtClean="0">
                  <a:latin typeface="Times New Roman" panose="02020603050405020304" pitchFamily="18" charset="0"/>
                  <a:cs typeface="Times New Roman" panose="02020603050405020304" pitchFamily="18" charset="0"/>
                </a:rPr>
                <a:t>g</a:t>
              </a:r>
              <a:endParaRPr lang="en-US" b="1"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475083" y="5409735"/>
              <a:ext cx="4583306" cy="369332"/>
            </a:xfrm>
            <a:prstGeom prst="rect">
              <a:avLst/>
            </a:prstGeom>
            <a:noFill/>
          </p:spPr>
          <p:txBody>
            <a:bodyPr wrap="none" rtlCol="0">
              <a:spAutoFit/>
            </a:bodyPr>
            <a:lstStyle/>
            <a:p>
              <a:r>
                <a:rPr lang="en-US" dirty="0" smtClean="0">
                  <a:latin typeface="+mj-lt"/>
                  <a:cs typeface="Times New Roman" panose="02020603050405020304" pitchFamily="18" charset="0"/>
                </a:rPr>
                <a:t>Number of occurrences of codon</a:t>
              </a: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in genome</a:t>
              </a: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g</a:t>
              </a:r>
              <a:endParaRPr lang="en-US"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3797336" y="5049494"/>
                  <a:ext cx="599843"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797336" y="5049494"/>
                  <a:ext cx="599843" cy="299569"/>
                </a:xfrm>
                <a:prstGeom prst="rect">
                  <a:avLst/>
                </a:prstGeom>
                <a:blipFill rotWithShape="0">
                  <a:blip r:embed="rId3"/>
                  <a:stretch>
                    <a:fillRect l="-9184"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28972" y="5452048"/>
                  <a:ext cx="619913"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828972" y="5452048"/>
                  <a:ext cx="619913" cy="299569"/>
                </a:xfrm>
                <a:prstGeom prst="rect">
                  <a:avLst/>
                </a:prstGeom>
                <a:blipFill rotWithShape="0">
                  <a:blip r:embed="rId4"/>
                  <a:stretch>
                    <a:fillRect l="-7843"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015218" y="5811472"/>
                  <a:ext cx="148989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𝑔</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=1</m:t>
                            </m:r>
                          </m:sub>
                          <m:sup>
                            <m:r>
                              <a:rPr lang="en-US" b="0" i="1" smtClean="0">
                                <a:latin typeface="Cambria Math" panose="02040503050406030204" pitchFamily="18" charset="0"/>
                              </a:rPr>
                              <m:t>64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𝑔</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015218" y="5811472"/>
                  <a:ext cx="1489895" cy="778739"/>
                </a:xfrm>
                <a:prstGeom prst="rect">
                  <a:avLst/>
                </a:prstGeom>
                <a:blipFill rotWithShape="0">
                  <a:blip r:embed="rId5"/>
                  <a:stretch>
                    <a:fillRect/>
                  </a:stretch>
                </a:blipFill>
              </p:spPr>
              <p:txBody>
                <a:bodyPr/>
                <a:lstStyle/>
                <a:p>
                  <a:r>
                    <a:rPr lang="en-US">
                      <a:noFill/>
                    </a:rPr>
                    <a:t> </a:t>
                  </a:r>
                </a:p>
              </p:txBody>
            </p:sp>
          </mc:Fallback>
        </mc:AlternateContent>
        <p:sp>
          <p:nvSpPr>
            <p:cNvPr id="14" name="TextBox 13"/>
            <p:cNvSpPr txBox="1"/>
            <p:nvPr/>
          </p:nvSpPr>
          <p:spPr>
            <a:xfrm>
              <a:off x="4523972" y="6000808"/>
              <a:ext cx="3579763" cy="369332"/>
            </a:xfrm>
            <a:prstGeom prst="rect">
              <a:avLst/>
            </a:prstGeom>
            <a:noFill/>
          </p:spPr>
          <p:txBody>
            <a:bodyPr wrap="none" rtlCol="0">
              <a:spAutoFit/>
            </a:bodyPr>
            <a:lstStyle/>
            <a:p>
              <a:r>
                <a:rPr lang="en-US" dirty="0" smtClean="0">
                  <a:latin typeface="+mj-lt"/>
                  <a:cs typeface="Times New Roman" panose="02020603050405020304" pitchFamily="18" charset="0"/>
                </a:rPr>
                <a:t>Total number of codons in genome </a:t>
              </a:r>
              <a:r>
                <a:rPr lang="en-US" b="1" i="1" dirty="0" smtClean="0">
                  <a:latin typeface="Times New Roman" panose="02020603050405020304" pitchFamily="18" charset="0"/>
                  <a:cs typeface="Times New Roman" panose="02020603050405020304" pitchFamily="18" charset="0"/>
                </a:rPr>
                <a:t>g</a:t>
              </a:r>
              <a:endParaRPr lang="en-US"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p:cNvSpPr txBox="1"/>
                <p:nvPr/>
              </p:nvSpPr>
              <p:spPr>
                <a:xfrm>
                  <a:off x="6824580" y="4091693"/>
                  <a:ext cx="159075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=1</m:t>
                            </m:r>
                          </m:sub>
                          <m:sup>
                            <m:r>
                              <a:rPr lang="en-US" b="0" i="1" smtClean="0">
                                <a:latin typeface="Cambria Math" panose="02040503050406030204" pitchFamily="18" charset="0"/>
                              </a:rPr>
                              <m:t>64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=1.0</m:t>
                            </m:r>
                          </m:e>
                        </m:nary>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824580" y="4091693"/>
                  <a:ext cx="1590755" cy="778739"/>
                </a:xfrm>
                <a:prstGeom prst="rect">
                  <a:avLst/>
                </a:prstGeom>
                <a:blipFill rotWithShape="0">
                  <a:blip r:embed="rId6"/>
                  <a:stretch>
                    <a:fillRect/>
                  </a:stretch>
                </a:blipFill>
              </p:spPr>
              <p:txBody>
                <a:bodyPr/>
                <a:lstStyle/>
                <a:p>
                  <a:r>
                    <a:rPr lang="en-US">
                      <a:noFill/>
                    </a:rPr>
                    <a:t> </a:t>
                  </a:r>
                </a:p>
              </p:txBody>
            </p:sp>
          </mc:Fallback>
        </mc:AlternateContent>
        <p:sp>
          <p:nvSpPr>
            <p:cNvPr id="17" name="TextBox 16"/>
            <p:cNvSpPr txBox="1"/>
            <p:nvPr/>
          </p:nvSpPr>
          <p:spPr>
            <a:xfrm>
              <a:off x="5741242" y="4350906"/>
              <a:ext cx="534121" cy="369332"/>
            </a:xfrm>
            <a:prstGeom prst="rect">
              <a:avLst/>
            </a:prstGeom>
            <a:noFill/>
          </p:spPr>
          <p:txBody>
            <a:bodyPr wrap="none" rtlCol="0">
              <a:spAutoFit/>
            </a:bodyPr>
            <a:lstStyle/>
            <a:p>
              <a:r>
                <a:rPr lang="en-US" dirty="0" smtClean="0">
                  <a:latin typeface="+mj-lt"/>
                </a:rPr>
                <a:t>and</a:t>
              </a:r>
              <a:endParaRPr lang="en-US" dirty="0">
                <a:latin typeface="+mj-lt"/>
              </a:endParaRPr>
            </a:p>
          </p:txBody>
        </p:sp>
      </p:grpSp>
    </p:spTree>
    <p:extLst>
      <p:ext uri="{BB962C8B-B14F-4D97-AF65-F5344CB8AC3E}">
        <p14:creationId xmlns:p14="http://schemas.microsoft.com/office/powerpoint/2010/main" val="20208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Modelling Codon Usage </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3690627" y="2135765"/>
                <a:ext cx="1785682" cy="652230"/>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oMath>
                </a14:m>
                <a:r>
                  <a:rPr lang="en-US" sz="2400" dirty="0" smtClean="0"/>
                  <a:t>(c)</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den>
                    </m:f>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690627" y="2135765"/>
                <a:ext cx="1785682" cy="652230"/>
              </a:xfrm>
              <a:prstGeom prst="rect">
                <a:avLst/>
              </a:prstGeom>
              <a:blipFill rotWithShape="0">
                <a:blip r:embed="rId2"/>
                <a:stretch>
                  <a:fillRect b="-3738"/>
                </a:stretch>
              </a:blipFill>
            </p:spPr>
            <p:txBody>
              <a:bodyPr/>
              <a:lstStyle/>
              <a:p>
                <a:r>
                  <a:rPr lang="en-US">
                    <a:noFill/>
                  </a:rPr>
                  <a:t> </a:t>
                </a:r>
              </a:p>
            </p:txBody>
          </p:sp>
        </mc:Fallback>
      </mc:AlternateContent>
      <p:sp>
        <p:nvSpPr>
          <p:cNvPr id="8" name="TextBox 7"/>
          <p:cNvSpPr txBox="1"/>
          <p:nvPr/>
        </p:nvSpPr>
        <p:spPr>
          <a:xfrm>
            <a:off x="3347033" y="1578648"/>
            <a:ext cx="5714128" cy="461665"/>
          </a:xfrm>
          <a:prstGeom prst="rect">
            <a:avLst/>
          </a:prstGeom>
          <a:noFill/>
        </p:spPr>
        <p:txBody>
          <a:bodyPr wrap="none" rtlCol="0">
            <a:spAutoFit/>
          </a:bodyPr>
          <a:lstStyle/>
          <a:p>
            <a:r>
              <a:rPr lang="en-US" sz="2400" b="1" dirty="0" smtClean="0"/>
              <a:t>Relative frequency of a codon inside a gene</a:t>
            </a:r>
            <a:endParaRPr lang="en-US" sz="2400" b="1" dirty="0"/>
          </a:p>
        </p:txBody>
      </p:sp>
      <p:sp>
        <p:nvSpPr>
          <p:cNvPr id="9" name="TextBox 8"/>
          <p:cNvSpPr txBox="1"/>
          <p:nvPr/>
        </p:nvSpPr>
        <p:spPr>
          <a:xfrm>
            <a:off x="4059574" y="2996389"/>
            <a:ext cx="5032147" cy="369332"/>
          </a:xfrm>
          <a:prstGeom prst="rect">
            <a:avLst/>
          </a:prstGeom>
          <a:noFill/>
        </p:spPr>
        <p:txBody>
          <a:bodyPr wrap="none" rtlCol="0">
            <a:spAutoFit/>
          </a:bodyPr>
          <a:lstStyle/>
          <a:p>
            <a:r>
              <a:rPr lang="en-US" dirty="0" smtClean="0">
                <a:latin typeface="+mj-lt"/>
                <a:cs typeface="Times New Roman" panose="02020603050405020304" pitchFamily="18" charset="0"/>
              </a:rPr>
              <a:t>Relative frequency of codon </a:t>
            </a:r>
            <a:r>
              <a:rPr lang="en-US" b="1" i="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in gene </a:t>
            </a:r>
            <a:r>
              <a:rPr lang="en-US" b="1" i="1"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of genome </a:t>
            </a:r>
            <a:r>
              <a:rPr lang="en-US" b="1" i="1" dirty="0" smtClean="0">
                <a:latin typeface="Times New Roman" panose="02020603050405020304" pitchFamily="18" charset="0"/>
                <a:cs typeface="Times New Roman" panose="02020603050405020304" pitchFamily="18" charset="0"/>
              </a:rPr>
              <a:t>g</a:t>
            </a:r>
            <a:endParaRPr lang="en-US" b="1"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077400" y="3402796"/>
            <a:ext cx="5532284" cy="369332"/>
          </a:xfrm>
          <a:prstGeom prst="rect">
            <a:avLst/>
          </a:prstGeom>
          <a:noFill/>
        </p:spPr>
        <p:txBody>
          <a:bodyPr wrap="none" rtlCol="0">
            <a:spAutoFit/>
          </a:bodyPr>
          <a:lstStyle/>
          <a:p>
            <a:r>
              <a:rPr lang="en-US" dirty="0" smtClean="0">
                <a:latin typeface="+mj-lt"/>
                <a:cs typeface="Times New Roman" panose="02020603050405020304" pitchFamily="18" charset="0"/>
              </a:rPr>
              <a:t>Number of times codon </a:t>
            </a:r>
            <a:r>
              <a:rPr lang="en-US" b="1" i="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is present in gene </a:t>
            </a:r>
            <a:r>
              <a:rPr lang="en-US" b="1" i="1" dirty="0" err="1">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of genome </a:t>
            </a:r>
            <a:r>
              <a:rPr lang="en-US" b="1" i="1" dirty="0" smtClean="0">
                <a:latin typeface="Times New Roman" panose="02020603050405020304" pitchFamily="18" charset="0"/>
                <a:cs typeface="Times New Roman" panose="02020603050405020304" pitchFamily="18" charset="0"/>
              </a:rPr>
              <a:t>g</a:t>
            </a:r>
            <a:endParaRPr lang="en-US"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3304767" y="3042555"/>
                <a:ext cx="701539"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04767" y="3042555"/>
                <a:ext cx="701539" cy="299569"/>
              </a:xfrm>
              <a:prstGeom prst="rect">
                <a:avLst/>
              </a:prstGeom>
              <a:blipFill rotWithShape="0">
                <a:blip r:embed="rId3"/>
                <a:stretch>
                  <a:fillRect l="-7826"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36403" y="3445109"/>
                <a:ext cx="704167"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36403" y="3445109"/>
                <a:ext cx="704167" cy="299569"/>
              </a:xfrm>
              <a:prstGeom prst="rect">
                <a:avLst/>
              </a:prstGeom>
              <a:blipFill rotWithShape="0">
                <a:blip r:embed="rId4"/>
                <a:stretch>
                  <a:fillRect l="-4310"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033288" y="1991385"/>
                <a:ext cx="1655838"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=1</m:t>
                          </m:r>
                        </m:sub>
                        <m:sup>
                          <m:r>
                            <a:rPr lang="en-US" b="0" i="1" smtClean="0">
                              <a:latin typeface="Cambria Math" panose="02040503050406030204" pitchFamily="18" charset="0"/>
                            </a:rPr>
                            <m:t>64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=1.0</m:t>
                          </m:r>
                        </m:e>
                      </m:nary>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033288" y="1991385"/>
                <a:ext cx="1655838" cy="778739"/>
              </a:xfrm>
              <a:prstGeom prst="rect">
                <a:avLst/>
              </a:prstGeom>
              <a:blipFill rotWithShape="0">
                <a:blip r:embed="rId5"/>
                <a:stretch>
                  <a:fillRect/>
                </a:stretch>
              </a:blipFill>
            </p:spPr>
            <p:txBody>
              <a:bodyPr/>
              <a:lstStyle/>
              <a:p>
                <a:r>
                  <a:rPr lang="en-US">
                    <a:noFill/>
                  </a:rPr>
                  <a:t> </a:t>
                </a:r>
              </a:p>
            </p:txBody>
          </p:sp>
        </mc:Fallback>
      </mc:AlternateContent>
      <p:sp>
        <p:nvSpPr>
          <p:cNvPr id="14" name="TextBox 13"/>
          <p:cNvSpPr txBox="1"/>
          <p:nvPr/>
        </p:nvSpPr>
        <p:spPr>
          <a:xfrm>
            <a:off x="4091788" y="4011121"/>
            <a:ext cx="4522328" cy="369332"/>
          </a:xfrm>
          <a:prstGeom prst="rect">
            <a:avLst/>
          </a:prstGeom>
          <a:noFill/>
        </p:spPr>
        <p:txBody>
          <a:bodyPr wrap="none" rtlCol="0">
            <a:spAutoFit/>
          </a:bodyPr>
          <a:lstStyle/>
          <a:p>
            <a:r>
              <a:rPr lang="en-US" dirty="0" smtClean="0">
                <a:latin typeface="+mj-lt"/>
                <a:cs typeface="Times New Roman" panose="02020603050405020304" pitchFamily="18" charset="0"/>
              </a:rPr>
              <a:t>Total number of codons in gene </a:t>
            </a:r>
            <a:r>
              <a:rPr lang="en-US" b="1" i="1"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smtClean="0">
                <a:latin typeface="+mj-lt"/>
                <a:cs typeface="Times New Roman" panose="02020603050405020304" pitchFamily="18" charset="0"/>
              </a:rPr>
              <a:t>of genome </a:t>
            </a:r>
            <a:r>
              <a:rPr lang="en-US" b="1" i="1" dirty="0" smtClean="0">
                <a:latin typeface="Times New Roman" panose="02020603050405020304" pitchFamily="18" charset="0"/>
                <a:cs typeface="Times New Roman" panose="02020603050405020304" pitchFamily="18" charset="0"/>
              </a:rPr>
              <a:t>g</a:t>
            </a:r>
            <a:endParaRPr lang="en-US" b="1" i="1" dirty="0">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4077400" y="4819298"/>
            <a:ext cx="4358501" cy="1692503"/>
            <a:chOff x="4077400" y="4819298"/>
            <a:chExt cx="4358501" cy="1692503"/>
          </a:xfrm>
        </p:grpSpPr>
        <p:sp>
          <p:nvSpPr>
            <p:cNvPr id="15" name="TextBox 14"/>
            <p:cNvSpPr txBox="1"/>
            <p:nvPr/>
          </p:nvSpPr>
          <p:spPr>
            <a:xfrm>
              <a:off x="4077400" y="4819298"/>
              <a:ext cx="4358501" cy="461665"/>
            </a:xfrm>
            <a:prstGeom prst="rect">
              <a:avLst/>
            </a:prstGeom>
            <a:noFill/>
          </p:spPr>
          <p:txBody>
            <a:bodyPr wrap="none" rtlCol="0">
              <a:spAutoFit/>
            </a:bodyPr>
            <a:lstStyle/>
            <a:p>
              <a:r>
                <a:rPr lang="en-US" sz="2400" b="1" dirty="0" smtClean="0"/>
                <a:t>Calculate the Codon Usage Index</a:t>
              </a:r>
              <a:endParaRPr lang="en-US" sz="2400" b="1" dirty="0"/>
            </a:p>
          </p:txBody>
        </p:sp>
        <mc:AlternateContent xmlns:mc="http://schemas.openxmlformats.org/markup-compatibility/2006" xmlns:a14="http://schemas.microsoft.com/office/drawing/2010/main">
          <mc:Choice Requires="a14">
            <p:sp>
              <p:nvSpPr>
                <p:cNvPr id="16" name="TextBox 15"/>
                <p:cNvSpPr txBox="1"/>
                <p:nvPr/>
              </p:nvSpPr>
              <p:spPr>
                <a:xfrm>
                  <a:off x="4438775" y="5300507"/>
                  <a:ext cx="386432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𝐶𝑈𝐼</m:t>
                            </m:r>
                          </m:e>
                          <m:sub>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i="1" smtClean="0">
                            <a:latin typeface="Cambria Math" panose="02040503050406030204" pitchFamily="18" charset="0"/>
                          </a:rPr>
                          <m:t>=</m:t>
                        </m:r>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𝑐</m:t>
                            </m:r>
                            <m:r>
                              <a:rPr lang="en-US" sz="2800" b="0" i="1" smtClean="0">
                                <a:latin typeface="Cambria Math" panose="02040503050406030204" pitchFamily="18" charset="0"/>
                              </a:rPr>
                              <m:t>=1</m:t>
                            </m:r>
                          </m:sub>
                          <m:sup>
                            <m:r>
                              <a:rPr lang="en-US" sz="2800" b="0" i="1" smtClean="0">
                                <a:latin typeface="Cambria Math" panose="02040503050406030204" pitchFamily="18" charset="0"/>
                              </a:rPr>
                              <m:t>64</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e>
                        </m:nary>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438775" y="5300507"/>
                  <a:ext cx="3864328" cy="1211294"/>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p:cNvSpPr txBox="1"/>
              <p:nvPr/>
            </p:nvSpPr>
            <p:spPr>
              <a:xfrm>
                <a:off x="2391023" y="3795896"/>
                <a:ext cx="1688219"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=1</m:t>
                          </m:r>
                        </m:sub>
                        <m:sup>
                          <m:r>
                            <a:rPr lang="en-US" b="0" i="1" smtClean="0">
                              <a:latin typeface="Cambria Math" panose="02040503050406030204" pitchFamily="18" charset="0"/>
                            </a:rPr>
                            <m:t>64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e>
                      </m:nary>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391023" y="3795896"/>
                <a:ext cx="1688219" cy="778739"/>
              </a:xfrm>
              <a:prstGeom prst="rect">
                <a:avLst/>
              </a:prstGeom>
              <a:blipFill rotWithShape="0">
                <a:blip r:embed="rId7"/>
                <a:stretch>
                  <a:fillRect/>
                </a:stretch>
              </a:blipFill>
            </p:spPr>
            <p:txBody>
              <a:bodyPr/>
              <a:lstStyle/>
              <a:p>
                <a:r>
                  <a:rPr lang="en-US">
                    <a:noFill/>
                  </a:rPr>
                  <a:t> </a:t>
                </a:r>
              </a:p>
            </p:txBody>
          </p:sp>
        </mc:Fallback>
      </mc:AlternateContent>
      <p:sp>
        <p:nvSpPr>
          <p:cNvPr id="20" name="TextBox 19"/>
          <p:cNvSpPr txBox="1"/>
          <p:nvPr/>
        </p:nvSpPr>
        <p:spPr>
          <a:xfrm>
            <a:off x="5949950" y="2250598"/>
            <a:ext cx="577402" cy="400110"/>
          </a:xfrm>
          <a:prstGeom prst="rect">
            <a:avLst/>
          </a:prstGeom>
          <a:noFill/>
        </p:spPr>
        <p:txBody>
          <a:bodyPr wrap="none" rtlCol="0">
            <a:spAutoFit/>
          </a:bodyPr>
          <a:lstStyle/>
          <a:p>
            <a:r>
              <a:rPr lang="en-US" sz="2000" dirty="0" smtClean="0"/>
              <a:t>and</a:t>
            </a:r>
            <a:endParaRPr lang="en-US" sz="2000" dirty="0"/>
          </a:p>
        </p:txBody>
      </p:sp>
      <p:sp>
        <p:nvSpPr>
          <p:cNvPr id="3" name="TextBox 2"/>
          <p:cNvSpPr txBox="1"/>
          <p:nvPr/>
        </p:nvSpPr>
        <p:spPr>
          <a:xfrm>
            <a:off x="1135792" y="5091646"/>
            <a:ext cx="2686908" cy="1477328"/>
          </a:xfrm>
          <a:prstGeom prst="rect">
            <a:avLst/>
          </a:prstGeom>
          <a:noFill/>
        </p:spPr>
        <p:txBody>
          <a:bodyPr wrap="square" rtlCol="0">
            <a:spAutoFit/>
          </a:bodyPr>
          <a:lstStyle/>
          <a:p>
            <a:r>
              <a:rPr lang="en-US" b="1" dirty="0" smtClean="0">
                <a:solidFill>
                  <a:srgbClr val="002060"/>
                </a:solidFill>
              </a:rPr>
              <a:t>Note 1</a:t>
            </a:r>
            <a:r>
              <a:rPr lang="en-US" dirty="0" smtClean="0">
                <a:solidFill>
                  <a:srgbClr val="002060"/>
                </a:solidFill>
              </a:rPr>
              <a:t>:</a:t>
            </a:r>
            <a:r>
              <a:rPr lang="en-US" dirty="0" smtClean="0"/>
              <a:t> </a:t>
            </a:r>
          </a:p>
          <a:p>
            <a:r>
              <a:rPr lang="en-US" dirty="0" smtClean="0"/>
              <a:t>Notice that the CUI per gene can be written as the multiplication of 2 vectors of length 64.</a:t>
            </a:r>
            <a:endParaRPr lang="en-US" dirty="0"/>
          </a:p>
        </p:txBody>
      </p:sp>
      <p:sp>
        <p:nvSpPr>
          <p:cNvPr id="18" name="TextBox 17"/>
          <p:cNvSpPr txBox="1"/>
          <p:nvPr/>
        </p:nvSpPr>
        <p:spPr>
          <a:xfrm>
            <a:off x="8812320" y="4676235"/>
            <a:ext cx="3303480" cy="2031325"/>
          </a:xfrm>
          <a:prstGeom prst="rect">
            <a:avLst/>
          </a:prstGeom>
          <a:noFill/>
        </p:spPr>
        <p:txBody>
          <a:bodyPr wrap="square" rtlCol="0">
            <a:spAutoFit/>
          </a:bodyPr>
          <a:lstStyle/>
          <a:p>
            <a:r>
              <a:rPr lang="en-US" b="1" dirty="0" smtClean="0">
                <a:solidFill>
                  <a:srgbClr val="002060"/>
                </a:solidFill>
              </a:rPr>
              <a:t>Note 2</a:t>
            </a:r>
            <a:r>
              <a:rPr lang="en-US" dirty="0" smtClean="0">
                <a:solidFill>
                  <a:srgbClr val="002060"/>
                </a:solidFill>
              </a:rPr>
              <a:t>: </a:t>
            </a:r>
          </a:p>
          <a:p>
            <a:r>
              <a:rPr lang="en-US" dirty="0" smtClean="0"/>
              <a:t>The CUI for all genes in the genome can be calculated as a matrix product. The genes matrix (4000+ rows, 64 columns)  and the genomic probabilities matrix (64 rows, 1 column).</a:t>
            </a:r>
            <a:endParaRPr lang="en-US" dirty="0"/>
          </a:p>
        </p:txBody>
      </p:sp>
    </p:spTree>
    <p:extLst>
      <p:ext uri="{BB962C8B-B14F-4D97-AF65-F5344CB8AC3E}">
        <p14:creationId xmlns:p14="http://schemas.microsoft.com/office/powerpoint/2010/main" val="291786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Implementation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6654" y="1855614"/>
            <a:ext cx="10797146" cy="4563023"/>
          </a:xfrm>
        </p:spPr>
        <p:txBody>
          <a:bodyPr>
            <a:noAutofit/>
          </a:bodyPr>
          <a:lstStyle/>
          <a:p>
            <a:pPr marL="457200" indent="-457200">
              <a:buClr>
                <a:srgbClr val="002060"/>
              </a:buClr>
              <a:buFont typeface="Wingdings" panose="05000000000000000000" pitchFamily="2" charset="2"/>
              <a:buChar char="q"/>
            </a:pPr>
            <a:r>
              <a:rPr lang="en-US" dirty="0" smtClean="0"/>
              <a:t>To prepare our sequences, we’ll make a slight modification to the script you develop in Exercise 3 during last class. You downloaded the DNA sequence of the full </a:t>
            </a:r>
            <a:r>
              <a:rPr lang="en-US" i="1" dirty="0"/>
              <a:t>E. coli </a:t>
            </a:r>
            <a:r>
              <a:rPr lang="en-US" dirty="0"/>
              <a:t>K12 MG1655 genome and </a:t>
            </a:r>
            <a:r>
              <a:rPr lang="en-US" dirty="0" smtClean="0"/>
              <a:t>its annotation in tabular format. Your script should now: </a:t>
            </a:r>
            <a:endParaRPr lang="en-US" sz="1800" dirty="0" smtClean="0"/>
          </a:p>
          <a:p>
            <a:pPr lvl="1">
              <a:buClr>
                <a:srgbClr val="002060"/>
              </a:buClr>
              <a:buFont typeface="Courier New" panose="02070309020205020404" pitchFamily="49" charset="0"/>
              <a:buChar char="o"/>
            </a:pPr>
            <a:r>
              <a:rPr lang="en-US" sz="1800" dirty="0" smtClean="0"/>
              <a:t>Read the DNA sequence of the genome.</a:t>
            </a:r>
          </a:p>
          <a:p>
            <a:pPr lvl="1">
              <a:buClr>
                <a:srgbClr val="002060"/>
              </a:buClr>
              <a:buFont typeface="Courier New" panose="02070309020205020404" pitchFamily="49" charset="0"/>
              <a:buChar char="o"/>
            </a:pPr>
            <a:r>
              <a:rPr lang="en-US" sz="1800" dirty="0" smtClean="0"/>
              <a:t>For each gene in the tab-separated annotations file, extract the DNA sequence and save it in a two column format. The first column should be the </a:t>
            </a:r>
            <a:r>
              <a:rPr lang="en-US" sz="1800" dirty="0" err="1" smtClean="0"/>
              <a:t>locus_tag</a:t>
            </a:r>
            <a:r>
              <a:rPr lang="en-US" sz="1800" dirty="0" smtClean="0"/>
              <a:t> (b-number) and the second column the DNA sequence of the gene in one string:</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2"/>
          <p:cNvSpPr>
            <a:spLocks noChangeArrowheads="1"/>
          </p:cNvSpPr>
          <p:nvPr/>
        </p:nvSpPr>
        <p:spPr bwMode="auto">
          <a:xfrm>
            <a:off x="4878233" y="4856488"/>
            <a:ext cx="2504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urier New" panose="02070309020205020404" pitchFamily="49" charset="0"/>
                <a:cs typeface="Courier New" panose="02070309020205020404" pitchFamily="49" charset="0"/>
              </a:rPr>
              <a:t>b</a:t>
            </a:r>
            <a:r>
              <a:rPr lang="en-US" altLang="en-US" sz="1400" dirty="0" smtClean="0">
                <a:latin typeface="Courier New" panose="02070309020205020404" pitchFamily="49" charset="0"/>
                <a:cs typeface="Courier New" panose="02070309020205020404" pitchFamily="49" charset="0"/>
              </a:rPr>
              <a:t>0001	ATGAAACGC…TGA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urier New" panose="02070309020205020404" pitchFamily="49" charset="0"/>
                <a:cs typeface="Courier New" panose="02070309020205020404" pitchFamily="49" charset="0"/>
              </a:rPr>
              <a:t>b</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0002</a:t>
            </a:r>
            <a:r>
              <a:rPr lang="en-US" altLang="en-US" sz="1400" dirty="0">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ATGCGAGTG</a:t>
            </a:r>
            <a:r>
              <a:rPr lang="en-US" altLang="en-US" sz="1400" dirty="0" smtClean="0">
                <a:latin typeface="Courier New" panose="02070309020205020404" pitchFamily="49" charset="0"/>
                <a:cs typeface="Courier New" panose="02070309020205020404" pitchFamily="49" charset="0"/>
              </a:rPr>
              <a:t>…TGA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urier New" panose="02070309020205020404" pitchFamily="49" charset="0"/>
                <a:cs typeface="Courier New" panose="02070309020205020404" pitchFamily="49" charset="0"/>
              </a:rPr>
              <a:t>b</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0003	ATGGTTAAA…TAA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5211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Implementation </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011392" y="1656272"/>
            <a:ext cx="8001957" cy="646331"/>
          </a:xfrm>
          <a:prstGeom prst="rect">
            <a:avLst/>
          </a:prstGeom>
          <a:noFill/>
        </p:spPr>
        <p:txBody>
          <a:bodyPr wrap="square" rtlCol="0">
            <a:spAutoFit/>
          </a:bodyPr>
          <a:lstStyle/>
          <a:p>
            <a:r>
              <a:rPr lang="en-US" dirty="0" smtClean="0"/>
              <a:t>For each gene in the genome estimate the frequencies of codons, length and keep genomic counts:</a:t>
            </a:r>
            <a:endParaRPr lang="en-US" dirty="0"/>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667144121"/>
                  </p:ext>
                </p:extLst>
              </p:nvPr>
            </p:nvGraphicFramePr>
            <p:xfrm>
              <a:off x="1885348" y="2488085"/>
              <a:ext cx="8128001" cy="2242312"/>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rowSpan="2">
                      <a:txBody>
                        <a:bodyPr/>
                        <a:lstStyle/>
                        <a:p>
                          <a:pPr algn="ctr"/>
                          <a:r>
                            <a:rPr lang="en-US" b="1" dirty="0" smtClean="0"/>
                            <a:t>Gene</a:t>
                          </a:r>
                          <a:endParaRPr lang="en-US" b="1" dirty="0"/>
                        </a:p>
                      </a:txBody>
                      <a:tcPr anchor="b">
                        <a:solidFill>
                          <a:schemeClr val="accent1">
                            <a:lumMod val="60000"/>
                            <a:lumOff val="40000"/>
                          </a:schemeClr>
                        </a:solidFill>
                      </a:tcPr>
                    </a:tc>
                    <a:tc gridSpan="5">
                      <a:txBody>
                        <a:bodyPr/>
                        <a:lstStyle/>
                        <a:p>
                          <a:pPr algn="ctr"/>
                          <a:r>
                            <a:rPr lang="en-US" b="1" dirty="0" smtClean="0"/>
                            <a:t>Codons</a:t>
                          </a:r>
                          <a:endParaRPr lang="en-US" b="1" dirty="0"/>
                        </a:p>
                      </a:txBody>
                      <a:tcPr>
                        <a:solidFill>
                          <a:schemeClr val="accent1">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b="1" dirty="0" smtClean="0"/>
                            <a:t>Length</a:t>
                          </a:r>
                          <a:endParaRPr lang="en-US" b="1" dirty="0"/>
                        </a:p>
                      </a:txBody>
                      <a:tcPr anchor="b">
                        <a:solidFill>
                          <a:schemeClr val="accent1">
                            <a:lumMod val="60000"/>
                            <a:lumOff val="40000"/>
                          </a:schemeClr>
                        </a:solidFill>
                      </a:tcPr>
                    </a:tc>
                  </a:tr>
                  <a:tr h="370840">
                    <a:tc vMerge="1">
                      <a:txBody>
                        <a:bodyPr/>
                        <a:lstStyle/>
                        <a:p>
                          <a:endParaRPr lang="en-US" dirty="0"/>
                        </a:p>
                      </a:txBody>
                      <a:tcPr/>
                    </a:tc>
                    <a:tc>
                      <a:txBody>
                        <a:bodyPr/>
                        <a:lstStyle/>
                        <a:p>
                          <a:pPr algn="ctr"/>
                          <a:r>
                            <a:rPr lang="en-US" b="1" dirty="0" smtClean="0"/>
                            <a:t>ATG</a:t>
                          </a:r>
                          <a:endParaRPr lang="en-US" b="1" dirty="0"/>
                        </a:p>
                      </a:txBody>
                      <a:tcPr>
                        <a:solidFill>
                          <a:schemeClr val="accent1">
                            <a:lumMod val="60000"/>
                            <a:lumOff val="40000"/>
                          </a:schemeClr>
                        </a:solidFill>
                      </a:tcPr>
                    </a:tc>
                    <a:tc>
                      <a:txBody>
                        <a:bodyPr/>
                        <a:lstStyle/>
                        <a:p>
                          <a:pPr algn="ctr"/>
                          <a:r>
                            <a:rPr lang="en-US" b="1" dirty="0" smtClean="0"/>
                            <a:t>GTG</a:t>
                          </a:r>
                          <a:endParaRPr lang="en-US" b="1" dirty="0"/>
                        </a:p>
                      </a:txBody>
                      <a:tcPr>
                        <a:solidFill>
                          <a:schemeClr val="accent1">
                            <a:lumMod val="60000"/>
                            <a:lumOff val="40000"/>
                          </a:schemeClr>
                        </a:solidFill>
                      </a:tcPr>
                    </a:tc>
                    <a:tc>
                      <a:txBody>
                        <a:bodyPr/>
                        <a:lstStyle/>
                        <a:p>
                          <a:pPr algn="ctr"/>
                          <a:r>
                            <a:rPr lang="en-US" b="1" dirty="0" smtClean="0"/>
                            <a:t>AAA</a:t>
                          </a:r>
                          <a:endParaRPr lang="en-US" b="1" dirty="0"/>
                        </a:p>
                      </a:txBody>
                      <a:tcPr>
                        <a:solidFill>
                          <a:schemeClr val="accent1">
                            <a:lumMod val="60000"/>
                            <a:lumOff val="40000"/>
                          </a:schemeClr>
                        </a:solidFill>
                      </a:tcPr>
                    </a:tc>
                    <a:tc>
                      <a:txBody>
                        <a:bodyPr/>
                        <a:lstStyle/>
                        <a:p>
                          <a:pPr algn="ctr"/>
                          <a:r>
                            <a:rPr lang="en-US" b="1" dirty="0" smtClean="0"/>
                            <a:t>...</a:t>
                          </a:r>
                          <a:endParaRPr lang="en-US" b="1" dirty="0"/>
                        </a:p>
                      </a:txBody>
                      <a:tcPr>
                        <a:solidFill>
                          <a:schemeClr val="accent1">
                            <a:lumMod val="60000"/>
                            <a:lumOff val="40000"/>
                          </a:schemeClr>
                        </a:solidFill>
                      </a:tcPr>
                    </a:tc>
                    <a:tc>
                      <a:txBody>
                        <a:bodyPr/>
                        <a:lstStyle/>
                        <a:p>
                          <a:pPr algn="ctr"/>
                          <a:r>
                            <a:rPr lang="en-US" b="1" dirty="0" smtClean="0"/>
                            <a:t>TAA</a:t>
                          </a:r>
                          <a:endParaRPr lang="en-US" b="1" dirty="0"/>
                        </a:p>
                      </a:txBody>
                      <a:tcPr>
                        <a:solidFill>
                          <a:schemeClr val="accent1">
                            <a:lumMod val="60000"/>
                            <a:lumOff val="40000"/>
                          </a:schemeClr>
                        </a:solidFill>
                      </a:tcPr>
                    </a:tc>
                    <a:tc vMerge="1">
                      <a:txBody>
                        <a:bodyPr/>
                        <a:lstStyle/>
                        <a:p>
                          <a:endParaRPr lang="en-US" dirty="0"/>
                        </a:p>
                      </a:txBody>
                      <a:tcPr/>
                    </a:tc>
                  </a:tr>
                  <a:tr h="370840">
                    <a:tc>
                      <a:txBody>
                        <a:bodyPr/>
                        <a:lstStyle/>
                        <a:p>
                          <a:pPr algn="ctr"/>
                          <a:r>
                            <a:rPr lang="en-US" dirty="0" smtClean="0"/>
                            <a:t>b0001</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algn="ctr"/>
                          <a:r>
                            <a:rPr lang="en-US" i="1" dirty="0" smtClean="0"/>
                            <a:t>L</a:t>
                          </a:r>
                          <a:r>
                            <a:rPr lang="en-US" i="1" baseline="-25000" dirty="0" smtClean="0"/>
                            <a:t>g,1</a:t>
                          </a:r>
                          <a:endParaRPr lang="en-US" i="1" dirty="0"/>
                        </a:p>
                      </a:txBody>
                      <a:tcPr/>
                    </a:tc>
                  </a:tr>
                  <a:tr h="370840">
                    <a:tc>
                      <a:txBody>
                        <a:bodyPr/>
                        <a:lstStyle/>
                        <a:p>
                          <a:pPr algn="ctr"/>
                          <a:r>
                            <a:rPr lang="en-US" dirty="0" smtClean="0"/>
                            <a:t>b0002</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smtClean="0"/>
                            <a:t>L</a:t>
                          </a:r>
                          <a:r>
                            <a:rPr lang="en-US" i="1" baseline="-25000" dirty="0" smtClean="0"/>
                            <a:t>g,2</a:t>
                          </a:r>
                          <a:endParaRPr lang="en-US" i="1" dirty="0" smtClean="0"/>
                        </a:p>
                      </a:txBody>
                      <a:tcPr/>
                    </a:tc>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err="1" smtClean="0"/>
                            <a:t>L</a:t>
                          </a:r>
                          <a:r>
                            <a:rPr lang="en-US" i="1" baseline="-25000" dirty="0" err="1" smtClean="0"/>
                            <a:t>g,m</a:t>
                          </a:r>
                          <a:endParaRPr lang="en-US" i="1" dirty="0" smtClean="0"/>
                        </a:p>
                      </a:txBody>
                      <a:tcPr/>
                    </a:tc>
                  </a:tr>
                  <a:tr h="370840">
                    <a:tc>
                      <a:txBody>
                        <a:bodyPr/>
                        <a:lstStyle/>
                        <a:p>
                          <a:pPr algn="ctr"/>
                          <a:r>
                            <a:rPr lang="en-US" dirty="0" smtClean="0"/>
                            <a:t>Totals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𝑔</m:t>
                                    </m:r>
                                  </m:sub>
                                </m:sSub>
                              </m:oMath>
                            </m:oMathPara>
                          </a14:m>
                          <a:endParaRPr lang="en-US" dirty="0"/>
                        </a:p>
                      </a:txBody>
                      <a:tcP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667144121"/>
                  </p:ext>
                </p:extLst>
              </p:nvPr>
            </p:nvGraphicFramePr>
            <p:xfrm>
              <a:off x="1885348" y="2488085"/>
              <a:ext cx="8128001" cy="2242312"/>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rowSpan="2">
                      <a:txBody>
                        <a:bodyPr/>
                        <a:lstStyle/>
                        <a:p>
                          <a:pPr algn="ctr"/>
                          <a:r>
                            <a:rPr lang="en-US" b="1" dirty="0" smtClean="0"/>
                            <a:t>Gene</a:t>
                          </a:r>
                          <a:endParaRPr lang="en-US" b="1" dirty="0"/>
                        </a:p>
                      </a:txBody>
                      <a:tcPr anchor="b">
                        <a:solidFill>
                          <a:schemeClr val="accent1">
                            <a:lumMod val="60000"/>
                            <a:lumOff val="40000"/>
                          </a:schemeClr>
                        </a:solidFill>
                      </a:tcPr>
                    </a:tc>
                    <a:tc gridSpan="5">
                      <a:txBody>
                        <a:bodyPr/>
                        <a:lstStyle/>
                        <a:p>
                          <a:pPr algn="ctr"/>
                          <a:r>
                            <a:rPr lang="en-US" b="1" dirty="0" smtClean="0"/>
                            <a:t>Codons</a:t>
                          </a:r>
                          <a:endParaRPr lang="en-US" b="1" dirty="0"/>
                        </a:p>
                      </a:txBody>
                      <a:tcPr>
                        <a:solidFill>
                          <a:schemeClr val="accent1">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b="1" dirty="0" smtClean="0"/>
                            <a:t>Length</a:t>
                          </a:r>
                          <a:endParaRPr lang="en-US" b="1" dirty="0"/>
                        </a:p>
                      </a:txBody>
                      <a:tcPr anchor="b">
                        <a:solidFill>
                          <a:schemeClr val="accent1">
                            <a:lumMod val="60000"/>
                            <a:lumOff val="40000"/>
                          </a:schemeClr>
                        </a:solidFill>
                      </a:tcPr>
                    </a:tc>
                  </a:tr>
                  <a:tr h="370840">
                    <a:tc vMerge="1">
                      <a:txBody>
                        <a:bodyPr/>
                        <a:lstStyle/>
                        <a:p>
                          <a:endParaRPr lang="en-US" dirty="0"/>
                        </a:p>
                      </a:txBody>
                      <a:tcPr/>
                    </a:tc>
                    <a:tc>
                      <a:txBody>
                        <a:bodyPr/>
                        <a:lstStyle/>
                        <a:p>
                          <a:pPr algn="ctr"/>
                          <a:r>
                            <a:rPr lang="en-US" b="1" dirty="0" smtClean="0"/>
                            <a:t>ATG</a:t>
                          </a:r>
                          <a:endParaRPr lang="en-US" b="1" dirty="0"/>
                        </a:p>
                      </a:txBody>
                      <a:tcPr>
                        <a:solidFill>
                          <a:schemeClr val="accent1">
                            <a:lumMod val="60000"/>
                            <a:lumOff val="40000"/>
                          </a:schemeClr>
                        </a:solidFill>
                      </a:tcPr>
                    </a:tc>
                    <a:tc>
                      <a:txBody>
                        <a:bodyPr/>
                        <a:lstStyle/>
                        <a:p>
                          <a:pPr algn="ctr"/>
                          <a:r>
                            <a:rPr lang="en-US" b="1" dirty="0" smtClean="0"/>
                            <a:t>GTG</a:t>
                          </a:r>
                          <a:endParaRPr lang="en-US" b="1" dirty="0"/>
                        </a:p>
                      </a:txBody>
                      <a:tcPr>
                        <a:solidFill>
                          <a:schemeClr val="accent1">
                            <a:lumMod val="60000"/>
                            <a:lumOff val="40000"/>
                          </a:schemeClr>
                        </a:solidFill>
                      </a:tcPr>
                    </a:tc>
                    <a:tc>
                      <a:txBody>
                        <a:bodyPr/>
                        <a:lstStyle/>
                        <a:p>
                          <a:pPr algn="ctr"/>
                          <a:r>
                            <a:rPr lang="en-US" b="1" dirty="0" smtClean="0"/>
                            <a:t>AAA</a:t>
                          </a:r>
                          <a:endParaRPr lang="en-US" b="1" dirty="0"/>
                        </a:p>
                      </a:txBody>
                      <a:tcPr>
                        <a:solidFill>
                          <a:schemeClr val="accent1">
                            <a:lumMod val="60000"/>
                            <a:lumOff val="40000"/>
                          </a:schemeClr>
                        </a:solidFill>
                      </a:tcPr>
                    </a:tc>
                    <a:tc>
                      <a:txBody>
                        <a:bodyPr/>
                        <a:lstStyle/>
                        <a:p>
                          <a:pPr algn="ctr"/>
                          <a:r>
                            <a:rPr lang="en-US" b="1" dirty="0" smtClean="0"/>
                            <a:t>...</a:t>
                          </a:r>
                          <a:endParaRPr lang="en-US" b="1" dirty="0"/>
                        </a:p>
                      </a:txBody>
                      <a:tcPr>
                        <a:solidFill>
                          <a:schemeClr val="accent1">
                            <a:lumMod val="60000"/>
                            <a:lumOff val="40000"/>
                          </a:schemeClr>
                        </a:solidFill>
                      </a:tcPr>
                    </a:tc>
                    <a:tc>
                      <a:txBody>
                        <a:bodyPr/>
                        <a:lstStyle/>
                        <a:p>
                          <a:pPr algn="ctr"/>
                          <a:r>
                            <a:rPr lang="en-US" b="1" dirty="0" smtClean="0"/>
                            <a:t>TAA</a:t>
                          </a:r>
                          <a:endParaRPr lang="en-US" b="1" dirty="0"/>
                        </a:p>
                      </a:txBody>
                      <a:tcPr>
                        <a:solidFill>
                          <a:schemeClr val="accent1">
                            <a:lumMod val="60000"/>
                            <a:lumOff val="40000"/>
                          </a:schemeClr>
                        </a:solidFill>
                      </a:tcPr>
                    </a:tc>
                    <a:tc vMerge="1">
                      <a:txBody>
                        <a:bodyPr/>
                        <a:lstStyle/>
                        <a:p>
                          <a:endParaRPr lang="en-US" dirty="0"/>
                        </a:p>
                      </a:txBody>
                      <a:tcPr/>
                    </a:tc>
                  </a:tr>
                  <a:tr h="370840">
                    <a:tc>
                      <a:txBody>
                        <a:bodyPr/>
                        <a:lstStyle/>
                        <a:p>
                          <a:pPr algn="ctr"/>
                          <a:r>
                            <a:rPr lang="en-US" dirty="0" smtClean="0"/>
                            <a:t>b0001</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algn="ctr"/>
                          <a:r>
                            <a:rPr lang="en-US" i="1" dirty="0" smtClean="0"/>
                            <a:t>L</a:t>
                          </a:r>
                          <a:r>
                            <a:rPr lang="en-US" i="1" baseline="-25000" dirty="0" smtClean="0"/>
                            <a:t>g,1</a:t>
                          </a:r>
                          <a:endParaRPr lang="en-US" i="1" dirty="0"/>
                        </a:p>
                      </a:txBody>
                      <a:tcPr/>
                    </a:tc>
                  </a:tr>
                  <a:tr h="370840">
                    <a:tc>
                      <a:txBody>
                        <a:bodyPr/>
                        <a:lstStyle/>
                        <a:p>
                          <a:pPr algn="ctr"/>
                          <a:r>
                            <a:rPr lang="en-US" dirty="0" smtClean="0"/>
                            <a:t>b0002</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smtClean="0"/>
                            <a:t>L</a:t>
                          </a:r>
                          <a:r>
                            <a:rPr lang="en-US" i="1" baseline="-25000" dirty="0" smtClean="0"/>
                            <a:t>g,2</a:t>
                          </a:r>
                          <a:endParaRPr lang="en-US" i="1" dirty="0" smtClean="0"/>
                        </a:p>
                      </a:txBody>
                      <a:tcPr/>
                    </a:tc>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err="1" smtClean="0"/>
                            <a:t>L</a:t>
                          </a:r>
                          <a:r>
                            <a:rPr lang="en-US" i="1" baseline="-25000" dirty="0" err="1" smtClean="0"/>
                            <a:t>g,m</a:t>
                          </a:r>
                          <a:endParaRPr lang="en-US" i="1" dirty="0" smtClean="0"/>
                        </a:p>
                      </a:txBody>
                      <a:tcPr/>
                    </a:tc>
                  </a:tr>
                  <a:tr h="388112">
                    <a:tc>
                      <a:txBody>
                        <a:bodyPr/>
                        <a:lstStyle/>
                        <a:p>
                          <a:pPr algn="ctr"/>
                          <a:r>
                            <a:rPr lang="en-US" dirty="0" smtClean="0"/>
                            <a:t>Totals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endParaRPr lang="en-US"/>
                        </a:p>
                      </a:txBody>
                      <a:tcPr>
                        <a:blipFill rotWithShape="0">
                          <a:blip r:embed="rId2"/>
                          <a:stretch>
                            <a:fillRect l="-598953" t="-482813" r="-1047" b="-18750"/>
                          </a:stretch>
                        </a:blipFill>
                      </a:tcPr>
                    </a:tc>
                  </a:tr>
                </a:tbl>
              </a:graphicData>
            </a:graphic>
          </p:graphicFrame>
        </mc:Fallback>
      </mc:AlternateContent>
      <mc:AlternateContent xmlns:mc="http://schemas.openxmlformats.org/markup-compatibility/2006" xmlns:a14="http://schemas.microsoft.com/office/drawing/2010/main">
        <mc:Choice Requires="a14">
          <p:sp>
            <p:nvSpPr>
              <p:cNvPr id="18" name="TextBox 17"/>
              <p:cNvSpPr txBox="1"/>
              <p:nvPr/>
            </p:nvSpPr>
            <p:spPr>
              <a:xfrm>
                <a:off x="3201824" y="3286832"/>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201824" y="3286832"/>
                <a:ext cx="825739" cy="232949"/>
              </a:xfrm>
              <a:prstGeom prst="rect">
                <a:avLst/>
              </a:prstGeom>
              <a:blipFill rotWithShape="0">
                <a:blip r:embed="rId3"/>
                <a:stretch>
                  <a:fillRect l="-2206"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224834" y="3646256"/>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224834" y="3646256"/>
                <a:ext cx="825739" cy="232949"/>
              </a:xfrm>
              <a:prstGeom prst="rect">
                <a:avLst/>
              </a:prstGeom>
              <a:blipFill rotWithShape="0">
                <a:blip r:embed="rId4"/>
                <a:stretch>
                  <a:fillRect l="-2222"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190330" y="4017198"/>
                <a:ext cx="874470"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190330" y="4017198"/>
                <a:ext cx="874470" cy="232949"/>
              </a:xfrm>
              <a:prstGeom prst="rect">
                <a:avLst/>
              </a:prstGeom>
              <a:blipFill rotWithShape="0">
                <a:blip r:embed="rId5"/>
                <a:stretch>
                  <a:fillRect l="-208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63512" y="3286832"/>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363512" y="3286832"/>
                <a:ext cx="825739" cy="232949"/>
              </a:xfrm>
              <a:prstGeom prst="rect">
                <a:avLst/>
              </a:prstGeom>
              <a:blipFill rotWithShape="0">
                <a:blip r:embed="rId6"/>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386522" y="3646256"/>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86522" y="3646256"/>
                <a:ext cx="825739" cy="232949"/>
              </a:xfrm>
              <a:prstGeom prst="rect">
                <a:avLst/>
              </a:prstGeom>
              <a:blipFill rotWithShape="0">
                <a:blip r:embed="rId7"/>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352018" y="4017198"/>
                <a:ext cx="874470"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352018" y="4017198"/>
                <a:ext cx="874470" cy="232949"/>
              </a:xfrm>
              <a:prstGeom prst="rect">
                <a:avLst/>
              </a:prstGeom>
              <a:blipFill rotWithShape="0">
                <a:blip r:embed="rId8"/>
                <a:stretch>
                  <a:fillRect l="-279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515611" y="3286832"/>
                <a:ext cx="825995"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𝐴𝐴𝐴</m:t>
                          </m:r>
                        </m:e>
                      </m:d>
                    </m:oMath>
                  </m:oMathPara>
                </a14:m>
                <a:endParaRPr lang="en-US"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515611" y="3286832"/>
                <a:ext cx="825995" cy="232949"/>
              </a:xfrm>
              <a:prstGeom prst="rect">
                <a:avLst/>
              </a:prstGeom>
              <a:blipFill rotWithShape="0">
                <a:blip r:embed="rId9"/>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538621" y="3646256"/>
                <a:ext cx="825995"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𝐴𝐴𝐴</m:t>
                          </m:r>
                        </m:e>
                      </m:d>
                    </m:oMath>
                  </m:oMathPara>
                </a14:m>
                <a:endParaRPr lang="en-US" sz="1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538621" y="3646256"/>
                <a:ext cx="825995" cy="232949"/>
              </a:xfrm>
              <a:prstGeom prst="rect">
                <a:avLst/>
              </a:prstGeom>
              <a:blipFill rotWithShape="0">
                <a:blip r:embed="rId10"/>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504117" y="4017198"/>
                <a:ext cx="87472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𝐴𝐴𝐴</m:t>
                          </m:r>
                        </m:e>
                      </m:d>
                    </m:oMath>
                  </m:oMathPara>
                </a14:m>
                <a:endParaRPr lang="en-US" sz="1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504117" y="4017198"/>
                <a:ext cx="874727" cy="232949"/>
              </a:xfrm>
              <a:prstGeom prst="rect">
                <a:avLst/>
              </a:prstGeom>
              <a:blipFill rotWithShape="0">
                <a:blip r:embed="rId11"/>
                <a:stretch>
                  <a:fillRect l="-279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867747" y="3286832"/>
                <a:ext cx="81958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7867747" y="3286832"/>
                <a:ext cx="819583" cy="232949"/>
              </a:xfrm>
              <a:prstGeom prst="rect">
                <a:avLst/>
              </a:prstGeom>
              <a:blipFill rotWithShape="0">
                <a:blip r:embed="rId12"/>
                <a:stretch>
                  <a:fillRect l="-2985"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890757" y="3646256"/>
                <a:ext cx="81958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7890757" y="3646256"/>
                <a:ext cx="819583" cy="232949"/>
              </a:xfrm>
              <a:prstGeom prst="rect">
                <a:avLst/>
              </a:prstGeom>
              <a:blipFill rotWithShape="0">
                <a:blip r:embed="rId13"/>
                <a:stretch>
                  <a:fillRect l="-2222"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856253" y="4017198"/>
                <a:ext cx="868315"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856253" y="4017198"/>
                <a:ext cx="868315" cy="232949"/>
              </a:xfrm>
              <a:prstGeom prst="rect">
                <a:avLst/>
              </a:prstGeom>
              <a:blipFill rotWithShape="0">
                <a:blip r:embed="rId14"/>
                <a:stretch>
                  <a:fillRect l="-281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201824" y="4364353"/>
                <a:ext cx="9217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34" name="Rectangle 33"/>
              <p:cNvSpPr>
                <a:spLocks noRot="1" noChangeAspect="1" noMove="1" noResize="1" noEditPoints="1" noAdjustHandles="1" noChangeArrowheads="1" noChangeShapeType="1" noTextEdit="1"/>
              </p:cNvSpPr>
              <p:nvPr/>
            </p:nvSpPr>
            <p:spPr>
              <a:xfrm>
                <a:off x="3201824" y="4364353"/>
                <a:ext cx="921791" cy="32528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4363512" y="4370274"/>
                <a:ext cx="9217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35" name="Rectangle 34"/>
              <p:cNvSpPr>
                <a:spLocks noRot="1" noChangeAspect="1" noMove="1" noResize="1" noEditPoints="1" noAdjustHandles="1" noChangeArrowheads="1" noChangeShapeType="1" noTextEdit="1"/>
              </p:cNvSpPr>
              <p:nvPr/>
            </p:nvSpPr>
            <p:spPr>
              <a:xfrm>
                <a:off x="4363512" y="4370274"/>
                <a:ext cx="921791" cy="325282"/>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507948" y="4367406"/>
                <a:ext cx="904607"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𝐴𝐴𝑆</m:t>
                          </m:r>
                        </m:e>
                      </m:d>
                    </m:oMath>
                  </m:oMathPara>
                </a14:m>
                <a:endParaRPr lang="en-US" sz="1400" dirty="0"/>
              </a:p>
            </p:txBody>
          </p:sp>
        </mc:Choice>
        <mc:Fallback xmlns="">
          <p:sp>
            <p:nvSpPr>
              <p:cNvPr id="36" name="Rectangle 35"/>
              <p:cNvSpPr>
                <a:spLocks noRot="1" noChangeAspect="1" noMove="1" noResize="1" noEditPoints="1" noAdjustHandles="1" noChangeArrowheads="1" noChangeShapeType="1" noTextEdit="1"/>
              </p:cNvSpPr>
              <p:nvPr/>
            </p:nvSpPr>
            <p:spPr>
              <a:xfrm>
                <a:off x="5507948" y="4367406"/>
                <a:ext cx="904607" cy="32528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7838106" y="4376622"/>
                <a:ext cx="915635"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8" name="Rectangle 37"/>
              <p:cNvSpPr>
                <a:spLocks noRot="1" noChangeAspect="1" noMove="1" noResize="1" noEditPoints="1" noAdjustHandles="1" noChangeArrowheads="1" noChangeShapeType="1" noTextEdit="1"/>
              </p:cNvSpPr>
              <p:nvPr/>
            </p:nvSpPr>
            <p:spPr>
              <a:xfrm>
                <a:off x="7838106" y="4376622"/>
                <a:ext cx="915635" cy="325282"/>
              </a:xfrm>
              <a:prstGeom prst="rect">
                <a:avLst/>
              </a:prstGeom>
              <a:blipFill rotWithShape="0">
                <a:blip r:embed="rId18"/>
                <a:stretch>
                  <a:fillRect/>
                </a:stretch>
              </a:blipFill>
            </p:spPr>
            <p:txBody>
              <a:bodyPr/>
              <a:lstStyle/>
              <a:p>
                <a:r>
                  <a:rPr lang="en-US">
                    <a:noFill/>
                  </a:rPr>
                  <a:t> </a:t>
                </a:r>
              </a:p>
            </p:txBody>
          </p:sp>
        </mc:Fallback>
      </mc:AlternateContent>
      <p:sp>
        <p:nvSpPr>
          <p:cNvPr id="39" name="TextBox 38"/>
          <p:cNvSpPr txBox="1"/>
          <p:nvPr/>
        </p:nvSpPr>
        <p:spPr>
          <a:xfrm>
            <a:off x="1946450" y="4818213"/>
            <a:ext cx="8169215" cy="2000548"/>
          </a:xfrm>
          <a:prstGeom prst="rect">
            <a:avLst/>
          </a:prstGeom>
          <a:noFill/>
        </p:spPr>
        <p:txBody>
          <a:bodyPr wrap="square" rtlCol="0">
            <a:spAutoFit/>
          </a:bodyPr>
          <a:lstStyle/>
          <a:p>
            <a:pPr marL="285750" indent="-285750">
              <a:buClr>
                <a:srgbClr val="002060"/>
              </a:buClr>
              <a:buFont typeface="Wingdings" panose="05000000000000000000" pitchFamily="2" charset="2"/>
              <a:buChar char="q"/>
            </a:pPr>
            <a:r>
              <a:rPr lang="en-US" dirty="0" smtClean="0"/>
              <a:t>Order codons per amino acid and leave the stop codons at the end.</a:t>
            </a:r>
          </a:p>
          <a:p>
            <a:pPr marL="742950" lvl="1" indent="-285750">
              <a:buClr>
                <a:srgbClr val="002060"/>
              </a:buClr>
              <a:buFont typeface="Courier New" panose="02070309020205020404" pitchFamily="49" charset="0"/>
              <a:buChar char="o"/>
            </a:pPr>
            <a:r>
              <a:rPr lang="en-US" sz="1600" dirty="0" smtClean="0"/>
              <a:t>This will help to check for errors because there can be only one stop codon per gene.</a:t>
            </a:r>
          </a:p>
          <a:p>
            <a:pPr marL="285750" indent="-285750">
              <a:buClr>
                <a:srgbClr val="002060"/>
              </a:buClr>
              <a:buFont typeface="Wingdings" panose="05000000000000000000" pitchFamily="2" charset="2"/>
              <a:buChar char="q"/>
            </a:pPr>
            <a:r>
              <a:rPr lang="en-US" dirty="0" smtClean="0"/>
              <a:t>Set a global counter for the 64 codons</a:t>
            </a:r>
          </a:p>
          <a:p>
            <a:pPr marL="285750" indent="-285750">
              <a:buClr>
                <a:srgbClr val="002060"/>
              </a:buClr>
              <a:buFont typeface="Wingdings" panose="05000000000000000000" pitchFamily="2" charset="2"/>
              <a:buChar char="q"/>
            </a:pPr>
            <a:r>
              <a:rPr lang="en-US" dirty="0" smtClean="0"/>
              <a:t>Set local counter for 64 codons</a:t>
            </a:r>
          </a:p>
          <a:p>
            <a:pPr marL="285750" indent="-285750">
              <a:buClr>
                <a:srgbClr val="002060"/>
              </a:buClr>
              <a:buFont typeface="Wingdings" panose="05000000000000000000" pitchFamily="2" charset="2"/>
              <a:buChar char="q"/>
            </a:pPr>
            <a:r>
              <a:rPr lang="en-US" dirty="0" smtClean="0"/>
              <a:t>Split the DNA sequence of a gene in sets of three nucleotides and start the counts</a:t>
            </a:r>
          </a:p>
          <a:p>
            <a:pPr marL="285750" indent="-285750">
              <a:buClr>
                <a:srgbClr val="002060"/>
              </a:buClr>
              <a:buFont typeface="Wingdings" panose="05000000000000000000" pitchFamily="2" charset="2"/>
              <a:buChar char="q"/>
            </a:pPr>
            <a:r>
              <a:rPr lang="en-US" dirty="0" smtClean="0"/>
              <a:t>Save table above in a tab-separated file.</a:t>
            </a:r>
          </a:p>
          <a:p>
            <a:pPr marL="285750" indent="-285750">
              <a:buClr>
                <a:srgbClr val="002060"/>
              </a:buClr>
              <a:buFont typeface="Wingdings" panose="05000000000000000000" pitchFamily="2" charset="2"/>
              <a:buChar char="q"/>
            </a:pPr>
            <a:r>
              <a:rPr lang="en-US" dirty="0"/>
              <a:t>C</a:t>
            </a:r>
            <a:r>
              <a:rPr lang="en-US" dirty="0" smtClean="0"/>
              <a:t>alculate the CUI for each gene and save it to a 2-colum file (b-number and CUI)</a:t>
            </a:r>
            <a:endParaRPr lang="en-US" dirty="0"/>
          </a:p>
        </p:txBody>
      </p:sp>
    </p:spTree>
    <p:extLst>
      <p:ext uri="{BB962C8B-B14F-4D97-AF65-F5344CB8AC3E}">
        <p14:creationId xmlns:p14="http://schemas.microsoft.com/office/powerpoint/2010/main" val="428180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fade">
                                      <p:cBhvr>
                                        <p:cTn id="10" dur="500"/>
                                        <p:tgtEl>
                                          <p:spTgt spid="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animEffect transition="in" filter="fade">
                                      <p:cBhvr>
                                        <p:cTn id="15" dur="500"/>
                                        <p:tgtEl>
                                          <p:spTgt spid="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
                                            <p:txEl>
                                              <p:pRg st="3" end="3"/>
                                            </p:txEl>
                                          </p:spTgt>
                                        </p:tgtEl>
                                        <p:attrNameLst>
                                          <p:attrName>style.visibility</p:attrName>
                                        </p:attrNameLst>
                                      </p:cBhvr>
                                      <p:to>
                                        <p:strVal val="visible"/>
                                      </p:to>
                                    </p:set>
                                    <p:animEffect transition="in" filter="fade">
                                      <p:cBhvr>
                                        <p:cTn id="20" dur="500"/>
                                        <p:tgtEl>
                                          <p:spTgt spid="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xEl>
                                              <p:pRg st="4" end="4"/>
                                            </p:txEl>
                                          </p:spTgt>
                                        </p:tgtEl>
                                        <p:attrNameLst>
                                          <p:attrName>style.visibility</p:attrName>
                                        </p:attrNameLst>
                                      </p:cBhvr>
                                      <p:to>
                                        <p:strVal val="visible"/>
                                      </p:to>
                                    </p:set>
                                    <p:animEffect transition="in" filter="fade">
                                      <p:cBhvr>
                                        <p:cTn id="25" dur="500"/>
                                        <p:tgtEl>
                                          <p:spTgt spid="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9">
                                            <p:txEl>
                                              <p:pRg st="5" end="5"/>
                                            </p:txEl>
                                          </p:spTgt>
                                        </p:tgtEl>
                                        <p:attrNameLst>
                                          <p:attrName>style.visibility</p:attrName>
                                        </p:attrNameLst>
                                      </p:cBhvr>
                                      <p:to>
                                        <p:strVal val="visible"/>
                                      </p:to>
                                    </p:set>
                                    <p:animEffect transition="in" filter="fade">
                                      <p:cBhvr>
                                        <p:cTn id="30" dur="500"/>
                                        <p:tgtEl>
                                          <p:spTgt spid="3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9">
                                            <p:txEl>
                                              <p:pRg st="6" end="6"/>
                                            </p:txEl>
                                          </p:spTgt>
                                        </p:tgtEl>
                                        <p:attrNameLst>
                                          <p:attrName>style.visibility</p:attrName>
                                        </p:attrNameLst>
                                      </p:cBhvr>
                                      <p:to>
                                        <p:strVal val="visible"/>
                                      </p:to>
                                    </p:set>
                                    <p:animEffect transition="in" filter="fade">
                                      <p:cBhvr>
                                        <p:cTn id="35" dur="5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Exploring Results</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95112" y="1396999"/>
            <a:ext cx="8613225" cy="5381199"/>
          </a:xfrm>
        </p:spPr>
        <p:txBody>
          <a:bodyPr>
            <a:noAutofit/>
          </a:bodyPr>
          <a:lstStyle/>
          <a:p>
            <a:pPr marL="569913" indent="-569913">
              <a:buClr>
                <a:srgbClr val="002060"/>
              </a:buClr>
              <a:buFont typeface="Wingdings" panose="05000000000000000000" pitchFamily="2" charset="2"/>
              <a:buChar char="q"/>
            </a:pPr>
            <a:r>
              <a:rPr lang="en-US" sz="3600" dirty="0" smtClean="0"/>
              <a:t>Plot the CUI  </a:t>
            </a:r>
            <a:endParaRPr lang="en-US" sz="2400" dirty="0" smtClean="0"/>
          </a:p>
          <a:p>
            <a:pPr marL="914400" lvl="1" indent="-341313">
              <a:buClr>
                <a:srgbClr val="002060"/>
              </a:buClr>
              <a:buFont typeface="Courier New" panose="02070309020205020404" pitchFamily="49" charset="0"/>
              <a:buChar char="o"/>
            </a:pPr>
            <a:r>
              <a:rPr lang="en-US" b="1" dirty="0" smtClean="0"/>
              <a:t>Scatter Plot 1: </a:t>
            </a:r>
            <a:r>
              <a:rPr lang="en-US" dirty="0" smtClean="0"/>
              <a:t>In the X-axis plot the genes in chromosomal order, in the Y-axis plot the CUI</a:t>
            </a:r>
          </a:p>
          <a:p>
            <a:pPr marL="914400" lvl="1" indent="-341313">
              <a:buClr>
                <a:srgbClr val="002060"/>
              </a:buClr>
              <a:buFont typeface="Courier New" panose="02070309020205020404" pitchFamily="49" charset="0"/>
              <a:buChar char="o"/>
            </a:pPr>
            <a:r>
              <a:rPr lang="en-US" b="1" dirty="0" smtClean="0"/>
              <a:t>Scatter Plot 2: </a:t>
            </a:r>
            <a:r>
              <a:rPr lang="en-US" dirty="0" smtClean="0"/>
              <a:t>Sort the CUI in ascending order.</a:t>
            </a:r>
          </a:p>
          <a:p>
            <a:pPr marL="914400" lvl="1" indent="-341313">
              <a:buClr>
                <a:srgbClr val="002060"/>
              </a:buClr>
              <a:buFont typeface="Courier New" panose="02070309020205020404" pitchFamily="49" charset="0"/>
              <a:buChar char="o"/>
            </a:pPr>
            <a:r>
              <a:rPr lang="en-US" dirty="0" smtClean="0"/>
              <a:t>Generate a </a:t>
            </a:r>
            <a:r>
              <a:rPr lang="en-US" b="1" dirty="0" smtClean="0"/>
              <a:t>histogram</a:t>
            </a:r>
            <a:r>
              <a:rPr lang="en-US" dirty="0" smtClean="0"/>
              <a:t> of the CUI.</a:t>
            </a:r>
          </a:p>
          <a:p>
            <a:pPr marL="914400" lvl="1" indent="-341313">
              <a:buClr>
                <a:srgbClr val="002060"/>
              </a:buClr>
              <a:buFont typeface="Courier New" panose="02070309020205020404" pitchFamily="49" charset="0"/>
              <a:buChar char="o"/>
            </a:pPr>
            <a:r>
              <a:rPr lang="en-US" dirty="0" smtClean="0"/>
              <a:t>Generate versions of Plot 1 and 2 where you </a:t>
            </a:r>
            <a:r>
              <a:rPr lang="en-US" dirty="0"/>
              <a:t>plot the </a:t>
            </a:r>
            <a:r>
              <a:rPr lang="en-US" b="1" dirty="0"/>
              <a:t>ribosomal </a:t>
            </a:r>
            <a:r>
              <a:rPr lang="en-US" b="1" dirty="0" smtClean="0"/>
              <a:t>proteins as red dots</a:t>
            </a:r>
            <a:r>
              <a:rPr lang="en-US" dirty="0" smtClean="0"/>
              <a:t>.</a:t>
            </a:r>
          </a:p>
          <a:p>
            <a:pPr marL="914400" lvl="1" indent="-341313">
              <a:buClr>
                <a:srgbClr val="002060"/>
              </a:buClr>
              <a:buFont typeface="Courier New" panose="02070309020205020404" pitchFamily="49" charset="0"/>
              <a:buChar char="o"/>
            </a:pPr>
            <a:endParaRPr lang="en-US" dirty="0"/>
          </a:p>
          <a:p>
            <a:pPr marL="573087" indent="-457200">
              <a:buClr>
                <a:srgbClr val="002060"/>
              </a:buClr>
              <a:buFont typeface="Wingdings" panose="05000000000000000000" pitchFamily="2" charset="2"/>
              <a:buChar char="q"/>
            </a:pPr>
            <a:r>
              <a:rPr lang="en-US" dirty="0" smtClean="0"/>
              <a:t> </a:t>
            </a:r>
            <a:r>
              <a:rPr lang="en-US" dirty="0" smtClean="0"/>
              <a:t>To this point, we just designed our model and implemented it. We will discuss it and test it next week… remember, all models are imperfect representations of our world, we need to find out how well the underlying assumptions match reality.</a:t>
            </a:r>
            <a:endParaRPr lang="en-US"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379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6140032"/>
          </a:xfrm>
        </p:spPr>
        <p:txBody>
          <a:bodyPr>
            <a:noAutofit/>
          </a:bodyPr>
          <a:lstStyle/>
          <a:p>
            <a:pPr marL="457200" indent="-457200">
              <a:buClr>
                <a:srgbClr val="002060"/>
              </a:buClr>
              <a:buFont typeface="Wingdings" panose="05000000000000000000" pitchFamily="2" charset="2"/>
              <a:buChar char="q"/>
            </a:pPr>
            <a:r>
              <a:rPr lang="en-US" sz="2200" b="1" dirty="0" smtClean="0"/>
              <a:t>NCBI</a:t>
            </a:r>
            <a:r>
              <a:rPr lang="en-US" sz="2200" dirty="0" smtClean="0"/>
              <a:t>:  The </a:t>
            </a:r>
            <a:r>
              <a:rPr lang="en-US" sz="2200" b="1" dirty="0" smtClean="0"/>
              <a:t>N</a:t>
            </a:r>
            <a:r>
              <a:rPr lang="en-US" sz="2200" dirty="0" smtClean="0"/>
              <a:t>ational </a:t>
            </a:r>
            <a:r>
              <a:rPr lang="en-US" sz="2200" b="1" dirty="0" smtClean="0"/>
              <a:t>C</a:t>
            </a:r>
            <a:r>
              <a:rPr lang="en-US" sz="2200" dirty="0" smtClean="0"/>
              <a:t>enter for </a:t>
            </a:r>
            <a:r>
              <a:rPr lang="en-US" sz="2200" b="1" dirty="0" smtClean="0"/>
              <a:t>B</a:t>
            </a:r>
            <a:r>
              <a:rPr lang="en-US" sz="2200" dirty="0" smtClean="0"/>
              <a:t>iotechnology </a:t>
            </a:r>
            <a:r>
              <a:rPr lang="en-US" sz="2200" b="1" dirty="0" smtClean="0"/>
              <a:t>I</a:t>
            </a:r>
            <a:r>
              <a:rPr lang="en-US" sz="2200" dirty="0" smtClean="0"/>
              <a:t>nformation is part of the NLM, a branch of the </a:t>
            </a:r>
            <a:r>
              <a:rPr lang="en-US" sz="2200" b="1" dirty="0" smtClean="0"/>
              <a:t>NIH</a:t>
            </a:r>
            <a:r>
              <a:rPr lang="en-US" sz="2200" dirty="0" smtClean="0"/>
              <a:t>. It houses a number of databases related to biotechnology and medicine. It’s an important resource for bioinformatics tools and services. </a:t>
            </a:r>
            <a:r>
              <a:rPr lang="en-US" sz="2200" dirty="0"/>
              <a:t> </a:t>
            </a:r>
            <a:r>
              <a:rPr lang="en-US" sz="2200" dirty="0" smtClean="0"/>
              <a:t>Major databases are </a:t>
            </a:r>
            <a:r>
              <a:rPr lang="en-US" sz="2200" dirty="0" err="1" smtClean="0"/>
              <a:t>GenBank</a:t>
            </a:r>
            <a:r>
              <a:rPr lang="en-US" sz="2200" dirty="0"/>
              <a:t> </a:t>
            </a:r>
            <a:r>
              <a:rPr lang="en-US" sz="2200" dirty="0" smtClean="0"/>
              <a:t>and PubMed.</a:t>
            </a:r>
            <a:endParaRPr lang="en-US" sz="2200" b="1" dirty="0"/>
          </a:p>
          <a:p>
            <a:pPr marL="795338" lvl="1" indent="-338138">
              <a:buClr>
                <a:srgbClr val="002060"/>
              </a:buClr>
              <a:buFont typeface="Courier New" panose="02070309020205020404" pitchFamily="49" charset="0"/>
              <a:buChar char="o"/>
            </a:pPr>
            <a:r>
              <a:rPr lang="en-US" sz="2000" dirty="0" err="1" smtClean="0"/>
              <a:t>GenBank</a:t>
            </a:r>
            <a:r>
              <a:rPr lang="en-US" sz="2000" dirty="0" smtClean="0"/>
              <a:t>: Sequence data repository.</a:t>
            </a:r>
          </a:p>
          <a:p>
            <a:pPr marL="795338" lvl="1" indent="-338138">
              <a:buClr>
                <a:srgbClr val="002060"/>
              </a:buClr>
              <a:buFont typeface="Courier New" panose="02070309020205020404" pitchFamily="49" charset="0"/>
              <a:buChar char="o"/>
            </a:pPr>
            <a:r>
              <a:rPr lang="en-US" sz="2000" dirty="0" smtClean="0"/>
              <a:t>PubMed: Bibliographic repository for biomedical literature.</a:t>
            </a:r>
          </a:p>
          <a:p>
            <a:pPr marL="795338" lvl="1" indent="-338138">
              <a:buClr>
                <a:srgbClr val="002060"/>
              </a:buClr>
              <a:buFont typeface="Courier New" panose="02070309020205020404" pitchFamily="49" charset="0"/>
              <a:buChar char="o"/>
            </a:pPr>
            <a:r>
              <a:rPr lang="en-US" sz="2000" dirty="0" smtClean="0"/>
              <a:t>Responsible for the development of BLAST (David </a:t>
            </a:r>
            <a:r>
              <a:rPr lang="en-US" sz="2000" dirty="0" err="1" smtClean="0"/>
              <a:t>Lipman</a:t>
            </a:r>
            <a:r>
              <a:rPr lang="en-US" sz="2000" dirty="0"/>
              <a:t> </a:t>
            </a:r>
            <a:r>
              <a:rPr lang="en-US" sz="2000" dirty="0" smtClean="0"/>
              <a:t>and Stephen </a:t>
            </a:r>
            <a:r>
              <a:rPr lang="en-US" sz="2000" dirty="0" err="1" smtClean="0"/>
              <a:t>Altschul</a:t>
            </a:r>
            <a:r>
              <a:rPr lang="en-US" sz="2000" dirty="0" smtClean="0"/>
              <a:t>).</a:t>
            </a:r>
          </a:p>
          <a:p>
            <a:pPr marL="457200" indent="-457200">
              <a:buClr>
                <a:srgbClr val="002060"/>
              </a:buClr>
              <a:buFont typeface="Wingdings" panose="05000000000000000000" pitchFamily="2" charset="2"/>
              <a:buChar char="q"/>
            </a:pPr>
            <a:r>
              <a:rPr lang="en-US" sz="2200" dirty="0" smtClean="0"/>
              <a:t>Useful URLs:</a:t>
            </a:r>
            <a:endParaRPr lang="en-US" sz="2200" dirty="0"/>
          </a:p>
          <a:p>
            <a:pPr marL="795338" lvl="1" indent="-338138">
              <a:buClr>
                <a:srgbClr val="002060"/>
              </a:buClr>
              <a:buFont typeface="Courier New" panose="02070309020205020404" pitchFamily="49" charset="0"/>
              <a:buChar char="o"/>
            </a:pPr>
            <a:r>
              <a:rPr lang="en-US" sz="2000" dirty="0"/>
              <a:t>Main website: </a:t>
            </a:r>
            <a:r>
              <a:rPr lang="en-US" sz="2000" dirty="0">
                <a:hlinkClick r:id="rId2"/>
              </a:rPr>
              <a:t>https://www.ncbi.nlm.nih.gov</a:t>
            </a:r>
            <a:r>
              <a:rPr lang="en-US" sz="2000" dirty="0" smtClean="0">
                <a:hlinkClick r:id="rId2"/>
              </a:rPr>
              <a:t>/</a:t>
            </a:r>
            <a:endParaRPr lang="en-US" sz="2000" dirty="0"/>
          </a:p>
          <a:p>
            <a:pPr marL="795338" lvl="1" indent="-338138">
              <a:buClr>
                <a:srgbClr val="002060"/>
              </a:buClr>
              <a:buFont typeface="Courier New" panose="02070309020205020404" pitchFamily="49" charset="0"/>
              <a:buChar char="o"/>
            </a:pPr>
            <a:r>
              <a:rPr lang="en-US" sz="2000" dirty="0" smtClean="0"/>
              <a:t>Blast+ suite </a:t>
            </a:r>
            <a:r>
              <a:rPr lang="en-US" sz="2000" dirty="0"/>
              <a:t>of programs:  </a:t>
            </a:r>
            <a:r>
              <a:rPr lang="en-US" sz="2000" dirty="0">
                <a:hlinkClick r:id="rId3"/>
              </a:rPr>
              <a:t>ftp://ftp.ncbi.nlm.nih.gov/blast/executables/blast+/LATEST</a:t>
            </a:r>
            <a:r>
              <a:rPr lang="en-US" sz="2000" dirty="0" smtClean="0">
                <a:hlinkClick r:id="rId3"/>
              </a:rPr>
              <a:t>/</a:t>
            </a:r>
            <a:endParaRPr lang="en-US" sz="2000" dirty="0" smtClean="0"/>
          </a:p>
          <a:p>
            <a:pPr marL="795338" lvl="1" indent="-338138">
              <a:buClr>
                <a:srgbClr val="002060"/>
              </a:buClr>
              <a:buFont typeface="Courier New" panose="02070309020205020404" pitchFamily="49" charset="0"/>
              <a:buChar char="o"/>
            </a:pPr>
            <a:r>
              <a:rPr lang="en-US" sz="2000" dirty="0" smtClean="0"/>
              <a:t>Preformatted </a:t>
            </a:r>
            <a:r>
              <a:rPr lang="en-US" sz="2000" dirty="0"/>
              <a:t>BLAST databases: </a:t>
            </a:r>
            <a:r>
              <a:rPr lang="en-US" sz="2000" dirty="0">
                <a:hlinkClick r:id="rId4"/>
              </a:rPr>
              <a:t>ftp://ftp.ncbi.nlm.nih.gov/blast/db</a:t>
            </a:r>
            <a:r>
              <a:rPr lang="en-US" sz="2000" dirty="0" smtClean="0">
                <a:hlinkClick r:id="rId4"/>
              </a:rPr>
              <a:t>/</a:t>
            </a:r>
            <a:endParaRPr lang="en-US" sz="2000" dirty="0" smtClean="0"/>
          </a:p>
          <a:p>
            <a:pPr marL="795338" lvl="1" indent="-338138">
              <a:buClr>
                <a:srgbClr val="002060"/>
              </a:buClr>
              <a:buFont typeface="Courier New" panose="02070309020205020404" pitchFamily="49" charset="0"/>
              <a:buChar char="o"/>
            </a:pPr>
            <a:r>
              <a:rPr lang="en-US" sz="2000" dirty="0" smtClean="0"/>
              <a:t>General </a:t>
            </a:r>
            <a:r>
              <a:rPr lang="en-US" sz="2000" dirty="0"/>
              <a:t>FTP site: </a:t>
            </a:r>
            <a:r>
              <a:rPr lang="en-US" sz="2000" dirty="0">
                <a:hlinkClick r:id="rId5"/>
              </a:rPr>
              <a:t>ftp://ftp.ncbi.nlm.nih.gov</a:t>
            </a:r>
            <a:r>
              <a:rPr lang="en-US" sz="2000" dirty="0" smtClean="0">
                <a:hlinkClick r:id="rId5"/>
              </a:rPr>
              <a:t>/</a:t>
            </a:r>
            <a:endParaRPr lang="en-US" sz="2000" dirty="0" smtClean="0"/>
          </a:p>
          <a:p>
            <a:pPr marL="795338" lvl="1" indent="-338138">
              <a:buClr>
                <a:srgbClr val="002060"/>
              </a:buClr>
              <a:buFont typeface="Courier New" panose="02070309020205020404" pitchFamily="49" charset="0"/>
              <a:buChar char="o"/>
            </a:pPr>
            <a:endParaRPr lang="en-US" sz="2000" dirty="0" smtClean="0"/>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Tree>
    <p:extLst>
      <p:ext uri="{BB962C8B-B14F-4D97-AF65-F5344CB8AC3E}">
        <p14:creationId xmlns:p14="http://schemas.microsoft.com/office/powerpoint/2010/main" val="814937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NCBI Protein DB</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1067935"/>
          </a:xfrm>
        </p:spPr>
        <p:txBody>
          <a:bodyPr>
            <a:noAutofit/>
          </a:bodyPr>
          <a:lstStyle/>
          <a:p>
            <a:pPr marL="457200" indent="-457200">
              <a:buClr>
                <a:srgbClr val="002060"/>
              </a:buClr>
              <a:buFont typeface="Wingdings" panose="05000000000000000000" pitchFamily="2" charset="2"/>
              <a:buChar char="q"/>
            </a:pPr>
            <a:r>
              <a:rPr lang="en-US" sz="2200" dirty="0" smtClean="0"/>
              <a:t>For accessing protein records, </a:t>
            </a:r>
            <a:r>
              <a:rPr lang="en-US" sz="2200" dirty="0"/>
              <a:t>go to  https://</a:t>
            </a:r>
            <a:r>
              <a:rPr lang="en-US" sz="2200" dirty="0" smtClean="0"/>
              <a:t>www.ncbi.nlm.nih.gov/protein</a:t>
            </a:r>
          </a:p>
          <a:p>
            <a:pPr marL="457200" indent="-457200">
              <a:buClr>
                <a:srgbClr val="002060"/>
              </a:buClr>
              <a:buFont typeface="Wingdings" panose="05000000000000000000" pitchFamily="2" charset="2"/>
              <a:buChar char="q"/>
            </a:pPr>
            <a:r>
              <a:rPr lang="en-US" sz="2200" dirty="0" smtClean="0"/>
              <a:t>Type a protein accession</a:t>
            </a:r>
            <a:r>
              <a:rPr lang="en-US" sz="2200" dirty="0"/>
              <a:t>:   </a:t>
            </a:r>
            <a:r>
              <a:rPr lang="en-US" sz="2200" dirty="0">
                <a:latin typeface="+mj-lt"/>
              </a:rPr>
              <a:t>NP_414543</a:t>
            </a:r>
            <a:endParaRPr lang="en-US" sz="2000" dirty="0">
              <a:latin typeface="+mj-lt"/>
            </a:endParaRPr>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4659" y="2287012"/>
            <a:ext cx="5727157" cy="13702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2494894"/>
            <a:ext cx="6621939" cy="3731909"/>
          </a:xfrm>
          <a:prstGeom prst="rect">
            <a:avLst/>
          </a:prstGeom>
        </p:spPr>
      </p:pic>
      <p:sp>
        <p:nvSpPr>
          <p:cNvPr id="12" name="Oval 11"/>
          <p:cNvSpPr/>
          <p:nvPr/>
        </p:nvSpPr>
        <p:spPr>
          <a:xfrm>
            <a:off x="1060682" y="3749039"/>
            <a:ext cx="353999" cy="2844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wn Arrow 12"/>
          <p:cNvSpPr/>
          <p:nvPr/>
        </p:nvSpPr>
        <p:spPr>
          <a:xfrm>
            <a:off x="6093243" y="2489432"/>
            <a:ext cx="297180" cy="8559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6598" y="2156224"/>
            <a:ext cx="2029082" cy="4264012"/>
          </a:xfrm>
          <a:prstGeom prst="rect">
            <a:avLst/>
          </a:prstGeom>
        </p:spPr>
      </p:pic>
      <p:sp>
        <p:nvSpPr>
          <p:cNvPr id="15" name="Oval 14"/>
          <p:cNvSpPr/>
          <p:nvPr/>
        </p:nvSpPr>
        <p:spPr>
          <a:xfrm>
            <a:off x="9126598" y="4309110"/>
            <a:ext cx="383162" cy="1485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118978" y="3356798"/>
            <a:ext cx="996572" cy="209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031219" y="3917996"/>
            <a:ext cx="1084331" cy="1968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096118" y="4507230"/>
            <a:ext cx="585092" cy="1447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79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1+#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NCBI Domain Relatives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279" y="1726270"/>
            <a:ext cx="2029082" cy="4264012"/>
          </a:xfrm>
          <a:prstGeom prst="rect">
            <a:avLst/>
          </a:prstGeom>
        </p:spPr>
      </p:pic>
      <p:sp>
        <p:nvSpPr>
          <p:cNvPr id="17" name="Oval 16"/>
          <p:cNvSpPr/>
          <p:nvPr/>
        </p:nvSpPr>
        <p:spPr>
          <a:xfrm>
            <a:off x="342900" y="3488042"/>
            <a:ext cx="1084331" cy="1968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4632" y="1726270"/>
            <a:ext cx="7789437" cy="426401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9523" y="2892562"/>
            <a:ext cx="2018528" cy="1392859"/>
          </a:xfrm>
          <a:prstGeom prst="rect">
            <a:avLst/>
          </a:prstGeom>
        </p:spPr>
      </p:pic>
    </p:spTree>
    <p:extLst>
      <p:ext uri="{BB962C8B-B14F-4D97-AF65-F5344CB8AC3E}">
        <p14:creationId xmlns:p14="http://schemas.microsoft.com/office/powerpoint/2010/main" val="56634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NCBI Gene DB</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279" y="1726270"/>
            <a:ext cx="2029082" cy="4264012"/>
          </a:xfrm>
          <a:prstGeom prst="rect">
            <a:avLst/>
          </a:prstGeom>
        </p:spPr>
      </p:pic>
      <p:sp>
        <p:nvSpPr>
          <p:cNvPr id="17" name="Oval 16"/>
          <p:cNvSpPr/>
          <p:nvPr/>
        </p:nvSpPr>
        <p:spPr>
          <a:xfrm>
            <a:off x="342901" y="3842372"/>
            <a:ext cx="617220" cy="226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0299" y="1633741"/>
            <a:ext cx="6280920" cy="4374212"/>
          </a:xfrm>
          <a:prstGeom prst="rect">
            <a:avLst/>
          </a:prstGeom>
          <a:ln>
            <a:solidFill>
              <a:schemeClr val="bg1">
                <a:lumMod val="50000"/>
              </a:schemeClr>
            </a:solid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3333" y="1401535"/>
            <a:ext cx="7289307" cy="5360330"/>
          </a:xfrm>
          <a:prstGeom prst="rect">
            <a:avLst/>
          </a:prstGeom>
          <a:ln>
            <a:solidFill>
              <a:schemeClr val="bg1">
                <a:lumMod val="50000"/>
              </a:schemeClr>
            </a:solidFill>
          </a:ln>
        </p:spPr>
      </p:pic>
      <p:sp>
        <p:nvSpPr>
          <p:cNvPr id="6" name="Oval 5"/>
          <p:cNvSpPr/>
          <p:nvPr/>
        </p:nvSpPr>
        <p:spPr>
          <a:xfrm>
            <a:off x="9235440" y="1885950"/>
            <a:ext cx="41148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019" y="1901190"/>
            <a:ext cx="577621"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8695" y="1726270"/>
            <a:ext cx="6658581" cy="3822518"/>
          </a:xfrm>
          <a:prstGeom prst="rect">
            <a:avLst/>
          </a:prstGeom>
          <a:ln>
            <a:solidFill>
              <a:schemeClr val="bg2">
                <a:lumMod val="50000"/>
              </a:schemeClr>
            </a:solidFill>
          </a:ln>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5618" y="1408961"/>
            <a:ext cx="5311296" cy="5320237"/>
          </a:xfrm>
          <a:prstGeom prst="rect">
            <a:avLst/>
          </a:prstGeom>
          <a:ln>
            <a:solidFill>
              <a:schemeClr val="bg2">
                <a:lumMod val="50000"/>
              </a:schemeClr>
            </a:solidFill>
          </a:ln>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9702" y="1408960"/>
            <a:ext cx="4367048" cy="5374123"/>
          </a:xfrm>
          <a:prstGeom prst="rect">
            <a:avLst/>
          </a:prstGeom>
          <a:ln>
            <a:solidFill>
              <a:schemeClr val="bg2">
                <a:lumMod val="50000"/>
              </a:schemeClr>
            </a:solidFill>
          </a:ln>
        </p:spPr>
      </p:pic>
    </p:spTree>
    <p:extLst>
      <p:ext uri="{BB962C8B-B14F-4D97-AF65-F5344CB8AC3E}">
        <p14:creationId xmlns:p14="http://schemas.microsoft.com/office/powerpoint/2010/main" val="337222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NCBI Genome DB</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1067935"/>
          </a:xfrm>
        </p:spPr>
        <p:txBody>
          <a:bodyPr>
            <a:noAutofit/>
          </a:bodyPr>
          <a:lstStyle/>
          <a:p>
            <a:pPr marL="457200" indent="-457200">
              <a:buClr>
                <a:srgbClr val="002060"/>
              </a:buClr>
              <a:buFont typeface="Wingdings" panose="05000000000000000000" pitchFamily="2" charset="2"/>
              <a:buChar char="q"/>
            </a:pPr>
            <a:r>
              <a:rPr lang="en-US" sz="2200" dirty="0" smtClean="0"/>
              <a:t>For manually downloading </a:t>
            </a:r>
            <a:r>
              <a:rPr lang="en-US" sz="2200" dirty="0"/>
              <a:t>a genome, go to  </a:t>
            </a:r>
            <a:r>
              <a:rPr lang="en-US" sz="2200" dirty="0">
                <a:hlinkClick r:id="rId2"/>
              </a:rPr>
              <a:t>https://</a:t>
            </a:r>
            <a:r>
              <a:rPr lang="en-US" sz="2200" dirty="0" smtClean="0">
                <a:hlinkClick r:id="rId2"/>
              </a:rPr>
              <a:t>www.ncbi.nlm.nih.gov/genome</a:t>
            </a:r>
            <a:endParaRPr lang="en-US" sz="2200" dirty="0" smtClean="0"/>
          </a:p>
          <a:p>
            <a:pPr marL="457200" indent="-457200">
              <a:buClr>
                <a:srgbClr val="002060"/>
              </a:buClr>
              <a:buFont typeface="Wingdings" panose="05000000000000000000" pitchFamily="2" charset="2"/>
              <a:buChar char="q"/>
            </a:pPr>
            <a:r>
              <a:rPr lang="en-US" sz="2200" dirty="0" smtClean="0"/>
              <a:t>Type a genome name:   </a:t>
            </a:r>
            <a:r>
              <a:rPr lang="en-US" sz="2200" i="1" dirty="0" smtClean="0">
                <a:latin typeface="+mj-lt"/>
              </a:rPr>
              <a:t>Escherichia coli</a:t>
            </a: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873" y="2259006"/>
            <a:ext cx="7003653" cy="152432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360" y="4030430"/>
            <a:ext cx="8896257" cy="2324650"/>
          </a:xfrm>
          <a:prstGeom prst="rect">
            <a:avLst/>
          </a:prstGeom>
        </p:spPr>
      </p:pic>
      <p:sp>
        <p:nvSpPr>
          <p:cNvPr id="5" name="Oval 4"/>
          <p:cNvSpPr/>
          <p:nvPr/>
        </p:nvSpPr>
        <p:spPr>
          <a:xfrm>
            <a:off x="2537460" y="5234940"/>
            <a:ext cx="1794510"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779" y="1477599"/>
            <a:ext cx="9506572" cy="5128941"/>
          </a:xfrm>
          <a:prstGeom prst="rect">
            <a:avLst/>
          </a:prstGeom>
          <a:ln>
            <a:solidFill>
              <a:schemeClr val="bg2">
                <a:lumMod val="50000"/>
              </a:schemeClr>
            </a:solidFill>
          </a:ln>
        </p:spPr>
      </p:pic>
      <p:sp>
        <p:nvSpPr>
          <p:cNvPr id="12" name="Right Arrow 11"/>
          <p:cNvSpPr/>
          <p:nvPr/>
        </p:nvSpPr>
        <p:spPr>
          <a:xfrm>
            <a:off x="8451572" y="1943100"/>
            <a:ext cx="886738"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03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 (exploring a genome) </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6654" y="1809894"/>
            <a:ext cx="10797146" cy="4563023"/>
          </a:xfrm>
        </p:spPr>
        <p:txBody>
          <a:bodyPr>
            <a:noAutofit/>
          </a:bodyPr>
          <a:lstStyle/>
          <a:p>
            <a:pPr marL="457200" indent="-457200">
              <a:buClr>
                <a:srgbClr val="002060"/>
              </a:buClr>
              <a:buFont typeface="Wingdings" panose="05000000000000000000" pitchFamily="2" charset="2"/>
              <a:buChar char="q"/>
            </a:pPr>
            <a:r>
              <a:rPr lang="en-US" dirty="0" smtClean="0"/>
              <a:t>From the NCBI Genome database, download the genome annotation in tabular format for </a:t>
            </a:r>
            <a:r>
              <a:rPr lang="en-US" i="1" dirty="0" smtClean="0"/>
              <a:t>E. coli </a:t>
            </a:r>
            <a:r>
              <a:rPr lang="en-US" dirty="0" smtClean="0"/>
              <a:t>K12 MG1655. Answer the following questions using only shell commands:</a:t>
            </a:r>
          </a:p>
          <a:p>
            <a:pPr lvl="1">
              <a:buClr>
                <a:srgbClr val="002060"/>
              </a:buClr>
              <a:buFont typeface="Courier New" panose="02070309020205020404" pitchFamily="49" charset="0"/>
              <a:buChar char="o"/>
            </a:pPr>
            <a:r>
              <a:rPr lang="en-US" sz="1800" dirty="0" smtClean="0"/>
              <a:t>What is the name (locus) and length of the largest protein?</a:t>
            </a:r>
          </a:p>
          <a:p>
            <a:pPr lvl="1">
              <a:buClr>
                <a:srgbClr val="002060"/>
              </a:buClr>
              <a:buFont typeface="Courier New" panose="02070309020205020404" pitchFamily="49" charset="0"/>
              <a:buChar char="o"/>
            </a:pPr>
            <a:r>
              <a:rPr lang="en-US" sz="1800" dirty="0" smtClean="0"/>
              <a:t>What is the name and length of the smallest protein?</a:t>
            </a:r>
          </a:p>
          <a:p>
            <a:pPr lvl="1">
              <a:buClr>
                <a:srgbClr val="002060"/>
              </a:buClr>
              <a:buFont typeface="Courier New" panose="02070309020205020404" pitchFamily="49" charset="0"/>
              <a:buChar char="o"/>
            </a:pPr>
            <a:r>
              <a:rPr lang="en-US" sz="1800" dirty="0" smtClean="0"/>
              <a:t>How many proteins are in the forward strand?</a:t>
            </a:r>
          </a:p>
          <a:p>
            <a:pPr lvl="1">
              <a:buClr>
                <a:srgbClr val="002060"/>
              </a:buClr>
              <a:buFont typeface="Courier New" panose="02070309020205020404" pitchFamily="49" charset="0"/>
              <a:buChar char="o"/>
            </a:pPr>
            <a:r>
              <a:rPr lang="en-US" sz="1800" dirty="0" smtClean="0"/>
              <a:t>How many proteins are in the reverse strand?</a:t>
            </a:r>
          </a:p>
          <a:p>
            <a:pPr lvl="1">
              <a:buClr>
                <a:srgbClr val="002060"/>
              </a:buClr>
              <a:buFont typeface="Courier New" panose="02070309020205020404" pitchFamily="49" charset="0"/>
              <a:buChar char="o"/>
            </a:pPr>
            <a:r>
              <a:rPr lang="en-US" sz="1800" dirty="0" smtClean="0"/>
              <a:t>What is the largest protein in the forward strand?</a:t>
            </a:r>
          </a:p>
          <a:p>
            <a:pPr lvl="1">
              <a:buClr>
                <a:srgbClr val="002060"/>
              </a:buClr>
              <a:buFont typeface="Courier New" panose="02070309020205020404" pitchFamily="49" charset="0"/>
              <a:buChar char="o"/>
            </a:pPr>
            <a:r>
              <a:rPr lang="en-US" sz="1800" dirty="0"/>
              <a:t>What is the largest </a:t>
            </a:r>
            <a:r>
              <a:rPr lang="en-US" sz="1800" dirty="0" smtClean="0"/>
              <a:t>protein in </a:t>
            </a:r>
            <a:r>
              <a:rPr lang="en-US" sz="1800" dirty="0"/>
              <a:t>the </a:t>
            </a:r>
            <a:r>
              <a:rPr lang="en-US" sz="1800" dirty="0" smtClean="0"/>
              <a:t>reverse strand?</a:t>
            </a:r>
          </a:p>
          <a:p>
            <a:pPr lvl="1">
              <a:buClr>
                <a:srgbClr val="002060"/>
              </a:buClr>
              <a:buFont typeface="Courier New" panose="02070309020205020404" pitchFamily="49" charset="0"/>
              <a:buChar char="o"/>
            </a:pPr>
            <a:r>
              <a:rPr lang="en-US" sz="1800" dirty="0" smtClean="0"/>
              <a:t>What are the gene names (locus) of all ribosomal proteins in the geno</a:t>
            </a:r>
            <a:r>
              <a:rPr lang="en-US" sz="1600" dirty="0" smtClean="0"/>
              <a:t>me?</a:t>
            </a:r>
            <a:endParaRPr lang="en-US" sz="1600" dirty="0"/>
          </a:p>
          <a:p>
            <a:pPr marL="914400" lvl="1" indent="-457200">
              <a:buClr>
                <a:srgbClr val="002060"/>
              </a:buClr>
              <a:buFont typeface="Wingdings" panose="05000000000000000000" pitchFamily="2" charset="2"/>
              <a:buChar char="q"/>
            </a:pPr>
            <a:endParaRPr lang="en-US" sz="1600" dirty="0"/>
          </a:p>
          <a:p>
            <a:pPr marL="457200" lvl="1" indent="0">
              <a:buClr>
                <a:srgbClr val="002060"/>
              </a:buClr>
              <a:buNone/>
            </a:pPr>
            <a:endParaRPr lang="en-US" sz="1800" b="1" i="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935182" y="2956962"/>
            <a:ext cx="4308872" cy="369332"/>
          </a:xfrm>
          <a:prstGeom prst="rect">
            <a:avLst/>
          </a:prstGeom>
          <a:noFill/>
        </p:spPr>
        <p:txBody>
          <a:bodyPr wrap="none" rtlCol="0">
            <a:spAutoFit/>
          </a:bodyPr>
          <a:lstStyle/>
          <a:p>
            <a:r>
              <a:rPr lang="en-US" i="1" dirty="0" smtClean="0">
                <a:solidFill>
                  <a:schemeClr val="accent2">
                    <a:lumMod val="50000"/>
                  </a:schemeClr>
                </a:solidFill>
                <a:latin typeface="+mj-lt"/>
              </a:rPr>
              <a:t>cut -f 7,10 table.txt | sort -</a:t>
            </a:r>
            <a:r>
              <a:rPr lang="en-US" i="1" dirty="0" err="1" smtClean="0">
                <a:solidFill>
                  <a:schemeClr val="accent2">
                    <a:lumMod val="50000"/>
                  </a:schemeClr>
                </a:solidFill>
                <a:latin typeface="+mj-lt"/>
              </a:rPr>
              <a:t>nr</a:t>
            </a:r>
            <a:r>
              <a:rPr lang="en-US" i="1" dirty="0" smtClean="0">
                <a:solidFill>
                  <a:schemeClr val="accent2">
                    <a:lumMod val="50000"/>
                  </a:schemeClr>
                </a:solidFill>
                <a:latin typeface="+mj-lt"/>
              </a:rPr>
              <a:t> -k 2 | head -n 1</a:t>
            </a:r>
            <a:endParaRPr lang="en-US" i="1" dirty="0">
              <a:solidFill>
                <a:schemeClr val="accent2">
                  <a:lumMod val="50000"/>
                </a:schemeClr>
              </a:solidFill>
              <a:latin typeface="+mj-lt"/>
            </a:endParaRPr>
          </a:p>
        </p:txBody>
      </p:sp>
      <p:sp>
        <p:nvSpPr>
          <p:cNvPr id="6" name="TextBox 5"/>
          <p:cNvSpPr txBox="1"/>
          <p:nvPr/>
        </p:nvSpPr>
        <p:spPr>
          <a:xfrm>
            <a:off x="6933207" y="3275612"/>
            <a:ext cx="4948278" cy="369332"/>
          </a:xfrm>
          <a:prstGeom prst="rect">
            <a:avLst/>
          </a:prstGeom>
          <a:noFill/>
        </p:spPr>
        <p:txBody>
          <a:bodyPr wrap="none" rtlCol="0">
            <a:spAutoFit/>
          </a:bodyPr>
          <a:lstStyle/>
          <a:p>
            <a:r>
              <a:rPr lang="en-US" i="1" dirty="0">
                <a:solidFill>
                  <a:schemeClr val="accent2">
                    <a:lumMod val="50000"/>
                  </a:schemeClr>
                </a:solidFill>
                <a:latin typeface="+mj-lt"/>
              </a:rPr>
              <a:t>grep </a:t>
            </a:r>
            <a:r>
              <a:rPr lang="en-US" i="1" dirty="0" err="1">
                <a:solidFill>
                  <a:schemeClr val="accent2">
                    <a:lumMod val="50000"/>
                  </a:schemeClr>
                </a:solidFill>
                <a:latin typeface="+mj-lt"/>
              </a:rPr>
              <a:t>chr</a:t>
            </a:r>
            <a:r>
              <a:rPr lang="en-US" i="1" dirty="0">
                <a:solidFill>
                  <a:schemeClr val="accent2">
                    <a:lumMod val="50000"/>
                  </a:schemeClr>
                </a:solidFill>
                <a:latin typeface="+mj-lt"/>
              </a:rPr>
              <a:t> </a:t>
            </a:r>
            <a:r>
              <a:rPr lang="en-US" i="1" dirty="0" smtClean="0">
                <a:solidFill>
                  <a:schemeClr val="accent2">
                    <a:lumMod val="50000"/>
                  </a:schemeClr>
                </a:solidFill>
                <a:latin typeface="+mj-lt"/>
              </a:rPr>
              <a:t>table.txt </a:t>
            </a:r>
            <a:r>
              <a:rPr lang="en-US" i="1" dirty="0" smtClean="0">
                <a:solidFill>
                  <a:schemeClr val="accent2">
                    <a:lumMod val="50000"/>
                  </a:schemeClr>
                </a:solidFill>
              </a:rPr>
              <a:t>| </a:t>
            </a:r>
            <a:r>
              <a:rPr lang="en-US" i="1" dirty="0" smtClean="0">
                <a:solidFill>
                  <a:schemeClr val="accent2">
                    <a:lumMod val="50000"/>
                  </a:schemeClr>
                </a:solidFill>
                <a:latin typeface="+mj-lt"/>
              </a:rPr>
              <a:t>cut -f 7,10 | sort -</a:t>
            </a:r>
            <a:r>
              <a:rPr lang="en-US" i="1" dirty="0" err="1" smtClean="0">
                <a:solidFill>
                  <a:schemeClr val="accent2">
                    <a:lumMod val="50000"/>
                  </a:schemeClr>
                </a:solidFill>
                <a:latin typeface="+mj-lt"/>
              </a:rPr>
              <a:t>nr</a:t>
            </a:r>
            <a:r>
              <a:rPr lang="en-US" i="1" dirty="0" smtClean="0">
                <a:solidFill>
                  <a:schemeClr val="accent2">
                    <a:lumMod val="50000"/>
                  </a:schemeClr>
                </a:solidFill>
                <a:latin typeface="+mj-lt"/>
              </a:rPr>
              <a:t> -k 2 | tail -1</a:t>
            </a:r>
            <a:endParaRPr lang="en-US" i="1" dirty="0">
              <a:solidFill>
                <a:schemeClr val="accent2">
                  <a:lumMod val="50000"/>
                </a:schemeClr>
              </a:solidFill>
              <a:latin typeface="+mj-lt"/>
            </a:endParaRPr>
          </a:p>
        </p:txBody>
      </p:sp>
      <p:sp>
        <p:nvSpPr>
          <p:cNvPr id="7" name="TextBox 6"/>
          <p:cNvSpPr txBox="1"/>
          <p:nvPr/>
        </p:nvSpPr>
        <p:spPr>
          <a:xfrm>
            <a:off x="6954982" y="3618012"/>
            <a:ext cx="3209212" cy="369332"/>
          </a:xfrm>
          <a:prstGeom prst="rect">
            <a:avLst/>
          </a:prstGeom>
          <a:noFill/>
        </p:spPr>
        <p:txBody>
          <a:bodyPr wrap="none" rtlCol="0">
            <a:spAutoFit/>
          </a:bodyPr>
          <a:lstStyle/>
          <a:p>
            <a:r>
              <a:rPr lang="en-US" i="1" dirty="0">
                <a:solidFill>
                  <a:schemeClr val="accent2">
                    <a:lumMod val="50000"/>
                  </a:schemeClr>
                </a:solidFill>
                <a:latin typeface="+mj-lt"/>
              </a:rPr>
              <a:t>c</a:t>
            </a:r>
            <a:r>
              <a:rPr lang="en-US" i="1" dirty="0" smtClean="0">
                <a:solidFill>
                  <a:schemeClr val="accent2">
                    <a:lumMod val="50000"/>
                  </a:schemeClr>
                </a:solidFill>
                <a:latin typeface="+mj-lt"/>
              </a:rPr>
              <a:t>ut -f 5 table.txt | grep ‘+’ | </a:t>
            </a:r>
            <a:r>
              <a:rPr lang="en-US" i="1" dirty="0" err="1" smtClean="0">
                <a:solidFill>
                  <a:schemeClr val="accent2">
                    <a:lumMod val="50000"/>
                  </a:schemeClr>
                </a:solidFill>
                <a:latin typeface="+mj-lt"/>
              </a:rPr>
              <a:t>wc</a:t>
            </a:r>
            <a:r>
              <a:rPr lang="en-US" i="1" dirty="0" smtClean="0">
                <a:solidFill>
                  <a:schemeClr val="accent2">
                    <a:lumMod val="50000"/>
                  </a:schemeClr>
                </a:solidFill>
                <a:latin typeface="+mj-lt"/>
              </a:rPr>
              <a:t> -l</a:t>
            </a:r>
            <a:endParaRPr lang="en-US" i="1" dirty="0">
              <a:solidFill>
                <a:schemeClr val="accent2">
                  <a:lumMod val="50000"/>
                </a:schemeClr>
              </a:solidFill>
              <a:latin typeface="+mj-lt"/>
            </a:endParaRPr>
          </a:p>
        </p:txBody>
      </p:sp>
      <p:sp>
        <p:nvSpPr>
          <p:cNvPr id="8" name="TextBox 7"/>
          <p:cNvSpPr txBox="1"/>
          <p:nvPr/>
        </p:nvSpPr>
        <p:spPr>
          <a:xfrm>
            <a:off x="6964882" y="3912912"/>
            <a:ext cx="3217227" cy="369332"/>
          </a:xfrm>
          <a:prstGeom prst="rect">
            <a:avLst/>
          </a:prstGeom>
          <a:noFill/>
        </p:spPr>
        <p:txBody>
          <a:bodyPr wrap="none" rtlCol="0">
            <a:spAutoFit/>
          </a:bodyPr>
          <a:lstStyle/>
          <a:p>
            <a:r>
              <a:rPr lang="en-US" i="1" dirty="0">
                <a:solidFill>
                  <a:schemeClr val="accent2">
                    <a:lumMod val="50000"/>
                  </a:schemeClr>
                </a:solidFill>
                <a:latin typeface="+mj-lt"/>
              </a:rPr>
              <a:t>c</a:t>
            </a:r>
            <a:r>
              <a:rPr lang="en-US" i="1" dirty="0" smtClean="0">
                <a:solidFill>
                  <a:schemeClr val="accent2">
                    <a:lumMod val="50000"/>
                  </a:schemeClr>
                </a:solidFill>
                <a:latin typeface="+mj-lt"/>
              </a:rPr>
              <a:t>ut -f 5 table.txt | grep ‘-’  | </a:t>
            </a:r>
            <a:r>
              <a:rPr lang="en-US" i="1" dirty="0" err="1" smtClean="0">
                <a:solidFill>
                  <a:schemeClr val="accent2">
                    <a:lumMod val="50000"/>
                  </a:schemeClr>
                </a:solidFill>
                <a:latin typeface="+mj-lt"/>
              </a:rPr>
              <a:t>wc</a:t>
            </a:r>
            <a:r>
              <a:rPr lang="en-US" i="1" dirty="0" smtClean="0">
                <a:solidFill>
                  <a:schemeClr val="accent2">
                    <a:lumMod val="50000"/>
                  </a:schemeClr>
                </a:solidFill>
                <a:latin typeface="+mj-lt"/>
              </a:rPr>
              <a:t> -l</a:t>
            </a:r>
            <a:endParaRPr lang="en-US" i="1" dirty="0">
              <a:solidFill>
                <a:schemeClr val="accent2">
                  <a:lumMod val="50000"/>
                </a:schemeClr>
              </a:solidFill>
              <a:latin typeface="+mj-lt"/>
            </a:endParaRPr>
          </a:p>
        </p:txBody>
      </p:sp>
      <p:sp>
        <p:nvSpPr>
          <p:cNvPr id="9" name="TextBox 8"/>
          <p:cNvSpPr txBox="1"/>
          <p:nvPr/>
        </p:nvSpPr>
        <p:spPr>
          <a:xfrm>
            <a:off x="6986657" y="4195937"/>
            <a:ext cx="5082930" cy="369332"/>
          </a:xfrm>
          <a:prstGeom prst="rect">
            <a:avLst/>
          </a:prstGeom>
          <a:noFill/>
        </p:spPr>
        <p:txBody>
          <a:bodyPr wrap="none" rtlCol="0">
            <a:spAutoFit/>
          </a:bodyPr>
          <a:lstStyle/>
          <a:p>
            <a:r>
              <a:rPr lang="en-US" i="1" dirty="0">
                <a:solidFill>
                  <a:schemeClr val="accent2">
                    <a:lumMod val="50000"/>
                  </a:schemeClr>
                </a:solidFill>
                <a:latin typeface="+mj-lt"/>
              </a:rPr>
              <a:t>c</a:t>
            </a:r>
            <a:r>
              <a:rPr lang="en-US" i="1" dirty="0" smtClean="0">
                <a:solidFill>
                  <a:schemeClr val="accent2">
                    <a:lumMod val="50000"/>
                  </a:schemeClr>
                </a:solidFill>
                <a:latin typeface="+mj-lt"/>
              </a:rPr>
              <a:t>ut -f 5,7,10  table.txt | grep ‘+’  | sort -n -k 3 | tail -1</a:t>
            </a:r>
            <a:endParaRPr lang="en-US" i="1" dirty="0">
              <a:solidFill>
                <a:schemeClr val="accent2">
                  <a:lumMod val="50000"/>
                </a:schemeClr>
              </a:solidFill>
              <a:latin typeface="+mj-lt"/>
            </a:endParaRPr>
          </a:p>
        </p:txBody>
      </p:sp>
      <p:sp>
        <p:nvSpPr>
          <p:cNvPr id="10" name="TextBox 9"/>
          <p:cNvSpPr txBox="1"/>
          <p:nvPr/>
        </p:nvSpPr>
        <p:spPr>
          <a:xfrm>
            <a:off x="6996557" y="4514587"/>
            <a:ext cx="5038046" cy="369332"/>
          </a:xfrm>
          <a:prstGeom prst="rect">
            <a:avLst/>
          </a:prstGeom>
          <a:noFill/>
        </p:spPr>
        <p:txBody>
          <a:bodyPr wrap="none" rtlCol="0">
            <a:spAutoFit/>
          </a:bodyPr>
          <a:lstStyle/>
          <a:p>
            <a:r>
              <a:rPr lang="en-US" i="1" dirty="0">
                <a:solidFill>
                  <a:schemeClr val="accent2">
                    <a:lumMod val="50000"/>
                  </a:schemeClr>
                </a:solidFill>
                <a:latin typeface="+mj-lt"/>
              </a:rPr>
              <a:t>c</a:t>
            </a:r>
            <a:r>
              <a:rPr lang="en-US" i="1" dirty="0" smtClean="0">
                <a:solidFill>
                  <a:schemeClr val="accent2">
                    <a:lumMod val="50000"/>
                  </a:schemeClr>
                </a:solidFill>
                <a:latin typeface="+mj-lt"/>
              </a:rPr>
              <a:t>ut -f 5,7,10  table.txt | grep ‘-’  | sort -n </a:t>
            </a:r>
            <a:r>
              <a:rPr lang="en-US" i="1" dirty="0">
                <a:solidFill>
                  <a:schemeClr val="accent2">
                    <a:lumMod val="50000"/>
                  </a:schemeClr>
                </a:solidFill>
                <a:latin typeface="+mj-lt"/>
              </a:rPr>
              <a:t>-</a:t>
            </a:r>
            <a:r>
              <a:rPr lang="en-US" i="1" dirty="0" smtClean="0">
                <a:solidFill>
                  <a:schemeClr val="accent2">
                    <a:lumMod val="50000"/>
                  </a:schemeClr>
                </a:solidFill>
                <a:latin typeface="+mj-lt"/>
              </a:rPr>
              <a:t>k 3 | tail -1</a:t>
            </a:r>
            <a:endParaRPr lang="en-US" i="1" dirty="0">
              <a:solidFill>
                <a:schemeClr val="accent2">
                  <a:lumMod val="50000"/>
                </a:schemeClr>
              </a:solidFill>
              <a:latin typeface="+mj-lt"/>
            </a:endParaRPr>
          </a:p>
        </p:txBody>
      </p:sp>
      <p:sp>
        <p:nvSpPr>
          <p:cNvPr id="11" name="TextBox 10"/>
          <p:cNvSpPr txBox="1"/>
          <p:nvPr/>
        </p:nvSpPr>
        <p:spPr>
          <a:xfrm>
            <a:off x="8356360" y="4849002"/>
            <a:ext cx="3678243" cy="369332"/>
          </a:xfrm>
          <a:prstGeom prst="rect">
            <a:avLst/>
          </a:prstGeom>
          <a:noFill/>
        </p:spPr>
        <p:txBody>
          <a:bodyPr wrap="square" rtlCol="0">
            <a:spAutoFit/>
          </a:bodyPr>
          <a:lstStyle/>
          <a:p>
            <a:r>
              <a:rPr lang="en-US" i="1" dirty="0">
                <a:solidFill>
                  <a:schemeClr val="accent2">
                    <a:lumMod val="50000"/>
                  </a:schemeClr>
                </a:solidFill>
                <a:latin typeface="+mj-lt"/>
              </a:rPr>
              <a:t>c</a:t>
            </a:r>
            <a:r>
              <a:rPr lang="en-US" i="1" dirty="0" smtClean="0">
                <a:solidFill>
                  <a:schemeClr val="accent2">
                    <a:lumMod val="50000"/>
                  </a:schemeClr>
                </a:solidFill>
                <a:latin typeface="+mj-lt"/>
              </a:rPr>
              <a:t>ut -f 7,12  table.txt | grep ribosomal</a:t>
            </a:r>
            <a:endParaRPr lang="en-US" i="1" dirty="0">
              <a:solidFill>
                <a:schemeClr val="accent2">
                  <a:lumMod val="50000"/>
                </a:schemeClr>
              </a:solidFill>
              <a:latin typeface="+mj-lt"/>
            </a:endParaRPr>
          </a:p>
        </p:txBody>
      </p:sp>
    </p:spTree>
    <p:extLst>
      <p:ext uri="{BB962C8B-B14F-4D97-AF65-F5344CB8AC3E}">
        <p14:creationId xmlns:p14="http://schemas.microsoft.com/office/powerpoint/2010/main" val="342609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Exercise 3 (extracting DNA sequences for analysis)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6654" y="1855614"/>
            <a:ext cx="10797146" cy="4563023"/>
          </a:xfrm>
        </p:spPr>
        <p:txBody>
          <a:bodyPr>
            <a:noAutofit/>
          </a:bodyPr>
          <a:lstStyle/>
          <a:p>
            <a:pPr marL="457200" indent="-457200">
              <a:buClr>
                <a:srgbClr val="002060"/>
              </a:buClr>
              <a:buFont typeface="Wingdings" panose="05000000000000000000" pitchFamily="2" charset="2"/>
              <a:buChar char="q"/>
            </a:pPr>
            <a:r>
              <a:rPr lang="en-US" dirty="0" smtClean="0"/>
              <a:t>From the NCBI Genome database, download the DNA sequence of the full </a:t>
            </a:r>
            <a:r>
              <a:rPr lang="en-US" i="1" dirty="0"/>
              <a:t>E. coli </a:t>
            </a:r>
            <a:r>
              <a:rPr lang="en-US" dirty="0"/>
              <a:t>K12 MG1655 genome and </a:t>
            </a:r>
            <a:r>
              <a:rPr lang="en-US" dirty="0" smtClean="0"/>
              <a:t>its annotation in tabular format. </a:t>
            </a:r>
            <a:r>
              <a:rPr lang="en-US" dirty="0"/>
              <a:t>W</a:t>
            </a:r>
            <a:r>
              <a:rPr lang="en-US" dirty="0" smtClean="0"/>
              <a:t>rite a script that: </a:t>
            </a:r>
            <a:endParaRPr lang="en-US" sz="1800" dirty="0" smtClean="0"/>
          </a:p>
          <a:p>
            <a:pPr lvl="1">
              <a:buClr>
                <a:srgbClr val="002060"/>
              </a:buClr>
              <a:buFont typeface="Courier New" panose="02070309020205020404" pitchFamily="49" charset="0"/>
              <a:buChar char="o"/>
            </a:pPr>
            <a:r>
              <a:rPr lang="en-US" sz="1800" dirty="0" smtClean="0"/>
              <a:t>Reads the DNA sequence of the genome.</a:t>
            </a:r>
          </a:p>
          <a:p>
            <a:pPr lvl="1">
              <a:buClr>
                <a:srgbClr val="002060"/>
              </a:buClr>
              <a:buFont typeface="Courier New" panose="02070309020205020404" pitchFamily="49" charset="0"/>
              <a:buChar char="o"/>
            </a:pPr>
            <a:r>
              <a:rPr lang="en-US" sz="1800" dirty="0" smtClean="0"/>
              <a:t>For each gene in the tab-separated annotations file, extract the DNA sequence and save it in a file in FASTA format.</a:t>
            </a:r>
          </a:p>
          <a:p>
            <a:pPr marL="971550" lvl="2" indent="-285750">
              <a:buClr>
                <a:srgbClr val="002060"/>
              </a:buClr>
              <a:buFont typeface="Wingdings" panose="05000000000000000000" pitchFamily="2" charset="2"/>
              <a:buChar char="Ø"/>
            </a:pPr>
            <a:r>
              <a:rPr lang="en-US" sz="1600" dirty="0" smtClean="0"/>
              <a:t>If the protein is in the reverse strand you will have to complement the DNA sequence and reverse it, so it is displayed in the 5’ to 3’ direction in the output file.</a:t>
            </a:r>
            <a:endParaRPr lang="en-US" sz="1600" dirty="0"/>
          </a:p>
          <a:p>
            <a:pPr marL="971550" lvl="2" indent="-285750">
              <a:buClr>
                <a:srgbClr val="002060"/>
              </a:buClr>
              <a:buFont typeface="Wingdings" panose="05000000000000000000" pitchFamily="2" charset="2"/>
              <a:buChar char="Ø"/>
            </a:pPr>
            <a:r>
              <a:rPr lang="en-US" sz="1600" dirty="0" smtClean="0"/>
              <a:t>Split each gene sequence in segments of 70 nucleotides before saving it.</a:t>
            </a:r>
          </a:p>
          <a:p>
            <a:pPr marL="971550" lvl="2" indent="-285750">
              <a:buClr>
                <a:srgbClr val="002060"/>
              </a:buClr>
              <a:buFont typeface="Wingdings" panose="05000000000000000000" pitchFamily="2" charset="2"/>
              <a:buChar char="Ø"/>
            </a:pPr>
            <a:r>
              <a:rPr lang="en-US" sz="1600" dirty="0" smtClean="0"/>
              <a:t>This is the format that each sequence should use:</a:t>
            </a:r>
            <a:endParaRPr lang="en-US" sz="1600" dirty="0"/>
          </a:p>
          <a:p>
            <a:pPr marL="457200" lvl="1" indent="0">
              <a:buClr>
                <a:srgbClr val="002060"/>
              </a:buClr>
              <a:buNone/>
            </a:pPr>
            <a:endParaRPr lang="en-US" sz="1800" b="1" i="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2"/>
          <p:cNvSpPr>
            <a:spLocks noChangeArrowheads="1"/>
          </p:cNvSpPr>
          <p:nvPr/>
        </p:nvSpPr>
        <p:spPr bwMode="auto">
          <a:xfrm>
            <a:off x="2514600" y="5132750"/>
            <a:ext cx="77027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&gt;NP_414543.1|thrA|b0002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ATGCGAGTGTTGAAGTTCGGCGGTACATCAGTGGCAAATGCAGAACGTTTTCTGCGTGTTGCCGATATTC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TGGAAAGCAATGCCAGGCAGGGGCAGGTGGCCACCGTCCTCTCTGCCCCCGCCAAAATCACCAACCACCT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GGTGGCGATGATTGAAAAAACCATTAGCGGCCAGGATGCTTTACCCAATATCAGCGATGCCGAACGTATT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TTTGCCGAACTTTTGACGGGACTCGCCGCCGCCCAGCCGGGGTTCCCGCTGGCGCAATTGAAAACTTTCG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TCGATCAGGAATTTGCCCAAATAAAACATGTC</a:t>
            </a:r>
            <a:r>
              <a:rPr lang="en-US" altLang="en-US" sz="1400" dirty="0" smtClean="0">
                <a:latin typeface="Courier New" panose="02070309020205020404" pitchFamily="49" charset="0"/>
                <a:cs typeface="Courier New" panose="02070309020205020404" pitchFamily="49" charset="0"/>
              </a:rPr>
              <a:t>…TGA</a:t>
            </a:r>
            <a:endPar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5660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3939</TotalTime>
  <Words>1896</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Courier New</vt:lpstr>
      <vt:lpstr>Times New Roman</vt:lpstr>
      <vt:lpstr>Wingdings</vt:lpstr>
      <vt:lpstr>Office Theme</vt:lpstr>
      <vt:lpstr>Bioinformatics Lab</vt:lpstr>
      <vt:lpstr>Exercise 1 (Navigating directories) </vt:lpstr>
      <vt:lpstr>Biological Databases</vt:lpstr>
      <vt:lpstr>NCBI Protein DB</vt:lpstr>
      <vt:lpstr>NCBI Domain Relatives</vt:lpstr>
      <vt:lpstr>NCBI Gene DB</vt:lpstr>
      <vt:lpstr>NCBI Genome DB</vt:lpstr>
      <vt:lpstr>Exercise 2 (exploring a genome) </vt:lpstr>
      <vt:lpstr>Exercise 3 (extracting DNA sequences for analysis) </vt:lpstr>
      <vt:lpstr>Question From Week 2 Session 1</vt:lpstr>
      <vt:lpstr>Question From Week 2 Session 1</vt:lpstr>
      <vt:lpstr>Question From Week 2 Session 1</vt:lpstr>
      <vt:lpstr>Assessing Translatability</vt:lpstr>
      <vt:lpstr>Protein Translation in a Nutshell</vt:lpstr>
      <vt:lpstr>Protein Translation in a Nutshell</vt:lpstr>
      <vt:lpstr>Evolutionary Implications and hypothesis</vt:lpstr>
      <vt:lpstr>Bioinformatic Methods to Study CU </vt:lpstr>
      <vt:lpstr>The Codon Adaptation Index</vt:lpstr>
      <vt:lpstr>Bioinformatic Methods to Study CU </vt:lpstr>
      <vt:lpstr>Codon usage versus tRNA concentration</vt:lpstr>
      <vt:lpstr>Modelling Codon Usage </vt:lpstr>
      <vt:lpstr>Modelling Codon Usage </vt:lpstr>
      <vt:lpstr>Implementation </vt:lpstr>
      <vt:lpstr>Implementation </vt:lpstr>
      <vt:lpstr>Exploring Results</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486</cp:revision>
  <dcterms:created xsi:type="dcterms:W3CDTF">2017-04-04T01:02:20Z</dcterms:created>
  <dcterms:modified xsi:type="dcterms:W3CDTF">2017-04-14T21:21:06Z</dcterms:modified>
</cp:coreProperties>
</file>