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383" r:id="rId3"/>
    <p:sldId id="379" r:id="rId4"/>
    <p:sldId id="380" r:id="rId5"/>
    <p:sldId id="381" r:id="rId6"/>
    <p:sldId id="384" r:id="rId7"/>
    <p:sldId id="382" r:id="rId8"/>
    <p:sldId id="385" r:id="rId9"/>
    <p:sldId id="386" r:id="rId10"/>
    <p:sldId id="417" r:id="rId11"/>
    <p:sldId id="335" r:id="rId12"/>
    <p:sldId id="407" r:id="rId13"/>
    <p:sldId id="409" r:id="rId14"/>
    <p:sldId id="408" r:id="rId15"/>
    <p:sldId id="410" r:id="rId16"/>
    <p:sldId id="411" r:id="rId17"/>
    <p:sldId id="412" r:id="rId18"/>
    <p:sldId id="415" r:id="rId19"/>
    <p:sldId id="413" r:id="rId20"/>
    <p:sldId id="416" r:id="rId21"/>
    <p:sldId id="414" r:id="rId22"/>
    <p:sldId id="387" r:id="rId23"/>
    <p:sldId id="389" r:id="rId24"/>
    <p:sldId id="390"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BFF"/>
    <a:srgbClr val="FF40FF"/>
    <a:srgbClr val="FF43FF"/>
    <a:srgbClr val="18F91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35" autoAdjust="0"/>
    <p:restoredTop sz="93931" autoAdjust="0"/>
  </p:normalViewPr>
  <p:slideViewPr>
    <p:cSldViewPr snapToGrid="0">
      <p:cViewPr varScale="1">
        <p:scale>
          <a:sx n="71" d="100"/>
          <a:sy n="71" d="100"/>
        </p:scale>
        <p:origin x="984" y="60"/>
      </p:cViewPr>
      <p:guideLst>
        <p:guide orient="horz" pos="3696"/>
        <p:guide pos="3840"/>
      </p:guideLst>
    </p:cSldViewPr>
  </p:slideViewPr>
  <p:notesTextViewPr>
    <p:cViewPr>
      <p:scale>
        <a:sx n="3" d="2"/>
        <a:sy n="3" d="2"/>
      </p:scale>
      <p:origin x="0" y="0"/>
    </p:cViewPr>
  </p:notesTextViewPr>
  <p:sorterViewPr>
    <p:cViewPr>
      <p:scale>
        <a:sx n="100" d="100"/>
        <a:sy n="100" d="100"/>
      </p:scale>
      <p:origin x="0" y="-76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5/9/2017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5/9/2017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 Id="rId9" Type="http://schemas.openxmlformats.org/officeDocument/2006/relationships/image" Target="../media/image130.pn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hyperlink" Target="http://regulondb.ccg.unam.mx/menu/download/datasets/files/TUSet.txt" TargetMode="External"/><Relationship Id="rId2" Type="http://schemas.openxmlformats.org/officeDocument/2006/relationships/hyperlink" Target="http://regulondb.ccg.unam.mx/"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hyperlink" Target="http://regulondb.ccg.unam.mx/menu/download/datasets/files/GeneProductSet.txt" TargetMode="External"/><Relationship Id="rId4" Type="http://schemas.openxmlformats.org/officeDocument/2006/relationships/hyperlink" Target="http://regulondb.ccg.unam.mx/menu/download/datasets/files/OperonSet.tx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6  Session 1</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Criteria to infer </a:t>
            </a:r>
            <a:r>
              <a:rPr lang="en-US" b="1" dirty="0" err="1" smtClean="0">
                <a:solidFill>
                  <a:srgbClr val="002060"/>
                </a:solidFill>
                <a:effectLst>
                  <a:outerShdw blurRad="38100" dist="38100" dir="2700000" algn="tl">
                    <a:srgbClr val="000000">
                      <a:alpha val="43137"/>
                    </a:srgbClr>
                  </a:outerShdw>
                </a:effectLst>
              </a:rPr>
              <a:t>orthologs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4"/>
            <a:ext cx="9660165" cy="2625287"/>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At least 60% of the smaller protein should be covered in the alignment.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We need to use the bit score as criterion of significance because the E-value is not reliable as the databases are so small.</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Pay attention to the top blast hits because there can be very similar or identical values</a:t>
            </a:r>
            <a:r>
              <a:rPr lang="en-US" sz="2400" dirty="0" smtClean="0">
                <a:sym typeface="Symbol" panose="05050102010706020507" pitchFamily="18" charset="2"/>
              </a:rPr>
              <a:t>, in which case on query protein can have more than one reciprocal best hit.</a:t>
            </a:r>
            <a:r>
              <a:rPr lang="en-US" sz="2400" b="1" dirty="0" smtClean="0"/>
              <a:t>               </a:t>
            </a:r>
            <a:endParaRPr lang="en-US" sz="2400" b="1"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p:spTree>
    <p:extLst>
      <p:ext uri="{BB962C8B-B14F-4D97-AF65-F5344CB8AC3E}">
        <p14:creationId xmlns:p14="http://schemas.microsoft.com/office/powerpoint/2010/main" val="3012851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What is a gene?</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11</a:t>
            </a:fld>
            <a:endParaRPr lang="en-US" dirty="0"/>
          </a:p>
        </p:txBody>
      </p:sp>
      <p:sp>
        <p:nvSpPr>
          <p:cNvPr id="3" name="TextBox 2"/>
          <p:cNvSpPr txBox="1"/>
          <p:nvPr/>
        </p:nvSpPr>
        <p:spPr>
          <a:xfrm>
            <a:off x="1858155" y="1993691"/>
            <a:ext cx="8475689" cy="3539430"/>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200" dirty="0" smtClean="0"/>
              <a:t>A segment of DNA that contains the instructions to make proteins and different types of RNA. Genes are responsible for the physical and inheritable characteristics or phenotype  of an organism. </a:t>
            </a:r>
          </a:p>
          <a:p>
            <a:pPr marL="342900" indent="-342900">
              <a:buClr>
                <a:schemeClr val="accent5">
                  <a:lumMod val="75000"/>
                </a:schemeClr>
              </a:buClr>
              <a:buFont typeface="Wingdings" panose="05000000000000000000" pitchFamily="2" charset="2"/>
              <a:buChar char="q"/>
            </a:pPr>
            <a:endParaRPr lang="en-US" sz="2200" dirty="0"/>
          </a:p>
          <a:p>
            <a:pPr marL="342900" indent="-342900">
              <a:buClr>
                <a:schemeClr val="accent5">
                  <a:lumMod val="75000"/>
                </a:schemeClr>
              </a:buClr>
              <a:buFont typeface="Wingdings" panose="05000000000000000000" pitchFamily="2" charset="2"/>
              <a:buChar char="q"/>
            </a:pPr>
            <a:r>
              <a:rPr lang="en-US" sz="2200" dirty="0" smtClean="0"/>
              <a:t>The entire DNA sequence that is </a:t>
            </a:r>
            <a:r>
              <a:rPr lang="en-US" sz="2200" u="sng" dirty="0" smtClean="0"/>
              <a:t>necessary</a:t>
            </a:r>
            <a:r>
              <a:rPr lang="en-US" sz="2200" dirty="0" smtClean="0"/>
              <a:t> for the synthesis of a functional polypeptide (or RNA molecule). Therefore, a gene includes more than then the nucleotides encoding the proteins. This includes transcription factors binding sites, promoters, etc.</a:t>
            </a:r>
          </a:p>
          <a:p>
            <a:endParaRPr lang="en-US" sz="2400" dirty="0" smtClean="0"/>
          </a:p>
          <a:p>
            <a:endParaRPr lang="en-US" sz="2400" dirty="0"/>
          </a:p>
        </p:txBody>
      </p:sp>
      <p:grpSp>
        <p:nvGrpSpPr>
          <p:cNvPr id="27" name="Group 26"/>
          <p:cNvGrpSpPr/>
          <p:nvPr/>
        </p:nvGrpSpPr>
        <p:grpSpPr>
          <a:xfrm>
            <a:off x="3207893" y="5287906"/>
            <a:ext cx="6160958" cy="1337931"/>
            <a:chOff x="3282843" y="5392836"/>
            <a:chExt cx="6160958" cy="1337931"/>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5611" t="4001" r="87827" b="80289"/>
            <a:stretch/>
          </p:blipFill>
          <p:spPr>
            <a:xfrm>
              <a:off x="8547515" y="5979413"/>
              <a:ext cx="194872" cy="359764"/>
            </a:xfrm>
            <a:prstGeom prst="rect">
              <a:avLst/>
            </a:prstGeom>
          </p:spPr>
        </p:pic>
        <p:sp>
          <p:nvSpPr>
            <p:cNvPr id="13" name="AutoShape 14"/>
            <p:cNvSpPr>
              <a:spLocks noChangeArrowheads="1"/>
            </p:cNvSpPr>
            <p:nvPr/>
          </p:nvSpPr>
          <p:spPr bwMode="auto">
            <a:xfrm>
              <a:off x="5227755" y="5928554"/>
              <a:ext cx="2917150" cy="714785"/>
            </a:xfrm>
            <a:prstGeom prst="rightArrow">
              <a:avLst>
                <a:gd name="adj1" fmla="val 50000"/>
                <a:gd name="adj2" fmla="val 31250"/>
              </a:avLst>
            </a:prstGeom>
            <a:solidFill>
              <a:schemeClr val="accent4">
                <a:lumMod val="40000"/>
                <a:lumOff val="60000"/>
              </a:schemeClr>
            </a:solidFill>
            <a:ln w="9525">
              <a:solidFill>
                <a:schemeClr val="tx1"/>
              </a:solidFill>
              <a:miter lim="800000"/>
              <a:headEnd/>
              <a:tailEnd/>
            </a:ln>
          </p:spPr>
          <p:txBody>
            <a:bodyPr wrap="none" anchor="ctr"/>
            <a:lstStyle/>
            <a:p>
              <a:endParaRPr lang="en-US" dirty="0"/>
            </a:p>
          </p:txBody>
        </p:sp>
        <p:sp>
          <p:nvSpPr>
            <p:cNvPr id="16" name="Line 18"/>
            <p:cNvSpPr>
              <a:spLocks noChangeShapeType="1"/>
            </p:cNvSpPr>
            <p:nvPr/>
          </p:nvSpPr>
          <p:spPr bwMode="auto">
            <a:xfrm>
              <a:off x="3282843" y="6285946"/>
              <a:ext cx="1944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7" name="Line 19"/>
            <p:cNvSpPr>
              <a:spLocks noChangeShapeType="1"/>
            </p:cNvSpPr>
            <p:nvPr/>
          </p:nvSpPr>
          <p:spPr bwMode="auto">
            <a:xfrm>
              <a:off x="8144905" y="6285946"/>
              <a:ext cx="8934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cxnSp>
          <p:nvCxnSpPr>
            <p:cNvPr id="19" name="Elbow Connector 18"/>
            <p:cNvCxnSpPr/>
            <p:nvPr/>
          </p:nvCxnSpPr>
          <p:spPr>
            <a:xfrm flipV="1">
              <a:off x="4334273" y="6032645"/>
              <a:ext cx="672442" cy="2533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72393" y="6204265"/>
              <a:ext cx="479686" cy="12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348405" y="6089341"/>
              <a:ext cx="556563" cy="369332"/>
            </a:xfrm>
            <a:prstGeom prst="rect">
              <a:avLst/>
            </a:prstGeom>
            <a:noFill/>
          </p:spPr>
          <p:txBody>
            <a:bodyPr wrap="none" rtlCol="0">
              <a:spAutoFit/>
            </a:bodyPr>
            <a:lstStyle/>
            <a:p>
              <a:r>
                <a:rPr lang="en-US" dirty="0" smtClean="0"/>
                <a:t>CDS</a:t>
              </a:r>
              <a:endParaRPr lang="en-US" dirty="0"/>
            </a:p>
          </p:txBody>
        </p:sp>
        <p:sp>
          <p:nvSpPr>
            <p:cNvPr id="23" name="TextBox 22"/>
            <p:cNvSpPr txBox="1"/>
            <p:nvPr/>
          </p:nvSpPr>
          <p:spPr>
            <a:xfrm>
              <a:off x="4330232" y="5649852"/>
              <a:ext cx="1084399" cy="369332"/>
            </a:xfrm>
            <a:prstGeom prst="rect">
              <a:avLst/>
            </a:prstGeom>
            <a:noFill/>
          </p:spPr>
          <p:txBody>
            <a:bodyPr wrap="none" rtlCol="0">
              <a:spAutoFit/>
            </a:bodyPr>
            <a:lstStyle/>
            <a:p>
              <a:r>
                <a:rPr lang="en-US" dirty="0" smtClean="0"/>
                <a:t>Promotor</a:t>
              </a:r>
              <a:endParaRPr lang="en-US" dirty="0"/>
            </a:p>
          </p:txBody>
        </p:sp>
        <p:sp>
          <p:nvSpPr>
            <p:cNvPr id="24" name="TextBox 23"/>
            <p:cNvSpPr txBox="1"/>
            <p:nvPr/>
          </p:nvSpPr>
          <p:spPr>
            <a:xfrm>
              <a:off x="3924625" y="6361435"/>
              <a:ext cx="633507" cy="369332"/>
            </a:xfrm>
            <a:prstGeom prst="rect">
              <a:avLst/>
            </a:prstGeom>
            <a:noFill/>
          </p:spPr>
          <p:txBody>
            <a:bodyPr wrap="none" rtlCol="0">
              <a:spAutoFit/>
            </a:bodyPr>
            <a:lstStyle/>
            <a:p>
              <a:r>
                <a:rPr lang="en-US" dirty="0" smtClean="0"/>
                <a:t>TFBS</a:t>
              </a:r>
              <a:endParaRPr lang="en-US" dirty="0"/>
            </a:p>
          </p:txBody>
        </p:sp>
        <p:sp>
          <p:nvSpPr>
            <p:cNvPr id="26" name="TextBox 25"/>
            <p:cNvSpPr txBox="1"/>
            <p:nvPr/>
          </p:nvSpPr>
          <p:spPr>
            <a:xfrm>
              <a:off x="7872958" y="5392836"/>
              <a:ext cx="1570843" cy="646331"/>
            </a:xfrm>
            <a:prstGeom prst="rect">
              <a:avLst/>
            </a:prstGeom>
            <a:noFill/>
          </p:spPr>
          <p:txBody>
            <a:bodyPr wrap="square" rtlCol="0">
              <a:spAutoFit/>
            </a:bodyPr>
            <a:lstStyle/>
            <a:p>
              <a:pPr algn="ctr"/>
              <a:r>
                <a:rPr lang="en-US" dirty="0" smtClean="0"/>
                <a:t>Transcription termination</a:t>
              </a:r>
              <a:endParaRPr lang="en-US" dirty="0"/>
            </a:p>
          </p:txBody>
        </p:sp>
      </p:grpSp>
    </p:spTree>
    <p:extLst>
      <p:ext uri="{BB962C8B-B14F-4D97-AF65-F5344CB8AC3E}">
        <p14:creationId xmlns:p14="http://schemas.microsoft.com/office/powerpoint/2010/main" val="26836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What is an operon?</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12</a:t>
            </a:fld>
            <a:endParaRPr lang="en-US" dirty="0"/>
          </a:p>
        </p:txBody>
      </p:sp>
      <p:sp>
        <p:nvSpPr>
          <p:cNvPr id="15" name="TextBox 14"/>
          <p:cNvSpPr txBox="1"/>
          <p:nvPr/>
        </p:nvSpPr>
        <p:spPr>
          <a:xfrm>
            <a:off x="1858155" y="1598661"/>
            <a:ext cx="8475689" cy="2554545"/>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200" dirty="0" smtClean="0"/>
              <a:t>Genes encoding enzymes involved in related functions often are located next to each other in bacterial chromosomes. These genes comprise a single polycistronic transcription unit referred to as operon.</a:t>
            </a:r>
          </a:p>
          <a:p>
            <a:pPr marL="800100" lvl="1" indent="-342900">
              <a:buClr>
                <a:schemeClr val="accent5">
                  <a:lumMod val="75000"/>
                </a:schemeClr>
              </a:buClr>
              <a:buFont typeface="Courier New" panose="02070309020205020404" pitchFamily="49" charset="0"/>
              <a:buChar char="o"/>
            </a:pPr>
            <a:r>
              <a:rPr lang="en-US" sz="2400" dirty="0" smtClean="0"/>
              <a:t>Genes are transcribed from a single promotor region.</a:t>
            </a:r>
          </a:p>
          <a:p>
            <a:pPr marL="800100" lvl="1" indent="-342900">
              <a:buClr>
                <a:schemeClr val="accent5">
                  <a:lumMod val="75000"/>
                </a:schemeClr>
              </a:buClr>
              <a:buFont typeface="Courier New" panose="02070309020205020404" pitchFamily="49" charset="0"/>
              <a:buChar char="o"/>
            </a:pPr>
            <a:r>
              <a:rPr lang="en-US" sz="2400" dirty="0" smtClean="0"/>
              <a:t>Genes are </a:t>
            </a:r>
            <a:r>
              <a:rPr lang="en-US" sz="2400" dirty="0" smtClean="0"/>
              <a:t>co-regulated </a:t>
            </a:r>
            <a:r>
              <a:rPr lang="en-US" sz="2400" dirty="0" smtClean="0"/>
              <a:t>and </a:t>
            </a:r>
            <a:r>
              <a:rPr lang="en-US" sz="2400" dirty="0" smtClean="0"/>
              <a:t>co-expressed</a:t>
            </a:r>
            <a:r>
              <a:rPr lang="en-US" sz="2400" dirty="0" smtClean="0"/>
              <a:t>.</a:t>
            </a:r>
          </a:p>
          <a:p>
            <a:endParaRPr lang="en-US" sz="2400" dirty="0"/>
          </a:p>
        </p:txBody>
      </p:sp>
      <p:grpSp>
        <p:nvGrpSpPr>
          <p:cNvPr id="43" name="Group 42"/>
          <p:cNvGrpSpPr/>
          <p:nvPr/>
        </p:nvGrpSpPr>
        <p:grpSpPr>
          <a:xfrm>
            <a:off x="3005241" y="5309230"/>
            <a:ext cx="5809657" cy="369332"/>
            <a:chOff x="3979601" y="5639013"/>
            <a:chExt cx="5809657" cy="369332"/>
          </a:xfrm>
        </p:grpSpPr>
        <p:sp>
          <p:nvSpPr>
            <p:cNvPr id="23" name="Freeform 22"/>
            <p:cNvSpPr/>
            <p:nvPr/>
          </p:nvSpPr>
          <p:spPr>
            <a:xfrm>
              <a:off x="4824421" y="5741233"/>
              <a:ext cx="4964837" cy="191334"/>
            </a:xfrm>
            <a:custGeom>
              <a:avLst/>
              <a:gdLst>
                <a:gd name="connsiteX0" fmla="*/ 0 w 3057994"/>
                <a:gd name="connsiteY0" fmla="*/ 89941 h 164892"/>
                <a:gd name="connsiteX1" fmla="*/ 119921 w 3057994"/>
                <a:gd name="connsiteY1" fmla="*/ 29981 h 164892"/>
                <a:gd name="connsiteX2" fmla="*/ 164892 w 3057994"/>
                <a:gd name="connsiteY2" fmla="*/ 44971 h 164892"/>
                <a:gd name="connsiteX3" fmla="*/ 179882 w 3057994"/>
                <a:gd name="connsiteY3" fmla="*/ 89941 h 164892"/>
                <a:gd name="connsiteX4" fmla="*/ 359764 w 3057994"/>
                <a:gd name="connsiteY4" fmla="*/ 104932 h 164892"/>
                <a:gd name="connsiteX5" fmla="*/ 404735 w 3057994"/>
                <a:gd name="connsiteY5" fmla="*/ 89941 h 164892"/>
                <a:gd name="connsiteX6" fmla="*/ 479685 w 3057994"/>
                <a:gd name="connsiteY6" fmla="*/ 29981 h 164892"/>
                <a:gd name="connsiteX7" fmla="*/ 584617 w 3057994"/>
                <a:gd name="connsiteY7" fmla="*/ 59961 h 164892"/>
                <a:gd name="connsiteX8" fmla="*/ 629587 w 3057994"/>
                <a:gd name="connsiteY8" fmla="*/ 89941 h 164892"/>
                <a:gd name="connsiteX9" fmla="*/ 659567 w 3057994"/>
                <a:gd name="connsiteY9" fmla="*/ 119922 h 164892"/>
                <a:gd name="connsiteX10" fmla="*/ 719528 w 3057994"/>
                <a:gd name="connsiteY10" fmla="*/ 134912 h 164892"/>
                <a:gd name="connsiteX11" fmla="*/ 764498 w 3057994"/>
                <a:gd name="connsiteY11" fmla="*/ 149902 h 164892"/>
                <a:gd name="connsiteX12" fmla="*/ 809469 w 3057994"/>
                <a:gd name="connsiteY12" fmla="*/ 134912 h 164892"/>
                <a:gd name="connsiteX13" fmla="*/ 899410 w 3057994"/>
                <a:gd name="connsiteY13" fmla="*/ 74951 h 164892"/>
                <a:gd name="connsiteX14" fmla="*/ 1079292 w 3057994"/>
                <a:gd name="connsiteY14" fmla="*/ 104932 h 164892"/>
                <a:gd name="connsiteX15" fmla="*/ 1124262 w 3057994"/>
                <a:gd name="connsiteY15" fmla="*/ 134912 h 164892"/>
                <a:gd name="connsiteX16" fmla="*/ 1214203 w 3057994"/>
                <a:gd name="connsiteY16" fmla="*/ 119922 h 164892"/>
                <a:gd name="connsiteX17" fmla="*/ 1304144 w 3057994"/>
                <a:gd name="connsiteY17" fmla="*/ 89941 h 164892"/>
                <a:gd name="connsiteX18" fmla="*/ 1349115 w 3057994"/>
                <a:gd name="connsiteY18" fmla="*/ 74951 h 164892"/>
                <a:gd name="connsiteX19" fmla="*/ 1394085 w 3057994"/>
                <a:gd name="connsiteY19" fmla="*/ 59961 h 164892"/>
                <a:gd name="connsiteX20" fmla="*/ 1439056 w 3057994"/>
                <a:gd name="connsiteY20" fmla="*/ 44971 h 164892"/>
                <a:gd name="connsiteX21" fmla="*/ 1484026 w 3057994"/>
                <a:gd name="connsiteY21" fmla="*/ 74951 h 164892"/>
                <a:gd name="connsiteX22" fmla="*/ 1528997 w 3057994"/>
                <a:gd name="connsiteY22" fmla="*/ 89941 h 164892"/>
                <a:gd name="connsiteX23" fmla="*/ 1603948 w 3057994"/>
                <a:gd name="connsiteY23" fmla="*/ 134912 h 164892"/>
                <a:gd name="connsiteX24" fmla="*/ 1813810 w 3057994"/>
                <a:gd name="connsiteY24" fmla="*/ 119922 h 164892"/>
                <a:gd name="connsiteX25" fmla="*/ 1948721 w 3057994"/>
                <a:gd name="connsiteY25" fmla="*/ 59961 h 164892"/>
                <a:gd name="connsiteX26" fmla="*/ 1993692 w 3057994"/>
                <a:gd name="connsiteY26" fmla="*/ 44971 h 164892"/>
                <a:gd name="connsiteX27" fmla="*/ 2068643 w 3057994"/>
                <a:gd name="connsiteY27" fmla="*/ 59961 h 164892"/>
                <a:gd name="connsiteX28" fmla="*/ 2113613 w 3057994"/>
                <a:gd name="connsiteY28" fmla="*/ 89941 h 164892"/>
                <a:gd name="connsiteX29" fmla="*/ 2158584 w 3057994"/>
                <a:gd name="connsiteY29" fmla="*/ 104932 h 164892"/>
                <a:gd name="connsiteX30" fmla="*/ 2203554 w 3057994"/>
                <a:gd name="connsiteY30" fmla="*/ 134912 h 164892"/>
                <a:gd name="connsiteX31" fmla="*/ 2293495 w 3057994"/>
                <a:gd name="connsiteY31" fmla="*/ 164892 h 164892"/>
                <a:gd name="connsiteX32" fmla="*/ 2488367 w 3057994"/>
                <a:gd name="connsiteY32" fmla="*/ 149902 h 164892"/>
                <a:gd name="connsiteX33" fmla="*/ 2548328 w 3057994"/>
                <a:gd name="connsiteY33" fmla="*/ 134912 h 164892"/>
                <a:gd name="connsiteX34" fmla="*/ 2623279 w 3057994"/>
                <a:gd name="connsiteY34" fmla="*/ 119922 h 164892"/>
                <a:gd name="connsiteX35" fmla="*/ 2653259 w 3057994"/>
                <a:gd name="connsiteY35" fmla="*/ 74951 h 164892"/>
                <a:gd name="connsiteX36" fmla="*/ 2668249 w 3057994"/>
                <a:gd name="connsiteY36" fmla="*/ 29981 h 164892"/>
                <a:gd name="connsiteX37" fmla="*/ 2698230 w 3057994"/>
                <a:gd name="connsiteY37" fmla="*/ 0 h 164892"/>
                <a:gd name="connsiteX38" fmla="*/ 2743200 w 3057994"/>
                <a:gd name="connsiteY38" fmla="*/ 14991 h 164892"/>
                <a:gd name="connsiteX39" fmla="*/ 2773180 w 3057994"/>
                <a:gd name="connsiteY39" fmla="*/ 59961 h 164892"/>
                <a:gd name="connsiteX40" fmla="*/ 2923082 w 3057994"/>
                <a:gd name="connsiteY40" fmla="*/ 104932 h 164892"/>
                <a:gd name="connsiteX41" fmla="*/ 3013023 w 3057994"/>
                <a:gd name="connsiteY41" fmla="*/ 134912 h 164892"/>
                <a:gd name="connsiteX42" fmla="*/ 3057994 w 3057994"/>
                <a:gd name="connsiteY42" fmla="*/ 149902 h 16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57994" h="164892">
                  <a:moveTo>
                    <a:pt x="0" y="89941"/>
                  </a:moveTo>
                  <a:cubicBezTo>
                    <a:pt x="14117" y="81471"/>
                    <a:pt x="87650" y="29981"/>
                    <a:pt x="119921" y="29981"/>
                  </a:cubicBezTo>
                  <a:cubicBezTo>
                    <a:pt x="135722" y="29981"/>
                    <a:pt x="149902" y="39974"/>
                    <a:pt x="164892" y="44971"/>
                  </a:cubicBezTo>
                  <a:cubicBezTo>
                    <a:pt x="169889" y="59961"/>
                    <a:pt x="170011" y="77603"/>
                    <a:pt x="179882" y="89941"/>
                  </a:cubicBezTo>
                  <a:cubicBezTo>
                    <a:pt x="227093" y="148955"/>
                    <a:pt x="295872" y="112031"/>
                    <a:pt x="359764" y="104932"/>
                  </a:cubicBezTo>
                  <a:cubicBezTo>
                    <a:pt x="374754" y="99935"/>
                    <a:pt x="392396" y="99812"/>
                    <a:pt x="404735" y="89941"/>
                  </a:cubicBezTo>
                  <a:cubicBezTo>
                    <a:pt x="501596" y="12452"/>
                    <a:pt x="366652" y="67659"/>
                    <a:pt x="479685" y="29981"/>
                  </a:cubicBezTo>
                  <a:cubicBezTo>
                    <a:pt x="498896" y="34784"/>
                    <a:pt x="563112" y="49209"/>
                    <a:pt x="584617" y="59961"/>
                  </a:cubicBezTo>
                  <a:cubicBezTo>
                    <a:pt x="600731" y="68018"/>
                    <a:pt x="615519" y="78687"/>
                    <a:pt x="629587" y="89941"/>
                  </a:cubicBezTo>
                  <a:cubicBezTo>
                    <a:pt x="640623" y="98770"/>
                    <a:pt x="646926" y="113601"/>
                    <a:pt x="659567" y="119922"/>
                  </a:cubicBezTo>
                  <a:cubicBezTo>
                    <a:pt x="677994" y="129136"/>
                    <a:pt x="699719" y="129252"/>
                    <a:pt x="719528" y="134912"/>
                  </a:cubicBezTo>
                  <a:cubicBezTo>
                    <a:pt x="734721" y="139253"/>
                    <a:pt x="749508" y="144905"/>
                    <a:pt x="764498" y="149902"/>
                  </a:cubicBezTo>
                  <a:cubicBezTo>
                    <a:pt x="779488" y="144905"/>
                    <a:pt x="795656" y="142586"/>
                    <a:pt x="809469" y="134912"/>
                  </a:cubicBezTo>
                  <a:cubicBezTo>
                    <a:pt x="840967" y="117413"/>
                    <a:pt x="899410" y="74951"/>
                    <a:pt x="899410" y="74951"/>
                  </a:cubicBezTo>
                  <a:cubicBezTo>
                    <a:pt x="942166" y="79702"/>
                    <a:pt x="1029063" y="79817"/>
                    <a:pt x="1079292" y="104932"/>
                  </a:cubicBezTo>
                  <a:cubicBezTo>
                    <a:pt x="1095406" y="112989"/>
                    <a:pt x="1109272" y="124919"/>
                    <a:pt x="1124262" y="134912"/>
                  </a:cubicBezTo>
                  <a:cubicBezTo>
                    <a:pt x="1154242" y="129915"/>
                    <a:pt x="1184717" y="127294"/>
                    <a:pt x="1214203" y="119922"/>
                  </a:cubicBezTo>
                  <a:cubicBezTo>
                    <a:pt x="1244862" y="112257"/>
                    <a:pt x="1274164" y="99935"/>
                    <a:pt x="1304144" y="89941"/>
                  </a:cubicBezTo>
                  <a:lnTo>
                    <a:pt x="1349115" y="74951"/>
                  </a:lnTo>
                  <a:lnTo>
                    <a:pt x="1394085" y="59961"/>
                  </a:lnTo>
                  <a:lnTo>
                    <a:pt x="1439056" y="44971"/>
                  </a:lnTo>
                  <a:cubicBezTo>
                    <a:pt x="1454046" y="54964"/>
                    <a:pt x="1467912" y="66894"/>
                    <a:pt x="1484026" y="74951"/>
                  </a:cubicBezTo>
                  <a:cubicBezTo>
                    <a:pt x="1498159" y="82017"/>
                    <a:pt x="1515448" y="81811"/>
                    <a:pt x="1528997" y="89941"/>
                  </a:cubicBezTo>
                  <a:cubicBezTo>
                    <a:pt x="1631881" y="151672"/>
                    <a:pt x="1476552" y="92448"/>
                    <a:pt x="1603948" y="134912"/>
                  </a:cubicBezTo>
                  <a:cubicBezTo>
                    <a:pt x="1673902" y="129915"/>
                    <a:pt x="1744454" y="130326"/>
                    <a:pt x="1813810" y="119922"/>
                  </a:cubicBezTo>
                  <a:cubicBezTo>
                    <a:pt x="1924306" y="103347"/>
                    <a:pt x="1875482" y="96580"/>
                    <a:pt x="1948721" y="59961"/>
                  </a:cubicBezTo>
                  <a:cubicBezTo>
                    <a:pt x="1962854" y="52895"/>
                    <a:pt x="1978702" y="49968"/>
                    <a:pt x="1993692" y="44971"/>
                  </a:cubicBezTo>
                  <a:cubicBezTo>
                    <a:pt x="2018676" y="49968"/>
                    <a:pt x="2044787" y="51015"/>
                    <a:pt x="2068643" y="59961"/>
                  </a:cubicBezTo>
                  <a:cubicBezTo>
                    <a:pt x="2085512" y="66287"/>
                    <a:pt x="2097499" y="81884"/>
                    <a:pt x="2113613" y="89941"/>
                  </a:cubicBezTo>
                  <a:cubicBezTo>
                    <a:pt x="2127746" y="97008"/>
                    <a:pt x="2144451" y="97865"/>
                    <a:pt x="2158584" y="104932"/>
                  </a:cubicBezTo>
                  <a:cubicBezTo>
                    <a:pt x="2174698" y="112989"/>
                    <a:pt x="2187091" y="127595"/>
                    <a:pt x="2203554" y="134912"/>
                  </a:cubicBezTo>
                  <a:cubicBezTo>
                    <a:pt x="2232432" y="147747"/>
                    <a:pt x="2293495" y="164892"/>
                    <a:pt x="2293495" y="164892"/>
                  </a:cubicBezTo>
                  <a:cubicBezTo>
                    <a:pt x="2358452" y="159895"/>
                    <a:pt x="2423664" y="157514"/>
                    <a:pt x="2488367" y="149902"/>
                  </a:cubicBezTo>
                  <a:cubicBezTo>
                    <a:pt x="2508828" y="147495"/>
                    <a:pt x="2528216" y="139381"/>
                    <a:pt x="2548328" y="134912"/>
                  </a:cubicBezTo>
                  <a:cubicBezTo>
                    <a:pt x="2573200" y="129385"/>
                    <a:pt x="2598295" y="124919"/>
                    <a:pt x="2623279" y="119922"/>
                  </a:cubicBezTo>
                  <a:cubicBezTo>
                    <a:pt x="2633272" y="104932"/>
                    <a:pt x="2645202" y="91065"/>
                    <a:pt x="2653259" y="74951"/>
                  </a:cubicBezTo>
                  <a:cubicBezTo>
                    <a:pt x="2660325" y="60818"/>
                    <a:pt x="2660119" y="43530"/>
                    <a:pt x="2668249" y="29981"/>
                  </a:cubicBezTo>
                  <a:cubicBezTo>
                    <a:pt x="2675521" y="17862"/>
                    <a:pt x="2688236" y="9994"/>
                    <a:pt x="2698230" y="0"/>
                  </a:cubicBezTo>
                  <a:cubicBezTo>
                    <a:pt x="2713220" y="4997"/>
                    <a:pt x="2730862" y="5120"/>
                    <a:pt x="2743200" y="14991"/>
                  </a:cubicBezTo>
                  <a:cubicBezTo>
                    <a:pt x="2757268" y="26245"/>
                    <a:pt x="2757903" y="50413"/>
                    <a:pt x="2773180" y="59961"/>
                  </a:cubicBezTo>
                  <a:cubicBezTo>
                    <a:pt x="2805789" y="80341"/>
                    <a:pt x="2882581" y="92782"/>
                    <a:pt x="2923082" y="104932"/>
                  </a:cubicBezTo>
                  <a:cubicBezTo>
                    <a:pt x="2953351" y="114013"/>
                    <a:pt x="2983043" y="124919"/>
                    <a:pt x="3013023" y="134912"/>
                  </a:cubicBezTo>
                  <a:lnTo>
                    <a:pt x="3057994" y="14990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3979601" y="5639013"/>
              <a:ext cx="776175" cy="369332"/>
            </a:xfrm>
            <a:prstGeom prst="rect">
              <a:avLst/>
            </a:prstGeom>
            <a:noFill/>
          </p:spPr>
          <p:txBody>
            <a:bodyPr wrap="none" rtlCol="0">
              <a:spAutoFit/>
            </a:bodyPr>
            <a:lstStyle/>
            <a:p>
              <a:r>
                <a:rPr lang="en-US" dirty="0" smtClean="0"/>
                <a:t>mRNA</a:t>
              </a:r>
              <a:endParaRPr lang="en-US" dirty="0"/>
            </a:p>
          </p:txBody>
        </p:sp>
      </p:grpSp>
      <p:grpSp>
        <p:nvGrpSpPr>
          <p:cNvPr id="42" name="Group 41"/>
          <p:cNvGrpSpPr/>
          <p:nvPr/>
        </p:nvGrpSpPr>
        <p:grpSpPr>
          <a:xfrm>
            <a:off x="2758191" y="4385691"/>
            <a:ext cx="6592797" cy="729775"/>
            <a:chOff x="3732551" y="4715474"/>
            <a:chExt cx="6592797" cy="729775"/>
          </a:xfrm>
        </p:grpSpPr>
        <p:sp>
          <p:nvSpPr>
            <p:cNvPr id="5" name="AutoShape 11"/>
            <p:cNvSpPr>
              <a:spLocks noChangeArrowheads="1"/>
            </p:cNvSpPr>
            <p:nvPr/>
          </p:nvSpPr>
          <p:spPr bwMode="auto">
            <a:xfrm>
              <a:off x="4755776"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7" name="AutoShape 12"/>
            <p:cNvSpPr>
              <a:spLocks noChangeArrowheads="1"/>
            </p:cNvSpPr>
            <p:nvPr/>
          </p:nvSpPr>
          <p:spPr bwMode="auto">
            <a:xfrm>
              <a:off x="5649258"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8" name="AutoShape 13"/>
            <p:cNvSpPr>
              <a:spLocks noChangeArrowheads="1"/>
            </p:cNvSpPr>
            <p:nvPr/>
          </p:nvSpPr>
          <p:spPr bwMode="auto">
            <a:xfrm>
              <a:off x="6557732"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2" name="Line 18"/>
            <p:cNvSpPr>
              <a:spLocks noChangeShapeType="1"/>
            </p:cNvSpPr>
            <p:nvPr/>
          </p:nvSpPr>
          <p:spPr bwMode="auto">
            <a:xfrm>
              <a:off x="7451214" y="5087856"/>
              <a:ext cx="536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18"/>
            <p:cNvSpPr>
              <a:spLocks noChangeShapeType="1"/>
            </p:cNvSpPr>
            <p:nvPr/>
          </p:nvSpPr>
          <p:spPr bwMode="auto">
            <a:xfrm>
              <a:off x="3732551" y="5075366"/>
              <a:ext cx="10493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 name="AutoShape 12"/>
            <p:cNvSpPr>
              <a:spLocks noChangeArrowheads="1"/>
            </p:cNvSpPr>
            <p:nvPr/>
          </p:nvSpPr>
          <p:spPr bwMode="auto">
            <a:xfrm>
              <a:off x="7987303" y="471547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26" name="AutoShape 13"/>
            <p:cNvSpPr>
              <a:spLocks noChangeArrowheads="1"/>
            </p:cNvSpPr>
            <p:nvPr/>
          </p:nvSpPr>
          <p:spPr bwMode="auto">
            <a:xfrm>
              <a:off x="8895777" y="471547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27" name="Line 18"/>
            <p:cNvSpPr>
              <a:spLocks noChangeShapeType="1"/>
            </p:cNvSpPr>
            <p:nvPr/>
          </p:nvSpPr>
          <p:spPr bwMode="auto">
            <a:xfrm>
              <a:off x="9789259" y="5072866"/>
              <a:ext cx="536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cxnSp>
          <p:nvCxnSpPr>
            <p:cNvPr id="36" name="Straight Connector 35"/>
            <p:cNvCxnSpPr/>
            <p:nvPr/>
          </p:nvCxnSpPr>
          <p:spPr>
            <a:xfrm flipV="1">
              <a:off x="4257228" y="4715474"/>
              <a:ext cx="0" cy="35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257228" y="4715474"/>
              <a:ext cx="38972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005241" y="4400681"/>
            <a:ext cx="5809657" cy="1813707"/>
            <a:chOff x="3979601" y="4730464"/>
            <a:chExt cx="5809657" cy="1813707"/>
          </a:xfrm>
        </p:grpSpPr>
        <p:sp>
          <p:nvSpPr>
            <p:cNvPr id="28" name="Freeform 27"/>
            <p:cNvSpPr/>
            <p:nvPr/>
          </p:nvSpPr>
          <p:spPr>
            <a:xfrm>
              <a:off x="7987303" y="6322029"/>
              <a:ext cx="1801955" cy="136644"/>
            </a:xfrm>
            <a:custGeom>
              <a:avLst/>
              <a:gdLst>
                <a:gd name="connsiteX0" fmla="*/ 0 w 3057994"/>
                <a:gd name="connsiteY0" fmla="*/ 89941 h 164892"/>
                <a:gd name="connsiteX1" fmla="*/ 119921 w 3057994"/>
                <a:gd name="connsiteY1" fmla="*/ 29981 h 164892"/>
                <a:gd name="connsiteX2" fmla="*/ 164892 w 3057994"/>
                <a:gd name="connsiteY2" fmla="*/ 44971 h 164892"/>
                <a:gd name="connsiteX3" fmla="*/ 179882 w 3057994"/>
                <a:gd name="connsiteY3" fmla="*/ 89941 h 164892"/>
                <a:gd name="connsiteX4" fmla="*/ 359764 w 3057994"/>
                <a:gd name="connsiteY4" fmla="*/ 104932 h 164892"/>
                <a:gd name="connsiteX5" fmla="*/ 404735 w 3057994"/>
                <a:gd name="connsiteY5" fmla="*/ 89941 h 164892"/>
                <a:gd name="connsiteX6" fmla="*/ 479685 w 3057994"/>
                <a:gd name="connsiteY6" fmla="*/ 29981 h 164892"/>
                <a:gd name="connsiteX7" fmla="*/ 584617 w 3057994"/>
                <a:gd name="connsiteY7" fmla="*/ 59961 h 164892"/>
                <a:gd name="connsiteX8" fmla="*/ 629587 w 3057994"/>
                <a:gd name="connsiteY8" fmla="*/ 89941 h 164892"/>
                <a:gd name="connsiteX9" fmla="*/ 659567 w 3057994"/>
                <a:gd name="connsiteY9" fmla="*/ 119922 h 164892"/>
                <a:gd name="connsiteX10" fmla="*/ 719528 w 3057994"/>
                <a:gd name="connsiteY10" fmla="*/ 134912 h 164892"/>
                <a:gd name="connsiteX11" fmla="*/ 764498 w 3057994"/>
                <a:gd name="connsiteY11" fmla="*/ 149902 h 164892"/>
                <a:gd name="connsiteX12" fmla="*/ 809469 w 3057994"/>
                <a:gd name="connsiteY12" fmla="*/ 134912 h 164892"/>
                <a:gd name="connsiteX13" fmla="*/ 899410 w 3057994"/>
                <a:gd name="connsiteY13" fmla="*/ 74951 h 164892"/>
                <a:gd name="connsiteX14" fmla="*/ 1079292 w 3057994"/>
                <a:gd name="connsiteY14" fmla="*/ 104932 h 164892"/>
                <a:gd name="connsiteX15" fmla="*/ 1124262 w 3057994"/>
                <a:gd name="connsiteY15" fmla="*/ 134912 h 164892"/>
                <a:gd name="connsiteX16" fmla="*/ 1214203 w 3057994"/>
                <a:gd name="connsiteY16" fmla="*/ 119922 h 164892"/>
                <a:gd name="connsiteX17" fmla="*/ 1304144 w 3057994"/>
                <a:gd name="connsiteY17" fmla="*/ 89941 h 164892"/>
                <a:gd name="connsiteX18" fmla="*/ 1349115 w 3057994"/>
                <a:gd name="connsiteY18" fmla="*/ 74951 h 164892"/>
                <a:gd name="connsiteX19" fmla="*/ 1394085 w 3057994"/>
                <a:gd name="connsiteY19" fmla="*/ 59961 h 164892"/>
                <a:gd name="connsiteX20" fmla="*/ 1439056 w 3057994"/>
                <a:gd name="connsiteY20" fmla="*/ 44971 h 164892"/>
                <a:gd name="connsiteX21" fmla="*/ 1484026 w 3057994"/>
                <a:gd name="connsiteY21" fmla="*/ 74951 h 164892"/>
                <a:gd name="connsiteX22" fmla="*/ 1528997 w 3057994"/>
                <a:gd name="connsiteY22" fmla="*/ 89941 h 164892"/>
                <a:gd name="connsiteX23" fmla="*/ 1603948 w 3057994"/>
                <a:gd name="connsiteY23" fmla="*/ 134912 h 164892"/>
                <a:gd name="connsiteX24" fmla="*/ 1813810 w 3057994"/>
                <a:gd name="connsiteY24" fmla="*/ 119922 h 164892"/>
                <a:gd name="connsiteX25" fmla="*/ 1948721 w 3057994"/>
                <a:gd name="connsiteY25" fmla="*/ 59961 h 164892"/>
                <a:gd name="connsiteX26" fmla="*/ 1993692 w 3057994"/>
                <a:gd name="connsiteY26" fmla="*/ 44971 h 164892"/>
                <a:gd name="connsiteX27" fmla="*/ 2068643 w 3057994"/>
                <a:gd name="connsiteY27" fmla="*/ 59961 h 164892"/>
                <a:gd name="connsiteX28" fmla="*/ 2113613 w 3057994"/>
                <a:gd name="connsiteY28" fmla="*/ 89941 h 164892"/>
                <a:gd name="connsiteX29" fmla="*/ 2158584 w 3057994"/>
                <a:gd name="connsiteY29" fmla="*/ 104932 h 164892"/>
                <a:gd name="connsiteX30" fmla="*/ 2203554 w 3057994"/>
                <a:gd name="connsiteY30" fmla="*/ 134912 h 164892"/>
                <a:gd name="connsiteX31" fmla="*/ 2293495 w 3057994"/>
                <a:gd name="connsiteY31" fmla="*/ 164892 h 164892"/>
                <a:gd name="connsiteX32" fmla="*/ 2488367 w 3057994"/>
                <a:gd name="connsiteY32" fmla="*/ 149902 h 164892"/>
                <a:gd name="connsiteX33" fmla="*/ 2548328 w 3057994"/>
                <a:gd name="connsiteY33" fmla="*/ 134912 h 164892"/>
                <a:gd name="connsiteX34" fmla="*/ 2623279 w 3057994"/>
                <a:gd name="connsiteY34" fmla="*/ 119922 h 164892"/>
                <a:gd name="connsiteX35" fmla="*/ 2653259 w 3057994"/>
                <a:gd name="connsiteY35" fmla="*/ 74951 h 164892"/>
                <a:gd name="connsiteX36" fmla="*/ 2668249 w 3057994"/>
                <a:gd name="connsiteY36" fmla="*/ 29981 h 164892"/>
                <a:gd name="connsiteX37" fmla="*/ 2698230 w 3057994"/>
                <a:gd name="connsiteY37" fmla="*/ 0 h 164892"/>
                <a:gd name="connsiteX38" fmla="*/ 2743200 w 3057994"/>
                <a:gd name="connsiteY38" fmla="*/ 14991 h 164892"/>
                <a:gd name="connsiteX39" fmla="*/ 2773180 w 3057994"/>
                <a:gd name="connsiteY39" fmla="*/ 59961 h 164892"/>
                <a:gd name="connsiteX40" fmla="*/ 2923082 w 3057994"/>
                <a:gd name="connsiteY40" fmla="*/ 104932 h 164892"/>
                <a:gd name="connsiteX41" fmla="*/ 3013023 w 3057994"/>
                <a:gd name="connsiteY41" fmla="*/ 134912 h 164892"/>
                <a:gd name="connsiteX42" fmla="*/ 3057994 w 3057994"/>
                <a:gd name="connsiteY42" fmla="*/ 149902 h 16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57994" h="164892">
                  <a:moveTo>
                    <a:pt x="0" y="89941"/>
                  </a:moveTo>
                  <a:cubicBezTo>
                    <a:pt x="14117" y="81471"/>
                    <a:pt x="87650" y="29981"/>
                    <a:pt x="119921" y="29981"/>
                  </a:cubicBezTo>
                  <a:cubicBezTo>
                    <a:pt x="135722" y="29981"/>
                    <a:pt x="149902" y="39974"/>
                    <a:pt x="164892" y="44971"/>
                  </a:cubicBezTo>
                  <a:cubicBezTo>
                    <a:pt x="169889" y="59961"/>
                    <a:pt x="170011" y="77603"/>
                    <a:pt x="179882" y="89941"/>
                  </a:cubicBezTo>
                  <a:cubicBezTo>
                    <a:pt x="227093" y="148955"/>
                    <a:pt x="295872" y="112031"/>
                    <a:pt x="359764" y="104932"/>
                  </a:cubicBezTo>
                  <a:cubicBezTo>
                    <a:pt x="374754" y="99935"/>
                    <a:pt x="392396" y="99812"/>
                    <a:pt x="404735" y="89941"/>
                  </a:cubicBezTo>
                  <a:cubicBezTo>
                    <a:pt x="501596" y="12452"/>
                    <a:pt x="366652" y="67659"/>
                    <a:pt x="479685" y="29981"/>
                  </a:cubicBezTo>
                  <a:cubicBezTo>
                    <a:pt x="498896" y="34784"/>
                    <a:pt x="563112" y="49209"/>
                    <a:pt x="584617" y="59961"/>
                  </a:cubicBezTo>
                  <a:cubicBezTo>
                    <a:pt x="600731" y="68018"/>
                    <a:pt x="615519" y="78687"/>
                    <a:pt x="629587" y="89941"/>
                  </a:cubicBezTo>
                  <a:cubicBezTo>
                    <a:pt x="640623" y="98770"/>
                    <a:pt x="646926" y="113601"/>
                    <a:pt x="659567" y="119922"/>
                  </a:cubicBezTo>
                  <a:cubicBezTo>
                    <a:pt x="677994" y="129136"/>
                    <a:pt x="699719" y="129252"/>
                    <a:pt x="719528" y="134912"/>
                  </a:cubicBezTo>
                  <a:cubicBezTo>
                    <a:pt x="734721" y="139253"/>
                    <a:pt x="749508" y="144905"/>
                    <a:pt x="764498" y="149902"/>
                  </a:cubicBezTo>
                  <a:cubicBezTo>
                    <a:pt x="779488" y="144905"/>
                    <a:pt x="795656" y="142586"/>
                    <a:pt x="809469" y="134912"/>
                  </a:cubicBezTo>
                  <a:cubicBezTo>
                    <a:pt x="840967" y="117413"/>
                    <a:pt x="899410" y="74951"/>
                    <a:pt x="899410" y="74951"/>
                  </a:cubicBezTo>
                  <a:cubicBezTo>
                    <a:pt x="942166" y="79702"/>
                    <a:pt x="1029063" y="79817"/>
                    <a:pt x="1079292" y="104932"/>
                  </a:cubicBezTo>
                  <a:cubicBezTo>
                    <a:pt x="1095406" y="112989"/>
                    <a:pt x="1109272" y="124919"/>
                    <a:pt x="1124262" y="134912"/>
                  </a:cubicBezTo>
                  <a:cubicBezTo>
                    <a:pt x="1154242" y="129915"/>
                    <a:pt x="1184717" y="127294"/>
                    <a:pt x="1214203" y="119922"/>
                  </a:cubicBezTo>
                  <a:cubicBezTo>
                    <a:pt x="1244862" y="112257"/>
                    <a:pt x="1274164" y="99935"/>
                    <a:pt x="1304144" y="89941"/>
                  </a:cubicBezTo>
                  <a:lnTo>
                    <a:pt x="1349115" y="74951"/>
                  </a:lnTo>
                  <a:lnTo>
                    <a:pt x="1394085" y="59961"/>
                  </a:lnTo>
                  <a:lnTo>
                    <a:pt x="1439056" y="44971"/>
                  </a:lnTo>
                  <a:cubicBezTo>
                    <a:pt x="1454046" y="54964"/>
                    <a:pt x="1467912" y="66894"/>
                    <a:pt x="1484026" y="74951"/>
                  </a:cubicBezTo>
                  <a:cubicBezTo>
                    <a:pt x="1498159" y="82017"/>
                    <a:pt x="1515448" y="81811"/>
                    <a:pt x="1528997" y="89941"/>
                  </a:cubicBezTo>
                  <a:cubicBezTo>
                    <a:pt x="1631881" y="151672"/>
                    <a:pt x="1476552" y="92448"/>
                    <a:pt x="1603948" y="134912"/>
                  </a:cubicBezTo>
                  <a:cubicBezTo>
                    <a:pt x="1673902" y="129915"/>
                    <a:pt x="1744454" y="130326"/>
                    <a:pt x="1813810" y="119922"/>
                  </a:cubicBezTo>
                  <a:cubicBezTo>
                    <a:pt x="1924306" y="103347"/>
                    <a:pt x="1875482" y="96580"/>
                    <a:pt x="1948721" y="59961"/>
                  </a:cubicBezTo>
                  <a:cubicBezTo>
                    <a:pt x="1962854" y="52895"/>
                    <a:pt x="1978702" y="49968"/>
                    <a:pt x="1993692" y="44971"/>
                  </a:cubicBezTo>
                  <a:cubicBezTo>
                    <a:pt x="2018676" y="49968"/>
                    <a:pt x="2044787" y="51015"/>
                    <a:pt x="2068643" y="59961"/>
                  </a:cubicBezTo>
                  <a:cubicBezTo>
                    <a:pt x="2085512" y="66287"/>
                    <a:pt x="2097499" y="81884"/>
                    <a:pt x="2113613" y="89941"/>
                  </a:cubicBezTo>
                  <a:cubicBezTo>
                    <a:pt x="2127746" y="97008"/>
                    <a:pt x="2144451" y="97865"/>
                    <a:pt x="2158584" y="104932"/>
                  </a:cubicBezTo>
                  <a:cubicBezTo>
                    <a:pt x="2174698" y="112989"/>
                    <a:pt x="2187091" y="127595"/>
                    <a:pt x="2203554" y="134912"/>
                  </a:cubicBezTo>
                  <a:cubicBezTo>
                    <a:pt x="2232432" y="147747"/>
                    <a:pt x="2293495" y="164892"/>
                    <a:pt x="2293495" y="164892"/>
                  </a:cubicBezTo>
                  <a:cubicBezTo>
                    <a:pt x="2358452" y="159895"/>
                    <a:pt x="2423664" y="157514"/>
                    <a:pt x="2488367" y="149902"/>
                  </a:cubicBezTo>
                  <a:cubicBezTo>
                    <a:pt x="2508828" y="147495"/>
                    <a:pt x="2528216" y="139381"/>
                    <a:pt x="2548328" y="134912"/>
                  </a:cubicBezTo>
                  <a:cubicBezTo>
                    <a:pt x="2573200" y="129385"/>
                    <a:pt x="2598295" y="124919"/>
                    <a:pt x="2623279" y="119922"/>
                  </a:cubicBezTo>
                  <a:cubicBezTo>
                    <a:pt x="2633272" y="104932"/>
                    <a:pt x="2645202" y="91065"/>
                    <a:pt x="2653259" y="74951"/>
                  </a:cubicBezTo>
                  <a:cubicBezTo>
                    <a:pt x="2660325" y="60818"/>
                    <a:pt x="2660119" y="43530"/>
                    <a:pt x="2668249" y="29981"/>
                  </a:cubicBezTo>
                  <a:cubicBezTo>
                    <a:pt x="2675521" y="17862"/>
                    <a:pt x="2688236" y="9994"/>
                    <a:pt x="2698230" y="0"/>
                  </a:cubicBezTo>
                  <a:cubicBezTo>
                    <a:pt x="2713220" y="4997"/>
                    <a:pt x="2730862" y="5120"/>
                    <a:pt x="2743200" y="14991"/>
                  </a:cubicBezTo>
                  <a:cubicBezTo>
                    <a:pt x="2757268" y="26245"/>
                    <a:pt x="2757903" y="50413"/>
                    <a:pt x="2773180" y="59961"/>
                  </a:cubicBezTo>
                  <a:cubicBezTo>
                    <a:pt x="2805789" y="80341"/>
                    <a:pt x="2882581" y="92782"/>
                    <a:pt x="2923082" y="104932"/>
                  </a:cubicBezTo>
                  <a:cubicBezTo>
                    <a:pt x="2953351" y="114013"/>
                    <a:pt x="2983043" y="124919"/>
                    <a:pt x="3013023" y="134912"/>
                  </a:cubicBezTo>
                  <a:lnTo>
                    <a:pt x="3057994" y="14990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979601" y="6174839"/>
              <a:ext cx="776175" cy="369332"/>
            </a:xfrm>
            <a:prstGeom prst="rect">
              <a:avLst/>
            </a:prstGeom>
            <a:noFill/>
          </p:spPr>
          <p:txBody>
            <a:bodyPr wrap="none" rtlCol="0">
              <a:spAutoFit/>
            </a:bodyPr>
            <a:lstStyle/>
            <a:p>
              <a:r>
                <a:rPr lang="en-US" dirty="0" smtClean="0"/>
                <a:t>mRNA</a:t>
              </a:r>
              <a:endParaRPr lang="en-US" dirty="0"/>
            </a:p>
          </p:txBody>
        </p:sp>
        <p:cxnSp>
          <p:nvCxnSpPr>
            <p:cNvPr id="39" name="Straight Connector 38"/>
            <p:cNvCxnSpPr/>
            <p:nvPr/>
          </p:nvCxnSpPr>
          <p:spPr>
            <a:xfrm flipV="1">
              <a:off x="7767420" y="4732964"/>
              <a:ext cx="0" cy="35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767420" y="4730464"/>
              <a:ext cx="192356" cy="25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05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Advantages of identifying all operons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13</a:t>
            </a:fld>
            <a:endParaRPr lang="en-US" dirty="0"/>
          </a:p>
        </p:txBody>
      </p:sp>
      <p:sp>
        <p:nvSpPr>
          <p:cNvPr id="15" name="TextBox 14"/>
          <p:cNvSpPr txBox="1"/>
          <p:nvPr/>
        </p:nvSpPr>
        <p:spPr>
          <a:xfrm>
            <a:off x="1858155" y="2123317"/>
            <a:ext cx="8475689" cy="3416320"/>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400" dirty="0" smtClean="0"/>
              <a:t>It’s </a:t>
            </a:r>
            <a:r>
              <a:rPr lang="en-US" sz="2400" dirty="0" smtClean="0"/>
              <a:t>possible to functionally relate different proteins.</a:t>
            </a:r>
          </a:p>
          <a:p>
            <a:pPr marL="342900" indent="-342900">
              <a:buClr>
                <a:schemeClr val="accent5">
                  <a:lumMod val="75000"/>
                </a:schemeClr>
              </a:buClr>
              <a:buFont typeface="Wingdings" panose="05000000000000000000" pitchFamily="2" charset="2"/>
              <a:buChar char="q"/>
            </a:pPr>
            <a:r>
              <a:rPr lang="en-US" sz="2400" dirty="0" smtClean="0"/>
              <a:t>It’s possible to infer members of regulons.</a:t>
            </a:r>
          </a:p>
          <a:p>
            <a:pPr marL="342900" indent="-342900">
              <a:buClr>
                <a:schemeClr val="accent5">
                  <a:lumMod val="75000"/>
                </a:schemeClr>
              </a:buClr>
              <a:buFont typeface="Wingdings" panose="05000000000000000000" pitchFamily="2" charset="2"/>
              <a:buChar char="q"/>
            </a:pPr>
            <a:r>
              <a:rPr lang="en-US" sz="2400" dirty="0" smtClean="0"/>
              <a:t>It’s possible to infer co-expression.</a:t>
            </a:r>
          </a:p>
          <a:p>
            <a:pPr marL="342900" indent="-342900">
              <a:buClr>
                <a:schemeClr val="accent5">
                  <a:lumMod val="75000"/>
                </a:schemeClr>
              </a:buClr>
              <a:buFont typeface="Wingdings" panose="05000000000000000000" pitchFamily="2" charset="2"/>
              <a:buChar char="q"/>
            </a:pPr>
            <a:r>
              <a:rPr lang="en-US" sz="2400" dirty="0" smtClean="0"/>
              <a:t>If a transporter and enzymes are present in the operon, it would be possible to infer </a:t>
            </a:r>
            <a:r>
              <a:rPr lang="en-US" sz="2400" dirty="0" smtClean="0"/>
              <a:t>the </a:t>
            </a:r>
            <a:r>
              <a:rPr lang="en-US" sz="2400" dirty="0" smtClean="0"/>
              <a:t>substrate of the transporter.</a:t>
            </a:r>
          </a:p>
          <a:p>
            <a:pPr marL="342900" indent="-342900">
              <a:buClr>
                <a:schemeClr val="accent5">
                  <a:lumMod val="75000"/>
                </a:schemeClr>
              </a:buClr>
              <a:buFont typeface="Wingdings" panose="05000000000000000000" pitchFamily="2" charset="2"/>
              <a:buChar char="q"/>
            </a:pPr>
            <a:r>
              <a:rPr lang="en-US" sz="2400" dirty="0" smtClean="0"/>
              <a:t>We could </a:t>
            </a:r>
            <a:r>
              <a:rPr lang="en-US" sz="2400" dirty="0" smtClean="0"/>
              <a:t>approach</a:t>
            </a:r>
            <a:r>
              <a:rPr lang="en-US" sz="2400" dirty="0" smtClean="0"/>
              <a:t> </a:t>
            </a:r>
            <a:r>
              <a:rPr lang="en-US" sz="2400" dirty="0" smtClean="0"/>
              <a:t>questions about the </a:t>
            </a:r>
            <a:r>
              <a:rPr lang="en-US" sz="2400" dirty="0" smtClean="0"/>
              <a:t>evolution of operons</a:t>
            </a:r>
            <a:r>
              <a:rPr lang="en-US" sz="2400" dirty="0" smtClean="0"/>
              <a:t>.</a:t>
            </a:r>
          </a:p>
          <a:p>
            <a:pPr marL="342900" indent="-342900">
              <a:buClr>
                <a:schemeClr val="accent5">
                  <a:lumMod val="75000"/>
                </a:schemeClr>
              </a:buClr>
              <a:buFont typeface="Wingdings" panose="05000000000000000000" pitchFamily="2" charset="2"/>
              <a:buChar char="q"/>
            </a:pPr>
            <a:r>
              <a:rPr lang="en-US" sz="2400" dirty="0"/>
              <a:t>e</a:t>
            </a:r>
            <a:r>
              <a:rPr lang="en-US" sz="2400" dirty="0" smtClean="0"/>
              <a:t>tc</a:t>
            </a:r>
            <a:r>
              <a:rPr lang="en-US" sz="2400" dirty="0" smtClean="0"/>
              <a:t>.</a:t>
            </a:r>
          </a:p>
          <a:p>
            <a:pPr marL="342900" indent="-342900">
              <a:buClr>
                <a:schemeClr val="accent5">
                  <a:lumMod val="75000"/>
                </a:schemeClr>
              </a:buClr>
              <a:buFont typeface="Wingdings" panose="05000000000000000000" pitchFamily="2" charset="2"/>
              <a:buChar char="q"/>
            </a:pPr>
            <a:endParaRPr lang="en-US" sz="2400" dirty="0"/>
          </a:p>
          <a:p>
            <a:pPr marL="342900" indent="-342900">
              <a:buClr>
                <a:schemeClr val="accent5">
                  <a:lumMod val="75000"/>
                </a:schemeClr>
              </a:buClr>
              <a:buFont typeface="Wingdings" panose="05000000000000000000" pitchFamily="2" charset="2"/>
              <a:buChar char="q"/>
            </a:pPr>
            <a:r>
              <a:rPr lang="en-US" sz="2400" b="1" dirty="0" smtClean="0"/>
              <a:t>How can we infer the set of operons in the genome?</a:t>
            </a:r>
            <a:endParaRPr lang="en-US" sz="2400" b="1" dirty="0"/>
          </a:p>
        </p:txBody>
      </p:sp>
    </p:spTree>
    <p:extLst>
      <p:ext uri="{BB962C8B-B14F-4D97-AF65-F5344CB8AC3E}">
        <p14:creationId xmlns:p14="http://schemas.microsoft.com/office/powerpoint/2010/main" val="229029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7" end="7"/>
                                            </p:txEl>
                                          </p:spTgt>
                                        </p:tgtEl>
                                        <p:attrNameLst>
                                          <p:attrName>style.visibility</p:attrName>
                                        </p:attrNameLst>
                                      </p:cBhvr>
                                      <p:to>
                                        <p:strVal val="visible"/>
                                      </p:to>
                                    </p:set>
                                    <p:animEffect transition="in" filter="fade">
                                      <p:cBhvr>
                                        <p:cTn id="7"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12" t="21710" r="1174" b="4630"/>
          <a:stretch/>
        </p:blipFill>
        <p:spPr>
          <a:xfrm>
            <a:off x="189023" y="293370"/>
            <a:ext cx="11814333" cy="6349969"/>
          </a:xfrm>
          <a:prstGeom prst="rect">
            <a:avLst/>
          </a:prstGeom>
          <a:ln>
            <a:solidFill>
              <a:schemeClr val="bg1"/>
            </a:solidFill>
          </a:ln>
        </p:spPr>
      </p:pic>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14</a:t>
            </a:fld>
            <a:endParaRPr lang="en-US" dirty="0"/>
          </a:p>
        </p:txBody>
      </p:sp>
    </p:spTree>
    <p:extLst>
      <p:ext uri="{BB962C8B-B14F-4D97-AF65-F5344CB8AC3E}">
        <p14:creationId xmlns:p14="http://schemas.microsoft.com/office/powerpoint/2010/main" val="1291599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What </a:t>
            </a:r>
            <a:r>
              <a:rPr lang="en-US" b="1" dirty="0" smtClean="0">
                <a:solidFill>
                  <a:srgbClr val="002060"/>
                </a:solidFill>
                <a:effectLst>
                  <a:outerShdw blurRad="38100" dist="38100" dir="2700000" algn="tl">
                    <a:srgbClr val="000000">
                      <a:alpha val="43137"/>
                    </a:srgbClr>
                  </a:outerShdw>
                </a:effectLst>
              </a:rPr>
              <a:t>variables are relevant to the task?</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15</a:t>
            </a:fld>
            <a:endParaRPr lang="en-US" dirty="0"/>
          </a:p>
        </p:txBody>
      </p:sp>
      <p:sp>
        <p:nvSpPr>
          <p:cNvPr id="3" name="TextBox 2"/>
          <p:cNvSpPr txBox="1"/>
          <p:nvPr/>
        </p:nvSpPr>
        <p:spPr>
          <a:xfrm>
            <a:off x="1858155" y="1877939"/>
            <a:ext cx="8813703" cy="5632311"/>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000" b="1" dirty="0" smtClean="0"/>
              <a:t>A single promoter for all genes? </a:t>
            </a:r>
          </a:p>
          <a:p>
            <a:pPr marL="800100" lvl="1" indent="-342900">
              <a:buClr>
                <a:schemeClr val="accent5">
                  <a:lumMod val="75000"/>
                </a:schemeClr>
              </a:buClr>
              <a:buFont typeface="Courier New" panose="02070309020205020404" pitchFamily="49" charset="0"/>
              <a:buChar char="o"/>
            </a:pPr>
            <a:r>
              <a:rPr lang="en-US" sz="2000" dirty="0" smtClean="0"/>
              <a:t>Not really as there can be internal promoters.</a:t>
            </a:r>
          </a:p>
          <a:p>
            <a:pPr marL="342900" indent="-342900">
              <a:buClr>
                <a:schemeClr val="accent5">
                  <a:lumMod val="75000"/>
                </a:schemeClr>
              </a:buClr>
              <a:buFont typeface="Wingdings" panose="05000000000000000000" pitchFamily="2" charset="2"/>
              <a:buChar char="q"/>
            </a:pPr>
            <a:r>
              <a:rPr lang="en-US" sz="2000" b="1" dirty="0" smtClean="0"/>
              <a:t>They need to be co-expressed at similar levels?</a:t>
            </a:r>
          </a:p>
          <a:p>
            <a:pPr marL="800100" lvl="1" indent="-342900">
              <a:buClr>
                <a:schemeClr val="accent5">
                  <a:lumMod val="75000"/>
                </a:schemeClr>
              </a:buClr>
              <a:buFont typeface="Courier New" panose="02070309020205020404" pitchFamily="49" charset="0"/>
              <a:buChar char="o"/>
            </a:pPr>
            <a:r>
              <a:rPr lang="en-US" sz="2000" dirty="0" smtClean="0"/>
              <a:t>Not necessarily. For example, if there are </a:t>
            </a:r>
            <a:r>
              <a:rPr lang="en-US" sz="2000" i="1" dirty="0" smtClean="0"/>
              <a:t>Rho </a:t>
            </a:r>
            <a:r>
              <a:rPr lang="en-US" sz="2000" dirty="0" smtClean="0"/>
              <a:t>independent transcription terminators with different specificities in intermediate genes, that would produce </a:t>
            </a:r>
            <a:r>
              <a:rPr lang="en-US" sz="2000" dirty="0" smtClean="0"/>
              <a:t>different </a:t>
            </a:r>
            <a:r>
              <a:rPr lang="en-US" sz="2000" dirty="0"/>
              <a:t>expression levels </a:t>
            </a:r>
            <a:r>
              <a:rPr lang="en-US" sz="2000" dirty="0" smtClean="0"/>
              <a:t>for the genes in the operon. </a:t>
            </a:r>
            <a:r>
              <a:rPr lang="en-US" sz="2000" dirty="0" smtClean="0"/>
              <a:t>Not to mention the possible presence of regulatory </a:t>
            </a:r>
            <a:r>
              <a:rPr lang="en-US" sz="2000" dirty="0" smtClean="0"/>
              <a:t>regions in the </a:t>
            </a:r>
            <a:r>
              <a:rPr lang="en-US" sz="2000" dirty="0" smtClean="0"/>
              <a:t>genes.</a:t>
            </a:r>
          </a:p>
          <a:p>
            <a:pPr marL="342900" indent="-342900">
              <a:buClr>
                <a:schemeClr val="accent5">
                  <a:lumMod val="75000"/>
                </a:schemeClr>
              </a:buClr>
              <a:buFont typeface="Wingdings" panose="05000000000000000000" pitchFamily="2" charset="2"/>
              <a:buChar char="q"/>
            </a:pPr>
            <a:r>
              <a:rPr lang="en-US" sz="2000" b="1" dirty="0" smtClean="0"/>
              <a:t>What about protein function?</a:t>
            </a:r>
          </a:p>
          <a:p>
            <a:pPr marL="800100" lvl="1" indent="-342900">
              <a:buClr>
                <a:schemeClr val="accent5">
                  <a:lumMod val="75000"/>
                </a:schemeClr>
              </a:buClr>
              <a:buFont typeface="Courier New" panose="02070309020205020404" pitchFamily="49" charset="0"/>
              <a:buChar char="o"/>
            </a:pPr>
            <a:r>
              <a:rPr lang="en-US" sz="2000" dirty="0" smtClean="0"/>
              <a:t>Functional descriptions can vary significantly within operons making it difficult to create associations, </a:t>
            </a:r>
            <a:r>
              <a:rPr lang="en-US" sz="2000" dirty="0" smtClean="0"/>
              <a:t>but </a:t>
            </a:r>
            <a:r>
              <a:rPr lang="en-US" sz="2000" dirty="0" smtClean="0"/>
              <a:t>it is definitely worth </a:t>
            </a:r>
            <a:r>
              <a:rPr lang="en-US" sz="2000" dirty="0" smtClean="0"/>
              <a:t>exploring.</a:t>
            </a:r>
          </a:p>
          <a:p>
            <a:pPr marL="800100" lvl="1" indent="-342900">
              <a:buClr>
                <a:schemeClr val="accent5">
                  <a:lumMod val="75000"/>
                </a:schemeClr>
              </a:buClr>
              <a:buFont typeface="Courier New" panose="02070309020205020404" pitchFamily="49" charset="0"/>
              <a:buChar char="o"/>
            </a:pPr>
            <a:r>
              <a:rPr lang="en-US" sz="2000" dirty="0" smtClean="0"/>
              <a:t>For most genomes there are few functional annotations.</a:t>
            </a:r>
            <a:endParaRPr lang="en-US" sz="2000" dirty="0" smtClean="0"/>
          </a:p>
          <a:p>
            <a:pPr marL="342900" indent="-342900">
              <a:buClr>
                <a:schemeClr val="accent5">
                  <a:lumMod val="75000"/>
                </a:schemeClr>
              </a:buClr>
              <a:buFont typeface="Wingdings" panose="05000000000000000000" pitchFamily="2" charset="2"/>
              <a:buChar char="q"/>
            </a:pPr>
            <a:r>
              <a:rPr lang="en-US" sz="2000" b="1" dirty="0" smtClean="0"/>
              <a:t>What about the intergenic distance between genes?</a:t>
            </a:r>
          </a:p>
          <a:p>
            <a:pPr marL="800100" lvl="1" indent="-342900">
              <a:buClr>
                <a:schemeClr val="accent5">
                  <a:lumMod val="75000"/>
                </a:schemeClr>
              </a:buClr>
              <a:buFont typeface="Courier New" panose="02070309020205020404" pitchFamily="49" charset="0"/>
              <a:buChar char="o"/>
            </a:pPr>
            <a:r>
              <a:rPr lang="en-US" sz="2000" dirty="0" smtClean="0"/>
              <a:t>Is there a noticeable difference in intergenic distance between adjacent genes in known operons versus adjacent genes not in the same operon? (the feasibility test)</a:t>
            </a:r>
          </a:p>
          <a:p>
            <a:pPr marL="342900" indent="-342900">
              <a:buClr>
                <a:schemeClr val="accent5">
                  <a:lumMod val="75000"/>
                </a:schemeClr>
              </a:buClr>
              <a:buFont typeface="Wingdings" panose="05000000000000000000" pitchFamily="2" charset="2"/>
              <a:buChar char="q"/>
            </a:pPr>
            <a:endParaRPr lang="en-US" sz="2000" dirty="0"/>
          </a:p>
          <a:p>
            <a:endParaRPr lang="en-US" sz="2000" dirty="0" smtClean="0"/>
          </a:p>
          <a:p>
            <a:endParaRPr lang="en-US" sz="2000" dirty="0"/>
          </a:p>
        </p:txBody>
      </p:sp>
    </p:spTree>
    <p:extLst>
      <p:ext uri="{BB962C8B-B14F-4D97-AF65-F5344CB8AC3E}">
        <p14:creationId xmlns:p14="http://schemas.microsoft.com/office/powerpoint/2010/main" val="25265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What </a:t>
            </a:r>
            <a:r>
              <a:rPr lang="en-US" b="1" dirty="0" smtClean="0">
                <a:solidFill>
                  <a:srgbClr val="002060"/>
                </a:solidFill>
                <a:effectLst>
                  <a:outerShdw blurRad="38100" dist="38100" dir="2700000" algn="tl">
                    <a:srgbClr val="000000">
                      <a:alpha val="43137"/>
                    </a:srgbClr>
                  </a:outerShdw>
                </a:effectLst>
              </a:rPr>
              <a:t>data can we use?</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16</a:t>
            </a:fld>
            <a:endParaRPr lang="en-US" dirty="0"/>
          </a:p>
        </p:txBody>
      </p:sp>
      <p:sp>
        <p:nvSpPr>
          <p:cNvPr id="3" name="TextBox 2"/>
          <p:cNvSpPr txBox="1"/>
          <p:nvPr/>
        </p:nvSpPr>
        <p:spPr>
          <a:xfrm>
            <a:off x="2263271" y="1648508"/>
            <a:ext cx="8475689" cy="3816429"/>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200" b="1" dirty="0" smtClean="0"/>
              <a:t>Positive Control (distances within operons):</a:t>
            </a:r>
          </a:p>
          <a:p>
            <a:pPr marL="800100" lvl="1" indent="-342900">
              <a:buClr>
                <a:schemeClr val="accent5">
                  <a:lumMod val="75000"/>
                </a:schemeClr>
              </a:buClr>
              <a:buFont typeface="Courier New" panose="02070309020205020404" pitchFamily="49" charset="0"/>
              <a:buChar char="o"/>
            </a:pPr>
            <a:r>
              <a:rPr lang="en-US" sz="2200" dirty="0" smtClean="0"/>
              <a:t>Sets of genes with experimental evidence indicating they are co-transcribed in the same polycistronic mRNA.</a:t>
            </a:r>
          </a:p>
          <a:p>
            <a:pPr marL="1257300" lvl="2" indent="-342900">
              <a:buClr>
                <a:schemeClr val="accent5">
                  <a:lumMod val="75000"/>
                </a:schemeClr>
              </a:buClr>
              <a:buFont typeface="Wingdings" panose="05000000000000000000" pitchFamily="2" charset="2"/>
              <a:buChar char="Ø"/>
            </a:pPr>
            <a:r>
              <a:rPr lang="en-US" sz="2200" dirty="0" smtClean="0"/>
              <a:t>Published evidence in the literature.</a:t>
            </a:r>
          </a:p>
          <a:p>
            <a:pPr marL="800100" lvl="1" indent="-342900">
              <a:buClr>
                <a:schemeClr val="accent5">
                  <a:lumMod val="75000"/>
                </a:schemeClr>
              </a:buClr>
              <a:buFont typeface="Courier New" panose="02070309020205020404" pitchFamily="49" charset="0"/>
              <a:buChar char="o"/>
            </a:pPr>
            <a:r>
              <a:rPr lang="en-US" sz="2200" dirty="0" smtClean="0"/>
              <a:t>RegulonDB (curated database on transcriptional regulation</a:t>
            </a:r>
            <a:r>
              <a:rPr lang="en-US" sz="2200" dirty="0" smtClean="0"/>
              <a:t>).</a:t>
            </a:r>
            <a:endParaRPr lang="en-US" sz="2200" dirty="0" smtClean="0"/>
          </a:p>
          <a:p>
            <a:pPr marL="342900" indent="-342900">
              <a:buClr>
                <a:schemeClr val="accent5">
                  <a:lumMod val="75000"/>
                </a:schemeClr>
              </a:buClr>
              <a:buFont typeface="Wingdings" panose="05000000000000000000" pitchFamily="2" charset="2"/>
              <a:buChar char="q"/>
            </a:pPr>
            <a:r>
              <a:rPr lang="en-US" sz="2200" b="1" dirty="0" smtClean="0"/>
              <a:t>Negative Control (distances between different documented transcription units):</a:t>
            </a:r>
            <a:endParaRPr lang="en-US" sz="2200" dirty="0" smtClean="0"/>
          </a:p>
          <a:p>
            <a:pPr marL="800100" lvl="1" indent="-342900">
              <a:buClr>
                <a:schemeClr val="accent5">
                  <a:lumMod val="75000"/>
                </a:schemeClr>
              </a:buClr>
              <a:buFont typeface="Courier New" panose="02070309020205020404" pitchFamily="49" charset="0"/>
              <a:buChar char="o"/>
            </a:pPr>
            <a:r>
              <a:rPr lang="en-US" sz="2200" dirty="0" smtClean="0"/>
              <a:t>If there are two known, but different adjacent, transcription units in the same strand, then the distance between their borders can be taken as examples of distances between genes that do not belong to the same operon.</a:t>
            </a:r>
            <a:endParaRPr lang="en-US" sz="2400" dirty="0" smtClean="0"/>
          </a:p>
        </p:txBody>
      </p:sp>
      <p:sp>
        <p:nvSpPr>
          <p:cNvPr id="19" name="TextBox 18"/>
          <p:cNvSpPr txBox="1"/>
          <p:nvPr/>
        </p:nvSpPr>
        <p:spPr>
          <a:xfrm>
            <a:off x="72495" y="6489450"/>
            <a:ext cx="2234907" cy="307777"/>
          </a:xfrm>
          <a:prstGeom prst="rect">
            <a:avLst/>
          </a:prstGeom>
          <a:noFill/>
        </p:spPr>
        <p:txBody>
          <a:bodyPr wrap="none" rtlCol="0">
            <a:spAutoFit/>
          </a:bodyPr>
          <a:lstStyle/>
          <a:p>
            <a:r>
              <a:rPr lang="en-US" sz="1400" dirty="0" smtClean="0"/>
              <a:t>2000, PNAS 97(12): 6652-57</a:t>
            </a:r>
            <a:endParaRPr lang="en-US" sz="1400" dirty="0"/>
          </a:p>
        </p:txBody>
      </p:sp>
      <p:grpSp>
        <p:nvGrpSpPr>
          <p:cNvPr id="23" name="Group 22"/>
          <p:cNvGrpSpPr/>
          <p:nvPr/>
        </p:nvGrpSpPr>
        <p:grpSpPr>
          <a:xfrm>
            <a:off x="4885485" y="5828934"/>
            <a:ext cx="3948895" cy="906894"/>
            <a:chOff x="4885485" y="5828934"/>
            <a:chExt cx="3948895" cy="906894"/>
          </a:xfrm>
        </p:grpSpPr>
        <p:sp>
          <p:nvSpPr>
            <p:cNvPr id="7" name="AutoShape 11"/>
            <p:cNvSpPr>
              <a:spLocks noChangeArrowheads="1"/>
            </p:cNvSpPr>
            <p:nvPr/>
          </p:nvSpPr>
          <p:spPr bwMode="auto">
            <a:xfrm>
              <a:off x="4885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8" name="AutoShape 12"/>
            <p:cNvSpPr>
              <a:spLocks noChangeArrowheads="1"/>
            </p:cNvSpPr>
            <p:nvPr/>
          </p:nvSpPr>
          <p:spPr bwMode="auto">
            <a:xfrm>
              <a:off x="5266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9" name="AutoShape 13"/>
            <p:cNvSpPr>
              <a:spLocks noChangeArrowheads="1"/>
            </p:cNvSpPr>
            <p:nvPr/>
          </p:nvSpPr>
          <p:spPr bwMode="auto">
            <a:xfrm>
              <a:off x="5647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0" name="AutoShape 14"/>
            <p:cNvSpPr>
              <a:spLocks noChangeArrowheads="1"/>
            </p:cNvSpPr>
            <p:nvPr/>
          </p:nvSpPr>
          <p:spPr bwMode="auto">
            <a:xfrm>
              <a:off x="6419128" y="5828934"/>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sp>
          <p:nvSpPr>
            <p:cNvPr id="11" name="AutoShape 15"/>
            <p:cNvSpPr>
              <a:spLocks noChangeArrowheads="1"/>
            </p:cNvSpPr>
            <p:nvPr/>
          </p:nvSpPr>
          <p:spPr bwMode="auto">
            <a:xfrm>
              <a:off x="8072380" y="5828934"/>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12" name="AutoShape 16"/>
            <p:cNvSpPr>
              <a:spLocks noChangeArrowheads="1"/>
            </p:cNvSpPr>
            <p:nvPr/>
          </p:nvSpPr>
          <p:spPr bwMode="auto">
            <a:xfrm>
              <a:off x="8453380" y="5828934"/>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13" name="Line 18"/>
            <p:cNvSpPr>
              <a:spLocks noChangeShapeType="1"/>
            </p:cNvSpPr>
            <p:nvPr/>
          </p:nvSpPr>
          <p:spPr bwMode="auto">
            <a:xfrm>
              <a:off x="6028485" y="5981334"/>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19"/>
            <p:cNvSpPr>
              <a:spLocks noChangeShapeType="1"/>
            </p:cNvSpPr>
            <p:nvPr/>
          </p:nvSpPr>
          <p:spPr bwMode="auto">
            <a:xfrm>
              <a:off x="7243410" y="5981334"/>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 name="Left Brace 4"/>
            <p:cNvSpPr/>
            <p:nvPr/>
          </p:nvSpPr>
          <p:spPr>
            <a:xfrm rot="16200000">
              <a:off x="6113262" y="6037068"/>
              <a:ext cx="24855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14"/>
            <p:cNvSpPr/>
            <p:nvPr/>
          </p:nvSpPr>
          <p:spPr>
            <a:xfrm rot="16200000">
              <a:off x="7552073" y="5855839"/>
              <a:ext cx="248560" cy="792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p:cNvSpPr txBox="1"/>
            <p:nvPr/>
          </p:nvSpPr>
          <p:spPr>
            <a:xfrm>
              <a:off x="6067298" y="6366496"/>
              <a:ext cx="38504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1</a:t>
              </a:r>
              <a:endParaRPr lang="en-US" i="1" dirty="0">
                <a:latin typeface="+mj-lt"/>
              </a:endParaRPr>
            </a:p>
          </p:txBody>
        </p:sp>
        <p:sp>
          <p:nvSpPr>
            <p:cNvPr id="17" name="TextBox 16"/>
            <p:cNvSpPr txBox="1"/>
            <p:nvPr/>
          </p:nvSpPr>
          <p:spPr>
            <a:xfrm>
              <a:off x="7578745" y="6354498"/>
              <a:ext cx="38023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2</a:t>
              </a:r>
              <a:endParaRPr lang="en-US" i="1" dirty="0">
                <a:latin typeface="+mj-lt"/>
              </a:endParaRPr>
            </a:p>
          </p:txBody>
        </p:sp>
        <p:sp>
          <p:nvSpPr>
            <p:cNvPr id="20" name="AutoShape 14"/>
            <p:cNvSpPr>
              <a:spLocks noChangeArrowheads="1"/>
            </p:cNvSpPr>
            <p:nvPr/>
          </p:nvSpPr>
          <p:spPr bwMode="auto">
            <a:xfrm>
              <a:off x="6895622" y="5830859"/>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cxnSp>
          <p:nvCxnSpPr>
            <p:cNvPr id="22" name="Straight Connector 21"/>
            <p:cNvCxnSpPr>
              <a:stCxn id="10" idx="3"/>
              <a:endCxn id="20" idx="1"/>
            </p:cNvCxnSpPr>
            <p:nvPr/>
          </p:nvCxnSpPr>
          <p:spPr>
            <a:xfrm>
              <a:off x="6800128" y="5981334"/>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361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How predictive can intergenic distances be? </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17</a:t>
            </a:fld>
            <a:endParaRPr lang="en-US" dirty="0"/>
          </a:p>
        </p:txBody>
      </p:sp>
      <p:sp>
        <p:nvSpPr>
          <p:cNvPr id="19" name="TextBox 18"/>
          <p:cNvSpPr txBox="1"/>
          <p:nvPr/>
        </p:nvSpPr>
        <p:spPr>
          <a:xfrm>
            <a:off x="342900" y="6335562"/>
            <a:ext cx="2234907" cy="307777"/>
          </a:xfrm>
          <a:prstGeom prst="rect">
            <a:avLst/>
          </a:prstGeom>
          <a:noFill/>
        </p:spPr>
        <p:txBody>
          <a:bodyPr wrap="none" rtlCol="0">
            <a:spAutoFit/>
          </a:bodyPr>
          <a:lstStyle/>
          <a:p>
            <a:r>
              <a:rPr lang="en-US" sz="1400" dirty="0" smtClean="0"/>
              <a:t>2000, PNAS 97(12): 6652-57</a:t>
            </a:r>
            <a:endParaRPr lang="en-US" sz="1400" dirty="0"/>
          </a:p>
        </p:txBody>
      </p:sp>
      <p:pic>
        <p:nvPicPr>
          <p:cNvPr id="24" name="Picture 23"/>
          <p:cNvPicPr>
            <a:picLocks noChangeAspect="1"/>
          </p:cNvPicPr>
          <p:nvPr/>
        </p:nvPicPr>
        <p:blipFill>
          <a:blip r:embed="rId2"/>
          <a:stretch>
            <a:fillRect/>
          </a:stretch>
        </p:blipFill>
        <p:spPr>
          <a:xfrm>
            <a:off x="1034004" y="1787402"/>
            <a:ext cx="4811782" cy="4173886"/>
          </a:xfrm>
          <a:prstGeom prst="rect">
            <a:avLst/>
          </a:prstGeom>
        </p:spPr>
      </p:pic>
      <p:pic>
        <p:nvPicPr>
          <p:cNvPr id="33" name="Picture 32"/>
          <p:cNvPicPr>
            <a:picLocks noChangeAspect="1"/>
          </p:cNvPicPr>
          <p:nvPr/>
        </p:nvPicPr>
        <p:blipFill>
          <a:blip r:embed="rId3"/>
          <a:stretch>
            <a:fillRect/>
          </a:stretch>
        </p:blipFill>
        <p:spPr>
          <a:xfrm>
            <a:off x="6579030" y="1804654"/>
            <a:ext cx="4592175" cy="4109695"/>
          </a:xfrm>
          <a:prstGeom prst="rect">
            <a:avLst/>
          </a:prstGeom>
        </p:spPr>
      </p:pic>
    </p:spTree>
    <p:extLst>
      <p:ext uri="{BB962C8B-B14F-4D97-AF65-F5344CB8AC3E}">
        <p14:creationId xmlns:p14="http://schemas.microsoft.com/office/powerpoint/2010/main" val="26367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a:t>
            </a:r>
            <a:r>
              <a:rPr lang="en-US" b="1" dirty="0" smtClean="0">
                <a:solidFill>
                  <a:srgbClr val="002060"/>
                </a:solidFill>
                <a:effectLst>
                  <a:outerShdw blurRad="38100" dist="38100" dir="2700000" algn="tl">
                    <a:srgbClr val="000000">
                      <a:alpha val="43137"/>
                    </a:srgbClr>
                  </a:outerShdw>
                </a:effectLst>
              </a:rPr>
              <a:t>a predictive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18</a:t>
            </a:fld>
            <a:endParaRPr lang="en-US" dirty="0"/>
          </a:p>
        </p:txBody>
      </p:sp>
      <p:sp>
        <p:nvSpPr>
          <p:cNvPr id="3" name="TextBox 2"/>
          <p:cNvSpPr txBox="1"/>
          <p:nvPr/>
        </p:nvSpPr>
        <p:spPr>
          <a:xfrm>
            <a:off x="1858155" y="1941439"/>
            <a:ext cx="8949545" cy="5693866"/>
          </a:xfrm>
          <a:prstGeom prst="rect">
            <a:avLst/>
          </a:prstGeom>
          <a:noFill/>
        </p:spPr>
        <p:txBody>
          <a:bodyPr wrap="square" rtlCol="0">
            <a:spAutoFit/>
          </a:bodyPr>
          <a:lstStyle/>
          <a:p>
            <a:pPr marL="457200" indent="-457200">
              <a:buClr>
                <a:schemeClr val="accent5">
                  <a:lumMod val="75000"/>
                </a:schemeClr>
              </a:buClr>
              <a:buFont typeface="Wingdings" panose="05000000000000000000" pitchFamily="2" charset="2"/>
              <a:buChar char="q"/>
            </a:pPr>
            <a:r>
              <a:rPr lang="en-US" sz="2800" b="1" dirty="0" smtClean="0"/>
              <a:t>First we need to generate a </a:t>
            </a:r>
            <a:r>
              <a:rPr lang="en-US" sz="2800" b="1" dirty="0" smtClean="0"/>
              <a:t>hypothesis:</a:t>
            </a:r>
          </a:p>
          <a:p>
            <a:pPr lvl="1">
              <a:buClr>
                <a:schemeClr val="accent5">
                  <a:lumMod val="75000"/>
                </a:schemeClr>
              </a:buClr>
            </a:pPr>
            <a:r>
              <a:rPr lang="en-US" sz="2800" dirty="0" smtClean="0"/>
              <a:t>The I</a:t>
            </a:r>
            <a:r>
              <a:rPr lang="en-US" sz="2800" dirty="0" smtClean="0"/>
              <a:t>ntergenic </a:t>
            </a:r>
            <a:r>
              <a:rPr lang="en-US" sz="2800" dirty="0" smtClean="0"/>
              <a:t>distance between adjacent genes in the same strand </a:t>
            </a:r>
            <a:r>
              <a:rPr lang="en-US" sz="2800" dirty="0" smtClean="0"/>
              <a:t>can be used to infer </a:t>
            </a:r>
            <a:r>
              <a:rPr lang="en-US" sz="2800" dirty="0" smtClean="0"/>
              <a:t>membership</a:t>
            </a:r>
            <a:r>
              <a:rPr lang="en-US" sz="2800" dirty="0"/>
              <a:t> </a:t>
            </a:r>
            <a:r>
              <a:rPr lang="en-US" sz="2800" dirty="0" smtClean="0"/>
              <a:t>to the same </a:t>
            </a:r>
            <a:r>
              <a:rPr lang="en-US" sz="2800" dirty="0" smtClean="0"/>
              <a:t>operon.</a:t>
            </a:r>
            <a:endParaRPr lang="en-US" sz="2800" dirty="0" smtClean="0"/>
          </a:p>
          <a:p>
            <a:pPr marL="457200" indent="-457200">
              <a:buClr>
                <a:schemeClr val="accent5">
                  <a:lumMod val="75000"/>
                </a:schemeClr>
              </a:buClr>
              <a:buFont typeface="Wingdings" panose="05000000000000000000" pitchFamily="2" charset="2"/>
              <a:buChar char="q"/>
            </a:pPr>
            <a:r>
              <a:rPr lang="en-US" sz="2800" b="1" dirty="0" smtClean="0"/>
              <a:t>Define the </a:t>
            </a:r>
            <a:r>
              <a:rPr lang="en-US" sz="2800" b="1" dirty="0"/>
              <a:t>main </a:t>
            </a:r>
            <a:r>
              <a:rPr lang="en-US" sz="2800" b="1" dirty="0" smtClean="0"/>
              <a:t>assumptions (implicit and explicit):</a:t>
            </a:r>
          </a:p>
          <a:p>
            <a:pPr marL="800100" lvl="1" indent="-342900">
              <a:buClr>
                <a:schemeClr val="accent5">
                  <a:lumMod val="75000"/>
                </a:schemeClr>
              </a:buClr>
              <a:buFont typeface="Courier New" panose="02070309020205020404" pitchFamily="49" charset="0"/>
              <a:buChar char="o"/>
            </a:pPr>
            <a:r>
              <a:rPr lang="en-US" sz="2800" dirty="0" smtClean="0"/>
              <a:t>Intergenic distanc</a:t>
            </a:r>
            <a:r>
              <a:rPr lang="en-US" sz="2800" dirty="0" smtClean="0"/>
              <a:t>e is the most important variable in the identification of operons.</a:t>
            </a:r>
          </a:p>
          <a:p>
            <a:pPr lvl="1">
              <a:buClr>
                <a:schemeClr val="accent5">
                  <a:lumMod val="75000"/>
                </a:schemeClr>
              </a:buClr>
            </a:pPr>
            <a:endParaRPr lang="en-US" sz="2800" dirty="0"/>
          </a:p>
          <a:p>
            <a:pPr marL="457200" indent="-457200">
              <a:buClr>
                <a:schemeClr val="accent5">
                  <a:lumMod val="75000"/>
                </a:schemeClr>
              </a:buClr>
              <a:buFont typeface="Wingdings" panose="05000000000000000000" pitchFamily="2" charset="2"/>
              <a:buChar char="q"/>
            </a:pPr>
            <a:r>
              <a:rPr lang="en-US" sz="2800" b="1" dirty="0" smtClean="0"/>
              <a:t>We create the model by assuming we know everything; </a:t>
            </a:r>
            <a:r>
              <a:rPr lang="en-US" sz="2800" b="1" dirty="0"/>
              <a:t>t</a:t>
            </a:r>
            <a:r>
              <a:rPr lang="en-US" sz="2800" b="1" dirty="0" smtClean="0"/>
              <a:t>hat includes the properties we want to predict.</a:t>
            </a:r>
          </a:p>
          <a:p>
            <a:pPr>
              <a:buClr>
                <a:schemeClr val="accent5">
                  <a:lumMod val="75000"/>
                </a:schemeClr>
              </a:buClr>
            </a:pPr>
            <a:endParaRPr lang="en-US" sz="2800" dirty="0"/>
          </a:p>
          <a:p>
            <a:endParaRPr lang="en-US" sz="2800" dirty="0" smtClean="0"/>
          </a:p>
          <a:p>
            <a:endParaRPr lang="en-US" sz="2800" dirty="0"/>
          </a:p>
        </p:txBody>
      </p:sp>
    </p:spTree>
    <p:extLst>
      <p:ext uri="{BB962C8B-B14F-4D97-AF65-F5344CB8AC3E}">
        <p14:creationId xmlns:p14="http://schemas.microsoft.com/office/powerpoint/2010/main" val="349153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Log-Likelihood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19</a:t>
            </a:fld>
            <a:endParaRPr lang="en-US" dirty="0"/>
          </a:p>
        </p:txBody>
      </p:sp>
      <p:sp>
        <p:nvSpPr>
          <p:cNvPr id="5" name="Rectangle 4"/>
          <p:cNvSpPr/>
          <p:nvPr/>
        </p:nvSpPr>
        <p:spPr>
          <a:xfrm>
            <a:off x="546100" y="2242372"/>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1077021" y="1873040"/>
            <a:ext cx="3421258" cy="369332"/>
          </a:xfrm>
          <a:prstGeom prst="rect">
            <a:avLst/>
          </a:prstGeom>
          <a:noFill/>
        </p:spPr>
        <p:txBody>
          <a:bodyPr wrap="none" rtlCol="0">
            <a:spAutoFit/>
          </a:bodyPr>
          <a:lstStyle/>
          <a:p>
            <a:r>
              <a:rPr lang="en-US" dirty="0" smtClean="0"/>
              <a:t>Distances between adjacent genes</a:t>
            </a:r>
            <a:endParaRPr lang="en-US" i="1"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946149" y="2534472"/>
            <a:ext cx="3683001" cy="1497012"/>
            <a:chOff x="1238249" y="3619500"/>
            <a:chExt cx="3683001" cy="1497012"/>
          </a:xfrm>
        </p:grpSpPr>
        <p:sp>
          <p:nvSpPr>
            <p:cNvPr id="9" name="TextBox 8"/>
            <p:cNvSpPr txBox="1"/>
            <p:nvPr/>
          </p:nvSpPr>
          <p:spPr>
            <a:xfrm>
              <a:off x="2298700" y="3619500"/>
              <a:ext cx="1537152" cy="369332"/>
            </a:xfrm>
            <a:prstGeom prst="rect">
              <a:avLst/>
            </a:prstGeom>
            <a:noFill/>
          </p:spPr>
          <p:txBody>
            <a:bodyPr wrap="none" rtlCol="0">
              <a:spAutoFit/>
            </a:bodyPr>
            <a:lstStyle/>
            <a:p>
              <a:r>
                <a:rPr lang="en-US" dirty="0" smtClean="0"/>
                <a:t>Same </a:t>
              </a:r>
              <a:r>
                <a:rPr lang="en-US" dirty="0" err="1" smtClean="0"/>
                <a:t>directon</a:t>
              </a:r>
              <a:endParaRPr lang="en-US" dirty="0"/>
            </a:p>
          </p:txBody>
        </p:sp>
        <p:sp>
          <p:nvSpPr>
            <p:cNvPr id="10" name="Oval 9"/>
            <p:cNvSpPr/>
            <p:nvPr/>
          </p:nvSpPr>
          <p:spPr>
            <a:xfrm>
              <a:off x="1238249" y="3949144"/>
              <a:ext cx="3683001" cy="1167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1742961" y="2858905"/>
            <a:ext cx="2558911" cy="1185279"/>
            <a:chOff x="2035061" y="3943933"/>
            <a:chExt cx="2558911" cy="1185279"/>
          </a:xfrm>
        </p:grpSpPr>
        <p:sp>
          <p:nvSpPr>
            <p:cNvPr id="12" name="Freeform 11"/>
            <p:cNvSpPr/>
            <p:nvPr/>
          </p:nvSpPr>
          <p:spPr>
            <a:xfrm>
              <a:off x="2946391" y="3943933"/>
              <a:ext cx="433804" cy="1185279"/>
            </a:xfrm>
            <a:custGeom>
              <a:avLst/>
              <a:gdLst>
                <a:gd name="connsiteX0" fmla="*/ 114309 w 433804"/>
                <a:gd name="connsiteY0" fmla="*/ 0 h 1185279"/>
                <a:gd name="connsiteX1" fmla="*/ 355609 w 433804"/>
                <a:gd name="connsiteY1" fmla="*/ 241300 h 1185279"/>
                <a:gd name="connsiteX2" fmla="*/ 9 w 433804"/>
                <a:gd name="connsiteY2" fmla="*/ 749300 h 1185279"/>
                <a:gd name="connsiteX3" fmla="*/ 368309 w 433804"/>
                <a:gd name="connsiteY3" fmla="*/ 1143000 h 1185279"/>
                <a:gd name="connsiteX4" fmla="*/ 431809 w 433804"/>
                <a:gd name="connsiteY4" fmla="*/ 1155700 h 118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04" h="1185279">
                  <a:moveTo>
                    <a:pt x="114309" y="0"/>
                  </a:moveTo>
                  <a:cubicBezTo>
                    <a:pt x="244484" y="58208"/>
                    <a:pt x="374659" y="116417"/>
                    <a:pt x="355609" y="241300"/>
                  </a:cubicBezTo>
                  <a:cubicBezTo>
                    <a:pt x="336559" y="366183"/>
                    <a:pt x="-2108" y="599017"/>
                    <a:pt x="9" y="749300"/>
                  </a:cubicBezTo>
                  <a:cubicBezTo>
                    <a:pt x="2126" y="899583"/>
                    <a:pt x="296342" y="1075267"/>
                    <a:pt x="368309" y="1143000"/>
                  </a:cubicBezTo>
                  <a:cubicBezTo>
                    <a:pt x="440276" y="1210733"/>
                    <a:pt x="436042" y="1183216"/>
                    <a:pt x="431809" y="11557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035061" y="4028574"/>
              <a:ext cx="894284" cy="369332"/>
            </a:xfrm>
            <a:prstGeom prst="rect">
              <a:avLst/>
            </a:prstGeom>
            <a:noFill/>
          </p:spPr>
          <p:txBody>
            <a:bodyPr wrap="none" rtlCol="0">
              <a:spAutoFit/>
            </a:bodyPr>
            <a:lstStyle/>
            <a:p>
              <a:r>
                <a:rPr lang="en-US" dirty="0" smtClean="0"/>
                <a:t>Operon</a:t>
              </a:r>
              <a:endParaRPr lang="en-US" dirty="0"/>
            </a:p>
          </p:txBody>
        </p:sp>
        <p:sp>
          <p:nvSpPr>
            <p:cNvPr id="14" name="TextBox 13"/>
            <p:cNvSpPr txBox="1"/>
            <p:nvPr/>
          </p:nvSpPr>
          <p:spPr>
            <a:xfrm>
              <a:off x="3329395" y="4028098"/>
              <a:ext cx="1264577" cy="369332"/>
            </a:xfrm>
            <a:prstGeom prst="rect">
              <a:avLst/>
            </a:prstGeom>
            <a:noFill/>
          </p:spPr>
          <p:txBody>
            <a:bodyPr wrap="none" rtlCol="0">
              <a:spAutoFit/>
            </a:bodyPr>
            <a:lstStyle/>
            <a:p>
              <a:r>
                <a:rPr lang="en-US" dirty="0" smtClean="0"/>
                <a:t>Not operon</a:t>
              </a:r>
              <a:endParaRPr lang="en-US" dirty="0"/>
            </a:p>
          </p:txBody>
        </p:sp>
      </p:grpSp>
      <p:pic>
        <p:nvPicPr>
          <p:cNvPr id="24" name="Picture 23"/>
          <p:cNvPicPr>
            <a:picLocks noChangeAspect="1"/>
          </p:cNvPicPr>
          <p:nvPr/>
        </p:nvPicPr>
        <p:blipFill>
          <a:blip r:embed="rId2"/>
          <a:stretch>
            <a:fillRect/>
          </a:stretch>
        </p:blipFill>
        <p:spPr>
          <a:xfrm>
            <a:off x="6706274" y="1616869"/>
            <a:ext cx="3657600" cy="895350"/>
          </a:xfrm>
          <a:prstGeom prst="rect">
            <a:avLst/>
          </a:prstGeom>
        </p:spPr>
      </p:pic>
      <mc:AlternateContent xmlns:mc="http://schemas.openxmlformats.org/markup-compatibility/2006" xmlns:a14="http://schemas.microsoft.com/office/drawing/2010/main">
        <mc:Choice Requires="a14">
          <p:sp>
            <p:nvSpPr>
              <p:cNvPr id="25" name="TextBox 24"/>
              <p:cNvSpPr txBox="1"/>
              <p:nvPr/>
            </p:nvSpPr>
            <p:spPr>
              <a:xfrm>
                <a:off x="6301359" y="2865825"/>
                <a:ext cx="968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𝐿𝐿</m:t>
                      </m:r>
                      <m:d>
                        <m:dPr>
                          <m:ctrlPr>
                            <a:rPr lang="en-US" i="1" smtClean="0">
                              <a:latin typeface="Cambria Math" panose="02040503050406030204" pitchFamily="18"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6301359" y="2865825"/>
                <a:ext cx="968214" cy="276999"/>
              </a:xfrm>
              <a:prstGeom prst="rect">
                <a:avLst/>
              </a:prstGeom>
              <a:blipFill rotWithShape="0">
                <a:blip r:embed="rId3"/>
                <a:stretch>
                  <a:fillRect l="-5660" r="-3145" b="-6522"/>
                </a:stretch>
              </a:blipFill>
            </p:spPr>
            <p:txBody>
              <a:bodyPr/>
              <a:lstStyle/>
              <a:p>
                <a:r>
                  <a:rPr lang="en-US">
                    <a:noFill/>
                  </a:rPr>
                  <a:t> </a:t>
                </a:r>
              </a:p>
            </p:txBody>
          </p:sp>
        </mc:Fallback>
      </mc:AlternateContent>
      <p:sp>
        <p:nvSpPr>
          <p:cNvPr id="26" name="TextBox 25"/>
          <p:cNvSpPr txBox="1"/>
          <p:nvPr/>
        </p:nvSpPr>
        <p:spPr>
          <a:xfrm>
            <a:off x="7269573" y="2819659"/>
            <a:ext cx="3878352" cy="646331"/>
          </a:xfrm>
          <a:prstGeom prst="rect">
            <a:avLst/>
          </a:prstGeom>
          <a:noFill/>
        </p:spPr>
        <p:txBody>
          <a:bodyPr wrap="square" rtlCol="0">
            <a:spAutoFit/>
          </a:bodyPr>
          <a:lstStyle/>
          <a:p>
            <a:r>
              <a:rPr lang="en-US" dirty="0" smtClean="0"/>
              <a:t>Log-likelihood of the distance between 2 adjacent genes in in the same strand.</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6187034" y="3693606"/>
                <a:ext cx="108253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𝑜𝑝</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187034" y="3693606"/>
                <a:ext cx="1082539" cy="298415"/>
              </a:xfrm>
              <a:prstGeom prst="rect">
                <a:avLst/>
              </a:prstGeom>
              <a:blipFill rotWithShape="0">
                <a:blip r:embed="rId4"/>
                <a:stretch>
                  <a:fillRect l="-5056" r="-2247" b="-20408"/>
                </a:stretch>
              </a:blipFill>
            </p:spPr>
            <p:txBody>
              <a:bodyPr/>
              <a:lstStyle/>
              <a:p>
                <a:r>
                  <a:rPr lang="en-US">
                    <a:noFill/>
                  </a:rPr>
                  <a:t> </a:t>
                </a:r>
              </a:p>
            </p:txBody>
          </p:sp>
        </mc:Fallback>
      </mc:AlternateContent>
      <p:sp>
        <p:nvSpPr>
          <p:cNvPr id="28" name="TextBox 27"/>
          <p:cNvSpPr txBox="1"/>
          <p:nvPr/>
        </p:nvSpPr>
        <p:spPr>
          <a:xfrm>
            <a:off x="7269573" y="3652282"/>
            <a:ext cx="3878352" cy="646331"/>
          </a:xfrm>
          <a:prstGeom prst="rect">
            <a:avLst/>
          </a:prstGeom>
          <a:noFill/>
        </p:spPr>
        <p:txBody>
          <a:bodyPr wrap="square" rtlCol="0">
            <a:spAutoFit/>
          </a:bodyPr>
          <a:lstStyle/>
          <a:p>
            <a:r>
              <a:rPr lang="en-US" dirty="0" smtClean="0"/>
              <a:t>Number of pairs of genes in operons at a specific distance.</a:t>
            </a:r>
            <a:endParaRPr lang="en-US" dirty="0"/>
          </a:p>
        </p:txBody>
      </p:sp>
      <p:sp>
        <p:nvSpPr>
          <p:cNvPr id="29" name="TextBox 28"/>
          <p:cNvSpPr txBox="1"/>
          <p:nvPr/>
        </p:nvSpPr>
        <p:spPr>
          <a:xfrm>
            <a:off x="7269573" y="4414037"/>
            <a:ext cx="3878352" cy="646331"/>
          </a:xfrm>
          <a:prstGeom prst="rect">
            <a:avLst/>
          </a:prstGeom>
          <a:noFill/>
        </p:spPr>
        <p:txBody>
          <a:bodyPr wrap="square" rtlCol="0">
            <a:spAutoFit/>
          </a:bodyPr>
          <a:lstStyle/>
          <a:p>
            <a:r>
              <a:rPr lang="en-US" dirty="0" smtClean="0"/>
              <a:t>Number of pairs of genes not in operons at a specific distance.</a:t>
            </a: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6055329" y="4454526"/>
                <a:ext cx="1191544"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𝑛𝑜𝑝</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055329" y="4454526"/>
                <a:ext cx="1191544" cy="298415"/>
              </a:xfrm>
              <a:prstGeom prst="rect">
                <a:avLst/>
              </a:prstGeom>
              <a:blipFill rotWithShape="0">
                <a:blip r:embed="rId5"/>
                <a:stretch>
                  <a:fillRect l="-4082" r="-2041" b="-20408"/>
                </a:stretch>
              </a:blipFill>
            </p:spPr>
            <p:txBody>
              <a:bodyPr/>
              <a:lstStyle/>
              <a:p>
                <a:r>
                  <a:rPr lang="en-US">
                    <a:noFill/>
                  </a:rPr>
                  <a:t> </a:t>
                </a:r>
              </a:p>
            </p:txBody>
          </p:sp>
        </mc:Fallback>
      </mc:AlternateContent>
      <p:sp>
        <p:nvSpPr>
          <p:cNvPr id="31" name="TextBox 30"/>
          <p:cNvSpPr txBox="1"/>
          <p:nvPr/>
        </p:nvSpPr>
        <p:spPr>
          <a:xfrm>
            <a:off x="342900" y="6335562"/>
            <a:ext cx="2234907" cy="307777"/>
          </a:xfrm>
          <a:prstGeom prst="rect">
            <a:avLst/>
          </a:prstGeom>
          <a:noFill/>
        </p:spPr>
        <p:txBody>
          <a:bodyPr wrap="none" rtlCol="0">
            <a:spAutoFit/>
          </a:bodyPr>
          <a:lstStyle/>
          <a:p>
            <a:r>
              <a:rPr lang="en-US" sz="1400" dirty="0" smtClean="0"/>
              <a:t>2000, PNAS 97(12): 6652-57</a:t>
            </a:r>
            <a:endParaRPr lang="en-US" sz="1400" dirty="0"/>
          </a:p>
        </p:txBody>
      </p:sp>
      <p:sp>
        <p:nvSpPr>
          <p:cNvPr id="32" name="TextBox 31"/>
          <p:cNvSpPr txBox="1"/>
          <p:nvPr/>
        </p:nvSpPr>
        <p:spPr>
          <a:xfrm>
            <a:off x="7269573" y="5201192"/>
            <a:ext cx="3878352" cy="646331"/>
          </a:xfrm>
          <a:prstGeom prst="rect">
            <a:avLst/>
          </a:prstGeom>
          <a:noFill/>
        </p:spPr>
        <p:txBody>
          <a:bodyPr wrap="square" rtlCol="0">
            <a:spAutoFit/>
          </a:bodyPr>
          <a:lstStyle/>
          <a:p>
            <a:r>
              <a:rPr lang="en-US" dirty="0" smtClean="0"/>
              <a:t>Total number of adjacent pairs of genes in operons</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6603843" y="5249536"/>
                <a:ext cx="617605"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𝑇𝑁</m:t>
                          </m:r>
                        </m:e>
                        <m:sub>
                          <m:r>
                            <a:rPr lang="en-US" b="0" i="1" smtClean="0">
                              <a:latin typeface="Cambria Math" panose="02040503050406030204" pitchFamily="18" charset="0"/>
                            </a:rPr>
                            <m:t>𝑜𝑝</m:t>
                          </m:r>
                        </m:sub>
                      </m:sSub>
                      <m:r>
                        <a:rPr lang="en-US" b="0" i="1" smtClean="0">
                          <a:latin typeface="Cambria Math" panose="02040503050406030204" pitchFamily="18" charset="0"/>
                        </a:rPr>
                        <m:t>:</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603843" y="5249536"/>
                <a:ext cx="617605" cy="298415"/>
              </a:xfrm>
              <a:prstGeom prst="rect">
                <a:avLst/>
              </a:prstGeom>
              <a:blipFill rotWithShape="0">
                <a:blip r:embed="rId6"/>
                <a:stretch>
                  <a:fillRect l="-7843" r="-4902" b="-20408"/>
                </a:stretch>
              </a:blipFill>
            </p:spPr>
            <p:txBody>
              <a:bodyPr/>
              <a:lstStyle/>
              <a:p>
                <a:r>
                  <a:rPr lang="en-US">
                    <a:noFill/>
                  </a:rPr>
                  <a:t> </a:t>
                </a:r>
              </a:p>
            </p:txBody>
          </p:sp>
        </mc:Fallback>
      </mc:AlternateContent>
      <p:sp>
        <p:nvSpPr>
          <p:cNvPr id="34" name="TextBox 33"/>
          <p:cNvSpPr txBox="1"/>
          <p:nvPr/>
        </p:nvSpPr>
        <p:spPr>
          <a:xfrm>
            <a:off x="7269573" y="5886764"/>
            <a:ext cx="3878352" cy="646331"/>
          </a:xfrm>
          <a:prstGeom prst="rect">
            <a:avLst/>
          </a:prstGeom>
          <a:noFill/>
        </p:spPr>
        <p:txBody>
          <a:bodyPr wrap="square" rtlCol="0">
            <a:spAutoFit/>
          </a:bodyPr>
          <a:lstStyle/>
          <a:p>
            <a:r>
              <a:rPr lang="en-US" dirty="0" smtClean="0"/>
              <a:t>Total number of adjacent pairs of genes NOT in operons</a:t>
            </a:r>
            <a:endParaRPr lang="en-US" dirty="0"/>
          </a:p>
        </p:txBody>
      </p:sp>
      <mc:AlternateContent xmlns:mc="http://schemas.openxmlformats.org/markup-compatibility/2006" xmlns:a14="http://schemas.microsoft.com/office/drawing/2010/main">
        <mc:Choice Requires="a14">
          <p:sp>
            <p:nvSpPr>
              <p:cNvPr id="35" name="TextBox 34"/>
              <p:cNvSpPr txBox="1"/>
              <p:nvPr/>
            </p:nvSpPr>
            <p:spPr>
              <a:xfrm>
                <a:off x="6542964" y="5934965"/>
                <a:ext cx="753348"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𝑇𝑁</m:t>
                          </m:r>
                        </m:e>
                        <m:sub>
                          <m:r>
                            <a:rPr lang="en-US" b="0" i="1" smtClean="0">
                              <a:latin typeface="Cambria Math" panose="02040503050406030204" pitchFamily="18" charset="0"/>
                            </a:rPr>
                            <m:t>𝑛𝑜𝑝</m:t>
                          </m:r>
                        </m:sub>
                      </m:sSub>
                      <m:r>
                        <a:rPr lang="en-US" b="0" i="1" smtClean="0">
                          <a:latin typeface="Cambria Math" panose="02040503050406030204" pitchFamily="18" charset="0"/>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6542964" y="5934965"/>
                <a:ext cx="753348" cy="301878"/>
              </a:xfrm>
              <a:prstGeom prst="rect">
                <a:avLst/>
              </a:prstGeom>
              <a:blipFill rotWithShape="0">
                <a:blip r:embed="rId7"/>
                <a:stretch>
                  <a:fillRect l="-4839" r="-1613" b="-20408"/>
                </a:stretch>
              </a:blipFill>
            </p:spPr>
            <p:txBody>
              <a:bodyPr/>
              <a:lstStyle/>
              <a:p>
                <a:r>
                  <a:rPr lang="en-US">
                    <a:noFill/>
                  </a:rPr>
                  <a:t> </a:t>
                </a:r>
              </a:p>
            </p:txBody>
          </p:sp>
        </mc:Fallback>
      </mc:AlternateContent>
      <p:sp>
        <p:nvSpPr>
          <p:cNvPr id="36" name="TextBox 35"/>
          <p:cNvSpPr txBox="1"/>
          <p:nvPr/>
        </p:nvSpPr>
        <p:spPr>
          <a:xfrm>
            <a:off x="615550" y="4850343"/>
            <a:ext cx="4319607" cy="1200329"/>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The interpretation of </a:t>
            </a:r>
            <a:r>
              <a:rPr lang="en-US" i="1" dirty="0" smtClean="0"/>
              <a:t>LL</a:t>
            </a:r>
            <a:r>
              <a:rPr lang="en-US" dirty="0" smtClean="0"/>
              <a:t> is not intuitive.</a:t>
            </a:r>
          </a:p>
          <a:p>
            <a:pPr marL="285750" indent="-285750">
              <a:buClr>
                <a:schemeClr val="accent5">
                  <a:lumMod val="50000"/>
                </a:schemeClr>
              </a:buClr>
              <a:buFont typeface="Wingdings" panose="05000000000000000000" pitchFamily="2" charset="2"/>
              <a:buChar char="q"/>
            </a:pPr>
            <a:r>
              <a:rPr lang="en-US" dirty="0" smtClean="0"/>
              <a:t>We still need to find a critical value of </a:t>
            </a:r>
            <a:r>
              <a:rPr lang="en-US" i="1" dirty="0" smtClean="0"/>
              <a:t>LL</a:t>
            </a:r>
            <a:r>
              <a:rPr lang="en-US" dirty="0" smtClean="0"/>
              <a:t> to discriminate operons from other transcription units.</a:t>
            </a:r>
          </a:p>
        </p:txBody>
      </p:sp>
    </p:spTree>
    <p:extLst>
      <p:ext uri="{BB962C8B-B14F-4D97-AF65-F5344CB8AC3E}">
        <p14:creationId xmlns:p14="http://schemas.microsoft.com/office/powerpoint/2010/main" val="10776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6">
                                            <p:txEl>
                                              <p:pRg st="0" end="0"/>
                                            </p:txEl>
                                          </p:spTgt>
                                        </p:tgtEl>
                                        <p:attrNameLst>
                                          <p:attrName>style.visibility</p:attrName>
                                        </p:attrNameLst>
                                      </p:cBhvr>
                                      <p:to>
                                        <p:strVal val="visible"/>
                                      </p:to>
                                    </p:set>
                                    <p:animEffect transition="in" filter="fade">
                                      <p:cBhvr>
                                        <p:cTn id="57" dur="500"/>
                                        <p:tgtEl>
                                          <p:spTgt spid="3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6">
                                            <p:txEl>
                                              <p:pRg st="1" end="1"/>
                                            </p:txEl>
                                          </p:spTgt>
                                        </p:tgtEl>
                                        <p:attrNameLst>
                                          <p:attrName>style.visibility</p:attrName>
                                        </p:attrNameLst>
                                      </p:cBhvr>
                                      <p:to>
                                        <p:strVal val="visible"/>
                                      </p:to>
                                    </p:set>
                                    <p:animEffect transition="in" filter="fade">
                                      <p:cBhvr>
                                        <p:cTn id="62" dur="500"/>
                                        <p:tgtEl>
                                          <p:spTgt spid="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definitions of Orthology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42901" y="1538288"/>
                <a:ext cx="5197287" cy="1811137"/>
              </a:xfrm>
              <a:prstGeom prst="rect">
                <a:avLst/>
              </a:prstGeom>
              <a:noFill/>
            </p:spPr>
            <p:txBody>
              <a:bodyPr wrap="square" rtlCol="0">
                <a:spAutoFit/>
              </a:bodyPr>
              <a:lstStyle/>
              <a:p>
                <a:r>
                  <a:rPr lang="en-US" b="1" dirty="0" smtClean="0"/>
                  <a:t>Bi-Directional </a:t>
                </a:r>
                <a:r>
                  <a:rPr lang="en-US" b="1" dirty="0"/>
                  <a:t>B</a:t>
                </a:r>
                <a:r>
                  <a:rPr lang="en-US" b="1" dirty="0" smtClean="0"/>
                  <a:t>est </a:t>
                </a:r>
                <a:r>
                  <a:rPr lang="en-US" b="1" dirty="0"/>
                  <a:t>H</a:t>
                </a:r>
                <a:r>
                  <a:rPr lang="en-US" b="1" dirty="0" smtClean="0"/>
                  <a:t>it:</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𝑏</m:t>
                    </m:r>
                  </m:oMath>
                </a14:m>
                <a:r>
                  <a:rPr lang="en-US" dirty="0" smtClean="0"/>
                  <a:t>,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𝑏</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and vice versa when comparing genome </a:t>
                </a:r>
                <a14:m>
                  <m:oMath xmlns:m="http://schemas.openxmlformats.org/officeDocument/2006/math">
                    <m:r>
                      <a:rPr lang="en-US" i="1">
                        <a:latin typeface="Cambria Math" panose="02040503050406030204" pitchFamily="18" charset="0"/>
                      </a:rPr>
                      <m:t>𝑏</m:t>
                    </m:r>
                  </m:oMath>
                </a14:m>
                <a:r>
                  <a:rPr lang="en-US" dirty="0" smtClean="0"/>
                  <a:t> to genome </a:t>
                </a:r>
                <a14:m>
                  <m:oMath xmlns:m="http://schemas.openxmlformats.org/officeDocument/2006/math">
                    <m:r>
                      <a:rPr lang="en-US" i="1">
                        <a:latin typeface="Cambria Math" panose="02040503050406030204" pitchFamily="18" charset="0"/>
                      </a:rPr>
                      <m:t>𝑎</m:t>
                    </m:r>
                  </m:oMath>
                </a14:m>
                <a:r>
                  <a:rPr lang="en-US" dirty="0" smtClean="0"/>
                  <a:t> the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sub>
                    </m:sSub>
                  </m:oMath>
                </a14:m>
                <a:r>
                  <a:rPr lang="en-US" dirty="0" smtClean="0"/>
                  <a:t>.</a:t>
                </a:r>
              </a:p>
              <a:p>
                <a:r>
                  <a:rPr lang="en-US" dirty="0" smtClean="0"/>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1" y="1538288"/>
                <a:ext cx="5197287" cy="1811137"/>
              </a:xfrm>
              <a:prstGeom prst="rect">
                <a:avLst/>
              </a:prstGeom>
              <a:blipFill rotWithShape="0">
                <a:blip r:embed="rId2"/>
                <a:stretch>
                  <a:fillRect l="-938" t="-1684" r="-1758"/>
                </a:stretch>
              </a:blipFill>
            </p:spPr>
            <p:txBody>
              <a:bodyPr/>
              <a:lstStyle/>
              <a:p>
                <a:r>
                  <a:rPr lang="en-US">
                    <a:noFill/>
                  </a:rPr>
                  <a:t> </a:t>
                </a:r>
              </a:p>
            </p:txBody>
          </p:sp>
        </mc:Fallback>
      </mc:AlternateContent>
      <p:pic>
        <p:nvPicPr>
          <p:cNvPr id="13" name="Picture 12"/>
          <p:cNvPicPr>
            <a:picLocks noChangeAspect="1"/>
          </p:cNvPicPr>
          <p:nvPr/>
        </p:nvPicPr>
        <p:blipFill>
          <a:blip r:embed="rId3"/>
          <a:stretch>
            <a:fillRect/>
          </a:stretch>
        </p:blipFill>
        <p:spPr>
          <a:xfrm>
            <a:off x="1113304" y="3760955"/>
            <a:ext cx="3295650" cy="3067050"/>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11330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13304" y="3409259"/>
                <a:ext cx="1176156" cy="369332"/>
              </a:xfrm>
              <a:prstGeom prst="rect">
                <a:avLst/>
              </a:prstGeom>
              <a:blipFill rotWithShape="0">
                <a:blip r:embed="rId4"/>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345566"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𝑏</m:t>
                    </m:r>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345566" y="3409259"/>
                <a:ext cx="1176156" cy="369332"/>
              </a:xfrm>
              <a:prstGeom prst="rect">
                <a:avLst/>
              </a:prstGeom>
              <a:blipFill rotWithShape="0">
                <a:blip r:embed="rId5"/>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47932"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147932" y="3409259"/>
                <a:ext cx="1176156" cy="369332"/>
              </a:xfrm>
              <a:prstGeom prst="rect">
                <a:avLst/>
              </a:prstGeom>
              <a:blipFill rotWithShape="0">
                <a:blip r:embed="rId6"/>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38019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𝑐</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9380194" y="3409259"/>
                <a:ext cx="1176156" cy="369332"/>
              </a:xfrm>
              <a:prstGeom prst="rect">
                <a:avLst/>
              </a:prstGeom>
              <a:blipFill rotWithShape="0">
                <a:blip r:embed="rId7"/>
                <a:stretch>
                  <a:fillRect l="-4663" t="-8197" b="-24590"/>
                </a:stretch>
              </a:blipFill>
            </p:spPr>
            <p:txBody>
              <a:bodyPr/>
              <a:lstStyle/>
              <a:p>
                <a:r>
                  <a:rPr lang="en-US">
                    <a:noFill/>
                  </a:rPr>
                  <a:t> </a:t>
                </a:r>
              </a:p>
            </p:txBody>
          </p:sp>
        </mc:Fallback>
      </mc:AlternateContent>
      <p:grpSp>
        <p:nvGrpSpPr>
          <p:cNvPr id="20" name="Group 19"/>
          <p:cNvGrpSpPr/>
          <p:nvPr/>
        </p:nvGrpSpPr>
        <p:grpSpPr>
          <a:xfrm>
            <a:off x="6359713" y="1596265"/>
            <a:ext cx="5197287" cy="5193640"/>
            <a:chOff x="6359713" y="1596265"/>
            <a:chExt cx="5197287" cy="5193640"/>
          </a:xfrm>
        </p:grpSpPr>
        <p:pic>
          <p:nvPicPr>
            <p:cNvPr id="14" name="Picture 13"/>
            <p:cNvPicPr>
              <a:picLocks noChangeAspect="1"/>
            </p:cNvPicPr>
            <p:nvPr/>
          </p:nvPicPr>
          <p:blipFill>
            <a:blip r:embed="rId8"/>
            <a:stretch>
              <a:fillRect/>
            </a:stretch>
          </p:blipFill>
          <p:spPr>
            <a:xfrm>
              <a:off x="7238160" y="3760955"/>
              <a:ext cx="3228975" cy="302895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6359713" y="1596265"/>
                  <a:ext cx="5197287" cy="1811137"/>
                </a:xfrm>
                <a:prstGeom prst="rect">
                  <a:avLst/>
                </a:prstGeom>
                <a:noFill/>
              </p:spPr>
              <p:txBody>
                <a:bodyPr wrap="square" rtlCol="0">
                  <a:spAutoFit/>
                </a:bodyPr>
                <a:lstStyle/>
                <a:p>
                  <a:r>
                    <a:rPr lang="en-US" b="1" dirty="0" smtClean="0"/>
                    <a:t>Ortholog Higher Than Paralog:</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𝑐</m:t>
                      </m:r>
                    </m:oMath>
                  </a14:m>
                  <a:r>
                    <a:rPr lang="en-US" dirty="0" smtClean="0"/>
                    <a:t>,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but not vice versa. However, no other candidate paralog </a:t>
                  </a:r>
                  <a14:m>
                    <m:oMath xmlns:m="http://schemas.openxmlformats.org/officeDocument/2006/math">
                      <m:sSub>
                        <m:sSubPr>
                          <m:ctrlPr>
                            <a:rPr lang="en-US" i="1" smtClean="0">
                              <a:solidFill>
                                <a:srgbClr val="1F3BFF"/>
                              </a:solidFill>
                              <a:latin typeface="Cambria Math" panose="02040503050406030204" pitchFamily="18" charset="0"/>
                            </a:rPr>
                          </m:ctrlPr>
                        </m:sSubPr>
                        <m:e>
                          <m:r>
                            <a:rPr lang="en-US" i="1">
                              <a:solidFill>
                                <a:srgbClr val="1F3BFF"/>
                              </a:solidFill>
                              <a:latin typeface="Cambria Math" panose="02040503050406030204" pitchFamily="18" charset="0"/>
                            </a:rPr>
                            <m:t>𝐺</m:t>
                          </m:r>
                        </m:e>
                        <m:sub>
                          <m:r>
                            <a:rPr lang="en-US" i="1">
                              <a:solidFill>
                                <a:srgbClr val="1F3BFF"/>
                              </a:solidFill>
                              <a:latin typeface="Cambria Math" panose="02040503050406030204" pitchFamily="18" charset="0"/>
                            </a:rPr>
                            <m:t>𝑎</m:t>
                          </m:r>
                          <m:r>
                            <a:rPr lang="en-US" i="1">
                              <a:solidFill>
                                <a:srgbClr val="1F3BFF"/>
                              </a:solidFill>
                              <a:latin typeface="Cambria Math" panose="02040503050406030204" pitchFamily="18" charset="0"/>
                            </a:rPr>
                            <m:t>,</m:t>
                          </m:r>
                          <m:r>
                            <a:rPr lang="en-US" b="0" i="1" smtClean="0">
                              <a:solidFill>
                                <a:srgbClr val="1F3BFF"/>
                              </a:solidFill>
                              <a:latin typeface="Cambria Math" panose="02040503050406030204" pitchFamily="18" charset="0"/>
                            </a:rPr>
                            <m:t>𝑘</m:t>
                          </m:r>
                        </m:sub>
                      </m:sSub>
                    </m:oMath>
                  </a14:m>
                  <a:r>
                    <a:rPr lang="en-US" dirty="0" smtClean="0"/>
                    <a:t> in genome </a:t>
                  </a:r>
                  <a14:m>
                    <m:oMath xmlns:m="http://schemas.openxmlformats.org/officeDocument/2006/math">
                      <m:r>
                        <a:rPr lang="en-US" i="1">
                          <a:latin typeface="Cambria Math" panose="02040503050406030204" pitchFamily="18" charset="0"/>
                        </a:rPr>
                        <m:t>𝑎</m:t>
                      </m:r>
                    </m:oMath>
                  </a14:m>
                  <a:r>
                    <a:rPr lang="en-US" dirty="0" smtClean="0"/>
                    <a:t> is more similar to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than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a:t>
                  </a:r>
                </a:p>
                <a:p>
                  <a:r>
                    <a:rPr lang="en-US" dirty="0" smtClean="0"/>
                    <a:t>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359713" y="1596265"/>
                  <a:ext cx="5197287" cy="1811137"/>
                </a:xfrm>
                <a:prstGeom prst="rect">
                  <a:avLst/>
                </a:prstGeom>
                <a:blipFill rotWithShape="0">
                  <a:blip r:embed="rId9"/>
                  <a:stretch>
                    <a:fillRect l="-938" t="-2020" r="-1407"/>
                  </a:stretch>
                </a:blipFill>
              </p:spPr>
              <p:txBody>
                <a:bodyPr/>
                <a:lstStyle/>
                <a:p>
                  <a:r>
                    <a:rPr lang="en-US">
                      <a:noFill/>
                    </a:rPr>
                    <a:t> </a:t>
                  </a:r>
                </a:p>
              </p:txBody>
            </p:sp>
          </mc:Fallback>
        </mc:AlternateContent>
      </p:grpSp>
    </p:spTree>
    <p:extLst>
      <p:ext uri="{BB962C8B-B14F-4D97-AF65-F5344CB8AC3E}">
        <p14:creationId xmlns:p14="http://schemas.microsoft.com/office/powerpoint/2010/main" val="4147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Bayes Theorem</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20</a:t>
            </a:fld>
            <a:endParaRPr lang="en-US" dirty="0"/>
          </a:p>
        </p:txBody>
      </p:sp>
      <p:sp>
        <p:nvSpPr>
          <p:cNvPr id="5" name="Rectangle 4"/>
          <p:cNvSpPr/>
          <p:nvPr/>
        </p:nvSpPr>
        <p:spPr>
          <a:xfrm>
            <a:off x="430690" y="1789051"/>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830739" y="2326142"/>
            <a:ext cx="3683001" cy="1167368"/>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 name="TextBox 2"/>
          <p:cNvSpPr txBox="1"/>
          <p:nvPr/>
        </p:nvSpPr>
        <p:spPr>
          <a:xfrm>
            <a:off x="430689" y="2725160"/>
            <a:ext cx="317716" cy="369332"/>
          </a:xfrm>
          <a:prstGeom prst="rect">
            <a:avLst/>
          </a:prstGeom>
          <a:noFill/>
          <a:ln>
            <a:noFill/>
          </a:ln>
        </p:spPr>
        <p:txBody>
          <a:bodyPr wrap="none" rtlCol="0">
            <a:spAutoFit/>
          </a:bodyPr>
          <a:lstStyle/>
          <a:p>
            <a:r>
              <a:rPr lang="en-US" dirty="0" smtClean="0">
                <a:solidFill>
                  <a:srgbClr val="FF0000"/>
                </a:solidFill>
              </a:rPr>
              <a:t>A</a:t>
            </a:r>
            <a:endParaRPr lang="en-US" dirty="0">
              <a:solidFill>
                <a:srgbClr val="FF0000"/>
              </a:solidFill>
            </a:endParaRPr>
          </a:p>
        </p:txBody>
      </p:sp>
      <p:sp>
        <p:nvSpPr>
          <p:cNvPr id="8" name="Rectangle 7"/>
          <p:cNvSpPr/>
          <p:nvPr/>
        </p:nvSpPr>
        <p:spPr>
          <a:xfrm>
            <a:off x="792794" y="1993838"/>
            <a:ext cx="1781731" cy="1681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2574525" y="1997075"/>
            <a:ext cx="2121762" cy="16782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748405" y="1930651"/>
            <a:ext cx="388248" cy="369332"/>
          </a:xfrm>
          <a:prstGeom prst="rect">
            <a:avLst/>
          </a:prstGeom>
          <a:noFill/>
        </p:spPr>
        <p:txBody>
          <a:bodyPr wrap="none" rtlCol="0">
            <a:spAutoFit/>
          </a:bodyPr>
          <a:lstStyle/>
          <a:p>
            <a:r>
              <a:rPr lang="en-US" dirty="0" smtClean="0"/>
              <a:t>B</a:t>
            </a:r>
            <a:r>
              <a:rPr lang="en-US" baseline="-25000" dirty="0" smtClean="0"/>
              <a:t>1</a:t>
            </a:r>
            <a:endParaRPr lang="en-US" dirty="0"/>
          </a:p>
        </p:txBody>
      </p:sp>
      <p:sp>
        <p:nvSpPr>
          <p:cNvPr id="37" name="TextBox 36"/>
          <p:cNvSpPr txBox="1"/>
          <p:nvPr/>
        </p:nvSpPr>
        <p:spPr>
          <a:xfrm>
            <a:off x="4356256" y="1930651"/>
            <a:ext cx="388248" cy="369332"/>
          </a:xfrm>
          <a:prstGeom prst="rect">
            <a:avLst/>
          </a:prstGeom>
          <a:noFill/>
        </p:spPr>
        <p:txBody>
          <a:bodyPr wrap="none" rtlCol="0">
            <a:spAutoFit/>
          </a:bodyPr>
          <a:lstStyle/>
          <a:p>
            <a:r>
              <a:rPr lang="en-US" dirty="0" smtClean="0"/>
              <a:t>B</a:t>
            </a:r>
            <a:r>
              <a:rPr lang="en-US" baseline="-25000" dirty="0"/>
              <a:t>2</a:t>
            </a:r>
            <a:endParaRPr lang="en-US" dirty="0"/>
          </a:p>
        </p:txBody>
      </p:sp>
      <mc:AlternateContent xmlns:mc="http://schemas.openxmlformats.org/markup-compatibility/2006" xmlns:a14="http://schemas.microsoft.com/office/drawing/2010/main">
        <mc:Choice Requires="a14">
          <p:sp>
            <p:nvSpPr>
              <p:cNvPr id="38" name="Rectangle 37"/>
              <p:cNvSpPr/>
              <p:nvPr/>
            </p:nvSpPr>
            <p:spPr>
              <a:xfrm>
                <a:off x="5544372" y="1782020"/>
                <a:ext cx="2302297" cy="666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544372" y="1782020"/>
                <a:ext cx="2302297" cy="66659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8728496" y="1778509"/>
                <a:ext cx="2302297"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𝐴</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den>
                      </m:f>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8728496" y="1778509"/>
                <a:ext cx="2302297" cy="66909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7032874" y="3302484"/>
                <a:ext cx="28698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𝐴</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7032874" y="3302484"/>
                <a:ext cx="2869888" cy="369332"/>
              </a:xfrm>
              <a:prstGeom prst="rect">
                <a:avLst/>
              </a:prstGeom>
              <a:blipFill rotWithShape="0">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7043219" y="2725160"/>
                <a:ext cx="24897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7043219" y="2725160"/>
                <a:ext cx="2489721"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511134" y="4352393"/>
                <a:ext cx="2735364"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𝐴</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m:rPr>
                              <m:nor/>
                            </m:rPr>
                            <a:rPr lang="en-US" dirty="0"/>
                            <m:t> </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511134" y="4352393"/>
                <a:ext cx="2735364" cy="6790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702384" y="4213339"/>
                <a:ext cx="2316788" cy="87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𝐴</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2</m:t>
                          </m:r>
                        </m:sup>
                        <m:e>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e>
                          </m:d>
                        </m:e>
                      </m:nary>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3702384" y="4213339"/>
                <a:ext cx="2316788" cy="87556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8466966" y="4284362"/>
                <a:ext cx="3181768" cy="7028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𝐴</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m:rPr>
                              <m:nor/>
                            </m:rPr>
                            <a:rPr lang="en-US" dirty="0"/>
                            <m:t> </m:t>
                          </m:r>
                        </m:num>
                        <m:den>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𝐴</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m:rPr>
                                  <m:nor/>
                                </m:rPr>
                                <a:rPr lang="en-US" dirty="0"/>
                                <m:t> </m:t>
                              </m:r>
                            </m:e>
                          </m:nary>
                        </m:den>
                      </m:f>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8466966" y="4284362"/>
                <a:ext cx="3181768" cy="70288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2095188" y="5563710"/>
                <a:ext cx="3235309"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smtClean="0">
                                  <a:latin typeface="Cambria Math" panose="02040503050406030204" pitchFamily="18" charset="0"/>
                                </a:rPr>
                                <m:t>𝑩</m:t>
                              </m:r>
                            </m:e>
                            <m:sub>
                              <m:r>
                                <a:rPr lang="en-US" b="1" i="1" smtClean="0">
                                  <a:latin typeface="Cambria Math" panose="02040503050406030204" pitchFamily="18" charset="0"/>
                                </a:rPr>
                                <m:t>𝟏</m:t>
                              </m:r>
                            </m:sub>
                          </m:sSub>
                        </m:e>
                        <m:e>
                          <m:r>
                            <a:rPr lang="en-US" b="1" i="1" smtClean="0">
                              <a:latin typeface="Cambria Math" panose="02040503050406030204" pitchFamily="18" charset="0"/>
                            </a:rPr>
                            <m:t>𝑨</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a:latin typeface="Cambria Math" panose="02040503050406030204" pitchFamily="18" charset="0"/>
                            </a:rPr>
                            <m:t>𝒑</m:t>
                          </m:r>
                          <m:d>
                            <m:dPr>
                              <m:ctrlPr>
                                <a:rPr lang="en-US" b="1" i="1">
                                  <a:latin typeface="Cambria Math" panose="02040503050406030204" pitchFamily="18" charset="0"/>
                                </a:rPr>
                              </m:ctrlPr>
                            </m:dPr>
                            <m:e>
                              <m:r>
                                <a:rPr lang="en-US" b="1" i="1">
                                  <a:latin typeface="Cambria Math" panose="02040503050406030204" pitchFamily="18" charset="0"/>
                                </a:rPr>
                                <m:t>𝑨</m:t>
                              </m:r>
                            </m:e>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𝟏</m:t>
                                  </m:r>
                                </m:sub>
                              </m:sSub>
                            </m:e>
                          </m:d>
                          <m:r>
                            <a:rPr lang="en-US" b="1" i="1">
                              <a:latin typeface="Cambria Math" panose="02040503050406030204" pitchFamily="18" charset="0"/>
                              <a:ea typeface="Cambria Math" panose="02040503050406030204" pitchFamily="18" charset="0"/>
                            </a:rPr>
                            <m:t>𝒑</m:t>
                          </m:r>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𝟏</m:t>
                              </m:r>
                            </m:sub>
                          </m:sSub>
                          <m:r>
                            <a:rPr lang="en-US" b="1" i="1">
                              <a:latin typeface="Cambria Math" panose="02040503050406030204" pitchFamily="18" charset="0"/>
                              <a:ea typeface="Cambria Math" panose="02040503050406030204" pitchFamily="18" charset="0"/>
                            </a:rPr>
                            <m:t>)</m:t>
                          </m:r>
                          <m:r>
                            <m:rPr>
                              <m:nor/>
                            </m:rPr>
                            <a:rPr lang="en-US" b="1" dirty="0"/>
                            <m:t> </m:t>
                          </m:r>
                        </m:num>
                        <m:den>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𝟐</m:t>
                              </m:r>
                            </m:sup>
                            <m:e>
                              <m:r>
                                <a:rPr lang="en-US" b="1" i="1">
                                  <a:latin typeface="Cambria Math" panose="02040503050406030204" pitchFamily="18" charset="0"/>
                                </a:rPr>
                                <m:t>𝒑</m:t>
                              </m:r>
                              <m:d>
                                <m:dPr>
                                  <m:ctrlPr>
                                    <a:rPr lang="en-US" b="1" i="1">
                                      <a:latin typeface="Cambria Math" panose="02040503050406030204" pitchFamily="18" charset="0"/>
                                    </a:rPr>
                                  </m:ctrlPr>
                                </m:dPr>
                                <m:e>
                                  <m:r>
                                    <a:rPr lang="en-US" b="1" i="1">
                                      <a:latin typeface="Cambria Math" panose="02040503050406030204" pitchFamily="18" charset="0"/>
                                    </a:rPr>
                                    <m:t>𝑨</m:t>
                                  </m:r>
                                </m:e>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𝒊</m:t>
                                      </m:r>
                                    </m:sub>
                                  </m:sSub>
                                </m:e>
                              </m:d>
                              <m:r>
                                <a:rPr lang="en-US" b="1" i="1">
                                  <a:latin typeface="Cambria Math" panose="02040503050406030204" pitchFamily="18" charset="0"/>
                                  <a:ea typeface="Cambria Math" panose="02040503050406030204" pitchFamily="18" charset="0"/>
                                </a:rPr>
                                <m:t>𝒑</m:t>
                              </m:r>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e>
                          </m:nary>
                        </m:den>
                      </m:f>
                    </m:oMath>
                  </m:oMathPara>
                </a14:m>
                <a:endParaRPr lang="en-US" b="1" dirty="0"/>
              </a:p>
            </p:txBody>
          </p:sp>
        </mc:Choice>
        <mc:Fallback xmlns="">
          <p:sp>
            <p:nvSpPr>
              <p:cNvPr id="44" name="Rectangle 43"/>
              <p:cNvSpPr>
                <a:spLocks noRot="1" noChangeAspect="1" noMove="1" noResize="1" noEditPoints="1" noAdjustHandles="1" noChangeArrowheads="1" noChangeShapeType="1" noTextEdit="1"/>
              </p:cNvSpPr>
              <p:nvPr/>
            </p:nvSpPr>
            <p:spPr>
              <a:xfrm>
                <a:off x="2095188" y="5563710"/>
                <a:ext cx="3235309" cy="70872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928969" y="5374733"/>
                <a:ext cx="1074397" cy="369332"/>
              </a:xfrm>
              <a:prstGeom prst="rect">
                <a:avLst/>
              </a:prstGeom>
            </p:spPr>
            <p:txBody>
              <a:bodyPr wrap="none">
                <a:spAutoFit/>
              </a:bodyPr>
              <a:lstStyle/>
              <a:p>
                <a14:m>
                  <m:oMath xmlns:m="http://schemas.openxmlformats.org/officeDocument/2006/math">
                    <m:r>
                      <a:rPr lang="en-US" b="1" i="1">
                        <a:latin typeface="Cambria Math" panose="02040503050406030204" pitchFamily="18" charset="0"/>
                      </a:rPr>
                      <m:t>𝒑</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𝟏</m:t>
                            </m:r>
                          </m:sub>
                        </m:sSub>
                      </m:e>
                      <m:e>
                        <m:r>
                          <a:rPr lang="en-US" b="1" i="1">
                            <a:latin typeface="Cambria Math" panose="02040503050406030204" pitchFamily="18" charset="0"/>
                          </a:rPr>
                          <m:t>𝑨</m:t>
                        </m:r>
                      </m:e>
                    </m:d>
                  </m:oMath>
                </a14:m>
                <a:r>
                  <a:rPr lang="en-US" dirty="0" smtClean="0"/>
                  <a:t>:</a:t>
                </a:r>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5928969" y="5374733"/>
                <a:ext cx="1074397" cy="369332"/>
              </a:xfrm>
              <a:prstGeom prst="rect">
                <a:avLst/>
              </a:prstGeom>
              <a:blipFill rotWithShape="0">
                <a:blip r:embed="rId10"/>
                <a:stretch>
                  <a:fillRect t="-10000" r="-454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912843" y="5375406"/>
                <a:ext cx="3487173" cy="369332"/>
              </a:xfrm>
              <a:prstGeom prst="rect">
                <a:avLst/>
              </a:prstGeom>
              <a:noFill/>
            </p:spPr>
            <p:txBody>
              <a:bodyPr wrap="none" rtlCol="0">
                <a:spAutoFit/>
              </a:bodyPr>
              <a:lstStyle/>
              <a:p>
                <a:r>
                  <a:rPr lang="en-US" dirty="0" smtClean="0"/>
                  <a:t>Posterior probability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𝟏</m:t>
                        </m:r>
                      </m:sub>
                    </m:sSub>
                  </m:oMath>
                </a14:m>
                <a:r>
                  <a:rPr lang="en-US" dirty="0" smtClean="0"/>
                  <a:t> given </a:t>
                </a:r>
                <a14:m>
                  <m:oMath xmlns:m="http://schemas.openxmlformats.org/officeDocument/2006/math">
                    <m:r>
                      <a:rPr lang="en-US" b="1" i="1">
                        <a:latin typeface="Cambria Math" panose="02040503050406030204" pitchFamily="18" charset="0"/>
                      </a:rPr>
                      <m:t>𝑨</m:t>
                    </m:r>
                  </m:oMath>
                </a14:m>
                <a:r>
                  <a:rPr lang="en-US" dirty="0" smtClean="0"/>
                  <a:t>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912843" y="5375406"/>
                <a:ext cx="3487173" cy="369332"/>
              </a:xfrm>
              <a:prstGeom prst="rect">
                <a:avLst/>
              </a:prstGeom>
              <a:blipFill rotWithShape="0">
                <a:blip r:embed="rId11"/>
                <a:stretch>
                  <a:fillRect l="-1573"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5918624" y="5768127"/>
                <a:ext cx="1074397" cy="369332"/>
              </a:xfrm>
              <a:prstGeom prst="rect">
                <a:avLst/>
              </a:prstGeom>
            </p:spPr>
            <p:txBody>
              <a:bodyPr wrap="none">
                <a:spAutoFit/>
              </a:bodyPr>
              <a:lstStyle/>
              <a:p>
                <a14:m>
                  <m:oMath xmlns:m="http://schemas.openxmlformats.org/officeDocument/2006/math">
                    <m:r>
                      <a:rPr lang="en-US" b="1" i="1">
                        <a:latin typeface="Cambria Math" panose="02040503050406030204" pitchFamily="18" charset="0"/>
                      </a:rPr>
                      <m:t>𝒑</m:t>
                    </m:r>
                    <m:d>
                      <m:dPr>
                        <m:ctrlPr>
                          <a:rPr lang="en-US" b="1" i="1">
                            <a:latin typeface="Cambria Math" panose="02040503050406030204" pitchFamily="18" charset="0"/>
                          </a:rPr>
                        </m:ctrlPr>
                      </m:dPr>
                      <m:e>
                        <m:r>
                          <a:rPr lang="en-US" b="1" i="1">
                            <a:latin typeface="Cambria Math" panose="02040503050406030204" pitchFamily="18" charset="0"/>
                          </a:rPr>
                          <m:t>𝑨</m:t>
                        </m:r>
                      </m:e>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𝟏</m:t>
                            </m:r>
                          </m:sub>
                        </m:sSub>
                      </m:e>
                    </m:d>
                  </m:oMath>
                </a14:m>
                <a:r>
                  <a:rPr lang="en-US" dirty="0" smtClean="0"/>
                  <a:t>:</a:t>
                </a:r>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5918624" y="5768127"/>
                <a:ext cx="1074397" cy="369332"/>
              </a:xfrm>
              <a:prstGeom prst="rect">
                <a:avLst/>
              </a:prstGeom>
              <a:blipFill rotWithShape="0">
                <a:blip r:embed="rId12"/>
                <a:stretch>
                  <a:fillRect t="-8197" r="-454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912842" y="5749431"/>
                <a:ext cx="2475229" cy="369332"/>
              </a:xfrm>
              <a:prstGeom prst="rect">
                <a:avLst/>
              </a:prstGeom>
              <a:noFill/>
            </p:spPr>
            <p:txBody>
              <a:bodyPr wrap="none" rtlCol="0">
                <a:spAutoFit/>
              </a:bodyPr>
              <a:lstStyle/>
              <a:p>
                <a:r>
                  <a:rPr lang="en-US" dirty="0" smtClean="0"/>
                  <a:t>Likelihood of </a:t>
                </a:r>
                <a14:m>
                  <m:oMath xmlns:m="http://schemas.openxmlformats.org/officeDocument/2006/math">
                    <m:r>
                      <a:rPr lang="en-US" b="1" i="1">
                        <a:latin typeface="Cambria Math" panose="02040503050406030204" pitchFamily="18" charset="0"/>
                      </a:rPr>
                      <m:t>𝑨</m:t>
                    </m:r>
                  </m:oMath>
                </a14:m>
                <a:r>
                  <a:rPr lang="en-US" dirty="0" smtClean="0"/>
                  <a:t> </a:t>
                </a:r>
                <a:r>
                  <a:rPr lang="en-US" dirty="0"/>
                  <a:t>given</a:t>
                </a:r>
                <a:r>
                  <a:rPr lang="en-US" dirty="0" smtClean="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𝟏</m:t>
                        </m:r>
                      </m:sub>
                    </m:sSub>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6912842" y="5749431"/>
                <a:ext cx="2475229" cy="369332"/>
              </a:xfrm>
              <a:prstGeom prst="rect">
                <a:avLst/>
              </a:prstGeom>
              <a:blipFill rotWithShape="0">
                <a:blip r:embed="rId13"/>
                <a:stretch>
                  <a:fillRect l="-221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102772" y="6149548"/>
                <a:ext cx="1001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𝒑</m:t>
                      </m:r>
                      <m:d>
                        <m:dPr>
                          <m:ctrlPr>
                            <a:rPr lang="en-US" b="1" i="1">
                              <a:latin typeface="Cambria Math" panose="02040503050406030204" pitchFamily="18" charset="0"/>
                              <a:ea typeface="Cambria Math" panose="02040503050406030204" pitchFamily="18" charset="0"/>
                            </a:rPr>
                          </m:ctrlPr>
                        </m:dPr>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𝟏</m:t>
                              </m:r>
                            </m:sub>
                          </m:sSub>
                        </m:e>
                      </m:d>
                      <m:r>
                        <a:rPr lang="en-US" b="1" i="1" smtClean="0">
                          <a:latin typeface="Cambria Math" panose="02040503050406030204" pitchFamily="18" charset="0"/>
                          <a:ea typeface="Cambria Math" panose="02040503050406030204" pitchFamily="18" charset="0"/>
                        </a:rPr>
                        <m:t>:</m:t>
                      </m:r>
                      <m:r>
                        <m:rPr>
                          <m:nor/>
                        </m:rPr>
                        <a:rPr lang="en-US" b="1" dirty="0"/>
                        <m:t> </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6102772" y="6149548"/>
                <a:ext cx="1001364" cy="369332"/>
              </a:xfrm>
              <a:prstGeom prst="rect">
                <a:avLst/>
              </a:prstGeom>
              <a:blipFill rotWithShape="0">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912842" y="6152420"/>
                <a:ext cx="2333716" cy="369332"/>
              </a:xfrm>
              <a:prstGeom prst="rect">
                <a:avLst/>
              </a:prstGeom>
              <a:noFill/>
            </p:spPr>
            <p:txBody>
              <a:bodyPr wrap="none" rtlCol="0">
                <a:spAutoFit/>
              </a:bodyPr>
              <a:lstStyle/>
              <a:p>
                <a:r>
                  <a:rPr lang="en-US" dirty="0" smtClean="0"/>
                  <a:t>Prior probability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𝟏</m:t>
                        </m:r>
                      </m:sub>
                    </m:sSub>
                  </m:oMath>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912842" y="6152420"/>
                <a:ext cx="2333716" cy="369332"/>
              </a:xfrm>
              <a:prstGeom prst="rect">
                <a:avLst/>
              </a:prstGeom>
              <a:blipFill rotWithShape="0">
                <a:blip r:embed="rId15"/>
                <a:stretch>
                  <a:fillRect l="-235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5872453" y="4215374"/>
                <a:ext cx="2239652" cy="87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𝐴</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m:rPr>
                              <m:nor/>
                            </m:rPr>
                            <a:rPr lang="en-US" dirty="0"/>
                            <m:t> </m:t>
                          </m:r>
                        </m:e>
                      </m:nary>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872453" y="4215374"/>
                <a:ext cx="2239652" cy="875561"/>
              </a:xfrm>
              <a:prstGeom prst="rect">
                <a:avLst/>
              </a:prstGeom>
              <a:blipFill rotWithShape="0">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63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ppt_x"/>
                                          </p:val>
                                        </p:tav>
                                        <p:tav tm="100000">
                                          <p:val>
                                            <p:strVal val="#ppt_x"/>
                                          </p:val>
                                        </p:tav>
                                      </p:tavLst>
                                    </p:anim>
                                    <p:anim calcmode="lin" valueType="num">
                                      <p:cBhvr additive="base">
                                        <p:cTn id="2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36" grpId="0" animBg="1"/>
      <p:bldP spid="16" grpId="0"/>
      <p:bldP spid="37" grpId="0"/>
      <p:bldP spid="38" grpId="0"/>
      <p:bldP spid="39" grpId="0"/>
      <p:bldP spid="40" grpId="0"/>
      <p:bldP spid="41" grpId="0"/>
      <p:bldP spid="42" grpId="0"/>
      <p:bldP spid="17" grpId="0"/>
      <p:bldP spid="43" grpId="0"/>
      <p:bldP spid="44" grpId="0"/>
      <p:bldP spid="18" grpId="0"/>
      <p:bldP spid="19" grpId="0"/>
      <p:bldP spid="20" grpId="0"/>
      <p:bldP spid="45" grpId="0"/>
      <p:bldP spid="21" grpId="0"/>
      <p:bldP spid="46"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our inference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21</a:t>
            </a:fld>
            <a:endParaRPr lang="en-US" dirty="0"/>
          </a:p>
        </p:txBody>
      </p:sp>
      <p:sp>
        <p:nvSpPr>
          <p:cNvPr id="5" name="Rectangle 4"/>
          <p:cNvSpPr/>
          <p:nvPr/>
        </p:nvSpPr>
        <p:spPr>
          <a:xfrm>
            <a:off x="838200" y="1886798"/>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1238249" y="2178898"/>
            <a:ext cx="3683001" cy="1497012"/>
            <a:chOff x="1238249" y="3619500"/>
            <a:chExt cx="3683001" cy="1497012"/>
          </a:xfrm>
        </p:grpSpPr>
        <p:sp>
          <p:nvSpPr>
            <p:cNvPr id="9" name="TextBox 8"/>
            <p:cNvSpPr txBox="1"/>
            <p:nvPr/>
          </p:nvSpPr>
          <p:spPr>
            <a:xfrm>
              <a:off x="2298700" y="3619500"/>
              <a:ext cx="1537152" cy="369332"/>
            </a:xfrm>
            <a:prstGeom prst="rect">
              <a:avLst/>
            </a:prstGeom>
            <a:noFill/>
          </p:spPr>
          <p:txBody>
            <a:bodyPr wrap="none" rtlCol="0">
              <a:spAutoFit/>
            </a:bodyPr>
            <a:lstStyle/>
            <a:p>
              <a:r>
                <a:rPr lang="en-US" dirty="0" smtClean="0"/>
                <a:t>Same </a:t>
              </a:r>
              <a:r>
                <a:rPr lang="en-US" dirty="0" err="1" smtClean="0"/>
                <a:t>directon</a:t>
              </a:r>
              <a:endParaRPr lang="en-US" dirty="0"/>
            </a:p>
          </p:txBody>
        </p:sp>
        <p:sp>
          <p:nvSpPr>
            <p:cNvPr id="10" name="Oval 9"/>
            <p:cNvSpPr/>
            <p:nvPr/>
          </p:nvSpPr>
          <p:spPr>
            <a:xfrm>
              <a:off x="1238249" y="3949144"/>
              <a:ext cx="3683001" cy="1167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1369121" y="1517466"/>
            <a:ext cx="3794757" cy="369332"/>
          </a:xfrm>
          <a:prstGeom prst="rect">
            <a:avLst/>
          </a:prstGeom>
          <a:noFill/>
        </p:spPr>
        <p:txBody>
          <a:bodyPr wrap="none" rtlCol="0">
            <a:spAutoFit/>
          </a:bodyPr>
          <a:lstStyle/>
          <a:p>
            <a:r>
              <a:rPr lang="en-US" dirty="0" smtClean="0"/>
              <a:t>Distances between adjacent genes </a:t>
            </a:r>
            <a:r>
              <a:rPr lang="en-US" i="1" dirty="0" smtClean="0">
                <a:latin typeface="Times New Roman" panose="02020603050405020304" pitchFamily="18" charset="0"/>
                <a:cs typeface="Times New Roman" panose="02020603050405020304" pitchFamily="18" charset="0"/>
              </a:rPr>
              <a:t>i</a:t>
            </a:r>
            <a:r>
              <a:rPr lang="en-US" i="1" dirty="0" smtClean="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j</a:t>
            </a:r>
            <a:endParaRPr lang="en-US" i="1"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035061" y="2503331"/>
            <a:ext cx="2558911" cy="1185279"/>
            <a:chOff x="2035061" y="3943933"/>
            <a:chExt cx="2558911" cy="1185279"/>
          </a:xfrm>
        </p:grpSpPr>
        <p:sp>
          <p:nvSpPr>
            <p:cNvPr id="12" name="Freeform 11"/>
            <p:cNvSpPr/>
            <p:nvPr/>
          </p:nvSpPr>
          <p:spPr>
            <a:xfrm>
              <a:off x="2946391" y="3943933"/>
              <a:ext cx="433804" cy="1185279"/>
            </a:xfrm>
            <a:custGeom>
              <a:avLst/>
              <a:gdLst>
                <a:gd name="connsiteX0" fmla="*/ 114309 w 433804"/>
                <a:gd name="connsiteY0" fmla="*/ 0 h 1185279"/>
                <a:gd name="connsiteX1" fmla="*/ 355609 w 433804"/>
                <a:gd name="connsiteY1" fmla="*/ 241300 h 1185279"/>
                <a:gd name="connsiteX2" fmla="*/ 9 w 433804"/>
                <a:gd name="connsiteY2" fmla="*/ 749300 h 1185279"/>
                <a:gd name="connsiteX3" fmla="*/ 368309 w 433804"/>
                <a:gd name="connsiteY3" fmla="*/ 1143000 h 1185279"/>
                <a:gd name="connsiteX4" fmla="*/ 431809 w 433804"/>
                <a:gd name="connsiteY4" fmla="*/ 1155700 h 118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04" h="1185279">
                  <a:moveTo>
                    <a:pt x="114309" y="0"/>
                  </a:moveTo>
                  <a:cubicBezTo>
                    <a:pt x="244484" y="58208"/>
                    <a:pt x="374659" y="116417"/>
                    <a:pt x="355609" y="241300"/>
                  </a:cubicBezTo>
                  <a:cubicBezTo>
                    <a:pt x="336559" y="366183"/>
                    <a:pt x="-2108" y="599017"/>
                    <a:pt x="9" y="749300"/>
                  </a:cubicBezTo>
                  <a:cubicBezTo>
                    <a:pt x="2126" y="899583"/>
                    <a:pt x="296342" y="1075267"/>
                    <a:pt x="368309" y="1143000"/>
                  </a:cubicBezTo>
                  <a:cubicBezTo>
                    <a:pt x="440276" y="1210733"/>
                    <a:pt x="436042" y="1183216"/>
                    <a:pt x="431809" y="11557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035061" y="4028574"/>
              <a:ext cx="894284" cy="369332"/>
            </a:xfrm>
            <a:prstGeom prst="rect">
              <a:avLst/>
            </a:prstGeom>
            <a:noFill/>
          </p:spPr>
          <p:txBody>
            <a:bodyPr wrap="none" rtlCol="0">
              <a:spAutoFit/>
            </a:bodyPr>
            <a:lstStyle/>
            <a:p>
              <a:r>
                <a:rPr lang="en-US" dirty="0" smtClean="0"/>
                <a:t>Operon</a:t>
              </a:r>
              <a:endParaRPr lang="en-US" dirty="0"/>
            </a:p>
          </p:txBody>
        </p:sp>
        <p:sp>
          <p:nvSpPr>
            <p:cNvPr id="14" name="TextBox 13"/>
            <p:cNvSpPr txBox="1"/>
            <p:nvPr/>
          </p:nvSpPr>
          <p:spPr>
            <a:xfrm>
              <a:off x="3329395" y="4028098"/>
              <a:ext cx="1264577" cy="369332"/>
            </a:xfrm>
            <a:prstGeom prst="rect">
              <a:avLst/>
            </a:prstGeom>
            <a:noFill/>
          </p:spPr>
          <p:txBody>
            <a:bodyPr wrap="none" rtlCol="0">
              <a:spAutoFit/>
            </a:bodyPr>
            <a:lstStyle/>
            <a:p>
              <a:r>
                <a:rPr lang="en-US" dirty="0" smtClean="0"/>
                <a:t>Not operon</a:t>
              </a:r>
              <a:endParaRPr lang="en-US" dirty="0"/>
            </a:p>
          </p:txBody>
        </p:sp>
      </p:grpSp>
      <mc:AlternateContent xmlns:mc="http://schemas.openxmlformats.org/markup-compatibility/2006">
        <mc:Choice xmlns:a14="http://schemas.microsoft.com/office/drawing/2010/main" Requires="a14">
          <p:sp>
            <p:nvSpPr>
              <p:cNvPr id="17" name="TextBox 16"/>
              <p:cNvSpPr txBox="1"/>
              <p:nvPr/>
            </p:nvSpPr>
            <p:spPr>
              <a:xfrm>
                <a:off x="6178967" y="1937890"/>
                <a:ext cx="10520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6178967" y="1937890"/>
                <a:ext cx="1052083" cy="299313"/>
              </a:xfrm>
              <a:prstGeom prst="rect">
                <a:avLst/>
              </a:prstGeom>
              <a:blipFill rotWithShape="0">
                <a:blip r:embed="rId2"/>
                <a:stretch>
                  <a:fillRect l="-5233" r="-3488" b="-265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6178967" y="2312609"/>
                <a:ext cx="122572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𝑁𝑂𝑃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178967" y="2312609"/>
                <a:ext cx="1225720" cy="299313"/>
              </a:xfrm>
              <a:prstGeom prst="rect">
                <a:avLst/>
              </a:prstGeom>
              <a:blipFill rotWithShape="0">
                <a:blip r:embed="rId3"/>
                <a:stretch>
                  <a:fillRect l="-4478" r="-2985" b="-26531"/>
                </a:stretch>
              </a:blipFill>
            </p:spPr>
            <p:txBody>
              <a:bodyPr/>
              <a:lstStyle/>
              <a:p>
                <a:r>
                  <a:rPr lang="en-US">
                    <a:noFill/>
                  </a:rPr>
                  <a:t> </a:t>
                </a:r>
              </a:p>
            </p:txBody>
          </p:sp>
        </mc:Fallback>
      </mc:AlternateContent>
      <p:sp>
        <p:nvSpPr>
          <p:cNvPr id="20" name="TextBox 19"/>
          <p:cNvSpPr txBox="1"/>
          <p:nvPr/>
        </p:nvSpPr>
        <p:spPr>
          <a:xfrm>
            <a:off x="7146984" y="1497121"/>
            <a:ext cx="2747355" cy="369332"/>
          </a:xfrm>
          <a:prstGeom prst="rect">
            <a:avLst/>
          </a:prstGeom>
          <a:noFill/>
        </p:spPr>
        <p:txBody>
          <a:bodyPr wrap="none" rtlCol="0">
            <a:spAutoFit/>
          </a:bodyPr>
          <a:lstStyle/>
          <a:p>
            <a:r>
              <a:rPr lang="en-US" b="1" dirty="0" smtClean="0"/>
              <a:t>The competing hypotheses</a:t>
            </a:r>
            <a:endParaRPr lang="en-US" b="1" dirty="0"/>
          </a:p>
        </p:txBody>
      </p:sp>
      <mc:AlternateContent xmlns:mc="http://schemas.openxmlformats.org/markup-compatibility/2006">
        <mc:Choice xmlns:a14="http://schemas.microsoft.com/office/drawing/2010/main" Requires="a14">
          <p:sp>
            <p:nvSpPr>
              <p:cNvPr id="21" name="TextBox 20"/>
              <p:cNvSpPr txBox="1"/>
              <p:nvPr/>
            </p:nvSpPr>
            <p:spPr>
              <a:xfrm>
                <a:off x="5993430" y="3319029"/>
                <a:ext cx="1277016" cy="266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sSub>
                        <m:sSubPr>
                          <m:ctrlPr>
                            <a:rPr lang="en-US" sz="1600" b="0" i="1" smtClean="0">
                              <a:solidFill>
                                <a:srgbClr val="00B050"/>
                              </a:solidFill>
                              <a:latin typeface="Cambria Math" panose="02040503050406030204" pitchFamily="18" charset="0"/>
                            </a:rPr>
                          </m:ctrlPr>
                        </m:sSubPr>
                        <m:e>
                          <m:r>
                            <a:rPr lang="en-US" sz="1600" b="0" i="1" smtClean="0">
                              <a:solidFill>
                                <a:srgbClr val="00B050"/>
                              </a:solidFill>
                              <a:latin typeface="Cambria Math" panose="02040503050406030204" pitchFamily="18" charset="0"/>
                            </a:rPr>
                            <m:t>h</m:t>
                          </m:r>
                        </m:e>
                        <m:sub>
                          <m:r>
                            <a:rPr lang="en-US" sz="1600" b="0" i="1" smtClean="0">
                              <a:solidFill>
                                <a:srgbClr val="00B050"/>
                              </a:solidFill>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sz="1600" dirty="0"/>
              </a:p>
            </p:txBody>
          </p:sp>
        </mc:Choice>
        <mc:Fallback>
          <p:sp>
            <p:nvSpPr>
              <p:cNvPr id="21" name="TextBox 20"/>
              <p:cNvSpPr txBox="1">
                <a:spLocks noRot="1" noChangeAspect="1" noMove="1" noResize="1" noEditPoints="1" noAdjustHandles="1" noChangeArrowheads="1" noChangeShapeType="1" noTextEdit="1"/>
              </p:cNvSpPr>
              <p:nvPr/>
            </p:nvSpPr>
            <p:spPr>
              <a:xfrm>
                <a:off x="5993430" y="3319029"/>
                <a:ext cx="1277016" cy="266035"/>
              </a:xfrm>
              <a:prstGeom prst="rect">
                <a:avLst/>
              </a:prstGeom>
              <a:blipFill rotWithShape="0">
                <a:blip r:embed="rId4"/>
                <a:stretch>
                  <a:fillRect l="-3333" r="-5238" b="-27273"/>
                </a:stretch>
              </a:blipFill>
            </p:spPr>
            <p:txBody>
              <a:bodyPr/>
              <a:lstStyle/>
              <a:p>
                <a:r>
                  <a:rPr lang="en-US">
                    <a:noFill/>
                  </a:rPr>
                  <a:t> </a:t>
                </a:r>
              </a:p>
            </p:txBody>
          </p:sp>
        </mc:Fallback>
      </mc:AlternateContent>
      <p:sp>
        <p:nvSpPr>
          <p:cNvPr id="23" name="TextBox 22"/>
          <p:cNvSpPr txBox="1"/>
          <p:nvPr/>
        </p:nvSpPr>
        <p:spPr>
          <a:xfrm>
            <a:off x="7238260" y="2930233"/>
            <a:ext cx="2484976" cy="369332"/>
          </a:xfrm>
          <a:prstGeom prst="rect">
            <a:avLst/>
          </a:prstGeom>
          <a:noFill/>
        </p:spPr>
        <p:txBody>
          <a:bodyPr wrap="none" rtlCol="0">
            <a:spAutoFit/>
          </a:bodyPr>
          <a:lstStyle/>
          <a:p>
            <a:r>
              <a:rPr lang="en-US" b="1" dirty="0" smtClean="0"/>
              <a:t>What we want to know:</a:t>
            </a:r>
            <a:endParaRPr lang="en-US" b="1" dirty="0"/>
          </a:p>
        </p:txBody>
      </p:sp>
      <mc:AlternateContent xmlns:mc="http://schemas.openxmlformats.org/markup-compatibility/2006">
        <mc:Choice xmlns:a14="http://schemas.microsoft.com/office/drawing/2010/main" Requires="a14">
          <p:sp>
            <p:nvSpPr>
              <p:cNvPr id="22" name="TextBox 21"/>
              <p:cNvSpPr txBox="1"/>
              <p:nvPr/>
            </p:nvSpPr>
            <p:spPr>
              <a:xfrm>
                <a:off x="791077" y="4465997"/>
                <a:ext cx="4301690"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smtClean="0">
                                  <a:solidFill>
                                    <a:srgbClr val="00B050"/>
                                  </a:solidFill>
                                  <a:latin typeface="Cambria Math" panose="02040503050406030204" pitchFamily="18" charset="0"/>
                                </a:rPr>
                                <m:t>h</m:t>
                              </m:r>
                            </m:e>
                            <m:sub>
                              <m:r>
                                <a:rPr lang="en-US"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e>
                              </m:d>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r>
                                <a:rPr lang="en-US" i="1">
                                  <a:latin typeface="Cambria Math" panose="02040503050406030204" pitchFamily="18" charset="0"/>
                                </a:rPr>
                                <m:t>)</m:t>
                              </m:r>
                            </m:e>
                          </m:nary>
                        </m:den>
                      </m:f>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791077" y="4465997"/>
                <a:ext cx="4301690" cy="677943"/>
              </a:xfrm>
              <a:prstGeom prst="rect">
                <a:avLst/>
              </a:prstGeom>
              <a:blipFill rotWithShape="0">
                <a:blip r:embed="rId5"/>
                <a:stretch>
                  <a:fillRect/>
                </a:stretch>
              </a:blipFill>
            </p:spPr>
            <p:txBody>
              <a:bodyPr/>
              <a:lstStyle/>
              <a:p>
                <a:r>
                  <a:rPr lang="en-US">
                    <a:noFill/>
                  </a:rPr>
                  <a:t> </a:t>
                </a:r>
              </a:p>
            </p:txBody>
          </p:sp>
        </mc:Fallback>
      </mc:AlternateContent>
      <p:sp>
        <p:nvSpPr>
          <p:cNvPr id="24" name="TextBox 23"/>
          <p:cNvSpPr txBox="1"/>
          <p:nvPr/>
        </p:nvSpPr>
        <p:spPr>
          <a:xfrm>
            <a:off x="1576878" y="4096665"/>
            <a:ext cx="2943755" cy="369332"/>
          </a:xfrm>
          <a:prstGeom prst="rect">
            <a:avLst/>
          </a:prstGeom>
          <a:noFill/>
        </p:spPr>
        <p:txBody>
          <a:bodyPr wrap="none" rtlCol="0">
            <a:spAutoFit/>
          </a:bodyPr>
          <a:lstStyle/>
          <a:p>
            <a:r>
              <a:rPr lang="en-US" b="1" dirty="0" smtClean="0"/>
              <a:t>Applying the Bayes theorem:</a:t>
            </a:r>
            <a:endParaRPr lang="en-US" b="1" dirty="0"/>
          </a:p>
        </p:txBody>
      </p:sp>
      <p:grpSp>
        <p:nvGrpSpPr>
          <p:cNvPr id="26" name="Group 25"/>
          <p:cNvGrpSpPr/>
          <p:nvPr/>
        </p:nvGrpSpPr>
        <p:grpSpPr>
          <a:xfrm>
            <a:off x="2194985" y="2966897"/>
            <a:ext cx="1682913" cy="561332"/>
            <a:chOff x="2472581" y="4607195"/>
            <a:chExt cx="1682913" cy="561332"/>
          </a:xfrm>
        </p:grpSpPr>
        <p:sp>
          <p:nvSpPr>
            <p:cNvPr id="8" name="Rectangle 7"/>
            <p:cNvSpPr/>
            <p:nvPr/>
          </p:nvSpPr>
          <p:spPr>
            <a:xfrm>
              <a:off x="2503296" y="4819359"/>
              <a:ext cx="1652198" cy="329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472581" y="4607195"/>
              <a:ext cx="814647" cy="261610"/>
            </a:xfrm>
            <a:prstGeom prst="rect">
              <a:avLst/>
            </a:prstGeom>
            <a:noFill/>
          </p:spPr>
          <p:txBody>
            <a:bodyPr wrap="none" rtlCol="0">
              <a:spAutoFit/>
            </a:bodyPr>
            <a:lstStyle/>
            <a:p>
              <a:r>
                <a:rPr lang="en-US" sz="1050" dirty="0" smtClean="0"/>
                <a:t>RegulonDB</a:t>
              </a:r>
              <a:endParaRPr lang="en-US" sz="1050" dirty="0"/>
            </a:p>
          </p:txBody>
        </p:sp>
        <p:sp>
          <p:nvSpPr>
            <p:cNvPr id="19" name="TextBox 18"/>
            <p:cNvSpPr txBox="1"/>
            <p:nvPr/>
          </p:nvSpPr>
          <p:spPr>
            <a:xfrm>
              <a:off x="2600104" y="4799195"/>
              <a:ext cx="421910" cy="369332"/>
            </a:xfrm>
            <a:prstGeom prst="rect">
              <a:avLst/>
            </a:prstGeom>
            <a:noFill/>
          </p:spPr>
          <p:txBody>
            <a:bodyPr wrap="none" rtlCol="0">
              <a:spAutoFit/>
            </a:bodyPr>
            <a:lstStyle/>
            <a:p>
              <a:r>
                <a:rPr lang="en-US" b="1" dirty="0" smtClean="0">
                  <a:solidFill>
                    <a:srgbClr val="00B050"/>
                  </a:solidFill>
                </a:rPr>
                <a:t>TP</a:t>
              </a:r>
              <a:endParaRPr lang="en-US" b="1" dirty="0">
                <a:solidFill>
                  <a:srgbClr val="00B050"/>
                </a:solidFill>
              </a:endParaRPr>
            </a:p>
          </p:txBody>
        </p:sp>
        <p:sp>
          <p:nvSpPr>
            <p:cNvPr id="25" name="TextBox 24"/>
            <p:cNvSpPr txBox="1"/>
            <p:nvPr/>
          </p:nvSpPr>
          <p:spPr>
            <a:xfrm>
              <a:off x="3661888" y="4789850"/>
              <a:ext cx="450764" cy="369332"/>
            </a:xfrm>
            <a:prstGeom prst="rect">
              <a:avLst/>
            </a:prstGeom>
            <a:noFill/>
          </p:spPr>
          <p:txBody>
            <a:bodyPr wrap="none" rtlCol="0">
              <a:spAutoFit/>
            </a:bodyPr>
            <a:lstStyle/>
            <a:p>
              <a:r>
                <a:rPr lang="en-US" b="1" dirty="0" smtClean="0">
                  <a:solidFill>
                    <a:srgbClr val="FF0000"/>
                  </a:solidFill>
                </a:rPr>
                <a:t>TN</a:t>
              </a:r>
              <a:endParaRPr lang="en-US" b="1" dirty="0">
                <a:solidFill>
                  <a:srgbClr val="FF0000"/>
                </a:solidFill>
              </a:endParaRPr>
            </a:p>
          </p:txBody>
        </p:sp>
      </p:grpSp>
      <mc:AlternateContent xmlns:mc="http://schemas.openxmlformats.org/markup-compatibility/2006">
        <mc:Choice xmlns:a14="http://schemas.microsoft.com/office/drawing/2010/main" Requires="a14">
          <p:sp>
            <p:nvSpPr>
              <p:cNvPr id="27" name="Rectangle 26"/>
              <p:cNvSpPr/>
              <p:nvPr/>
            </p:nvSpPr>
            <p:spPr>
              <a:xfrm>
                <a:off x="519088" y="5298902"/>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p:sp>
            <p:nvSpPr>
              <p:cNvPr id="27" name="Rectangle 26"/>
              <p:cNvSpPr>
                <a:spLocks noRot="1" noChangeAspect="1" noMove="1" noResize="1" noEditPoints="1" noAdjustHandles="1" noChangeArrowheads="1" noChangeShapeType="1" noTextEdit="1"/>
              </p:cNvSpPr>
              <p:nvPr/>
            </p:nvSpPr>
            <p:spPr>
              <a:xfrm>
                <a:off x="519088" y="5298902"/>
                <a:ext cx="1483419" cy="376000"/>
              </a:xfrm>
              <a:prstGeom prst="rect">
                <a:avLst/>
              </a:prstGeom>
              <a:blipFill rotWithShape="0">
                <a:blip r:embed="rId6"/>
                <a:stretch>
                  <a:fillRect r="-1646"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1925921" y="5327062"/>
                <a:ext cx="3903954" cy="1077218"/>
              </a:xfrm>
              <a:prstGeom prst="rect">
                <a:avLst/>
              </a:prstGeom>
              <a:noFill/>
            </p:spPr>
            <p:txBody>
              <a:bodyPr wrap="square" rtlCol="0">
                <a:spAutoFit/>
              </a:bodyPr>
              <a:lstStyle/>
              <a:p>
                <a:r>
                  <a:rPr lang="en-US" sz="1600" dirty="0" smtClean="0"/>
                  <a:t>Likelihood of observing a distance </a:t>
                </a:r>
                <a:r>
                  <a:rPr lang="en-US" sz="1600" i="1" dirty="0" smtClean="0">
                    <a:latin typeface="Times New Roman" panose="02020603050405020304" pitchFamily="18" charset="0"/>
                    <a:cs typeface="Times New Roman" panose="02020603050405020304" pitchFamily="18" charset="0"/>
                  </a:rPr>
                  <a:t>x</a:t>
                </a:r>
                <a:r>
                  <a:rPr lang="en-US" sz="1600" dirty="0" smtClean="0"/>
                  <a:t> between genes </a:t>
                </a:r>
                <a:r>
                  <a:rPr lang="en-US" sz="1600" i="1" dirty="0" smtClean="0">
                    <a:latin typeface="Times New Roman" panose="02020603050405020304" pitchFamily="18" charset="0"/>
                    <a:cs typeface="Times New Roman" panose="02020603050405020304" pitchFamily="18" charset="0"/>
                  </a:rPr>
                  <a:t>i,j</a:t>
                </a:r>
                <a:r>
                  <a:rPr lang="en-US" sz="1600" dirty="0" smtClean="0"/>
                  <a:t> under the hypothesis that they are in the same operon</a:t>
                </a:r>
                <a:r>
                  <a:rPr lang="en-US" sz="1600" dirty="0" smtClean="0"/>
                  <a:t>. </a:t>
                </a:r>
                <a:r>
                  <a:rPr lang="en-US" sz="1600" dirty="0" smtClean="0">
                    <a:cs typeface="Times New Roman" panose="02020603050405020304" pitchFamily="18" charset="0"/>
                  </a:rPr>
                  <a:t>That is, our model </a:t>
                </a:r>
                <a:r>
                  <a:rPr lang="en-US" sz="1600" dirty="0">
                    <a:cs typeface="Times New Roman" panose="02020603050405020304" pitchFamily="18" charset="0"/>
                  </a:rPr>
                  <a:t>of how the distances </a:t>
                </a:r>
                <a:r>
                  <a:rPr lang="en-US" sz="1600" dirty="0" smtClean="0">
                    <a:cs typeface="Times New Roman" panose="02020603050405020304" pitchFamily="18" charset="0"/>
                  </a:rPr>
                  <a:t>distribute given </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a:t>.</a:t>
                </a:r>
              </a:p>
            </p:txBody>
          </p:sp>
        </mc:Choice>
        <mc:Fallback>
          <p:sp>
            <p:nvSpPr>
              <p:cNvPr id="29" name="TextBox 28"/>
              <p:cNvSpPr txBox="1">
                <a:spLocks noRot="1" noChangeAspect="1" noMove="1" noResize="1" noEditPoints="1" noAdjustHandles="1" noChangeArrowheads="1" noChangeShapeType="1" noTextEdit="1"/>
              </p:cNvSpPr>
              <p:nvPr/>
            </p:nvSpPr>
            <p:spPr>
              <a:xfrm>
                <a:off x="1925921" y="5327062"/>
                <a:ext cx="3903954" cy="1077218"/>
              </a:xfrm>
              <a:prstGeom prst="rect">
                <a:avLst/>
              </a:prstGeom>
              <a:blipFill rotWithShape="0">
                <a:blip r:embed="rId7"/>
                <a:stretch>
                  <a:fillRect l="-938" t="-2260" r="-1406" b="-6215"/>
                </a:stretch>
              </a:blipFill>
            </p:spPr>
            <p:txBody>
              <a:bodyPr/>
              <a:lstStyle/>
              <a:p>
                <a:r>
                  <a:rPr lang="en-US">
                    <a:noFill/>
                  </a:rPr>
                  <a:t> </a:t>
                </a:r>
              </a:p>
            </p:txBody>
          </p:sp>
        </mc:Fallback>
      </mc:AlternateContent>
      <p:sp>
        <p:nvSpPr>
          <p:cNvPr id="31" name="TextBox 30"/>
          <p:cNvSpPr txBox="1"/>
          <p:nvPr/>
        </p:nvSpPr>
        <p:spPr>
          <a:xfrm>
            <a:off x="7270016" y="3313609"/>
            <a:ext cx="4480494" cy="523220"/>
          </a:xfrm>
          <a:prstGeom prst="rect">
            <a:avLst/>
          </a:prstGeom>
          <a:noFill/>
        </p:spPr>
        <p:txBody>
          <a:bodyPr wrap="square" rtlCol="0">
            <a:spAutoFit/>
          </a:bodyPr>
          <a:lstStyle/>
          <a:p>
            <a:r>
              <a:rPr lang="en-US" sz="1400" dirty="0" smtClean="0"/>
              <a:t>Posterior probability that genes </a:t>
            </a:r>
            <a:r>
              <a:rPr lang="en-US" sz="1400" i="1" dirty="0" smtClean="0">
                <a:latin typeface="Times New Roman" panose="02020603050405020304" pitchFamily="18" charset="0"/>
                <a:cs typeface="Times New Roman" panose="02020603050405020304" pitchFamily="18" charset="0"/>
              </a:rPr>
              <a:t>i</a:t>
            </a:r>
            <a:r>
              <a:rPr lang="en-US" sz="1400" dirty="0" smtClean="0"/>
              <a:t> and </a:t>
            </a:r>
            <a:r>
              <a:rPr lang="en-US" sz="1400" i="1" dirty="0" smtClean="0">
                <a:latin typeface="Times New Roman" panose="02020603050405020304" pitchFamily="18" charset="0"/>
                <a:cs typeface="Times New Roman" panose="02020603050405020304" pitchFamily="18" charset="0"/>
              </a:rPr>
              <a:t>j</a:t>
            </a:r>
            <a:r>
              <a:rPr lang="en-US" sz="1400" dirty="0" smtClean="0"/>
              <a:t> are in the same operons given that they have intergenic distance </a:t>
            </a:r>
            <a:r>
              <a:rPr lang="en-US" sz="1400" i="1" dirty="0" smtClean="0">
                <a:latin typeface="Times New Roman" panose="02020603050405020304" pitchFamily="18" charset="0"/>
                <a:cs typeface="Times New Roman" panose="02020603050405020304" pitchFamily="18" charset="0"/>
              </a:rPr>
              <a:t>x</a:t>
            </a:r>
            <a:r>
              <a:rPr lang="en-US" sz="1400" i="1" dirty="0" smtClean="0">
                <a:cs typeface="Times New Roman" panose="02020603050405020304" pitchFamily="18" charset="0"/>
              </a:rPr>
              <a:t>. </a:t>
            </a:r>
            <a:endParaRPr lang="en-US" sz="1400" dirty="0" smtClean="0"/>
          </a:p>
        </p:txBody>
      </p:sp>
      <mc:AlternateContent xmlns:mc="http://schemas.openxmlformats.org/markup-compatibility/2006">
        <mc:Choice xmlns:a14="http://schemas.microsoft.com/office/drawing/2010/main" Requires="a14">
          <p:sp>
            <p:nvSpPr>
              <p:cNvPr id="3" name="Rectangle 2"/>
              <p:cNvSpPr/>
              <p:nvPr/>
            </p:nvSpPr>
            <p:spPr>
              <a:xfrm>
                <a:off x="1332492" y="2878231"/>
                <a:ext cx="49398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b="1" i="1" smtClean="0">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𝒉</m:t>
                          </m:r>
                        </m:e>
                        <m:sub>
                          <m:r>
                            <a:rPr lang="en-US" b="1" i="1">
                              <a:solidFill>
                                <a:srgbClr val="00B050"/>
                              </a:solidFill>
                              <a:latin typeface="Cambria Math" panose="02040503050406030204" pitchFamily="18" charset="0"/>
                            </a:rPr>
                            <m:t>𝟏</m:t>
                          </m:r>
                        </m:sub>
                      </m:sSub>
                    </m:oMath>
                  </m:oMathPara>
                </a14:m>
                <a:endParaRPr lang="en-US" b="1" dirty="0"/>
              </a:p>
            </p:txBody>
          </p:sp>
        </mc:Choice>
        <mc:Fallback>
          <p:sp>
            <p:nvSpPr>
              <p:cNvPr id="3" name="Rectangle 2"/>
              <p:cNvSpPr>
                <a:spLocks noRot="1" noChangeAspect="1" noMove="1" noResize="1" noEditPoints="1" noAdjustHandles="1" noChangeArrowheads="1" noChangeShapeType="1" noTextEdit="1"/>
              </p:cNvSpPr>
              <p:nvPr/>
            </p:nvSpPr>
            <p:spPr>
              <a:xfrm>
                <a:off x="1332492" y="2878231"/>
                <a:ext cx="493981"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4413881" y="2882415"/>
                <a:ext cx="49398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smtClean="0">
                              <a:solidFill>
                                <a:srgbClr val="FF0000"/>
                              </a:solidFill>
                              <a:latin typeface="Cambria Math" panose="02040503050406030204" pitchFamily="18" charset="0"/>
                            </a:rPr>
                            <m:t>𝟎</m:t>
                          </m:r>
                        </m:sub>
                      </m:sSub>
                    </m:oMath>
                  </m:oMathPara>
                </a14:m>
                <a:endParaRPr lang="en-US" b="1" dirty="0"/>
              </a:p>
            </p:txBody>
          </p:sp>
        </mc:Choice>
        <mc:Fallback>
          <p:sp>
            <p:nvSpPr>
              <p:cNvPr id="30" name="Rectangle 29"/>
              <p:cNvSpPr>
                <a:spLocks noRot="1" noChangeAspect="1" noMove="1" noResize="1" noEditPoints="1" noAdjustHandles="1" noChangeArrowheads="1" noChangeShapeType="1" noTextEdit="1"/>
              </p:cNvSpPr>
              <p:nvPr/>
            </p:nvSpPr>
            <p:spPr>
              <a:xfrm>
                <a:off x="4413881" y="2882415"/>
                <a:ext cx="493981" cy="369332"/>
              </a:xfrm>
              <a:prstGeom prst="rect">
                <a:avLst/>
              </a:prstGeom>
              <a:blipFill rotWithShape="0">
                <a:blip r:embed="rId9"/>
                <a:stretch>
                  <a:fillRect/>
                </a:stretch>
              </a:blipFill>
            </p:spPr>
            <p:txBody>
              <a:bodyPr/>
              <a:lstStyle/>
              <a:p>
                <a:r>
                  <a:rPr lang="en-US">
                    <a:noFill/>
                  </a:rPr>
                  <a:t> </a:t>
                </a:r>
              </a:p>
            </p:txBody>
          </p:sp>
        </mc:Fallback>
      </mc:AlternateContent>
      <p:sp>
        <p:nvSpPr>
          <p:cNvPr id="28" name="TextBox 27"/>
          <p:cNvSpPr txBox="1"/>
          <p:nvPr/>
        </p:nvSpPr>
        <p:spPr>
          <a:xfrm>
            <a:off x="7448234" y="1865292"/>
            <a:ext cx="365189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in the same operon</a:t>
            </a:r>
            <a:endParaRPr lang="en-US" sz="1600" dirty="0"/>
          </a:p>
        </p:txBody>
      </p:sp>
      <p:sp>
        <p:nvSpPr>
          <p:cNvPr id="32" name="TextBox 31"/>
          <p:cNvSpPr txBox="1"/>
          <p:nvPr/>
        </p:nvSpPr>
        <p:spPr>
          <a:xfrm>
            <a:off x="7448234" y="2264259"/>
            <a:ext cx="411285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NOT in the same operon.</a:t>
            </a:r>
            <a:endParaRPr lang="en-US" sz="1600" dirty="0"/>
          </a:p>
        </p:txBody>
      </p:sp>
      <mc:AlternateContent xmlns:mc="http://schemas.openxmlformats.org/markup-compatibility/2006">
        <mc:Choice xmlns:a14="http://schemas.microsoft.com/office/drawing/2010/main" Requires="a14">
          <p:sp>
            <p:nvSpPr>
              <p:cNvPr id="33" name="Rectangle 32"/>
              <p:cNvSpPr/>
              <p:nvPr/>
            </p:nvSpPr>
            <p:spPr>
              <a:xfrm>
                <a:off x="1170781" y="6350037"/>
                <a:ext cx="85138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m:t>
                      </m:r>
                    </m:oMath>
                  </m:oMathPara>
                </a14:m>
                <a:endParaRPr lang="en-US" dirty="0"/>
              </a:p>
            </p:txBody>
          </p:sp>
        </mc:Choice>
        <mc:Fallback>
          <p:sp>
            <p:nvSpPr>
              <p:cNvPr id="33" name="Rectangle 32"/>
              <p:cNvSpPr>
                <a:spLocks noRot="1" noChangeAspect="1" noMove="1" noResize="1" noEditPoints="1" noAdjustHandles="1" noChangeArrowheads="1" noChangeShapeType="1" noTextEdit="1"/>
              </p:cNvSpPr>
              <p:nvPr/>
            </p:nvSpPr>
            <p:spPr>
              <a:xfrm>
                <a:off x="1170781" y="6350037"/>
                <a:ext cx="851387" cy="369332"/>
              </a:xfrm>
              <a:prstGeom prst="rect">
                <a:avLst/>
              </a:prstGeom>
              <a:blipFill rotWithShape="0">
                <a:blip r:embed="rId10"/>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1925921" y="6392918"/>
                <a:ext cx="2123080" cy="338554"/>
              </a:xfrm>
              <a:prstGeom prst="rect">
                <a:avLst/>
              </a:prstGeom>
              <a:noFill/>
            </p:spPr>
            <p:txBody>
              <a:bodyPr wrap="square" rtlCol="0">
                <a:spAutoFit/>
              </a:bodyPr>
              <a:lstStyle/>
              <a:p>
                <a:r>
                  <a:rPr lang="en-US" sz="1600" dirty="0" smtClean="0"/>
                  <a:t>Prior probability of </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a:t>
                </a:r>
                <a:endParaRPr lang="en-US" sz="1600" dirty="0" smtClean="0"/>
              </a:p>
            </p:txBody>
          </p:sp>
        </mc:Choice>
        <mc:Fallback>
          <p:sp>
            <p:nvSpPr>
              <p:cNvPr id="34" name="TextBox 33"/>
              <p:cNvSpPr txBox="1">
                <a:spLocks noRot="1" noChangeAspect="1" noMove="1" noResize="1" noEditPoints="1" noAdjustHandles="1" noChangeArrowheads="1" noChangeShapeType="1" noTextEdit="1"/>
              </p:cNvSpPr>
              <p:nvPr/>
            </p:nvSpPr>
            <p:spPr>
              <a:xfrm>
                <a:off x="1925921" y="6392918"/>
                <a:ext cx="2123080" cy="338554"/>
              </a:xfrm>
              <a:prstGeom prst="rect">
                <a:avLst/>
              </a:prstGeom>
              <a:blipFill rotWithShape="0">
                <a:blip r:embed="rId11"/>
                <a:stretch>
                  <a:fillRect l="-1724" t="-5455" b="-23636"/>
                </a:stretch>
              </a:blipFill>
            </p:spPr>
            <p:txBody>
              <a:bodyPr/>
              <a:lstStyle/>
              <a:p>
                <a:r>
                  <a:rPr lang="en-US">
                    <a:noFill/>
                  </a:rPr>
                  <a:t> </a:t>
                </a:r>
              </a:p>
            </p:txBody>
          </p:sp>
        </mc:Fallback>
      </mc:AlternateContent>
      <p:sp>
        <p:nvSpPr>
          <p:cNvPr id="36" name="TextBox 35"/>
          <p:cNvSpPr txBox="1"/>
          <p:nvPr/>
        </p:nvSpPr>
        <p:spPr>
          <a:xfrm>
            <a:off x="5985411" y="4107596"/>
            <a:ext cx="5686374" cy="1077218"/>
          </a:xfrm>
          <a:prstGeom prst="rect">
            <a:avLst/>
          </a:prstGeom>
          <a:noFill/>
        </p:spPr>
        <p:txBody>
          <a:bodyPr wrap="square" rtlCol="0">
            <a:spAutoFit/>
          </a:bodyPr>
          <a:lstStyle/>
          <a:p>
            <a:r>
              <a:rPr lang="en-US" sz="1600" b="1" dirty="0" smtClean="0"/>
              <a:t>Now back to reality: </a:t>
            </a:r>
            <a:r>
              <a:rPr lang="en-US" sz="1600" dirty="0" smtClean="0"/>
              <a:t>we don’t know the operon partition! Therefore we must work with samples and assume they are representative of the genomic distribution of distances in operons. We’ll take this sample from RegulonDB.</a:t>
            </a:r>
            <a:endParaRPr lang="en-US" sz="1600" dirty="0"/>
          </a:p>
        </p:txBody>
      </p:sp>
      <mc:AlternateContent xmlns:mc="http://schemas.openxmlformats.org/markup-compatibility/2006">
        <mc:Choice xmlns:a14="http://schemas.microsoft.com/office/drawing/2010/main" Requires="a14">
          <p:sp>
            <p:nvSpPr>
              <p:cNvPr id="37" name="TextBox 36"/>
              <p:cNvSpPr txBox="1"/>
              <p:nvPr/>
            </p:nvSpPr>
            <p:spPr>
              <a:xfrm>
                <a:off x="7371665" y="5307467"/>
                <a:ext cx="2661883" cy="338554"/>
              </a:xfrm>
              <a:prstGeom prst="rect">
                <a:avLst/>
              </a:prstGeom>
              <a:noFill/>
            </p:spPr>
            <p:txBody>
              <a:bodyPr wrap="none" rtlCol="0">
                <a:spAutoFit/>
              </a:bodyPr>
              <a:lstStyle/>
              <a:p>
                <a:r>
                  <a:rPr lang="en-US" sz="1600" b="1" dirty="0" smtClean="0"/>
                  <a:t>What about the prior </a:t>
                </a:r>
                <a14:m>
                  <m:oMath xmlns:m="http://schemas.openxmlformats.org/officeDocument/2006/math">
                    <m:r>
                      <a:rPr lang="en-US" sz="1600" b="1" i="1">
                        <a:latin typeface="Cambria Math" panose="02040503050406030204" pitchFamily="18" charset="0"/>
                      </a:rPr>
                      <m:t>𝒑</m:t>
                    </m:r>
                    <m:d>
                      <m:dPr>
                        <m:ctrlPr>
                          <a:rPr lang="en-US" sz="1600" b="1" i="1">
                            <a:latin typeface="Cambria Math" panose="02040503050406030204" pitchFamily="18" charset="0"/>
                          </a:rPr>
                        </m:ctrlPr>
                      </m:dPr>
                      <m:e>
                        <m:sSub>
                          <m:sSubPr>
                            <m:ctrlPr>
                              <a:rPr lang="en-US" sz="1600" b="1" i="1">
                                <a:solidFill>
                                  <a:srgbClr val="00B050"/>
                                </a:solidFill>
                                <a:latin typeface="Cambria Math" panose="02040503050406030204" pitchFamily="18" charset="0"/>
                              </a:rPr>
                            </m:ctrlPr>
                          </m:sSubPr>
                          <m:e>
                            <m:r>
                              <a:rPr lang="en-US" sz="1600" b="1" i="1">
                                <a:solidFill>
                                  <a:srgbClr val="00B050"/>
                                </a:solidFill>
                                <a:latin typeface="Cambria Math" panose="02040503050406030204" pitchFamily="18" charset="0"/>
                              </a:rPr>
                              <m:t>𝒉</m:t>
                            </m:r>
                          </m:e>
                          <m:sub>
                            <m:r>
                              <a:rPr lang="en-US" sz="1600" b="1" i="1">
                                <a:solidFill>
                                  <a:srgbClr val="00B050"/>
                                </a:solidFill>
                                <a:latin typeface="Cambria Math" panose="02040503050406030204" pitchFamily="18" charset="0"/>
                              </a:rPr>
                              <m:t>𝟏</m:t>
                            </m:r>
                          </m:sub>
                        </m:sSub>
                      </m:e>
                    </m:d>
                  </m:oMath>
                </a14:m>
                <a:r>
                  <a:rPr lang="en-US" sz="1600" b="1" dirty="0" smtClean="0"/>
                  <a:t>?</a:t>
                </a:r>
                <a:endParaRPr lang="en-US" sz="1600" b="1" dirty="0"/>
              </a:p>
            </p:txBody>
          </p:sp>
        </mc:Choice>
        <mc:Fallback>
          <p:sp>
            <p:nvSpPr>
              <p:cNvPr id="37" name="TextBox 36"/>
              <p:cNvSpPr txBox="1">
                <a:spLocks noRot="1" noChangeAspect="1" noMove="1" noResize="1" noEditPoints="1" noAdjustHandles="1" noChangeArrowheads="1" noChangeShapeType="1" noTextEdit="1"/>
              </p:cNvSpPr>
              <p:nvPr/>
            </p:nvSpPr>
            <p:spPr>
              <a:xfrm>
                <a:off x="7371665" y="5307467"/>
                <a:ext cx="2661883" cy="338554"/>
              </a:xfrm>
              <a:prstGeom prst="rect">
                <a:avLst/>
              </a:prstGeom>
              <a:blipFill rotWithShape="0">
                <a:blip r:embed="rId12"/>
                <a:stretch>
                  <a:fillRect l="-1144" t="-5455" r="-229" b="-2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5948018" y="5558614"/>
                <a:ext cx="5405782" cy="830997"/>
              </a:xfrm>
              <a:prstGeom prst="rect">
                <a:avLst/>
              </a:prstGeom>
              <a:noFill/>
            </p:spPr>
            <p:txBody>
              <a:bodyPr wrap="square" rtlCol="0">
                <a:spAutoFit/>
              </a:bodyPr>
              <a:lstStyle/>
              <a:p>
                <a:r>
                  <a:rPr lang="en-US" sz="1600" dirty="0" smtClean="0"/>
                  <a:t>The prior presents an opportunity to include what we currently know about </a:t>
                </a:r>
                <a14:m>
                  <m:oMath xmlns:m="http://schemas.openxmlformats.org/officeDocument/2006/math">
                    <m:r>
                      <a:rPr lang="en-US" sz="1600" b="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solidFill>
                                  <a:srgbClr val="00B050"/>
                                </a:solidFill>
                                <a:latin typeface="Cambria Math" panose="02040503050406030204" pitchFamily="18" charset="0"/>
                              </a:rPr>
                            </m:ctrlPr>
                          </m:sSubPr>
                          <m:e>
                            <m:r>
                              <a:rPr lang="en-US" sz="1600" b="0" i="1">
                                <a:solidFill>
                                  <a:srgbClr val="00B050"/>
                                </a:solidFill>
                                <a:latin typeface="Cambria Math" panose="02040503050406030204" pitchFamily="18" charset="0"/>
                              </a:rPr>
                              <m:t>h</m:t>
                            </m:r>
                          </m:e>
                          <m:sub>
                            <m:r>
                              <a:rPr lang="en-US" sz="1600" b="0" i="1">
                                <a:solidFill>
                                  <a:srgbClr val="00B050"/>
                                </a:solidFill>
                                <a:latin typeface="Cambria Math" panose="02040503050406030204" pitchFamily="18" charset="0"/>
                              </a:rPr>
                              <m:t>1</m:t>
                            </m:r>
                          </m:sub>
                        </m:sSub>
                      </m:e>
                    </m:d>
                  </m:oMath>
                </a14:m>
                <a:r>
                  <a:rPr lang="en-US" sz="1600" dirty="0" smtClean="0"/>
                  <a:t> before looking at the data.  The prior for the null hypothesis would be:</a:t>
                </a:r>
                <a:endParaRPr lang="en-US" sz="1600" dirty="0"/>
              </a:p>
            </p:txBody>
          </p:sp>
        </mc:Choice>
        <mc:Fallback>
          <p:sp>
            <p:nvSpPr>
              <p:cNvPr id="38" name="TextBox 37"/>
              <p:cNvSpPr txBox="1">
                <a:spLocks noRot="1" noChangeAspect="1" noMove="1" noResize="1" noEditPoints="1" noAdjustHandles="1" noChangeArrowheads="1" noChangeShapeType="1" noTextEdit="1"/>
              </p:cNvSpPr>
              <p:nvPr/>
            </p:nvSpPr>
            <p:spPr>
              <a:xfrm>
                <a:off x="5948018" y="5558614"/>
                <a:ext cx="5405782" cy="830997"/>
              </a:xfrm>
              <a:prstGeom prst="rect">
                <a:avLst/>
              </a:prstGeom>
              <a:blipFill rotWithShape="0">
                <a:blip r:embed="rId13"/>
                <a:stretch>
                  <a:fillRect l="-676" t="-2206" r="-1015" b="-88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p:cNvSpPr/>
              <p:nvPr/>
            </p:nvSpPr>
            <p:spPr>
              <a:xfrm>
                <a:off x="7745513" y="6280696"/>
                <a:ext cx="2033955"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oMath>
                </a14:m>
                <a:r>
                  <a:rPr lang="en-US" dirty="0" smtClean="0"/>
                  <a:t>)</a:t>
                </a:r>
                <a:endParaRPr lang="en-US" dirty="0"/>
              </a:p>
            </p:txBody>
          </p:sp>
        </mc:Choice>
        <mc:Fallback>
          <p:sp>
            <p:nvSpPr>
              <p:cNvPr id="39" name="Rectangle 38"/>
              <p:cNvSpPr>
                <a:spLocks noRot="1" noChangeAspect="1" noMove="1" noResize="1" noEditPoints="1" noAdjustHandles="1" noChangeArrowheads="1" noChangeShapeType="1" noTextEdit="1"/>
              </p:cNvSpPr>
              <p:nvPr/>
            </p:nvSpPr>
            <p:spPr>
              <a:xfrm>
                <a:off x="7745513" y="6280696"/>
                <a:ext cx="2033955" cy="369332"/>
              </a:xfrm>
              <a:prstGeom prst="rect">
                <a:avLst/>
              </a:prstGeom>
              <a:blipFill rotWithShape="0">
                <a:blip r:embed="rId1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81989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3" grpId="0"/>
      <p:bldP spid="22" grpId="0"/>
      <p:bldP spid="24" grpId="0"/>
      <p:bldP spid="27" grpId="0"/>
      <p:bldP spid="29" grpId="0"/>
      <p:bldP spid="31" grpId="0"/>
      <p:bldP spid="3" grpId="0"/>
      <p:bldP spid="30" grpId="0"/>
      <p:bldP spid="28" grpId="0"/>
      <p:bldP spid="32" grpId="0"/>
      <p:bldP spid="33" grpId="0"/>
      <p:bldP spid="34" grpId="0"/>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Obtaining the prior for </a:t>
            </a:r>
            <a:r>
              <a:rPr lang="en-US" b="1" i="1" dirty="0" smtClean="0">
                <a:solidFill>
                  <a:srgbClr val="00B050"/>
                </a:solidFill>
                <a:effectLst>
                  <a:outerShdw blurRad="38100" dist="38100" dir="2700000" algn="tl">
                    <a:srgbClr val="000000">
                      <a:alpha val="43137"/>
                    </a:srgbClr>
                  </a:outerShdw>
                </a:effectLst>
              </a:rPr>
              <a:t>h</a:t>
            </a:r>
            <a:r>
              <a:rPr lang="en-US" b="1" i="1" baseline="-25000" dirty="0" smtClean="0">
                <a:solidFill>
                  <a:srgbClr val="00B050"/>
                </a:solidFill>
                <a:effectLst>
                  <a:outerShdw blurRad="38100" dist="38100" dir="2700000" algn="tl">
                    <a:srgbClr val="000000">
                      <a:alpha val="43137"/>
                    </a:srgbClr>
                  </a:outerShdw>
                </a:effectLst>
              </a:rPr>
              <a:t>1</a:t>
            </a:r>
            <a:endParaRPr lang="en-US" b="1" i="1" dirty="0">
              <a:solidFill>
                <a:srgbClr val="00B05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22</a:t>
            </a:fld>
            <a:endParaRPr lang="en-US" dirty="0"/>
          </a:p>
        </p:txBody>
      </p:sp>
      <p:pic>
        <p:nvPicPr>
          <p:cNvPr id="5" name="Picture 4"/>
          <p:cNvPicPr>
            <a:picLocks noChangeAspect="1"/>
          </p:cNvPicPr>
          <p:nvPr/>
        </p:nvPicPr>
        <p:blipFill>
          <a:blip r:embed="rId2"/>
          <a:stretch>
            <a:fillRect/>
          </a:stretch>
        </p:blipFill>
        <p:spPr>
          <a:xfrm>
            <a:off x="544780" y="1635924"/>
            <a:ext cx="8954521" cy="4444242"/>
          </a:xfrm>
          <a:prstGeom prst="rect">
            <a:avLst/>
          </a:prstGeom>
          <a:ln>
            <a:solidFill>
              <a:srgbClr val="002060"/>
            </a:solidFill>
          </a:ln>
        </p:spPr>
      </p:pic>
      <p:pic>
        <p:nvPicPr>
          <p:cNvPr id="8" name="Picture 7"/>
          <p:cNvPicPr>
            <a:picLocks noChangeAspect="1"/>
          </p:cNvPicPr>
          <p:nvPr/>
        </p:nvPicPr>
        <p:blipFill>
          <a:blip r:embed="rId3"/>
          <a:stretch>
            <a:fillRect/>
          </a:stretch>
        </p:blipFill>
        <p:spPr>
          <a:xfrm>
            <a:off x="7277515" y="2169713"/>
            <a:ext cx="4279485" cy="3108324"/>
          </a:xfrm>
          <a:prstGeom prst="rect">
            <a:avLst/>
          </a:prstGeom>
          <a:ln>
            <a:solidFill>
              <a:srgbClr val="002060"/>
            </a:solidFill>
          </a:ln>
        </p:spPr>
      </p:pic>
    </p:spTree>
    <p:extLst>
      <p:ext uri="{BB962C8B-B14F-4D97-AF65-F5344CB8AC3E}">
        <p14:creationId xmlns:p14="http://schemas.microsoft.com/office/powerpoint/2010/main" val="168597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inference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23</a:t>
            </a:fld>
            <a:endParaRPr lang="en-US" dirty="0"/>
          </a:p>
        </p:txBody>
      </p:sp>
      <mc:AlternateContent xmlns:mc="http://schemas.openxmlformats.org/markup-compatibility/2006">
        <mc:Choice xmlns:a14="http://schemas.microsoft.com/office/drawing/2010/main" Requires="a14">
          <p:sp>
            <p:nvSpPr>
              <p:cNvPr id="9" name="Rectangle 8"/>
              <p:cNvSpPr/>
              <p:nvPr/>
            </p:nvSpPr>
            <p:spPr>
              <a:xfrm>
                <a:off x="634835" y="1553685"/>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p:sp>
            <p:nvSpPr>
              <p:cNvPr id="9" name="Rectangle 8"/>
              <p:cNvSpPr>
                <a:spLocks noRot="1" noChangeAspect="1" noMove="1" noResize="1" noEditPoints="1" noAdjustHandles="1" noChangeArrowheads="1" noChangeShapeType="1" noTextEdit="1"/>
              </p:cNvSpPr>
              <p:nvPr/>
            </p:nvSpPr>
            <p:spPr>
              <a:xfrm>
                <a:off x="634835" y="1553685"/>
                <a:ext cx="1483419" cy="376000"/>
              </a:xfrm>
              <a:prstGeom prst="rect">
                <a:avLst/>
              </a:prstGeom>
              <a:blipFill rotWithShape="0">
                <a:blip r:embed="rId2"/>
                <a:stretch>
                  <a:fillRect r="-1646"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071954" y="1573013"/>
                <a:ext cx="9438746" cy="1114664"/>
              </a:xfrm>
              <a:prstGeom prst="rect">
                <a:avLst/>
              </a:prstGeom>
              <a:noFill/>
            </p:spPr>
            <p:txBody>
              <a:bodyPr wrap="square" rtlCol="0">
                <a:spAutoFit/>
              </a:bodyPr>
              <a:lstStyle/>
              <a:p>
                <a:r>
                  <a:rPr lang="en-US" sz="1600" dirty="0" smtClean="0"/>
                  <a:t>This likelihood </a:t>
                </a:r>
                <a:r>
                  <a:rPr lang="en-US" sz="1600" dirty="0" smtClean="0"/>
                  <a:t>is our model of how the intergenic</a:t>
                </a:r>
                <a:r>
                  <a:rPr lang="en-US" sz="1600" dirty="0" smtClean="0"/>
                  <a:t> distance </a:t>
                </a:r>
                <a:r>
                  <a:rPr lang="en-US" sz="1600" i="1" dirty="0" smtClean="0">
                    <a:latin typeface="Times New Roman" panose="02020603050405020304" pitchFamily="18" charset="0"/>
                    <a:cs typeface="Times New Roman" panose="02020603050405020304" pitchFamily="18" charset="0"/>
                  </a:rPr>
                  <a:t>x</a:t>
                </a:r>
                <a:r>
                  <a:rPr lang="en-US" sz="1600" dirty="0" smtClean="0"/>
                  <a:t> </a:t>
                </a:r>
                <a:r>
                  <a:rPr lang="en-US" sz="1600" dirty="0"/>
                  <a:t> </a:t>
                </a:r>
                <a:r>
                  <a:rPr lang="en-US" sz="1600" dirty="0" smtClean="0"/>
                  <a:t>between adjacent </a:t>
                </a:r>
                <a:r>
                  <a:rPr lang="en-US" sz="1600" dirty="0" smtClean="0"/>
                  <a:t>genes </a:t>
                </a:r>
                <a:r>
                  <a:rPr lang="en-US" sz="1600" i="1" dirty="0" smtClean="0">
                    <a:latin typeface="Times New Roman" panose="02020603050405020304" pitchFamily="18" charset="0"/>
                    <a:cs typeface="Times New Roman" panose="02020603050405020304" pitchFamily="18" charset="0"/>
                  </a:rPr>
                  <a:t>i,j</a:t>
                </a:r>
                <a:r>
                  <a:rPr lang="en-US" sz="1600" dirty="0" smtClean="0"/>
                  <a:t> </a:t>
                </a:r>
                <a:r>
                  <a:rPr lang="en-US" sz="1600" dirty="0" smtClean="0"/>
                  <a:t>is distributed given that </a:t>
                </a:r>
                <a:r>
                  <a:rPr lang="en-US" sz="1600" dirty="0" smtClean="0"/>
                  <a:t>they are in the same </a:t>
                </a:r>
                <a:r>
                  <a:rPr lang="en-US" sz="1600" dirty="0" smtClean="0"/>
                  <a:t>operon</a:t>
                </a:r>
                <a:r>
                  <a:rPr lang="en-US" sz="1600" dirty="0"/>
                  <a:t> </a:t>
                </a:r>
                <a:r>
                  <a:rPr lang="en-US" sz="1600" dirty="0" smtClean="0">
                    <a:cs typeface="Times New Roman" panose="02020603050405020304" pitchFamily="18" charset="0"/>
                  </a:rPr>
                  <a:t>(</a:t>
                </a:r>
                <a14:m>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The same concept applies for </a:t>
                </a:r>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h</m:t>
                            </m:r>
                          </m:e>
                          <m:sub>
                            <m:r>
                              <a:rPr lang="en-US" sz="1600" b="0" i="1" smtClean="0">
                                <a:solidFill>
                                  <a:srgbClr val="FF0000"/>
                                </a:solidFill>
                                <a:latin typeface="Cambria Math" panose="02040503050406030204" pitchFamily="18" charset="0"/>
                              </a:rPr>
                              <m:t>0</m:t>
                            </m:r>
                          </m:sub>
                        </m:sSub>
                      </m:e>
                    </m:d>
                  </m:oMath>
                </a14:m>
                <a:r>
                  <a:rPr lang="en-US" sz="1600" dirty="0" smtClean="0"/>
                  <a:t>.</a:t>
                </a:r>
              </a:p>
              <a:p>
                <a:endParaRPr lang="en-US" sz="1600" dirty="0"/>
              </a:p>
              <a:p>
                <a:r>
                  <a:rPr lang="en-US" sz="1600" dirty="0" smtClean="0"/>
                  <a:t>We can use the histogram if it is reasonably smooth or we can use the kernel density function.</a:t>
                </a:r>
                <a:endParaRPr lang="en-US" sz="1600" dirty="0"/>
              </a:p>
            </p:txBody>
          </p:sp>
        </mc:Choice>
        <mc:Fallback>
          <p:sp>
            <p:nvSpPr>
              <p:cNvPr id="10" name="TextBox 9"/>
              <p:cNvSpPr txBox="1">
                <a:spLocks noRot="1" noChangeAspect="1" noMove="1" noResize="1" noEditPoints="1" noAdjustHandles="1" noChangeArrowheads="1" noChangeShapeType="1" noTextEdit="1"/>
              </p:cNvSpPr>
              <p:nvPr/>
            </p:nvSpPr>
            <p:spPr>
              <a:xfrm>
                <a:off x="2071954" y="1573013"/>
                <a:ext cx="9438746" cy="1114664"/>
              </a:xfrm>
              <a:prstGeom prst="rect">
                <a:avLst/>
              </a:prstGeom>
              <a:blipFill rotWithShape="0">
                <a:blip r:embed="rId3"/>
                <a:stretch>
                  <a:fillRect l="-388" t="-2186" r="-581" b="-6011"/>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8764" t="12779" r="7232" b="7219"/>
          <a:stretch/>
        </p:blipFill>
        <p:spPr>
          <a:xfrm>
            <a:off x="2484699" y="2927189"/>
            <a:ext cx="7469530" cy="3530120"/>
          </a:xfrm>
          <a:prstGeom prst="rect">
            <a:avLst/>
          </a:prstGeom>
        </p:spPr>
      </p:pic>
      <p:sp>
        <p:nvSpPr>
          <p:cNvPr id="13" name="TextBox 12"/>
          <p:cNvSpPr txBox="1"/>
          <p:nvPr/>
        </p:nvSpPr>
        <p:spPr>
          <a:xfrm>
            <a:off x="9786069" y="4092972"/>
            <a:ext cx="461665" cy="796052"/>
          </a:xfrm>
          <a:prstGeom prst="rect">
            <a:avLst/>
          </a:prstGeom>
          <a:noFill/>
        </p:spPr>
        <p:txBody>
          <a:bodyPr vert="vert270" wrap="none" rtlCol="0">
            <a:spAutoFit/>
          </a:bodyPr>
          <a:lstStyle/>
          <a:p>
            <a:r>
              <a:rPr lang="en-US" dirty="0" smtClean="0"/>
              <a:t>Density</a:t>
            </a:r>
            <a:endParaRPr lang="en-US" dirty="0"/>
          </a:p>
        </p:txBody>
      </p:sp>
      <p:sp>
        <p:nvSpPr>
          <p:cNvPr id="14" name="TextBox 13"/>
          <p:cNvSpPr txBox="1"/>
          <p:nvPr/>
        </p:nvSpPr>
        <p:spPr>
          <a:xfrm>
            <a:off x="2118254" y="3948767"/>
            <a:ext cx="461665" cy="940257"/>
          </a:xfrm>
          <a:prstGeom prst="rect">
            <a:avLst/>
          </a:prstGeom>
          <a:noFill/>
        </p:spPr>
        <p:txBody>
          <a:bodyPr vert="vert270" wrap="none" rtlCol="0">
            <a:spAutoFit/>
          </a:bodyPr>
          <a:lstStyle/>
          <a:p>
            <a:r>
              <a:rPr lang="en-US" dirty="0" smtClean="0"/>
              <a:t>Posterior</a:t>
            </a:r>
            <a:endParaRPr lang="en-US" dirty="0"/>
          </a:p>
        </p:txBody>
      </p:sp>
      <p:sp>
        <p:nvSpPr>
          <p:cNvPr id="15" name="TextBox 14"/>
          <p:cNvSpPr txBox="1"/>
          <p:nvPr/>
        </p:nvSpPr>
        <p:spPr>
          <a:xfrm>
            <a:off x="5787340" y="6423414"/>
            <a:ext cx="1148712" cy="307777"/>
          </a:xfrm>
          <a:prstGeom prst="rect">
            <a:avLst/>
          </a:prstGeom>
          <a:noFill/>
        </p:spPr>
        <p:txBody>
          <a:bodyPr wrap="none" rtlCol="0">
            <a:spAutoFit/>
          </a:bodyPr>
          <a:lstStyle/>
          <a:p>
            <a:r>
              <a:rPr lang="en-US" sz="1400" dirty="0" smtClean="0"/>
              <a:t>Distance (bp)</a:t>
            </a:r>
            <a:endParaRPr lang="en-US" sz="1400" dirty="0"/>
          </a:p>
        </p:txBody>
      </p:sp>
      <p:sp>
        <p:nvSpPr>
          <p:cNvPr id="16" name="Rectangle 15"/>
          <p:cNvSpPr/>
          <p:nvPr/>
        </p:nvSpPr>
        <p:spPr>
          <a:xfrm>
            <a:off x="8553691" y="3078866"/>
            <a:ext cx="636608" cy="682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7" name="Rectangle 16"/>
              <p:cNvSpPr/>
              <p:nvPr/>
            </p:nvSpPr>
            <p:spPr>
              <a:xfrm>
                <a:off x="8266080" y="3183441"/>
                <a:ext cx="993669" cy="2695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e>
                        <m:e>
                          <m:sSub>
                            <m:sSubPr>
                              <m:ctrlPr>
                                <a:rPr lang="en-US" sz="1000" i="1">
                                  <a:solidFill>
                                    <a:srgbClr val="FF0000"/>
                                  </a:solidFill>
                                  <a:latin typeface="Cambria Math" panose="02040503050406030204" pitchFamily="18" charset="0"/>
                                </a:rPr>
                              </m:ctrlPr>
                            </m:sSubPr>
                            <m:e>
                              <m:r>
                                <a:rPr lang="en-US" sz="1000" i="1">
                                  <a:solidFill>
                                    <a:srgbClr val="FF0000"/>
                                  </a:solidFill>
                                  <a:latin typeface="Cambria Math" panose="02040503050406030204" pitchFamily="18" charset="0"/>
                                </a:rPr>
                                <m:t>h</m:t>
                              </m:r>
                            </m:e>
                            <m:sub>
                              <m:r>
                                <a:rPr lang="en-US" sz="1000" i="1">
                                  <a:solidFill>
                                    <a:srgbClr val="FF0000"/>
                                  </a:solidFill>
                                  <a:latin typeface="Cambria Math" panose="02040503050406030204" pitchFamily="18" charset="0"/>
                                </a:rPr>
                                <m:t>0</m:t>
                              </m:r>
                            </m:sub>
                          </m:sSub>
                        </m:e>
                      </m:d>
                    </m:oMath>
                  </m:oMathPara>
                </a14:m>
                <a:endParaRPr lang="en-US" sz="1000" dirty="0"/>
              </a:p>
            </p:txBody>
          </p:sp>
        </mc:Choice>
        <mc:Fallback>
          <p:sp>
            <p:nvSpPr>
              <p:cNvPr id="17" name="Rectangle 16"/>
              <p:cNvSpPr>
                <a:spLocks noRot="1" noChangeAspect="1" noMove="1" noResize="1" noEditPoints="1" noAdjustHandles="1" noChangeArrowheads="1" noChangeShapeType="1" noTextEdit="1"/>
              </p:cNvSpPr>
              <p:nvPr/>
            </p:nvSpPr>
            <p:spPr>
              <a:xfrm>
                <a:off x="8266080" y="3183441"/>
                <a:ext cx="993669" cy="26956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8266080" y="2996373"/>
                <a:ext cx="990719" cy="2695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panose="02040503050406030204" pitchFamily="18" charset="0"/>
                            </a:rPr>
                          </m:ctrlPr>
                        </m:dPr>
                        <m:e>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e>
                        <m:e>
                          <m:sSub>
                            <m:sSubPr>
                              <m:ctrlPr>
                                <a:rPr lang="en-US" sz="1000" i="1">
                                  <a:solidFill>
                                    <a:srgbClr val="00B050"/>
                                  </a:solidFill>
                                  <a:latin typeface="Cambria Math" panose="02040503050406030204" pitchFamily="18" charset="0"/>
                                </a:rPr>
                              </m:ctrlPr>
                            </m:sSubPr>
                            <m:e>
                              <m:r>
                                <a:rPr lang="en-US" sz="1000" i="1">
                                  <a:solidFill>
                                    <a:srgbClr val="00B050"/>
                                  </a:solidFill>
                                  <a:latin typeface="Cambria Math" panose="02040503050406030204" pitchFamily="18" charset="0"/>
                                </a:rPr>
                                <m:t>h</m:t>
                              </m:r>
                            </m:e>
                            <m:sub>
                              <m:r>
                                <a:rPr lang="en-US" sz="1000" i="1">
                                  <a:solidFill>
                                    <a:srgbClr val="00B050"/>
                                  </a:solidFill>
                                  <a:latin typeface="Cambria Math" panose="02040503050406030204" pitchFamily="18" charset="0"/>
                                </a:rPr>
                                <m:t>1</m:t>
                              </m:r>
                            </m:sub>
                          </m:sSub>
                        </m:e>
                      </m:d>
                    </m:oMath>
                  </m:oMathPara>
                </a14:m>
                <a:endParaRPr lang="en-US" sz="1000" dirty="0"/>
              </a:p>
            </p:txBody>
          </p:sp>
        </mc:Choice>
        <mc:Fallback>
          <p:sp>
            <p:nvSpPr>
              <p:cNvPr id="18" name="Rectangle 17"/>
              <p:cNvSpPr>
                <a:spLocks noRot="1" noChangeAspect="1" noMove="1" noResize="1" noEditPoints="1" noAdjustHandles="1" noChangeArrowheads="1" noChangeShapeType="1" noTextEdit="1"/>
              </p:cNvSpPr>
              <p:nvPr/>
            </p:nvSpPr>
            <p:spPr>
              <a:xfrm>
                <a:off x="8266080" y="2996373"/>
                <a:ext cx="990719" cy="26956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8275953" y="3362070"/>
                <a:ext cx="980846" cy="258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r>
                        <a:rPr lang="en-US" sz="1000" i="1">
                          <a:latin typeface="Cambria Math" panose="02040503050406030204" pitchFamily="18" charset="0"/>
                        </a:rPr>
                        <m:t>(</m:t>
                      </m:r>
                      <m:sSub>
                        <m:sSubPr>
                          <m:ctrlPr>
                            <a:rPr lang="en-US" sz="1000" i="1">
                              <a:solidFill>
                                <a:srgbClr val="00B050"/>
                              </a:solidFill>
                              <a:latin typeface="Cambria Math" panose="02040503050406030204" pitchFamily="18" charset="0"/>
                            </a:rPr>
                          </m:ctrlPr>
                        </m:sSubPr>
                        <m:e>
                          <m:r>
                            <a:rPr lang="en-US" sz="1000" i="1">
                              <a:solidFill>
                                <a:srgbClr val="00B050"/>
                              </a:solidFill>
                              <a:latin typeface="Cambria Math" panose="02040503050406030204" pitchFamily="18" charset="0"/>
                            </a:rPr>
                            <m:t>h</m:t>
                          </m:r>
                        </m:e>
                        <m:sub>
                          <m:r>
                            <a:rPr lang="en-US" sz="1000" i="1">
                              <a:solidFill>
                                <a:srgbClr val="00B050"/>
                              </a:solidFill>
                              <a:latin typeface="Cambria Math" panose="02040503050406030204" pitchFamily="18" charset="0"/>
                            </a:rPr>
                            <m:t>1</m:t>
                          </m:r>
                        </m:sub>
                      </m:sSub>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r>
                        <a:rPr lang="en-US" sz="1000" i="1">
                          <a:latin typeface="Cambria Math" panose="02040503050406030204" pitchFamily="18" charset="0"/>
                        </a:rPr>
                        <m:t>)</m:t>
                      </m:r>
                    </m:oMath>
                  </m:oMathPara>
                </a14:m>
                <a:endParaRPr lang="en-US" sz="1000" dirty="0"/>
              </a:p>
            </p:txBody>
          </p:sp>
        </mc:Choice>
        <mc:Fallback>
          <p:sp>
            <p:nvSpPr>
              <p:cNvPr id="19" name="Rectangle 18"/>
              <p:cNvSpPr>
                <a:spLocks noRot="1" noChangeAspect="1" noMove="1" noResize="1" noEditPoints="1" noAdjustHandles="1" noChangeArrowheads="1" noChangeShapeType="1" noTextEdit="1"/>
              </p:cNvSpPr>
              <p:nvPr/>
            </p:nvSpPr>
            <p:spPr>
              <a:xfrm>
                <a:off x="8275953" y="3362070"/>
                <a:ext cx="980846" cy="258597"/>
              </a:xfrm>
              <a:prstGeom prst="rect">
                <a:avLst/>
              </a:prstGeom>
              <a:blipFill rotWithShape="0">
                <a:blip r:embed="rId7"/>
                <a:stretch>
                  <a:fillRect b="-2381"/>
                </a:stretch>
              </a:blipFill>
            </p:spPr>
            <p:txBody>
              <a:bodyPr/>
              <a:lstStyle/>
              <a:p>
                <a:r>
                  <a:rPr lang="en-US">
                    <a:noFill/>
                  </a:rPr>
                  <a:t> </a:t>
                </a:r>
              </a:p>
            </p:txBody>
          </p:sp>
        </mc:Fallback>
      </mc:AlternateContent>
    </p:spTree>
    <p:extLst>
      <p:ext uri="{BB962C8B-B14F-4D97-AF65-F5344CB8AC3E}">
        <p14:creationId xmlns:p14="http://schemas.microsoft.com/office/powerpoint/2010/main" val="2277548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Implementing the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24</a:t>
            </a:fld>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1653777" y="1992611"/>
                <a:ext cx="8948633" cy="3735382"/>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Download the set of known operons for E. coli K12 </a:t>
                </a:r>
                <a:r>
                  <a:rPr lang="en-US" dirty="0"/>
                  <a:t>from </a:t>
                </a:r>
                <a:r>
                  <a:rPr lang="en-US" dirty="0" smtClean="0"/>
                  <a:t>RegulonDB (</a:t>
                </a:r>
                <a:r>
                  <a:rPr lang="en-US" dirty="0" smtClean="0">
                    <a:hlinkClick r:id="rId2"/>
                  </a:rPr>
                  <a:t>http</a:t>
                </a:r>
                <a:r>
                  <a:rPr lang="en-US" dirty="0">
                    <a:hlinkClick r:id="rId2"/>
                  </a:rPr>
                  <a:t>://regulondb.ccg.unam.mx</a:t>
                </a:r>
                <a:r>
                  <a:rPr lang="en-US" dirty="0" smtClean="0">
                    <a:hlinkClick r:id="rId2"/>
                  </a:rPr>
                  <a:t>/</a:t>
                </a:r>
                <a:r>
                  <a:rPr lang="en-US" dirty="0" smtClean="0"/>
                  <a:t>) the following the list of operons and TUs from the experimental </a:t>
                </a:r>
                <a:r>
                  <a:rPr lang="en-US" dirty="0"/>
                  <a:t>datasets </a:t>
                </a:r>
                <a:r>
                  <a:rPr lang="en-US" dirty="0" smtClean="0"/>
                  <a:t>link:</a:t>
                </a:r>
              </a:p>
              <a:p>
                <a:pPr marL="742950" lvl="1" indent="-285750">
                  <a:buClr>
                    <a:srgbClr val="002060"/>
                  </a:buClr>
                  <a:buFont typeface="Courier New" panose="02070309020205020404" pitchFamily="49" charset="0"/>
                  <a:buChar char="o"/>
                </a:pPr>
                <a:r>
                  <a:rPr lang="en-US" dirty="0">
                    <a:hlinkClick r:id="rId3"/>
                  </a:rPr>
                  <a:t>http://</a:t>
                </a:r>
                <a:r>
                  <a:rPr lang="en-US" dirty="0" smtClean="0">
                    <a:hlinkClick r:id="rId3"/>
                  </a:rPr>
                  <a:t>regulondb.ccg.unam.mx/menu/download/datasets/files/TUSet.txt</a:t>
                </a:r>
                <a:endParaRPr lang="en-US" dirty="0" smtClean="0"/>
              </a:p>
              <a:p>
                <a:pPr marL="742950" lvl="1" indent="-285750">
                  <a:buClr>
                    <a:srgbClr val="002060"/>
                  </a:buClr>
                  <a:buFont typeface="Courier New" panose="02070309020205020404" pitchFamily="49" charset="0"/>
                  <a:buChar char="o"/>
                </a:pPr>
                <a:r>
                  <a:rPr lang="en-US" dirty="0">
                    <a:hlinkClick r:id="rId4"/>
                  </a:rPr>
                  <a:t>http://</a:t>
                </a:r>
                <a:r>
                  <a:rPr lang="en-US" dirty="0" smtClean="0">
                    <a:hlinkClick r:id="rId4"/>
                  </a:rPr>
                  <a:t>regulondb.ccg.unam.mx/menu/download/datasets/files/OperonSet.txt</a:t>
                </a:r>
                <a:endParaRPr lang="en-US" dirty="0" smtClean="0"/>
              </a:p>
              <a:p>
                <a:pPr marL="742950" lvl="1" indent="-285750">
                  <a:buClr>
                    <a:srgbClr val="002060"/>
                  </a:buClr>
                  <a:buFont typeface="Courier New" panose="02070309020205020404" pitchFamily="49" charset="0"/>
                  <a:buChar char="o"/>
                </a:pPr>
                <a:r>
                  <a:rPr lang="en-US" dirty="0">
                    <a:hlinkClick r:id="rId5"/>
                  </a:rPr>
                  <a:t>http://</a:t>
                </a:r>
                <a:r>
                  <a:rPr lang="en-US" dirty="0" smtClean="0">
                    <a:hlinkClick r:id="rId5"/>
                  </a:rPr>
                  <a:t>regulondb.ccg.unam.mx/menu/download/datasets/files/GeneProductSet.txt</a:t>
                </a:r>
                <a:endParaRPr lang="en-US" dirty="0"/>
              </a:p>
              <a:p>
                <a:pPr marL="285750" indent="-285750">
                  <a:buClr>
                    <a:schemeClr val="accent5">
                      <a:lumMod val="50000"/>
                    </a:schemeClr>
                  </a:buClr>
                  <a:buFont typeface="Wingdings" panose="05000000000000000000" pitchFamily="2" charset="2"/>
                  <a:buChar char="q"/>
                </a:pPr>
                <a:r>
                  <a:rPr lang="en-US" dirty="0" smtClean="0"/>
                  <a:t>Identify all the genes in the different operons units based on their name using your table genes and gene_synonyms. Work only with transcription units and operons with </a:t>
                </a:r>
                <a:r>
                  <a:rPr lang="en-US" dirty="0"/>
                  <a:t>evidence type </a:t>
                </a:r>
                <a:r>
                  <a:rPr lang="en-US" dirty="0" smtClean="0"/>
                  <a:t>“strong” or “confirmed” (last column in the text files).</a:t>
                </a:r>
              </a:p>
              <a:p>
                <a:pPr marL="285750" indent="-285750">
                  <a:buClr>
                    <a:schemeClr val="accent5">
                      <a:lumMod val="50000"/>
                    </a:schemeClr>
                  </a:buClr>
                  <a:buFont typeface="Wingdings" panose="05000000000000000000" pitchFamily="2" charset="2"/>
                  <a:buChar char="q"/>
                </a:pPr>
                <a:r>
                  <a:rPr lang="en-US" dirty="0" smtClean="0"/>
                  <a:t>Identify genes at transcription unit borders for the negative control.</a:t>
                </a:r>
              </a:p>
              <a:p>
                <a:pPr marL="285750" indent="-285750">
                  <a:buClr>
                    <a:schemeClr val="accent5">
                      <a:lumMod val="50000"/>
                    </a:schemeClr>
                  </a:buClr>
                  <a:buFont typeface="Wingdings" panose="05000000000000000000" pitchFamily="2" charset="2"/>
                  <a:buChar char="q"/>
                </a:pPr>
                <a:r>
                  <a:rPr lang="en-US" dirty="0" smtClean="0"/>
                  <a:t>Calculate the distances between genes to estimate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oMath>
                </a14:m>
                <a:r>
                  <a:rPr lang="en-US" dirty="0" smtClean="0"/>
                  <a:t> and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i="1">
                                <a:solidFill>
                                  <a:srgbClr val="FF0000"/>
                                </a:solidFill>
                                <a:latin typeface="Cambria Math" panose="02040503050406030204" pitchFamily="18" charset="0"/>
                              </a:rPr>
                              <m:t>1</m:t>
                            </m:r>
                          </m:sub>
                        </m:sSub>
                      </m:e>
                    </m:d>
                  </m:oMath>
                </a14:m>
                <a:endParaRPr lang="en-US" dirty="0" smtClean="0"/>
              </a:p>
              <a:p>
                <a:pPr marL="285750" indent="-285750">
                  <a:buClr>
                    <a:schemeClr val="accent5">
                      <a:lumMod val="50000"/>
                    </a:schemeClr>
                  </a:buClr>
                  <a:buFont typeface="Wingdings" panose="05000000000000000000" pitchFamily="2" charset="2"/>
                  <a:buChar char="q"/>
                </a:pPr>
                <a:r>
                  <a:rPr lang="en-US" dirty="0" smtClean="0"/>
                  <a:t>Identify all directons in the genome.</a:t>
                </a:r>
              </a:p>
              <a:p>
                <a:pPr marL="285750" indent="-285750">
                  <a:buFont typeface="Wingdings" panose="05000000000000000000" pitchFamily="2" charset="2"/>
                  <a:buChar char="q"/>
                </a:pP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653777" y="1992611"/>
                <a:ext cx="8948633" cy="3735382"/>
              </a:xfrm>
              <a:prstGeom prst="rect">
                <a:avLst/>
              </a:prstGeom>
              <a:blipFill rotWithShape="0">
                <a:blip r:embed="rId6"/>
                <a:stretch>
                  <a:fillRect l="-409" t="-979"/>
                </a:stretch>
              </a:blipFill>
            </p:spPr>
            <p:txBody>
              <a:bodyPr/>
              <a:lstStyle/>
              <a:p>
                <a:r>
                  <a:rPr lang="en-US">
                    <a:noFill/>
                  </a:rPr>
                  <a:t> </a:t>
                </a:r>
              </a:p>
            </p:txBody>
          </p:sp>
        </mc:Fallback>
      </mc:AlternateContent>
    </p:spTree>
    <p:extLst>
      <p:ext uri="{BB962C8B-B14F-4D97-AF65-F5344CB8AC3E}">
        <p14:creationId xmlns:p14="http://schemas.microsoft.com/office/powerpoint/2010/main" val="3893544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a blast database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4472" y="1923565"/>
            <a:ext cx="12057528" cy="4436892"/>
          </a:xfrm>
        </p:spPr>
        <p:txBody>
          <a:bodyPr>
            <a:noAutofit/>
          </a:bodyPr>
          <a:lstStyle/>
          <a:p>
            <a:pPr marL="457200" indent="-457200">
              <a:buClr>
                <a:srgbClr val="002060"/>
              </a:buClr>
              <a:buFont typeface="Wingdings" panose="05000000000000000000" pitchFamily="2" charset="2"/>
              <a:buChar char="q"/>
            </a:pPr>
            <a:r>
              <a:rPr lang="en-US" sz="2200" dirty="0" smtClean="0"/>
              <a:t>The blast suit of programs includes the command </a:t>
            </a:r>
            <a:r>
              <a:rPr lang="en-US" sz="2200" b="1" dirty="0" err="1" smtClean="0"/>
              <a:t>makeblastdb</a:t>
            </a:r>
            <a:r>
              <a:rPr lang="en-US" sz="2200" dirty="0" smtClean="0"/>
              <a:t> that allows the definition of custom databases</a:t>
            </a:r>
            <a:r>
              <a:rPr lang="en-US" sz="2200" dirty="0" smtClean="0">
                <a:sym typeface="Symbol" panose="05050102010706020507" pitchFamily="18" charset="2"/>
              </a:rPr>
              <a:t>. Assuming that all </a:t>
            </a:r>
            <a:r>
              <a:rPr lang="en-US" sz="2200" dirty="0" err="1" smtClean="0">
                <a:sym typeface="Symbol" panose="05050102010706020507" pitchFamily="18" charset="2"/>
              </a:rPr>
              <a:t>fasta</a:t>
            </a:r>
            <a:r>
              <a:rPr lang="en-US" sz="2200" dirty="0" smtClean="0">
                <a:sym typeface="Symbol" panose="05050102010706020507" pitchFamily="18" charset="2"/>
              </a:rPr>
              <a:t> proteins in E. coli K12 are stored in file E_coli_K12.faa we can create a database with the command:</a:t>
            </a:r>
          </a:p>
          <a:p>
            <a:pPr marL="0" indent="0">
              <a:buClr>
                <a:srgbClr val="002060"/>
              </a:buClr>
              <a:buNone/>
            </a:pPr>
            <a:r>
              <a:rPr lang="en-US" sz="1400" b="1" dirty="0" err="1">
                <a:sym typeface="Symbol" panose="05050102010706020507" pitchFamily="18" charset="2"/>
              </a:rPr>
              <a:t>m</a:t>
            </a:r>
            <a:r>
              <a:rPr lang="en-US" sz="1400" b="1" dirty="0" err="1" smtClean="0">
                <a:sym typeface="Symbol" panose="05050102010706020507" pitchFamily="18" charset="2"/>
              </a:rPr>
              <a:t>akeblastdb</a:t>
            </a:r>
            <a:r>
              <a:rPr lang="en-US" sz="1400" dirty="0" smtClean="0">
                <a:sym typeface="Symbol" panose="05050102010706020507" pitchFamily="18" charset="2"/>
              </a:rPr>
              <a:t> </a:t>
            </a:r>
            <a:r>
              <a:rPr lang="en-US" sz="1400" b="1" dirty="0">
                <a:sym typeface="Symbol" panose="05050102010706020507" pitchFamily="18" charset="2"/>
              </a:rPr>
              <a:t>-</a:t>
            </a:r>
            <a:r>
              <a:rPr lang="en-US" sz="1400" b="1" dirty="0" smtClean="0">
                <a:sym typeface="Symbol" panose="05050102010706020507" pitchFamily="18" charset="2"/>
              </a:rPr>
              <a:t>in </a:t>
            </a:r>
            <a:r>
              <a:rPr lang="en-US" sz="1400" dirty="0" smtClean="0">
                <a:sym typeface="Symbol" panose="05050102010706020507" pitchFamily="18" charset="2"/>
              </a:rPr>
              <a:t>E_coli_K12.faa </a:t>
            </a:r>
            <a:r>
              <a:rPr lang="en-US" sz="1400" b="1" dirty="0" smtClean="0">
                <a:sym typeface="Symbol" panose="05050102010706020507" pitchFamily="18" charset="2"/>
              </a:rPr>
              <a:t>-</a:t>
            </a:r>
            <a:r>
              <a:rPr lang="en-US" sz="1400" b="1" dirty="0" err="1" smtClean="0">
                <a:sym typeface="Symbol" panose="05050102010706020507" pitchFamily="18" charset="2"/>
              </a:rPr>
              <a:t>dbtype</a:t>
            </a:r>
            <a:r>
              <a:rPr lang="en-US" sz="1400" b="1" dirty="0" smtClean="0">
                <a:sym typeface="Symbol" panose="05050102010706020507" pitchFamily="18" charset="2"/>
              </a:rPr>
              <a:t> </a:t>
            </a:r>
            <a:r>
              <a:rPr lang="en-US" sz="1400" dirty="0" err="1" smtClean="0">
                <a:sym typeface="Symbol" panose="05050102010706020507" pitchFamily="18" charset="2"/>
              </a:rPr>
              <a:t>prot</a:t>
            </a:r>
            <a:r>
              <a:rPr lang="en-US" sz="1400" dirty="0" smtClean="0">
                <a:sym typeface="Symbol" panose="05050102010706020507" pitchFamily="18" charset="2"/>
              </a:rPr>
              <a:t> </a:t>
            </a:r>
            <a:r>
              <a:rPr lang="en-US" sz="1400" b="1" dirty="0" smtClean="0">
                <a:sym typeface="Symbol" panose="05050102010706020507" pitchFamily="18" charset="2"/>
              </a:rPr>
              <a:t>–</a:t>
            </a:r>
            <a:r>
              <a:rPr lang="en-US" sz="1400" b="1" dirty="0" err="1" smtClean="0">
                <a:sym typeface="Symbol" panose="05050102010706020507" pitchFamily="18" charset="2"/>
              </a:rPr>
              <a:t>input_type</a:t>
            </a:r>
            <a:r>
              <a:rPr lang="en-US" sz="1400" b="1" dirty="0" smtClean="0">
                <a:sym typeface="Symbol" panose="05050102010706020507" pitchFamily="18" charset="2"/>
              </a:rPr>
              <a:t> </a:t>
            </a:r>
            <a:r>
              <a:rPr lang="en-US" sz="1400" dirty="0" err="1" smtClean="0">
                <a:sym typeface="Symbol" panose="05050102010706020507" pitchFamily="18" charset="2"/>
              </a:rPr>
              <a:t>fasta</a:t>
            </a:r>
            <a:r>
              <a:rPr lang="en-US" sz="1400" dirty="0" smtClean="0">
                <a:sym typeface="Symbol" panose="05050102010706020507" pitchFamily="18" charset="2"/>
              </a:rPr>
              <a:t>  </a:t>
            </a:r>
            <a:r>
              <a:rPr lang="en-US" sz="1400" b="1" dirty="0">
                <a:sym typeface="Symbol" panose="05050102010706020507" pitchFamily="18" charset="2"/>
              </a:rPr>
              <a:t>-</a:t>
            </a:r>
            <a:r>
              <a:rPr lang="en-US" sz="1400" b="1" dirty="0" err="1" smtClean="0">
                <a:sym typeface="Symbol" panose="05050102010706020507" pitchFamily="18" charset="2"/>
              </a:rPr>
              <a:t>parse_seqids</a:t>
            </a:r>
            <a:r>
              <a:rPr lang="en-US" sz="1400" b="1" dirty="0" smtClean="0">
                <a:sym typeface="Symbol" panose="05050102010706020507" pitchFamily="18" charset="2"/>
              </a:rPr>
              <a:t> -</a:t>
            </a:r>
            <a:r>
              <a:rPr lang="en-US" sz="1400" b="1" dirty="0" err="1" smtClean="0">
                <a:sym typeface="Symbol" panose="05050102010706020507" pitchFamily="18" charset="2"/>
              </a:rPr>
              <a:t>hash_index</a:t>
            </a:r>
            <a:r>
              <a:rPr lang="en-US" sz="1400" b="1" dirty="0" smtClean="0">
                <a:sym typeface="Symbol" panose="05050102010706020507" pitchFamily="18" charset="2"/>
              </a:rPr>
              <a:t> -out .</a:t>
            </a:r>
            <a:r>
              <a:rPr lang="en-US" sz="1400" dirty="0" smtClean="0">
                <a:sym typeface="Symbol" panose="05050102010706020507" pitchFamily="18" charset="2"/>
              </a:rPr>
              <a:t>/</a:t>
            </a:r>
            <a:r>
              <a:rPr lang="en-US" sz="1400" dirty="0" err="1" smtClean="0">
                <a:sym typeface="Symbol" panose="05050102010706020507" pitchFamily="18" charset="2"/>
              </a:rPr>
              <a:t>blastdb</a:t>
            </a:r>
            <a:r>
              <a:rPr lang="en-US" sz="1400" dirty="0" smtClean="0">
                <a:sym typeface="Symbol" panose="05050102010706020507" pitchFamily="18" charset="2"/>
              </a:rPr>
              <a:t>/</a:t>
            </a:r>
            <a:r>
              <a:rPr lang="en-US" sz="1400" dirty="0" err="1" smtClean="0">
                <a:sym typeface="Symbol" panose="05050102010706020507" pitchFamily="18" charset="2"/>
              </a:rPr>
              <a:t>ecoli</a:t>
            </a:r>
            <a:r>
              <a:rPr lang="en-US" sz="1400" dirty="0" smtClean="0">
                <a:sym typeface="Symbol" panose="05050102010706020507" pitchFamily="18" charset="2"/>
              </a:rPr>
              <a:t>  -title “</a:t>
            </a:r>
            <a:r>
              <a:rPr lang="en-US" sz="1400" dirty="0" err="1" smtClean="0">
                <a:sym typeface="Symbol" panose="05050102010706020507" pitchFamily="18" charset="2"/>
              </a:rPr>
              <a:t>ecoli</a:t>
            </a:r>
            <a:r>
              <a:rPr lang="en-US" sz="1400" dirty="0" smtClean="0">
                <a:sym typeface="Symbol" panose="05050102010706020507" pitchFamily="18" charset="2"/>
              </a:rPr>
              <a:t>  04/27/2017”</a:t>
            </a:r>
          </a:p>
          <a:p>
            <a:pPr marL="0" indent="0">
              <a:buClr>
                <a:srgbClr val="002060"/>
              </a:buClr>
              <a:buNone/>
            </a:pPr>
            <a:endParaRPr lang="en-US" sz="17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200" dirty="0" smtClean="0"/>
              <a:t>If the file is compressed, we don’t need to decompress it:</a:t>
            </a:r>
          </a:p>
          <a:p>
            <a:pPr marL="0" indent="0">
              <a:buClr>
                <a:srgbClr val="002060"/>
              </a:buClr>
              <a:buNone/>
            </a:pPr>
            <a:r>
              <a:rPr lang="en-US" sz="1400" b="1" dirty="0" err="1" smtClean="0">
                <a:sym typeface="Symbol" panose="05050102010706020507" pitchFamily="18" charset="2"/>
              </a:rPr>
              <a:t>zcat</a:t>
            </a:r>
            <a:r>
              <a:rPr lang="en-US" sz="1400" b="1" dirty="0" smtClean="0">
                <a:sym typeface="Symbol" panose="05050102010706020507" pitchFamily="18" charset="2"/>
              </a:rPr>
              <a:t> </a:t>
            </a:r>
            <a:r>
              <a:rPr lang="en-US" sz="1400" dirty="0" smtClean="0">
                <a:sym typeface="Symbol" panose="05050102010706020507" pitchFamily="18" charset="2"/>
              </a:rPr>
              <a:t>E.coli_K12.faa.gz</a:t>
            </a:r>
            <a:r>
              <a:rPr lang="en-US" sz="1400" b="1" dirty="0" smtClean="0">
                <a:sym typeface="Symbol" panose="05050102010706020507" pitchFamily="18" charset="2"/>
              </a:rPr>
              <a:t> | </a:t>
            </a:r>
            <a:r>
              <a:rPr lang="en-US" sz="1400" b="1" dirty="0" err="1" smtClean="0">
                <a:sym typeface="Symbol" panose="05050102010706020507" pitchFamily="18" charset="2"/>
              </a:rPr>
              <a:t>makeblastdb</a:t>
            </a:r>
            <a:r>
              <a:rPr lang="en-US" sz="1400" b="1" dirty="0" smtClean="0">
                <a:sym typeface="Symbol" panose="05050102010706020507" pitchFamily="18" charset="2"/>
              </a:rPr>
              <a:t> –</a:t>
            </a:r>
            <a:r>
              <a:rPr lang="en-US" sz="1400" b="1" dirty="0" err="1" smtClean="0">
                <a:sym typeface="Symbol" panose="05050102010706020507" pitchFamily="18" charset="2"/>
              </a:rPr>
              <a:t>input_type</a:t>
            </a:r>
            <a:r>
              <a:rPr lang="en-US" sz="1400" b="1" dirty="0" smtClean="0">
                <a:sym typeface="Symbol" panose="05050102010706020507" pitchFamily="18" charset="2"/>
              </a:rPr>
              <a:t> </a:t>
            </a:r>
            <a:r>
              <a:rPr lang="en-US" sz="1400" dirty="0" err="1" smtClean="0">
                <a:sym typeface="Symbol" panose="05050102010706020507" pitchFamily="18" charset="2"/>
              </a:rPr>
              <a:t>fasta</a:t>
            </a:r>
            <a:r>
              <a:rPr lang="en-US" sz="1400" b="1" dirty="0" smtClean="0">
                <a:sym typeface="Symbol" panose="05050102010706020507" pitchFamily="18" charset="2"/>
              </a:rPr>
              <a:t> –</a:t>
            </a:r>
            <a:r>
              <a:rPr lang="en-US" sz="1400" b="1" dirty="0" err="1" smtClean="0">
                <a:sym typeface="Symbol" panose="05050102010706020507" pitchFamily="18" charset="2"/>
              </a:rPr>
              <a:t>dbtype</a:t>
            </a:r>
            <a:r>
              <a:rPr lang="en-US" sz="1400" b="1" dirty="0" smtClean="0">
                <a:sym typeface="Symbol" panose="05050102010706020507" pitchFamily="18" charset="2"/>
              </a:rPr>
              <a:t> </a:t>
            </a:r>
            <a:r>
              <a:rPr lang="en-US" sz="1400" dirty="0" err="1" smtClean="0">
                <a:sym typeface="Symbol" panose="05050102010706020507" pitchFamily="18" charset="2"/>
              </a:rPr>
              <a:t>prot</a:t>
            </a:r>
            <a:r>
              <a:rPr lang="en-US" sz="1400" dirty="0" smtClean="0">
                <a:sym typeface="Symbol" panose="05050102010706020507" pitchFamily="18" charset="2"/>
              </a:rPr>
              <a:t> </a:t>
            </a:r>
            <a:r>
              <a:rPr lang="en-US" sz="1400" b="1" dirty="0" smtClean="0">
                <a:sym typeface="Symbol" panose="05050102010706020507" pitchFamily="18" charset="2"/>
              </a:rPr>
              <a:t>-</a:t>
            </a:r>
            <a:r>
              <a:rPr lang="en-US" sz="1400" b="1" dirty="0" err="1" smtClean="0">
                <a:sym typeface="Symbol" panose="05050102010706020507" pitchFamily="18" charset="2"/>
              </a:rPr>
              <a:t>parse_seqids</a:t>
            </a:r>
            <a:r>
              <a:rPr lang="en-US" sz="1400" b="1" dirty="0" smtClean="0">
                <a:sym typeface="Symbol" panose="05050102010706020507" pitchFamily="18" charset="2"/>
              </a:rPr>
              <a:t> -</a:t>
            </a:r>
            <a:r>
              <a:rPr lang="en-US" sz="1400" b="1" dirty="0" err="1" smtClean="0">
                <a:sym typeface="Symbol" panose="05050102010706020507" pitchFamily="18" charset="2"/>
              </a:rPr>
              <a:t>hash_index</a:t>
            </a:r>
            <a:r>
              <a:rPr lang="en-US" sz="1400" b="1" dirty="0" smtClean="0">
                <a:sym typeface="Symbol" panose="05050102010706020507" pitchFamily="18" charset="2"/>
              </a:rPr>
              <a:t> -out .</a:t>
            </a:r>
            <a:r>
              <a:rPr lang="en-US" sz="1400" dirty="0" smtClean="0">
                <a:sym typeface="Symbol" panose="05050102010706020507" pitchFamily="18" charset="2"/>
              </a:rPr>
              <a:t>/</a:t>
            </a:r>
            <a:r>
              <a:rPr lang="en-US" sz="1400" dirty="0" err="1" smtClean="0">
                <a:sym typeface="Symbol" panose="05050102010706020507" pitchFamily="18" charset="2"/>
              </a:rPr>
              <a:t>blastdb</a:t>
            </a:r>
            <a:r>
              <a:rPr lang="en-US" sz="1400" dirty="0" smtClean="0">
                <a:sym typeface="Symbol" panose="05050102010706020507" pitchFamily="18" charset="2"/>
              </a:rPr>
              <a:t>/</a:t>
            </a:r>
            <a:r>
              <a:rPr lang="en-US" sz="1400" dirty="0" err="1" smtClean="0">
                <a:sym typeface="Symbol" panose="05050102010706020507" pitchFamily="18" charset="2"/>
              </a:rPr>
              <a:t>ecoli</a:t>
            </a:r>
            <a:r>
              <a:rPr lang="en-US" sz="1400" dirty="0" smtClean="0">
                <a:sym typeface="Symbol" panose="05050102010706020507" pitchFamily="18" charset="2"/>
              </a:rPr>
              <a:t> </a:t>
            </a:r>
            <a:r>
              <a:rPr lang="en-US" sz="1400" dirty="0">
                <a:sym typeface="Symbol" panose="05050102010706020507" pitchFamily="18" charset="2"/>
              </a:rPr>
              <a:t>-title “</a:t>
            </a:r>
            <a:r>
              <a:rPr lang="en-US" sz="1400" dirty="0" err="1">
                <a:sym typeface="Symbol" panose="05050102010706020507" pitchFamily="18" charset="2"/>
              </a:rPr>
              <a:t>ecoli</a:t>
            </a:r>
            <a:r>
              <a:rPr lang="en-US" sz="1400" dirty="0">
                <a:sym typeface="Symbol" panose="05050102010706020507" pitchFamily="18" charset="2"/>
              </a:rPr>
              <a:t>  04/27/2017</a:t>
            </a:r>
            <a:r>
              <a:rPr lang="en-US" sz="1400" dirty="0" smtClean="0">
                <a:sym typeface="Symbol" panose="05050102010706020507" pitchFamily="18" charset="2"/>
              </a:rPr>
              <a:t>”  </a:t>
            </a:r>
            <a:r>
              <a:rPr lang="en-US" sz="1400" b="1" dirty="0" smtClean="0">
                <a:sym typeface="Symbol" panose="05050102010706020507" pitchFamily="18" charset="2"/>
              </a:rPr>
              <a:t>-in </a:t>
            </a:r>
            <a:r>
              <a:rPr lang="en-US" sz="1400" dirty="0">
                <a:sym typeface="Symbol" panose="05050102010706020507" pitchFamily="18" charset="2"/>
              </a:rPr>
              <a:t>-</a:t>
            </a:r>
            <a:endParaRPr lang="en-US" sz="1400" dirty="0" smtClean="0"/>
          </a:p>
          <a:p>
            <a:pPr marL="457200" lvl="1" indent="0">
              <a:buClr>
                <a:srgbClr val="002060"/>
              </a:buClr>
              <a:buNone/>
            </a:pPr>
            <a:endParaRPr lang="en-US" sz="1700" dirty="0"/>
          </a:p>
          <a:p>
            <a:pPr>
              <a:buClr>
                <a:srgbClr val="002060"/>
              </a:buClr>
              <a:buFont typeface="Wingdings" panose="05000000000000000000" pitchFamily="2" charset="2"/>
              <a:buChar char="q"/>
            </a:pPr>
            <a:r>
              <a:rPr lang="en-US" sz="2200" dirty="0" smtClean="0"/>
              <a:t>   </a:t>
            </a:r>
            <a:r>
              <a:rPr lang="en-US" sz="2200" dirty="0"/>
              <a:t>T</a:t>
            </a:r>
            <a:r>
              <a:rPr lang="en-US" sz="2200" dirty="0" smtClean="0"/>
              <a:t>o use the database we need to:</a:t>
            </a:r>
          </a:p>
          <a:p>
            <a:pPr lvl="1">
              <a:buClr>
                <a:srgbClr val="002060"/>
              </a:buClr>
              <a:buFont typeface="Courier New" panose="02070309020205020404" pitchFamily="49" charset="0"/>
              <a:buChar char="o"/>
            </a:pPr>
            <a:r>
              <a:rPr lang="en-US" sz="1800" dirty="0"/>
              <a:t>S</a:t>
            </a:r>
            <a:r>
              <a:rPr lang="en-US" sz="1800" dirty="0" smtClean="0"/>
              <a:t>et the </a:t>
            </a:r>
            <a:r>
              <a:rPr lang="en-US" sz="1800" dirty="0"/>
              <a:t>e</a:t>
            </a:r>
            <a:r>
              <a:rPr lang="en-US" sz="1800" dirty="0" smtClean="0"/>
              <a:t>nvironment variable </a:t>
            </a:r>
            <a:r>
              <a:rPr lang="en-US" sz="1800" b="1" dirty="0" smtClean="0"/>
              <a:t>$BLASTDB:     export </a:t>
            </a:r>
            <a:r>
              <a:rPr lang="en-US" sz="1800" dirty="0" smtClean="0"/>
              <a:t>BLASTDB=/path/to/</a:t>
            </a:r>
            <a:r>
              <a:rPr lang="en-US" sz="1800" dirty="0" err="1" smtClean="0"/>
              <a:t>blastdb</a:t>
            </a:r>
            <a:endParaRPr lang="en-US" sz="1800" dirty="0" smtClean="0"/>
          </a:p>
          <a:p>
            <a:pPr lvl="1">
              <a:buClr>
                <a:srgbClr val="002060"/>
              </a:buClr>
              <a:buFont typeface="Courier New" panose="02070309020205020404" pitchFamily="49" charset="0"/>
              <a:buChar char="o"/>
            </a:pPr>
            <a:r>
              <a:rPr lang="en-US" sz="1800" dirty="0" smtClean="0"/>
              <a:t>Or specify </a:t>
            </a:r>
            <a:r>
              <a:rPr lang="en-US" sz="1800" dirty="0" smtClean="0"/>
              <a:t>explicitly the </a:t>
            </a:r>
            <a:r>
              <a:rPr lang="en-US" sz="1800" dirty="0" smtClean="0"/>
              <a:t>path to the database when we run blast.</a:t>
            </a:r>
            <a:endParaRPr lang="en-US" sz="1800" dirty="0"/>
          </a:p>
          <a:p>
            <a:pPr marL="457200" lvl="1" indent="0">
              <a:buClr>
                <a:srgbClr val="002060"/>
              </a:buClr>
              <a:buNone/>
            </a:pPr>
            <a:endParaRPr lang="en-US" sz="1600" dirty="0"/>
          </a:p>
          <a:p>
            <a:pPr marL="0" indent="0">
              <a:buClr>
                <a:srgbClr val="002060"/>
              </a:buClr>
              <a:buNone/>
            </a:pPr>
            <a:r>
              <a:rPr lang="en-US" sz="22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3</a:t>
            </a:fld>
            <a:endParaRPr lang="en-US" dirty="0"/>
          </a:p>
        </p:txBody>
      </p:sp>
    </p:spTree>
    <p:extLst>
      <p:ext uri="{BB962C8B-B14F-4D97-AF65-F5344CB8AC3E}">
        <p14:creationId xmlns:p14="http://schemas.microsoft.com/office/powerpoint/2010/main" val="238621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Running blast</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683" y="1923565"/>
            <a:ext cx="11406070" cy="4436892"/>
          </a:xfrm>
        </p:spPr>
        <p:txBody>
          <a:bodyPr>
            <a:noAutofit/>
          </a:bodyPr>
          <a:lstStyle/>
          <a:p>
            <a:pPr marL="457200" indent="-457200">
              <a:buClr>
                <a:srgbClr val="002060"/>
              </a:buClr>
              <a:buFont typeface="Wingdings" panose="05000000000000000000" pitchFamily="2" charset="2"/>
              <a:buChar char="q"/>
            </a:pPr>
            <a:r>
              <a:rPr lang="en-US" sz="2200" dirty="0" smtClean="0">
                <a:sym typeface="Symbol" panose="05050102010706020507" pitchFamily="18" charset="2"/>
              </a:rPr>
              <a:t>There are multiple commands, but we’ll start with:</a:t>
            </a:r>
          </a:p>
          <a:p>
            <a:pPr marL="0" indent="0">
              <a:buClr>
                <a:srgbClr val="002060"/>
              </a:buClr>
              <a:buNone/>
            </a:pPr>
            <a:r>
              <a:rPr lang="en-US" sz="1700" b="1" dirty="0">
                <a:sym typeface="Symbol" panose="05050102010706020507" pitchFamily="18" charset="2"/>
              </a:rPr>
              <a:t> </a:t>
            </a:r>
            <a:r>
              <a:rPr lang="en-US" sz="1700" b="1" dirty="0" smtClean="0">
                <a:sym typeface="Symbol" panose="05050102010706020507" pitchFamily="18" charset="2"/>
              </a:rPr>
              <a:t>         </a:t>
            </a:r>
            <a:r>
              <a:rPr lang="en-US" sz="1700" b="1" dirty="0" err="1" smtClean="0">
                <a:sym typeface="Symbol" panose="05050102010706020507" pitchFamily="18" charset="2"/>
              </a:rPr>
              <a:t>blastp</a:t>
            </a:r>
            <a:r>
              <a:rPr lang="en-US" sz="1700" b="1" dirty="0" smtClean="0">
                <a:sym typeface="Symbol" panose="05050102010706020507" pitchFamily="18" charset="2"/>
              </a:rPr>
              <a:t> </a:t>
            </a:r>
            <a:r>
              <a:rPr lang="en-US" sz="1700" b="1" dirty="0" smtClean="0">
                <a:sym typeface="Symbol" panose="05050102010706020507" pitchFamily="18" charset="2"/>
              </a:rPr>
              <a:t>-query </a:t>
            </a:r>
            <a:r>
              <a:rPr lang="en-US" sz="1700" dirty="0" smtClean="0">
                <a:sym typeface="Symbol" panose="05050102010706020507" pitchFamily="18" charset="2"/>
              </a:rPr>
              <a:t>E_coli_K12.faa </a:t>
            </a:r>
            <a:r>
              <a:rPr lang="en-US" sz="1700" b="1" dirty="0" smtClean="0">
                <a:sym typeface="Symbol" panose="05050102010706020507" pitchFamily="18" charset="2"/>
              </a:rPr>
              <a:t>-out </a:t>
            </a:r>
            <a:r>
              <a:rPr lang="en-US" sz="1700" dirty="0" err="1" smtClean="0">
                <a:sym typeface="Symbol" panose="05050102010706020507" pitchFamily="18" charset="2"/>
              </a:rPr>
              <a:t>blast.out</a:t>
            </a:r>
            <a:r>
              <a:rPr lang="en-US" sz="1700" dirty="0" smtClean="0">
                <a:sym typeface="Symbol" panose="05050102010706020507" pitchFamily="18" charset="2"/>
              </a:rPr>
              <a:t> </a:t>
            </a:r>
            <a:r>
              <a:rPr lang="en-US" sz="1700" b="1" dirty="0" smtClean="0">
                <a:sym typeface="Symbol" panose="05050102010706020507" pitchFamily="18" charset="2"/>
              </a:rPr>
              <a:t>-</a:t>
            </a:r>
            <a:r>
              <a:rPr lang="en-US" sz="1700" b="1" dirty="0" err="1" smtClean="0">
                <a:sym typeface="Symbol" panose="05050102010706020507" pitchFamily="18" charset="2"/>
              </a:rPr>
              <a:t>db</a:t>
            </a:r>
            <a:r>
              <a:rPr lang="en-US" sz="1700" b="1" dirty="0" smtClean="0">
                <a:sym typeface="Symbol" panose="05050102010706020507" pitchFamily="18" charset="2"/>
              </a:rPr>
              <a:t> </a:t>
            </a:r>
            <a:r>
              <a:rPr lang="en-US" sz="1700" dirty="0" err="1" smtClean="0">
                <a:sym typeface="Symbol" panose="05050102010706020507" pitchFamily="18" charset="2"/>
              </a:rPr>
              <a:t>ecoli</a:t>
            </a:r>
            <a:r>
              <a:rPr lang="en-US" sz="1700" dirty="0" smtClean="0">
                <a:sym typeface="Symbol" panose="05050102010706020507" pitchFamily="18" charset="2"/>
              </a:rPr>
              <a:t> </a:t>
            </a:r>
            <a:r>
              <a:rPr lang="en-US" sz="1700" b="1" dirty="0">
                <a:sym typeface="Symbol" panose="05050102010706020507" pitchFamily="18" charset="2"/>
              </a:rPr>
              <a:t>-</a:t>
            </a:r>
            <a:r>
              <a:rPr lang="en-US" sz="1700" b="1" dirty="0" err="1" smtClean="0">
                <a:sym typeface="Symbol" panose="05050102010706020507" pitchFamily="18" charset="2"/>
              </a:rPr>
              <a:t>evalue</a:t>
            </a:r>
            <a:r>
              <a:rPr lang="en-US" sz="1700" b="1" dirty="0" smtClean="0">
                <a:sym typeface="Symbol" panose="05050102010706020507" pitchFamily="18" charset="2"/>
              </a:rPr>
              <a:t> </a:t>
            </a:r>
            <a:r>
              <a:rPr lang="en-US" sz="1700" dirty="0" smtClean="0">
                <a:sym typeface="Symbol" panose="05050102010706020507" pitchFamily="18" charset="2"/>
              </a:rPr>
              <a:t>0.01 </a:t>
            </a:r>
            <a:r>
              <a:rPr lang="en-US" sz="1700" b="1" dirty="0">
                <a:sym typeface="Symbol" panose="05050102010706020507" pitchFamily="18" charset="2"/>
              </a:rPr>
              <a:t>-</a:t>
            </a:r>
            <a:r>
              <a:rPr lang="en-US" sz="1700" b="1" dirty="0" err="1" smtClean="0">
                <a:sym typeface="Symbol" panose="05050102010706020507" pitchFamily="18" charset="2"/>
              </a:rPr>
              <a:t>outfmt</a:t>
            </a:r>
            <a:r>
              <a:rPr lang="en-US" sz="1700" b="1" dirty="0" smtClean="0">
                <a:sym typeface="Symbol" panose="05050102010706020507" pitchFamily="18" charset="2"/>
              </a:rPr>
              <a:t> </a:t>
            </a:r>
            <a:r>
              <a:rPr lang="en-US" sz="1700" dirty="0" smtClean="0">
                <a:sym typeface="Symbol" panose="05050102010706020507" pitchFamily="18" charset="2"/>
              </a:rPr>
              <a:t>‘6 </a:t>
            </a:r>
            <a:r>
              <a:rPr lang="en-US" sz="1700" dirty="0" err="1" smtClean="0">
                <a:sym typeface="Symbol" panose="05050102010706020507" pitchFamily="18" charset="2"/>
              </a:rPr>
              <a:t>qseqid</a:t>
            </a:r>
            <a:r>
              <a:rPr lang="en-US" sz="1700" dirty="0" smtClean="0">
                <a:sym typeface="Symbol" panose="05050102010706020507" pitchFamily="18" charset="2"/>
              </a:rPr>
              <a:t> </a:t>
            </a:r>
            <a:r>
              <a:rPr lang="en-US" sz="1700" dirty="0" err="1" smtClean="0">
                <a:sym typeface="Symbol" panose="05050102010706020507" pitchFamily="18" charset="2"/>
              </a:rPr>
              <a:t>sseqid</a:t>
            </a:r>
            <a:r>
              <a:rPr lang="en-US" sz="1700" dirty="0" smtClean="0">
                <a:sym typeface="Symbol" panose="05050102010706020507" pitchFamily="18" charset="2"/>
              </a:rPr>
              <a:t> </a:t>
            </a:r>
            <a:r>
              <a:rPr lang="en-US" sz="1700" dirty="0" err="1" smtClean="0">
                <a:sym typeface="Symbol" panose="05050102010706020507" pitchFamily="18" charset="2"/>
              </a:rPr>
              <a:t>evalue</a:t>
            </a:r>
            <a:r>
              <a:rPr lang="en-US" sz="1700" dirty="0" smtClean="0">
                <a:sym typeface="Symbol" panose="05050102010706020507" pitchFamily="18" charset="2"/>
              </a:rPr>
              <a:t> </a:t>
            </a:r>
            <a:r>
              <a:rPr lang="en-US" sz="1700" dirty="0" err="1" smtClean="0">
                <a:sym typeface="Symbol" panose="05050102010706020507" pitchFamily="18" charset="2"/>
              </a:rPr>
              <a:t>pident</a:t>
            </a:r>
            <a:r>
              <a:rPr lang="en-US" sz="1700" dirty="0" smtClean="0">
                <a:sym typeface="Symbol" panose="05050102010706020507" pitchFamily="18" charset="2"/>
              </a:rPr>
              <a:t> …’</a:t>
            </a:r>
          </a:p>
          <a:p>
            <a:pPr marL="0" indent="0">
              <a:buClr>
                <a:srgbClr val="002060"/>
              </a:buClr>
              <a:buNone/>
            </a:pPr>
            <a:r>
              <a:rPr lang="en-US" sz="1700" dirty="0" smtClean="0">
                <a:sym typeface="Symbol" panose="05050102010706020507" pitchFamily="18" charset="2"/>
              </a:rPr>
              <a:t>          </a:t>
            </a:r>
            <a:r>
              <a:rPr lang="en-US" sz="1700" b="1" dirty="0" err="1" smtClean="0">
                <a:sym typeface="Symbol" panose="05050102010706020507" pitchFamily="18" charset="2"/>
              </a:rPr>
              <a:t>zcat</a:t>
            </a:r>
            <a:r>
              <a:rPr lang="en-US" sz="1700" dirty="0" smtClean="0">
                <a:sym typeface="Symbol" panose="05050102010706020507" pitchFamily="18" charset="2"/>
              </a:rPr>
              <a:t> E_coli_K12.faa.gz | </a:t>
            </a:r>
            <a:r>
              <a:rPr lang="en-US" sz="1700" b="1" dirty="0" err="1" smtClean="0">
                <a:sym typeface="Symbol" panose="05050102010706020507" pitchFamily="18" charset="2"/>
              </a:rPr>
              <a:t>blastp</a:t>
            </a:r>
            <a:r>
              <a:rPr lang="en-US" sz="1700" dirty="0" smtClean="0">
                <a:sym typeface="Symbol" panose="05050102010706020507" pitchFamily="18" charset="2"/>
              </a:rPr>
              <a:t> </a:t>
            </a:r>
            <a:r>
              <a:rPr lang="en-US" sz="1700" b="1" dirty="0">
                <a:sym typeface="Symbol" panose="05050102010706020507" pitchFamily="18" charset="2"/>
              </a:rPr>
              <a:t>-out </a:t>
            </a:r>
            <a:r>
              <a:rPr lang="en-US" sz="1700" dirty="0" err="1">
                <a:sym typeface="Symbol" panose="05050102010706020507" pitchFamily="18" charset="2"/>
              </a:rPr>
              <a:t>blast.out</a:t>
            </a:r>
            <a:r>
              <a:rPr lang="en-US" sz="1700" dirty="0">
                <a:sym typeface="Symbol" panose="05050102010706020507" pitchFamily="18" charset="2"/>
              </a:rPr>
              <a:t> </a:t>
            </a:r>
            <a:r>
              <a:rPr lang="en-US" sz="1700" b="1" dirty="0">
                <a:sym typeface="Symbol" panose="05050102010706020507" pitchFamily="18" charset="2"/>
              </a:rPr>
              <a:t>-</a:t>
            </a:r>
            <a:r>
              <a:rPr lang="en-US" sz="1700" b="1" dirty="0" err="1">
                <a:sym typeface="Symbol" panose="05050102010706020507" pitchFamily="18" charset="2"/>
              </a:rPr>
              <a:t>db</a:t>
            </a:r>
            <a:r>
              <a:rPr lang="en-US" sz="1700" b="1" dirty="0">
                <a:sym typeface="Symbol" panose="05050102010706020507" pitchFamily="18" charset="2"/>
              </a:rPr>
              <a:t> </a:t>
            </a:r>
            <a:r>
              <a:rPr lang="en-US" sz="1700" dirty="0" err="1">
                <a:sym typeface="Symbol" panose="05050102010706020507" pitchFamily="18" charset="2"/>
              </a:rPr>
              <a:t>ecoli</a:t>
            </a:r>
            <a:r>
              <a:rPr lang="en-US" sz="1700" dirty="0">
                <a:sym typeface="Symbol" panose="05050102010706020507" pitchFamily="18" charset="2"/>
              </a:rPr>
              <a:t> </a:t>
            </a:r>
            <a:r>
              <a:rPr lang="en-US" sz="1700" b="1" dirty="0">
                <a:sym typeface="Symbol" panose="05050102010706020507" pitchFamily="18" charset="2"/>
              </a:rPr>
              <a:t>-</a:t>
            </a:r>
            <a:r>
              <a:rPr lang="en-US" sz="1700" b="1" dirty="0" err="1">
                <a:sym typeface="Symbol" panose="05050102010706020507" pitchFamily="18" charset="2"/>
              </a:rPr>
              <a:t>evalue</a:t>
            </a:r>
            <a:r>
              <a:rPr lang="en-US" sz="1700" b="1" dirty="0">
                <a:sym typeface="Symbol" panose="05050102010706020507" pitchFamily="18" charset="2"/>
              </a:rPr>
              <a:t> </a:t>
            </a:r>
            <a:r>
              <a:rPr lang="en-US" sz="1700" dirty="0">
                <a:sym typeface="Symbol" panose="05050102010706020507" pitchFamily="18" charset="2"/>
              </a:rPr>
              <a:t>0.01 </a:t>
            </a:r>
            <a:r>
              <a:rPr lang="en-US" sz="1700" b="1" dirty="0">
                <a:sym typeface="Symbol" panose="05050102010706020507" pitchFamily="18" charset="2"/>
              </a:rPr>
              <a:t>-</a:t>
            </a:r>
            <a:r>
              <a:rPr lang="en-US" sz="1700" b="1" dirty="0" err="1">
                <a:sym typeface="Symbol" panose="05050102010706020507" pitchFamily="18" charset="2"/>
              </a:rPr>
              <a:t>outfmt</a:t>
            </a:r>
            <a:r>
              <a:rPr lang="en-US" sz="1700" b="1" dirty="0">
                <a:sym typeface="Symbol" panose="05050102010706020507" pitchFamily="18" charset="2"/>
              </a:rPr>
              <a:t> </a:t>
            </a:r>
            <a:r>
              <a:rPr lang="en-US" sz="1700" dirty="0">
                <a:sym typeface="Symbol" panose="05050102010706020507" pitchFamily="18" charset="2"/>
              </a:rPr>
              <a:t>‘6 </a:t>
            </a:r>
            <a:r>
              <a:rPr lang="en-US" sz="1700" dirty="0" err="1">
                <a:sym typeface="Symbol" panose="05050102010706020507" pitchFamily="18" charset="2"/>
              </a:rPr>
              <a:t>qseqid</a:t>
            </a:r>
            <a:r>
              <a:rPr lang="en-US" sz="1700" dirty="0">
                <a:sym typeface="Symbol" panose="05050102010706020507" pitchFamily="18" charset="2"/>
              </a:rPr>
              <a:t> </a:t>
            </a:r>
            <a:r>
              <a:rPr lang="en-US" sz="1700" dirty="0" err="1">
                <a:sym typeface="Symbol" panose="05050102010706020507" pitchFamily="18" charset="2"/>
              </a:rPr>
              <a:t>sseqid</a:t>
            </a:r>
            <a:r>
              <a:rPr lang="en-US" sz="1700" dirty="0">
                <a:sym typeface="Symbol" panose="05050102010706020507" pitchFamily="18" charset="2"/>
              </a:rPr>
              <a:t> </a:t>
            </a:r>
            <a:r>
              <a:rPr lang="en-US" sz="1700" dirty="0" err="1">
                <a:sym typeface="Symbol" panose="05050102010706020507" pitchFamily="18" charset="2"/>
              </a:rPr>
              <a:t>evalue</a:t>
            </a:r>
            <a:r>
              <a:rPr lang="en-US" sz="1700" dirty="0">
                <a:sym typeface="Symbol" panose="05050102010706020507" pitchFamily="18" charset="2"/>
              </a:rPr>
              <a:t> </a:t>
            </a:r>
            <a:r>
              <a:rPr lang="en-US" sz="1700" dirty="0" err="1" smtClean="0">
                <a:sym typeface="Symbol" panose="05050102010706020507" pitchFamily="18" charset="2"/>
              </a:rPr>
              <a:t>pident</a:t>
            </a:r>
            <a:r>
              <a:rPr lang="en-US" sz="1700" dirty="0" smtClean="0">
                <a:sym typeface="Symbol" panose="05050102010706020507" pitchFamily="18" charset="2"/>
              </a:rPr>
              <a:t> …’ </a:t>
            </a:r>
            <a:r>
              <a:rPr lang="en-US" sz="1700" b="1" dirty="0">
                <a:sym typeface="Symbol" panose="05050102010706020507" pitchFamily="18" charset="2"/>
              </a:rPr>
              <a:t>-query </a:t>
            </a:r>
            <a:r>
              <a:rPr lang="en-US" sz="1700" b="1" dirty="0" smtClean="0">
                <a:sym typeface="Symbol" panose="05050102010706020507" pitchFamily="18" charset="2"/>
              </a:rPr>
              <a:t>-</a:t>
            </a:r>
            <a:endParaRPr lang="en-US" sz="1700" dirty="0">
              <a:sym typeface="Symbol" panose="05050102010706020507" pitchFamily="18" charset="2"/>
            </a:endParaRPr>
          </a:p>
          <a:p>
            <a:pPr marL="0" indent="0">
              <a:buClr>
                <a:srgbClr val="002060"/>
              </a:buClr>
              <a:buNone/>
            </a:pPr>
            <a:endParaRPr lang="en-US" sz="17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200" dirty="0" smtClean="0"/>
              <a:t>There are many more useful options for </a:t>
            </a:r>
            <a:r>
              <a:rPr lang="en-US" sz="2200" b="1" dirty="0"/>
              <a:t>-</a:t>
            </a:r>
            <a:r>
              <a:rPr lang="en-US" sz="2200" b="1" dirty="0" err="1" smtClean="0"/>
              <a:t>outfmt</a:t>
            </a:r>
            <a:r>
              <a:rPr lang="en-US" sz="2200" b="1" dirty="0" smtClean="0"/>
              <a:t> </a:t>
            </a:r>
            <a:r>
              <a:rPr lang="en-US" sz="2200" dirty="0" smtClean="0"/>
              <a:t>options</a:t>
            </a:r>
            <a:r>
              <a:rPr lang="en-US" sz="2200" b="1" dirty="0" smtClean="0"/>
              <a:t> 6, 7, 10</a:t>
            </a:r>
            <a:r>
              <a:rPr lang="en-US" sz="2200" dirty="0" smtClean="0"/>
              <a:t>:</a:t>
            </a:r>
            <a:endParaRPr lang="en-US" sz="2200" b="1" dirty="0" smtClean="0"/>
          </a:p>
          <a:p>
            <a:pPr lvl="1">
              <a:buClr>
                <a:srgbClr val="002060"/>
              </a:buClr>
              <a:buFont typeface="Courier New" panose="02070309020205020404" pitchFamily="49" charset="0"/>
              <a:buChar char="o"/>
            </a:pPr>
            <a:r>
              <a:rPr lang="en-US" sz="1800" dirty="0" err="1"/>
              <a:t>q</a:t>
            </a:r>
            <a:r>
              <a:rPr lang="en-US" sz="1800" dirty="0" err="1" smtClean="0"/>
              <a:t>len</a:t>
            </a:r>
            <a:r>
              <a:rPr lang="en-US" sz="1800" dirty="0" smtClean="0"/>
              <a:t>, </a:t>
            </a:r>
            <a:r>
              <a:rPr lang="en-US" sz="1800" dirty="0" err="1" smtClean="0"/>
              <a:t>slen</a:t>
            </a:r>
            <a:r>
              <a:rPr lang="en-US" sz="1800" dirty="0" smtClean="0"/>
              <a:t>, </a:t>
            </a:r>
            <a:r>
              <a:rPr lang="en-US" sz="1800" dirty="0" err="1" smtClean="0"/>
              <a:t>nident</a:t>
            </a:r>
            <a:r>
              <a:rPr lang="en-US" sz="1800" dirty="0" smtClean="0"/>
              <a:t>, </a:t>
            </a:r>
            <a:r>
              <a:rPr lang="en-US" sz="1800" dirty="0" err="1" smtClean="0"/>
              <a:t>qcovs</a:t>
            </a:r>
            <a:r>
              <a:rPr lang="en-US" sz="1800" dirty="0" smtClean="0"/>
              <a:t>, </a:t>
            </a:r>
            <a:r>
              <a:rPr lang="en-US" sz="1800" dirty="0" err="1" smtClean="0"/>
              <a:t>qstart</a:t>
            </a:r>
            <a:r>
              <a:rPr lang="en-US" sz="1800" dirty="0" smtClean="0"/>
              <a:t>, </a:t>
            </a:r>
            <a:r>
              <a:rPr lang="en-US" sz="1800" dirty="0" err="1" smtClean="0"/>
              <a:t>qend</a:t>
            </a:r>
            <a:r>
              <a:rPr lang="en-US" sz="1800" dirty="0" smtClean="0"/>
              <a:t>, </a:t>
            </a:r>
            <a:r>
              <a:rPr lang="en-US" sz="1800" dirty="0" err="1" smtClean="0"/>
              <a:t>sstart</a:t>
            </a:r>
            <a:r>
              <a:rPr lang="en-US" sz="1800" dirty="0" smtClean="0"/>
              <a:t>, send, </a:t>
            </a:r>
            <a:r>
              <a:rPr lang="en-US" sz="1800" dirty="0" err="1" smtClean="0"/>
              <a:t>bitscore</a:t>
            </a:r>
            <a:r>
              <a:rPr lang="en-US" sz="1800" dirty="0" smtClean="0"/>
              <a:t>, etc.</a:t>
            </a:r>
          </a:p>
          <a:p>
            <a:pPr marL="457200" lvl="1" indent="0">
              <a:buClr>
                <a:srgbClr val="002060"/>
              </a:buClr>
              <a:buNone/>
            </a:pPr>
            <a:endParaRPr lang="en-US" sz="1700" dirty="0"/>
          </a:p>
          <a:p>
            <a:pPr>
              <a:buClr>
                <a:srgbClr val="002060"/>
              </a:buClr>
              <a:buFont typeface="Wingdings" panose="05000000000000000000" pitchFamily="2" charset="2"/>
              <a:buChar char="q"/>
            </a:pPr>
            <a:r>
              <a:rPr lang="en-US" sz="2200" dirty="0" smtClean="0"/>
              <a:t>   </a:t>
            </a:r>
            <a:r>
              <a:rPr lang="en-US" sz="2200" dirty="0"/>
              <a:t>T</a:t>
            </a:r>
            <a:r>
              <a:rPr lang="en-US" sz="2200" dirty="0" smtClean="0"/>
              <a:t>o extract the sequence of a protein:</a:t>
            </a:r>
          </a:p>
          <a:p>
            <a:pPr lvl="1">
              <a:buClr>
                <a:srgbClr val="002060"/>
              </a:buClr>
              <a:buFont typeface="Courier New" panose="02070309020205020404" pitchFamily="49" charset="0"/>
              <a:buChar char="o"/>
            </a:pPr>
            <a:r>
              <a:rPr lang="en-US" sz="1800" b="1" dirty="0" err="1" smtClean="0"/>
              <a:t>blastdbcmd</a:t>
            </a:r>
            <a:r>
              <a:rPr lang="en-US" sz="1800" b="1" dirty="0" smtClean="0"/>
              <a:t>  -</a:t>
            </a:r>
            <a:r>
              <a:rPr lang="en-US" sz="1800" b="1" dirty="0" err="1" smtClean="0"/>
              <a:t>db</a:t>
            </a:r>
            <a:r>
              <a:rPr lang="en-US" sz="1800" b="1" dirty="0" smtClean="0"/>
              <a:t> </a:t>
            </a:r>
            <a:r>
              <a:rPr lang="en-US" sz="1800" dirty="0" err="1" smtClean="0"/>
              <a:t>ecoli</a:t>
            </a:r>
            <a:r>
              <a:rPr lang="en-US" sz="1800" dirty="0" smtClean="0"/>
              <a:t> </a:t>
            </a:r>
            <a:r>
              <a:rPr lang="en-US" sz="1800" b="1" dirty="0" smtClean="0"/>
              <a:t>–entry </a:t>
            </a:r>
            <a:r>
              <a:rPr lang="en-US" sz="1800" dirty="0" smtClean="0"/>
              <a:t>NP_517767</a:t>
            </a:r>
            <a:r>
              <a:rPr lang="en-US" sz="1800" b="1" dirty="0" smtClean="0"/>
              <a:t> –</a:t>
            </a:r>
            <a:r>
              <a:rPr lang="en-US" sz="1800" b="1" dirty="0" err="1" smtClean="0"/>
              <a:t>target_only</a:t>
            </a:r>
            <a:r>
              <a:rPr lang="en-US" sz="1800" b="1" dirty="0" smtClean="0"/>
              <a:t> –out </a:t>
            </a:r>
            <a:r>
              <a:rPr lang="en-US" sz="1800" dirty="0" smtClean="0"/>
              <a:t>NP_517767.faa</a:t>
            </a:r>
          </a:p>
          <a:p>
            <a:pPr lvl="1">
              <a:buClr>
                <a:srgbClr val="002060"/>
              </a:buClr>
              <a:buFont typeface="Courier New" panose="02070309020205020404" pitchFamily="49" charset="0"/>
              <a:buChar char="o"/>
            </a:pPr>
            <a:r>
              <a:rPr lang="en-US" sz="1800" dirty="0" smtClean="0"/>
              <a:t>See option </a:t>
            </a:r>
            <a:r>
              <a:rPr lang="en-US" sz="1800" b="1" dirty="0" smtClean="0"/>
              <a:t>–</a:t>
            </a:r>
            <a:r>
              <a:rPr lang="en-US" sz="1800" b="1" dirty="0" err="1" smtClean="0"/>
              <a:t>entry_batch</a:t>
            </a:r>
            <a:r>
              <a:rPr lang="en-US" sz="1800" dirty="0" smtClean="0"/>
              <a:t>, </a:t>
            </a:r>
          </a:p>
          <a:p>
            <a:pPr marL="457200" lvl="1" indent="0">
              <a:buClr>
                <a:srgbClr val="002060"/>
              </a:buClr>
              <a:buNone/>
            </a:pPr>
            <a:endParaRPr lang="en-US" sz="1600" dirty="0"/>
          </a:p>
          <a:p>
            <a:pPr marL="0" indent="0">
              <a:buClr>
                <a:srgbClr val="002060"/>
              </a:buClr>
              <a:buNone/>
            </a:pPr>
            <a:r>
              <a:rPr lang="en-US" sz="22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4</a:t>
            </a:fld>
            <a:endParaRPr lang="en-US" dirty="0"/>
          </a:p>
        </p:txBody>
      </p:sp>
    </p:spTree>
    <p:extLst>
      <p:ext uri="{BB962C8B-B14F-4D97-AF65-F5344CB8AC3E}">
        <p14:creationId xmlns:p14="http://schemas.microsoft.com/office/powerpoint/2010/main" val="275762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7"/>
            <a:ext cx="10718800" cy="4436892"/>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Run blast of the whole proteome </a:t>
            </a:r>
            <a:r>
              <a:rPr lang="en-US" sz="2400" i="1" dirty="0" smtClean="0">
                <a:sym typeface="Symbol" panose="05050102010706020507" pitchFamily="18" charset="2"/>
              </a:rPr>
              <a:t>E. coli </a:t>
            </a:r>
            <a:r>
              <a:rPr lang="en-US" sz="2400" dirty="0" smtClean="0">
                <a:sym typeface="Symbol" panose="05050102010706020507" pitchFamily="18" charset="2"/>
              </a:rPr>
              <a:t>K12</a:t>
            </a:r>
            <a:r>
              <a:rPr lang="en-US" sz="2400" i="1" dirty="0" smtClean="0">
                <a:sym typeface="Symbol" panose="05050102010706020507" pitchFamily="18" charset="2"/>
              </a:rPr>
              <a:t> </a:t>
            </a:r>
            <a:r>
              <a:rPr lang="en-US" sz="2400" dirty="0" smtClean="0">
                <a:sym typeface="Symbol" panose="05050102010706020507" pitchFamily="18" charset="2"/>
              </a:rPr>
              <a:t>vs </a:t>
            </a:r>
            <a:r>
              <a:rPr lang="en-US" sz="2400" i="1" dirty="0" smtClean="0">
                <a:sym typeface="Symbol" panose="05050102010706020507" pitchFamily="18" charset="2"/>
              </a:rPr>
              <a:t>A. </a:t>
            </a:r>
            <a:r>
              <a:rPr lang="en-US" sz="2400" i="1" dirty="0" err="1" smtClean="0">
                <a:sym typeface="Symbol" panose="05050102010706020507" pitchFamily="18" charset="2"/>
              </a:rPr>
              <a:t>tumefaciens</a:t>
            </a:r>
            <a:r>
              <a:rPr lang="en-US" sz="2400" i="1" dirty="0" smtClean="0">
                <a:sym typeface="Symbol" panose="05050102010706020507" pitchFamily="18" charset="2"/>
              </a:rPr>
              <a:t> </a:t>
            </a:r>
            <a:r>
              <a:rPr lang="en-US" sz="2400" dirty="0" smtClean="0">
                <a:sym typeface="Symbol" panose="05050102010706020507" pitchFamily="18" charset="2"/>
              </a:rPr>
              <a:t>and vice versa:</a:t>
            </a:r>
          </a:p>
          <a:p>
            <a:pPr lvl="1">
              <a:buClr>
                <a:srgbClr val="002060"/>
              </a:buClr>
              <a:buFont typeface="Courier New" panose="02070309020205020404" pitchFamily="49" charset="0"/>
              <a:buChar char="o"/>
            </a:pPr>
            <a:r>
              <a:rPr lang="en-US" sz="2000" dirty="0" smtClean="0">
                <a:sym typeface="Symbol" panose="05050102010706020507" pitchFamily="18" charset="2"/>
              </a:rPr>
              <a:t>Generate blast databases for both genomes and put them in the same directory</a:t>
            </a:r>
          </a:p>
          <a:p>
            <a:pPr lvl="1">
              <a:buClr>
                <a:srgbClr val="002060"/>
              </a:buClr>
              <a:buFont typeface="Courier New" panose="02070309020205020404" pitchFamily="49" charset="0"/>
              <a:buChar char="o"/>
            </a:pPr>
            <a:r>
              <a:rPr lang="en-US" sz="2000" dirty="0" smtClean="0">
                <a:sym typeface="Symbol" panose="05050102010706020507" pitchFamily="18" charset="2"/>
              </a:rPr>
              <a:t>Run blast giving the full proteome of one genome against the blast database of the other genome.</a:t>
            </a:r>
          </a:p>
          <a:p>
            <a:pPr lvl="1">
              <a:buClr>
                <a:srgbClr val="002060"/>
              </a:buClr>
              <a:buFont typeface="Courier New" panose="02070309020205020404" pitchFamily="49" charset="0"/>
              <a:buChar char="o"/>
            </a:pPr>
            <a:r>
              <a:rPr lang="en-US" sz="2000" dirty="0" smtClean="0">
                <a:sym typeface="Symbol" panose="05050102010706020507" pitchFamily="18" charset="2"/>
              </a:rPr>
              <a:t>Produce a tabulated file where you store:</a:t>
            </a:r>
          </a:p>
          <a:p>
            <a:pPr lvl="1" indent="0">
              <a:buClr>
                <a:srgbClr val="002060"/>
              </a:buClr>
              <a:buNone/>
            </a:pPr>
            <a:r>
              <a:rPr lang="en-US" sz="1800" dirty="0" err="1" smtClean="0">
                <a:sym typeface="Symbol" panose="05050102010706020507" pitchFamily="18" charset="2"/>
              </a:rPr>
              <a:t>qseqid</a:t>
            </a:r>
            <a:r>
              <a:rPr lang="en-US" sz="1800" dirty="0" smtClean="0">
                <a:sym typeface="Symbol" panose="05050102010706020507" pitchFamily="18" charset="2"/>
              </a:rPr>
              <a:t>, </a:t>
            </a:r>
            <a:r>
              <a:rPr lang="en-US" sz="1800" dirty="0" err="1" smtClean="0">
                <a:sym typeface="Symbol" panose="05050102010706020507" pitchFamily="18" charset="2"/>
              </a:rPr>
              <a:t>sseqid</a:t>
            </a:r>
            <a:r>
              <a:rPr lang="en-US" sz="1800" dirty="0" smtClean="0">
                <a:sym typeface="Symbol" panose="05050102010706020507" pitchFamily="18" charset="2"/>
              </a:rPr>
              <a:t>, </a:t>
            </a:r>
            <a:r>
              <a:rPr lang="en-US" sz="1800" dirty="0" err="1" smtClean="0">
                <a:sym typeface="Symbol" panose="05050102010706020507" pitchFamily="18" charset="2"/>
              </a:rPr>
              <a:t>qlen</a:t>
            </a:r>
            <a:r>
              <a:rPr lang="en-US" sz="1800" dirty="0" smtClean="0">
                <a:sym typeface="Symbol" panose="05050102010706020507" pitchFamily="18" charset="2"/>
              </a:rPr>
              <a:t>, </a:t>
            </a:r>
            <a:r>
              <a:rPr lang="en-US" sz="1800" dirty="0" err="1" smtClean="0">
                <a:sym typeface="Symbol" panose="05050102010706020507" pitchFamily="18" charset="2"/>
              </a:rPr>
              <a:t>slen</a:t>
            </a:r>
            <a:r>
              <a:rPr lang="en-US" sz="1800" dirty="0" smtClean="0">
                <a:sym typeface="Symbol" panose="05050102010706020507" pitchFamily="18" charset="2"/>
              </a:rPr>
              <a:t>, </a:t>
            </a:r>
            <a:r>
              <a:rPr lang="en-US" sz="1800" dirty="0" err="1" smtClean="0">
                <a:sym typeface="Symbol" panose="05050102010706020507" pitchFamily="18" charset="2"/>
              </a:rPr>
              <a:t>bitscore</a:t>
            </a:r>
            <a:r>
              <a:rPr lang="en-US" sz="1800" dirty="0" smtClean="0">
                <a:sym typeface="Symbol" panose="05050102010706020507" pitchFamily="18" charset="2"/>
              </a:rPr>
              <a:t>, </a:t>
            </a:r>
            <a:r>
              <a:rPr lang="en-US" sz="1800" dirty="0" err="1" smtClean="0">
                <a:sym typeface="Symbol" panose="05050102010706020507" pitchFamily="18" charset="2"/>
              </a:rPr>
              <a:t>evalue</a:t>
            </a:r>
            <a:r>
              <a:rPr lang="en-US" sz="1800" dirty="0" smtClean="0">
                <a:sym typeface="Symbol" panose="05050102010706020507" pitchFamily="18" charset="2"/>
              </a:rPr>
              <a:t>, </a:t>
            </a:r>
            <a:r>
              <a:rPr lang="en-US" sz="1800" dirty="0" err="1" smtClean="0">
                <a:sym typeface="Symbol" panose="05050102010706020507" pitchFamily="18" charset="2"/>
              </a:rPr>
              <a:t>pident</a:t>
            </a:r>
            <a:r>
              <a:rPr lang="en-US" sz="1800" dirty="0" smtClean="0">
                <a:sym typeface="Symbol" panose="05050102010706020507" pitchFamily="18" charset="2"/>
              </a:rPr>
              <a:t>, </a:t>
            </a:r>
            <a:r>
              <a:rPr lang="en-US" sz="1800" dirty="0" err="1" smtClean="0">
                <a:sym typeface="Symbol" panose="05050102010706020507" pitchFamily="18" charset="2"/>
              </a:rPr>
              <a:t>nident</a:t>
            </a:r>
            <a:r>
              <a:rPr lang="en-US" sz="1800" dirty="0" smtClean="0">
                <a:sym typeface="Symbol" panose="05050102010706020507" pitchFamily="18" charset="2"/>
              </a:rPr>
              <a:t>, length, </a:t>
            </a:r>
            <a:r>
              <a:rPr lang="en-US" sz="1800" dirty="0" err="1" smtClean="0">
                <a:sym typeface="Symbol" panose="05050102010706020507" pitchFamily="18" charset="2"/>
              </a:rPr>
              <a:t>qcovs</a:t>
            </a:r>
            <a:r>
              <a:rPr lang="en-US" sz="1800" dirty="0" smtClean="0">
                <a:sym typeface="Symbol" panose="05050102010706020507" pitchFamily="18" charset="2"/>
              </a:rPr>
              <a:t>, </a:t>
            </a:r>
            <a:r>
              <a:rPr lang="en-US" sz="1800" dirty="0" err="1" smtClean="0">
                <a:sym typeface="Symbol" panose="05050102010706020507" pitchFamily="18" charset="2"/>
              </a:rPr>
              <a:t>qstart</a:t>
            </a:r>
            <a:r>
              <a:rPr lang="en-US" sz="1800" dirty="0" smtClean="0">
                <a:sym typeface="Symbol" panose="05050102010706020507" pitchFamily="18" charset="2"/>
              </a:rPr>
              <a:t>, </a:t>
            </a:r>
            <a:r>
              <a:rPr lang="en-US" sz="1800" dirty="0" err="1" smtClean="0">
                <a:sym typeface="Symbol" panose="05050102010706020507" pitchFamily="18" charset="2"/>
              </a:rPr>
              <a:t>qend</a:t>
            </a:r>
            <a:r>
              <a:rPr lang="en-US" sz="1800" dirty="0" smtClean="0">
                <a:sym typeface="Symbol" panose="05050102010706020507" pitchFamily="18" charset="2"/>
              </a:rPr>
              <a:t>, </a:t>
            </a:r>
            <a:r>
              <a:rPr lang="en-US" sz="1800" dirty="0" err="1" smtClean="0">
                <a:sym typeface="Symbol" panose="05050102010706020507" pitchFamily="18" charset="2"/>
              </a:rPr>
              <a:t>sstart</a:t>
            </a:r>
            <a:r>
              <a:rPr lang="en-US" sz="1800" dirty="0" smtClean="0">
                <a:sym typeface="Symbol" panose="05050102010706020507" pitchFamily="18" charset="2"/>
              </a:rPr>
              <a:t>, send</a:t>
            </a:r>
          </a:p>
          <a:p>
            <a:pPr marL="688975" lvl="1" indent="-223838">
              <a:buClr>
                <a:srgbClr val="002060"/>
              </a:buClr>
              <a:buFont typeface="Courier New" panose="02070309020205020404" pitchFamily="49" charset="0"/>
              <a:buChar char="o"/>
            </a:pPr>
            <a:r>
              <a:rPr lang="en-US" sz="1800" dirty="0" smtClean="0">
                <a:sym typeface="Symbol" panose="05050102010706020507" pitchFamily="18" charset="2"/>
              </a:rPr>
              <a:t>Calculate </a:t>
            </a:r>
            <a:r>
              <a:rPr lang="en-US" sz="1800" dirty="0">
                <a:sym typeface="Symbol" panose="05050102010706020507" pitchFamily="18" charset="2"/>
              </a:rPr>
              <a:t>the extra field </a:t>
            </a:r>
            <a:r>
              <a:rPr lang="en-US" sz="1800" dirty="0" err="1">
                <a:sym typeface="Symbol" panose="05050102010706020507" pitchFamily="18" charset="2"/>
              </a:rPr>
              <a:t>scov</a:t>
            </a:r>
            <a:r>
              <a:rPr lang="en-US" sz="1800" dirty="0">
                <a:sym typeface="Symbol" panose="05050102010706020507" pitchFamily="18" charset="2"/>
              </a:rPr>
              <a:t> (subject coverage) as </a:t>
            </a:r>
            <a:r>
              <a:rPr lang="en-US" sz="1800" dirty="0" smtClean="0">
                <a:sym typeface="Symbol" panose="05050102010706020507" pitchFamily="18" charset="2"/>
              </a:rPr>
              <a:t>length/</a:t>
            </a:r>
            <a:r>
              <a:rPr lang="en-US" sz="1800" dirty="0" err="1" smtClean="0">
                <a:sym typeface="Symbol" panose="05050102010706020507" pitchFamily="18" charset="2"/>
              </a:rPr>
              <a:t>slen</a:t>
            </a:r>
            <a:r>
              <a:rPr lang="en-US" sz="1800" dirty="0" smtClean="0">
                <a:sym typeface="Symbol" panose="05050102010706020507" pitchFamily="18" charset="2"/>
              </a:rPr>
              <a:t>*100</a:t>
            </a:r>
            <a:endParaRPr lang="en-US" sz="22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t>Generate tables in your database to store this information. For each query genome generate a table with the name:</a:t>
            </a:r>
          </a:p>
          <a:p>
            <a:pPr lvl="1">
              <a:buClr>
                <a:srgbClr val="002060"/>
              </a:buClr>
              <a:buFont typeface="Courier New" panose="02070309020205020404" pitchFamily="49" charset="0"/>
              <a:buChar char="o"/>
            </a:pPr>
            <a:r>
              <a:rPr lang="en-US" sz="2000" dirty="0" smtClean="0"/>
              <a:t> ‘blast’ + ‘_’ + </a:t>
            </a:r>
            <a:r>
              <a:rPr lang="en-US" sz="2000" dirty="0" err="1" smtClean="0"/>
              <a:t>genome_id</a:t>
            </a:r>
            <a:endParaRPr lang="en-US" sz="1400" dirty="0"/>
          </a:p>
          <a:p>
            <a:pPr>
              <a:buClr>
                <a:srgbClr val="002060"/>
              </a:buClr>
              <a:buFont typeface="Wingdings" panose="05000000000000000000" pitchFamily="2" charset="2"/>
              <a:buChar char="q"/>
            </a:pPr>
            <a:r>
              <a:rPr lang="en-US" sz="2400" dirty="0" smtClean="0"/>
              <a:t>   Fill the blast tables with the blast output.</a:t>
            </a:r>
            <a:endParaRPr lang="en-US" sz="16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5</a:t>
            </a:fld>
            <a:endParaRPr lang="en-US" dirty="0"/>
          </a:p>
        </p:txBody>
      </p:sp>
    </p:spTree>
    <p:extLst>
      <p:ext uri="{BB962C8B-B14F-4D97-AF65-F5344CB8AC3E}">
        <p14:creationId xmlns:p14="http://schemas.microsoft.com/office/powerpoint/2010/main" val="347215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1</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31962804"/>
              </p:ext>
            </p:extLst>
          </p:nvPr>
        </p:nvGraphicFramePr>
        <p:xfrm>
          <a:off x="614596" y="2729558"/>
          <a:ext cx="10942404" cy="1854200"/>
        </p:xfrm>
        <a:graphic>
          <a:graphicData uri="http://schemas.openxmlformats.org/drawingml/2006/table">
            <a:tbl>
              <a:tblPr firstRow="1" bandRow="1">
                <a:tableStyleId>{2D5ABB26-0587-4C30-8999-92F81FD0307C}</a:tableStyleId>
              </a:tblPr>
              <a:tblGrid>
                <a:gridCol w="839450"/>
                <a:gridCol w="959370"/>
                <a:gridCol w="1185472"/>
                <a:gridCol w="994764"/>
                <a:gridCol w="994764"/>
                <a:gridCol w="994764"/>
                <a:gridCol w="994764"/>
                <a:gridCol w="994764"/>
                <a:gridCol w="994764"/>
                <a:gridCol w="994764"/>
                <a:gridCol w="994764"/>
              </a:tblGrid>
              <a:tr h="370840">
                <a:tc gridSpan="11">
                  <a:txBody>
                    <a:bodyPr/>
                    <a:lstStyle/>
                    <a:p>
                      <a:pPr algn="ctr"/>
                      <a:r>
                        <a:rPr lang="en-US" b="1" dirty="0" smtClean="0"/>
                        <a:t>blast_1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algn="ctr"/>
                      <a:r>
                        <a:rPr lang="en-US" b="1" dirty="0" smtClean="0"/>
                        <a:t>pid_1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pid_2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evalue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bitscore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identity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alnlen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qcovs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scov</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qlen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slen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NP_XX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WP_XX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4.2e-25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153.8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NP_YY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WP_YY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7.2e-200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NP_ZZ</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WP_ZZ</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2.3e-5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87.3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7629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6"/>
            <a:ext cx="11406070" cy="3333741"/>
          </a:xfrm>
        </p:spPr>
        <p:txBody>
          <a:bodyPr>
            <a:noAutofit/>
          </a:bodyPr>
          <a:lstStyle/>
          <a:p>
            <a:pPr marL="457200" indent="-457200">
              <a:buClr>
                <a:srgbClr val="002060"/>
              </a:buClr>
              <a:buFont typeface="Wingdings" panose="05000000000000000000" pitchFamily="2" charset="2"/>
              <a:buChar char="q"/>
            </a:pPr>
            <a:r>
              <a:rPr lang="en-US" sz="3200" dirty="0" smtClean="0">
                <a:sym typeface="Symbol" panose="05050102010706020507" pitchFamily="18" charset="2"/>
              </a:rPr>
              <a:t>Identify </a:t>
            </a:r>
            <a:r>
              <a:rPr lang="en-US" sz="3200" dirty="0" err="1" smtClean="0">
                <a:sym typeface="Symbol" panose="05050102010706020507" pitchFamily="18" charset="2"/>
              </a:rPr>
              <a:t>orthologs</a:t>
            </a:r>
            <a:r>
              <a:rPr lang="en-US" sz="3200" dirty="0" smtClean="0">
                <a:sym typeface="Symbol" panose="05050102010706020507" pitchFamily="18" charset="2"/>
              </a:rPr>
              <a:t> between the two genomes using the definitions:</a:t>
            </a:r>
          </a:p>
          <a:p>
            <a:pPr lvl="1">
              <a:buClr>
                <a:srgbClr val="002060"/>
              </a:buClr>
              <a:buFont typeface="Courier New" panose="02070309020205020404" pitchFamily="49" charset="0"/>
              <a:buChar char="o"/>
            </a:pPr>
            <a:r>
              <a:rPr lang="en-US" sz="2800" dirty="0" smtClean="0">
                <a:sym typeface="Symbol" panose="05050102010706020507" pitchFamily="18" charset="2"/>
              </a:rPr>
              <a:t>Reciprocal Best Hit  or Bidirectional Best Hit</a:t>
            </a:r>
          </a:p>
          <a:p>
            <a:pPr marL="457200" indent="-457200">
              <a:buClr>
                <a:srgbClr val="002060"/>
              </a:buClr>
              <a:buFont typeface="Wingdings" panose="05000000000000000000" pitchFamily="2" charset="2"/>
              <a:buChar char="q"/>
            </a:pPr>
            <a:r>
              <a:rPr lang="en-US" sz="3200" dirty="0" smtClean="0"/>
              <a:t>For each genome generate a table with the </a:t>
            </a:r>
            <a:r>
              <a:rPr lang="en-US" sz="3200" dirty="0" err="1" smtClean="0"/>
              <a:t>orthologs</a:t>
            </a:r>
            <a:r>
              <a:rPr lang="en-US" sz="3200" dirty="0" smtClean="0"/>
              <a:t>:</a:t>
            </a:r>
          </a:p>
          <a:p>
            <a:pPr lvl="1">
              <a:buClr>
                <a:srgbClr val="002060"/>
              </a:buClr>
              <a:buFont typeface="Courier New" panose="02070309020205020404" pitchFamily="49" charset="0"/>
              <a:buChar char="o"/>
            </a:pPr>
            <a:r>
              <a:rPr lang="en-US" sz="2800" dirty="0" smtClean="0"/>
              <a:t> ‘homology’ + ‘_’ + </a:t>
            </a:r>
            <a:r>
              <a:rPr lang="en-US" sz="2800" dirty="0" err="1" smtClean="0"/>
              <a:t>genome_id</a:t>
            </a:r>
            <a:endParaRPr lang="en-US" sz="1800" dirty="0" smtClean="0"/>
          </a:p>
          <a:p>
            <a:pPr>
              <a:buClr>
                <a:srgbClr val="002060"/>
              </a:buClr>
              <a:buFont typeface="Wingdings" panose="05000000000000000000" pitchFamily="2" charset="2"/>
              <a:buChar char="q"/>
            </a:pPr>
            <a:endParaRPr lang="en-US" sz="20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7</a:t>
            </a:fld>
            <a:endParaRPr lang="en-US" dirty="0"/>
          </a:p>
        </p:txBody>
      </p:sp>
    </p:spTree>
    <p:extLst>
      <p:ext uri="{BB962C8B-B14F-4D97-AF65-F5344CB8AC3E}">
        <p14:creationId xmlns:p14="http://schemas.microsoft.com/office/powerpoint/2010/main" val="55717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46146726"/>
              </p:ext>
            </p:extLst>
          </p:nvPr>
        </p:nvGraphicFramePr>
        <p:xfrm>
          <a:off x="728066" y="2454276"/>
          <a:ext cx="6595672" cy="2607898"/>
        </p:xfrm>
        <a:graphic>
          <a:graphicData uri="http://schemas.openxmlformats.org/drawingml/2006/table">
            <a:tbl>
              <a:tblPr firstRow="1" bandRow="1">
                <a:tableStyleId>{2D5ABB26-0587-4C30-8999-92F81FD0307C}</a:tableStyleId>
              </a:tblPr>
              <a:tblGrid>
                <a:gridCol w="1391470"/>
                <a:gridCol w="1590249"/>
                <a:gridCol w="1965035"/>
                <a:gridCol w="1648918"/>
              </a:tblGrid>
              <a:tr h="382858">
                <a:tc gridSpan="4">
                  <a:txBody>
                    <a:bodyPr/>
                    <a:lstStyle/>
                    <a:p>
                      <a:pPr algn="ctr"/>
                      <a:r>
                        <a:rPr lang="en-US" b="1" dirty="0" smtClean="0"/>
                        <a:t>homology_1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gid_1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gid_2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type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method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OHTP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BDBH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homology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Topblast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solidFill>
                            <a:srgbClr val="1F3BFF"/>
                          </a:solidFill>
                        </a:rPr>
                        <a:t>50</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1F3BFF"/>
                          </a:solidFill>
                        </a:rPr>
                        <a:t>3125</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solidFill>
                            <a:srgbClr val="1F3BFF"/>
                          </a:solidFill>
                        </a:rPr>
                        <a:t>xenology</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1F3BFF"/>
                          </a:solidFill>
                        </a:rPr>
                        <a:t>Phylogeny</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paralogy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7465667" y="4328925"/>
            <a:ext cx="4003019" cy="307777"/>
          </a:xfrm>
          <a:prstGeom prst="rect">
            <a:avLst/>
          </a:prstGeom>
          <a:noFill/>
        </p:spPr>
        <p:txBody>
          <a:bodyPr wrap="none" rtlCol="0">
            <a:spAutoFit/>
          </a:bodyPr>
          <a:lstStyle/>
          <a:p>
            <a:r>
              <a:rPr lang="en-US" sz="1400" dirty="0" smtClean="0">
                <a:solidFill>
                  <a:srgbClr val="1F3BFF"/>
                </a:solidFill>
              </a:rPr>
              <a:t>(just an example, we have not seen this method yet)</a:t>
            </a:r>
            <a:endParaRPr lang="en-US" sz="1400" dirty="0">
              <a:solidFill>
                <a:srgbClr val="1F3BFF"/>
              </a:solidFill>
            </a:endParaRPr>
          </a:p>
        </p:txBody>
      </p:sp>
    </p:spTree>
    <p:extLst>
      <p:ext uri="{BB962C8B-B14F-4D97-AF65-F5344CB8AC3E}">
        <p14:creationId xmlns:p14="http://schemas.microsoft.com/office/powerpoint/2010/main" val="1963063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Some </a:t>
            </a:r>
            <a:r>
              <a:rPr lang="en-US" b="1" dirty="0">
                <a:solidFill>
                  <a:srgbClr val="002060"/>
                </a:solidFill>
                <a:effectLst>
                  <a:outerShdw blurRad="38100" dist="38100" dir="2700000" algn="tl">
                    <a:srgbClr val="000000">
                      <a:alpha val="43137"/>
                    </a:srgbClr>
                  </a:outerShdw>
                </a:effectLst>
              </a:rPr>
              <a:t>q</a:t>
            </a:r>
            <a:r>
              <a:rPr lang="en-US" b="1" dirty="0" smtClean="0">
                <a:solidFill>
                  <a:srgbClr val="002060"/>
                </a:solidFill>
                <a:effectLst>
                  <a:outerShdw blurRad="38100" dist="38100" dir="2700000" algn="tl">
                    <a:srgbClr val="000000">
                      <a:alpha val="43137"/>
                    </a:srgbClr>
                  </a:outerShdw>
                </a:effectLst>
              </a:rPr>
              <a:t>uestions we are ready to answer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4"/>
            <a:ext cx="9660165" cy="3840627"/>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is the set of genes shared between</a:t>
            </a:r>
            <a:r>
              <a:rPr lang="en-US" sz="2400" i="1" dirty="0" smtClean="0">
                <a:sym typeface="Symbol" panose="05050102010706020507" pitchFamily="18" charset="2"/>
              </a:rPr>
              <a:t> E. coli </a:t>
            </a:r>
            <a:r>
              <a:rPr lang="en-US" sz="2400" dirty="0" smtClean="0">
                <a:sym typeface="Symbol" panose="05050102010706020507" pitchFamily="18" charset="2"/>
              </a:rPr>
              <a:t>and </a:t>
            </a:r>
            <a:r>
              <a:rPr lang="en-US" sz="2400" i="1" dirty="0" smtClean="0">
                <a:sym typeface="Symbol" panose="05050102010706020507" pitchFamily="18" charset="2"/>
              </a:rPr>
              <a:t>A. </a:t>
            </a:r>
            <a:r>
              <a:rPr lang="en-US" sz="2400" i="1" dirty="0" err="1" smtClean="0">
                <a:sym typeface="Symbol" panose="05050102010706020507" pitchFamily="18" charset="2"/>
              </a:rPr>
              <a:t>tumefaciens</a:t>
            </a:r>
            <a:r>
              <a:rPr lang="en-US" sz="2400" dirty="0" smtClean="0">
                <a:sym typeface="Symbol" panose="05050102010706020507" pitchFamily="18" charset="2"/>
              </a:rPr>
              <a: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genes are unique to each of both genomes?</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predominant functions of the genes shared?</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functions of the genes not shared?</a:t>
            </a:r>
            <a:endParaRPr lang="en-US" sz="2400" dirty="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transport systems are shared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metabolic pathways are share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about transcriptional regulators</a:t>
            </a:r>
            <a:r>
              <a:rPr lang="en-US" sz="2400" dirty="0" smtClean="0">
                <a:sym typeface="Symbol" panose="05050102010706020507" pitchFamily="18" charset="2"/>
              </a:rPr>
              <a: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How many proteins are syntenic?</a:t>
            </a:r>
            <a:endParaRPr lang="en-US" sz="1800" dirty="0"/>
          </a:p>
          <a:p>
            <a:pPr marL="0" indent="0">
              <a:buClr>
                <a:srgbClr val="002060"/>
              </a:buClr>
              <a:buNone/>
            </a:pPr>
            <a:r>
              <a:rPr lang="en-US" sz="24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p:spTree>
    <p:extLst>
      <p:ext uri="{BB962C8B-B14F-4D97-AF65-F5344CB8AC3E}">
        <p14:creationId xmlns:p14="http://schemas.microsoft.com/office/powerpoint/2010/main" val="1085536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12363</TotalTime>
  <Words>1785</Words>
  <Application>Microsoft Office PowerPoint</Application>
  <PresentationFormat>Widescreen</PresentationFormat>
  <Paragraphs>311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Cambria Math</vt:lpstr>
      <vt:lpstr>Courier New</vt:lpstr>
      <vt:lpstr>Symbol</vt:lpstr>
      <vt:lpstr>Times New Roman</vt:lpstr>
      <vt:lpstr>Wingdings</vt:lpstr>
      <vt:lpstr>Office Theme</vt:lpstr>
      <vt:lpstr>Bioinformatics Lab</vt:lpstr>
      <vt:lpstr>Working definitions of Orthology</vt:lpstr>
      <vt:lpstr>Creating a blast database</vt:lpstr>
      <vt:lpstr>Running blast</vt:lpstr>
      <vt:lpstr>Exercise 1</vt:lpstr>
      <vt:lpstr>Exercise 1</vt:lpstr>
      <vt:lpstr>Exercise 2</vt:lpstr>
      <vt:lpstr>Exercise 2</vt:lpstr>
      <vt:lpstr>Some questions we are ready to answer</vt:lpstr>
      <vt:lpstr>Criteria to infer orthologs</vt:lpstr>
      <vt:lpstr>What is a gene?</vt:lpstr>
      <vt:lpstr>What is an operon?</vt:lpstr>
      <vt:lpstr>Advantages of identifying all operons</vt:lpstr>
      <vt:lpstr>PowerPoint Presentation</vt:lpstr>
      <vt:lpstr>What variables are relevant to the task?</vt:lpstr>
      <vt:lpstr>What data can we use?</vt:lpstr>
      <vt:lpstr>How predictive can intergenic distances be? </vt:lpstr>
      <vt:lpstr>Creating a predictive model</vt:lpstr>
      <vt:lpstr>Log-Likelihood model</vt:lpstr>
      <vt:lpstr>The Bayes Theorem</vt:lpstr>
      <vt:lpstr>Creating our inference model</vt:lpstr>
      <vt:lpstr>Obtaining the prior for h1</vt:lpstr>
      <vt:lpstr>The inference model</vt:lpstr>
      <vt:lpstr>Implementing the model</vt:lpstr>
      <vt:lpstr>PowerPoint Presentation</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1510</cp:revision>
  <dcterms:created xsi:type="dcterms:W3CDTF">2017-04-04T01:02:20Z</dcterms:created>
  <dcterms:modified xsi:type="dcterms:W3CDTF">2017-05-10T02:20:35Z</dcterms:modified>
</cp:coreProperties>
</file>