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429" r:id="rId3"/>
    <p:sldId id="383" r:id="rId4"/>
    <p:sldId id="384" r:id="rId5"/>
    <p:sldId id="423" r:id="rId6"/>
    <p:sldId id="424" r:id="rId7"/>
    <p:sldId id="426" r:id="rId8"/>
    <p:sldId id="427" r:id="rId9"/>
    <p:sldId id="385" r:id="rId10"/>
    <p:sldId id="428" r:id="rId11"/>
    <p:sldId id="412" r:id="rId12"/>
    <p:sldId id="414" r:id="rId13"/>
    <p:sldId id="419" r:id="rId14"/>
    <p:sldId id="420" r:id="rId15"/>
    <p:sldId id="390" r:id="rId16"/>
    <p:sldId id="430" r:id="rId17"/>
    <p:sldId id="431" r:id="rId18"/>
    <p:sldId id="432" r:id="rId19"/>
    <p:sldId id="433" r:id="rId20"/>
    <p:sldId id="421" r:id="rId21"/>
    <p:sldId id="434" r:id="rId22"/>
    <p:sldId id="435" r:id="rId23"/>
    <p:sldId id="422" r:id="rId24"/>
    <p:sldId id="266" r:id="rId25"/>
    <p:sldId id="381" r:id="rId26"/>
    <p:sldId id="382" r:id="rId27"/>
    <p:sldId id="386" r:id="rId28"/>
    <p:sldId id="417" r:id="rId29"/>
    <p:sldId id="3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18F918"/>
    <a:srgbClr val="FF40FF"/>
    <a:srgbClr val="FF43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3931" autoAdjust="0"/>
  </p:normalViewPr>
  <p:slideViewPr>
    <p:cSldViewPr snapToGrid="0">
      <p:cViewPr varScale="1">
        <p:scale>
          <a:sx n="71" d="100"/>
          <a:sy n="71" d="100"/>
        </p:scale>
        <p:origin x="984" y="60"/>
      </p:cViewPr>
      <p:guideLst>
        <p:guide orient="horz" pos="3624"/>
        <p:guide pos="3840"/>
      </p:guideLst>
    </p:cSldViewPr>
  </p:slideViewPr>
  <p:notesTextViewPr>
    <p:cViewPr>
      <p:scale>
        <a:sx n="3" d="2"/>
        <a:sy n="3" d="2"/>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5/16/2017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hyperlink" Target="http://regulondb.ccg.unam.mx/menu/download/datasets/files/TUSet.txt" TargetMode="External"/><Relationship Id="rId2" Type="http://schemas.openxmlformats.org/officeDocument/2006/relationships/hyperlink" Target="http://regulondb.ccg.unam.mx/" TargetMode="External"/><Relationship Id="rId1" Type="http://schemas.openxmlformats.org/officeDocument/2006/relationships/slideLayout" Target="../slideLayouts/slideLayout2.xml"/><Relationship Id="rId5" Type="http://schemas.openxmlformats.org/officeDocument/2006/relationships/hyperlink" Target="http://regulondb.ccg.unam.mx/menu/download/datasets/files/GeneProductSet.txt" TargetMode="External"/><Relationship Id="rId4" Type="http://schemas.openxmlformats.org/officeDocument/2006/relationships/hyperlink" Target="http://regulondb.ccg.unam.mx/menu/download/datasets/files/OperonSet.tx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akevdp.github.io/blog/2013/12/01/kernel-density-estimat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 Id="rId9" Type="http://schemas.openxmlformats.org/officeDocument/2006/relationships/image" Target="../media/image1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7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Inference of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
        <p:nvSpPr>
          <p:cNvPr id="15" name="TextBox 14"/>
          <p:cNvSpPr txBox="1"/>
          <p:nvPr/>
        </p:nvSpPr>
        <p:spPr>
          <a:xfrm>
            <a:off x="1364816" y="1964478"/>
            <a:ext cx="9988983" cy="954107"/>
          </a:xfrm>
          <a:prstGeom prst="rect">
            <a:avLst/>
          </a:prstGeom>
          <a:noFill/>
        </p:spPr>
        <p:txBody>
          <a:bodyPr wrap="square" rtlCol="0">
            <a:spAutoFit/>
          </a:bodyPr>
          <a:lstStyle/>
          <a:p>
            <a:pPr>
              <a:buClr>
                <a:schemeClr val="accent5">
                  <a:lumMod val="75000"/>
                </a:schemeClr>
              </a:buClr>
            </a:pPr>
            <a:r>
              <a:rPr lang="en-US" sz="2800" b="1" dirty="0" smtClean="0"/>
              <a:t>We want to design a method to estimate the probability that two adjacent genes (in the same strand) are in the same operon.</a:t>
            </a:r>
            <a:endParaRPr lang="en-US" sz="2800" b="1" dirty="0" smtClean="0"/>
          </a:p>
        </p:txBody>
      </p:sp>
      <p:grpSp>
        <p:nvGrpSpPr>
          <p:cNvPr id="43" name="Group 42"/>
          <p:cNvGrpSpPr/>
          <p:nvPr/>
        </p:nvGrpSpPr>
        <p:grpSpPr>
          <a:xfrm>
            <a:off x="3005241" y="4880019"/>
            <a:ext cx="5809657" cy="369332"/>
            <a:chOff x="3979601" y="5639013"/>
            <a:chExt cx="5809657" cy="369332"/>
          </a:xfrm>
        </p:grpSpPr>
        <p:sp>
          <p:nvSpPr>
            <p:cNvPr id="23" name="Freeform 22"/>
            <p:cNvSpPr/>
            <p:nvPr/>
          </p:nvSpPr>
          <p:spPr>
            <a:xfrm>
              <a:off x="4824421" y="5741233"/>
              <a:ext cx="4964837" cy="19133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979601" y="5639013"/>
              <a:ext cx="776175" cy="369332"/>
            </a:xfrm>
            <a:prstGeom prst="rect">
              <a:avLst/>
            </a:prstGeom>
            <a:noFill/>
          </p:spPr>
          <p:txBody>
            <a:bodyPr wrap="none" rtlCol="0">
              <a:spAutoFit/>
            </a:bodyPr>
            <a:lstStyle/>
            <a:p>
              <a:r>
                <a:rPr lang="en-US" dirty="0" smtClean="0"/>
                <a:t>mRNA</a:t>
              </a:r>
              <a:endParaRPr lang="en-US" dirty="0"/>
            </a:p>
          </p:txBody>
        </p:sp>
      </p:grpSp>
      <p:grpSp>
        <p:nvGrpSpPr>
          <p:cNvPr id="42" name="Group 41"/>
          <p:cNvGrpSpPr/>
          <p:nvPr/>
        </p:nvGrpSpPr>
        <p:grpSpPr>
          <a:xfrm>
            <a:off x="2758191" y="3956480"/>
            <a:ext cx="6592797" cy="729775"/>
            <a:chOff x="3732551" y="4715474"/>
            <a:chExt cx="6592797" cy="729775"/>
          </a:xfrm>
        </p:grpSpPr>
        <p:sp>
          <p:nvSpPr>
            <p:cNvPr id="5" name="AutoShape 11"/>
            <p:cNvSpPr>
              <a:spLocks noChangeArrowheads="1"/>
            </p:cNvSpPr>
            <p:nvPr/>
          </p:nvSpPr>
          <p:spPr bwMode="auto">
            <a:xfrm>
              <a:off x="4755776"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7" name="AutoShape 12"/>
            <p:cNvSpPr>
              <a:spLocks noChangeArrowheads="1"/>
            </p:cNvSpPr>
            <p:nvPr/>
          </p:nvSpPr>
          <p:spPr bwMode="auto">
            <a:xfrm>
              <a:off x="5649258"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3"/>
            <p:cNvSpPr>
              <a:spLocks noChangeArrowheads="1"/>
            </p:cNvSpPr>
            <p:nvPr/>
          </p:nvSpPr>
          <p:spPr bwMode="auto">
            <a:xfrm>
              <a:off x="6557732"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Line 18"/>
            <p:cNvSpPr>
              <a:spLocks noChangeShapeType="1"/>
            </p:cNvSpPr>
            <p:nvPr/>
          </p:nvSpPr>
          <p:spPr bwMode="auto">
            <a:xfrm>
              <a:off x="7451214" y="508785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18"/>
            <p:cNvSpPr>
              <a:spLocks noChangeShapeType="1"/>
            </p:cNvSpPr>
            <p:nvPr/>
          </p:nvSpPr>
          <p:spPr bwMode="auto">
            <a:xfrm>
              <a:off x="3732551" y="5075366"/>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AutoShape 12"/>
            <p:cNvSpPr>
              <a:spLocks noChangeArrowheads="1"/>
            </p:cNvSpPr>
            <p:nvPr/>
          </p:nvSpPr>
          <p:spPr bwMode="auto">
            <a:xfrm>
              <a:off x="7987303"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6" name="AutoShape 13"/>
            <p:cNvSpPr>
              <a:spLocks noChangeArrowheads="1"/>
            </p:cNvSpPr>
            <p:nvPr/>
          </p:nvSpPr>
          <p:spPr bwMode="auto">
            <a:xfrm>
              <a:off x="8895777"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7" name="Line 18"/>
            <p:cNvSpPr>
              <a:spLocks noChangeShapeType="1"/>
            </p:cNvSpPr>
            <p:nvPr/>
          </p:nvSpPr>
          <p:spPr bwMode="auto">
            <a:xfrm>
              <a:off x="9789259" y="507286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36" name="Straight Connector 35"/>
            <p:cNvCxnSpPr/>
            <p:nvPr/>
          </p:nvCxnSpPr>
          <p:spPr>
            <a:xfrm flipV="1">
              <a:off x="4257228" y="471547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57228" y="4715474"/>
              <a:ext cx="38972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05241" y="3971470"/>
            <a:ext cx="5809657" cy="1813707"/>
            <a:chOff x="3979601" y="4730464"/>
            <a:chExt cx="5809657" cy="1813707"/>
          </a:xfrm>
        </p:grpSpPr>
        <p:sp>
          <p:nvSpPr>
            <p:cNvPr id="28" name="Freeform 27"/>
            <p:cNvSpPr/>
            <p:nvPr/>
          </p:nvSpPr>
          <p:spPr>
            <a:xfrm>
              <a:off x="7987303" y="6322029"/>
              <a:ext cx="1801955" cy="13664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979601" y="6174839"/>
              <a:ext cx="776175" cy="369332"/>
            </a:xfrm>
            <a:prstGeom prst="rect">
              <a:avLst/>
            </a:prstGeom>
            <a:noFill/>
          </p:spPr>
          <p:txBody>
            <a:bodyPr wrap="none" rtlCol="0">
              <a:spAutoFit/>
            </a:bodyPr>
            <a:lstStyle/>
            <a:p>
              <a:r>
                <a:rPr lang="en-US" dirty="0" smtClean="0"/>
                <a:t>mRNA</a:t>
              </a:r>
              <a:endParaRPr lang="en-US" dirty="0"/>
            </a:p>
          </p:txBody>
        </p:sp>
        <p:cxnSp>
          <p:nvCxnSpPr>
            <p:cNvPr id="39" name="Straight Connector 38"/>
            <p:cNvCxnSpPr/>
            <p:nvPr/>
          </p:nvCxnSpPr>
          <p:spPr>
            <a:xfrm flipV="1">
              <a:off x="7767420" y="473296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767420" y="4730464"/>
              <a:ext cx="192356" cy="25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2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487" y="76235"/>
            <a:ext cx="7430926" cy="1325563"/>
          </a:xfrm>
        </p:spPr>
        <p:txBody>
          <a:bodyPr>
            <a:normAutofit fontScale="90000"/>
          </a:bodyPr>
          <a:lstStyle/>
          <a:p>
            <a:pPr algn="ctr"/>
            <a:r>
              <a:rPr lang="en-US" sz="4000" b="1" dirty="0" smtClean="0">
                <a:solidFill>
                  <a:srgbClr val="002060"/>
                </a:solidFill>
                <a:effectLst>
                  <a:outerShdw blurRad="38100" dist="38100" dir="2700000" algn="tl">
                    <a:srgbClr val="000000">
                      <a:alpha val="43137"/>
                    </a:srgbClr>
                  </a:outerShdw>
                </a:effectLst>
              </a:rPr>
              <a:t>Feasibility Analysis on the selected relevant variable (intergenic distance)</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sp>
        <p:nvSpPr>
          <p:cNvPr id="19" name="TextBox 18"/>
          <p:cNvSpPr txBox="1"/>
          <p:nvPr/>
        </p:nvSpPr>
        <p:spPr>
          <a:xfrm>
            <a:off x="342900" y="6410206"/>
            <a:ext cx="2234907" cy="307777"/>
          </a:xfrm>
          <a:prstGeom prst="rect">
            <a:avLst/>
          </a:prstGeom>
          <a:noFill/>
        </p:spPr>
        <p:txBody>
          <a:bodyPr wrap="none" rtlCol="0">
            <a:spAutoFit/>
          </a:bodyPr>
          <a:lstStyle/>
          <a:p>
            <a:r>
              <a:rPr lang="en-US" sz="1400" dirty="0" smtClean="0"/>
              <a:t>2000, PNAS 97(12): 6652-57</a:t>
            </a:r>
            <a:endParaRPr lang="en-US" sz="1400" dirty="0"/>
          </a:p>
        </p:txBody>
      </p:sp>
      <p:pic>
        <p:nvPicPr>
          <p:cNvPr id="24" name="Picture 23"/>
          <p:cNvPicPr>
            <a:picLocks noChangeAspect="1"/>
          </p:cNvPicPr>
          <p:nvPr/>
        </p:nvPicPr>
        <p:blipFill>
          <a:blip r:embed="rId2"/>
          <a:stretch>
            <a:fillRect/>
          </a:stretch>
        </p:blipFill>
        <p:spPr>
          <a:xfrm>
            <a:off x="1034004" y="2197944"/>
            <a:ext cx="4811782" cy="4173886"/>
          </a:xfrm>
          <a:prstGeom prst="rect">
            <a:avLst/>
          </a:prstGeom>
        </p:spPr>
      </p:pic>
      <p:pic>
        <p:nvPicPr>
          <p:cNvPr id="33" name="Picture 32"/>
          <p:cNvPicPr>
            <a:picLocks noChangeAspect="1"/>
          </p:cNvPicPr>
          <p:nvPr/>
        </p:nvPicPr>
        <p:blipFill>
          <a:blip r:embed="rId3"/>
          <a:stretch>
            <a:fillRect/>
          </a:stretch>
        </p:blipFill>
        <p:spPr>
          <a:xfrm>
            <a:off x="6579030" y="2215196"/>
            <a:ext cx="4592175" cy="4109695"/>
          </a:xfrm>
          <a:prstGeom prst="rect">
            <a:avLst/>
          </a:prstGeom>
        </p:spPr>
      </p:pic>
      <p:sp>
        <p:nvSpPr>
          <p:cNvPr id="3" name="TextBox 2"/>
          <p:cNvSpPr txBox="1"/>
          <p:nvPr/>
        </p:nvSpPr>
        <p:spPr>
          <a:xfrm>
            <a:off x="1426806" y="1532425"/>
            <a:ext cx="9926994" cy="646331"/>
          </a:xfrm>
          <a:prstGeom prst="rect">
            <a:avLst/>
          </a:prstGeom>
          <a:noFill/>
        </p:spPr>
        <p:txBody>
          <a:bodyPr wrap="square" rtlCol="0">
            <a:spAutoFit/>
          </a:bodyPr>
          <a:lstStyle/>
          <a:p>
            <a:r>
              <a:rPr lang="en-US" dirty="0" smtClean="0"/>
              <a:t>Is there a significant difference in the distances between adjacent genes  in the same operon versus adjacent genes (still </a:t>
            </a:r>
            <a:r>
              <a:rPr lang="en-US" dirty="0"/>
              <a:t>on the same </a:t>
            </a:r>
            <a:r>
              <a:rPr lang="en-US" dirty="0" smtClean="0"/>
              <a:t>strand) that do not belong to same operon </a:t>
            </a:r>
            <a:r>
              <a:rPr lang="en-US" dirty="0"/>
              <a:t>(operon borders</a:t>
            </a:r>
            <a:r>
              <a:rPr lang="en-US" dirty="0" smtClean="0"/>
              <a:t>)?</a:t>
            </a:r>
            <a:endParaRPr lang="en-US" dirty="0"/>
          </a:p>
        </p:txBody>
      </p:sp>
    </p:spTree>
    <p:extLst>
      <p:ext uri="{BB962C8B-B14F-4D97-AF65-F5344CB8AC3E}">
        <p14:creationId xmlns:p14="http://schemas.microsoft.com/office/powerpoint/2010/main" val="26367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O</a:t>
            </a:r>
            <a:r>
              <a:rPr lang="en-US" b="1" dirty="0" smtClean="0">
                <a:solidFill>
                  <a:srgbClr val="002060"/>
                </a:solidFill>
                <a:effectLst>
                  <a:outerShdw blurRad="38100" dist="38100" dir="2700000" algn="tl">
                    <a:srgbClr val="000000">
                      <a:alpha val="43137"/>
                    </a:srgbClr>
                  </a:outerShdw>
                </a:effectLst>
              </a:rPr>
              <a:t>ur Bayesian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p:sp>
        <p:nvSpPr>
          <p:cNvPr id="5" name="Rectangle 4"/>
          <p:cNvSpPr/>
          <p:nvPr/>
        </p:nvSpPr>
        <p:spPr>
          <a:xfrm>
            <a:off x="838200" y="1886798"/>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1238249" y="2178898"/>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369121" y="1517466"/>
            <a:ext cx="3794757" cy="369332"/>
          </a:xfrm>
          <a:prstGeom prst="rect">
            <a:avLst/>
          </a:prstGeom>
          <a:noFill/>
        </p:spPr>
        <p:txBody>
          <a:bodyPr wrap="none" rtlCol="0">
            <a:spAutoFit/>
          </a:bodyPr>
          <a:lstStyle/>
          <a:p>
            <a:r>
              <a:rPr lang="en-US" dirty="0" smtClean="0"/>
              <a:t>Distances between adjacent genes </a:t>
            </a:r>
            <a:r>
              <a:rPr lang="en-US" i="1" dirty="0" smtClean="0">
                <a:latin typeface="Times New Roman" panose="02020603050405020304" pitchFamily="18" charset="0"/>
                <a:cs typeface="Times New Roman" panose="02020603050405020304" pitchFamily="18" charset="0"/>
              </a:rPr>
              <a:t>i</a:t>
            </a:r>
            <a:r>
              <a:rPr lang="en-US" i="1"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j</a:t>
            </a:r>
            <a:endParaRPr lang="en-US" i="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35061" y="2503331"/>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178967" y="1937890"/>
                <a:ext cx="1052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178967" y="1937890"/>
                <a:ext cx="1052083" cy="299313"/>
              </a:xfrm>
              <a:prstGeom prst="rect">
                <a:avLst/>
              </a:prstGeom>
              <a:blipFill rotWithShape="0">
                <a:blip r:embed="rId2"/>
                <a:stretch>
                  <a:fillRect l="-5233" r="-3488"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78967" y="2312609"/>
                <a:ext cx="122572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𝑁𝑂𝑃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78967" y="2312609"/>
                <a:ext cx="1225720" cy="299313"/>
              </a:xfrm>
              <a:prstGeom prst="rect">
                <a:avLst/>
              </a:prstGeom>
              <a:blipFill rotWithShape="0">
                <a:blip r:embed="rId3"/>
                <a:stretch>
                  <a:fillRect l="-4478" r="-2985" b="-26531"/>
                </a:stretch>
              </a:blipFill>
            </p:spPr>
            <p:txBody>
              <a:bodyPr/>
              <a:lstStyle/>
              <a:p>
                <a:r>
                  <a:rPr lang="en-US">
                    <a:noFill/>
                  </a:rPr>
                  <a:t> </a:t>
                </a:r>
              </a:p>
            </p:txBody>
          </p:sp>
        </mc:Fallback>
      </mc:AlternateContent>
      <p:sp>
        <p:nvSpPr>
          <p:cNvPr id="20" name="TextBox 19"/>
          <p:cNvSpPr txBox="1"/>
          <p:nvPr/>
        </p:nvSpPr>
        <p:spPr>
          <a:xfrm>
            <a:off x="7146984" y="1497121"/>
            <a:ext cx="2747355" cy="369332"/>
          </a:xfrm>
          <a:prstGeom prst="rect">
            <a:avLst/>
          </a:prstGeom>
          <a:noFill/>
        </p:spPr>
        <p:txBody>
          <a:bodyPr wrap="none" rtlCol="0">
            <a:spAutoFit/>
          </a:bodyPr>
          <a:lstStyle/>
          <a:p>
            <a:r>
              <a:rPr lang="en-US" b="1" dirty="0" smtClean="0"/>
              <a:t>The competing hypotheses</a:t>
            </a:r>
            <a:endParaRPr lang="en-US" b="1" dirty="0"/>
          </a:p>
        </p:txBody>
      </p:sp>
      <mc:AlternateContent xmlns:mc="http://schemas.openxmlformats.org/markup-compatibility/2006" xmlns:a14="http://schemas.microsoft.com/office/drawing/2010/main">
        <mc:Choice Requires="a14">
          <p:sp>
            <p:nvSpPr>
              <p:cNvPr id="21" name="TextBox 20"/>
              <p:cNvSpPr txBox="1"/>
              <p:nvPr/>
            </p:nvSpPr>
            <p:spPr>
              <a:xfrm>
                <a:off x="5993430" y="3319029"/>
                <a:ext cx="1277016" cy="266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sSub>
                        <m:sSubPr>
                          <m:ctrlPr>
                            <a:rPr lang="en-US" sz="1600" b="0" i="1" smtClean="0">
                              <a:solidFill>
                                <a:srgbClr val="00B050"/>
                              </a:solidFill>
                              <a:latin typeface="Cambria Math" panose="02040503050406030204" pitchFamily="18" charset="0"/>
                            </a:rPr>
                          </m:ctrlPr>
                        </m:sSubPr>
                        <m:e>
                          <m:r>
                            <a:rPr lang="en-US" sz="1600" b="0" i="1" smtClean="0">
                              <a:solidFill>
                                <a:srgbClr val="00B050"/>
                              </a:solidFill>
                              <a:latin typeface="Cambria Math" panose="02040503050406030204" pitchFamily="18" charset="0"/>
                            </a:rPr>
                            <m:t>h</m:t>
                          </m:r>
                        </m:e>
                        <m:sub>
                          <m:r>
                            <a:rPr lang="en-US" sz="1600" b="0" i="1" smtClean="0">
                              <a:solidFill>
                                <a:srgbClr val="00B050"/>
                              </a:solidFill>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993430" y="3319029"/>
                <a:ext cx="1277016" cy="266035"/>
              </a:xfrm>
              <a:prstGeom prst="rect">
                <a:avLst/>
              </a:prstGeom>
              <a:blipFill rotWithShape="0">
                <a:blip r:embed="rId4"/>
                <a:stretch>
                  <a:fillRect l="-3333" r="-5238" b="-27273"/>
                </a:stretch>
              </a:blipFill>
            </p:spPr>
            <p:txBody>
              <a:bodyPr/>
              <a:lstStyle/>
              <a:p>
                <a:r>
                  <a:rPr lang="en-US">
                    <a:noFill/>
                  </a:rPr>
                  <a:t> </a:t>
                </a:r>
              </a:p>
            </p:txBody>
          </p:sp>
        </mc:Fallback>
      </mc:AlternateContent>
      <p:sp>
        <p:nvSpPr>
          <p:cNvPr id="23" name="TextBox 22"/>
          <p:cNvSpPr txBox="1"/>
          <p:nvPr/>
        </p:nvSpPr>
        <p:spPr>
          <a:xfrm>
            <a:off x="7238260" y="2930233"/>
            <a:ext cx="2484976" cy="369332"/>
          </a:xfrm>
          <a:prstGeom prst="rect">
            <a:avLst/>
          </a:prstGeom>
          <a:noFill/>
        </p:spPr>
        <p:txBody>
          <a:bodyPr wrap="none" rtlCol="0">
            <a:spAutoFit/>
          </a:bodyPr>
          <a:lstStyle/>
          <a:p>
            <a:r>
              <a:rPr lang="en-US" b="1" dirty="0" smtClean="0"/>
              <a:t>What we want to know:</a:t>
            </a:r>
            <a:endParaRPr lang="en-US" b="1" dirty="0"/>
          </a:p>
        </p:txBody>
      </p:sp>
      <mc:AlternateContent xmlns:mc="http://schemas.openxmlformats.org/markup-compatibility/2006" xmlns:a14="http://schemas.microsoft.com/office/drawing/2010/main">
        <mc:Choice Requires="a14">
          <p:sp>
            <p:nvSpPr>
              <p:cNvPr id="22" name="TextBox 21"/>
              <p:cNvSpPr txBox="1"/>
              <p:nvPr/>
            </p:nvSpPr>
            <p:spPr>
              <a:xfrm>
                <a:off x="791077" y="4465997"/>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91077" y="4465997"/>
                <a:ext cx="4301690" cy="677943"/>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1576878" y="4096665"/>
            <a:ext cx="2943755" cy="369332"/>
          </a:xfrm>
          <a:prstGeom prst="rect">
            <a:avLst/>
          </a:prstGeom>
          <a:noFill/>
        </p:spPr>
        <p:txBody>
          <a:bodyPr wrap="none" rtlCol="0">
            <a:spAutoFit/>
          </a:bodyPr>
          <a:lstStyle/>
          <a:p>
            <a:r>
              <a:rPr lang="en-US" b="1" dirty="0" smtClean="0"/>
              <a:t>Applying the Bayes theorem:</a:t>
            </a:r>
            <a:endParaRPr lang="en-US" b="1" dirty="0"/>
          </a:p>
        </p:txBody>
      </p:sp>
      <p:grpSp>
        <p:nvGrpSpPr>
          <p:cNvPr id="26" name="Group 25"/>
          <p:cNvGrpSpPr/>
          <p:nvPr/>
        </p:nvGrpSpPr>
        <p:grpSpPr>
          <a:xfrm>
            <a:off x="2194985" y="2966897"/>
            <a:ext cx="1682913" cy="561332"/>
            <a:chOff x="2472581" y="4607195"/>
            <a:chExt cx="1682913" cy="561332"/>
          </a:xfrm>
        </p:grpSpPr>
        <p:sp>
          <p:nvSpPr>
            <p:cNvPr id="8" name="Rectangle 7"/>
            <p:cNvSpPr/>
            <p:nvPr/>
          </p:nvSpPr>
          <p:spPr>
            <a:xfrm>
              <a:off x="2503296" y="4819359"/>
              <a:ext cx="1652198" cy="32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472581" y="4607195"/>
              <a:ext cx="814647" cy="261610"/>
            </a:xfrm>
            <a:prstGeom prst="rect">
              <a:avLst/>
            </a:prstGeom>
            <a:noFill/>
          </p:spPr>
          <p:txBody>
            <a:bodyPr wrap="none" rtlCol="0">
              <a:spAutoFit/>
            </a:bodyPr>
            <a:lstStyle/>
            <a:p>
              <a:r>
                <a:rPr lang="en-US" sz="1050" dirty="0" smtClean="0"/>
                <a:t>RegulonDB</a:t>
              </a:r>
              <a:endParaRPr lang="en-US" sz="1050" dirty="0"/>
            </a:p>
          </p:txBody>
        </p:sp>
        <p:sp>
          <p:nvSpPr>
            <p:cNvPr id="19" name="TextBox 18"/>
            <p:cNvSpPr txBox="1"/>
            <p:nvPr/>
          </p:nvSpPr>
          <p:spPr>
            <a:xfrm>
              <a:off x="2600104" y="4799195"/>
              <a:ext cx="421910" cy="369332"/>
            </a:xfrm>
            <a:prstGeom prst="rect">
              <a:avLst/>
            </a:prstGeom>
            <a:noFill/>
          </p:spPr>
          <p:txBody>
            <a:bodyPr wrap="none" rtlCol="0">
              <a:spAutoFit/>
            </a:bodyPr>
            <a:lstStyle/>
            <a:p>
              <a:r>
                <a:rPr lang="en-US" b="1" dirty="0" smtClean="0">
                  <a:solidFill>
                    <a:srgbClr val="00B050"/>
                  </a:solidFill>
                </a:rPr>
                <a:t>TP</a:t>
              </a:r>
              <a:endParaRPr lang="en-US" b="1" dirty="0">
                <a:solidFill>
                  <a:srgbClr val="00B050"/>
                </a:solidFill>
              </a:endParaRPr>
            </a:p>
          </p:txBody>
        </p:sp>
        <p:sp>
          <p:nvSpPr>
            <p:cNvPr id="25" name="TextBox 24"/>
            <p:cNvSpPr txBox="1"/>
            <p:nvPr/>
          </p:nvSpPr>
          <p:spPr>
            <a:xfrm>
              <a:off x="3661888" y="4789850"/>
              <a:ext cx="450764" cy="369332"/>
            </a:xfrm>
            <a:prstGeom prst="rect">
              <a:avLst/>
            </a:prstGeom>
            <a:noFill/>
          </p:spPr>
          <p:txBody>
            <a:bodyPr wrap="none" rtlCol="0">
              <a:spAutoFit/>
            </a:bodyPr>
            <a:lstStyle/>
            <a:p>
              <a:r>
                <a:rPr lang="en-US" b="1" dirty="0" smtClean="0">
                  <a:solidFill>
                    <a:srgbClr val="FF0000"/>
                  </a:solidFill>
                </a:rPr>
                <a:t>TN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27" name="Rectangle 26"/>
              <p:cNvSpPr/>
              <p:nvPr/>
            </p:nvSpPr>
            <p:spPr>
              <a:xfrm>
                <a:off x="519088" y="5298902"/>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27" name="Rectangle 26"/>
              <p:cNvSpPr>
                <a:spLocks noRot="1" noChangeAspect="1" noMove="1" noResize="1" noEditPoints="1" noAdjustHandles="1" noChangeArrowheads="1" noChangeShapeType="1" noTextEdit="1"/>
              </p:cNvSpPr>
              <p:nvPr/>
            </p:nvSpPr>
            <p:spPr>
              <a:xfrm>
                <a:off x="519088" y="5298902"/>
                <a:ext cx="1483419" cy="376000"/>
              </a:xfrm>
              <a:prstGeom prst="rect">
                <a:avLst/>
              </a:prstGeom>
              <a:blipFill rotWithShape="0">
                <a:blip r:embed="rId6"/>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925921" y="5327062"/>
                <a:ext cx="3903954" cy="1077218"/>
              </a:xfrm>
              <a:prstGeom prst="rect">
                <a:avLst/>
              </a:prstGeom>
              <a:noFill/>
            </p:spPr>
            <p:txBody>
              <a:bodyPr wrap="square" rtlCol="0">
                <a:spAutoFit/>
              </a:bodyPr>
              <a:lstStyle/>
              <a:p>
                <a:r>
                  <a:rPr lang="en-US" sz="1600" dirty="0" smtClean="0"/>
                  <a:t>Likelihood of observing a distance </a:t>
                </a:r>
                <a:r>
                  <a:rPr lang="en-US" sz="1600" i="1" dirty="0" smtClean="0">
                    <a:latin typeface="Times New Roman" panose="02020603050405020304" pitchFamily="18" charset="0"/>
                    <a:cs typeface="Times New Roman" panose="02020603050405020304" pitchFamily="18" charset="0"/>
                  </a:rPr>
                  <a:t>x</a:t>
                </a:r>
                <a:r>
                  <a:rPr lang="en-US" sz="1600" dirty="0" smtClean="0"/>
                  <a:t> between genes </a:t>
                </a:r>
                <a:r>
                  <a:rPr lang="en-US" sz="1600" i="1" dirty="0" smtClean="0">
                    <a:latin typeface="Times New Roman" panose="02020603050405020304" pitchFamily="18" charset="0"/>
                    <a:cs typeface="Times New Roman" panose="02020603050405020304" pitchFamily="18" charset="0"/>
                  </a:rPr>
                  <a:t>i,j</a:t>
                </a:r>
                <a:r>
                  <a:rPr lang="en-US" sz="1600" dirty="0" smtClean="0"/>
                  <a:t> under the hypothesis that they are in the same operon. </a:t>
                </a:r>
                <a:r>
                  <a:rPr lang="en-US" sz="1600" dirty="0" smtClean="0">
                    <a:cs typeface="Times New Roman" panose="02020603050405020304" pitchFamily="18" charset="0"/>
                  </a:rPr>
                  <a:t>That is, our model </a:t>
                </a:r>
                <a:r>
                  <a:rPr lang="en-US" sz="1600" dirty="0">
                    <a:cs typeface="Times New Roman" panose="02020603050405020304" pitchFamily="18" charset="0"/>
                  </a:rPr>
                  <a:t>of how the distances </a:t>
                </a:r>
                <a:r>
                  <a:rPr lang="en-US" sz="1600" dirty="0" smtClean="0">
                    <a:cs typeface="Times New Roman" panose="02020603050405020304" pitchFamily="18" charset="0"/>
                  </a:rPr>
                  <a:t>distribute given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1925921" y="5327062"/>
                <a:ext cx="3903954" cy="1077218"/>
              </a:xfrm>
              <a:prstGeom prst="rect">
                <a:avLst/>
              </a:prstGeom>
              <a:blipFill rotWithShape="0">
                <a:blip r:embed="rId7"/>
                <a:stretch>
                  <a:fillRect l="-938" t="-2260" r="-1406" b="-6215"/>
                </a:stretch>
              </a:blipFill>
            </p:spPr>
            <p:txBody>
              <a:bodyPr/>
              <a:lstStyle/>
              <a:p>
                <a:r>
                  <a:rPr lang="en-US">
                    <a:noFill/>
                  </a:rPr>
                  <a:t> </a:t>
                </a:r>
              </a:p>
            </p:txBody>
          </p:sp>
        </mc:Fallback>
      </mc:AlternateContent>
      <p:sp>
        <p:nvSpPr>
          <p:cNvPr id="31" name="TextBox 30"/>
          <p:cNvSpPr txBox="1"/>
          <p:nvPr/>
        </p:nvSpPr>
        <p:spPr>
          <a:xfrm>
            <a:off x="7270016" y="3313609"/>
            <a:ext cx="4480494" cy="523220"/>
          </a:xfrm>
          <a:prstGeom prst="rect">
            <a:avLst/>
          </a:prstGeom>
          <a:noFill/>
        </p:spPr>
        <p:txBody>
          <a:bodyPr wrap="square" rtlCol="0">
            <a:spAutoFit/>
          </a:bodyPr>
          <a:lstStyle/>
          <a:p>
            <a:r>
              <a:rPr lang="en-US" sz="1400" dirty="0" smtClean="0"/>
              <a:t>Posterior probability that genes </a:t>
            </a:r>
            <a:r>
              <a:rPr lang="en-US" sz="1400" i="1" dirty="0" smtClean="0">
                <a:latin typeface="Times New Roman" panose="02020603050405020304" pitchFamily="18" charset="0"/>
                <a:cs typeface="Times New Roman" panose="02020603050405020304" pitchFamily="18" charset="0"/>
              </a:rPr>
              <a:t>i</a:t>
            </a:r>
            <a:r>
              <a:rPr lang="en-US" sz="1400" dirty="0" smtClean="0"/>
              <a:t> and </a:t>
            </a:r>
            <a:r>
              <a:rPr lang="en-US" sz="1400" i="1" dirty="0" smtClean="0">
                <a:latin typeface="Times New Roman" panose="02020603050405020304" pitchFamily="18" charset="0"/>
                <a:cs typeface="Times New Roman" panose="02020603050405020304" pitchFamily="18" charset="0"/>
              </a:rPr>
              <a:t>j</a:t>
            </a:r>
            <a:r>
              <a:rPr lang="en-US" sz="1400" dirty="0" smtClean="0"/>
              <a:t> are in the same operons given that they have intergenic distance </a:t>
            </a:r>
            <a:r>
              <a:rPr lang="en-US" sz="1400" i="1" dirty="0" smtClean="0">
                <a:latin typeface="Times New Roman" panose="02020603050405020304" pitchFamily="18" charset="0"/>
                <a:cs typeface="Times New Roman" panose="02020603050405020304" pitchFamily="18" charset="0"/>
              </a:rPr>
              <a:t>x</a:t>
            </a:r>
            <a:r>
              <a:rPr lang="en-US" sz="1400" i="1" dirty="0" smtClean="0">
                <a:cs typeface="Times New Roman" panose="02020603050405020304" pitchFamily="18" charset="0"/>
              </a:rPr>
              <a:t>. </a:t>
            </a:r>
            <a:endParaRPr lang="en-US" sz="1400" dirty="0" smtClean="0"/>
          </a:p>
        </p:txBody>
      </p:sp>
      <mc:AlternateContent xmlns:mc="http://schemas.openxmlformats.org/markup-compatibility/2006" xmlns:a14="http://schemas.microsoft.com/office/drawing/2010/main">
        <mc:Choice Requires="a14">
          <p:sp>
            <p:nvSpPr>
              <p:cNvPr id="3" name="Rectangle 2"/>
              <p:cNvSpPr/>
              <p:nvPr/>
            </p:nvSpPr>
            <p:spPr>
              <a:xfrm>
                <a:off x="1332492" y="2878231"/>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𝒉</m:t>
                          </m:r>
                        </m:e>
                        <m:sub>
                          <m:r>
                            <a:rPr lang="en-US" b="1" i="1">
                              <a:solidFill>
                                <a:srgbClr val="00B050"/>
                              </a:solidFill>
                              <a:latin typeface="Cambria Math" panose="02040503050406030204" pitchFamily="18" charset="0"/>
                            </a:rPr>
                            <m:t>𝟏</m:t>
                          </m:r>
                        </m:sub>
                      </m:sSub>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1332492" y="2878231"/>
                <a:ext cx="49398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413881" y="2882415"/>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smtClean="0">
                              <a:solidFill>
                                <a:srgbClr val="FF0000"/>
                              </a:solidFill>
                              <a:latin typeface="Cambria Math" panose="02040503050406030204" pitchFamily="18" charset="0"/>
                            </a:rPr>
                            <m:t>𝟎</m:t>
                          </m:r>
                        </m:sub>
                      </m:sSub>
                    </m:oMath>
                  </m:oMathPara>
                </a14:m>
                <a:endParaRPr 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4413881" y="2882415"/>
                <a:ext cx="493981" cy="369332"/>
              </a:xfrm>
              <a:prstGeom prst="rect">
                <a:avLst/>
              </a:prstGeom>
              <a:blipFill rotWithShape="0">
                <a:blip r:embed="rId9"/>
                <a:stretch>
                  <a:fillRect/>
                </a:stretch>
              </a:blipFill>
            </p:spPr>
            <p:txBody>
              <a:bodyPr/>
              <a:lstStyle/>
              <a:p>
                <a:r>
                  <a:rPr lang="en-US">
                    <a:noFill/>
                  </a:rPr>
                  <a:t> </a:t>
                </a:r>
              </a:p>
            </p:txBody>
          </p:sp>
        </mc:Fallback>
      </mc:AlternateContent>
      <p:sp>
        <p:nvSpPr>
          <p:cNvPr id="28" name="TextBox 27"/>
          <p:cNvSpPr txBox="1"/>
          <p:nvPr/>
        </p:nvSpPr>
        <p:spPr>
          <a:xfrm>
            <a:off x="7448234" y="1865292"/>
            <a:ext cx="365189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in the same operon</a:t>
            </a:r>
            <a:endParaRPr lang="en-US" sz="1600" dirty="0"/>
          </a:p>
        </p:txBody>
      </p:sp>
      <p:sp>
        <p:nvSpPr>
          <p:cNvPr id="32" name="TextBox 31"/>
          <p:cNvSpPr txBox="1"/>
          <p:nvPr/>
        </p:nvSpPr>
        <p:spPr>
          <a:xfrm>
            <a:off x="7448234" y="2264259"/>
            <a:ext cx="411285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NOT in the same operon.</a:t>
            </a:r>
            <a:endParaRPr lang="en-US" sz="1600" dirty="0"/>
          </a:p>
        </p:txBody>
      </p:sp>
      <mc:AlternateContent xmlns:mc="http://schemas.openxmlformats.org/markup-compatibility/2006" xmlns:a14="http://schemas.microsoft.com/office/drawing/2010/main">
        <mc:Choice Requires="a14">
          <p:sp>
            <p:nvSpPr>
              <p:cNvPr id="33" name="Rectangle 32"/>
              <p:cNvSpPr/>
              <p:nvPr/>
            </p:nvSpPr>
            <p:spPr>
              <a:xfrm>
                <a:off x="1170781" y="6350037"/>
                <a:ext cx="851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170781" y="6350037"/>
                <a:ext cx="851387" cy="369332"/>
              </a:xfrm>
              <a:prstGeom prst="rect">
                <a:avLst/>
              </a:prstGeom>
              <a:blipFill rotWithShape="0">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925921" y="6392918"/>
                <a:ext cx="2123080" cy="338554"/>
              </a:xfrm>
              <a:prstGeom prst="rect">
                <a:avLst/>
              </a:prstGeom>
              <a:noFill/>
            </p:spPr>
            <p:txBody>
              <a:bodyPr wrap="square" rtlCol="0">
                <a:spAutoFit/>
              </a:bodyPr>
              <a:lstStyle/>
              <a:p>
                <a:r>
                  <a:rPr lang="en-US" sz="1600" dirty="0" smtClean="0"/>
                  <a:t>Prior probability of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a:t>
                </a:r>
              </a:p>
            </p:txBody>
          </p:sp>
        </mc:Choice>
        <mc:Fallback xmlns="">
          <p:sp>
            <p:nvSpPr>
              <p:cNvPr id="34" name="TextBox 33"/>
              <p:cNvSpPr txBox="1">
                <a:spLocks noRot="1" noChangeAspect="1" noMove="1" noResize="1" noEditPoints="1" noAdjustHandles="1" noChangeArrowheads="1" noChangeShapeType="1" noTextEdit="1"/>
              </p:cNvSpPr>
              <p:nvPr/>
            </p:nvSpPr>
            <p:spPr>
              <a:xfrm>
                <a:off x="1925921" y="6392918"/>
                <a:ext cx="2123080" cy="338554"/>
              </a:xfrm>
              <a:prstGeom prst="rect">
                <a:avLst/>
              </a:prstGeom>
              <a:blipFill rotWithShape="0">
                <a:blip r:embed="rId11"/>
                <a:stretch>
                  <a:fillRect l="-1724" t="-5455" b="-23636"/>
                </a:stretch>
              </a:blipFill>
            </p:spPr>
            <p:txBody>
              <a:bodyPr/>
              <a:lstStyle/>
              <a:p>
                <a:r>
                  <a:rPr lang="en-US">
                    <a:noFill/>
                  </a:rPr>
                  <a:t> </a:t>
                </a:r>
              </a:p>
            </p:txBody>
          </p:sp>
        </mc:Fallback>
      </mc:AlternateContent>
      <p:sp>
        <p:nvSpPr>
          <p:cNvPr id="36" name="TextBox 35"/>
          <p:cNvSpPr txBox="1"/>
          <p:nvPr/>
        </p:nvSpPr>
        <p:spPr>
          <a:xfrm>
            <a:off x="5985411" y="4107596"/>
            <a:ext cx="5686374" cy="1077218"/>
          </a:xfrm>
          <a:prstGeom prst="rect">
            <a:avLst/>
          </a:prstGeom>
          <a:noFill/>
        </p:spPr>
        <p:txBody>
          <a:bodyPr wrap="square" rtlCol="0">
            <a:spAutoFit/>
          </a:bodyPr>
          <a:lstStyle/>
          <a:p>
            <a:r>
              <a:rPr lang="en-US" sz="1600" b="1" dirty="0" smtClean="0"/>
              <a:t>Now back to reality: </a:t>
            </a:r>
            <a:r>
              <a:rPr lang="en-US" sz="1600" dirty="0" smtClean="0"/>
              <a:t>we don’t know the operon partition! Therefore we must work with samples and assume they are representative of the genomic distribution of distances in operons. We’ll take this sample from RegulonDB.</a:t>
            </a:r>
            <a:endParaRPr lang="en-US" sz="1600" dirty="0"/>
          </a:p>
        </p:txBody>
      </p:sp>
      <mc:AlternateContent xmlns:mc="http://schemas.openxmlformats.org/markup-compatibility/2006" xmlns:a14="http://schemas.microsoft.com/office/drawing/2010/main">
        <mc:Choice Requires="a14">
          <p:sp>
            <p:nvSpPr>
              <p:cNvPr id="37" name="TextBox 36"/>
              <p:cNvSpPr txBox="1"/>
              <p:nvPr/>
            </p:nvSpPr>
            <p:spPr>
              <a:xfrm>
                <a:off x="7371665" y="5307467"/>
                <a:ext cx="2661883" cy="338554"/>
              </a:xfrm>
              <a:prstGeom prst="rect">
                <a:avLst/>
              </a:prstGeom>
              <a:noFill/>
            </p:spPr>
            <p:txBody>
              <a:bodyPr wrap="none" rtlCol="0">
                <a:spAutoFit/>
              </a:bodyPr>
              <a:lstStyle/>
              <a:p>
                <a:r>
                  <a:rPr lang="en-US" sz="1600" b="1" dirty="0" smtClean="0"/>
                  <a:t>What about the prior </a:t>
                </a:r>
                <a14:m>
                  <m:oMath xmlns:m="http://schemas.openxmlformats.org/officeDocument/2006/math">
                    <m:r>
                      <a:rPr lang="en-US" sz="1600" b="1" i="1">
                        <a:latin typeface="Cambria Math" panose="02040503050406030204" pitchFamily="18" charset="0"/>
                      </a:rPr>
                      <m:t>𝒑</m:t>
                    </m:r>
                    <m:d>
                      <m:dPr>
                        <m:ctrlPr>
                          <a:rPr lang="en-US" sz="1600" b="1" i="1">
                            <a:latin typeface="Cambria Math" panose="02040503050406030204" pitchFamily="18" charset="0"/>
                          </a:rPr>
                        </m:ctrlPr>
                      </m:dPr>
                      <m:e>
                        <m:sSub>
                          <m:sSubPr>
                            <m:ctrlPr>
                              <a:rPr lang="en-US" sz="1600" b="1" i="1">
                                <a:solidFill>
                                  <a:srgbClr val="00B050"/>
                                </a:solidFill>
                                <a:latin typeface="Cambria Math" panose="02040503050406030204" pitchFamily="18" charset="0"/>
                              </a:rPr>
                            </m:ctrlPr>
                          </m:sSubPr>
                          <m:e>
                            <m:r>
                              <a:rPr lang="en-US" sz="1600" b="1" i="1">
                                <a:solidFill>
                                  <a:srgbClr val="00B050"/>
                                </a:solidFill>
                                <a:latin typeface="Cambria Math" panose="02040503050406030204" pitchFamily="18" charset="0"/>
                              </a:rPr>
                              <m:t>𝒉</m:t>
                            </m:r>
                          </m:e>
                          <m:sub>
                            <m:r>
                              <a:rPr lang="en-US" sz="1600" b="1" i="1">
                                <a:solidFill>
                                  <a:srgbClr val="00B050"/>
                                </a:solidFill>
                                <a:latin typeface="Cambria Math" panose="02040503050406030204" pitchFamily="18" charset="0"/>
                              </a:rPr>
                              <m:t>𝟏</m:t>
                            </m:r>
                          </m:sub>
                        </m:sSub>
                      </m:e>
                    </m:d>
                  </m:oMath>
                </a14:m>
                <a:r>
                  <a:rPr lang="en-US" sz="1600" b="1" dirty="0" smtClean="0"/>
                  <a:t>?</a:t>
                </a:r>
                <a:endParaRPr lang="en-US" sz="16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371665" y="5307467"/>
                <a:ext cx="2661883" cy="338554"/>
              </a:xfrm>
              <a:prstGeom prst="rect">
                <a:avLst/>
              </a:prstGeom>
              <a:blipFill rotWithShape="0">
                <a:blip r:embed="rId12"/>
                <a:stretch>
                  <a:fillRect l="-1144" t="-5455" r="-229"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948018" y="5558614"/>
                <a:ext cx="5405782" cy="830997"/>
              </a:xfrm>
              <a:prstGeom prst="rect">
                <a:avLst/>
              </a:prstGeom>
              <a:noFill/>
            </p:spPr>
            <p:txBody>
              <a:bodyPr wrap="square" rtlCol="0">
                <a:spAutoFit/>
              </a:bodyPr>
              <a:lstStyle/>
              <a:p>
                <a:r>
                  <a:rPr lang="en-US" sz="1600" dirty="0" smtClean="0"/>
                  <a:t>The prior presents an opportunity to include what we currently know about </a:t>
                </a:r>
                <a14:m>
                  <m:oMath xmlns:m="http://schemas.openxmlformats.org/officeDocument/2006/math">
                    <m:r>
                      <a:rPr lang="en-US" sz="1600" b="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solidFill>
                                  <a:srgbClr val="00B050"/>
                                </a:solidFill>
                                <a:latin typeface="Cambria Math" panose="02040503050406030204" pitchFamily="18" charset="0"/>
                              </a:rPr>
                            </m:ctrlPr>
                          </m:sSubPr>
                          <m:e>
                            <m:r>
                              <a:rPr lang="en-US" sz="1600" b="0" i="1">
                                <a:solidFill>
                                  <a:srgbClr val="00B050"/>
                                </a:solidFill>
                                <a:latin typeface="Cambria Math" panose="02040503050406030204" pitchFamily="18" charset="0"/>
                              </a:rPr>
                              <m:t>h</m:t>
                            </m:r>
                          </m:e>
                          <m:sub>
                            <m:r>
                              <a:rPr lang="en-US" sz="1600" b="0" i="1">
                                <a:solidFill>
                                  <a:srgbClr val="00B050"/>
                                </a:solidFill>
                                <a:latin typeface="Cambria Math" panose="02040503050406030204" pitchFamily="18" charset="0"/>
                              </a:rPr>
                              <m:t>1</m:t>
                            </m:r>
                          </m:sub>
                        </m:sSub>
                      </m:e>
                    </m:d>
                  </m:oMath>
                </a14:m>
                <a:r>
                  <a:rPr lang="en-US" sz="1600" dirty="0" smtClean="0"/>
                  <a:t> before looking at the data.  The prior for the null hypothesis would be:</a:t>
                </a:r>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948018" y="5558614"/>
                <a:ext cx="5405782" cy="830997"/>
              </a:xfrm>
              <a:prstGeom prst="rect">
                <a:avLst/>
              </a:prstGeom>
              <a:blipFill rotWithShape="0">
                <a:blip r:embed="rId13"/>
                <a:stretch>
                  <a:fillRect l="-676" t="-2206" r="-101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745513" y="6280696"/>
                <a:ext cx="203395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oMath>
                </a14:m>
                <a:r>
                  <a:rPr lang="en-US" dirty="0" smtClean="0"/>
                  <a:t>)</a:t>
                </a:r>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745513" y="6280696"/>
                <a:ext cx="2033955" cy="369332"/>
              </a:xfrm>
              <a:prstGeom prst="rect">
                <a:avLst/>
              </a:prstGeom>
              <a:blipFill rotWithShape="0">
                <a:blip r:embed="rId1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819895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204" y="7454"/>
            <a:ext cx="6290391"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Getting the distances for the positive and negative controls</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sp>
        <p:nvSpPr>
          <p:cNvPr id="5" name="TextBox 4"/>
          <p:cNvSpPr txBox="1"/>
          <p:nvPr/>
        </p:nvSpPr>
        <p:spPr>
          <a:xfrm>
            <a:off x="1653777" y="1861984"/>
            <a:ext cx="8948633" cy="5078313"/>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Download the set of known operons for E. coli K12 </a:t>
            </a:r>
            <a:r>
              <a:rPr lang="en-US" dirty="0"/>
              <a:t>from </a:t>
            </a:r>
            <a:r>
              <a:rPr lang="en-US" dirty="0" smtClean="0"/>
              <a:t>RegulonDB (</a:t>
            </a:r>
            <a:r>
              <a:rPr lang="en-US" dirty="0" smtClean="0">
                <a:hlinkClick r:id="rId2"/>
              </a:rPr>
              <a:t>http</a:t>
            </a:r>
            <a:r>
              <a:rPr lang="en-US" dirty="0">
                <a:hlinkClick r:id="rId2"/>
              </a:rPr>
              <a:t>://regulondb.ccg.unam.mx</a:t>
            </a:r>
            <a:r>
              <a:rPr lang="en-US" dirty="0" smtClean="0">
                <a:hlinkClick r:id="rId2"/>
              </a:rPr>
              <a:t>/</a:t>
            </a:r>
            <a:r>
              <a:rPr lang="en-US" dirty="0" smtClean="0"/>
              <a:t>) the following the list of operons and TUs from the experimental </a:t>
            </a:r>
            <a:r>
              <a:rPr lang="en-US" dirty="0"/>
              <a:t>datasets </a:t>
            </a:r>
            <a:r>
              <a:rPr lang="en-US" dirty="0" smtClean="0"/>
              <a:t>link:</a:t>
            </a:r>
          </a:p>
          <a:p>
            <a:pPr marL="742950" lvl="1" indent="-285750">
              <a:buClr>
                <a:srgbClr val="002060"/>
              </a:buClr>
              <a:buFont typeface="Courier New" panose="02070309020205020404" pitchFamily="49" charset="0"/>
              <a:buChar char="o"/>
            </a:pPr>
            <a:r>
              <a:rPr lang="en-US" dirty="0">
                <a:hlinkClick r:id="rId3"/>
              </a:rPr>
              <a:t>http://</a:t>
            </a:r>
            <a:r>
              <a:rPr lang="en-US" dirty="0" smtClean="0">
                <a:hlinkClick r:id="rId3"/>
              </a:rPr>
              <a:t>regulondb.ccg.unam.mx/menu/download/datasets/files/TUSet.txt</a:t>
            </a:r>
            <a:endParaRPr lang="en-US" dirty="0" smtClean="0"/>
          </a:p>
          <a:p>
            <a:pPr marL="742950" lvl="1" indent="-285750">
              <a:buClr>
                <a:srgbClr val="002060"/>
              </a:buClr>
              <a:buFont typeface="Courier New" panose="02070309020205020404" pitchFamily="49" charset="0"/>
              <a:buChar char="o"/>
            </a:pPr>
            <a:r>
              <a:rPr lang="en-US" dirty="0">
                <a:hlinkClick r:id="rId4"/>
              </a:rPr>
              <a:t>http://</a:t>
            </a:r>
            <a:r>
              <a:rPr lang="en-US" dirty="0" smtClean="0">
                <a:hlinkClick r:id="rId4"/>
              </a:rPr>
              <a:t>regulondb.ccg.unam.mx/menu/download/datasets/files/OperonSet.txt</a:t>
            </a:r>
            <a:endParaRPr lang="en-US" dirty="0" smtClean="0"/>
          </a:p>
          <a:p>
            <a:pPr marL="742950" lvl="1" indent="-285750">
              <a:buClr>
                <a:srgbClr val="002060"/>
              </a:buClr>
              <a:buFont typeface="Courier New" panose="02070309020205020404" pitchFamily="49" charset="0"/>
              <a:buChar char="o"/>
            </a:pPr>
            <a:r>
              <a:rPr lang="en-US" dirty="0">
                <a:hlinkClick r:id="rId5"/>
              </a:rPr>
              <a:t>http://</a:t>
            </a:r>
            <a:r>
              <a:rPr lang="en-US" dirty="0" smtClean="0">
                <a:hlinkClick r:id="rId5"/>
              </a:rPr>
              <a:t>regulondb.ccg.unam.mx/menu/download/datasets/files/GeneProductSet.txt</a:t>
            </a:r>
            <a:endParaRPr lang="en-US" dirty="0"/>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TUSet.txt</a:t>
            </a:r>
            <a:r>
              <a:rPr lang="en-US" dirty="0" smtClean="0"/>
              <a:t> contains information on internal Transcription Units (TUs) within the same operon. This can be helpful to interpret our results but </a:t>
            </a:r>
            <a:r>
              <a:rPr lang="en-US" u="sng" dirty="0" smtClean="0"/>
              <a:t>it will not be used directly in the calculations</a:t>
            </a:r>
            <a:r>
              <a:rPr lang="en-US" dirty="0" smtClean="0"/>
              <a:t>.</a:t>
            </a:r>
            <a:endParaRPr lang="en-US" dirty="0" smtClean="0"/>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OperonSet.txt</a:t>
            </a:r>
            <a:r>
              <a:rPr lang="en-US" dirty="0" smtClean="0"/>
              <a:t> contains the genes that compose each known operon in the genome. We will work only with operons with evidence “Strong” or “</a:t>
            </a:r>
            <a:r>
              <a:rPr lang="en-US" dirty="0" smtClean="0"/>
              <a:t>Confirmed”.</a:t>
            </a:r>
            <a:endParaRPr lang="en-US" dirty="0" smtClean="0"/>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GeneProductSet.txt </a:t>
            </a:r>
            <a:r>
              <a:rPr lang="en-US" dirty="0" smtClean="0"/>
              <a:t>contains columns that map th</a:t>
            </a:r>
            <a:r>
              <a:rPr lang="en-US" dirty="0" smtClean="0"/>
              <a:t>e gene names in file </a:t>
            </a:r>
            <a:r>
              <a:rPr lang="en-US" b="1" dirty="0" smtClean="0"/>
              <a:t>OperonSet.txt </a:t>
            </a:r>
            <a:r>
              <a:rPr lang="en-US" dirty="0" smtClean="0"/>
              <a:t>to bnumbers. </a:t>
            </a:r>
          </a:p>
          <a:p>
            <a:pPr marL="742950" lvl="1" indent="-285750">
              <a:buClr>
                <a:schemeClr val="accent5">
                  <a:lumMod val="50000"/>
                </a:schemeClr>
              </a:buClr>
              <a:buFont typeface="Courier New" panose="02070309020205020404" pitchFamily="49" charset="0"/>
              <a:buChar char="o"/>
            </a:pPr>
            <a:r>
              <a:rPr lang="en-US" dirty="0" smtClean="0"/>
              <a:t>We need this because it is not guaranteed that the gene name in the </a:t>
            </a:r>
            <a:r>
              <a:rPr lang="en-US" b="1" dirty="0"/>
              <a:t>OperonSet.txt </a:t>
            </a:r>
            <a:r>
              <a:rPr lang="en-US" dirty="0" smtClean="0"/>
              <a:t>file is the same name in our SQL ‘genes’ table (it could be a synonym). Therefore we can use the bnumbers to query our SQL </a:t>
            </a:r>
            <a:r>
              <a:rPr lang="en-US" dirty="0"/>
              <a:t>table </a:t>
            </a:r>
            <a:r>
              <a:rPr lang="en-US" dirty="0" smtClean="0"/>
              <a:t>‘genes’ using the column locus_tag and get the coordinates of those genes from our SQL ‘exons’ table.</a:t>
            </a:r>
            <a:endParaRPr lang="en-US" dirty="0" smtClean="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893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Map gene name to be numbers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sp>
        <p:nvSpPr>
          <p:cNvPr id="5" name="TextBox 4"/>
          <p:cNvSpPr txBox="1"/>
          <p:nvPr/>
        </p:nvSpPr>
        <p:spPr>
          <a:xfrm>
            <a:off x="1653777" y="1699229"/>
            <a:ext cx="8948633" cy="92333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To prevent the case where a gene name in file </a:t>
            </a:r>
            <a:r>
              <a:rPr lang="en-US" b="1" i="1" dirty="0" smtClean="0"/>
              <a:t>OperonSet.txt</a:t>
            </a:r>
            <a:r>
              <a:rPr lang="en-US" dirty="0" smtClean="0"/>
              <a:t> </a:t>
            </a:r>
            <a:r>
              <a:rPr lang="en-US" dirty="0" smtClean="0"/>
              <a:t>is not </a:t>
            </a:r>
            <a:r>
              <a:rPr lang="en-US" dirty="0" smtClean="0"/>
              <a:t>included </a:t>
            </a:r>
            <a:r>
              <a:rPr lang="en-US" dirty="0" smtClean="0"/>
              <a:t>in </a:t>
            </a:r>
            <a:r>
              <a:rPr lang="en-US" dirty="0" smtClean="0"/>
              <a:t>our SQL tables ‘genes’ or ‘</a:t>
            </a:r>
            <a:r>
              <a:rPr lang="en-US" dirty="0" err="1" smtClean="0"/>
              <a:t>gene_synonyms</a:t>
            </a:r>
            <a:r>
              <a:rPr lang="en-US" dirty="0" smtClean="0"/>
              <a:t>’, </a:t>
            </a:r>
            <a:r>
              <a:rPr lang="en-US" dirty="0" smtClean="0"/>
              <a:t>we </a:t>
            </a:r>
            <a:r>
              <a:rPr lang="en-US" dirty="0" smtClean="0"/>
              <a:t>use </a:t>
            </a:r>
            <a:r>
              <a:rPr lang="en-US" dirty="0" smtClean="0"/>
              <a:t>the file </a:t>
            </a:r>
            <a:r>
              <a:rPr lang="en-US" b="1" i="1" dirty="0" smtClean="0"/>
              <a:t>GeneProductSet.txt</a:t>
            </a:r>
            <a:r>
              <a:rPr lang="en-US" dirty="0" smtClean="0"/>
              <a:t> to </a:t>
            </a:r>
            <a:r>
              <a:rPr lang="en-US" dirty="0" smtClean="0"/>
              <a:t>create a dictionary that maps gene </a:t>
            </a:r>
            <a:r>
              <a:rPr lang="en-US" dirty="0" smtClean="0"/>
              <a:t>name to the locus_tag (b-number</a:t>
            </a:r>
            <a:r>
              <a:rPr lang="en-US" dirty="0" smtClean="0"/>
              <a:t>).</a:t>
            </a:r>
            <a:endParaRPr lang="en-US" dirty="0" smtClean="0"/>
          </a:p>
        </p:txBody>
      </p:sp>
      <p:pic>
        <p:nvPicPr>
          <p:cNvPr id="7" name="Picture 6"/>
          <p:cNvPicPr>
            <a:picLocks noChangeAspect="1"/>
          </p:cNvPicPr>
          <p:nvPr/>
        </p:nvPicPr>
        <p:blipFill>
          <a:blip r:embed="rId2"/>
          <a:stretch>
            <a:fillRect/>
          </a:stretch>
        </p:blipFill>
        <p:spPr>
          <a:xfrm>
            <a:off x="1205120" y="3056173"/>
            <a:ext cx="10496550" cy="1743075"/>
          </a:xfrm>
          <a:prstGeom prst="rect">
            <a:avLst/>
          </a:prstGeom>
        </p:spPr>
      </p:pic>
      <p:sp>
        <p:nvSpPr>
          <p:cNvPr id="8" name="Rectangle 7"/>
          <p:cNvSpPr/>
          <p:nvPr/>
        </p:nvSpPr>
        <p:spPr>
          <a:xfrm>
            <a:off x="1205120" y="2767866"/>
            <a:ext cx="2100319" cy="369332"/>
          </a:xfrm>
          <a:prstGeom prst="rect">
            <a:avLst/>
          </a:prstGeom>
        </p:spPr>
        <p:txBody>
          <a:bodyPr wrap="none">
            <a:spAutoFit/>
          </a:bodyPr>
          <a:lstStyle/>
          <a:p>
            <a:r>
              <a:rPr lang="en-US" b="1" i="1" dirty="0"/>
              <a:t>GeneProductSet.txt</a:t>
            </a:r>
            <a:r>
              <a:rPr lang="en-US" dirty="0"/>
              <a:t> </a:t>
            </a:r>
          </a:p>
        </p:txBody>
      </p:sp>
      <p:sp>
        <p:nvSpPr>
          <p:cNvPr id="14" name="TextBox 13"/>
          <p:cNvSpPr txBox="1"/>
          <p:nvPr/>
        </p:nvSpPr>
        <p:spPr>
          <a:xfrm>
            <a:off x="1653777" y="5259628"/>
            <a:ext cx="8948633" cy="36933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With this dictionary in memory we can now proceed to parse file </a:t>
            </a:r>
            <a:r>
              <a:rPr lang="en-US" b="1" dirty="0"/>
              <a:t>OperonSet.txt</a:t>
            </a:r>
            <a:endParaRPr lang="en-US" dirty="0" smtClean="0"/>
          </a:p>
        </p:txBody>
      </p:sp>
    </p:spTree>
    <p:extLst>
      <p:ext uri="{BB962C8B-B14F-4D97-AF65-F5344CB8AC3E}">
        <p14:creationId xmlns:p14="http://schemas.microsoft.com/office/powerpoint/2010/main" val="9484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Extracting genes in curated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sp>
        <p:nvSpPr>
          <p:cNvPr id="5" name="TextBox 4"/>
          <p:cNvSpPr txBox="1"/>
          <p:nvPr/>
        </p:nvSpPr>
        <p:spPr>
          <a:xfrm>
            <a:off x="1584325" y="1564782"/>
            <a:ext cx="8601397"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From </a:t>
            </a:r>
            <a:r>
              <a:rPr lang="en-US" dirty="0" smtClean="0"/>
              <a:t>file </a:t>
            </a:r>
            <a:r>
              <a:rPr lang="en-US" b="1" i="1" dirty="0"/>
              <a:t>OperonSet.txt</a:t>
            </a:r>
            <a:r>
              <a:rPr lang="en-US" dirty="0" smtClean="0"/>
              <a:t>, extract </a:t>
            </a:r>
            <a:r>
              <a:rPr lang="en-US" dirty="0" smtClean="0"/>
              <a:t>all the rows with evidence </a:t>
            </a:r>
            <a:r>
              <a:rPr lang="en-US" dirty="0" smtClean="0"/>
              <a:t>“</a:t>
            </a:r>
            <a:r>
              <a:rPr lang="en-US" b="1" dirty="0"/>
              <a:t>S</a:t>
            </a:r>
            <a:r>
              <a:rPr lang="en-US" b="1" dirty="0" smtClean="0"/>
              <a:t>trong</a:t>
            </a:r>
            <a:r>
              <a:rPr lang="en-US" dirty="0" smtClean="0"/>
              <a:t>” or </a:t>
            </a:r>
            <a:r>
              <a:rPr lang="en-US" dirty="0" smtClean="0"/>
              <a:t>“</a:t>
            </a:r>
            <a:r>
              <a:rPr lang="en-US" b="1" dirty="0"/>
              <a:t>C</a:t>
            </a:r>
            <a:r>
              <a:rPr lang="en-US" b="1" dirty="0" smtClean="0"/>
              <a:t>onfirmed</a:t>
            </a:r>
            <a:r>
              <a:rPr lang="en-US" dirty="0" smtClean="0"/>
              <a:t>”.</a:t>
            </a:r>
          </a:p>
          <a:p>
            <a:pPr marL="742950" lvl="1" indent="-285750">
              <a:buClr>
                <a:schemeClr val="accent5">
                  <a:lumMod val="50000"/>
                </a:schemeClr>
              </a:buClr>
              <a:buFont typeface="Wingdings" panose="05000000000000000000" pitchFamily="2" charset="2"/>
              <a:buChar char="q"/>
            </a:pPr>
            <a:r>
              <a:rPr lang="en-US" dirty="0" smtClean="0"/>
              <a:t>For example, you can cut the columns with the operon name (col 1), the genes in the operon (col. 6) and the evidence (col. 7). Then just grep for the words </a:t>
            </a:r>
            <a:r>
              <a:rPr lang="en-US" b="1" dirty="0" smtClean="0"/>
              <a:t>Strong</a:t>
            </a:r>
            <a:r>
              <a:rPr lang="en-US" dirty="0" smtClean="0"/>
              <a:t> or </a:t>
            </a:r>
            <a:r>
              <a:rPr lang="en-US" b="1" dirty="0" smtClean="0"/>
              <a:t>Confirmed</a:t>
            </a:r>
            <a:r>
              <a:rPr lang="en-US" dirty="0" smtClean="0"/>
              <a:t>.</a:t>
            </a:r>
            <a:endParaRPr lang="en-US" dirty="0" smtClean="0"/>
          </a:p>
        </p:txBody>
      </p:sp>
      <p:pic>
        <p:nvPicPr>
          <p:cNvPr id="18" name="Picture 17"/>
          <p:cNvPicPr>
            <a:picLocks noChangeAspect="1"/>
          </p:cNvPicPr>
          <p:nvPr/>
        </p:nvPicPr>
        <p:blipFill>
          <a:blip r:embed="rId2"/>
          <a:stretch>
            <a:fillRect/>
          </a:stretch>
        </p:blipFill>
        <p:spPr>
          <a:xfrm>
            <a:off x="475005" y="2795074"/>
            <a:ext cx="11306175" cy="1162050"/>
          </a:xfrm>
          <a:prstGeom prst="rect">
            <a:avLst/>
          </a:prstGeom>
        </p:spPr>
      </p:pic>
      <p:sp>
        <p:nvSpPr>
          <p:cNvPr id="11" name="TextBox 10"/>
          <p:cNvSpPr txBox="1"/>
          <p:nvPr/>
        </p:nvSpPr>
        <p:spPr>
          <a:xfrm>
            <a:off x="1475633" y="4246573"/>
            <a:ext cx="8948633" cy="64633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From </a:t>
            </a:r>
            <a:r>
              <a:rPr lang="en-US" dirty="0"/>
              <a:t>the resulting three-column </a:t>
            </a:r>
            <a:r>
              <a:rPr lang="en-US" dirty="0" smtClean="0"/>
              <a:t>table, read the genes in each operon and substitute each gene by its corresponding locus_tag (b-number):</a:t>
            </a:r>
            <a:endParaRPr lang="en-US" dirty="0" smtClean="0"/>
          </a:p>
        </p:txBody>
      </p:sp>
      <p:sp>
        <p:nvSpPr>
          <p:cNvPr id="3" name="TextBox 2"/>
          <p:cNvSpPr txBox="1"/>
          <p:nvPr/>
        </p:nvSpPr>
        <p:spPr>
          <a:xfrm>
            <a:off x="3184263" y="4988669"/>
            <a:ext cx="5823474" cy="738664"/>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fecABCD	</a:t>
            </a:r>
            <a:r>
              <a:rPr lang="en-US" sz="1400" dirty="0" smtClean="0">
                <a:solidFill>
                  <a:srgbClr val="1F3BFF"/>
                </a:solidFill>
                <a:latin typeface="Courier New" panose="02070309020205020404" pitchFamily="49" charset="0"/>
                <a:cs typeface="Courier New" panose="02070309020205020404" pitchFamily="49" charset="0"/>
              </a:rPr>
              <a:t>b4291,b4290,b4289,b4288,b4287</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Confirmed</a:t>
            </a:r>
          </a:p>
          <a:p>
            <a:r>
              <a:rPr lang="en-US" sz="1400" dirty="0" smtClean="0">
                <a:latin typeface="Courier New" panose="02070309020205020404" pitchFamily="49" charset="0"/>
                <a:cs typeface="Courier New" panose="02070309020205020404" pitchFamily="49" charset="0"/>
              </a:rPr>
              <a:t>fecIR	</a:t>
            </a:r>
            <a:r>
              <a:rPr lang="en-US" sz="1400" dirty="0" smtClean="0">
                <a:solidFill>
                  <a:srgbClr val="1F3BFF"/>
                </a:solidFill>
                <a:latin typeface="Courier New" panose="02070309020205020404" pitchFamily="49" charset="0"/>
                <a:cs typeface="Courier New" panose="02070309020205020404" pitchFamily="49" charset="0"/>
              </a:rPr>
              <a:t>b4293,b4292</a:t>
            </a:r>
            <a:r>
              <a:rPr lang="en-US" sz="1400" dirty="0" smtClean="0">
                <a:latin typeface="Courier New" panose="02070309020205020404" pitchFamily="49" charset="0"/>
                <a:cs typeface="Courier New" panose="02070309020205020404" pitchFamily="49" charset="0"/>
              </a:rPr>
              <a:t>			Strong</a:t>
            </a:r>
          </a:p>
          <a:p>
            <a:r>
              <a:rPr lang="en-US" sz="1400" dirty="0" smtClean="0">
                <a:latin typeface="Courier New" panose="02070309020205020404" pitchFamily="49" charset="0"/>
                <a:cs typeface="Courier New" panose="02070309020205020404" pitchFamily="49" charset="0"/>
              </a:rPr>
              <a:t>aceBAK	</a:t>
            </a:r>
            <a:r>
              <a:rPr lang="en-US" sz="1400" dirty="0" smtClean="0">
                <a:solidFill>
                  <a:srgbClr val="1F3BFF"/>
                </a:solidFill>
                <a:latin typeface="Courier New" panose="02070309020205020404" pitchFamily="49" charset="0"/>
                <a:cs typeface="Courier New" panose="02070309020205020404" pitchFamily="49" charset="0"/>
              </a:rPr>
              <a:t>b4014,b4015,b4016</a:t>
            </a:r>
            <a:r>
              <a:rPr lang="en-US" sz="1400" dirty="0" smtClean="0">
                <a:latin typeface="Courier New" panose="02070309020205020404" pitchFamily="49" charset="0"/>
                <a:cs typeface="Courier New" panose="02070309020205020404" pitchFamily="49" charset="0"/>
              </a:rPr>
              <a:t>			Strong</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1410706" y="5924449"/>
            <a:ext cx="8948633" cy="64633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b="1" dirty="0" smtClean="0"/>
              <a:t>Note: </a:t>
            </a:r>
            <a:r>
              <a:rPr lang="en-US" dirty="0" smtClean="0"/>
              <a:t>this list will contain operons with only one gene, which is fine because we will need those later when we create our negative control.</a:t>
            </a:r>
            <a:endParaRPr lang="en-US" dirty="0" smtClean="0"/>
          </a:p>
        </p:txBody>
      </p:sp>
    </p:spTree>
    <p:extLst>
      <p:ext uri="{BB962C8B-B14F-4D97-AF65-F5344CB8AC3E}">
        <p14:creationId xmlns:p14="http://schemas.microsoft.com/office/powerpoint/2010/main" val="389354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531" y="7454"/>
            <a:ext cx="7772424"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We have all the information we need to create the Positive Control.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
        <p:nvSpPr>
          <p:cNvPr id="5" name="TextBox 4"/>
          <p:cNvSpPr txBox="1"/>
          <p:nvPr/>
        </p:nvSpPr>
        <p:spPr>
          <a:xfrm>
            <a:off x="1212792" y="1433665"/>
            <a:ext cx="9928574" cy="461665"/>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400" dirty="0" smtClean="0"/>
              <a:t>For each operon with two or more genes calculate the intergenic distances.</a:t>
            </a:r>
          </a:p>
        </p:txBody>
      </p:sp>
      <p:sp>
        <p:nvSpPr>
          <p:cNvPr id="3" name="TextBox 2"/>
          <p:cNvSpPr txBox="1"/>
          <p:nvPr/>
        </p:nvSpPr>
        <p:spPr>
          <a:xfrm>
            <a:off x="2024117" y="2272493"/>
            <a:ext cx="8208559" cy="523220"/>
          </a:xfrm>
          <a:prstGeom prst="rect">
            <a:avLst/>
          </a:prstGeom>
          <a:noFill/>
        </p:spPr>
        <p:txBody>
          <a:bodyPr wrap="square" rtlCol="0">
            <a:spAutoFit/>
          </a:bodyPr>
          <a:lstStyle/>
          <a:p>
            <a:r>
              <a:rPr lang="en-US" sz="1400" b="1" dirty="0">
                <a:cs typeface="Courier New" panose="02070309020205020404" pitchFamily="49" charset="0"/>
              </a:rPr>
              <a:t>SELECT</a:t>
            </a:r>
            <a:r>
              <a:rPr lang="en-US" sz="1400" dirty="0">
                <a:cs typeface="Courier New" panose="02070309020205020404" pitchFamily="49" charset="0"/>
              </a:rPr>
              <a:t> </a:t>
            </a:r>
            <a:r>
              <a:rPr lang="en-US" sz="1400" dirty="0" err="1">
                <a:cs typeface="Courier New" panose="02070309020205020404" pitchFamily="49" charset="0"/>
              </a:rPr>
              <a:t>g.gene_id,e.left_pos,e.right_pos,g.strand</a:t>
            </a:r>
            <a:r>
              <a:rPr lang="en-US" sz="1400" dirty="0">
                <a:cs typeface="Courier New" panose="02070309020205020404" pitchFamily="49" charset="0"/>
              </a:rPr>
              <a:t>  </a:t>
            </a:r>
            <a:r>
              <a:rPr lang="en-US" sz="1400" b="1" dirty="0">
                <a:cs typeface="Courier New" panose="02070309020205020404" pitchFamily="49" charset="0"/>
              </a:rPr>
              <a:t>FROM</a:t>
            </a:r>
            <a:r>
              <a:rPr lang="en-US" sz="1400" dirty="0">
                <a:cs typeface="Courier New" panose="02070309020205020404" pitchFamily="49" charset="0"/>
              </a:rPr>
              <a:t> genes g </a:t>
            </a:r>
            <a:r>
              <a:rPr lang="en-US" sz="1400" b="1" dirty="0">
                <a:cs typeface="Courier New" panose="02070309020205020404" pitchFamily="49" charset="0"/>
              </a:rPr>
              <a:t>JOIN</a:t>
            </a:r>
            <a:r>
              <a:rPr lang="en-US" sz="1400" dirty="0">
                <a:cs typeface="Courier New" panose="02070309020205020404" pitchFamily="49" charset="0"/>
              </a:rPr>
              <a:t> exons e </a:t>
            </a:r>
            <a:r>
              <a:rPr lang="en-US" sz="1400" b="1" dirty="0">
                <a:cs typeface="Courier New" panose="02070309020205020404" pitchFamily="49" charset="0"/>
              </a:rPr>
              <a:t>USING</a:t>
            </a:r>
            <a:r>
              <a:rPr lang="en-US" sz="1400" dirty="0">
                <a:cs typeface="Courier New" panose="02070309020205020404" pitchFamily="49" charset="0"/>
              </a:rPr>
              <a:t>(</a:t>
            </a:r>
            <a:r>
              <a:rPr lang="en-US" sz="1400" dirty="0" err="1">
                <a:cs typeface="Courier New" panose="02070309020205020404" pitchFamily="49" charset="0"/>
              </a:rPr>
              <a:t>gene_id</a:t>
            </a:r>
            <a:r>
              <a:rPr lang="en-US" sz="1400" dirty="0" smtClean="0">
                <a:cs typeface="Courier New" panose="02070309020205020404" pitchFamily="49" charset="0"/>
              </a:rPr>
              <a:t>)</a:t>
            </a:r>
          </a:p>
          <a:p>
            <a:r>
              <a:rPr lang="en-US" sz="1400" b="1" dirty="0" smtClean="0">
                <a:cs typeface="Courier New" panose="02070309020205020404" pitchFamily="49" charset="0"/>
              </a:rPr>
              <a:t>WHERE</a:t>
            </a:r>
            <a:r>
              <a:rPr lang="en-US" sz="1400" dirty="0" smtClean="0">
                <a:cs typeface="Courier New" panose="02070309020205020404" pitchFamily="49" charset="0"/>
              </a:rPr>
              <a:t> </a:t>
            </a:r>
            <a:r>
              <a:rPr lang="en-US" sz="1400" dirty="0" err="1">
                <a:cs typeface="Courier New" panose="02070309020205020404" pitchFamily="49" charset="0"/>
              </a:rPr>
              <a:t>g.locus_tag</a:t>
            </a:r>
            <a:r>
              <a:rPr lang="en-US" sz="1400" dirty="0">
                <a:cs typeface="Courier New" panose="02070309020205020404" pitchFamily="49" charset="0"/>
              </a:rPr>
              <a:t> </a:t>
            </a:r>
            <a:r>
              <a:rPr lang="en-US" sz="1400" b="1" dirty="0">
                <a:cs typeface="Courier New" panose="02070309020205020404" pitchFamily="49" charset="0"/>
              </a:rPr>
              <a:t>IN</a:t>
            </a:r>
            <a:r>
              <a:rPr lang="en-US" sz="1400" dirty="0">
                <a:cs typeface="Courier New" panose="02070309020205020404" pitchFamily="49" charset="0"/>
              </a:rPr>
              <a:t> </a:t>
            </a:r>
            <a:r>
              <a:rPr lang="en-US" sz="1400" b="1" dirty="0">
                <a:cs typeface="Courier New" panose="02070309020205020404" pitchFamily="49" charset="0"/>
              </a:rPr>
              <a:t>(</a:t>
            </a:r>
            <a:r>
              <a:rPr lang="en-US" sz="1400" dirty="0">
                <a:cs typeface="Courier New" panose="02070309020205020404" pitchFamily="49" charset="0"/>
              </a:rPr>
              <a:t>'b4014','b4015','b4016</a:t>
            </a:r>
            <a:r>
              <a:rPr lang="en-US" sz="1400" dirty="0" smtClean="0">
                <a:cs typeface="Courier New" panose="02070309020205020404" pitchFamily="49" charset="0"/>
              </a:rPr>
              <a:t>'</a:t>
            </a:r>
            <a:r>
              <a:rPr lang="en-US" sz="1400" b="1" dirty="0" smtClean="0">
                <a:cs typeface="Courier New" panose="02070309020205020404" pitchFamily="49" charset="0"/>
              </a:rPr>
              <a:t>)</a:t>
            </a:r>
            <a:r>
              <a:rPr lang="en-US" sz="1400" dirty="0" smtClean="0">
                <a:cs typeface="Courier New" panose="02070309020205020404" pitchFamily="49" charset="0"/>
              </a:rPr>
              <a:t> </a:t>
            </a:r>
            <a:r>
              <a:rPr lang="en-US" sz="1400" b="1" dirty="0" smtClean="0">
                <a:cs typeface="Courier New" panose="02070309020205020404" pitchFamily="49" charset="0"/>
              </a:rPr>
              <a:t>ORDER BY </a:t>
            </a:r>
            <a:r>
              <a:rPr lang="en-US" sz="1400" dirty="0" err="1" smtClean="0">
                <a:cs typeface="Courier New" panose="02070309020205020404" pitchFamily="49" charset="0"/>
              </a:rPr>
              <a:t>e.left</a:t>
            </a:r>
            <a:r>
              <a:rPr lang="en-US" sz="1400" dirty="0" smtClean="0">
                <a:cs typeface="Courier New" panose="02070309020205020404" pitchFamily="49" charset="0"/>
              </a:rPr>
              <a:t> </a:t>
            </a:r>
            <a:r>
              <a:rPr lang="en-US" sz="1400" b="1" dirty="0" smtClean="0">
                <a:cs typeface="Courier New" panose="02070309020205020404" pitchFamily="49" charset="0"/>
              </a:rPr>
              <a:t>ASC</a:t>
            </a:r>
            <a:r>
              <a:rPr lang="en-US" sz="1400" dirty="0" smtClean="0">
                <a:cs typeface="Courier New" panose="02070309020205020404" pitchFamily="49" charset="0"/>
              </a:rPr>
              <a:t>;</a:t>
            </a:r>
            <a:endParaRPr lang="en-US" sz="1400" dirty="0">
              <a:cs typeface="Courier New" panose="02070309020205020404" pitchFamily="49" charset="0"/>
            </a:endParaRPr>
          </a:p>
        </p:txBody>
      </p:sp>
      <p:sp>
        <p:nvSpPr>
          <p:cNvPr id="7" name="TextBox 6"/>
          <p:cNvSpPr txBox="1"/>
          <p:nvPr/>
        </p:nvSpPr>
        <p:spPr>
          <a:xfrm>
            <a:off x="1623314" y="1903161"/>
            <a:ext cx="6954276" cy="369332"/>
          </a:xfrm>
          <a:prstGeom prst="rect">
            <a:avLst/>
          </a:prstGeom>
          <a:noFill/>
        </p:spPr>
        <p:txBody>
          <a:bodyPr wrap="none" rtlCol="0">
            <a:spAutoFit/>
          </a:bodyPr>
          <a:lstStyle/>
          <a:p>
            <a:pPr marL="342900" indent="-342900">
              <a:buClr>
                <a:schemeClr val="accent5">
                  <a:lumMod val="75000"/>
                </a:schemeClr>
              </a:buClr>
              <a:buFont typeface="+mj-lt"/>
              <a:buAutoNum type="arabicPeriod"/>
            </a:pPr>
            <a:r>
              <a:rPr lang="en-US" dirty="0" smtClean="0"/>
              <a:t>Get the left and right positions for all genes within the same operon:</a:t>
            </a:r>
            <a:endParaRPr lang="en-US" dirty="0"/>
          </a:p>
        </p:txBody>
      </p:sp>
      <p:sp>
        <p:nvSpPr>
          <p:cNvPr id="8" name="Rectangle 7"/>
          <p:cNvSpPr/>
          <p:nvPr/>
        </p:nvSpPr>
        <p:spPr>
          <a:xfrm>
            <a:off x="2878211" y="2783290"/>
            <a:ext cx="4845286" cy="160043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gene_id | </a:t>
            </a:r>
            <a:r>
              <a:rPr lang="en-US" sz="1400" dirty="0" smtClean="0">
                <a:latin typeface="Courier New" panose="02070309020205020404" pitchFamily="49" charset="0"/>
                <a:cs typeface="Courier New" panose="02070309020205020404" pitchFamily="49" charset="0"/>
              </a:rPr>
              <a:t>left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right     </a:t>
            </a:r>
            <a:r>
              <a:rPr lang="en-US" sz="1400" dirty="0">
                <a:latin typeface="Courier New" panose="02070309020205020404" pitchFamily="49" charset="0"/>
                <a:cs typeface="Courier New" panose="02070309020205020404" pitchFamily="49" charset="0"/>
              </a:rPr>
              <a:t>| strand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2471658 |  4213501 |   4215102 | F      |</a:t>
            </a:r>
          </a:p>
          <a:p>
            <a:r>
              <a:rPr lang="en-US" sz="1400" dirty="0">
                <a:latin typeface="Courier New" panose="02070309020205020404" pitchFamily="49" charset="0"/>
                <a:cs typeface="Courier New" panose="02070309020205020404" pitchFamily="49" charset="0"/>
              </a:rPr>
              <a:t>| 2471659 |  4215132 |   4216436 | F      |</a:t>
            </a:r>
          </a:p>
          <a:p>
            <a:r>
              <a:rPr lang="en-US" sz="1400" dirty="0">
                <a:latin typeface="Courier New" panose="02070309020205020404" pitchFamily="49" charset="0"/>
                <a:cs typeface="Courier New" panose="02070309020205020404" pitchFamily="49" charset="0"/>
              </a:rPr>
              <a:t>| 2471660 |  4216619 |   4218355 | F      |</a:t>
            </a:r>
          </a:p>
          <a:p>
            <a:r>
              <a:rPr lang="en-US" sz="1400" dirty="0">
                <a:latin typeface="Courier New" panose="02070309020205020404" pitchFamily="49" charset="0"/>
                <a:cs typeface="Courier New" panose="02070309020205020404" pitchFamily="49" charset="0"/>
              </a:rPr>
              <a:t>+---------+----------+-----------+--------+</a:t>
            </a:r>
          </a:p>
        </p:txBody>
      </p:sp>
      <p:sp>
        <p:nvSpPr>
          <p:cNvPr id="9" name="TextBox 8"/>
          <p:cNvSpPr txBox="1"/>
          <p:nvPr/>
        </p:nvSpPr>
        <p:spPr>
          <a:xfrm>
            <a:off x="1623314" y="4345369"/>
            <a:ext cx="8227830" cy="369332"/>
          </a:xfrm>
          <a:prstGeom prst="rect">
            <a:avLst/>
          </a:prstGeom>
          <a:noFill/>
        </p:spPr>
        <p:txBody>
          <a:bodyPr wrap="none" rtlCol="0">
            <a:spAutoFit/>
          </a:bodyPr>
          <a:lstStyle/>
          <a:p>
            <a:pPr marL="342900" indent="-342900">
              <a:buClr>
                <a:schemeClr val="accent5">
                  <a:lumMod val="75000"/>
                </a:schemeClr>
              </a:buClr>
              <a:buFont typeface="+mj-lt"/>
              <a:buAutoNum type="arabicPeriod" startAt="2"/>
            </a:pPr>
            <a:r>
              <a:rPr lang="en-US" dirty="0" smtClean="0"/>
              <a:t>Calculate the intergenic distances between the genes in the operon (left - right + 1)</a:t>
            </a:r>
            <a:endParaRPr lang="en-US" dirty="0"/>
          </a:p>
        </p:txBody>
      </p:sp>
      <p:grpSp>
        <p:nvGrpSpPr>
          <p:cNvPr id="31" name="Group 30"/>
          <p:cNvGrpSpPr/>
          <p:nvPr/>
        </p:nvGrpSpPr>
        <p:grpSpPr>
          <a:xfrm>
            <a:off x="2974186" y="4721231"/>
            <a:ext cx="4830136" cy="1101394"/>
            <a:chOff x="2653551" y="5623737"/>
            <a:chExt cx="4830136" cy="1101394"/>
          </a:xfrm>
        </p:grpSpPr>
        <p:sp>
          <p:nvSpPr>
            <p:cNvPr id="11" name="AutoShape 11"/>
            <p:cNvSpPr>
              <a:spLocks noChangeArrowheads="1"/>
            </p:cNvSpPr>
            <p:nvPr/>
          </p:nvSpPr>
          <p:spPr bwMode="auto">
            <a:xfrm>
              <a:off x="3676776"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AutoShape 12"/>
            <p:cNvSpPr>
              <a:spLocks noChangeArrowheads="1"/>
            </p:cNvSpPr>
            <p:nvPr/>
          </p:nvSpPr>
          <p:spPr bwMode="auto">
            <a:xfrm>
              <a:off x="4677133"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3" name="AutoShape 13"/>
            <p:cNvSpPr>
              <a:spLocks noChangeArrowheads="1"/>
            </p:cNvSpPr>
            <p:nvPr/>
          </p:nvSpPr>
          <p:spPr bwMode="auto">
            <a:xfrm>
              <a:off x="6072495"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5" name="Line 18"/>
            <p:cNvSpPr>
              <a:spLocks noChangeShapeType="1"/>
            </p:cNvSpPr>
            <p:nvPr/>
          </p:nvSpPr>
          <p:spPr bwMode="auto">
            <a:xfrm>
              <a:off x="2653551" y="5968639"/>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22" name="Straight Connector 21"/>
            <p:cNvCxnSpPr>
              <a:stCxn id="11" idx="3"/>
              <a:endCxn id="12" idx="1"/>
            </p:cNvCxnSpPr>
            <p:nvPr/>
          </p:nvCxnSpPr>
          <p:spPr>
            <a:xfrm>
              <a:off x="4570258" y="5981130"/>
              <a:ext cx="10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a:endCxn id="13" idx="1"/>
            </p:cNvCxnSpPr>
            <p:nvPr/>
          </p:nvCxnSpPr>
          <p:spPr>
            <a:xfrm>
              <a:off x="5570615" y="5981130"/>
              <a:ext cx="501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81807" y="5991030"/>
              <a:ext cx="501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rot="5400000">
              <a:off x="4514986" y="6181732"/>
              <a:ext cx="179905" cy="373977"/>
            </a:xfrm>
            <a:prstGeom prst="rightBrace">
              <a:avLst>
                <a:gd name="adj1" fmla="val 8333"/>
                <a:gd name="adj2" fmla="val 48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387937" y="6436257"/>
              <a:ext cx="498855" cy="276999"/>
            </a:xfrm>
            <a:prstGeom prst="rect">
              <a:avLst/>
            </a:prstGeom>
            <a:noFill/>
          </p:spPr>
          <p:txBody>
            <a:bodyPr wrap="none" rtlCol="0">
              <a:spAutoFit/>
            </a:bodyPr>
            <a:lstStyle/>
            <a:p>
              <a:r>
                <a:rPr lang="en-US" sz="1200" dirty="0"/>
                <a:t>d</a:t>
              </a:r>
              <a:r>
                <a:rPr lang="en-US" sz="1200" dirty="0" smtClean="0"/>
                <a:t>=31</a:t>
              </a:r>
              <a:endParaRPr lang="en-US" sz="1200" dirty="0"/>
            </a:p>
          </p:txBody>
        </p:sp>
        <p:sp>
          <p:nvSpPr>
            <p:cNvPr id="29" name="Right Brace 28"/>
            <p:cNvSpPr/>
            <p:nvPr/>
          </p:nvSpPr>
          <p:spPr>
            <a:xfrm rot="5400000">
              <a:off x="5678893" y="6070205"/>
              <a:ext cx="228202" cy="598590"/>
            </a:xfrm>
            <a:prstGeom prst="rightBrace">
              <a:avLst>
                <a:gd name="adj1" fmla="val 8333"/>
                <a:gd name="adj2" fmla="val 48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5594312" y="6448132"/>
              <a:ext cx="577402" cy="276999"/>
            </a:xfrm>
            <a:prstGeom prst="rect">
              <a:avLst/>
            </a:prstGeom>
            <a:noFill/>
          </p:spPr>
          <p:txBody>
            <a:bodyPr wrap="none" rtlCol="0">
              <a:spAutoFit/>
            </a:bodyPr>
            <a:lstStyle/>
            <a:p>
              <a:r>
                <a:rPr lang="en-US" sz="1200" dirty="0" smtClean="0"/>
                <a:t>d=184</a:t>
              </a:r>
              <a:endParaRPr lang="en-US" sz="1200" dirty="0"/>
            </a:p>
          </p:txBody>
        </p:sp>
      </p:grpSp>
      <mc:AlternateContent xmlns:mc="http://schemas.openxmlformats.org/markup-compatibility/2006">
        <mc:Choice xmlns:a14="http://schemas.microsoft.com/office/drawing/2010/main" Requires="a14">
          <p:sp>
            <p:nvSpPr>
              <p:cNvPr id="32" name="TextBox 31"/>
              <p:cNvSpPr txBox="1"/>
              <p:nvPr/>
            </p:nvSpPr>
            <p:spPr>
              <a:xfrm>
                <a:off x="1623314" y="5812782"/>
                <a:ext cx="9385112" cy="923330"/>
              </a:xfrm>
              <a:prstGeom prst="rect">
                <a:avLst/>
              </a:prstGeom>
              <a:noFill/>
            </p:spPr>
            <p:txBody>
              <a:bodyPr wrap="square" rtlCol="0">
                <a:spAutoFit/>
              </a:bodyPr>
              <a:lstStyle/>
              <a:p>
                <a:pPr marL="342900" indent="-342900">
                  <a:buClr>
                    <a:schemeClr val="accent5">
                      <a:lumMod val="75000"/>
                    </a:schemeClr>
                  </a:buClr>
                  <a:buFont typeface="+mj-lt"/>
                  <a:buAutoNum type="arabicPeriod" startAt="3"/>
                </a:pPr>
                <a:r>
                  <a:rPr lang="en-US" dirty="0" smtClean="0"/>
                  <a:t>Store all distances in an array.  After processing all operons of two or more genes we can proceed to estimate the likelihood function for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a:solidFill>
                          <a:srgbClr val="FF0000"/>
                        </a:solidFill>
                        <a:latin typeface="Cambria Math" panose="02040503050406030204" pitchFamily="18" charset="0"/>
                      </a:rPr>
                      <m:t> </m:t>
                    </m:r>
                  </m:oMath>
                </a14:m>
                <a:r>
                  <a:rPr lang="en-US" dirty="0" smtClean="0"/>
                  <a:t>(histogram or model of the positive control). But first, let’s get the data for the negative control.</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623314" y="5812782"/>
                <a:ext cx="9385112" cy="923330"/>
              </a:xfrm>
              <a:prstGeom prst="rect">
                <a:avLst/>
              </a:prstGeom>
              <a:blipFill rotWithShape="0">
                <a:blip r:embed="rId2"/>
                <a:stretch>
                  <a:fillRect l="-519" t="-3974" r="-325" b="-9934"/>
                </a:stretch>
              </a:blipFill>
            </p:spPr>
            <p:txBody>
              <a:bodyPr/>
              <a:lstStyle/>
              <a:p>
                <a:r>
                  <a:rPr lang="en-US">
                    <a:noFill/>
                  </a:rPr>
                  <a:t> </a:t>
                </a:r>
              </a:p>
            </p:txBody>
          </p:sp>
        </mc:Fallback>
      </mc:AlternateContent>
      <p:sp>
        <p:nvSpPr>
          <p:cNvPr id="33" name="TextBox 32"/>
          <p:cNvSpPr txBox="1"/>
          <p:nvPr/>
        </p:nvSpPr>
        <p:spPr>
          <a:xfrm>
            <a:off x="7836963" y="3065307"/>
            <a:ext cx="3171463" cy="954107"/>
          </a:xfrm>
          <a:prstGeom prst="rect">
            <a:avLst/>
          </a:prstGeom>
          <a:noFill/>
        </p:spPr>
        <p:txBody>
          <a:bodyPr wrap="square" rtlCol="0">
            <a:spAutoFit/>
          </a:bodyPr>
          <a:lstStyle/>
          <a:p>
            <a:r>
              <a:rPr lang="en-US" sz="1400" b="1" dirty="0" smtClean="0"/>
              <a:t>NOTE:</a:t>
            </a:r>
            <a:r>
              <a:rPr lang="en-US" sz="1400" dirty="0" smtClean="0"/>
              <a:t> If a gene has 2 or more exons,</a:t>
            </a:r>
          </a:p>
          <a:p>
            <a:r>
              <a:rPr lang="en-US" sz="1400" dirty="0" smtClean="0"/>
              <a:t>You need to take the left of the first exon and right of the last exons as coordinates for that gene.</a:t>
            </a:r>
            <a:endParaRPr lang="en-US" sz="1400" dirty="0"/>
          </a:p>
        </p:txBody>
      </p:sp>
    </p:spTree>
    <p:extLst>
      <p:ext uri="{BB962C8B-B14F-4D97-AF65-F5344CB8AC3E}">
        <p14:creationId xmlns:p14="http://schemas.microsoft.com/office/powerpoint/2010/main" val="35048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Getting the data for the Negative Control.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
        <p:nvSpPr>
          <p:cNvPr id="5" name="TextBox 4"/>
          <p:cNvSpPr txBox="1"/>
          <p:nvPr/>
        </p:nvSpPr>
        <p:spPr>
          <a:xfrm>
            <a:off x="1022316" y="1538440"/>
            <a:ext cx="10318031" cy="707886"/>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000" dirty="0" smtClean="0"/>
              <a:t>Get all the genes in the genome (replicon) and sort them by left position. This </a:t>
            </a:r>
            <a:r>
              <a:rPr lang="en-US" sz="2000" dirty="0" smtClean="0"/>
              <a:t>facilitates</a:t>
            </a:r>
            <a:r>
              <a:rPr lang="en-US" sz="2000" dirty="0" smtClean="0"/>
              <a:t> getting the adjacent genes to the left and right of the borders of any operon in the genome.</a:t>
            </a:r>
          </a:p>
        </p:txBody>
      </p:sp>
      <p:sp>
        <p:nvSpPr>
          <p:cNvPr id="3" name="TextBox 2"/>
          <p:cNvSpPr txBox="1"/>
          <p:nvPr/>
        </p:nvSpPr>
        <p:spPr>
          <a:xfrm>
            <a:off x="2009349" y="2306039"/>
            <a:ext cx="8941542" cy="738664"/>
          </a:xfrm>
          <a:prstGeom prst="rect">
            <a:avLst/>
          </a:prstGeom>
          <a:noFill/>
        </p:spPr>
        <p:txBody>
          <a:bodyPr wrap="square" rtlCol="0">
            <a:spAutoFit/>
          </a:bodyPr>
          <a:lstStyle/>
          <a:p>
            <a:r>
              <a:rPr lang="en-US" sz="1400" b="1" dirty="0" smtClean="0">
                <a:latin typeface="+mj-lt"/>
                <a:cs typeface="Courier New" panose="02070309020205020404" pitchFamily="49" charset="0"/>
              </a:rPr>
              <a:t>SET </a:t>
            </a:r>
            <a:r>
              <a:rPr lang="en-US" sz="1400" dirty="0" smtClean="0">
                <a:latin typeface="+mj-lt"/>
                <a:cs typeface="Courier New" panose="02070309020205020404" pitchFamily="49" charset="0"/>
              </a:rPr>
              <a:t>@a:=0; </a:t>
            </a:r>
          </a:p>
          <a:p>
            <a:r>
              <a:rPr lang="en-US" sz="1400" b="1" dirty="0" smtClean="0">
                <a:latin typeface="+mj-lt"/>
                <a:cs typeface="Courier New" panose="02070309020205020404" pitchFamily="49" charset="0"/>
              </a:rPr>
              <a:t>SELECT</a:t>
            </a:r>
            <a:r>
              <a:rPr lang="en-US" sz="1400" dirty="0" smtClean="0">
                <a:latin typeface="+mj-lt"/>
                <a:cs typeface="Courier New" panose="02070309020205020404" pitchFamily="49" charset="0"/>
              </a:rPr>
              <a:t> @a:=@a+1 as idx, g.gene_id,e.left,e.right,g.strand  </a:t>
            </a:r>
            <a:r>
              <a:rPr lang="en-US" sz="1400" b="1" dirty="0">
                <a:latin typeface="+mj-lt"/>
                <a:cs typeface="Courier New" panose="02070309020205020404" pitchFamily="49" charset="0"/>
              </a:rPr>
              <a:t>FROM</a:t>
            </a:r>
            <a:r>
              <a:rPr lang="en-US" sz="1400" dirty="0">
                <a:latin typeface="+mj-lt"/>
                <a:cs typeface="Courier New" panose="02070309020205020404" pitchFamily="49" charset="0"/>
              </a:rPr>
              <a:t> genes g </a:t>
            </a:r>
            <a:r>
              <a:rPr lang="en-US" sz="1400" b="1" dirty="0">
                <a:latin typeface="+mj-lt"/>
                <a:cs typeface="Courier New" panose="02070309020205020404" pitchFamily="49" charset="0"/>
              </a:rPr>
              <a:t>JOIN</a:t>
            </a:r>
            <a:r>
              <a:rPr lang="en-US" sz="1400" dirty="0">
                <a:latin typeface="+mj-lt"/>
                <a:cs typeface="Courier New" panose="02070309020205020404" pitchFamily="49" charset="0"/>
              </a:rPr>
              <a:t> exons e </a:t>
            </a:r>
            <a:r>
              <a:rPr lang="en-US" sz="1400" b="1" dirty="0">
                <a:latin typeface="+mj-lt"/>
                <a:cs typeface="Courier New" panose="02070309020205020404" pitchFamily="49" charset="0"/>
              </a:rPr>
              <a:t>USING(</a:t>
            </a:r>
            <a:r>
              <a:rPr lang="en-US" sz="1400" dirty="0">
                <a:latin typeface="+mj-lt"/>
                <a:cs typeface="Courier New" panose="02070309020205020404" pitchFamily="49" charset="0"/>
              </a:rPr>
              <a:t>gene_id</a:t>
            </a:r>
            <a:r>
              <a:rPr lang="en-US" sz="1400" b="1" dirty="0">
                <a:latin typeface="+mj-lt"/>
                <a:cs typeface="Courier New" panose="02070309020205020404" pitchFamily="49" charset="0"/>
              </a:rPr>
              <a:t>)</a:t>
            </a:r>
            <a:r>
              <a:rPr lang="en-US" sz="1400" dirty="0">
                <a:latin typeface="+mj-lt"/>
                <a:cs typeface="Courier New" panose="02070309020205020404" pitchFamily="49" charset="0"/>
              </a:rPr>
              <a:t> </a:t>
            </a:r>
            <a:endParaRPr lang="en-US" sz="1400" dirty="0" smtClean="0">
              <a:latin typeface="+mj-lt"/>
              <a:cs typeface="Courier New" panose="02070309020205020404" pitchFamily="49" charset="0"/>
            </a:endParaRPr>
          </a:p>
          <a:p>
            <a:r>
              <a:rPr lang="en-US" sz="1400" b="1" dirty="0" smtClean="0">
                <a:latin typeface="+mj-lt"/>
                <a:cs typeface="Courier New" panose="02070309020205020404" pitchFamily="49" charset="0"/>
              </a:rPr>
              <a:t>WHERE</a:t>
            </a:r>
            <a:r>
              <a:rPr lang="en-US" sz="1400" dirty="0" smtClean="0">
                <a:latin typeface="+mj-lt"/>
                <a:cs typeface="Courier New" panose="02070309020205020404" pitchFamily="49" charset="0"/>
              </a:rPr>
              <a:t> g.genome_id=1 </a:t>
            </a:r>
            <a:r>
              <a:rPr lang="en-US" sz="1400" b="1" dirty="0">
                <a:latin typeface="+mj-lt"/>
                <a:cs typeface="Courier New" panose="02070309020205020404" pitchFamily="49" charset="0"/>
              </a:rPr>
              <a:t>ORDER BY </a:t>
            </a:r>
            <a:r>
              <a:rPr lang="en-US" sz="1400" dirty="0" smtClean="0">
                <a:latin typeface="+mj-lt"/>
                <a:cs typeface="Courier New" panose="02070309020205020404" pitchFamily="49" charset="0"/>
              </a:rPr>
              <a:t>e.left_pos </a:t>
            </a:r>
            <a:r>
              <a:rPr lang="en-US" sz="1400" b="1" dirty="0" smtClean="0">
                <a:latin typeface="+mj-lt"/>
                <a:cs typeface="Courier New" panose="02070309020205020404" pitchFamily="49" charset="0"/>
              </a:rPr>
              <a:t>ASC</a:t>
            </a:r>
            <a:r>
              <a:rPr lang="en-US" sz="1400" dirty="0" smtClean="0">
                <a:latin typeface="+mj-lt"/>
                <a:cs typeface="Courier New" panose="02070309020205020404" pitchFamily="49" charset="0"/>
              </a:rPr>
              <a:t>;</a:t>
            </a:r>
            <a:endParaRPr lang="en-US" sz="1400" dirty="0">
              <a:latin typeface="+mj-lt"/>
              <a:cs typeface="Courier New" panose="02070309020205020404" pitchFamily="49" charset="0"/>
            </a:endParaRPr>
          </a:p>
        </p:txBody>
      </p:sp>
      <p:sp>
        <p:nvSpPr>
          <p:cNvPr id="28" name="TextBox 27"/>
          <p:cNvSpPr txBox="1"/>
          <p:nvPr/>
        </p:nvSpPr>
        <p:spPr>
          <a:xfrm>
            <a:off x="439440" y="3875699"/>
            <a:ext cx="2330852" cy="1200329"/>
          </a:xfrm>
          <a:prstGeom prst="rect">
            <a:avLst/>
          </a:prstGeom>
          <a:noFill/>
        </p:spPr>
        <p:txBody>
          <a:bodyPr wrap="square" rtlCol="0">
            <a:spAutoFit/>
          </a:bodyPr>
          <a:lstStyle/>
          <a:p>
            <a:r>
              <a:rPr lang="en-US" sz="1200" dirty="0" smtClean="0">
                <a:latin typeface="+mj-lt"/>
                <a:cs typeface="Courier New" panose="02070309020205020404" pitchFamily="49" charset="0"/>
              </a:rPr>
              <a:t>The column </a:t>
            </a:r>
            <a:r>
              <a:rPr lang="en-US" sz="1200" b="1" dirty="0" smtClean="0">
                <a:latin typeface="+mj-lt"/>
                <a:cs typeface="Courier New" panose="02070309020205020404" pitchFamily="49" charset="0"/>
              </a:rPr>
              <a:t>idx</a:t>
            </a:r>
            <a:r>
              <a:rPr lang="en-US" sz="1200" dirty="0" smtClean="0">
                <a:latin typeface="+mj-lt"/>
                <a:cs typeface="Courier New" panose="02070309020205020404" pitchFamily="49" charset="0"/>
              </a:rPr>
              <a:t> can be used to identify the genes immediately to the left and right of a known operon. These are the genes that qualify as adjacent to the borders of the operon.</a:t>
            </a:r>
            <a:endParaRPr lang="en-US" sz="1200" dirty="0">
              <a:latin typeface="+mj-lt"/>
              <a:cs typeface="Courier New" panose="02070309020205020404" pitchFamily="49" charset="0"/>
            </a:endParaRPr>
          </a:p>
        </p:txBody>
      </p:sp>
      <p:sp>
        <p:nvSpPr>
          <p:cNvPr id="14" name="Rectangle 13"/>
          <p:cNvSpPr/>
          <p:nvPr/>
        </p:nvSpPr>
        <p:spPr>
          <a:xfrm>
            <a:off x="3059859" y="3044703"/>
            <a:ext cx="6096000" cy="2677656"/>
          </a:xfrm>
          <a:prstGeom prst="rect">
            <a:avLst/>
          </a:prstGeom>
        </p:spPr>
        <p:txBody>
          <a:bodyPr>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 gene_id | left_pos | right_pos | strand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 | 2467885 |      190 |       255 | F      |</a:t>
            </a:r>
          </a:p>
          <a:p>
            <a:r>
              <a:rPr lang="en-US" sz="1200" dirty="0">
                <a:latin typeface="Courier New" panose="02070309020205020404" pitchFamily="49" charset="0"/>
                <a:cs typeface="Courier New" panose="02070309020205020404" pitchFamily="49" charset="0"/>
              </a:rPr>
              <a:t>|    2 | 2467886 |      337 |      2799 | F      |</a:t>
            </a:r>
          </a:p>
          <a:p>
            <a:r>
              <a:rPr lang="en-US" sz="1200" dirty="0">
                <a:latin typeface="Courier New" panose="02070309020205020404" pitchFamily="49" charset="0"/>
                <a:cs typeface="Courier New" panose="02070309020205020404" pitchFamily="49" charset="0"/>
              </a:rPr>
              <a:t>|    3 | 2467887 |     2801 |      3733 | F      |</a:t>
            </a:r>
          </a:p>
          <a:p>
            <a:r>
              <a:rPr lang="en-US" sz="1200" dirty="0">
                <a:latin typeface="Courier New" panose="02070309020205020404" pitchFamily="49" charset="0"/>
                <a:cs typeface="Courier New" panose="02070309020205020404" pitchFamily="49" charset="0"/>
              </a:rPr>
              <a:t>|    4 | 2467888 |     3734 |      5020 | F      |</a:t>
            </a:r>
          </a:p>
          <a:p>
            <a:r>
              <a:rPr lang="en-US" sz="1200" dirty="0">
                <a:latin typeface="Courier New" panose="02070309020205020404" pitchFamily="49" charset="0"/>
                <a:cs typeface="Courier New" panose="02070309020205020404" pitchFamily="49" charset="0"/>
              </a:rPr>
              <a:t>|    5 | 2467889 |     5234 |      5530 | F      |</a:t>
            </a:r>
          </a:p>
          <a:p>
            <a:r>
              <a:rPr lang="en-US" sz="1200" dirty="0">
                <a:latin typeface="Courier New" panose="02070309020205020404" pitchFamily="49" charset="0"/>
                <a:cs typeface="Courier New" panose="02070309020205020404" pitchFamily="49" charset="0"/>
              </a:rPr>
              <a:t>|    6 | 2467890 |     5683 |      6459 | R      |</a:t>
            </a:r>
          </a:p>
          <a:p>
            <a:r>
              <a:rPr lang="en-US" sz="1200" dirty="0">
                <a:latin typeface="Courier New" panose="02070309020205020404" pitchFamily="49" charset="0"/>
                <a:cs typeface="Courier New" panose="02070309020205020404" pitchFamily="49" charset="0"/>
              </a:rPr>
              <a:t>|    7 | 2467891 |     6529 |      7959 | R      |</a:t>
            </a:r>
          </a:p>
          <a:p>
            <a:r>
              <a:rPr lang="en-US" sz="1200" dirty="0">
                <a:latin typeface="Courier New" panose="02070309020205020404" pitchFamily="49" charset="0"/>
                <a:cs typeface="Courier New" panose="02070309020205020404" pitchFamily="49" charset="0"/>
              </a:rPr>
              <a:t>|    8 | 2467892 |     8238 |      9191 | F      |</a:t>
            </a:r>
          </a:p>
          <a:p>
            <a:r>
              <a:rPr lang="en-US" sz="1200" dirty="0">
                <a:latin typeface="Courier New" panose="02070309020205020404" pitchFamily="49" charset="0"/>
                <a:cs typeface="Courier New" panose="02070309020205020404" pitchFamily="49" charset="0"/>
              </a:rPr>
              <a:t>|    9 | 2467893 |     9306 |      9893 | F      |</a:t>
            </a:r>
          </a:p>
          <a:p>
            <a:r>
              <a:rPr lang="en-US" sz="1200" dirty="0">
                <a:latin typeface="Courier New" panose="02070309020205020404" pitchFamily="49" charset="0"/>
                <a:cs typeface="Courier New" panose="02070309020205020404" pitchFamily="49" charset="0"/>
              </a:rPr>
              <a:t>|   10 | 2467894 |     9928 |     10494 | R      |</a:t>
            </a:r>
          </a:p>
          <a:p>
            <a:r>
              <a:rPr lang="en-US" sz="1200" dirty="0">
                <a:latin typeface="Courier New" panose="02070309020205020404" pitchFamily="49" charset="0"/>
                <a:cs typeface="Courier New" panose="02070309020205020404" pitchFamily="49" charset="0"/>
              </a:rPr>
              <a:t>+------+---------+----------+-----------+--------+</a:t>
            </a:r>
          </a:p>
        </p:txBody>
      </p:sp>
      <p:cxnSp>
        <p:nvCxnSpPr>
          <p:cNvPr id="17" name="Straight Arrow Connector 16"/>
          <p:cNvCxnSpPr>
            <a:stCxn id="28" idx="0"/>
          </p:cNvCxnSpPr>
          <p:nvPr/>
        </p:nvCxnSpPr>
        <p:spPr>
          <a:xfrm flipV="1">
            <a:off x="1604866" y="3449257"/>
            <a:ext cx="1717068" cy="42644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998256" y="3849814"/>
            <a:ext cx="3342092" cy="1172040"/>
            <a:chOff x="8348050" y="4034616"/>
            <a:chExt cx="3342092" cy="1172040"/>
          </a:xfrm>
        </p:grpSpPr>
        <p:grpSp>
          <p:nvGrpSpPr>
            <p:cNvPr id="20" name="Group 19"/>
            <p:cNvGrpSpPr/>
            <p:nvPr/>
          </p:nvGrpSpPr>
          <p:grpSpPr>
            <a:xfrm>
              <a:off x="8684671" y="4034616"/>
              <a:ext cx="3005471" cy="1172040"/>
              <a:chOff x="4187856" y="5685960"/>
              <a:chExt cx="3005471" cy="1172040"/>
            </a:xfrm>
          </p:grpSpPr>
          <p:sp>
            <p:nvSpPr>
              <p:cNvPr id="36" name="AutoShape 13"/>
              <p:cNvSpPr>
                <a:spLocks noChangeArrowheads="1"/>
              </p:cNvSpPr>
              <p:nvPr/>
            </p:nvSpPr>
            <p:spPr bwMode="auto">
              <a:xfrm>
                <a:off x="4319249" y="5951106"/>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37" name="AutoShape 14"/>
              <p:cNvSpPr>
                <a:spLocks noChangeArrowheads="1"/>
              </p:cNvSpPr>
              <p:nvPr/>
            </p:nvSpPr>
            <p:spPr bwMode="auto">
              <a:xfrm>
                <a:off x="5090892" y="5951106"/>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38" name="AutoShape 15"/>
              <p:cNvSpPr>
                <a:spLocks noChangeArrowheads="1"/>
              </p:cNvSpPr>
              <p:nvPr/>
            </p:nvSpPr>
            <p:spPr bwMode="auto">
              <a:xfrm>
                <a:off x="6744144" y="5951106"/>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40" name="Line 18"/>
              <p:cNvSpPr>
                <a:spLocks noChangeShapeType="1"/>
              </p:cNvSpPr>
              <p:nvPr/>
            </p:nvSpPr>
            <p:spPr bwMode="auto">
              <a:xfrm>
                <a:off x="4700249" y="610350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1" name="Line 19"/>
              <p:cNvSpPr>
                <a:spLocks noChangeShapeType="1"/>
              </p:cNvSpPr>
              <p:nvPr/>
            </p:nvSpPr>
            <p:spPr bwMode="auto">
              <a:xfrm>
                <a:off x="5915174" y="6103506"/>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2" name="Left Brace 41"/>
              <p:cNvSpPr/>
              <p:nvPr/>
            </p:nvSpPr>
            <p:spPr>
              <a:xfrm rot="16200000">
                <a:off x="4785026" y="6159240"/>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Left Brace 42"/>
              <p:cNvSpPr/>
              <p:nvPr/>
            </p:nvSpPr>
            <p:spPr>
              <a:xfrm rot="16200000">
                <a:off x="6223837" y="5978011"/>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p:cNvSpPr txBox="1"/>
              <p:nvPr/>
            </p:nvSpPr>
            <p:spPr>
              <a:xfrm>
                <a:off x="4739062" y="6488668"/>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45" name="TextBox 44"/>
              <p:cNvSpPr txBox="1"/>
              <p:nvPr/>
            </p:nvSpPr>
            <p:spPr>
              <a:xfrm>
                <a:off x="6250509" y="6476670"/>
                <a:ext cx="38023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2</a:t>
                </a:r>
                <a:endParaRPr lang="en-US" i="1" dirty="0">
                  <a:latin typeface="+mj-lt"/>
                </a:endParaRPr>
              </a:p>
            </p:txBody>
          </p:sp>
          <p:sp>
            <p:nvSpPr>
              <p:cNvPr id="46" name="AutoShape 14"/>
              <p:cNvSpPr>
                <a:spLocks noChangeArrowheads="1"/>
              </p:cNvSpPr>
              <p:nvPr/>
            </p:nvSpPr>
            <p:spPr bwMode="auto">
              <a:xfrm>
                <a:off x="5567386" y="5953031"/>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47" name="Straight Connector 46"/>
              <p:cNvCxnSpPr>
                <a:stCxn id="37" idx="3"/>
                <a:endCxn id="46" idx="1"/>
              </p:cNvCxnSpPr>
              <p:nvPr/>
            </p:nvCxnSpPr>
            <p:spPr>
              <a:xfrm>
                <a:off x="5471892" y="6103506"/>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87856" y="5699569"/>
                <a:ext cx="513282" cy="307777"/>
              </a:xfrm>
              <a:prstGeom prst="rect">
                <a:avLst/>
              </a:prstGeom>
              <a:noFill/>
            </p:spPr>
            <p:txBody>
              <a:bodyPr wrap="none" rtlCol="0">
                <a:spAutoFit/>
              </a:bodyPr>
              <a:lstStyle/>
              <a:p>
                <a:r>
                  <a:rPr lang="en-US" sz="1400" i="1" dirty="0" smtClean="0">
                    <a:latin typeface="+mj-lt"/>
                  </a:rPr>
                  <a:t>11-1</a:t>
                </a:r>
                <a:endParaRPr lang="en-US" sz="1400" i="1" dirty="0">
                  <a:latin typeface="+mj-lt"/>
                </a:endParaRPr>
              </a:p>
            </p:txBody>
          </p:sp>
          <p:sp>
            <p:nvSpPr>
              <p:cNvPr id="49" name="TextBox 48"/>
              <p:cNvSpPr txBox="1"/>
              <p:nvPr/>
            </p:nvSpPr>
            <p:spPr>
              <a:xfrm>
                <a:off x="5102135" y="5685960"/>
                <a:ext cx="367408" cy="307777"/>
              </a:xfrm>
              <a:prstGeom prst="rect">
                <a:avLst/>
              </a:prstGeom>
              <a:noFill/>
            </p:spPr>
            <p:txBody>
              <a:bodyPr wrap="none" rtlCol="0">
                <a:spAutoFit/>
              </a:bodyPr>
              <a:lstStyle/>
              <a:p>
                <a:r>
                  <a:rPr lang="en-US" sz="1400" i="1" dirty="0" smtClean="0">
                    <a:latin typeface="+mj-lt"/>
                  </a:rPr>
                  <a:t>11</a:t>
                </a:r>
                <a:endParaRPr lang="en-US" sz="1400" i="1" dirty="0">
                  <a:latin typeface="+mj-lt"/>
                </a:endParaRPr>
              </a:p>
            </p:txBody>
          </p:sp>
          <p:sp>
            <p:nvSpPr>
              <p:cNvPr id="50" name="TextBox 49"/>
              <p:cNvSpPr txBox="1"/>
              <p:nvPr/>
            </p:nvSpPr>
            <p:spPr>
              <a:xfrm>
                <a:off x="5579201" y="5707672"/>
                <a:ext cx="367408" cy="307777"/>
              </a:xfrm>
              <a:prstGeom prst="rect">
                <a:avLst/>
              </a:prstGeom>
              <a:noFill/>
            </p:spPr>
            <p:txBody>
              <a:bodyPr wrap="none" rtlCol="0">
                <a:spAutoFit/>
              </a:bodyPr>
              <a:lstStyle/>
              <a:p>
                <a:r>
                  <a:rPr lang="en-US" sz="1400" i="1" dirty="0" smtClean="0">
                    <a:latin typeface="+mj-lt"/>
                  </a:rPr>
                  <a:t>12</a:t>
                </a:r>
                <a:endParaRPr lang="en-US" sz="1400" i="1" dirty="0">
                  <a:latin typeface="+mj-lt"/>
                </a:endParaRPr>
              </a:p>
            </p:txBody>
          </p:sp>
          <p:sp>
            <p:nvSpPr>
              <p:cNvPr id="51" name="TextBox 50"/>
              <p:cNvSpPr txBox="1"/>
              <p:nvPr/>
            </p:nvSpPr>
            <p:spPr>
              <a:xfrm>
                <a:off x="6644779" y="5706264"/>
                <a:ext cx="548548" cy="307777"/>
              </a:xfrm>
              <a:prstGeom prst="rect">
                <a:avLst/>
              </a:prstGeom>
              <a:noFill/>
            </p:spPr>
            <p:txBody>
              <a:bodyPr wrap="none" rtlCol="0">
                <a:spAutoFit/>
              </a:bodyPr>
              <a:lstStyle/>
              <a:p>
                <a:r>
                  <a:rPr lang="en-US" sz="1400" i="1" dirty="0" smtClean="0">
                    <a:latin typeface="+mj-lt"/>
                  </a:rPr>
                  <a:t>12+1</a:t>
                </a:r>
                <a:endParaRPr lang="en-US" sz="1400" i="1" dirty="0">
                  <a:latin typeface="+mj-lt"/>
                </a:endParaRPr>
              </a:p>
            </p:txBody>
          </p:sp>
        </p:grpSp>
        <p:sp>
          <p:nvSpPr>
            <p:cNvPr id="52" name="TextBox 51"/>
            <p:cNvSpPr txBox="1"/>
            <p:nvPr/>
          </p:nvSpPr>
          <p:spPr>
            <a:xfrm>
              <a:off x="8348050" y="4047502"/>
              <a:ext cx="437940" cy="307777"/>
            </a:xfrm>
            <a:prstGeom prst="rect">
              <a:avLst/>
            </a:prstGeom>
            <a:noFill/>
          </p:spPr>
          <p:txBody>
            <a:bodyPr wrap="none" rtlCol="0">
              <a:spAutoFit/>
            </a:bodyPr>
            <a:lstStyle/>
            <a:p>
              <a:r>
                <a:rPr lang="en-US" sz="1400" b="1" dirty="0">
                  <a:latin typeface="+mj-lt"/>
                </a:rPr>
                <a:t>i</a:t>
              </a:r>
              <a:r>
                <a:rPr lang="en-US" sz="1400" b="1" dirty="0" smtClean="0">
                  <a:latin typeface="+mj-lt"/>
                </a:rPr>
                <a:t>dx:</a:t>
              </a:r>
              <a:endParaRPr lang="en-US" sz="1400" b="1" dirty="0">
                <a:latin typeface="+mj-lt"/>
              </a:endParaRPr>
            </a:p>
          </p:txBody>
        </p:sp>
      </p:grpSp>
      <p:sp>
        <p:nvSpPr>
          <p:cNvPr id="53" name="TextBox 52"/>
          <p:cNvSpPr txBox="1"/>
          <p:nvPr/>
        </p:nvSpPr>
        <p:spPr>
          <a:xfrm>
            <a:off x="8326084" y="3043980"/>
            <a:ext cx="3014264" cy="830997"/>
          </a:xfrm>
          <a:prstGeom prst="rect">
            <a:avLst/>
          </a:prstGeom>
          <a:noFill/>
        </p:spPr>
        <p:txBody>
          <a:bodyPr wrap="square" rtlCol="0">
            <a:spAutoFit/>
          </a:bodyPr>
          <a:lstStyle/>
          <a:p>
            <a:r>
              <a:rPr lang="en-US" sz="1200" dirty="0" smtClean="0">
                <a:latin typeface="+mj-lt"/>
                <a:cs typeface="Courier New" panose="02070309020205020404" pitchFamily="49" charset="0"/>
              </a:rPr>
              <a:t>All genes in operons can be located in this indexed list of the genome. And we can verify that the neighbor genes are in the same strand than the operon.</a:t>
            </a:r>
            <a:endParaRPr lang="en-US" sz="1200" dirty="0">
              <a:latin typeface="+mj-lt"/>
              <a:cs typeface="Courier New" panose="02070309020205020404" pitchFamily="49" charset="0"/>
            </a:endParaRPr>
          </a:p>
        </p:txBody>
      </p:sp>
      <p:grpSp>
        <p:nvGrpSpPr>
          <p:cNvPr id="54" name="Group 53"/>
          <p:cNvGrpSpPr/>
          <p:nvPr/>
        </p:nvGrpSpPr>
        <p:grpSpPr>
          <a:xfrm>
            <a:off x="7995614" y="5243932"/>
            <a:ext cx="3342092" cy="1172040"/>
            <a:chOff x="8348050" y="4034616"/>
            <a:chExt cx="3342092" cy="1172040"/>
          </a:xfrm>
        </p:grpSpPr>
        <p:grpSp>
          <p:nvGrpSpPr>
            <p:cNvPr id="55" name="Group 54"/>
            <p:cNvGrpSpPr/>
            <p:nvPr/>
          </p:nvGrpSpPr>
          <p:grpSpPr>
            <a:xfrm>
              <a:off x="8684671" y="4034616"/>
              <a:ext cx="3005471" cy="1172040"/>
              <a:chOff x="4187856" y="5685960"/>
              <a:chExt cx="3005471" cy="1172040"/>
            </a:xfrm>
          </p:grpSpPr>
          <p:sp>
            <p:nvSpPr>
              <p:cNvPr id="57" name="AutoShape 13"/>
              <p:cNvSpPr>
                <a:spLocks noChangeArrowheads="1"/>
              </p:cNvSpPr>
              <p:nvPr/>
            </p:nvSpPr>
            <p:spPr bwMode="auto">
              <a:xfrm>
                <a:off x="4319249" y="5951106"/>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58" name="AutoShape 14"/>
              <p:cNvSpPr>
                <a:spLocks noChangeArrowheads="1"/>
              </p:cNvSpPr>
              <p:nvPr/>
            </p:nvSpPr>
            <p:spPr bwMode="auto">
              <a:xfrm>
                <a:off x="5090892" y="5951106"/>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59" name="AutoShape 15"/>
              <p:cNvSpPr>
                <a:spLocks noChangeArrowheads="1"/>
              </p:cNvSpPr>
              <p:nvPr/>
            </p:nvSpPr>
            <p:spPr bwMode="auto">
              <a:xfrm rot="10800000">
                <a:off x="6744144" y="5951106"/>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60" name="Line 18"/>
              <p:cNvSpPr>
                <a:spLocks noChangeShapeType="1"/>
              </p:cNvSpPr>
              <p:nvPr/>
            </p:nvSpPr>
            <p:spPr bwMode="auto">
              <a:xfrm>
                <a:off x="4700249" y="610350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1" name="Line 19"/>
              <p:cNvSpPr>
                <a:spLocks noChangeShapeType="1"/>
              </p:cNvSpPr>
              <p:nvPr/>
            </p:nvSpPr>
            <p:spPr bwMode="auto">
              <a:xfrm>
                <a:off x="5915174" y="6103506"/>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2" name="Left Brace 61"/>
              <p:cNvSpPr/>
              <p:nvPr/>
            </p:nvSpPr>
            <p:spPr>
              <a:xfrm rot="16200000">
                <a:off x="4785026" y="6159240"/>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Left Brace 62"/>
              <p:cNvSpPr/>
              <p:nvPr/>
            </p:nvSpPr>
            <p:spPr>
              <a:xfrm rot="16200000">
                <a:off x="6223837" y="5978011"/>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4739062" y="6488668"/>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65" name="TextBox 64"/>
              <p:cNvSpPr txBox="1"/>
              <p:nvPr/>
            </p:nvSpPr>
            <p:spPr>
              <a:xfrm>
                <a:off x="5845384" y="6476670"/>
                <a:ext cx="1142620" cy="369332"/>
              </a:xfrm>
              <a:prstGeom prst="rect">
                <a:avLst/>
              </a:prstGeom>
              <a:noFill/>
            </p:spPr>
            <p:txBody>
              <a:bodyPr wrap="none" rtlCol="0">
                <a:spAutoFit/>
              </a:bodyPr>
              <a:lstStyle/>
              <a:p>
                <a:r>
                  <a:rPr lang="en-US" b="1" u="sng" dirty="0" smtClean="0">
                    <a:latin typeface="+mj-lt"/>
                  </a:rPr>
                  <a:t>Not useful</a:t>
                </a:r>
                <a:endParaRPr lang="en-US" b="1" u="sng" dirty="0">
                  <a:latin typeface="+mj-lt"/>
                </a:endParaRPr>
              </a:p>
            </p:txBody>
          </p:sp>
          <p:sp>
            <p:nvSpPr>
              <p:cNvPr id="66" name="AutoShape 14"/>
              <p:cNvSpPr>
                <a:spLocks noChangeArrowheads="1"/>
              </p:cNvSpPr>
              <p:nvPr/>
            </p:nvSpPr>
            <p:spPr bwMode="auto">
              <a:xfrm>
                <a:off x="5567386" y="5953031"/>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67" name="Straight Connector 66"/>
              <p:cNvCxnSpPr>
                <a:stCxn id="58" idx="3"/>
                <a:endCxn id="66" idx="1"/>
              </p:cNvCxnSpPr>
              <p:nvPr/>
            </p:nvCxnSpPr>
            <p:spPr>
              <a:xfrm>
                <a:off x="5471892" y="6103506"/>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187856" y="5699569"/>
                <a:ext cx="513282" cy="307777"/>
              </a:xfrm>
              <a:prstGeom prst="rect">
                <a:avLst/>
              </a:prstGeom>
              <a:noFill/>
            </p:spPr>
            <p:txBody>
              <a:bodyPr wrap="none" rtlCol="0">
                <a:spAutoFit/>
              </a:bodyPr>
              <a:lstStyle/>
              <a:p>
                <a:r>
                  <a:rPr lang="en-US" sz="1400" i="1" dirty="0" smtClean="0">
                    <a:latin typeface="+mj-lt"/>
                  </a:rPr>
                  <a:t>11-1</a:t>
                </a:r>
                <a:endParaRPr lang="en-US" sz="1400" i="1" dirty="0">
                  <a:latin typeface="+mj-lt"/>
                </a:endParaRPr>
              </a:p>
            </p:txBody>
          </p:sp>
          <p:sp>
            <p:nvSpPr>
              <p:cNvPr id="69" name="TextBox 68"/>
              <p:cNvSpPr txBox="1"/>
              <p:nvPr/>
            </p:nvSpPr>
            <p:spPr>
              <a:xfrm>
                <a:off x="5102135" y="5685960"/>
                <a:ext cx="367408" cy="307777"/>
              </a:xfrm>
              <a:prstGeom prst="rect">
                <a:avLst/>
              </a:prstGeom>
              <a:noFill/>
            </p:spPr>
            <p:txBody>
              <a:bodyPr wrap="none" rtlCol="0">
                <a:spAutoFit/>
              </a:bodyPr>
              <a:lstStyle/>
              <a:p>
                <a:r>
                  <a:rPr lang="en-US" sz="1400" i="1" dirty="0" smtClean="0">
                    <a:latin typeface="+mj-lt"/>
                  </a:rPr>
                  <a:t>11</a:t>
                </a:r>
                <a:endParaRPr lang="en-US" sz="1400" i="1" dirty="0">
                  <a:latin typeface="+mj-lt"/>
                </a:endParaRPr>
              </a:p>
            </p:txBody>
          </p:sp>
          <p:sp>
            <p:nvSpPr>
              <p:cNvPr id="70" name="TextBox 69"/>
              <p:cNvSpPr txBox="1"/>
              <p:nvPr/>
            </p:nvSpPr>
            <p:spPr>
              <a:xfrm>
                <a:off x="5579201" y="5707672"/>
                <a:ext cx="367408" cy="307777"/>
              </a:xfrm>
              <a:prstGeom prst="rect">
                <a:avLst/>
              </a:prstGeom>
              <a:noFill/>
            </p:spPr>
            <p:txBody>
              <a:bodyPr wrap="none" rtlCol="0">
                <a:spAutoFit/>
              </a:bodyPr>
              <a:lstStyle/>
              <a:p>
                <a:r>
                  <a:rPr lang="en-US" sz="1400" i="1" dirty="0" smtClean="0">
                    <a:latin typeface="+mj-lt"/>
                  </a:rPr>
                  <a:t>12</a:t>
                </a:r>
                <a:endParaRPr lang="en-US" sz="1400" i="1" dirty="0">
                  <a:latin typeface="+mj-lt"/>
                </a:endParaRPr>
              </a:p>
            </p:txBody>
          </p:sp>
          <p:sp>
            <p:nvSpPr>
              <p:cNvPr id="71" name="TextBox 70"/>
              <p:cNvSpPr txBox="1"/>
              <p:nvPr/>
            </p:nvSpPr>
            <p:spPr>
              <a:xfrm>
                <a:off x="6644779" y="5706264"/>
                <a:ext cx="548548" cy="307777"/>
              </a:xfrm>
              <a:prstGeom prst="rect">
                <a:avLst/>
              </a:prstGeom>
              <a:noFill/>
            </p:spPr>
            <p:txBody>
              <a:bodyPr wrap="none" rtlCol="0">
                <a:spAutoFit/>
              </a:bodyPr>
              <a:lstStyle/>
              <a:p>
                <a:r>
                  <a:rPr lang="en-US" sz="1400" i="1" dirty="0" smtClean="0">
                    <a:latin typeface="+mj-lt"/>
                  </a:rPr>
                  <a:t>12+1</a:t>
                </a:r>
                <a:endParaRPr lang="en-US" sz="1400" i="1" dirty="0">
                  <a:latin typeface="+mj-lt"/>
                </a:endParaRPr>
              </a:p>
            </p:txBody>
          </p:sp>
        </p:grpSp>
        <p:sp>
          <p:nvSpPr>
            <p:cNvPr id="56" name="TextBox 55"/>
            <p:cNvSpPr txBox="1"/>
            <p:nvPr/>
          </p:nvSpPr>
          <p:spPr>
            <a:xfrm>
              <a:off x="8348050" y="4047502"/>
              <a:ext cx="437940" cy="307777"/>
            </a:xfrm>
            <a:prstGeom prst="rect">
              <a:avLst/>
            </a:prstGeom>
            <a:noFill/>
          </p:spPr>
          <p:txBody>
            <a:bodyPr wrap="none" rtlCol="0">
              <a:spAutoFit/>
            </a:bodyPr>
            <a:lstStyle/>
            <a:p>
              <a:r>
                <a:rPr lang="en-US" sz="1400" b="1" dirty="0">
                  <a:latin typeface="+mj-lt"/>
                </a:rPr>
                <a:t>i</a:t>
              </a:r>
              <a:r>
                <a:rPr lang="en-US" sz="1400" b="1" dirty="0" smtClean="0">
                  <a:latin typeface="+mj-lt"/>
                </a:rPr>
                <a:t>dx:</a:t>
              </a:r>
              <a:endParaRPr lang="en-US" sz="1400" b="1" dirty="0">
                <a:latin typeface="+mj-lt"/>
              </a:endParaRPr>
            </a:p>
          </p:txBody>
        </p:sp>
      </p:grpSp>
      <mc:AlternateContent xmlns:mc="http://schemas.openxmlformats.org/markup-compatibility/2006">
        <mc:Choice xmlns:a14="http://schemas.microsoft.com/office/drawing/2010/main" Requires="a14">
          <p:sp>
            <p:nvSpPr>
              <p:cNvPr id="23" name="TextBox 22"/>
              <p:cNvSpPr txBox="1"/>
              <p:nvPr/>
            </p:nvSpPr>
            <p:spPr>
              <a:xfrm>
                <a:off x="937549" y="5999806"/>
                <a:ext cx="6146157" cy="646331"/>
              </a:xfrm>
              <a:prstGeom prst="rect">
                <a:avLst/>
              </a:prstGeom>
              <a:noFill/>
            </p:spPr>
            <p:txBody>
              <a:bodyPr wrap="square" rtlCol="0">
                <a:spAutoFit/>
              </a:bodyPr>
              <a:lstStyle/>
              <a:p>
                <a:r>
                  <a:rPr lang="en-US" dirty="0" smtClean="0"/>
                  <a:t>With this we obtain all the distances between operon borders. Exactly what we need to model our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oMath>
                </a14:m>
                <a:r>
                  <a:rPr lang="en-US" dirty="0" smtClean="0"/>
                  <a:t>.</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937549" y="5999806"/>
                <a:ext cx="6146157" cy="646331"/>
              </a:xfrm>
              <a:prstGeom prst="rect">
                <a:avLst/>
              </a:prstGeom>
              <a:blipFill rotWithShape="0">
                <a:blip r:embed="rId2"/>
                <a:stretch>
                  <a:fillRect l="-893"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79261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14" grpId="0"/>
      <p:bldP spid="53"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Estimating the likelihoods for </a:t>
                </a:r>
                <a14:m>
                  <m:oMath xmlns:m="http://schemas.openxmlformats.org/officeDocument/2006/math">
                    <m:sSub>
                      <m:sSubPr>
                        <m:ctrlPr>
                          <a:rPr lang="en-US" sz="4000" b="1" i="1" smtClean="0">
                            <a:solidFill>
                              <a:srgbClr val="00B050"/>
                            </a:solidFill>
                            <a:effectLst>
                              <a:outerShdw blurRad="38100" dist="38100" dir="2700000" algn="tl">
                                <a:srgbClr val="000000">
                                  <a:alpha val="43137"/>
                                </a:srgbClr>
                              </a:outerShdw>
                            </a:effectLst>
                            <a:latin typeface="Cambria Math" panose="02040503050406030204" pitchFamily="18" charset="0"/>
                          </a:rPr>
                        </m:ctrlPr>
                      </m:sSubPr>
                      <m:e>
                        <m:r>
                          <a:rPr lang="en-US" sz="4000" b="1" i="1" smtClean="0">
                            <a:solidFill>
                              <a:srgbClr val="00B050"/>
                            </a:solidFill>
                            <a:effectLst>
                              <a:outerShdw blurRad="38100" dist="38100" dir="2700000" algn="tl">
                                <a:srgbClr val="000000">
                                  <a:alpha val="43137"/>
                                </a:srgbClr>
                              </a:outerShdw>
                            </a:effectLst>
                            <a:latin typeface="Cambria Math" panose="02040503050406030204" pitchFamily="18" charset="0"/>
                          </a:rPr>
                          <m:t>𝒉</m:t>
                        </m:r>
                      </m:e>
                      <m:sub>
                        <m:r>
                          <a:rPr lang="en-US" sz="4000" b="1" i="1" smtClean="0">
                            <a:solidFill>
                              <a:srgbClr val="00B050"/>
                            </a:solidFill>
                            <a:effectLst>
                              <a:outerShdw blurRad="38100" dist="38100" dir="2700000" algn="tl">
                                <a:srgbClr val="000000">
                                  <a:alpha val="43137"/>
                                </a:srgbClr>
                              </a:outerShdw>
                            </a:effectLst>
                            <a:latin typeface="Cambria Math" panose="02040503050406030204" pitchFamily="18" charset="0"/>
                          </a:rPr>
                          <m:t>𝟏</m:t>
                        </m:r>
                      </m:sub>
                    </m:sSub>
                  </m:oMath>
                </a14:m>
                <a:r>
                  <a:rPr lang="en-US" sz="4000" b="1" dirty="0" smtClean="0">
                    <a:solidFill>
                      <a:srgbClr val="002060"/>
                    </a:solidFill>
                    <a:effectLst>
                      <a:outerShdw blurRad="38100" dist="38100" dir="2700000" algn="tl">
                        <a:srgbClr val="000000">
                          <a:alpha val="43137"/>
                        </a:srgbClr>
                      </a:outerShdw>
                    </a:effectLst>
                  </a:rPr>
                  <a:t>and </a:t>
                </a:r>
                <a14:m>
                  <m:oMath xmlns:m="http://schemas.openxmlformats.org/officeDocument/2006/math">
                    <m:sSub>
                      <m:sSubPr>
                        <m:ctrlPr>
                          <a:rPr lang="en-US" sz="40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sz="4000" b="1" i="1">
                            <a:solidFill>
                              <a:srgbClr val="FF0000"/>
                            </a:solidFill>
                            <a:effectLst>
                              <a:outerShdw blurRad="38100" dist="38100" dir="2700000" algn="tl">
                                <a:srgbClr val="000000">
                                  <a:alpha val="43137"/>
                                </a:srgbClr>
                              </a:outerShdw>
                            </a:effectLst>
                            <a:latin typeface="Cambria Math" panose="02040503050406030204" pitchFamily="18" charset="0"/>
                          </a:rPr>
                          <m:t>𝒉</m:t>
                        </m:r>
                      </m:e>
                      <m:sub>
                        <m:r>
                          <a:rPr lang="en-US" sz="4000" b="1" i="1" smtClean="0">
                            <a:solidFill>
                              <a:srgbClr val="FF0000"/>
                            </a:solidFill>
                            <a:effectLst>
                              <a:outerShdw blurRad="38100" dist="38100" dir="2700000" algn="tl">
                                <a:srgbClr val="000000">
                                  <a:alpha val="43137"/>
                                </a:srgbClr>
                              </a:outerShdw>
                            </a:effectLst>
                            <a:latin typeface="Cambria Math" panose="02040503050406030204" pitchFamily="18" charset="0"/>
                          </a:rPr>
                          <m:t>𝟎</m:t>
                        </m:r>
                      </m:sub>
                    </m:sSub>
                  </m:oMath>
                </a14:m>
                <a:endParaRPr lang="en-US" sz="4000" b="1" dirty="0">
                  <a:solidFill>
                    <a:srgbClr val="002060"/>
                  </a:solidFill>
                  <a:effectLst>
                    <a:outerShdw blurRad="38100" dist="38100" dir="2700000" algn="tl">
                      <a:srgbClr val="000000">
                        <a:alpha val="43137"/>
                      </a:srgbClr>
                    </a:outerShdw>
                  </a:effectLst>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604866" y="221843"/>
                <a:ext cx="9017526" cy="1325563"/>
              </a:xfrm>
              <a:blipFill rotWithShape="0">
                <a:blip r:embed="rId2"/>
                <a:stretch>
                  <a:fillRect/>
                </a:stretch>
              </a:blipFill>
            </p:spPr>
            <p:txBody>
              <a:bodyPr/>
              <a:lstStyle/>
              <a:p>
                <a:r>
                  <a:rPr lang="en-US">
                    <a:noFill/>
                  </a:rPr>
                  <a:t> </a:t>
                </a:r>
              </a:p>
            </p:txBody>
          </p:sp>
        </mc:Fallback>
      </mc:AlternateContent>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
        <p:nvSpPr>
          <p:cNvPr id="5" name="TextBox 4"/>
          <p:cNvSpPr txBox="1"/>
          <p:nvPr/>
        </p:nvSpPr>
        <p:spPr>
          <a:xfrm>
            <a:off x="1022316" y="1538440"/>
            <a:ext cx="10318031" cy="3354765"/>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000" dirty="0" smtClean="0"/>
              <a:t>We could estimate histograms where we show the frequency of distances with bin size of one base pair, and technically that would be enough. However: </a:t>
            </a:r>
          </a:p>
          <a:p>
            <a:pPr marL="741363" lvl="1" indent="-284163">
              <a:buClr>
                <a:schemeClr val="accent5">
                  <a:lumMod val="50000"/>
                </a:schemeClr>
              </a:buClr>
              <a:buFont typeface="Courier New" panose="02070309020205020404" pitchFamily="49" charset="0"/>
              <a:buChar char="o"/>
            </a:pPr>
            <a:r>
              <a:rPr lang="en-US" sz="1600" dirty="0"/>
              <a:t>S</a:t>
            </a:r>
            <a:r>
              <a:rPr lang="en-US" sz="1600" dirty="0" smtClean="0"/>
              <a:t>ome bins could be empty (e.g. no data for distance 38) and we would be forced to make interpolations.</a:t>
            </a:r>
          </a:p>
          <a:p>
            <a:pPr marL="741363" lvl="1" indent="-284163">
              <a:buClr>
                <a:schemeClr val="accent5">
                  <a:lumMod val="50000"/>
                </a:schemeClr>
              </a:buClr>
              <a:buFont typeface="Courier New" panose="02070309020205020404" pitchFamily="49" charset="0"/>
              <a:buChar char="o"/>
            </a:pPr>
            <a:r>
              <a:rPr lang="en-US" sz="1600" dirty="0" smtClean="0"/>
              <a:t>The histogram could be noisy with sudden jumps in frequencies.</a:t>
            </a:r>
          </a:p>
          <a:p>
            <a:pPr marL="347663" indent="-347663">
              <a:buClr>
                <a:schemeClr val="accent5">
                  <a:lumMod val="50000"/>
                </a:schemeClr>
              </a:buClr>
              <a:buFont typeface="Wingdings" panose="05000000000000000000" pitchFamily="2" charset="2"/>
              <a:buChar char="q"/>
            </a:pPr>
            <a:r>
              <a:rPr lang="en-US" sz="2000" dirty="0" smtClean="0"/>
              <a:t>A better approach is to use Kernel Density Estimation (KDE) to model the histogram. This is a standard way to approach the probability density functions and it tackles the problem of smoothing noisy histograms.</a:t>
            </a:r>
          </a:p>
          <a:p>
            <a:pPr marL="804863" lvl="1" indent="-347663">
              <a:buClr>
                <a:schemeClr val="accent5">
                  <a:lumMod val="50000"/>
                </a:schemeClr>
              </a:buClr>
              <a:buFont typeface="Courier New" panose="02070309020205020404" pitchFamily="49" charset="0"/>
              <a:buChar char="o"/>
            </a:pPr>
            <a:r>
              <a:rPr lang="en-US" sz="2000" dirty="0" smtClean="0"/>
              <a:t>Use python to calculate the density function (see </a:t>
            </a:r>
            <a:r>
              <a:rPr lang="en-US" sz="2000" dirty="0"/>
              <a:t>for example: </a:t>
            </a:r>
            <a:r>
              <a:rPr lang="en-US" sz="2000" dirty="0">
                <a:hlinkClick r:id="rId3"/>
              </a:rPr>
              <a:t>https://</a:t>
            </a:r>
            <a:r>
              <a:rPr lang="en-US" sz="2000" dirty="0" smtClean="0">
                <a:hlinkClick r:id="rId3"/>
              </a:rPr>
              <a:t>jakevdp.github.io/blog/2013/12/01/kernel-density-estimation</a:t>
            </a:r>
            <a:r>
              <a:rPr lang="en-US" sz="2000" dirty="0" smtClean="0"/>
              <a:t>).</a:t>
            </a:r>
            <a:endParaRPr lang="en-US" sz="2000" dirty="0" smtClean="0"/>
          </a:p>
          <a:p>
            <a:pPr marL="804863" lvl="1" indent="-347663">
              <a:buClr>
                <a:schemeClr val="accent5">
                  <a:lumMod val="50000"/>
                </a:schemeClr>
              </a:buClr>
              <a:buFont typeface="Courier New" panose="02070309020205020404" pitchFamily="49" charset="0"/>
              <a:buChar char="o"/>
            </a:pPr>
            <a:r>
              <a:rPr lang="en-US" sz="2000" dirty="0" smtClean="0"/>
              <a:t>You only have to give the list with the distances in your control to the function and it will create the density function for you. For example:</a:t>
            </a:r>
          </a:p>
        </p:txBody>
      </p:sp>
      <p:sp>
        <p:nvSpPr>
          <p:cNvPr id="7" name="TextBox 6"/>
          <p:cNvSpPr txBox="1"/>
          <p:nvPr/>
        </p:nvSpPr>
        <p:spPr>
          <a:xfrm>
            <a:off x="3565003" y="4913478"/>
            <a:ext cx="3307957" cy="646331"/>
          </a:xfrm>
          <a:prstGeom prst="rect">
            <a:avLst/>
          </a:prstGeom>
          <a:noFill/>
        </p:spPr>
        <p:txBody>
          <a:bodyPr wrap="none" rtlCol="0">
            <a:spAutoFit/>
          </a:bodyPr>
          <a:lstStyle/>
          <a:p>
            <a:r>
              <a:rPr lang="en-US" dirty="0" err="1" smtClean="0"/>
              <a:t>kde</a:t>
            </a:r>
            <a:r>
              <a:rPr lang="en-US" dirty="0" smtClean="0"/>
              <a:t> = density (data, adjust=0.5);</a:t>
            </a:r>
          </a:p>
          <a:p>
            <a:r>
              <a:rPr lang="en-US" dirty="0" smtClean="0"/>
              <a:t>LL = </a:t>
            </a:r>
            <a:r>
              <a:rPr lang="en-US" dirty="0" err="1" smtClean="0"/>
              <a:t>approxfun</a:t>
            </a:r>
            <a:r>
              <a:rPr lang="en-US" dirty="0" smtClean="0"/>
              <a:t>(</a:t>
            </a:r>
            <a:r>
              <a:rPr lang="en-US" dirty="0" err="1" smtClean="0"/>
              <a:t>kde</a:t>
            </a:r>
            <a:r>
              <a:rPr lang="en-US" dirty="0" smtClean="0"/>
              <a:t>)</a:t>
            </a:r>
            <a:endParaRPr lang="en-US" dirty="0"/>
          </a:p>
        </p:txBody>
      </p:sp>
      <p:sp>
        <p:nvSpPr>
          <p:cNvPr id="8" name="TextBox 7"/>
          <p:cNvSpPr txBox="1"/>
          <p:nvPr/>
        </p:nvSpPr>
        <p:spPr>
          <a:xfrm>
            <a:off x="1851949" y="5559809"/>
            <a:ext cx="8573116" cy="369332"/>
          </a:xfrm>
          <a:prstGeom prst="rect">
            <a:avLst/>
          </a:prstGeom>
          <a:noFill/>
        </p:spPr>
        <p:txBody>
          <a:bodyPr wrap="none" rtlCol="0">
            <a:spAutoFit/>
          </a:bodyPr>
          <a:lstStyle/>
          <a:p>
            <a:r>
              <a:rPr lang="en-US" dirty="0" smtClean="0"/>
              <a:t>Now, to get the density (equivalent to the frequency in a histogram) for a given distance x:</a:t>
            </a:r>
            <a:endParaRPr lang="en-US" dirty="0"/>
          </a:p>
        </p:txBody>
      </p:sp>
      <p:sp>
        <p:nvSpPr>
          <p:cNvPr id="72" name="TextBox 71"/>
          <p:cNvSpPr txBox="1"/>
          <p:nvPr/>
        </p:nvSpPr>
        <p:spPr>
          <a:xfrm>
            <a:off x="3565003" y="5975995"/>
            <a:ext cx="1343638" cy="369332"/>
          </a:xfrm>
          <a:prstGeom prst="rect">
            <a:avLst/>
          </a:prstGeom>
          <a:noFill/>
        </p:spPr>
        <p:txBody>
          <a:bodyPr wrap="none" rtlCol="0">
            <a:spAutoFit/>
          </a:bodyPr>
          <a:lstStyle/>
          <a:p>
            <a:r>
              <a:rPr lang="en-US" dirty="0"/>
              <a:t> </a:t>
            </a:r>
            <a:r>
              <a:rPr lang="en-US" dirty="0" smtClean="0"/>
              <a:t>dens = LL(x)</a:t>
            </a:r>
          </a:p>
        </p:txBody>
      </p:sp>
    </p:spTree>
    <p:extLst>
      <p:ext uri="{BB962C8B-B14F-4D97-AF65-F5344CB8AC3E}">
        <p14:creationId xmlns:p14="http://schemas.microsoft.com/office/powerpoint/2010/main" val="354287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Plotting the likelihood functions</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544" t="6582" r="5317" b="12405"/>
          <a:stretch/>
        </p:blipFill>
        <p:spPr>
          <a:xfrm>
            <a:off x="3172025" y="1886673"/>
            <a:ext cx="5555849" cy="3703899"/>
          </a:xfrm>
          <a:prstGeom prst="rect">
            <a:avLst/>
          </a:prstGeom>
        </p:spPr>
      </p:pic>
      <p:sp>
        <p:nvSpPr>
          <p:cNvPr id="3" name="TextBox 2"/>
          <p:cNvSpPr txBox="1"/>
          <p:nvPr/>
        </p:nvSpPr>
        <p:spPr>
          <a:xfrm>
            <a:off x="5134354" y="5837773"/>
            <a:ext cx="1958549" cy="369332"/>
          </a:xfrm>
          <a:prstGeom prst="rect">
            <a:avLst/>
          </a:prstGeom>
          <a:noFill/>
        </p:spPr>
        <p:txBody>
          <a:bodyPr wrap="none" rtlCol="0">
            <a:spAutoFit/>
          </a:bodyPr>
          <a:lstStyle/>
          <a:p>
            <a:r>
              <a:rPr lang="en-US" dirty="0" smtClean="0"/>
              <a:t>Intergenic distance</a:t>
            </a:r>
            <a:endParaRPr lang="en-US" dirty="0"/>
          </a:p>
        </p:txBody>
      </p:sp>
      <p:sp>
        <p:nvSpPr>
          <p:cNvPr id="11" name="TextBox 10"/>
          <p:cNvSpPr txBox="1"/>
          <p:nvPr/>
        </p:nvSpPr>
        <p:spPr>
          <a:xfrm>
            <a:off x="2710360" y="3040451"/>
            <a:ext cx="461665" cy="1073564"/>
          </a:xfrm>
          <a:prstGeom prst="rect">
            <a:avLst/>
          </a:prstGeom>
          <a:noFill/>
        </p:spPr>
        <p:txBody>
          <a:bodyPr vert="vert270" wrap="none" rtlCol="0">
            <a:spAutoFit/>
          </a:bodyPr>
          <a:lstStyle/>
          <a:p>
            <a:r>
              <a:rPr lang="en-US" dirty="0" smtClean="0"/>
              <a:t>Frequency</a:t>
            </a:r>
            <a:endParaRPr lang="en-US" dirty="0"/>
          </a:p>
        </p:txBody>
      </p:sp>
      <p:sp>
        <p:nvSpPr>
          <p:cNvPr id="12" name="TextBox 11"/>
          <p:cNvSpPr txBox="1"/>
          <p:nvPr/>
        </p:nvSpPr>
        <p:spPr>
          <a:xfrm>
            <a:off x="8727874" y="3317963"/>
            <a:ext cx="461665" cy="796052"/>
          </a:xfrm>
          <a:prstGeom prst="rect">
            <a:avLst/>
          </a:prstGeom>
          <a:noFill/>
        </p:spPr>
        <p:txBody>
          <a:bodyPr vert="vert270" wrap="none" rtlCol="0">
            <a:spAutoFit/>
          </a:bodyPr>
          <a:lstStyle/>
          <a:p>
            <a:r>
              <a:rPr lang="en-US" dirty="0" smtClean="0"/>
              <a:t>Density</a:t>
            </a:r>
            <a:endParaRPr lang="en-US" dirty="0"/>
          </a:p>
        </p:txBody>
      </p:sp>
      <p:sp>
        <p:nvSpPr>
          <p:cNvPr id="10" name="TextBox 9"/>
          <p:cNvSpPr txBox="1"/>
          <p:nvPr/>
        </p:nvSpPr>
        <p:spPr>
          <a:xfrm>
            <a:off x="3298025" y="5560218"/>
            <a:ext cx="372218" cy="261610"/>
          </a:xfrm>
          <a:prstGeom prst="rect">
            <a:avLst/>
          </a:prstGeom>
          <a:noFill/>
        </p:spPr>
        <p:txBody>
          <a:bodyPr wrap="none" rtlCol="0">
            <a:spAutoFit/>
          </a:bodyPr>
          <a:lstStyle/>
          <a:p>
            <a:r>
              <a:rPr lang="en-US" sz="1100" dirty="0" smtClean="0"/>
              <a:t>-10</a:t>
            </a:r>
            <a:endParaRPr lang="en-US" sz="1100" dirty="0"/>
          </a:p>
        </p:txBody>
      </p:sp>
      <p:sp>
        <p:nvSpPr>
          <p:cNvPr id="15" name="TextBox 14"/>
          <p:cNvSpPr txBox="1"/>
          <p:nvPr/>
        </p:nvSpPr>
        <p:spPr>
          <a:xfrm>
            <a:off x="4280305" y="5560218"/>
            <a:ext cx="401072" cy="261610"/>
          </a:xfrm>
          <a:prstGeom prst="rect">
            <a:avLst/>
          </a:prstGeom>
          <a:noFill/>
        </p:spPr>
        <p:txBody>
          <a:bodyPr wrap="none" rtlCol="0">
            <a:spAutoFit/>
          </a:bodyPr>
          <a:lstStyle/>
          <a:p>
            <a:r>
              <a:rPr lang="en-US" sz="1100" dirty="0" smtClean="0"/>
              <a:t>100</a:t>
            </a:r>
            <a:endParaRPr lang="en-US" sz="1100" dirty="0"/>
          </a:p>
        </p:txBody>
      </p:sp>
      <p:sp>
        <p:nvSpPr>
          <p:cNvPr id="16" name="TextBox 15"/>
          <p:cNvSpPr txBox="1"/>
          <p:nvPr/>
        </p:nvSpPr>
        <p:spPr>
          <a:xfrm>
            <a:off x="5291439" y="5552776"/>
            <a:ext cx="401072" cy="261610"/>
          </a:xfrm>
          <a:prstGeom prst="rect">
            <a:avLst/>
          </a:prstGeom>
          <a:noFill/>
        </p:spPr>
        <p:txBody>
          <a:bodyPr wrap="none" rtlCol="0">
            <a:spAutoFit/>
          </a:bodyPr>
          <a:lstStyle/>
          <a:p>
            <a:r>
              <a:rPr lang="en-US" sz="1100" dirty="0" smtClean="0"/>
              <a:t>200</a:t>
            </a:r>
            <a:endParaRPr lang="en-US" sz="1100" dirty="0"/>
          </a:p>
        </p:txBody>
      </p:sp>
      <p:sp>
        <p:nvSpPr>
          <p:cNvPr id="17" name="TextBox 16"/>
          <p:cNvSpPr txBox="1"/>
          <p:nvPr/>
        </p:nvSpPr>
        <p:spPr>
          <a:xfrm>
            <a:off x="6290759" y="5552243"/>
            <a:ext cx="401072" cy="261610"/>
          </a:xfrm>
          <a:prstGeom prst="rect">
            <a:avLst/>
          </a:prstGeom>
          <a:noFill/>
        </p:spPr>
        <p:txBody>
          <a:bodyPr wrap="none" rtlCol="0">
            <a:spAutoFit/>
          </a:bodyPr>
          <a:lstStyle/>
          <a:p>
            <a:r>
              <a:rPr lang="en-US" sz="1100" dirty="0"/>
              <a:t>3</a:t>
            </a:r>
            <a:r>
              <a:rPr lang="en-US" sz="1100" dirty="0" smtClean="0"/>
              <a:t>00</a:t>
            </a:r>
            <a:endParaRPr lang="en-US" sz="1100" dirty="0"/>
          </a:p>
        </p:txBody>
      </p:sp>
      <p:sp>
        <p:nvSpPr>
          <p:cNvPr id="18" name="TextBox 17"/>
          <p:cNvSpPr txBox="1"/>
          <p:nvPr/>
        </p:nvSpPr>
        <p:spPr>
          <a:xfrm>
            <a:off x="7301893" y="5544801"/>
            <a:ext cx="401072" cy="261610"/>
          </a:xfrm>
          <a:prstGeom prst="rect">
            <a:avLst/>
          </a:prstGeom>
          <a:noFill/>
        </p:spPr>
        <p:txBody>
          <a:bodyPr wrap="none" rtlCol="0">
            <a:spAutoFit/>
          </a:bodyPr>
          <a:lstStyle/>
          <a:p>
            <a:r>
              <a:rPr lang="en-US" sz="1100" dirty="0"/>
              <a:t>4</a:t>
            </a:r>
            <a:r>
              <a:rPr lang="en-US" sz="1100" dirty="0" smtClean="0"/>
              <a:t>00</a:t>
            </a:r>
            <a:endParaRPr lang="en-US" sz="1100" dirty="0"/>
          </a:p>
        </p:txBody>
      </p:sp>
      <p:sp>
        <p:nvSpPr>
          <p:cNvPr id="19" name="TextBox 18"/>
          <p:cNvSpPr txBox="1"/>
          <p:nvPr/>
        </p:nvSpPr>
        <p:spPr>
          <a:xfrm>
            <a:off x="8253928" y="5548163"/>
            <a:ext cx="401072" cy="261610"/>
          </a:xfrm>
          <a:prstGeom prst="rect">
            <a:avLst/>
          </a:prstGeom>
          <a:noFill/>
        </p:spPr>
        <p:txBody>
          <a:bodyPr wrap="none" rtlCol="0">
            <a:spAutoFit/>
          </a:bodyPr>
          <a:lstStyle/>
          <a:p>
            <a:r>
              <a:rPr lang="en-US" sz="1100" dirty="0" smtClean="0"/>
              <a:t>500</a:t>
            </a:r>
            <a:endParaRPr lang="en-US" sz="1100" dirty="0"/>
          </a:p>
        </p:txBody>
      </p:sp>
      <p:cxnSp>
        <p:nvCxnSpPr>
          <p:cNvPr id="20" name="Straight Connector 19"/>
          <p:cNvCxnSpPr/>
          <p:nvPr/>
        </p:nvCxnSpPr>
        <p:spPr>
          <a:xfrm>
            <a:off x="8137003" y="2167060"/>
            <a:ext cx="280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7431252" y="2017119"/>
                <a:ext cx="66986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𝐿𝐿</m:t>
                      </m:r>
                      <m:r>
                        <a:rPr lang="en-US" sz="1400" i="1" dirty="0" smtClean="0">
                          <a:latin typeface="Cambria Math" panose="02040503050406030204" pitchFamily="18" charset="0"/>
                        </a:rPr>
                        <m:t>(</m:t>
                      </m:r>
                      <m:r>
                        <a:rPr lang="en-US" sz="1400" i="1" dirty="0" smtClean="0">
                          <a:latin typeface="Cambria Math" panose="02040503050406030204" pitchFamily="18" charset="0"/>
                        </a:rPr>
                        <m:t>𝑥</m:t>
                      </m:r>
                      <m:r>
                        <a:rPr lang="en-US" sz="1400" i="1" dirty="0" smtClean="0">
                          <a:latin typeface="Cambria Math" panose="02040503050406030204" pitchFamily="18" charset="0"/>
                        </a:rPr>
                        <m:t>)</m:t>
                      </m:r>
                    </m:oMath>
                  </m:oMathPara>
                </a14:m>
                <a:endParaRPr lang="en-US" sz="1400" dirty="0"/>
              </a:p>
            </p:txBody>
          </p:sp>
        </mc:Choice>
        <mc:Fallback>
          <p:sp>
            <p:nvSpPr>
              <p:cNvPr id="21" name="TextBox 20"/>
              <p:cNvSpPr txBox="1">
                <a:spLocks noRot="1" noChangeAspect="1" noMove="1" noResize="1" noEditPoints="1" noAdjustHandles="1" noChangeArrowheads="1" noChangeShapeType="1" noTextEdit="1"/>
              </p:cNvSpPr>
              <p:nvPr/>
            </p:nvSpPr>
            <p:spPr>
              <a:xfrm>
                <a:off x="7431252" y="2017119"/>
                <a:ext cx="669863" cy="307777"/>
              </a:xfrm>
              <a:prstGeom prst="rect">
                <a:avLst/>
              </a:prstGeom>
              <a:blipFill rotWithShape="0">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77643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071396"/>
            <a:ext cx="9423400" cy="2609104"/>
          </a:xfrm>
        </p:spPr>
        <p:txBody>
          <a:bodyPr>
            <a:normAutofit fontScale="90000"/>
          </a:bodyPr>
          <a:lstStyle/>
          <a:p>
            <a:r>
              <a:rPr lang="en-US" b="1" dirty="0" smtClean="0">
                <a:solidFill>
                  <a:srgbClr val="002060"/>
                </a:solidFill>
                <a:effectLst>
                  <a:outerShdw blurRad="38100" dist="38100" dir="2700000" algn="tl">
                    <a:srgbClr val="000000">
                      <a:alpha val="43137"/>
                    </a:srgbClr>
                  </a:outerShdw>
                </a:effectLst>
              </a:rPr>
              <a:t>Review and </a:t>
            </a:r>
            <a:r>
              <a:rPr lang="en-US" b="1" dirty="0" smtClean="0">
                <a:solidFill>
                  <a:srgbClr val="002060"/>
                </a:solidFill>
                <a:effectLst>
                  <a:outerShdw blurRad="38100" dist="38100" dir="2700000" algn="tl">
                    <a:srgbClr val="000000">
                      <a:alpha val="43137"/>
                    </a:srgbClr>
                  </a:outerShdw>
                </a:effectLst>
              </a:rPr>
              <a:t>technical approach to</a:t>
            </a:r>
            <a:r>
              <a:rPr lang="en-US" b="1" dirty="0" smtClean="0">
                <a:solidFill>
                  <a:srgbClr val="002060"/>
                </a:solidFill>
                <a:effectLst>
                  <a:outerShdw blurRad="38100" dist="38100" dir="2700000" algn="tl">
                    <a:srgbClr val="000000">
                      <a:alpha val="43137"/>
                    </a:srgbClr>
                  </a:outerShdw>
                </a:effectLst>
              </a:rPr>
              <a:t> the inference of orthology and membership to  operons</a:t>
            </a:r>
            <a:endParaRPr lang="en-US" b="1" dirty="0">
              <a:solidFill>
                <a:srgbClr val="002060"/>
              </a:solidFill>
              <a:effectLst>
                <a:outerShdw blurRad="38100" dist="38100" dir="2700000" algn="tl">
                  <a:srgbClr val="000000">
                    <a:alpha val="43137"/>
                  </a:srgbClr>
                </a:outerShdw>
              </a:effectLst>
            </a:endParaRPr>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60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Building our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20</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691132" y="3774485"/>
                <a:ext cx="8552464" cy="12844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Take the list of distances between genes at operon borders and build the density function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d>
                  </m:oMath>
                </a14:m>
                <a:r>
                  <a:rPr lang="en-US" dirty="0" smtClean="0"/>
                  <a:t>.</a:t>
                </a:r>
                <a:endParaRPr lang="en-US" dirty="0" smtClean="0"/>
              </a:p>
              <a:p>
                <a:pPr marL="285750" indent="-285750">
                  <a:buClr>
                    <a:schemeClr val="accent5">
                      <a:lumMod val="50000"/>
                    </a:schemeClr>
                  </a:buClr>
                  <a:buFont typeface="Wingdings" panose="05000000000000000000" pitchFamily="2" charset="2"/>
                  <a:buChar char="q"/>
                </a:pP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oMath>
                </a14:m>
                <a:endParaRPr lang="en-US" dirty="0" smtClean="0"/>
              </a:p>
              <a:p>
                <a:pPr marL="285750" indent="-285750">
                  <a:buClr>
                    <a:schemeClr val="accent5">
                      <a:lumMod val="50000"/>
                    </a:schemeClr>
                  </a:buClr>
                  <a:buFont typeface="Wingdings" panose="05000000000000000000" pitchFamily="2" charset="2"/>
                  <a:buChar char="q"/>
                </a:pPr>
                <a:endParaRPr lang="en-US" dirty="0" smtClean="0"/>
              </a:p>
            </p:txBody>
          </p:sp>
        </mc:Choice>
        <mc:Fallback>
          <p:sp>
            <p:nvSpPr>
              <p:cNvPr id="5" name="TextBox 4"/>
              <p:cNvSpPr txBox="1">
                <a:spLocks noRot="1" noChangeAspect="1" noMove="1" noResize="1" noEditPoints="1" noAdjustHandles="1" noChangeArrowheads="1" noChangeShapeType="1" noTextEdit="1"/>
              </p:cNvSpPr>
              <p:nvPr/>
            </p:nvSpPr>
            <p:spPr>
              <a:xfrm>
                <a:off x="1691132" y="3774485"/>
                <a:ext cx="8552464" cy="1284454"/>
              </a:xfrm>
              <a:prstGeom prst="rect">
                <a:avLst/>
              </a:prstGeom>
              <a:blipFill rotWithShape="0">
                <a:blip r:embed="rId2"/>
                <a:stretch>
                  <a:fillRect l="-428" t="-2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691131" y="2126627"/>
                <a:ext cx="8948633" cy="12844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Take the list of distances between genes in the same operons and build the density function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d>
                  </m:oMath>
                </a14:m>
                <a:r>
                  <a:rPr lang="en-US" dirty="0" smtClean="0"/>
                  <a:t>.</a:t>
                </a:r>
              </a:p>
              <a:p>
                <a:pPr marL="285750" indent="-285750">
                  <a:buClr>
                    <a:schemeClr val="accent5">
                      <a:lumMod val="50000"/>
                    </a:schemeClr>
                  </a:buClr>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𝐿𝐿</m:t>
                    </m:r>
                    <m:r>
                      <a:rPr lang="en-US" b="0" i="1" smtClean="0">
                        <a:latin typeface="Cambria Math" panose="02040503050406030204" pitchFamily="18" charset="0"/>
                      </a:rPr>
                      <m:t>_</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oMath>
                </a14:m>
                <a:endParaRPr lang="en-US" dirty="0" smtClean="0"/>
              </a:p>
              <a:p>
                <a:pPr>
                  <a:buClr>
                    <a:schemeClr val="accent5">
                      <a:lumMod val="50000"/>
                    </a:schemeClr>
                  </a:buClr>
                </a:pPr>
                <a:endParaRPr lang="en-US"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691131" y="2126627"/>
                <a:ext cx="8948633" cy="1284454"/>
              </a:xfrm>
              <a:prstGeom prst="rect">
                <a:avLst/>
              </a:prstGeom>
              <a:blipFill rotWithShape="0">
                <a:blip r:embed="rId3"/>
                <a:stretch>
                  <a:fillRect l="-409" t="-2844"/>
                </a:stretch>
              </a:blipFill>
            </p:spPr>
            <p:txBody>
              <a:bodyPr/>
              <a:lstStyle/>
              <a:p>
                <a:r>
                  <a:rPr lang="en-US">
                    <a:noFill/>
                  </a:rPr>
                  <a:t> </a:t>
                </a:r>
              </a:p>
            </p:txBody>
          </p:sp>
        </mc:Fallback>
      </mc:AlternateContent>
      <p:sp>
        <p:nvSpPr>
          <p:cNvPr id="3" name="Rectangle 2"/>
          <p:cNvSpPr/>
          <p:nvPr/>
        </p:nvSpPr>
        <p:spPr>
          <a:xfrm>
            <a:off x="1691131" y="1463376"/>
            <a:ext cx="540533" cy="584775"/>
          </a:xfrm>
          <a:prstGeom prst="rect">
            <a:avLst/>
          </a:prstGeom>
        </p:spPr>
        <p:txBody>
          <a:bodyPr wrap="none">
            <a:spAutoFit/>
          </a:bodyPr>
          <a:lstStyle/>
          <a:p>
            <a:r>
              <a:rPr lang="en-US" sz="3200" b="1" i="1" dirty="0">
                <a:solidFill>
                  <a:srgbClr val="00B050"/>
                </a:solidFill>
                <a:effectLst>
                  <a:outerShdw blurRad="38100" dist="38100" dir="2700000" algn="tl">
                    <a:srgbClr val="000000">
                      <a:alpha val="43137"/>
                    </a:srgbClr>
                  </a:outerShdw>
                </a:effectLst>
              </a:rPr>
              <a:t>h</a:t>
            </a:r>
            <a:r>
              <a:rPr lang="en-US" sz="3200" b="1" i="1" baseline="-25000" dirty="0">
                <a:solidFill>
                  <a:srgbClr val="00B050"/>
                </a:solidFill>
                <a:effectLst>
                  <a:outerShdw blurRad="38100" dist="38100" dir="2700000" algn="tl">
                    <a:srgbClr val="000000">
                      <a:alpha val="43137"/>
                    </a:srgbClr>
                  </a:outerShdw>
                </a:effectLst>
              </a:rPr>
              <a:t>1</a:t>
            </a:r>
            <a:endParaRPr lang="en-US" sz="3200" dirty="0"/>
          </a:p>
        </p:txBody>
      </p:sp>
      <p:sp>
        <p:nvSpPr>
          <p:cNvPr id="11" name="Rectangle 10"/>
          <p:cNvSpPr/>
          <p:nvPr/>
        </p:nvSpPr>
        <p:spPr>
          <a:xfrm>
            <a:off x="1691131" y="3189710"/>
            <a:ext cx="540533" cy="584775"/>
          </a:xfrm>
          <a:prstGeom prst="rect">
            <a:avLst/>
          </a:prstGeom>
        </p:spPr>
        <p:txBody>
          <a:bodyPr wrap="none">
            <a:spAutoFit/>
          </a:bodyPr>
          <a:lstStyle/>
          <a:p>
            <a:r>
              <a:rPr lang="en-US" sz="3200" b="1" i="1" dirty="0" smtClean="0">
                <a:solidFill>
                  <a:srgbClr val="FF0000"/>
                </a:solidFill>
                <a:effectLst>
                  <a:outerShdw blurRad="38100" dist="38100" dir="2700000" algn="tl">
                    <a:srgbClr val="000000">
                      <a:alpha val="43137"/>
                    </a:srgbClr>
                  </a:outerShdw>
                </a:effectLst>
              </a:rPr>
              <a:t>h</a:t>
            </a:r>
            <a:r>
              <a:rPr lang="en-US" sz="3200" b="1" i="1" baseline="-25000" dirty="0">
                <a:solidFill>
                  <a:srgbClr val="FF0000"/>
                </a:solidFill>
                <a:effectLst>
                  <a:outerShdw blurRad="38100" dist="38100" dir="2700000" algn="tl">
                    <a:srgbClr val="000000">
                      <a:alpha val="43137"/>
                    </a:srgbClr>
                  </a:outerShdw>
                </a:effectLst>
              </a:rPr>
              <a:t>0</a:t>
            </a:r>
            <a:endParaRPr lang="en-US" sz="3200" dirty="0">
              <a:solidFill>
                <a:srgbClr val="FF0000"/>
              </a:solidFill>
            </a:endParaRPr>
          </a:p>
        </p:txBody>
      </p:sp>
      <mc:AlternateContent xmlns:mc="http://schemas.openxmlformats.org/markup-compatibility/2006">
        <mc:Choice xmlns:a14="http://schemas.microsoft.com/office/drawing/2010/main" Requires="a14">
          <p:sp>
            <p:nvSpPr>
              <p:cNvPr id="28" name="TextBox 27"/>
              <p:cNvSpPr txBox="1"/>
              <p:nvPr/>
            </p:nvSpPr>
            <p:spPr>
              <a:xfrm>
                <a:off x="2940511" y="5309150"/>
                <a:ext cx="4817088"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𝐿𝐿</m:t>
                          </m:r>
                          <m:r>
                            <a:rPr lang="en-US" b="0" i="1" smtClean="0">
                              <a:latin typeface="Cambria Math" panose="02040503050406030204" pitchFamily="18" charset="0"/>
                            </a:rPr>
                            <m:t>_</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0.6)</m:t>
                          </m:r>
                        </m:num>
                        <m:den>
                          <m:r>
                            <a:rPr lang="en-US" i="1">
                              <a:latin typeface="Cambria Math" panose="02040503050406030204" pitchFamily="18" charset="0"/>
                            </a:rPr>
                            <m:t>𝐿</m:t>
                          </m:r>
                          <m:sSub>
                            <m:sSubPr>
                              <m:ctrlPr>
                                <a:rPr lang="en-US" i="1">
                                  <a:latin typeface="Cambria Math" panose="02040503050406030204" pitchFamily="18" charset="0"/>
                                </a:rPr>
                              </m:ctrlPr>
                            </m:sSubPr>
                            <m:e>
                              <m:r>
                                <a:rPr lang="en-US" i="1">
                                  <a:latin typeface="Cambria Math" panose="02040503050406030204" pitchFamily="18" charset="0"/>
                                </a:rPr>
                                <m:t>𝐿</m:t>
                              </m:r>
                              <m:r>
                                <a:rPr lang="en-US" b="0" i="1" smtClean="0">
                                  <a:latin typeface="Cambria Math" panose="02040503050406030204" pitchFamily="18" charset="0"/>
                                </a:rPr>
                                <m:t>_</m:t>
                              </m:r>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0.6</m:t>
                              </m:r>
                            </m:e>
                          </m:d>
                          <m:r>
                            <a:rPr lang="en-US" b="0" i="1" smtClean="0">
                              <a:latin typeface="Cambria Math" panose="02040503050406030204" pitchFamily="18" charset="0"/>
                            </a:rPr>
                            <m:t>+</m:t>
                          </m:r>
                          <m:r>
                            <a:rPr lang="en-US" i="1">
                              <a:latin typeface="Cambria Math" panose="02040503050406030204" pitchFamily="18" charset="0"/>
                            </a:rPr>
                            <m:t>𝐿</m:t>
                          </m:r>
                          <m:sSub>
                            <m:sSubPr>
                              <m:ctrlPr>
                                <a:rPr lang="en-US" i="1">
                                  <a:latin typeface="Cambria Math" panose="02040503050406030204" pitchFamily="18" charset="0"/>
                                </a:rPr>
                              </m:ctrlPr>
                            </m:sSubPr>
                            <m:e>
                              <m:r>
                                <a:rPr lang="en-US" i="1">
                                  <a:latin typeface="Cambria Math" panose="02040503050406030204" pitchFamily="18" charset="0"/>
                                </a:rPr>
                                <m:t>𝐿</m:t>
                              </m:r>
                              <m:r>
                                <a:rPr lang="en-US" b="0" i="1" smtClean="0">
                                  <a:latin typeface="Cambria Math" panose="02040503050406030204" pitchFamily="18" charset="0"/>
                                </a:rPr>
                                <m:t>_</m:t>
                              </m:r>
                              <m:r>
                                <a:rPr lang="en-US" b="0" i="1" smtClean="0">
                                  <a:latin typeface="Cambria Math" panose="02040503050406030204" pitchFamily="18" charset="0"/>
                                </a:rPr>
                                <m:t>h</m:t>
                              </m:r>
                            </m:e>
                            <m:sub>
                              <m:r>
                                <a:rPr lang="en-US" b="0" i="1" smtClean="0">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4</m:t>
                              </m:r>
                            </m:e>
                          </m:d>
                        </m:den>
                      </m:f>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2940511" y="5309150"/>
                <a:ext cx="4817088" cy="57676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65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a:t>
            </a:r>
            <a:r>
              <a:rPr lang="en-US" b="1" dirty="0" smtClean="0">
                <a:solidFill>
                  <a:srgbClr val="002060"/>
                </a:solidFill>
                <a:effectLst>
                  <a:outerShdw blurRad="38100" dist="38100" dir="2700000" algn="tl">
                    <a:srgbClr val="000000">
                      <a:alpha val="43137"/>
                    </a:srgbClr>
                  </a:outerShdw>
                </a:effectLst>
              </a:rPr>
              <a:t>posterior probability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21</a:t>
            </a:fld>
            <a:endParaRPr lang="en-US" dirty="0"/>
          </a:p>
        </p:txBody>
      </p:sp>
      <p:pic>
        <p:nvPicPr>
          <p:cNvPr id="5" name="Picture 4"/>
          <p:cNvPicPr>
            <a:picLocks noChangeAspect="1"/>
          </p:cNvPicPr>
          <p:nvPr/>
        </p:nvPicPr>
        <p:blipFill>
          <a:blip r:embed="rId2"/>
          <a:stretch>
            <a:fillRect/>
          </a:stretch>
        </p:blipFill>
        <p:spPr>
          <a:xfrm>
            <a:off x="1723342" y="1857409"/>
            <a:ext cx="8258175" cy="3962400"/>
          </a:xfrm>
          <a:prstGeom prst="rect">
            <a:avLst/>
          </a:prstGeom>
        </p:spPr>
      </p:pic>
    </p:spTree>
    <p:extLst>
      <p:ext uri="{BB962C8B-B14F-4D97-AF65-F5344CB8AC3E}">
        <p14:creationId xmlns:p14="http://schemas.microsoft.com/office/powerpoint/2010/main" val="3003403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Making predictions in the complete genome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22</a:t>
            </a:fld>
            <a:endParaRPr lang="en-US" dirty="0"/>
          </a:p>
        </p:txBody>
      </p:sp>
      <p:sp>
        <p:nvSpPr>
          <p:cNvPr id="5" name="TextBox 4"/>
          <p:cNvSpPr txBox="1"/>
          <p:nvPr/>
        </p:nvSpPr>
        <p:spPr>
          <a:xfrm>
            <a:off x="1653777" y="1564336"/>
            <a:ext cx="8948633" cy="36933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Using the array that we created slide 17 we estimate all the directons in the genome first:</a:t>
            </a:r>
            <a:endParaRPr lang="en-US" dirty="0" smtClean="0"/>
          </a:p>
        </p:txBody>
      </p:sp>
      <p:pic>
        <p:nvPicPr>
          <p:cNvPr id="9" name="Picture 8"/>
          <p:cNvPicPr>
            <a:picLocks noChangeAspect="1"/>
          </p:cNvPicPr>
          <p:nvPr/>
        </p:nvPicPr>
        <p:blipFill>
          <a:blip r:embed="rId2"/>
          <a:stretch>
            <a:fillRect/>
          </a:stretch>
        </p:blipFill>
        <p:spPr>
          <a:xfrm>
            <a:off x="3030577" y="1887101"/>
            <a:ext cx="5019675" cy="2762250"/>
          </a:xfrm>
          <a:prstGeom prst="rect">
            <a:avLst/>
          </a:prstGeom>
        </p:spPr>
      </p:pic>
      <p:grpSp>
        <p:nvGrpSpPr>
          <p:cNvPr id="18" name="Group 17"/>
          <p:cNvGrpSpPr/>
          <p:nvPr/>
        </p:nvGrpSpPr>
        <p:grpSpPr>
          <a:xfrm>
            <a:off x="7444446" y="2511691"/>
            <a:ext cx="1877096" cy="1944019"/>
            <a:chOff x="7444446" y="2511691"/>
            <a:chExt cx="1877096" cy="1944019"/>
          </a:xfrm>
        </p:grpSpPr>
        <p:sp>
          <p:nvSpPr>
            <p:cNvPr id="10" name="Right Brace 9"/>
            <p:cNvSpPr/>
            <p:nvPr/>
          </p:nvSpPr>
          <p:spPr>
            <a:xfrm>
              <a:off x="7454096" y="2511691"/>
              <a:ext cx="231493" cy="925975"/>
            </a:xfrm>
            <a:prstGeom prst="rightBrace">
              <a:avLst/>
            </a:prstGeom>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454096" y="3831208"/>
              <a:ext cx="231493" cy="324094"/>
            </a:xfrm>
            <a:prstGeom prst="rightBrace">
              <a:avLst/>
            </a:prstGeom>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2" name="Right Brace 11"/>
            <p:cNvSpPr/>
            <p:nvPr/>
          </p:nvSpPr>
          <p:spPr>
            <a:xfrm>
              <a:off x="7444446" y="3485889"/>
              <a:ext cx="231493" cy="324094"/>
            </a:xfrm>
            <a:prstGeom prst="rightBrace">
              <a:avLst/>
            </a:prstGeom>
            <a:ln w="9525">
              <a:solidFill>
                <a:srgbClr val="1F3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444446" y="4178447"/>
              <a:ext cx="241143" cy="185194"/>
            </a:xfrm>
            <a:prstGeom prst="rightBrace">
              <a:avLst/>
            </a:prstGeom>
            <a:ln w="9525">
              <a:solidFill>
                <a:srgbClr val="1F3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050252" y="2790012"/>
              <a:ext cx="1261640" cy="369332"/>
            </a:xfrm>
            <a:prstGeom prst="rect">
              <a:avLst/>
            </a:prstGeom>
            <a:noFill/>
          </p:spPr>
          <p:txBody>
            <a:bodyPr wrap="square" rtlCol="0">
              <a:spAutoFit/>
            </a:bodyPr>
            <a:lstStyle/>
            <a:p>
              <a:r>
                <a:rPr lang="en-US" dirty="0" smtClean="0">
                  <a:solidFill>
                    <a:srgbClr val="00B050"/>
                  </a:solidFill>
                </a:rPr>
                <a:t>Directon 1</a:t>
              </a:r>
              <a:endParaRPr lang="en-US" dirty="0">
                <a:solidFill>
                  <a:srgbClr val="00B050"/>
                </a:solidFill>
              </a:endParaRPr>
            </a:p>
          </p:txBody>
        </p:sp>
        <p:sp>
          <p:nvSpPr>
            <p:cNvPr id="15" name="TextBox 14"/>
            <p:cNvSpPr txBox="1"/>
            <p:nvPr/>
          </p:nvSpPr>
          <p:spPr>
            <a:xfrm>
              <a:off x="8050252" y="3443771"/>
              <a:ext cx="1261640" cy="369332"/>
            </a:xfrm>
            <a:prstGeom prst="rect">
              <a:avLst/>
            </a:prstGeom>
            <a:noFill/>
          </p:spPr>
          <p:txBody>
            <a:bodyPr wrap="square" rtlCol="0">
              <a:spAutoFit/>
            </a:bodyPr>
            <a:lstStyle/>
            <a:p>
              <a:r>
                <a:rPr lang="en-US" dirty="0" smtClean="0">
                  <a:solidFill>
                    <a:srgbClr val="1F3BFF"/>
                  </a:solidFill>
                </a:rPr>
                <a:t>Directon 2</a:t>
              </a:r>
              <a:endParaRPr lang="en-US" dirty="0">
                <a:solidFill>
                  <a:srgbClr val="1F3BFF"/>
                </a:solidFill>
              </a:endParaRPr>
            </a:p>
          </p:txBody>
        </p:sp>
        <p:sp>
          <p:nvSpPr>
            <p:cNvPr id="16" name="TextBox 15"/>
            <p:cNvSpPr txBox="1"/>
            <p:nvPr/>
          </p:nvSpPr>
          <p:spPr>
            <a:xfrm>
              <a:off x="8059902" y="3831734"/>
              <a:ext cx="1261640" cy="369332"/>
            </a:xfrm>
            <a:prstGeom prst="rect">
              <a:avLst/>
            </a:prstGeom>
            <a:noFill/>
            <a:ln>
              <a:noFill/>
            </a:ln>
          </p:spPr>
          <p:txBody>
            <a:bodyPr wrap="square" rtlCol="0">
              <a:spAutoFit/>
            </a:bodyPr>
            <a:lstStyle/>
            <a:p>
              <a:r>
                <a:rPr lang="en-US" dirty="0" smtClean="0">
                  <a:solidFill>
                    <a:srgbClr val="00B050"/>
                  </a:solidFill>
                </a:rPr>
                <a:t>Directon 3</a:t>
              </a:r>
              <a:endParaRPr lang="en-US" dirty="0">
                <a:solidFill>
                  <a:srgbClr val="00B050"/>
                </a:solidFill>
              </a:endParaRPr>
            </a:p>
          </p:txBody>
        </p:sp>
        <p:sp>
          <p:nvSpPr>
            <p:cNvPr id="17" name="TextBox 16"/>
            <p:cNvSpPr txBox="1"/>
            <p:nvPr/>
          </p:nvSpPr>
          <p:spPr>
            <a:xfrm>
              <a:off x="8059902" y="4086378"/>
              <a:ext cx="1261640" cy="369332"/>
            </a:xfrm>
            <a:prstGeom prst="rect">
              <a:avLst/>
            </a:prstGeom>
            <a:noFill/>
          </p:spPr>
          <p:txBody>
            <a:bodyPr wrap="square" rtlCol="0">
              <a:spAutoFit/>
            </a:bodyPr>
            <a:lstStyle/>
            <a:p>
              <a:r>
                <a:rPr lang="en-US" dirty="0" smtClean="0">
                  <a:solidFill>
                    <a:srgbClr val="1F3BFF"/>
                  </a:solidFill>
                </a:rPr>
                <a:t>Directon 4</a:t>
              </a:r>
              <a:endParaRPr lang="en-US" dirty="0">
                <a:solidFill>
                  <a:srgbClr val="1F3BFF"/>
                </a:solidFill>
              </a:endParaRPr>
            </a:p>
          </p:txBody>
        </p:sp>
      </p:grpSp>
      <p:sp>
        <p:nvSpPr>
          <p:cNvPr id="19" name="TextBox 18"/>
          <p:cNvSpPr txBox="1"/>
          <p:nvPr/>
        </p:nvSpPr>
        <p:spPr>
          <a:xfrm>
            <a:off x="1653777" y="4824174"/>
            <a:ext cx="8948633" cy="92333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For each directon with two or more genes we calculate the distances between pairs of adjacent genes and calculate their posterior probability of membership to the same operon.</a:t>
            </a:r>
            <a:endParaRPr lang="en-US" dirty="0" smtClean="0"/>
          </a:p>
        </p:txBody>
      </p:sp>
      <p:grpSp>
        <p:nvGrpSpPr>
          <p:cNvPr id="62" name="Group 61"/>
          <p:cNvGrpSpPr/>
          <p:nvPr/>
        </p:nvGrpSpPr>
        <p:grpSpPr>
          <a:xfrm>
            <a:off x="2856387" y="5876119"/>
            <a:ext cx="6467379" cy="859880"/>
            <a:chOff x="2856387" y="5876119"/>
            <a:chExt cx="6467379" cy="859880"/>
          </a:xfrm>
        </p:grpSpPr>
        <p:sp>
          <p:nvSpPr>
            <p:cNvPr id="23" name="AutoShape 13"/>
            <p:cNvSpPr>
              <a:spLocks noChangeArrowheads="1"/>
            </p:cNvSpPr>
            <p:nvPr/>
          </p:nvSpPr>
          <p:spPr bwMode="auto">
            <a:xfrm>
              <a:off x="3963718" y="5876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4" name="AutoShape 14"/>
            <p:cNvSpPr>
              <a:spLocks noChangeArrowheads="1"/>
            </p:cNvSpPr>
            <p:nvPr/>
          </p:nvSpPr>
          <p:spPr bwMode="auto">
            <a:xfrm>
              <a:off x="4735361" y="5876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5" name="AutoShape 15"/>
            <p:cNvSpPr>
              <a:spLocks noChangeArrowheads="1"/>
            </p:cNvSpPr>
            <p:nvPr/>
          </p:nvSpPr>
          <p:spPr bwMode="auto">
            <a:xfrm flipH="1">
              <a:off x="6388613" y="5876119"/>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sp>
          <p:nvSpPr>
            <p:cNvPr id="26" name="Line 18"/>
            <p:cNvSpPr>
              <a:spLocks noChangeShapeType="1"/>
            </p:cNvSpPr>
            <p:nvPr/>
          </p:nvSpPr>
          <p:spPr bwMode="auto">
            <a:xfrm>
              <a:off x="4344718" y="6028519"/>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7" name="Line 19"/>
            <p:cNvSpPr>
              <a:spLocks noChangeShapeType="1"/>
            </p:cNvSpPr>
            <p:nvPr/>
          </p:nvSpPr>
          <p:spPr bwMode="auto">
            <a:xfrm>
              <a:off x="5559643" y="6028519"/>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8" name="Left Brace 27"/>
            <p:cNvSpPr/>
            <p:nvPr/>
          </p:nvSpPr>
          <p:spPr>
            <a:xfrm rot="16200000">
              <a:off x="4434290" y="607945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3088197" y="6352249"/>
              <a:ext cx="380232" cy="369332"/>
            </a:xfrm>
            <a:prstGeom prst="rect">
              <a:avLst/>
            </a:prstGeom>
            <a:noFill/>
          </p:spPr>
          <p:txBody>
            <a:bodyPr wrap="none" rtlCol="0">
              <a:spAutoFit/>
            </a:bodyPr>
            <a:lstStyle/>
            <a:p>
              <a:r>
                <a:rPr lang="en-US" i="1" dirty="0">
                  <a:latin typeface="+mj-lt"/>
                </a:rPr>
                <a:t>p</a:t>
              </a:r>
              <a:r>
                <a:rPr lang="en-US" i="1" baseline="-25000" dirty="0" smtClean="0">
                  <a:latin typeface="+mj-lt"/>
                </a:rPr>
                <a:t>1</a:t>
              </a:r>
              <a:endParaRPr lang="en-US" i="1" dirty="0">
                <a:latin typeface="+mj-lt"/>
              </a:endParaRPr>
            </a:p>
          </p:txBody>
        </p:sp>
        <p:sp>
          <p:nvSpPr>
            <p:cNvPr id="32" name="AutoShape 14"/>
            <p:cNvSpPr>
              <a:spLocks noChangeArrowheads="1"/>
            </p:cNvSpPr>
            <p:nvPr/>
          </p:nvSpPr>
          <p:spPr bwMode="auto">
            <a:xfrm>
              <a:off x="5211855" y="58780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33" name="Straight Connector 32"/>
            <p:cNvCxnSpPr>
              <a:stCxn id="24" idx="3"/>
              <a:endCxn id="32" idx="1"/>
            </p:cNvCxnSpPr>
            <p:nvPr/>
          </p:nvCxnSpPr>
          <p:spPr>
            <a:xfrm>
              <a:off x="5116361" y="6028519"/>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AutoShape 13"/>
            <p:cNvSpPr>
              <a:spLocks noChangeArrowheads="1"/>
            </p:cNvSpPr>
            <p:nvPr/>
          </p:nvSpPr>
          <p:spPr bwMode="auto">
            <a:xfrm>
              <a:off x="3248001" y="58896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9" name="AutoShape 13"/>
            <p:cNvSpPr>
              <a:spLocks noChangeArrowheads="1"/>
            </p:cNvSpPr>
            <p:nvPr/>
          </p:nvSpPr>
          <p:spPr bwMode="auto">
            <a:xfrm>
              <a:off x="2856387" y="5903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40" name="Line 18"/>
            <p:cNvSpPr>
              <a:spLocks noChangeShapeType="1"/>
            </p:cNvSpPr>
            <p:nvPr/>
          </p:nvSpPr>
          <p:spPr bwMode="auto">
            <a:xfrm>
              <a:off x="3628030" y="6043980"/>
              <a:ext cx="335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1" name="AutoShape 15"/>
            <p:cNvSpPr>
              <a:spLocks noChangeArrowheads="1"/>
            </p:cNvSpPr>
            <p:nvPr/>
          </p:nvSpPr>
          <p:spPr bwMode="auto">
            <a:xfrm flipH="1">
              <a:off x="6865113" y="5878044"/>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sp>
          <p:nvSpPr>
            <p:cNvPr id="42" name="AutoShape 14"/>
            <p:cNvSpPr>
              <a:spLocks noChangeArrowheads="1"/>
            </p:cNvSpPr>
            <p:nvPr/>
          </p:nvSpPr>
          <p:spPr bwMode="auto">
            <a:xfrm>
              <a:off x="7607814" y="58780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43" name="AutoShape 14"/>
            <p:cNvSpPr>
              <a:spLocks noChangeArrowheads="1"/>
            </p:cNvSpPr>
            <p:nvPr/>
          </p:nvSpPr>
          <p:spPr bwMode="auto">
            <a:xfrm>
              <a:off x="8466272" y="587996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44" name="Straight Connector 43"/>
            <p:cNvCxnSpPr>
              <a:stCxn id="42" idx="3"/>
              <a:endCxn id="43" idx="1"/>
            </p:cNvCxnSpPr>
            <p:nvPr/>
          </p:nvCxnSpPr>
          <p:spPr>
            <a:xfrm>
              <a:off x="7988814" y="6030444"/>
              <a:ext cx="477458"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a:endCxn id="25" idx="1"/>
            </p:cNvCxnSpPr>
            <p:nvPr/>
          </p:nvCxnSpPr>
          <p:spPr>
            <a:xfrm flipH="1" flipV="1">
              <a:off x="6769613" y="6028519"/>
              <a:ext cx="95500" cy="19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1"/>
              <a:endCxn id="42" idx="1"/>
            </p:cNvCxnSpPr>
            <p:nvPr/>
          </p:nvCxnSpPr>
          <p:spPr>
            <a:xfrm>
              <a:off x="7246113" y="6030444"/>
              <a:ext cx="361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AutoShape 15"/>
            <p:cNvSpPr>
              <a:spLocks noChangeArrowheads="1"/>
            </p:cNvSpPr>
            <p:nvPr/>
          </p:nvSpPr>
          <p:spPr bwMode="auto">
            <a:xfrm flipH="1">
              <a:off x="8942766" y="5878044"/>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cxnSp>
          <p:nvCxnSpPr>
            <p:cNvPr id="51" name="Straight Connector 50"/>
            <p:cNvCxnSpPr>
              <a:stCxn id="43" idx="3"/>
              <a:endCxn id="49" idx="3"/>
            </p:cNvCxnSpPr>
            <p:nvPr/>
          </p:nvCxnSpPr>
          <p:spPr>
            <a:xfrm flipV="1">
              <a:off x="8847272" y="6030444"/>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eft Brace 51"/>
            <p:cNvSpPr/>
            <p:nvPr/>
          </p:nvSpPr>
          <p:spPr>
            <a:xfrm rot="16200000">
              <a:off x="5043951" y="619760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4998914" y="634429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4</a:t>
              </a:r>
              <a:endParaRPr lang="en-US" i="1" dirty="0">
                <a:latin typeface="+mj-lt"/>
              </a:endParaRPr>
            </a:p>
          </p:txBody>
        </p:sp>
        <p:sp>
          <p:nvSpPr>
            <p:cNvPr id="54" name="Left Brace 53"/>
            <p:cNvSpPr/>
            <p:nvPr/>
          </p:nvSpPr>
          <p:spPr>
            <a:xfrm rot="16200000">
              <a:off x="6779923" y="622684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Left Brace 54"/>
            <p:cNvSpPr/>
            <p:nvPr/>
          </p:nvSpPr>
          <p:spPr>
            <a:xfrm rot="16200000">
              <a:off x="8108059" y="6104639"/>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Left Brace 55"/>
            <p:cNvSpPr/>
            <p:nvPr/>
          </p:nvSpPr>
          <p:spPr>
            <a:xfrm rot="16200000">
              <a:off x="3664112" y="610463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Left Brace 56"/>
            <p:cNvSpPr/>
            <p:nvPr/>
          </p:nvSpPr>
          <p:spPr>
            <a:xfrm rot="16200000">
              <a:off x="3153050" y="622075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TextBox 57"/>
            <p:cNvSpPr txBox="1"/>
            <p:nvPr/>
          </p:nvSpPr>
          <p:spPr>
            <a:xfrm>
              <a:off x="3610956" y="6366667"/>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2</a:t>
              </a:r>
              <a:endParaRPr lang="en-US" i="1" dirty="0">
                <a:latin typeface="+mj-lt"/>
              </a:endParaRPr>
            </a:p>
          </p:txBody>
        </p:sp>
        <p:sp>
          <p:nvSpPr>
            <p:cNvPr id="59" name="TextBox 58"/>
            <p:cNvSpPr txBox="1"/>
            <p:nvPr/>
          </p:nvSpPr>
          <p:spPr>
            <a:xfrm>
              <a:off x="4388341" y="6340353"/>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3</a:t>
              </a:r>
              <a:endParaRPr lang="en-US" i="1" dirty="0">
                <a:latin typeface="+mj-lt"/>
              </a:endParaRPr>
            </a:p>
          </p:txBody>
        </p:sp>
        <p:sp>
          <p:nvSpPr>
            <p:cNvPr id="60" name="TextBox 59"/>
            <p:cNvSpPr txBox="1"/>
            <p:nvPr/>
          </p:nvSpPr>
          <p:spPr>
            <a:xfrm>
              <a:off x="6727757" y="6352314"/>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5</a:t>
              </a:r>
              <a:endParaRPr lang="en-US" i="1" dirty="0">
                <a:latin typeface="+mj-lt"/>
              </a:endParaRPr>
            </a:p>
          </p:txBody>
        </p:sp>
        <p:sp>
          <p:nvSpPr>
            <p:cNvPr id="61" name="TextBox 60"/>
            <p:cNvSpPr txBox="1"/>
            <p:nvPr/>
          </p:nvSpPr>
          <p:spPr>
            <a:xfrm>
              <a:off x="8074826" y="635331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6</a:t>
              </a:r>
              <a:endParaRPr lang="en-US" i="1" dirty="0">
                <a:latin typeface="+mj-lt"/>
              </a:endParaRPr>
            </a:p>
          </p:txBody>
        </p:sp>
      </p:grpSp>
    </p:spTree>
    <p:extLst>
      <p:ext uri="{BB962C8B-B14F-4D97-AF65-F5344CB8AC3E}">
        <p14:creationId xmlns:p14="http://schemas.microsoft.com/office/powerpoint/2010/main" val="187365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a SQL table to put your predictions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23</a:t>
            </a:fld>
            <a:endParaRPr lang="en-US" dirty="0"/>
          </a:p>
        </p:txBody>
      </p:sp>
      <p:sp>
        <p:nvSpPr>
          <p:cNvPr id="8" name="Rectangle 7"/>
          <p:cNvSpPr/>
          <p:nvPr/>
        </p:nvSpPr>
        <p:spPr>
          <a:xfrm>
            <a:off x="1716910" y="1664552"/>
            <a:ext cx="8801100" cy="2862322"/>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CREATE TABLE </a:t>
            </a:r>
            <a:r>
              <a:rPr lang="en-US" dirty="0" err="1" smtClean="0">
                <a:latin typeface="Courier New" panose="02070309020205020404" pitchFamily="49" charset="0"/>
                <a:cs typeface="Courier New" panose="02070309020205020404" pitchFamily="49" charset="0"/>
              </a:rPr>
              <a:t>tus</a:t>
            </a:r>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gid_1       INT  (10) UNSIGNED NOT NULL,</a:t>
            </a:r>
          </a:p>
          <a:p>
            <a:r>
              <a:rPr lang="en-US" dirty="0" smtClean="0">
                <a:latin typeface="Courier New" panose="02070309020205020404" pitchFamily="49" charset="0"/>
                <a:cs typeface="Courier New" panose="02070309020205020404" pitchFamily="49" charset="0"/>
              </a:rPr>
              <a:t>  gid_2       INT  (10) UNSIGNED NOT NULL,</a:t>
            </a:r>
          </a:p>
          <a:p>
            <a:r>
              <a:rPr lang="en-US" dirty="0" smtClean="0">
                <a:latin typeface="Courier New" panose="02070309020205020404" pitchFamily="49" charset="0"/>
                <a:cs typeface="Courier New" panose="02070309020205020404" pitchFamily="49" charset="0"/>
              </a:rPr>
              <a:t>  distance    INT  (10) UNSIGNED NOT NULL,</a:t>
            </a:r>
          </a:p>
          <a:p>
            <a:r>
              <a:rPr lang="en-US" dirty="0" smtClean="0">
                <a:latin typeface="Courier New" panose="02070309020205020404" pitchFamily="49" charset="0"/>
                <a:cs typeface="Courier New" panose="02070309020205020404" pitchFamily="49" charset="0"/>
              </a:rPr>
              <a:t>  status      ENUM('TP', 'TN') NOT NULL,</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prob</a:t>
            </a:r>
            <a:r>
              <a:rPr lang="en-US" dirty="0" smtClean="0">
                <a:latin typeface="Courier New" panose="02070309020205020404" pitchFamily="49" charset="0"/>
                <a:cs typeface="Courier New" panose="02070309020205020404" pitchFamily="49" charset="0"/>
              </a:rPr>
              <a:t>        DOUBLE PRECISION NOT NULL,</a:t>
            </a:r>
          </a:p>
          <a:p>
            <a:r>
              <a:rPr lang="en-US" dirty="0" smtClean="0">
                <a:latin typeface="Courier New" panose="02070309020205020404" pitchFamily="49" charset="0"/>
                <a:cs typeface="Courier New" panose="02070309020205020404" pitchFamily="49" charset="0"/>
              </a:rPr>
              <a:t>  KEY (gid_1),</a:t>
            </a:r>
          </a:p>
          <a:p>
            <a:r>
              <a:rPr lang="en-US" dirty="0" smtClean="0">
                <a:latin typeface="Courier New" panose="02070309020205020404" pitchFamily="49" charset="0"/>
                <a:cs typeface="Courier New" panose="02070309020205020404" pitchFamily="49" charset="0"/>
              </a:rPr>
              <a:t>  KEY (gid_2)</a:t>
            </a:r>
          </a:p>
          <a:p>
            <a:r>
              <a:rPr lang="en-US" dirty="0" smtClean="0">
                <a:latin typeface="Courier New" panose="02070309020205020404" pitchFamily="49" charset="0"/>
                <a:cs typeface="Courier New" panose="02070309020205020404" pitchFamily="49" charset="0"/>
              </a:rPr>
              <a:t>) ENGINE=</a:t>
            </a:r>
            <a:r>
              <a:rPr lang="en-US" dirty="0" err="1" smtClean="0">
                <a:latin typeface="Courier New" panose="02070309020205020404" pitchFamily="49" charset="0"/>
                <a:cs typeface="Courier New" panose="02070309020205020404" pitchFamily="49" charset="0"/>
              </a:rPr>
              <a:t>InnoDB</a:t>
            </a:r>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1716910" y="4539024"/>
            <a:ext cx="8948633"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Fill the table with your inferences for each pair of genes. Notice that I didn’t name the table operons. That is because our predictions are based on pairs of genes that may form a transcription unit, to get operons we would need to concatenate inferences at </a:t>
            </a:r>
            <a:r>
              <a:rPr lang="en-US" dirty="0" smtClean="0"/>
              <a:t>least a </a:t>
            </a:r>
            <a:r>
              <a:rPr lang="en-US" dirty="0" smtClean="0"/>
              <a:t>given probability value:</a:t>
            </a:r>
            <a:endParaRPr lang="en-US" dirty="0" smtClean="0"/>
          </a:p>
        </p:txBody>
      </p:sp>
      <p:grpSp>
        <p:nvGrpSpPr>
          <p:cNvPr id="43" name="Group 42"/>
          <p:cNvGrpSpPr/>
          <p:nvPr/>
        </p:nvGrpSpPr>
        <p:grpSpPr>
          <a:xfrm>
            <a:off x="2856387" y="5829819"/>
            <a:ext cx="2736468" cy="859880"/>
            <a:chOff x="2856387" y="5829819"/>
            <a:chExt cx="2736468" cy="859880"/>
          </a:xfrm>
        </p:grpSpPr>
        <p:sp>
          <p:nvSpPr>
            <p:cNvPr id="26" name="AutoShape 13"/>
            <p:cNvSpPr>
              <a:spLocks noChangeArrowheads="1"/>
            </p:cNvSpPr>
            <p:nvPr/>
          </p:nvSpPr>
          <p:spPr bwMode="auto">
            <a:xfrm>
              <a:off x="3963718" y="5829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7" name="AutoShape 14"/>
            <p:cNvSpPr>
              <a:spLocks noChangeArrowheads="1"/>
            </p:cNvSpPr>
            <p:nvPr/>
          </p:nvSpPr>
          <p:spPr bwMode="auto">
            <a:xfrm>
              <a:off x="4735361" y="5829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8" name="Line 18"/>
            <p:cNvSpPr>
              <a:spLocks noChangeShapeType="1"/>
            </p:cNvSpPr>
            <p:nvPr/>
          </p:nvSpPr>
          <p:spPr bwMode="auto">
            <a:xfrm>
              <a:off x="4344718" y="5982219"/>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9" name="Left Brace 28"/>
            <p:cNvSpPr/>
            <p:nvPr/>
          </p:nvSpPr>
          <p:spPr>
            <a:xfrm rot="16200000">
              <a:off x="4434290" y="603315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3088197" y="6305949"/>
              <a:ext cx="380232" cy="369332"/>
            </a:xfrm>
            <a:prstGeom prst="rect">
              <a:avLst/>
            </a:prstGeom>
            <a:noFill/>
          </p:spPr>
          <p:txBody>
            <a:bodyPr wrap="none" rtlCol="0">
              <a:spAutoFit/>
            </a:bodyPr>
            <a:lstStyle/>
            <a:p>
              <a:r>
                <a:rPr lang="en-US" i="1" dirty="0">
                  <a:latin typeface="+mj-lt"/>
                </a:rPr>
                <a:t>p</a:t>
              </a:r>
              <a:r>
                <a:rPr lang="en-US" i="1" baseline="-25000" dirty="0" smtClean="0">
                  <a:latin typeface="+mj-lt"/>
                </a:rPr>
                <a:t>1</a:t>
              </a:r>
              <a:endParaRPr lang="en-US" i="1" dirty="0">
                <a:latin typeface="+mj-lt"/>
              </a:endParaRPr>
            </a:p>
          </p:txBody>
        </p:sp>
        <p:sp>
          <p:nvSpPr>
            <p:cNvPr id="31" name="AutoShape 14"/>
            <p:cNvSpPr>
              <a:spLocks noChangeArrowheads="1"/>
            </p:cNvSpPr>
            <p:nvPr/>
          </p:nvSpPr>
          <p:spPr bwMode="auto">
            <a:xfrm>
              <a:off x="5211855" y="58317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32" name="Straight Connector 31"/>
            <p:cNvCxnSpPr>
              <a:stCxn id="27" idx="3"/>
              <a:endCxn id="31" idx="1"/>
            </p:cNvCxnSpPr>
            <p:nvPr/>
          </p:nvCxnSpPr>
          <p:spPr>
            <a:xfrm>
              <a:off x="5116361" y="5982219"/>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AutoShape 13"/>
            <p:cNvSpPr>
              <a:spLocks noChangeArrowheads="1"/>
            </p:cNvSpPr>
            <p:nvPr/>
          </p:nvSpPr>
          <p:spPr bwMode="auto">
            <a:xfrm>
              <a:off x="3248001" y="58433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4" name="AutoShape 13"/>
            <p:cNvSpPr>
              <a:spLocks noChangeArrowheads="1"/>
            </p:cNvSpPr>
            <p:nvPr/>
          </p:nvSpPr>
          <p:spPr bwMode="auto">
            <a:xfrm>
              <a:off x="2856387" y="5856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5" name="Line 18"/>
            <p:cNvSpPr>
              <a:spLocks noChangeShapeType="1"/>
            </p:cNvSpPr>
            <p:nvPr/>
          </p:nvSpPr>
          <p:spPr bwMode="auto">
            <a:xfrm>
              <a:off x="3628030" y="5997680"/>
              <a:ext cx="335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6" name="Left Brace 35"/>
            <p:cNvSpPr/>
            <p:nvPr/>
          </p:nvSpPr>
          <p:spPr>
            <a:xfrm rot="16200000">
              <a:off x="5043951" y="615130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p:cNvSpPr txBox="1"/>
            <p:nvPr/>
          </p:nvSpPr>
          <p:spPr>
            <a:xfrm>
              <a:off x="4998914" y="629799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4</a:t>
              </a:r>
              <a:endParaRPr lang="en-US" i="1" dirty="0">
                <a:latin typeface="+mj-lt"/>
              </a:endParaRPr>
            </a:p>
          </p:txBody>
        </p:sp>
        <p:sp>
          <p:nvSpPr>
            <p:cNvPr id="38" name="Left Brace 37"/>
            <p:cNvSpPr/>
            <p:nvPr/>
          </p:nvSpPr>
          <p:spPr>
            <a:xfrm rot="16200000">
              <a:off x="3664112" y="605833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Left Brace 38"/>
            <p:cNvSpPr/>
            <p:nvPr/>
          </p:nvSpPr>
          <p:spPr>
            <a:xfrm rot="16200000">
              <a:off x="3153050" y="617445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p:cNvSpPr txBox="1"/>
            <p:nvPr/>
          </p:nvSpPr>
          <p:spPr>
            <a:xfrm>
              <a:off x="3610956" y="6320367"/>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2</a:t>
              </a:r>
              <a:endParaRPr lang="en-US" i="1" dirty="0">
                <a:latin typeface="+mj-lt"/>
              </a:endParaRPr>
            </a:p>
          </p:txBody>
        </p:sp>
        <p:sp>
          <p:nvSpPr>
            <p:cNvPr id="41" name="TextBox 40"/>
            <p:cNvSpPr txBox="1"/>
            <p:nvPr/>
          </p:nvSpPr>
          <p:spPr>
            <a:xfrm>
              <a:off x="4388341" y="6294053"/>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3</a:t>
              </a:r>
              <a:endParaRPr lang="en-US" i="1" dirty="0">
                <a:latin typeface="+mj-lt"/>
              </a:endParaRPr>
            </a:p>
          </p:txBody>
        </p:sp>
      </p:grpSp>
      <mc:AlternateContent xmlns:mc="http://schemas.openxmlformats.org/markup-compatibility/2006">
        <mc:Choice xmlns:a14="http://schemas.microsoft.com/office/drawing/2010/main" Requires="a14">
          <p:sp>
            <p:nvSpPr>
              <p:cNvPr id="42" name="TextBox 41"/>
              <p:cNvSpPr txBox="1"/>
              <p:nvPr/>
            </p:nvSpPr>
            <p:spPr>
              <a:xfrm>
                <a:off x="6268161" y="5812962"/>
                <a:ext cx="4822936" cy="668645"/>
              </a:xfrm>
              <a:prstGeom prst="rect">
                <a:avLst/>
              </a:prstGeom>
              <a:noFill/>
            </p:spPr>
            <p:txBody>
              <a:bodyPr wrap="square" rtlCol="0">
                <a:spAutoFit/>
              </a:bodyPr>
              <a:lstStyle/>
              <a:p>
                <a:r>
                  <a:rPr lang="en-US" dirty="0" smtClean="0"/>
                  <a:t>All five genes would form an operon if their posterior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&gt;= threshold.</a:t>
                </a:r>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268161" y="5812962"/>
                <a:ext cx="4822936" cy="668645"/>
              </a:xfrm>
              <a:prstGeom prst="rect">
                <a:avLst/>
              </a:prstGeom>
              <a:blipFill rotWithShape="0">
                <a:blip r:embed="rId2"/>
                <a:stretch>
                  <a:fillRect l="-1011" t="-5505" b="-11927"/>
                </a:stretch>
              </a:blipFill>
            </p:spPr>
            <p:txBody>
              <a:bodyPr/>
              <a:lstStyle/>
              <a:p>
                <a:r>
                  <a:rPr lang="en-US">
                    <a:noFill/>
                  </a:rPr>
                  <a:t> </a:t>
                </a:r>
              </a:p>
            </p:txBody>
          </p:sp>
        </mc:Fallback>
      </mc:AlternateContent>
    </p:spTree>
    <p:extLst>
      <p:ext uri="{BB962C8B-B14F-4D97-AF65-F5344CB8AC3E}">
        <p14:creationId xmlns:p14="http://schemas.microsoft.com/office/powerpoint/2010/main" val="188562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7"/>
            <a:ext cx="10718800" cy="4436892"/>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Run blast of the whole proteome </a:t>
            </a:r>
            <a:r>
              <a:rPr lang="en-US" sz="2400" i="1" dirty="0" smtClean="0">
                <a:sym typeface="Symbol" panose="05050102010706020507" pitchFamily="18" charset="2"/>
              </a:rPr>
              <a:t>E. coli </a:t>
            </a:r>
            <a:r>
              <a:rPr lang="en-US" sz="2400" dirty="0" smtClean="0">
                <a:sym typeface="Symbol" panose="05050102010706020507" pitchFamily="18" charset="2"/>
              </a:rPr>
              <a:t>K12</a:t>
            </a:r>
            <a:r>
              <a:rPr lang="en-US" sz="2400" i="1" dirty="0" smtClean="0">
                <a:sym typeface="Symbol" panose="05050102010706020507" pitchFamily="18" charset="2"/>
              </a:rPr>
              <a:t> </a:t>
            </a:r>
            <a:r>
              <a:rPr lang="en-US" sz="2400" dirty="0" smtClean="0">
                <a:sym typeface="Symbol" panose="05050102010706020507" pitchFamily="18" charset="2"/>
              </a:rPr>
              <a:t>vs </a:t>
            </a:r>
            <a:r>
              <a:rPr lang="en-US" sz="2400" i="1" dirty="0" smtClean="0">
                <a:sym typeface="Symbol" panose="05050102010706020507" pitchFamily="18" charset="2"/>
              </a:rPr>
              <a:t>A. tumefaciens </a:t>
            </a:r>
            <a:r>
              <a:rPr lang="en-US" sz="2400" dirty="0" smtClean="0">
                <a:sym typeface="Symbol" panose="05050102010706020507" pitchFamily="18" charset="2"/>
              </a:rPr>
              <a:t>and vice versa:</a:t>
            </a:r>
          </a:p>
          <a:p>
            <a:pPr lvl="1">
              <a:buClr>
                <a:srgbClr val="002060"/>
              </a:buClr>
              <a:buFont typeface="Courier New" panose="02070309020205020404" pitchFamily="49" charset="0"/>
              <a:buChar char="o"/>
            </a:pPr>
            <a:r>
              <a:rPr lang="en-US" sz="2000" dirty="0" smtClean="0">
                <a:sym typeface="Symbol" panose="05050102010706020507" pitchFamily="18" charset="2"/>
              </a:rPr>
              <a:t>Generate blast databases for both genomes and put them in the same directory</a:t>
            </a:r>
          </a:p>
          <a:p>
            <a:pPr lvl="1">
              <a:buClr>
                <a:srgbClr val="002060"/>
              </a:buClr>
              <a:buFont typeface="Courier New" panose="02070309020205020404" pitchFamily="49" charset="0"/>
              <a:buChar char="o"/>
            </a:pPr>
            <a:r>
              <a:rPr lang="en-US" sz="2000" dirty="0" smtClean="0">
                <a:sym typeface="Symbol" panose="05050102010706020507" pitchFamily="18" charset="2"/>
              </a:rPr>
              <a:t>Run blast giving the full proteome of one genome against the blast database of the other genome.</a:t>
            </a:r>
          </a:p>
          <a:p>
            <a:pPr lvl="1">
              <a:buClr>
                <a:srgbClr val="002060"/>
              </a:buClr>
              <a:buFont typeface="Courier New" panose="02070309020205020404" pitchFamily="49" charset="0"/>
              <a:buChar char="o"/>
            </a:pPr>
            <a:r>
              <a:rPr lang="en-US" sz="2000" dirty="0" smtClean="0">
                <a:sym typeface="Symbol" panose="05050102010706020507" pitchFamily="18" charset="2"/>
              </a:rPr>
              <a:t>Produce a tabulated file where you store:</a:t>
            </a:r>
          </a:p>
          <a:p>
            <a:pPr lvl="1" indent="0">
              <a:buClr>
                <a:srgbClr val="002060"/>
              </a:buClr>
              <a:buNone/>
            </a:pPr>
            <a:r>
              <a:rPr lang="en-US" sz="1800" dirty="0" smtClean="0">
                <a:sym typeface="Symbol" panose="05050102010706020507" pitchFamily="18" charset="2"/>
              </a:rPr>
              <a:t>qseqid, sseqid, qlen, slen, bitscore, evalue, pident, nident, length, qcovs, qstart, qend, sstart, send</a:t>
            </a:r>
          </a:p>
          <a:p>
            <a:pPr marL="688975" lvl="1" indent="-223838">
              <a:buClr>
                <a:srgbClr val="002060"/>
              </a:buClr>
              <a:buFont typeface="Courier New" panose="02070309020205020404" pitchFamily="49" charset="0"/>
              <a:buChar char="o"/>
            </a:pPr>
            <a:r>
              <a:rPr lang="en-US" sz="1800" dirty="0" smtClean="0">
                <a:sym typeface="Symbol" panose="05050102010706020507" pitchFamily="18" charset="2"/>
              </a:rPr>
              <a:t>Calculate </a:t>
            </a:r>
            <a:r>
              <a:rPr lang="en-US" sz="1800" dirty="0">
                <a:sym typeface="Symbol" panose="05050102010706020507" pitchFamily="18" charset="2"/>
              </a:rPr>
              <a:t>the extra field scov (subject coverage) as </a:t>
            </a:r>
            <a:r>
              <a:rPr lang="en-US" sz="1800" dirty="0" smtClean="0">
                <a:sym typeface="Symbol" panose="05050102010706020507" pitchFamily="18" charset="2"/>
              </a:rPr>
              <a:t>length/slen*100</a:t>
            </a:r>
            <a:endParaRPr lang="en-US" sz="22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t>Generate tables in your database to store this information. For each query genome generate a table with the name:</a:t>
            </a:r>
          </a:p>
          <a:p>
            <a:pPr lvl="1">
              <a:buClr>
                <a:srgbClr val="002060"/>
              </a:buClr>
              <a:buFont typeface="Courier New" panose="02070309020205020404" pitchFamily="49" charset="0"/>
              <a:buChar char="o"/>
            </a:pPr>
            <a:r>
              <a:rPr lang="en-US" sz="2000" dirty="0" smtClean="0"/>
              <a:t> ‘blast’ + ‘_’ + </a:t>
            </a:r>
            <a:r>
              <a:rPr lang="en-US" sz="2000" dirty="0" err="1" smtClean="0"/>
              <a:t>genome_id</a:t>
            </a:r>
            <a:endParaRPr lang="en-US" sz="1400" dirty="0"/>
          </a:p>
          <a:p>
            <a:pPr>
              <a:buClr>
                <a:srgbClr val="002060"/>
              </a:buClr>
              <a:buFont typeface="Wingdings" panose="05000000000000000000" pitchFamily="2" charset="2"/>
              <a:buChar char="q"/>
            </a:pPr>
            <a:r>
              <a:rPr lang="en-US" sz="2400" dirty="0" smtClean="0"/>
              <a:t>   Fill the blast tables with the blast output.</a:t>
            </a:r>
            <a:endParaRPr lang="en-US" sz="16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25</a:t>
            </a:fld>
            <a:endParaRPr lang="en-US" dirty="0"/>
          </a:p>
        </p:txBody>
      </p:sp>
    </p:spTree>
    <p:extLst>
      <p:ext uri="{BB962C8B-B14F-4D97-AF65-F5344CB8AC3E}">
        <p14:creationId xmlns:p14="http://schemas.microsoft.com/office/powerpoint/2010/main" val="34721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6"/>
            <a:ext cx="11406070" cy="3333741"/>
          </a:xfrm>
        </p:spPr>
        <p:txBody>
          <a:bodyPr>
            <a:noAutofit/>
          </a:bodyPr>
          <a:lstStyle/>
          <a:p>
            <a:pPr marL="457200" indent="-457200">
              <a:buClr>
                <a:srgbClr val="002060"/>
              </a:buClr>
              <a:buFont typeface="Wingdings" panose="05000000000000000000" pitchFamily="2" charset="2"/>
              <a:buChar char="q"/>
            </a:pPr>
            <a:r>
              <a:rPr lang="en-US" sz="3200" dirty="0" smtClean="0">
                <a:sym typeface="Symbol" panose="05050102010706020507" pitchFamily="18" charset="2"/>
              </a:rPr>
              <a:t>Identify </a:t>
            </a:r>
            <a:r>
              <a:rPr lang="en-US" sz="3200" dirty="0" err="1" smtClean="0">
                <a:sym typeface="Symbol" panose="05050102010706020507" pitchFamily="18" charset="2"/>
              </a:rPr>
              <a:t>orthologs</a:t>
            </a:r>
            <a:r>
              <a:rPr lang="en-US" sz="3200" dirty="0" smtClean="0">
                <a:sym typeface="Symbol" panose="05050102010706020507" pitchFamily="18" charset="2"/>
              </a:rPr>
              <a:t> between the two genomes using the definitions:</a:t>
            </a:r>
          </a:p>
          <a:p>
            <a:pPr lvl="1">
              <a:buClr>
                <a:srgbClr val="002060"/>
              </a:buClr>
              <a:buFont typeface="Courier New" panose="02070309020205020404" pitchFamily="49" charset="0"/>
              <a:buChar char="o"/>
            </a:pPr>
            <a:r>
              <a:rPr lang="en-US" sz="2800" dirty="0" smtClean="0">
                <a:sym typeface="Symbol" panose="05050102010706020507" pitchFamily="18" charset="2"/>
              </a:rPr>
              <a:t>Reciprocal Best Hit  or Bidirectional Best Hit</a:t>
            </a:r>
          </a:p>
          <a:p>
            <a:pPr marL="457200" indent="-457200">
              <a:buClr>
                <a:srgbClr val="002060"/>
              </a:buClr>
              <a:buFont typeface="Wingdings" panose="05000000000000000000" pitchFamily="2" charset="2"/>
              <a:buChar char="q"/>
            </a:pPr>
            <a:r>
              <a:rPr lang="en-US" sz="3200" dirty="0" smtClean="0"/>
              <a:t>For each genome generate a table with the </a:t>
            </a:r>
            <a:r>
              <a:rPr lang="en-US" sz="3200" dirty="0" err="1" smtClean="0"/>
              <a:t>orthologs</a:t>
            </a:r>
            <a:r>
              <a:rPr lang="en-US" sz="3200" dirty="0" smtClean="0"/>
              <a:t>:</a:t>
            </a:r>
          </a:p>
          <a:p>
            <a:pPr lvl="1">
              <a:buClr>
                <a:srgbClr val="002060"/>
              </a:buClr>
              <a:buFont typeface="Courier New" panose="02070309020205020404" pitchFamily="49" charset="0"/>
              <a:buChar char="o"/>
            </a:pPr>
            <a:r>
              <a:rPr lang="en-US" sz="2800" dirty="0" smtClean="0"/>
              <a:t> ‘homology’ + ‘_’ + </a:t>
            </a:r>
            <a:r>
              <a:rPr lang="en-US" sz="2800" dirty="0" err="1" smtClean="0"/>
              <a:t>genome_id</a:t>
            </a:r>
            <a:endParaRPr lang="en-US" sz="1800" dirty="0" smtClean="0"/>
          </a:p>
          <a:p>
            <a:pPr>
              <a:buClr>
                <a:srgbClr val="002060"/>
              </a:buClr>
              <a:buFont typeface="Wingdings" panose="05000000000000000000" pitchFamily="2" charset="2"/>
              <a:buChar char="q"/>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26</a:t>
            </a:fld>
            <a:endParaRPr lang="en-US" dirty="0"/>
          </a:p>
        </p:txBody>
      </p:sp>
    </p:spTree>
    <p:extLst>
      <p:ext uri="{BB962C8B-B14F-4D97-AF65-F5344CB8AC3E}">
        <p14:creationId xmlns:p14="http://schemas.microsoft.com/office/powerpoint/2010/main" val="557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Some </a:t>
            </a:r>
            <a:r>
              <a:rPr lang="en-US" b="1" dirty="0">
                <a:solidFill>
                  <a:srgbClr val="002060"/>
                </a:solidFill>
                <a:effectLst>
                  <a:outerShdw blurRad="38100" dist="38100" dir="2700000" algn="tl">
                    <a:srgbClr val="000000">
                      <a:alpha val="43137"/>
                    </a:srgbClr>
                  </a:outerShdw>
                </a:effectLst>
              </a:rPr>
              <a:t>q</a:t>
            </a:r>
            <a:r>
              <a:rPr lang="en-US" b="1" dirty="0" smtClean="0">
                <a:solidFill>
                  <a:srgbClr val="002060"/>
                </a:solidFill>
                <a:effectLst>
                  <a:outerShdw blurRad="38100" dist="38100" dir="2700000" algn="tl">
                    <a:srgbClr val="000000">
                      <a:alpha val="43137"/>
                    </a:srgbClr>
                  </a:outerShdw>
                </a:effectLst>
              </a:rPr>
              <a:t>uestions we are ready to answer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384062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is the set of genes shared between</a:t>
            </a:r>
            <a:r>
              <a:rPr lang="en-US" sz="2400" i="1" dirty="0" smtClean="0">
                <a:sym typeface="Symbol" panose="05050102010706020507" pitchFamily="18" charset="2"/>
              </a:rPr>
              <a:t> E. coli </a:t>
            </a:r>
            <a:r>
              <a:rPr lang="en-US" sz="2400" dirty="0" smtClean="0">
                <a:sym typeface="Symbol" panose="05050102010706020507" pitchFamily="18" charset="2"/>
              </a:rPr>
              <a:t>and </a:t>
            </a:r>
            <a:r>
              <a:rPr lang="en-US" sz="2400" i="1" dirty="0" smtClean="0">
                <a:sym typeface="Symbol" panose="05050102010706020507" pitchFamily="18" charset="2"/>
              </a:rPr>
              <a:t>A. tumefaciens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genes are unique to each of both genomes?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predominant functions of the genes shared?</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functions of the genes not shared?</a:t>
            </a:r>
            <a:endParaRPr lang="en-US" sz="2400" dirty="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transport systems are shared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metabolic pathways are share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about transcriptional regulators?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How many proteins are syntenic?</a:t>
            </a:r>
            <a:endParaRPr lang="en-US" sz="1800" dirty="0"/>
          </a:p>
          <a:p>
            <a:pPr marL="0" indent="0">
              <a:buClr>
                <a:srgbClr val="002060"/>
              </a:buClr>
              <a:buNone/>
            </a:pP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27</a:t>
            </a:fld>
            <a:endParaRPr lang="en-US" dirty="0"/>
          </a:p>
        </p:txBody>
      </p:sp>
    </p:spTree>
    <p:extLst>
      <p:ext uri="{BB962C8B-B14F-4D97-AF65-F5344CB8AC3E}">
        <p14:creationId xmlns:p14="http://schemas.microsoft.com/office/powerpoint/2010/main" val="1085536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Criteria to infer orthologous genes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262528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At least 60% of the smaller protein should be covered in the alignment.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We need to use the bit score as criterion of significance because the E-value is not reliable as the databases are so small.</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Pay attention to the top blast hits because there can be very similar or identical values, in which case one query protein can have more than one reciprocal best hit.</a:t>
            </a: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28</a:t>
            </a:fld>
            <a:endParaRPr lang="en-US" dirty="0"/>
          </a:p>
        </p:txBody>
      </p:sp>
    </p:spTree>
    <p:extLst>
      <p:ext uri="{BB962C8B-B14F-4D97-AF65-F5344CB8AC3E}">
        <p14:creationId xmlns:p14="http://schemas.microsoft.com/office/powerpoint/2010/main" val="3012851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29</a:t>
            </a:fld>
            <a:endParaRPr lang="en-US" dirty="0"/>
          </a:p>
        </p:txBody>
      </p:sp>
      <mc:AlternateContent xmlns:mc="http://schemas.openxmlformats.org/markup-compatibility/2006" xmlns:a14="http://schemas.microsoft.com/office/drawing/2010/main">
        <mc:Choice Requires="a14">
          <p:sp>
            <p:nvSpPr>
              <p:cNvPr id="9" name="Rectangle 8"/>
              <p:cNvSpPr/>
              <p:nvPr/>
            </p:nvSpPr>
            <p:spPr>
              <a:xfrm>
                <a:off x="634835" y="1553685"/>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634835" y="1553685"/>
                <a:ext cx="1483419" cy="376000"/>
              </a:xfrm>
              <a:prstGeom prst="rect">
                <a:avLst/>
              </a:prstGeom>
              <a:blipFill rotWithShape="0">
                <a:blip r:embed="rId2"/>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71954" y="1573013"/>
                <a:ext cx="9438746" cy="1114664"/>
              </a:xfrm>
              <a:prstGeom prst="rect">
                <a:avLst/>
              </a:prstGeom>
              <a:noFill/>
            </p:spPr>
            <p:txBody>
              <a:bodyPr wrap="square" rtlCol="0">
                <a:spAutoFit/>
              </a:bodyPr>
              <a:lstStyle/>
              <a:p>
                <a:r>
                  <a:rPr lang="en-US" sz="1600" dirty="0" smtClean="0"/>
                  <a:t>This likelihood is our model of how the intergenic distance </a:t>
                </a:r>
                <a:r>
                  <a:rPr lang="en-US" sz="1600" i="1" dirty="0" smtClean="0">
                    <a:latin typeface="Times New Roman" panose="02020603050405020304" pitchFamily="18" charset="0"/>
                    <a:cs typeface="Times New Roman" panose="02020603050405020304" pitchFamily="18" charset="0"/>
                  </a:rPr>
                  <a:t>x</a:t>
                </a:r>
                <a:r>
                  <a:rPr lang="en-US" sz="1600" dirty="0" smtClean="0"/>
                  <a:t> </a:t>
                </a:r>
                <a:r>
                  <a:rPr lang="en-US" sz="1600" dirty="0"/>
                  <a:t> </a:t>
                </a:r>
                <a:r>
                  <a:rPr lang="en-US" sz="1600" dirty="0" smtClean="0"/>
                  <a:t>between adjacent genes </a:t>
                </a:r>
                <a:r>
                  <a:rPr lang="en-US" sz="1600" i="1" dirty="0" smtClean="0">
                    <a:latin typeface="Times New Roman" panose="02020603050405020304" pitchFamily="18" charset="0"/>
                    <a:cs typeface="Times New Roman" panose="02020603050405020304" pitchFamily="18" charset="0"/>
                  </a:rPr>
                  <a:t>i,j</a:t>
                </a:r>
                <a:r>
                  <a:rPr lang="en-US" sz="1600" dirty="0" smtClean="0"/>
                  <a:t> is distributed given that they are in the same operon</a:t>
                </a:r>
                <a:r>
                  <a:rPr lang="en-US" sz="1600" dirty="0"/>
                  <a:t> </a:t>
                </a:r>
                <a:r>
                  <a:rPr lang="en-US" sz="1600" dirty="0" smtClean="0">
                    <a:cs typeface="Times New Roman" panose="02020603050405020304" pitchFamily="18" charset="0"/>
                  </a:rPr>
                  <a:t>(</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The same concept applies for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h</m:t>
                            </m:r>
                          </m:e>
                          <m:sub>
                            <m:r>
                              <a:rPr lang="en-US" sz="1600" b="0" i="1" smtClean="0">
                                <a:solidFill>
                                  <a:srgbClr val="FF0000"/>
                                </a:solidFill>
                                <a:latin typeface="Cambria Math" panose="02040503050406030204" pitchFamily="18" charset="0"/>
                              </a:rPr>
                              <m:t>0</m:t>
                            </m:r>
                          </m:sub>
                        </m:sSub>
                      </m:e>
                    </m:d>
                  </m:oMath>
                </a14:m>
                <a:r>
                  <a:rPr lang="en-US" sz="1600" dirty="0" smtClean="0"/>
                  <a:t>.</a:t>
                </a:r>
              </a:p>
              <a:p>
                <a:endParaRPr lang="en-US" sz="1600" dirty="0"/>
              </a:p>
              <a:p>
                <a:r>
                  <a:rPr lang="en-US" sz="1600" dirty="0" smtClean="0"/>
                  <a:t>We can use the histogram if it is reasonably smooth or we can use the kernel density function.</a:t>
                </a:r>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071954" y="1573013"/>
                <a:ext cx="9438746" cy="1114664"/>
              </a:xfrm>
              <a:prstGeom prst="rect">
                <a:avLst/>
              </a:prstGeom>
              <a:blipFill rotWithShape="0">
                <a:blip r:embed="rId3"/>
                <a:stretch>
                  <a:fillRect l="-388" t="-2186" r="-581" b="-6011"/>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764" t="12779" r="7232" b="7219"/>
          <a:stretch/>
        </p:blipFill>
        <p:spPr>
          <a:xfrm>
            <a:off x="2484699" y="2927189"/>
            <a:ext cx="7469530" cy="3530120"/>
          </a:xfrm>
          <a:prstGeom prst="rect">
            <a:avLst/>
          </a:prstGeom>
        </p:spPr>
      </p:pic>
      <p:sp>
        <p:nvSpPr>
          <p:cNvPr id="13" name="TextBox 12"/>
          <p:cNvSpPr txBox="1"/>
          <p:nvPr/>
        </p:nvSpPr>
        <p:spPr>
          <a:xfrm>
            <a:off x="9786069" y="4092972"/>
            <a:ext cx="461665" cy="796052"/>
          </a:xfrm>
          <a:prstGeom prst="rect">
            <a:avLst/>
          </a:prstGeom>
          <a:noFill/>
        </p:spPr>
        <p:txBody>
          <a:bodyPr vert="vert270" wrap="none" rtlCol="0">
            <a:spAutoFit/>
          </a:bodyPr>
          <a:lstStyle/>
          <a:p>
            <a:r>
              <a:rPr lang="en-US" dirty="0" smtClean="0"/>
              <a:t>Density</a:t>
            </a:r>
            <a:endParaRPr lang="en-US" dirty="0"/>
          </a:p>
        </p:txBody>
      </p:sp>
      <p:sp>
        <p:nvSpPr>
          <p:cNvPr id="14" name="TextBox 13"/>
          <p:cNvSpPr txBox="1"/>
          <p:nvPr/>
        </p:nvSpPr>
        <p:spPr>
          <a:xfrm>
            <a:off x="2118254" y="3948767"/>
            <a:ext cx="461665" cy="940257"/>
          </a:xfrm>
          <a:prstGeom prst="rect">
            <a:avLst/>
          </a:prstGeom>
          <a:noFill/>
        </p:spPr>
        <p:txBody>
          <a:bodyPr vert="vert270" wrap="none" rtlCol="0">
            <a:spAutoFit/>
          </a:bodyPr>
          <a:lstStyle/>
          <a:p>
            <a:r>
              <a:rPr lang="en-US" dirty="0" smtClean="0"/>
              <a:t>Posterior</a:t>
            </a:r>
            <a:endParaRPr lang="en-US" dirty="0"/>
          </a:p>
        </p:txBody>
      </p:sp>
      <p:sp>
        <p:nvSpPr>
          <p:cNvPr id="15" name="TextBox 14"/>
          <p:cNvSpPr txBox="1"/>
          <p:nvPr/>
        </p:nvSpPr>
        <p:spPr>
          <a:xfrm>
            <a:off x="5787340" y="6423414"/>
            <a:ext cx="1148712" cy="307777"/>
          </a:xfrm>
          <a:prstGeom prst="rect">
            <a:avLst/>
          </a:prstGeom>
          <a:noFill/>
        </p:spPr>
        <p:txBody>
          <a:bodyPr wrap="none" rtlCol="0">
            <a:spAutoFit/>
          </a:bodyPr>
          <a:lstStyle/>
          <a:p>
            <a:r>
              <a:rPr lang="en-US" sz="1400" dirty="0" smtClean="0"/>
              <a:t>Distance (bp)</a:t>
            </a:r>
            <a:endParaRPr lang="en-US" sz="1400" dirty="0"/>
          </a:p>
        </p:txBody>
      </p:sp>
      <p:sp>
        <p:nvSpPr>
          <p:cNvPr id="16" name="Rectangle 15"/>
          <p:cNvSpPr/>
          <p:nvPr/>
        </p:nvSpPr>
        <p:spPr>
          <a:xfrm>
            <a:off x="8553691" y="3078866"/>
            <a:ext cx="636608" cy="682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Rectangle 16"/>
              <p:cNvSpPr/>
              <p:nvPr/>
            </p:nvSpPr>
            <p:spPr>
              <a:xfrm>
                <a:off x="8266080" y="3183441"/>
                <a:ext cx="99366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FF0000"/>
                                  </a:solidFill>
                                  <a:latin typeface="Cambria Math" panose="02040503050406030204" pitchFamily="18" charset="0"/>
                                </a:rPr>
                              </m:ctrlPr>
                            </m:sSubPr>
                            <m:e>
                              <m:r>
                                <a:rPr lang="en-US" sz="1000" i="1">
                                  <a:solidFill>
                                    <a:srgbClr val="FF0000"/>
                                  </a:solidFill>
                                  <a:latin typeface="Cambria Math" panose="02040503050406030204" pitchFamily="18" charset="0"/>
                                </a:rPr>
                                <m:t>h</m:t>
                              </m:r>
                            </m:e>
                            <m:sub>
                              <m:r>
                                <a:rPr lang="en-US" sz="1000" i="1">
                                  <a:solidFill>
                                    <a:srgbClr val="FF0000"/>
                                  </a:solidFill>
                                  <a:latin typeface="Cambria Math" panose="02040503050406030204" pitchFamily="18" charset="0"/>
                                </a:rPr>
                                <m:t>0</m:t>
                              </m:r>
                            </m:sub>
                          </m:sSub>
                        </m:e>
                      </m:d>
                    </m:oMath>
                  </m:oMathPara>
                </a14:m>
                <a:endParaRPr lang="en-US" sz="1000" dirty="0"/>
              </a:p>
            </p:txBody>
          </p:sp>
        </mc:Choice>
        <mc:Fallback xmlns="">
          <p:sp>
            <p:nvSpPr>
              <p:cNvPr id="17" name="Rectangle 16"/>
              <p:cNvSpPr>
                <a:spLocks noRot="1" noChangeAspect="1" noMove="1" noResize="1" noEditPoints="1" noAdjustHandles="1" noChangeArrowheads="1" noChangeShapeType="1" noTextEdit="1"/>
              </p:cNvSpPr>
              <p:nvPr/>
            </p:nvSpPr>
            <p:spPr>
              <a:xfrm>
                <a:off x="8266080" y="3183441"/>
                <a:ext cx="993669" cy="26956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266080" y="2996373"/>
                <a:ext cx="99071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e>
                      </m:d>
                    </m:oMath>
                  </m:oMathPara>
                </a14:m>
                <a:endParaRPr lang="en-US" sz="1000" dirty="0"/>
              </a:p>
            </p:txBody>
          </p:sp>
        </mc:Choice>
        <mc:Fallback xmlns="">
          <p:sp>
            <p:nvSpPr>
              <p:cNvPr id="18" name="Rectangle 17"/>
              <p:cNvSpPr>
                <a:spLocks noRot="1" noChangeAspect="1" noMove="1" noResize="1" noEditPoints="1" noAdjustHandles="1" noChangeArrowheads="1" noChangeShapeType="1" noTextEdit="1"/>
              </p:cNvSpPr>
              <p:nvPr/>
            </p:nvSpPr>
            <p:spPr>
              <a:xfrm>
                <a:off x="8266080" y="2996373"/>
                <a:ext cx="990719" cy="26956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275953" y="3362070"/>
                <a:ext cx="980846" cy="25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r>
                        <a:rPr lang="en-US" sz="1000" i="1">
                          <a:latin typeface="Cambria Math" panose="02040503050406030204" pitchFamily="18" charset="0"/>
                        </a:rPr>
                        <m:t>(</m:t>
                      </m:r>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r>
                        <a:rPr lang="en-US" sz="1000" i="1">
                          <a:latin typeface="Cambria Math" panose="02040503050406030204" pitchFamily="18" charset="0"/>
                        </a:rPr>
                        <m:t>)</m:t>
                      </m:r>
                    </m:oMath>
                  </m:oMathPara>
                </a14:m>
                <a:endParaRPr lang="en-US" sz="1000" dirty="0"/>
              </a:p>
            </p:txBody>
          </p:sp>
        </mc:Choice>
        <mc:Fallback xmlns="">
          <p:sp>
            <p:nvSpPr>
              <p:cNvPr id="19" name="Rectangle 18"/>
              <p:cNvSpPr>
                <a:spLocks noRot="1" noChangeAspect="1" noMove="1" noResize="1" noEditPoints="1" noAdjustHandles="1" noChangeArrowheads="1" noChangeShapeType="1" noTextEdit="1"/>
              </p:cNvSpPr>
              <p:nvPr/>
            </p:nvSpPr>
            <p:spPr>
              <a:xfrm>
                <a:off x="8275953" y="3362070"/>
                <a:ext cx="980846" cy="258597"/>
              </a:xfrm>
              <a:prstGeom prst="rect">
                <a:avLst/>
              </a:prstGeom>
              <a:blipFill rotWithShape="0">
                <a:blip r:embed="rId7"/>
                <a:stretch>
                  <a:fillRect b="-2381"/>
                </a:stretch>
              </a:blipFill>
            </p:spPr>
            <p:txBody>
              <a:bodyPr/>
              <a:lstStyle/>
              <a:p>
                <a:r>
                  <a:rPr lang="en-US">
                    <a:noFill/>
                  </a:rPr>
                  <a:t> </a:t>
                </a:r>
              </a:p>
            </p:txBody>
          </p:sp>
        </mc:Fallback>
      </mc:AlternateContent>
    </p:spTree>
    <p:extLst>
      <p:ext uri="{BB962C8B-B14F-4D97-AF65-F5344CB8AC3E}">
        <p14:creationId xmlns:p14="http://schemas.microsoft.com/office/powerpoint/2010/main" val="227754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definitions of Orthology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42901" y="1538288"/>
                <a:ext cx="5197287" cy="1811137"/>
              </a:xfrm>
              <a:prstGeom prst="rect">
                <a:avLst/>
              </a:prstGeom>
              <a:noFill/>
            </p:spPr>
            <p:txBody>
              <a:bodyPr wrap="square" rtlCol="0">
                <a:spAutoFit/>
              </a:bodyPr>
              <a:lstStyle/>
              <a:p>
                <a:r>
                  <a:rPr lang="en-US" b="1" dirty="0" smtClean="0"/>
                  <a:t>Bi-Directional </a:t>
                </a:r>
                <a:r>
                  <a:rPr lang="en-US" b="1" dirty="0"/>
                  <a:t>B</a:t>
                </a:r>
                <a:r>
                  <a:rPr lang="en-US" b="1" dirty="0" smtClean="0"/>
                  <a:t>est </a:t>
                </a:r>
                <a:r>
                  <a:rPr lang="en-US" b="1" dirty="0"/>
                  <a:t>H</a:t>
                </a:r>
                <a:r>
                  <a:rPr lang="en-US" b="1" dirty="0" smtClean="0"/>
                  <a:t>it:</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𝑏</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and vice versa when comparing genome </a:t>
                </a:r>
                <a14:m>
                  <m:oMath xmlns:m="http://schemas.openxmlformats.org/officeDocument/2006/math">
                    <m:r>
                      <a:rPr lang="en-US" i="1">
                        <a:latin typeface="Cambria Math" panose="02040503050406030204" pitchFamily="18" charset="0"/>
                      </a:rPr>
                      <m:t>𝑏</m:t>
                    </m:r>
                  </m:oMath>
                </a14:m>
                <a:r>
                  <a:rPr lang="en-US" dirty="0" smtClean="0"/>
                  <a:t> to genome </a:t>
                </a:r>
                <a14:m>
                  <m:oMath xmlns:m="http://schemas.openxmlformats.org/officeDocument/2006/math">
                    <m:r>
                      <a:rPr lang="en-US" i="1">
                        <a:latin typeface="Cambria Math" panose="02040503050406030204" pitchFamily="18" charset="0"/>
                      </a:rPr>
                      <m:t>𝑎</m:t>
                    </m:r>
                  </m:oMath>
                </a14:m>
                <a:r>
                  <a:rPr lang="en-US" dirty="0" smtClean="0"/>
                  <a:t> the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smtClean="0"/>
                  <a:t>.</a:t>
                </a:r>
              </a:p>
              <a:p>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1" y="1538288"/>
                <a:ext cx="5197287" cy="1811137"/>
              </a:xfrm>
              <a:prstGeom prst="rect">
                <a:avLst/>
              </a:prstGeom>
              <a:blipFill rotWithShape="0">
                <a:blip r:embed="rId2"/>
                <a:stretch>
                  <a:fillRect l="-938" t="-1684" r="-1758"/>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1113304" y="3760955"/>
            <a:ext cx="3295650" cy="30670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1330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13304" y="3409259"/>
                <a:ext cx="1176156" cy="369332"/>
              </a:xfrm>
              <a:prstGeom prst="rect">
                <a:avLst/>
              </a:prstGeom>
              <a:blipFill rotWithShape="0">
                <a:blip r:embed="rId4"/>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45566"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345566" y="3409259"/>
                <a:ext cx="1176156" cy="369332"/>
              </a:xfrm>
              <a:prstGeom prst="rect">
                <a:avLst/>
              </a:prstGeom>
              <a:blipFill rotWithShape="0">
                <a:blip r:embed="rId5"/>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7932"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47932" y="3409259"/>
                <a:ext cx="1176156" cy="369332"/>
              </a:xfrm>
              <a:prstGeom prst="rect">
                <a:avLst/>
              </a:prstGeom>
              <a:blipFill rotWithShape="0">
                <a:blip r:embed="rId6"/>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019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0194" y="3409259"/>
                <a:ext cx="1176156" cy="369332"/>
              </a:xfrm>
              <a:prstGeom prst="rect">
                <a:avLst/>
              </a:prstGeom>
              <a:blipFill rotWithShape="0">
                <a:blip r:embed="rId7"/>
                <a:stretch>
                  <a:fillRect l="-4663" t="-8197" b="-24590"/>
                </a:stretch>
              </a:blipFill>
            </p:spPr>
            <p:txBody>
              <a:bodyPr/>
              <a:lstStyle/>
              <a:p>
                <a:r>
                  <a:rPr lang="en-US">
                    <a:noFill/>
                  </a:rPr>
                  <a:t> </a:t>
                </a:r>
              </a:p>
            </p:txBody>
          </p:sp>
        </mc:Fallback>
      </mc:AlternateContent>
      <p:grpSp>
        <p:nvGrpSpPr>
          <p:cNvPr id="20" name="Group 19"/>
          <p:cNvGrpSpPr/>
          <p:nvPr/>
        </p:nvGrpSpPr>
        <p:grpSpPr>
          <a:xfrm>
            <a:off x="6359713" y="1596265"/>
            <a:ext cx="5197287" cy="5193640"/>
            <a:chOff x="6359713" y="1596265"/>
            <a:chExt cx="5197287" cy="5193640"/>
          </a:xfrm>
        </p:grpSpPr>
        <p:pic>
          <p:nvPicPr>
            <p:cNvPr id="14" name="Picture 13"/>
            <p:cNvPicPr>
              <a:picLocks noChangeAspect="1"/>
            </p:cNvPicPr>
            <p:nvPr/>
          </p:nvPicPr>
          <p:blipFill>
            <a:blip r:embed="rId8"/>
            <a:stretch>
              <a:fillRect/>
            </a:stretch>
          </p:blipFill>
          <p:spPr>
            <a:xfrm>
              <a:off x="7238160" y="3760955"/>
              <a:ext cx="3228975" cy="30289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359713" y="1596265"/>
                  <a:ext cx="5197287" cy="1811137"/>
                </a:xfrm>
                <a:prstGeom prst="rect">
                  <a:avLst/>
                </a:prstGeom>
                <a:noFill/>
              </p:spPr>
              <p:txBody>
                <a:bodyPr wrap="square" rtlCol="0">
                  <a:spAutoFit/>
                </a:bodyPr>
                <a:lstStyle/>
                <a:p>
                  <a:r>
                    <a:rPr lang="en-US" b="1" dirty="0" smtClean="0"/>
                    <a:t>Ortholog Higher Than Paralog:</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𝑐</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but not vice versa. However, no other candidate paralog </a:t>
                  </a:r>
                  <a14:m>
                    <m:oMath xmlns:m="http://schemas.openxmlformats.org/officeDocument/2006/math">
                      <m:sSub>
                        <m:sSubPr>
                          <m:ctrlPr>
                            <a:rPr lang="en-US" i="1" smtClean="0">
                              <a:solidFill>
                                <a:srgbClr val="1F3BFF"/>
                              </a:solidFill>
                              <a:latin typeface="Cambria Math" panose="02040503050406030204" pitchFamily="18" charset="0"/>
                            </a:rPr>
                          </m:ctrlPr>
                        </m:sSubPr>
                        <m:e>
                          <m:r>
                            <a:rPr lang="en-US" i="1">
                              <a:solidFill>
                                <a:srgbClr val="1F3BFF"/>
                              </a:solidFill>
                              <a:latin typeface="Cambria Math" panose="02040503050406030204" pitchFamily="18" charset="0"/>
                            </a:rPr>
                            <m:t>𝐺</m:t>
                          </m:r>
                        </m:e>
                        <m:sub>
                          <m:r>
                            <a:rPr lang="en-US" i="1">
                              <a:solidFill>
                                <a:srgbClr val="1F3BFF"/>
                              </a:solidFill>
                              <a:latin typeface="Cambria Math" panose="02040503050406030204" pitchFamily="18" charset="0"/>
                            </a:rPr>
                            <m:t>𝑎</m:t>
                          </m:r>
                          <m:r>
                            <a:rPr lang="en-US" i="1">
                              <a:solidFill>
                                <a:srgbClr val="1F3BFF"/>
                              </a:solidFill>
                              <a:latin typeface="Cambria Math" panose="02040503050406030204" pitchFamily="18" charset="0"/>
                            </a:rPr>
                            <m:t>,</m:t>
                          </m:r>
                          <m:r>
                            <a:rPr lang="en-US" b="0" i="1" smtClean="0">
                              <a:solidFill>
                                <a:srgbClr val="1F3BFF"/>
                              </a:solidFill>
                              <a:latin typeface="Cambria Math" panose="02040503050406030204" pitchFamily="18" charset="0"/>
                            </a:rPr>
                            <m:t>𝑘</m:t>
                          </m:r>
                        </m:sub>
                      </m:sSub>
                    </m:oMath>
                  </a14:m>
                  <a:r>
                    <a:rPr lang="en-US" dirty="0" smtClean="0"/>
                    <a:t> in genome </a:t>
                  </a:r>
                  <a14:m>
                    <m:oMath xmlns:m="http://schemas.openxmlformats.org/officeDocument/2006/math">
                      <m:r>
                        <a:rPr lang="en-US" i="1">
                          <a:latin typeface="Cambria Math" panose="02040503050406030204" pitchFamily="18" charset="0"/>
                        </a:rPr>
                        <m:t>𝑎</m:t>
                      </m:r>
                    </m:oMath>
                  </a14:m>
                  <a:r>
                    <a:rPr lang="en-US" dirty="0" smtClean="0"/>
                    <a:t> is more similar to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a:t>
                  </a:r>
                </a:p>
                <a:p>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359713" y="1596265"/>
                  <a:ext cx="5197287" cy="1811137"/>
                </a:xfrm>
                <a:prstGeom prst="rect">
                  <a:avLst/>
                </a:prstGeom>
                <a:blipFill rotWithShape="0">
                  <a:blip r:embed="rId9"/>
                  <a:stretch>
                    <a:fillRect l="-938" t="-2020" r="-1407"/>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C</a:t>
            </a:r>
            <a:r>
              <a:rPr lang="en-US" b="1" dirty="0" smtClean="0">
                <a:solidFill>
                  <a:srgbClr val="002060"/>
                </a:solidFill>
                <a:effectLst>
                  <a:outerShdw blurRad="38100" dist="38100" dir="2700000" algn="tl">
                    <a:srgbClr val="000000">
                      <a:alpha val="43137"/>
                    </a:srgbClr>
                  </a:outerShdw>
                </a:effectLst>
              </a:rPr>
              <a:t>reate BLAST databases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
        <p:nvSpPr>
          <p:cNvPr id="3" name="TextBox 2"/>
          <p:cNvSpPr txBox="1"/>
          <p:nvPr/>
        </p:nvSpPr>
        <p:spPr>
          <a:xfrm flipH="1">
            <a:off x="342900" y="1568077"/>
            <a:ext cx="7254688" cy="400110"/>
          </a:xfrm>
          <a:prstGeom prst="rect">
            <a:avLst/>
          </a:prstGeom>
          <a:noFill/>
        </p:spPr>
        <p:txBody>
          <a:bodyPr wrap="square" rtlCol="0">
            <a:spAutoFit/>
          </a:bodyPr>
          <a:lstStyle/>
          <a:p>
            <a:r>
              <a:rPr lang="en-US" sz="2000" b="1" dirty="0" smtClean="0"/>
              <a:t>Create blast databases for </a:t>
            </a:r>
            <a:r>
              <a:rPr lang="en-US" sz="2000" b="1" i="1" dirty="0" smtClean="0"/>
              <a:t>E. coli </a:t>
            </a:r>
            <a:r>
              <a:rPr lang="en-US" sz="2000" b="1" dirty="0" smtClean="0"/>
              <a:t>and </a:t>
            </a:r>
            <a:r>
              <a:rPr lang="en-US" sz="2000" b="1" i="1" dirty="0" smtClean="0"/>
              <a:t>A. tumefaciens</a:t>
            </a:r>
            <a:r>
              <a:rPr lang="en-US" sz="2000" b="1" dirty="0" smtClean="0"/>
              <a:t>:</a:t>
            </a:r>
          </a:p>
        </p:txBody>
      </p:sp>
      <p:sp>
        <p:nvSpPr>
          <p:cNvPr id="5" name="Rectangle 4"/>
          <p:cNvSpPr/>
          <p:nvPr/>
        </p:nvSpPr>
        <p:spPr>
          <a:xfrm>
            <a:off x="614596" y="2269100"/>
            <a:ext cx="11286051" cy="312737"/>
          </a:xfrm>
          <a:prstGeom prst="rect">
            <a:avLst/>
          </a:prstGeom>
        </p:spPr>
        <p:txBody>
          <a:bodyPr wrap="square">
            <a:spAutoFit/>
          </a:bodyPr>
          <a:lstStyle/>
          <a:p>
            <a:pPr>
              <a:buClr>
                <a:srgbClr val="002060"/>
              </a:buClr>
            </a:pPr>
            <a:r>
              <a:rPr lang="en-US" sz="1400" b="1" dirty="0">
                <a:sym typeface="Symbol" panose="05050102010706020507" pitchFamily="18" charset="2"/>
              </a:rPr>
              <a:t>zcat </a:t>
            </a:r>
            <a:r>
              <a:rPr lang="en-US" sz="1400" dirty="0" smtClean="0">
                <a:sym typeface="Symbol" panose="05050102010706020507" pitchFamily="18" charset="2"/>
              </a:rPr>
              <a:t>A_tum.faa.gz</a:t>
            </a:r>
            <a:r>
              <a:rPr lang="en-US" sz="1400" b="1" dirty="0" smtClean="0">
                <a:sym typeface="Symbol" panose="05050102010706020507" pitchFamily="18" charset="2"/>
              </a:rPr>
              <a:t> </a:t>
            </a:r>
            <a:r>
              <a:rPr lang="en-US" sz="1400" b="1" dirty="0">
                <a:sym typeface="Symbol" panose="05050102010706020507" pitchFamily="18" charset="2"/>
              </a:rPr>
              <a:t>| makeblastdb –input_type </a:t>
            </a:r>
            <a:r>
              <a:rPr lang="en-US" sz="1400" dirty="0">
                <a:sym typeface="Symbol" panose="05050102010706020507" pitchFamily="18" charset="2"/>
              </a:rPr>
              <a:t>fasta</a:t>
            </a:r>
            <a:r>
              <a:rPr lang="en-US" sz="1400" b="1" dirty="0">
                <a:sym typeface="Symbol" panose="05050102010706020507" pitchFamily="18" charset="2"/>
              </a:rPr>
              <a:t> –dbtype </a:t>
            </a:r>
            <a:r>
              <a:rPr lang="en-US" sz="1400" dirty="0">
                <a:sym typeface="Symbol" panose="05050102010706020507" pitchFamily="18" charset="2"/>
              </a:rPr>
              <a:t>prot </a:t>
            </a:r>
            <a:r>
              <a:rPr lang="en-US" sz="1400" b="1" dirty="0">
                <a:sym typeface="Symbol" panose="05050102010706020507" pitchFamily="18" charset="2"/>
              </a:rPr>
              <a:t>-parse_seqids -hash_index  </a:t>
            </a:r>
            <a:r>
              <a:rPr lang="en-US" sz="1400" b="1" dirty="0" smtClean="0">
                <a:sym typeface="Symbol" panose="05050102010706020507" pitchFamily="18" charset="2"/>
              </a:rPr>
              <a:t>-</a:t>
            </a:r>
            <a:r>
              <a:rPr lang="en-US" sz="1400" b="1" dirty="0">
                <a:sym typeface="Symbol" panose="05050102010706020507" pitchFamily="18" charset="2"/>
              </a:rPr>
              <a:t>out </a:t>
            </a:r>
            <a:r>
              <a:rPr lang="en-US" sz="1400" dirty="0" smtClean="0">
                <a:sym typeface="Symbol" panose="05050102010706020507" pitchFamily="18" charset="2"/>
              </a:rPr>
              <a:t>/path/to/blastdb/atum </a:t>
            </a:r>
            <a:r>
              <a:rPr lang="en-US" sz="1400" dirty="0">
                <a:sym typeface="Symbol" panose="05050102010706020507" pitchFamily="18" charset="2"/>
              </a:rPr>
              <a:t>-title </a:t>
            </a:r>
            <a:r>
              <a:rPr lang="en-US" sz="1400" dirty="0" smtClean="0">
                <a:sym typeface="Symbol" panose="05050102010706020507" pitchFamily="18" charset="2"/>
              </a:rPr>
              <a:t>“Atum  </a:t>
            </a:r>
            <a:r>
              <a:rPr lang="en-US" sz="1400" dirty="0">
                <a:sym typeface="Symbol" panose="05050102010706020507" pitchFamily="18" charset="2"/>
              </a:rPr>
              <a:t>04/27/2017” </a:t>
            </a:r>
            <a:endParaRPr lang="en-US" sz="1400" dirty="0"/>
          </a:p>
        </p:txBody>
      </p:sp>
      <p:sp>
        <p:nvSpPr>
          <p:cNvPr id="9" name="Rectangle 8"/>
          <p:cNvSpPr/>
          <p:nvPr/>
        </p:nvSpPr>
        <p:spPr>
          <a:xfrm>
            <a:off x="614596" y="1937409"/>
            <a:ext cx="11286051" cy="312737"/>
          </a:xfrm>
          <a:prstGeom prst="rect">
            <a:avLst/>
          </a:prstGeom>
        </p:spPr>
        <p:txBody>
          <a:bodyPr wrap="square">
            <a:spAutoFit/>
          </a:bodyPr>
          <a:lstStyle/>
          <a:p>
            <a:pPr>
              <a:buClr>
                <a:srgbClr val="002060"/>
              </a:buClr>
            </a:pPr>
            <a:r>
              <a:rPr lang="en-US" sz="1400" b="1" dirty="0">
                <a:sym typeface="Symbol" panose="05050102010706020507" pitchFamily="18" charset="2"/>
              </a:rPr>
              <a:t>zcat </a:t>
            </a:r>
            <a:r>
              <a:rPr lang="en-US" sz="1400" dirty="0" smtClean="0">
                <a:sym typeface="Symbol" panose="05050102010706020507" pitchFamily="18" charset="2"/>
              </a:rPr>
              <a:t>E_coli.faa.gz</a:t>
            </a:r>
            <a:r>
              <a:rPr lang="en-US" sz="1400" b="1" dirty="0" smtClean="0">
                <a:sym typeface="Symbol" panose="05050102010706020507" pitchFamily="18" charset="2"/>
              </a:rPr>
              <a:t> </a:t>
            </a:r>
            <a:r>
              <a:rPr lang="en-US" sz="1400" b="1" dirty="0">
                <a:sym typeface="Symbol" panose="05050102010706020507" pitchFamily="18" charset="2"/>
              </a:rPr>
              <a:t>| makeblastdb –input_type </a:t>
            </a:r>
            <a:r>
              <a:rPr lang="en-US" sz="1400" dirty="0">
                <a:sym typeface="Symbol" panose="05050102010706020507" pitchFamily="18" charset="2"/>
              </a:rPr>
              <a:t>fasta</a:t>
            </a:r>
            <a:r>
              <a:rPr lang="en-US" sz="1400" b="1" dirty="0">
                <a:sym typeface="Symbol" panose="05050102010706020507" pitchFamily="18" charset="2"/>
              </a:rPr>
              <a:t> –dbtype </a:t>
            </a:r>
            <a:r>
              <a:rPr lang="en-US" sz="1400" dirty="0">
                <a:sym typeface="Symbol" panose="05050102010706020507" pitchFamily="18" charset="2"/>
              </a:rPr>
              <a:t>prot </a:t>
            </a:r>
            <a:r>
              <a:rPr lang="en-US" sz="1400" b="1" dirty="0">
                <a:sym typeface="Symbol" panose="05050102010706020507" pitchFamily="18" charset="2"/>
              </a:rPr>
              <a:t>-parse_seqids -hash_index  </a:t>
            </a:r>
            <a:r>
              <a:rPr lang="en-US" sz="1400" b="1" dirty="0" smtClean="0">
                <a:sym typeface="Symbol" panose="05050102010706020507" pitchFamily="18" charset="2"/>
              </a:rPr>
              <a:t>-</a:t>
            </a:r>
            <a:r>
              <a:rPr lang="en-US" sz="1400" b="1" dirty="0">
                <a:sym typeface="Symbol" panose="05050102010706020507" pitchFamily="18" charset="2"/>
              </a:rPr>
              <a:t>out </a:t>
            </a:r>
            <a:r>
              <a:rPr lang="en-US" sz="1400" dirty="0" smtClean="0">
                <a:sym typeface="Symbol" panose="05050102010706020507" pitchFamily="18" charset="2"/>
              </a:rPr>
              <a:t>/path/to/blastdb/ecoli </a:t>
            </a:r>
            <a:r>
              <a:rPr lang="en-US" sz="1400" dirty="0">
                <a:sym typeface="Symbol" panose="05050102010706020507" pitchFamily="18" charset="2"/>
              </a:rPr>
              <a:t>-title </a:t>
            </a:r>
            <a:r>
              <a:rPr lang="en-US" sz="1400" dirty="0" smtClean="0">
                <a:sym typeface="Symbol" panose="05050102010706020507" pitchFamily="18" charset="2"/>
              </a:rPr>
              <a:t>“Ecoli  </a:t>
            </a:r>
            <a:r>
              <a:rPr lang="en-US" sz="1400" dirty="0">
                <a:sym typeface="Symbol" panose="05050102010706020507" pitchFamily="18" charset="2"/>
              </a:rPr>
              <a:t>04/27/2017”  </a:t>
            </a:r>
            <a:r>
              <a:rPr lang="en-US" sz="1400" b="1" dirty="0">
                <a:sym typeface="Symbol" panose="05050102010706020507" pitchFamily="18" charset="2"/>
              </a:rPr>
              <a:t>-</a:t>
            </a:r>
            <a:r>
              <a:rPr lang="en-US" sz="1400" b="1" dirty="0" smtClean="0">
                <a:sym typeface="Symbol" panose="05050102010706020507" pitchFamily="18" charset="2"/>
              </a:rPr>
              <a:t>in </a:t>
            </a:r>
            <a:r>
              <a:rPr lang="en-US" sz="1400" dirty="0" smtClean="0">
                <a:sym typeface="Symbol" panose="05050102010706020507" pitchFamily="18" charset="2"/>
              </a:rPr>
              <a:t>-</a:t>
            </a:r>
            <a:endParaRPr lang="en-US" sz="1400" dirty="0"/>
          </a:p>
        </p:txBody>
      </p:sp>
      <p:sp>
        <p:nvSpPr>
          <p:cNvPr id="10" name="TextBox 9"/>
          <p:cNvSpPr txBox="1"/>
          <p:nvPr/>
        </p:nvSpPr>
        <p:spPr>
          <a:xfrm flipH="1">
            <a:off x="342900" y="2902587"/>
            <a:ext cx="5333106" cy="400110"/>
          </a:xfrm>
          <a:prstGeom prst="rect">
            <a:avLst/>
          </a:prstGeom>
          <a:noFill/>
        </p:spPr>
        <p:txBody>
          <a:bodyPr wrap="square" rtlCol="0">
            <a:spAutoFit/>
          </a:bodyPr>
          <a:lstStyle/>
          <a:p>
            <a:r>
              <a:rPr lang="en-US" sz="2000" b="1" dirty="0" smtClean="0"/>
              <a:t>Run blastp of one genome versus the other:</a:t>
            </a:r>
          </a:p>
        </p:txBody>
      </p:sp>
      <p:sp>
        <p:nvSpPr>
          <p:cNvPr id="7" name="Rectangle 6"/>
          <p:cNvSpPr/>
          <p:nvPr/>
        </p:nvSpPr>
        <p:spPr>
          <a:xfrm>
            <a:off x="614596" y="3321829"/>
            <a:ext cx="8305800" cy="584775"/>
          </a:xfrm>
          <a:prstGeom prst="rect">
            <a:avLst/>
          </a:prstGeom>
        </p:spPr>
        <p:txBody>
          <a:bodyPr wrap="square">
            <a:spAutoFit/>
          </a:bodyPr>
          <a:lstStyle/>
          <a:p>
            <a:pPr>
              <a:buClr>
                <a:srgbClr val="002060"/>
              </a:buClr>
            </a:pPr>
            <a:r>
              <a:rPr lang="en-US" sz="1600" dirty="0"/>
              <a:t>Set the environment variable </a:t>
            </a:r>
            <a:r>
              <a:rPr lang="en-US" sz="1600" b="1" dirty="0"/>
              <a:t>$</a:t>
            </a:r>
            <a:r>
              <a:rPr lang="en-US" sz="1600" b="1" dirty="0" smtClean="0"/>
              <a:t>BLASTDB </a:t>
            </a:r>
            <a:r>
              <a:rPr lang="en-US" sz="1600" dirty="0" smtClean="0"/>
              <a:t>and add it to your ~/.profile configuration file</a:t>
            </a:r>
            <a:r>
              <a:rPr lang="en-US" sz="1600" b="1" dirty="0" smtClean="0"/>
              <a:t>:</a:t>
            </a:r>
          </a:p>
          <a:p>
            <a:pPr>
              <a:buClr>
                <a:srgbClr val="002060"/>
              </a:buClr>
            </a:pPr>
            <a:r>
              <a:rPr lang="en-US" sz="1600" b="1" dirty="0"/>
              <a:t> </a:t>
            </a:r>
            <a:r>
              <a:rPr lang="en-US" sz="1600" b="1" dirty="0" smtClean="0"/>
              <a:t>                                         </a:t>
            </a:r>
            <a:r>
              <a:rPr lang="en-US" sz="1600" b="1" dirty="0"/>
              <a:t>export </a:t>
            </a:r>
            <a:r>
              <a:rPr lang="en-US" sz="1600" dirty="0"/>
              <a:t>BLASTDB=/path/to/blastdb</a:t>
            </a:r>
          </a:p>
        </p:txBody>
      </p:sp>
      <p:sp>
        <p:nvSpPr>
          <p:cNvPr id="12" name="Rectangle 11"/>
          <p:cNvSpPr/>
          <p:nvPr/>
        </p:nvSpPr>
        <p:spPr>
          <a:xfrm>
            <a:off x="614595" y="3994933"/>
            <a:ext cx="11783592" cy="338554"/>
          </a:xfrm>
          <a:prstGeom prst="rect">
            <a:avLst/>
          </a:prstGeom>
        </p:spPr>
        <p:txBody>
          <a:bodyPr wrap="square">
            <a:spAutoFit/>
          </a:bodyPr>
          <a:lstStyle/>
          <a:p>
            <a:pPr>
              <a:buClr>
                <a:srgbClr val="002060"/>
              </a:buClr>
            </a:pPr>
            <a:r>
              <a:rPr lang="en-US" sz="1600" b="1" dirty="0">
                <a:sym typeface="Symbol" panose="05050102010706020507" pitchFamily="18" charset="2"/>
              </a:rPr>
              <a:t>zcat</a:t>
            </a:r>
            <a:r>
              <a:rPr lang="en-US" sz="1600" dirty="0">
                <a:sym typeface="Symbol" panose="05050102010706020507" pitchFamily="18" charset="2"/>
              </a:rPr>
              <a:t> </a:t>
            </a:r>
            <a:r>
              <a:rPr lang="en-US" sz="1600" dirty="0" smtClean="0">
                <a:sym typeface="Symbol" panose="05050102010706020507" pitchFamily="18" charset="2"/>
              </a:rPr>
              <a:t>E_coli.faa.gz </a:t>
            </a:r>
            <a:r>
              <a:rPr lang="en-US" sz="1600" dirty="0">
                <a:sym typeface="Symbol" panose="05050102010706020507" pitchFamily="18" charset="2"/>
              </a:rPr>
              <a:t>| </a:t>
            </a:r>
            <a:r>
              <a:rPr lang="en-US" sz="1600" b="1" dirty="0">
                <a:sym typeface="Symbol" panose="05050102010706020507" pitchFamily="18" charset="2"/>
              </a:rPr>
              <a:t>blastp</a:t>
            </a:r>
            <a:r>
              <a:rPr lang="en-US" sz="1600" dirty="0">
                <a:sym typeface="Symbol" panose="05050102010706020507" pitchFamily="18" charset="2"/>
              </a:rPr>
              <a:t> </a:t>
            </a:r>
            <a:r>
              <a:rPr lang="en-US" sz="1600" b="1" dirty="0">
                <a:sym typeface="Symbol" panose="05050102010706020507" pitchFamily="18" charset="2"/>
              </a:rPr>
              <a:t>-out </a:t>
            </a:r>
            <a:r>
              <a:rPr lang="en-US" sz="1600" dirty="0" smtClean="0">
                <a:sym typeface="Symbol" panose="05050102010706020507" pitchFamily="18" charset="2"/>
              </a:rPr>
              <a:t>ecoli_vs_ecoli.out </a:t>
            </a:r>
            <a:r>
              <a:rPr lang="en-US" sz="1600" b="1" dirty="0">
                <a:sym typeface="Symbol" panose="05050102010706020507" pitchFamily="18" charset="2"/>
              </a:rPr>
              <a:t>-db </a:t>
            </a:r>
            <a:r>
              <a:rPr lang="en-US" sz="1600" u="sng" dirty="0">
                <a:sym typeface="Symbol" panose="05050102010706020507" pitchFamily="18" charset="2"/>
              </a:rPr>
              <a:t>ecoli</a:t>
            </a:r>
            <a:r>
              <a:rPr lang="en-US" sz="1600" dirty="0">
                <a:sym typeface="Symbol" panose="05050102010706020507" pitchFamily="18" charset="2"/>
              </a:rPr>
              <a:t> </a:t>
            </a:r>
            <a:r>
              <a:rPr lang="en-US" sz="1600" b="1" dirty="0">
                <a:sym typeface="Symbol" panose="05050102010706020507" pitchFamily="18" charset="2"/>
              </a:rPr>
              <a:t>-evalue </a:t>
            </a:r>
            <a:r>
              <a:rPr lang="en-US" sz="1600" dirty="0">
                <a:sym typeface="Symbol" panose="05050102010706020507" pitchFamily="18" charset="2"/>
              </a:rPr>
              <a:t>0.01 </a:t>
            </a:r>
            <a:r>
              <a:rPr lang="en-US" sz="1600" b="1" dirty="0">
                <a:sym typeface="Symbol" panose="05050102010706020507" pitchFamily="18" charset="2"/>
              </a:rPr>
              <a:t>-outfmt </a:t>
            </a:r>
            <a:r>
              <a:rPr lang="en-US" sz="1600" dirty="0">
                <a:sym typeface="Symbol" panose="05050102010706020507" pitchFamily="18" charset="2"/>
              </a:rPr>
              <a:t>‘6 qseqid sseqid evalue pident …’ </a:t>
            </a:r>
            <a:r>
              <a:rPr lang="en-US" sz="1600" b="1" dirty="0">
                <a:sym typeface="Symbol" panose="05050102010706020507" pitchFamily="18" charset="2"/>
              </a:rPr>
              <a:t>-query -</a:t>
            </a:r>
            <a:endParaRPr lang="en-US" sz="1600" dirty="0">
              <a:sym typeface="Symbol" panose="05050102010706020507" pitchFamily="18" charset="2"/>
            </a:endParaRPr>
          </a:p>
        </p:txBody>
      </p:sp>
      <p:sp>
        <p:nvSpPr>
          <p:cNvPr id="13" name="Rectangle 12"/>
          <p:cNvSpPr/>
          <p:nvPr/>
        </p:nvSpPr>
        <p:spPr>
          <a:xfrm>
            <a:off x="620945" y="5147715"/>
            <a:ext cx="11783592" cy="338554"/>
          </a:xfrm>
          <a:prstGeom prst="rect">
            <a:avLst/>
          </a:prstGeom>
        </p:spPr>
        <p:txBody>
          <a:bodyPr wrap="square">
            <a:spAutoFit/>
          </a:bodyPr>
          <a:lstStyle/>
          <a:p>
            <a:pPr>
              <a:buClr>
                <a:srgbClr val="002060"/>
              </a:buClr>
            </a:pPr>
            <a:r>
              <a:rPr lang="en-US" sz="1600" b="1" dirty="0">
                <a:sym typeface="Symbol" panose="05050102010706020507" pitchFamily="18" charset="2"/>
              </a:rPr>
              <a:t>zcat</a:t>
            </a:r>
            <a:r>
              <a:rPr lang="en-US" sz="1600" dirty="0">
                <a:sym typeface="Symbol" panose="05050102010706020507" pitchFamily="18" charset="2"/>
              </a:rPr>
              <a:t> </a:t>
            </a:r>
            <a:r>
              <a:rPr lang="en-US" sz="1600" dirty="0" smtClean="0">
                <a:sym typeface="Symbol" panose="05050102010706020507" pitchFamily="18" charset="2"/>
              </a:rPr>
              <a:t>A_tum.faa.gz </a:t>
            </a:r>
            <a:r>
              <a:rPr lang="en-US" sz="1600" dirty="0">
                <a:sym typeface="Symbol" panose="05050102010706020507" pitchFamily="18" charset="2"/>
              </a:rPr>
              <a:t>| </a:t>
            </a:r>
            <a:r>
              <a:rPr lang="en-US" sz="1600" b="1" dirty="0">
                <a:sym typeface="Symbol" panose="05050102010706020507" pitchFamily="18" charset="2"/>
              </a:rPr>
              <a:t>blastp</a:t>
            </a:r>
            <a:r>
              <a:rPr lang="en-US" sz="1600" dirty="0">
                <a:sym typeface="Symbol" panose="05050102010706020507" pitchFamily="18" charset="2"/>
              </a:rPr>
              <a:t> </a:t>
            </a:r>
            <a:r>
              <a:rPr lang="en-US" sz="1600" b="1" dirty="0">
                <a:sym typeface="Symbol" panose="05050102010706020507" pitchFamily="18" charset="2"/>
              </a:rPr>
              <a:t>-out </a:t>
            </a:r>
            <a:r>
              <a:rPr lang="en-US" sz="1600" dirty="0" smtClean="0">
                <a:sym typeface="Symbol" panose="05050102010706020507" pitchFamily="18" charset="2"/>
              </a:rPr>
              <a:t>atum_vs_atum.out </a:t>
            </a:r>
            <a:r>
              <a:rPr lang="en-US" sz="1600" b="1" dirty="0">
                <a:sym typeface="Symbol" panose="05050102010706020507" pitchFamily="18" charset="2"/>
              </a:rPr>
              <a:t>-db </a:t>
            </a:r>
            <a:r>
              <a:rPr lang="en-US" sz="1600" u="sng" dirty="0">
                <a:sym typeface="Symbol" panose="05050102010706020507" pitchFamily="18" charset="2"/>
              </a:rPr>
              <a:t>ecoli</a:t>
            </a:r>
            <a:r>
              <a:rPr lang="en-US" sz="1600" dirty="0">
                <a:sym typeface="Symbol" panose="05050102010706020507" pitchFamily="18" charset="2"/>
              </a:rPr>
              <a:t> </a:t>
            </a:r>
            <a:r>
              <a:rPr lang="en-US" sz="1600" b="1" dirty="0">
                <a:sym typeface="Symbol" panose="05050102010706020507" pitchFamily="18" charset="2"/>
              </a:rPr>
              <a:t>-evalue </a:t>
            </a:r>
            <a:r>
              <a:rPr lang="en-US" sz="1600" dirty="0">
                <a:sym typeface="Symbol" panose="05050102010706020507" pitchFamily="18" charset="2"/>
              </a:rPr>
              <a:t>0.01 </a:t>
            </a:r>
            <a:r>
              <a:rPr lang="en-US" sz="1600" b="1" dirty="0">
                <a:sym typeface="Symbol" panose="05050102010706020507" pitchFamily="18" charset="2"/>
              </a:rPr>
              <a:t>-outfmt </a:t>
            </a:r>
            <a:r>
              <a:rPr lang="en-US" sz="1600" dirty="0">
                <a:sym typeface="Symbol" panose="05050102010706020507" pitchFamily="18" charset="2"/>
              </a:rPr>
              <a:t>‘6 </a:t>
            </a:r>
            <a:r>
              <a:rPr lang="en-US" sz="1600" dirty="0" smtClean="0">
                <a:sym typeface="Symbol" panose="05050102010706020507" pitchFamily="18" charset="2"/>
              </a:rPr>
              <a:t>qseqid sseqid </a:t>
            </a:r>
            <a:r>
              <a:rPr lang="en-US" sz="1600" dirty="0">
                <a:sym typeface="Symbol" panose="05050102010706020507" pitchFamily="18" charset="2"/>
              </a:rPr>
              <a:t>evalue pident …’ </a:t>
            </a:r>
            <a:r>
              <a:rPr lang="en-US" sz="1600" b="1" dirty="0">
                <a:sym typeface="Symbol" panose="05050102010706020507" pitchFamily="18" charset="2"/>
              </a:rPr>
              <a:t>-query -</a:t>
            </a:r>
            <a:endParaRPr lang="en-US" sz="1600" dirty="0">
              <a:sym typeface="Symbol" panose="05050102010706020507" pitchFamily="18" charset="2"/>
            </a:endParaRPr>
          </a:p>
        </p:txBody>
      </p:sp>
      <p:sp>
        <p:nvSpPr>
          <p:cNvPr id="14" name="Rectangle 13"/>
          <p:cNvSpPr/>
          <p:nvPr/>
        </p:nvSpPr>
        <p:spPr>
          <a:xfrm>
            <a:off x="620945" y="4333487"/>
            <a:ext cx="11783592" cy="338554"/>
          </a:xfrm>
          <a:prstGeom prst="rect">
            <a:avLst/>
          </a:prstGeom>
        </p:spPr>
        <p:txBody>
          <a:bodyPr wrap="square">
            <a:spAutoFit/>
          </a:bodyPr>
          <a:lstStyle/>
          <a:p>
            <a:pPr>
              <a:buClr>
                <a:srgbClr val="002060"/>
              </a:buClr>
            </a:pPr>
            <a:r>
              <a:rPr lang="en-US" sz="1600" b="1" dirty="0">
                <a:sym typeface="Symbol" panose="05050102010706020507" pitchFamily="18" charset="2"/>
              </a:rPr>
              <a:t>zcat</a:t>
            </a:r>
            <a:r>
              <a:rPr lang="en-US" sz="1600" dirty="0">
                <a:sym typeface="Symbol" panose="05050102010706020507" pitchFamily="18" charset="2"/>
              </a:rPr>
              <a:t> </a:t>
            </a:r>
            <a:r>
              <a:rPr lang="en-US" sz="1600" dirty="0" smtClean="0">
                <a:sym typeface="Symbol" panose="05050102010706020507" pitchFamily="18" charset="2"/>
              </a:rPr>
              <a:t>E_coli.faa.gz </a:t>
            </a:r>
            <a:r>
              <a:rPr lang="en-US" sz="1600" dirty="0">
                <a:sym typeface="Symbol" panose="05050102010706020507" pitchFamily="18" charset="2"/>
              </a:rPr>
              <a:t>| </a:t>
            </a:r>
            <a:r>
              <a:rPr lang="en-US" sz="1600" b="1" dirty="0">
                <a:sym typeface="Symbol" panose="05050102010706020507" pitchFamily="18" charset="2"/>
              </a:rPr>
              <a:t>blastp</a:t>
            </a:r>
            <a:r>
              <a:rPr lang="en-US" sz="1600" dirty="0">
                <a:sym typeface="Symbol" panose="05050102010706020507" pitchFamily="18" charset="2"/>
              </a:rPr>
              <a:t> </a:t>
            </a:r>
            <a:r>
              <a:rPr lang="en-US" sz="1600" b="1" dirty="0">
                <a:sym typeface="Symbol" panose="05050102010706020507" pitchFamily="18" charset="2"/>
              </a:rPr>
              <a:t>-out </a:t>
            </a:r>
            <a:r>
              <a:rPr lang="en-US" sz="1600" dirty="0" smtClean="0">
                <a:sym typeface="Symbol" panose="05050102010706020507" pitchFamily="18" charset="2"/>
              </a:rPr>
              <a:t>ecoli_vs_atum.out </a:t>
            </a:r>
            <a:r>
              <a:rPr lang="en-US" sz="1600" b="1" dirty="0">
                <a:sym typeface="Symbol" panose="05050102010706020507" pitchFamily="18" charset="2"/>
              </a:rPr>
              <a:t>-db </a:t>
            </a:r>
            <a:r>
              <a:rPr lang="en-US" sz="1600" u="sng" dirty="0" smtClean="0">
                <a:sym typeface="Symbol" panose="05050102010706020507" pitchFamily="18" charset="2"/>
              </a:rPr>
              <a:t>atum</a:t>
            </a:r>
            <a:r>
              <a:rPr lang="en-US" sz="1600" dirty="0" smtClean="0">
                <a:sym typeface="Symbol" panose="05050102010706020507" pitchFamily="18" charset="2"/>
              </a:rPr>
              <a:t> </a:t>
            </a:r>
            <a:r>
              <a:rPr lang="en-US" sz="1600" b="1" dirty="0">
                <a:sym typeface="Symbol" panose="05050102010706020507" pitchFamily="18" charset="2"/>
              </a:rPr>
              <a:t>-evalue </a:t>
            </a:r>
            <a:r>
              <a:rPr lang="en-US" sz="1600" dirty="0">
                <a:sym typeface="Symbol" panose="05050102010706020507" pitchFamily="18" charset="2"/>
              </a:rPr>
              <a:t>0.01 </a:t>
            </a:r>
            <a:r>
              <a:rPr lang="en-US" sz="1600" b="1" dirty="0">
                <a:sym typeface="Symbol" panose="05050102010706020507" pitchFamily="18" charset="2"/>
              </a:rPr>
              <a:t>-outfmt </a:t>
            </a:r>
            <a:r>
              <a:rPr lang="en-US" sz="1600" dirty="0">
                <a:sym typeface="Symbol" panose="05050102010706020507" pitchFamily="18" charset="2"/>
              </a:rPr>
              <a:t>‘6 qseqid sseqid evalue pident …’ </a:t>
            </a:r>
            <a:r>
              <a:rPr lang="en-US" sz="1600" b="1" dirty="0">
                <a:sym typeface="Symbol" panose="05050102010706020507" pitchFamily="18" charset="2"/>
              </a:rPr>
              <a:t>-query -</a:t>
            </a:r>
            <a:endParaRPr lang="en-US" sz="1600" dirty="0">
              <a:sym typeface="Symbol" panose="05050102010706020507" pitchFamily="18" charset="2"/>
            </a:endParaRPr>
          </a:p>
        </p:txBody>
      </p:sp>
      <p:sp>
        <p:nvSpPr>
          <p:cNvPr id="15" name="Rectangle 14"/>
          <p:cNvSpPr/>
          <p:nvPr/>
        </p:nvSpPr>
        <p:spPr>
          <a:xfrm>
            <a:off x="620945" y="4808352"/>
            <a:ext cx="11783592" cy="338554"/>
          </a:xfrm>
          <a:prstGeom prst="rect">
            <a:avLst/>
          </a:prstGeom>
        </p:spPr>
        <p:txBody>
          <a:bodyPr wrap="square">
            <a:spAutoFit/>
          </a:bodyPr>
          <a:lstStyle/>
          <a:p>
            <a:pPr>
              <a:buClr>
                <a:srgbClr val="002060"/>
              </a:buClr>
            </a:pPr>
            <a:r>
              <a:rPr lang="en-US" sz="1600" b="1" dirty="0">
                <a:sym typeface="Symbol" panose="05050102010706020507" pitchFamily="18" charset="2"/>
              </a:rPr>
              <a:t>zcat</a:t>
            </a:r>
            <a:r>
              <a:rPr lang="en-US" sz="1600" dirty="0">
                <a:sym typeface="Symbol" panose="05050102010706020507" pitchFamily="18" charset="2"/>
              </a:rPr>
              <a:t> </a:t>
            </a:r>
            <a:r>
              <a:rPr lang="en-US" sz="1600" dirty="0" smtClean="0">
                <a:sym typeface="Symbol" panose="05050102010706020507" pitchFamily="18" charset="2"/>
              </a:rPr>
              <a:t>A_tum.faa.gz </a:t>
            </a:r>
            <a:r>
              <a:rPr lang="en-US" sz="1600" dirty="0">
                <a:sym typeface="Symbol" panose="05050102010706020507" pitchFamily="18" charset="2"/>
              </a:rPr>
              <a:t>| </a:t>
            </a:r>
            <a:r>
              <a:rPr lang="en-US" sz="1600" b="1" dirty="0">
                <a:sym typeface="Symbol" panose="05050102010706020507" pitchFamily="18" charset="2"/>
              </a:rPr>
              <a:t>blastp</a:t>
            </a:r>
            <a:r>
              <a:rPr lang="en-US" sz="1600" dirty="0">
                <a:sym typeface="Symbol" panose="05050102010706020507" pitchFamily="18" charset="2"/>
              </a:rPr>
              <a:t> </a:t>
            </a:r>
            <a:r>
              <a:rPr lang="en-US" sz="1600" b="1" dirty="0">
                <a:sym typeface="Symbol" panose="05050102010706020507" pitchFamily="18" charset="2"/>
              </a:rPr>
              <a:t>-out </a:t>
            </a:r>
            <a:r>
              <a:rPr lang="en-US" sz="1600" dirty="0" smtClean="0">
                <a:sym typeface="Symbol" panose="05050102010706020507" pitchFamily="18" charset="2"/>
              </a:rPr>
              <a:t>atum_vs_atum.out </a:t>
            </a:r>
            <a:r>
              <a:rPr lang="en-US" sz="1600" b="1" dirty="0">
                <a:sym typeface="Symbol" panose="05050102010706020507" pitchFamily="18" charset="2"/>
              </a:rPr>
              <a:t>-db </a:t>
            </a:r>
            <a:r>
              <a:rPr lang="en-US" sz="1600" u="sng" dirty="0" smtClean="0">
                <a:sym typeface="Symbol" panose="05050102010706020507" pitchFamily="18" charset="2"/>
              </a:rPr>
              <a:t>atum</a:t>
            </a:r>
            <a:r>
              <a:rPr lang="en-US" sz="1600" dirty="0" smtClean="0">
                <a:sym typeface="Symbol" panose="05050102010706020507" pitchFamily="18" charset="2"/>
              </a:rPr>
              <a:t> </a:t>
            </a:r>
            <a:r>
              <a:rPr lang="en-US" sz="1600" b="1" dirty="0">
                <a:sym typeface="Symbol" panose="05050102010706020507" pitchFamily="18" charset="2"/>
              </a:rPr>
              <a:t>-evalue </a:t>
            </a:r>
            <a:r>
              <a:rPr lang="en-US" sz="1600" dirty="0">
                <a:sym typeface="Symbol" panose="05050102010706020507" pitchFamily="18" charset="2"/>
              </a:rPr>
              <a:t>0.01 </a:t>
            </a:r>
            <a:r>
              <a:rPr lang="en-US" sz="1600" b="1" dirty="0">
                <a:sym typeface="Symbol" panose="05050102010706020507" pitchFamily="18" charset="2"/>
              </a:rPr>
              <a:t>-outfmt </a:t>
            </a:r>
            <a:r>
              <a:rPr lang="en-US" sz="1600" dirty="0">
                <a:sym typeface="Symbol" panose="05050102010706020507" pitchFamily="18" charset="2"/>
              </a:rPr>
              <a:t>‘6 </a:t>
            </a:r>
            <a:r>
              <a:rPr lang="en-US" sz="1600" dirty="0" smtClean="0">
                <a:sym typeface="Symbol" panose="05050102010706020507" pitchFamily="18" charset="2"/>
              </a:rPr>
              <a:t>qseqid sseqid </a:t>
            </a:r>
            <a:r>
              <a:rPr lang="en-US" sz="1600" dirty="0">
                <a:sym typeface="Symbol" panose="05050102010706020507" pitchFamily="18" charset="2"/>
              </a:rPr>
              <a:t>evalue pident …’ </a:t>
            </a:r>
            <a:r>
              <a:rPr lang="en-US" sz="1600" b="1" dirty="0">
                <a:sym typeface="Symbol" panose="05050102010706020507" pitchFamily="18" charset="2"/>
              </a:rPr>
              <a:t>-query -</a:t>
            </a:r>
            <a:endParaRPr lang="en-US" sz="1600" dirty="0">
              <a:sym typeface="Symbol" panose="05050102010706020507" pitchFamily="18" charset="2"/>
            </a:endParaRPr>
          </a:p>
        </p:txBody>
      </p:sp>
      <p:sp>
        <p:nvSpPr>
          <p:cNvPr id="16" name="Rectangle 15"/>
          <p:cNvSpPr/>
          <p:nvPr/>
        </p:nvSpPr>
        <p:spPr>
          <a:xfrm>
            <a:off x="620945" y="6008368"/>
            <a:ext cx="8305800" cy="338554"/>
          </a:xfrm>
          <a:prstGeom prst="rect">
            <a:avLst/>
          </a:prstGeom>
        </p:spPr>
        <p:txBody>
          <a:bodyPr wrap="square">
            <a:spAutoFit/>
          </a:bodyPr>
          <a:lstStyle/>
          <a:p>
            <a:pPr>
              <a:buClr>
                <a:srgbClr val="002060"/>
              </a:buClr>
            </a:pPr>
            <a:r>
              <a:rPr lang="en-US" sz="1600" dirty="0" smtClean="0"/>
              <a:t>Parse the blast output files and calculate the field </a:t>
            </a:r>
            <a:r>
              <a:rPr lang="en-US" sz="1600" b="1" dirty="0" smtClean="0"/>
              <a:t>scov</a:t>
            </a:r>
            <a:r>
              <a:rPr lang="en-US" sz="1600" dirty="0" smtClean="0"/>
              <a:t>:   </a:t>
            </a:r>
            <a:r>
              <a:rPr lang="en-US" sz="1600" dirty="0" smtClean="0">
                <a:sym typeface="Symbol" panose="05050102010706020507" pitchFamily="18" charset="2"/>
              </a:rPr>
              <a:t>length/slen*100</a:t>
            </a:r>
            <a:endParaRPr lang="en-US" sz="2000" dirty="0">
              <a:sym typeface="Symbol" panose="05050102010706020507" pitchFamily="18" charset="2"/>
            </a:endParaRPr>
          </a:p>
        </p:txBody>
      </p:sp>
      <p:sp>
        <p:nvSpPr>
          <p:cNvPr id="17" name="Rectangle 16"/>
          <p:cNvSpPr/>
          <p:nvPr/>
        </p:nvSpPr>
        <p:spPr>
          <a:xfrm>
            <a:off x="1219025" y="5554883"/>
            <a:ext cx="10077191" cy="338554"/>
          </a:xfrm>
          <a:prstGeom prst="rect">
            <a:avLst/>
          </a:prstGeom>
        </p:spPr>
        <p:txBody>
          <a:bodyPr wrap="square">
            <a:spAutoFit/>
          </a:bodyPr>
          <a:lstStyle/>
          <a:p>
            <a:pPr>
              <a:buClr>
                <a:srgbClr val="002060"/>
              </a:buClr>
            </a:pPr>
            <a:r>
              <a:rPr lang="en-US" sz="1600" b="1" dirty="0" smtClean="0">
                <a:sym typeface="Symbol" panose="05050102010706020507" pitchFamily="18" charset="2"/>
              </a:rPr>
              <a:t>WHERE:    -outfmt </a:t>
            </a:r>
            <a:r>
              <a:rPr lang="en-US" sz="1600" dirty="0" smtClean="0">
                <a:sym typeface="Symbol" panose="05050102010706020507" pitchFamily="18" charset="2"/>
              </a:rPr>
              <a:t>‘6 qseqid sseqid qlen slen bitscore evalue pident nident length qcovs qstart qend sstart send’</a:t>
            </a:r>
            <a:endParaRPr lang="en-US" sz="1600" dirty="0">
              <a:sym typeface="Symbol" panose="05050102010706020507" pitchFamily="18" charset="2"/>
            </a:endParaRPr>
          </a:p>
        </p:txBody>
      </p:sp>
    </p:spTree>
    <p:extLst>
      <p:ext uri="{BB962C8B-B14F-4D97-AF65-F5344CB8AC3E}">
        <p14:creationId xmlns:p14="http://schemas.microsoft.com/office/powerpoint/2010/main" val="142762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Parsed BLAST OUTPUT</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
        <p:nvSpPr>
          <p:cNvPr id="5" name="Rectangle 4"/>
          <p:cNvSpPr/>
          <p:nvPr/>
        </p:nvSpPr>
        <p:spPr>
          <a:xfrm>
            <a:off x="757518" y="2597579"/>
            <a:ext cx="10596282" cy="3262432"/>
          </a:xfrm>
          <a:prstGeom prst="rect">
            <a:avLst/>
          </a:prstGeom>
        </p:spPr>
        <p:txBody>
          <a:bodyPr wrap="square">
            <a:spAutoFit/>
          </a:bodyPr>
          <a:lstStyle/>
          <a:p>
            <a:r>
              <a:rPr lang="en-US" sz="1200" dirty="0" smtClean="0">
                <a:latin typeface="Courier New" panose="02070309020205020404" pitchFamily="49" charset="0"/>
                <a:cs typeface="Courier New" panose="02070309020205020404" pitchFamily="49" charset="0"/>
              </a:rPr>
              <a:t>NP_414543   WP_004432098   820     </a:t>
            </a:r>
            <a:r>
              <a:rPr lang="en-US" sz="1200" b="1" dirty="0" smtClean="0">
                <a:latin typeface="Courier New" panose="02070309020205020404" pitchFamily="49" charset="0"/>
                <a:cs typeface="Courier New" panose="02070309020205020404" pitchFamily="49" charset="0"/>
              </a:rPr>
              <a:t>425</a:t>
            </a:r>
            <a:r>
              <a:rPr lang="en-US" sz="1200" dirty="0" smtClean="0">
                <a:latin typeface="Courier New" panose="02070309020205020404" pitchFamily="49" charset="0"/>
                <a:cs typeface="Courier New" panose="02070309020205020404" pitchFamily="49" charset="0"/>
              </a:rPr>
              <a:t>     133     3.23e-34   28.692  136  </a:t>
            </a:r>
            <a:r>
              <a:rPr lang="en-US" sz="1200" b="1" dirty="0" smtClean="0">
                <a:latin typeface="Courier New" panose="02070309020205020404" pitchFamily="49" charset="0"/>
                <a:cs typeface="Courier New" panose="02070309020205020404" pitchFamily="49" charset="0"/>
              </a:rPr>
              <a:t>474</a:t>
            </a:r>
            <a:r>
              <a:rPr lang="en-US" sz="1200" dirty="0" smtClean="0">
                <a:latin typeface="Courier New" panose="02070309020205020404" pitchFamily="49" charset="0"/>
                <a:cs typeface="Courier New" panose="02070309020205020404" pitchFamily="49" charset="0"/>
              </a:rPr>
              <a:t>   55    3  456    5  417   </a:t>
            </a:r>
            <a:r>
              <a:rPr lang="en-US" sz="1200" dirty="0" smtClean="0">
                <a:solidFill>
                  <a:srgbClr val="1F3BFF"/>
                </a:solidFill>
                <a:latin typeface="Courier New" panose="02070309020205020404" pitchFamily="49" charset="0"/>
                <a:cs typeface="Courier New" panose="02070309020205020404" pitchFamily="49" charset="0"/>
              </a:rPr>
              <a:t>111.5</a:t>
            </a:r>
          </a:p>
          <a:p>
            <a:r>
              <a:rPr lang="en-US" sz="1200" dirty="0" smtClean="0">
                <a:latin typeface="Courier New" panose="02070309020205020404" pitchFamily="49" charset="0"/>
                <a:cs typeface="Courier New" panose="02070309020205020404" pitchFamily="49" charset="0"/>
              </a:rPr>
              <a:t>NP_414543   WP_003515377   820     </a:t>
            </a:r>
            <a:r>
              <a:rPr lang="en-US" sz="1200" b="1" dirty="0" smtClean="0">
                <a:latin typeface="Courier New" panose="02070309020205020404" pitchFamily="49" charset="0"/>
                <a:cs typeface="Courier New" panose="02070309020205020404" pitchFamily="49" charset="0"/>
              </a:rPr>
              <a:t>436</a:t>
            </a:r>
            <a:r>
              <a:rPr lang="en-US" sz="1200" dirty="0" smtClean="0">
                <a:latin typeface="Courier New" panose="02070309020205020404" pitchFamily="49" charset="0"/>
                <a:cs typeface="Courier New" panose="02070309020205020404" pitchFamily="49" charset="0"/>
              </a:rPr>
              <a:t>     75.5    5.16e-15   30.000  75   </a:t>
            </a:r>
            <a:r>
              <a:rPr lang="en-US" sz="1200" b="1" dirty="0" smtClean="0">
                <a:latin typeface="Courier New" panose="02070309020205020404" pitchFamily="49" charset="0"/>
                <a:cs typeface="Courier New" panose="02070309020205020404" pitchFamily="49" charset="0"/>
              </a:rPr>
              <a:t>250</a:t>
            </a:r>
            <a:r>
              <a:rPr lang="en-US" sz="1200" dirty="0" smtClean="0">
                <a:latin typeface="Courier New" panose="02070309020205020404" pitchFamily="49" charset="0"/>
                <a:cs typeface="Courier New" panose="02070309020205020404" pitchFamily="49" charset="0"/>
              </a:rPr>
              <a:t>   30  568  810   96  316    </a:t>
            </a:r>
            <a:r>
              <a:rPr lang="en-US" sz="1200" dirty="0" smtClean="0">
                <a:solidFill>
                  <a:srgbClr val="1F3BFF"/>
                </a:solidFill>
                <a:latin typeface="Courier New" panose="02070309020205020404" pitchFamily="49" charset="0"/>
                <a:cs typeface="Courier New" panose="02070309020205020404" pitchFamily="49" charset="0"/>
              </a:rPr>
              <a:t>57.3</a:t>
            </a:r>
          </a:p>
          <a:p>
            <a:r>
              <a:rPr lang="en-US" sz="1200" dirty="0" smtClean="0">
                <a:latin typeface="Courier New" panose="02070309020205020404" pitchFamily="49" charset="0"/>
                <a:cs typeface="Courier New" panose="02070309020205020404" pitchFamily="49" charset="0"/>
              </a:rPr>
              <a:t>NP_414543   WP_035218853   820     </a:t>
            </a:r>
            <a:r>
              <a:rPr lang="en-US" sz="1200" b="1" dirty="0" smtClean="0">
                <a:latin typeface="Courier New" panose="02070309020205020404" pitchFamily="49" charset="0"/>
                <a:cs typeface="Courier New" panose="02070309020205020404" pitchFamily="49" charset="0"/>
              </a:rPr>
              <a:t>240     </a:t>
            </a:r>
            <a:r>
              <a:rPr lang="en-US" sz="1200" dirty="0" smtClean="0">
                <a:latin typeface="Courier New" panose="02070309020205020404" pitchFamily="49" charset="0"/>
                <a:cs typeface="Courier New" panose="02070309020205020404" pitchFamily="49" charset="0"/>
              </a:rPr>
              <a:t>36.6    0.005      32.653  16    </a:t>
            </a:r>
            <a:r>
              <a:rPr lang="en-US" sz="1200" b="1" dirty="0" smtClean="0">
                <a:latin typeface="Courier New" panose="02070309020205020404" pitchFamily="49" charset="0"/>
                <a:cs typeface="Courier New" panose="02070309020205020404" pitchFamily="49" charset="0"/>
              </a:rPr>
              <a:t>49</a:t>
            </a:r>
            <a:r>
              <a:rPr lang="en-US" sz="1200" dirty="0" smtClean="0">
                <a:latin typeface="Courier New" panose="02070309020205020404" pitchFamily="49" charset="0"/>
                <a:cs typeface="Courier New" panose="02070309020205020404" pitchFamily="49" charset="0"/>
              </a:rPr>
              <a:t>    6  207  255  143  191    </a:t>
            </a:r>
            <a:r>
              <a:rPr lang="en-US" sz="1200" dirty="0" smtClean="0">
                <a:solidFill>
                  <a:srgbClr val="1F3BFF"/>
                </a:solidFill>
                <a:latin typeface="Courier New" panose="02070309020205020404" pitchFamily="49" charset="0"/>
                <a:cs typeface="Courier New" panose="02070309020205020404" pitchFamily="49" charset="0"/>
              </a:rPr>
              <a:t>20.4</a:t>
            </a:r>
          </a:p>
          <a:p>
            <a:r>
              <a:rPr lang="en-US" sz="1200" dirty="0" smtClean="0">
                <a:latin typeface="Courier New" panose="02070309020205020404" pitchFamily="49" charset="0"/>
                <a:cs typeface="Courier New" panose="02070309020205020404" pitchFamily="49" charset="0"/>
              </a:rPr>
              <a:t>NP_414544   WP_038489896   310     </a:t>
            </a:r>
            <a:r>
              <a:rPr lang="en-US" sz="1200" b="1" dirty="0" smtClean="0">
                <a:latin typeface="Courier New" panose="02070309020205020404" pitchFamily="49" charset="0"/>
                <a:cs typeface="Courier New" panose="02070309020205020404" pitchFamily="49" charset="0"/>
              </a:rPr>
              <a:t>294</a:t>
            </a:r>
            <a:r>
              <a:rPr lang="en-US" sz="1200" dirty="0" smtClean="0">
                <a:latin typeface="Courier New" panose="02070309020205020404" pitchFamily="49" charset="0"/>
                <a:cs typeface="Courier New" panose="02070309020205020404" pitchFamily="49" charset="0"/>
              </a:rPr>
              <a:t>     42.0    2.78e-05   23.958  69   </a:t>
            </a:r>
            <a:r>
              <a:rPr lang="en-US" sz="1200" b="1" dirty="0" smtClean="0">
                <a:latin typeface="Courier New" panose="02070309020205020404" pitchFamily="49" charset="0"/>
                <a:cs typeface="Courier New" panose="02070309020205020404" pitchFamily="49" charset="0"/>
              </a:rPr>
              <a:t>288</a:t>
            </a:r>
            <a:r>
              <a:rPr lang="en-US" sz="1200" dirty="0" smtClean="0">
                <a:latin typeface="Courier New" panose="02070309020205020404" pitchFamily="49" charset="0"/>
                <a:cs typeface="Courier New" panose="02070309020205020404" pitchFamily="49" charset="0"/>
              </a:rPr>
              <a:t>   85   16  278   33  274    </a:t>
            </a:r>
            <a:r>
              <a:rPr lang="en-US" sz="1200" dirty="0" smtClean="0">
                <a:solidFill>
                  <a:srgbClr val="1F3BFF"/>
                </a:solidFill>
                <a:latin typeface="Courier New" panose="02070309020205020404" pitchFamily="49" charset="0"/>
                <a:cs typeface="Courier New" panose="02070309020205020404" pitchFamily="49" charset="0"/>
              </a:rPr>
              <a:t>97.9</a:t>
            </a:r>
          </a:p>
          <a:p>
            <a:r>
              <a:rPr lang="en-US" sz="1200" dirty="0" smtClean="0">
                <a:latin typeface="Courier New" panose="02070309020205020404" pitchFamily="49" charset="0"/>
                <a:cs typeface="Courier New" panose="02070309020205020404" pitchFamily="49" charset="0"/>
              </a:rPr>
              <a:t>NP_414545   WP_003511817   428     </a:t>
            </a:r>
            <a:r>
              <a:rPr lang="en-US" sz="1200" b="1" dirty="0" smtClean="0">
                <a:latin typeface="Courier New" panose="02070309020205020404" pitchFamily="49" charset="0"/>
                <a:cs typeface="Courier New" panose="02070309020205020404" pitchFamily="49" charset="0"/>
              </a:rPr>
              <a:t>465</a:t>
            </a:r>
            <a:r>
              <a:rPr lang="en-US" sz="1200" dirty="0" smtClean="0">
                <a:latin typeface="Courier New" panose="02070309020205020404" pitchFamily="49" charset="0"/>
                <a:cs typeface="Courier New" panose="02070309020205020404" pitchFamily="49" charset="0"/>
              </a:rPr>
              <a:t>     223     8.42e-69   31.422  137  </a:t>
            </a:r>
            <a:r>
              <a:rPr lang="en-US" sz="1200" b="1" dirty="0" smtClean="0">
                <a:latin typeface="Courier New" panose="02070309020205020404" pitchFamily="49" charset="0"/>
                <a:cs typeface="Courier New" panose="02070309020205020404" pitchFamily="49" charset="0"/>
              </a:rPr>
              <a:t>436</a:t>
            </a:r>
            <a:r>
              <a:rPr lang="en-US" sz="1200" dirty="0" smtClean="0">
                <a:latin typeface="Courier New" panose="02070309020205020404" pitchFamily="49" charset="0"/>
                <a:cs typeface="Courier New" panose="02070309020205020404" pitchFamily="49" charset="0"/>
              </a:rPr>
              <a:t>   94    1  402    1  435    </a:t>
            </a:r>
            <a:r>
              <a:rPr lang="en-US" sz="1200" dirty="0" smtClean="0">
                <a:solidFill>
                  <a:srgbClr val="1F3BFF"/>
                </a:solidFill>
                <a:latin typeface="Courier New" panose="02070309020205020404" pitchFamily="49" charset="0"/>
                <a:cs typeface="Courier New" panose="02070309020205020404" pitchFamily="49" charset="0"/>
              </a:rPr>
              <a:t>93.7</a:t>
            </a:r>
          </a:p>
          <a:p>
            <a:r>
              <a:rPr lang="en-US" sz="1200" dirty="0" smtClean="0">
                <a:latin typeface="Courier New" panose="02070309020205020404" pitchFamily="49" charset="0"/>
                <a:cs typeface="Courier New" panose="02070309020205020404" pitchFamily="49" charset="0"/>
              </a:rPr>
              <a:t>NP_414549   WP_013762313   317     </a:t>
            </a:r>
            <a:r>
              <a:rPr lang="en-US" sz="1200" b="1" dirty="0" smtClean="0">
                <a:latin typeface="Courier New" panose="02070309020205020404" pitchFamily="49" charset="0"/>
                <a:cs typeface="Courier New" panose="02070309020205020404" pitchFamily="49" charset="0"/>
              </a:rPr>
              <a:t>321</a:t>
            </a:r>
            <a:r>
              <a:rPr lang="en-US" sz="1200" dirty="0" smtClean="0">
                <a:latin typeface="Courier New" panose="02070309020205020404" pitchFamily="49" charset="0"/>
                <a:cs typeface="Courier New" panose="02070309020205020404" pitchFamily="49" charset="0"/>
              </a:rPr>
              <a:t>     353     4.36e-123  57.643  181  </a:t>
            </a:r>
            <a:r>
              <a:rPr lang="en-US" sz="1200" b="1" dirty="0" smtClean="0">
                <a:latin typeface="Courier New" panose="02070309020205020404" pitchFamily="49" charset="0"/>
                <a:cs typeface="Courier New" panose="02070309020205020404" pitchFamily="49" charset="0"/>
              </a:rPr>
              <a:t>314</a:t>
            </a:r>
            <a:r>
              <a:rPr lang="en-US" sz="1200" dirty="0" smtClean="0">
                <a:latin typeface="Courier New" panose="02070309020205020404" pitchFamily="49" charset="0"/>
                <a:cs typeface="Courier New" panose="02070309020205020404" pitchFamily="49" charset="0"/>
              </a:rPr>
              <a:t>   99    1  313    1  312    </a:t>
            </a:r>
            <a:r>
              <a:rPr lang="en-US" sz="1200" dirty="0" smtClean="0">
                <a:solidFill>
                  <a:srgbClr val="1F3BFF"/>
                </a:solidFill>
                <a:latin typeface="Courier New" panose="02070309020205020404" pitchFamily="49" charset="0"/>
                <a:cs typeface="Courier New" panose="02070309020205020404" pitchFamily="49" charset="0"/>
              </a:rPr>
              <a:t>97.8</a:t>
            </a:r>
          </a:p>
          <a:p>
            <a:r>
              <a:rPr lang="en-US" sz="1200" dirty="0" smtClean="0">
                <a:latin typeface="Courier New" panose="02070309020205020404" pitchFamily="49" charset="0"/>
                <a:cs typeface="Courier New" panose="02070309020205020404" pitchFamily="49" charset="0"/>
              </a:rPr>
              <a:t>NP_414550   WP_038489893   195     </a:t>
            </a:r>
            <a:r>
              <a:rPr lang="en-US" sz="1200" b="1" dirty="0" smtClean="0">
                <a:latin typeface="Courier New" panose="02070309020205020404" pitchFamily="49" charset="0"/>
                <a:cs typeface="Courier New" panose="02070309020205020404" pitchFamily="49" charset="0"/>
              </a:rPr>
              <a:t>181</a:t>
            </a:r>
            <a:r>
              <a:rPr lang="en-US" sz="1200" dirty="0" smtClean="0">
                <a:latin typeface="Courier New" panose="02070309020205020404" pitchFamily="49" charset="0"/>
                <a:cs typeface="Courier New" panose="02070309020205020404" pitchFamily="49" charset="0"/>
              </a:rPr>
              <a:t>     50.8    4.63e-09   34.906  37   </a:t>
            </a:r>
            <a:r>
              <a:rPr lang="en-US" sz="1200" b="1" dirty="0" smtClean="0">
                <a:latin typeface="Courier New" panose="02070309020205020404" pitchFamily="49" charset="0"/>
                <a:cs typeface="Courier New" panose="02070309020205020404" pitchFamily="49" charset="0"/>
              </a:rPr>
              <a:t>106</a:t>
            </a:r>
            <a:r>
              <a:rPr lang="en-US" sz="1200" dirty="0" smtClean="0">
                <a:latin typeface="Courier New" panose="02070309020205020404" pitchFamily="49" charset="0"/>
                <a:cs typeface="Courier New" panose="02070309020205020404" pitchFamily="49" charset="0"/>
              </a:rPr>
              <a:t>   54   46  150   48  153    </a:t>
            </a:r>
            <a:r>
              <a:rPr lang="en-US" sz="1200" dirty="0" smtClean="0">
                <a:solidFill>
                  <a:srgbClr val="1F3BFF"/>
                </a:solidFill>
                <a:latin typeface="Courier New" panose="02070309020205020404" pitchFamily="49" charset="0"/>
                <a:cs typeface="Courier New" panose="02070309020205020404" pitchFamily="49" charset="0"/>
              </a:rPr>
              <a:t>58.5</a:t>
            </a:r>
          </a:p>
          <a:p>
            <a:r>
              <a:rPr lang="en-US" sz="1200" dirty="0" smtClean="0">
                <a:latin typeface="Courier New" panose="02070309020205020404" pitchFamily="49" charset="0"/>
                <a:cs typeface="Courier New" panose="02070309020205020404" pitchFamily="49" charset="0"/>
              </a:rPr>
              <a:t>NP_414550   WP_013636292   195     </a:t>
            </a:r>
            <a:r>
              <a:rPr lang="en-US" sz="1200" b="1" dirty="0" smtClean="0">
                <a:latin typeface="Courier New" panose="02070309020205020404" pitchFamily="49" charset="0"/>
                <a:cs typeface="Courier New" panose="02070309020205020404" pitchFamily="49" charset="0"/>
              </a:rPr>
              <a:t>263</a:t>
            </a:r>
            <a:r>
              <a:rPr lang="en-US" sz="1200" dirty="0" smtClean="0">
                <a:latin typeface="Courier New" panose="02070309020205020404" pitchFamily="49" charset="0"/>
                <a:cs typeface="Courier New" panose="02070309020205020404" pitchFamily="49" charset="0"/>
              </a:rPr>
              <a:t>     39.3    7.78e-05   34.568  28    </a:t>
            </a:r>
            <a:r>
              <a:rPr lang="en-US" sz="1200" b="1" dirty="0" smtClean="0">
                <a:latin typeface="Courier New" panose="02070309020205020404" pitchFamily="49" charset="0"/>
                <a:cs typeface="Courier New" panose="02070309020205020404" pitchFamily="49" charset="0"/>
              </a:rPr>
              <a:t>81</a:t>
            </a:r>
            <a:r>
              <a:rPr lang="en-US" sz="1200" dirty="0" smtClean="0">
                <a:latin typeface="Courier New" panose="02070309020205020404" pitchFamily="49" charset="0"/>
                <a:cs typeface="Courier New" panose="02070309020205020404" pitchFamily="49" charset="0"/>
              </a:rPr>
              <a:t>   41    8   87   15   90    </a:t>
            </a:r>
            <a:r>
              <a:rPr lang="en-US" sz="1200" dirty="0" smtClean="0">
                <a:solidFill>
                  <a:srgbClr val="1F3BFF"/>
                </a:solidFill>
                <a:latin typeface="Courier New" panose="02070309020205020404" pitchFamily="49" charset="0"/>
                <a:cs typeface="Courier New" panose="02070309020205020404" pitchFamily="49" charset="0"/>
              </a:rPr>
              <a:t>30.7</a:t>
            </a:r>
          </a:p>
          <a:p>
            <a:r>
              <a:rPr lang="en-US" sz="1200" dirty="0" smtClean="0">
                <a:latin typeface="Courier New" panose="02070309020205020404" pitchFamily="49" charset="0"/>
                <a:cs typeface="Courier New" panose="02070309020205020404" pitchFamily="49" charset="0"/>
              </a:rPr>
              <a:t>NP_414555   WP_003514373   638     </a:t>
            </a:r>
            <a:r>
              <a:rPr lang="en-US" sz="1200" b="1" dirty="0" smtClean="0">
                <a:latin typeface="Courier New" panose="02070309020205020404" pitchFamily="49" charset="0"/>
                <a:cs typeface="Courier New" panose="02070309020205020404" pitchFamily="49" charset="0"/>
              </a:rPr>
              <a:t>633</a:t>
            </a:r>
            <a:r>
              <a:rPr lang="en-US" sz="1200" dirty="0" smtClean="0">
                <a:latin typeface="Courier New" panose="02070309020205020404" pitchFamily="49" charset="0"/>
                <a:cs typeface="Courier New" panose="02070309020205020404" pitchFamily="49" charset="0"/>
              </a:rPr>
              <a:t>     855     0.0        66.719  427  </a:t>
            </a:r>
            <a:r>
              <a:rPr lang="en-US" sz="1200" b="1" dirty="0" smtClean="0">
                <a:latin typeface="Courier New" panose="02070309020205020404" pitchFamily="49" charset="0"/>
                <a:cs typeface="Courier New" panose="02070309020205020404" pitchFamily="49" charset="0"/>
              </a:rPr>
              <a:t>640</a:t>
            </a:r>
            <a:r>
              <a:rPr lang="en-US" sz="1200" dirty="0" smtClean="0">
                <a:latin typeface="Courier New" panose="02070309020205020404" pitchFamily="49" charset="0"/>
                <a:cs typeface="Courier New" panose="02070309020205020404" pitchFamily="49" charset="0"/>
              </a:rPr>
              <a:t>  100    1  638    1  630   </a:t>
            </a:r>
            <a:r>
              <a:rPr lang="en-US" sz="1200" dirty="0" smtClean="0">
                <a:solidFill>
                  <a:srgbClr val="1F3BFF"/>
                </a:solidFill>
                <a:latin typeface="Courier New" panose="02070309020205020404" pitchFamily="49" charset="0"/>
                <a:cs typeface="Courier New" panose="02070309020205020404" pitchFamily="49" charset="0"/>
              </a:rPr>
              <a:t>101.1</a:t>
            </a:r>
          </a:p>
          <a:p>
            <a:r>
              <a:rPr lang="en-US" sz="1200" dirty="0" smtClean="0">
                <a:latin typeface="Courier New" panose="02070309020205020404" pitchFamily="49" charset="0"/>
                <a:cs typeface="Courier New" panose="02070309020205020404" pitchFamily="49" charset="0"/>
              </a:rPr>
              <a:t>NP_414555   WP_038492736   638     </a:t>
            </a:r>
            <a:r>
              <a:rPr lang="en-US" sz="1200" b="1" dirty="0" smtClean="0">
                <a:latin typeface="Courier New" panose="02070309020205020404" pitchFamily="49" charset="0"/>
                <a:cs typeface="Courier New" panose="02070309020205020404" pitchFamily="49" charset="0"/>
              </a:rPr>
              <a:t>432</a:t>
            </a:r>
            <a:r>
              <a:rPr lang="en-US" sz="1200" dirty="0" smtClean="0">
                <a:latin typeface="Courier New" panose="02070309020205020404" pitchFamily="49" charset="0"/>
                <a:cs typeface="Courier New" panose="02070309020205020404" pitchFamily="49" charset="0"/>
              </a:rPr>
              <a:t>     43.5    3.43e-05   22.093  57   </a:t>
            </a:r>
            <a:r>
              <a:rPr lang="en-US" sz="1200" b="1" dirty="0" smtClean="0">
                <a:latin typeface="Courier New" panose="02070309020205020404" pitchFamily="49" charset="0"/>
                <a:cs typeface="Courier New" panose="02070309020205020404" pitchFamily="49" charset="0"/>
              </a:rPr>
              <a:t>258</a:t>
            </a:r>
            <a:r>
              <a:rPr lang="en-US" sz="1200" dirty="0" smtClean="0">
                <a:latin typeface="Courier New" panose="02070309020205020404" pitchFamily="49" charset="0"/>
                <a:cs typeface="Courier New" panose="02070309020205020404" pitchFamily="49" charset="0"/>
              </a:rPr>
              <a:t>   37    3  241    5  238   </a:t>
            </a:r>
            <a:r>
              <a:rPr lang="en-US" sz="1200" dirty="0" smtClean="0">
                <a:solidFill>
                  <a:srgbClr val="1F3BFF"/>
                </a:solidFill>
                <a:latin typeface="Courier New" panose="02070309020205020404" pitchFamily="49" charset="0"/>
                <a:cs typeface="Courier New" panose="02070309020205020404" pitchFamily="49" charset="0"/>
              </a:rPr>
              <a:t> 59.7</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NP_414556   WP_003514371   376     </a:t>
            </a:r>
            <a:r>
              <a:rPr lang="en-US" sz="1200" b="1" dirty="0" smtClean="0">
                <a:latin typeface="Courier New" panose="02070309020205020404" pitchFamily="49" charset="0"/>
                <a:cs typeface="Courier New" panose="02070309020205020404" pitchFamily="49" charset="0"/>
              </a:rPr>
              <a:t>377</a:t>
            </a:r>
            <a:r>
              <a:rPr lang="en-US" sz="1200" dirty="0" smtClean="0">
                <a:latin typeface="Courier New" panose="02070309020205020404" pitchFamily="49" charset="0"/>
                <a:cs typeface="Courier New" panose="02070309020205020404" pitchFamily="49" charset="0"/>
              </a:rPr>
              <a:t>     423     6.32e-149  57.368  218  </a:t>
            </a:r>
            <a:r>
              <a:rPr lang="en-US" sz="1200" b="1" dirty="0" smtClean="0">
                <a:latin typeface="Courier New" panose="02070309020205020404" pitchFamily="49" charset="0"/>
                <a:cs typeface="Courier New" panose="02070309020205020404" pitchFamily="49" charset="0"/>
              </a:rPr>
              <a:t>380</a:t>
            </a:r>
            <a:r>
              <a:rPr lang="en-US" sz="1200" dirty="0" smtClean="0">
                <a:latin typeface="Courier New" panose="02070309020205020404" pitchFamily="49" charset="0"/>
                <a:cs typeface="Courier New" panose="02070309020205020404" pitchFamily="49" charset="0"/>
              </a:rPr>
              <a:t>   99    1  372    1  376   </a:t>
            </a:r>
            <a:r>
              <a:rPr lang="en-US" sz="1200" dirty="0" smtClean="0">
                <a:solidFill>
                  <a:srgbClr val="1F3BFF"/>
                </a:solidFill>
                <a:latin typeface="Courier New" panose="02070309020205020404" pitchFamily="49" charset="0"/>
                <a:cs typeface="Courier New" panose="02070309020205020404" pitchFamily="49" charset="0"/>
              </a:rPr>
              <a:t>100.7</a:t>
            </a:r>
          </a:p>
          <a:p>
            <a:r>
              <a:rPr lang="en-US" sz="1200" dirty="0" smtClean="0">
                <a:latin typeface="Courier New" panose="02070309020205020404" pitchFamily="49" charset="0"/>
                <a:cs typeface="Courier New" panose="02070309020205020404" pitchFamily="49" charset="0"/>
              </a:rPr>
              <a:t>NP_414556   WP_038490075   376     </a:t>
            </a:r>
            <a:r>
              <a:rPr lang="en-US" sz="1200" b="1" dirty="0" smtClean="0">
                <a:latin typeface="Courier New" panose="02070309020205020404" pitchFamily="49" charset="0"/>
                <a:cs typeface="Courier New" panose="02070309020205020404" pitchFamily="49" charset="0"/>
              </a:rPr>
              <a:t>369</a:t>
            </a:r>
            <a:r>
              <a:rPr lang="en-US" sz="1200" dirty="0" smtClean="0">
                <a:latin typeface="Courier New" panose="02070309020205020404" pitchFamily="49" charset="0"/>
                <a:cs typeface="Courier New" panose="02070309020205020404" pitchFamily="49" charset="0"/>
              </a:rPr>
              <a:t>     75.5    6.88e-16   21.123  79   </a:t>
            </a:r>
            <a:r>
              <a:rPr lang="en-US" sz="1200" b="1" dirty="0" smtClean="0">
                <a:latin typeface="Courier New" panose="02070309020205020404" pitchFamily="49" charset="0"/>
                <a:cs typeface="Courier New" panose="02070309020205020404" pitchFamily="49" charset="0"/>
              </a:rPr>
              <a:t>374</a:t>
            </a:r>
            <a:r>
              <a:rPr lang="en-US" sz="1200" dirty="0" smtClean="0">
                <a:latin typeface="Courier New" panose="02070309020205020404" pitchFamily="49" charset="0"/>
                <a:cs typeface="Courier New" panose="02070309020205020404" pitchFamily="49" charset="0"/>
              </a:rPr>
              <a:t>   92    4  348    2  367   </a:t>
            </a:r>
            <a:r>
              <a:rPr lang="en-US" sz="1200" dirty="0" smtClean="0">
                <a:solidFill>
                  <a:srgbClr val="1F3BFF"/>
                </a:solidFill>
                <a:latin typeface="Courier New" panose="02070309020205020404" pitchFamily="49" charset="0"/>
                <a:cs typeface="Courier New" panose="02070309020205020404" pitchFamily="49" charset="0"/>
              </a:rPr>
              <a:t>101.3</a:t>
            </a:r>
          </a:p>
          <a:p>
            <a:r>
              <a:rPr lang="en-US" sz="1200" dirty="0" smtClean="0">
                <a:latin typeface="Courier New" panose="02070309020205020404" pitchFamily="49" charset="0"/>
                <a:cs typeface="Courier New" panose="02070309020205020404" pitchFamily="49" charset="0"/>
              </a:rPr>
              <a:t>NP_414556   WP_013761799   376     </a:t>
            </a:r>
            <a:r>
              <a:rPr lang="en-US" sz="1200" b="1" dirty="0" smtClean="0">
                <a:latin typeface="Courier New" panose="02070309020205020404" pitchFamily="49" charset="0"/>
                <a:cs typeface="Courier New" panose="02070309020205020404" pitchFamily="49" charset="0"/>
              </a:rPr>
              <a:t>212</a:t>
            </a:r>
            <a:r>
              <a:rPr lang="en-US" sz="1200" dirty="0" smtClean="0">
                <a:latin typeface="Courier New" panose="02070309020205020404" pitchFamily="49" charset="0"/>
                <a:cs typeface="Courier New" panose="02070309020205020404" pitchFamily="49" charset="0"/>
              </a:rPr>
              <a:t>     52.4    8.56e-09   40.741  22    </a:t>
            </a:r>
            <a:r>
              <a:rPr lang="en-US" sz="1200" b="1" dirty="0" smtClean="0">
                <a:latin typeface="Courier New" panose="02070309020205020404" pitchFamily="49" charset="0"/>
                <a:cs typeface="Courier New" panose="02070309020205020404" pitchFamily="49" charset="0"/>
              </a:rPr>
              <a:t>54</a:t>
            </a:r>
            <a:r>
              <a:rPr lang="en-US" sz="1200" dirty="0" smtClean="0">
                <a:latin typeface="Courier New" panose="02070309020205020404" pitchFamily="49" charset="0"/>
                <a:cs typeface="Courier New" panose="02070309020205020404" pitchFamily="49" charset="0"/>
              </a:rPr>
              <a:t>   14    7   60  156  209    </a:t>
            </a:r>
            <a:r>
              <a:rPr lang="en-US" sz="1200" dirty="0" smtClean="0">
                <a:solidFill>
                  <a:srgbClr val="1F3BFF"/>
                </a:solidFill>
                <a:latin typeface="Courier New" panose="02070309020205020404" pitchFamily="49" charset="0"/>
                <a:cs typeface="Courier New" panose="02070309020205020404" pitchFamily="49" charset="0"/>
              </a:rPr>
              <a:t>25.4</a:t>
            </a:r>
          </a:p>
          <a:p>
            <a:r>
              <a:rPr lang="en-US" sz="1200" dirty="0" smtClean="0">
                <a:latin typeface="Courier New" panose="02070309020205020404" pitchFamily="49" charset="0"/>
                <a:cs typeface="Courier New" panose="02070309020205020404" pitchFamily="49" charset="0"/>
              </a:rPr>
              <a:t>NP_414556   WP_003513049   376     </a:t>
            </a:r>
            <a:r>
              <a:rPr lang="en-US" sz="1200" b="1" dirty="0" smtClean="0">
                <a:latin typeface="Courier New" panose="02070309020205020404" pitchFamily="49" charset="0"/>
                <a:cs typeface="Courier New" panose="02070309020205020404" pitchFamily="49" charset="0"/>
              </a:rPr>
              <a:t>200</a:t>
            </a:r>
            <a:r>
              <a:rPr lang="en-US" sz="1200" dirty="0" smtClean="0">
                <a:latin typeface="Courier New" panose="02070309020205020404" pitchFamily="49" charset="0"/>
                <a:cs typeface="Courier New" panose="02070309020205020404" pitchFamily="49" charset="0"/>
              </a:rPr>
              <a:t>     45.8    1.44e-06   37.313  25    </a:t>
            </a:r>
            <a:r>
              <a:rPr lang="en-US" sz="1200" b="1" dirty="0" smtClean="0">
                <a:latin typeface="Courier New" panose="02070309020205020404" pitchFamily="49" charset="0"/>
                <a:cs typeface="Courier New" panose="02070309020205020404" pitchFamily="49" charset="0"/>
              </a:rPr>
              <a:t>67</a:t>
            </a:r>
            <a:r>
              <a:rPr lang="en-US" sz="1200" dirty="0" smtClean="0">
                <a:latin typeface="Courier New" panose="02070309020205020404" pitchFamily="49" charset="0"/>
                <a:cs typeface="Courier New" panose="02070309020205020404" pitchFamily="49" charset="0"/>
              </a:rPr>
              <a:t>   18    5   71    3   65    </a:t>
            </a:r>
            <a:r>
              <a:rPr lang="en-US" sz="1200" dirty="0" smtClean="0">
                <a:solidFill>
                  <a:srgbClr val="1F3BFF"/>
                </a:solidFill>
                <a:latin typeface="Courier New" panose="02070309020205020404" pitchFamily="49" charset="0"/>
                <a:cs typeface="Courier New" panose="02070309020205020404" pitchFamily="49" charset="0"/>
              </a:rPr>
              <a:t>33.5</a:t>
            </a:r>
          </a:p>
          <a:p>
            <a:r>
              <a:rPr lang="en-US" sz="1200" dirty="0" smtClean="0">
                <a:latin typeface="Courier New" panose="02070309020205020404" pitchFamily="49" charset="0"/>
                <a:cs typeface="Courier New" panose="02070309020205020404" pitchFamily="49" charset="0"/>
              </a:rPr>
              <a:t>NP_414556   WP_035201472   376     </a:t>
            </a:r>
            <a:r>
              <a:rPr lang="en-US" sz="1200" b="1" dirty="0" smtClean="0">
                <a:latin typeface="Courier New" panose="02070309020205020404" pitchFamily="49" charset="0"/>
                <a:cs typeface="Courier New" panose="02070309020205020404" pitchFamily="49" charset="0"/>
              </a:rPr>
              <a:t>201</a:t>
            </a:r>
            <a:r>
              <a:rPr lang="en-US" sz="1200" dirty="0" smtClean="0">
                <a:latin typeface="Courier New" panose="02070309020205020404" pitchFamily="49" charset="0"/>
                <a:cs typeface="Courier New" panose="02070309020205020404" pitchFamily="49" charset="0"/>
              </a:rPr>
              <a:t>     45.1    2.13e-06   39.216  20    </a:t>
            </a:r>
            <a:r>
              <a:rPr lang="en-US" sz="1200" b="1" dirty="0" smtClean="0">
                <a:latin typeface="Courier New" panose="02070309020205020404" pitchFamily="49" charset="0"/>
                <a:cs typeface="Courier New" panose="02070309020205020404" pitchFamily="49" charset="0"/>
              </a:rPr>
              <a:t>51</a:t>
            </a:r>
            <a:r>
              <a:rPr lang="en-US" sz="1200" dirty="0" smtClean="0">
                <a:latin typeface="Courier New" panose="02070309020205020404" pitchFamily="49" charset="0"/>
                <a:cs typeface="Courier New" panose="02070309020205020404" pitchFamily="49" charset="0"/>
              </a:rPr>
              <a:t>   14    7   57  145  195    </a:t>
            </a:r>
            <a:r>
              <a:rPr lang="en-US" sz="1200" dirty="0" smtClean="0">
                <a:solidFill>
                  <a:srgbClr val="1F3BFF"/>
                </a:solidFill>
                <a:latin typeface="Courier New" panose="02070309020205020404" pitchFamily="49" charset="0"/>
                <a:cs typeface="Courier New" panose="02070309020205020404" pitchFamily="49" charset="0"/>
              </a:rPr>
              <a:t>25.3</a:t>
            </a:r>
          </a:p>
          <a:p>
            <a:r>
              <a:rPr lang="en-US" sz="1200" dirty="0" smtClean="0">
                <a:latin typeface="Courier New" panose="02070309020205020404" pitchFamily="49" charset="0"/>
                <a:cs typeface="Courier New" panose="02070309020205020404" pitchFamily="49" charset="0"/>
              </a:rPr>
              <a:t>NP_414561   WP_038495088   301     </a:t>
            </a:r>
            <a:r>
              <a:rPr lang="en-US" sz="1200" b="1" dirty="0" smtClean="0">
                <a:latin typeface="Courier New" panose="02070309020205020404" pitchFamily="49" charset="0"/>
                <a:cs typeface="Courier New" panose="02070309020205020404" pitchFamily="49" charset="0"/>
              </a:rPr>
              <a:t>313</a:t>
            </a:r>
            <a:r>
              <a:rPr lang="en-US" sz="1200" dirty="0" smtClean="0">
                <a:latin typeface="Courier New" panose="02070309020205020404" pitchFamily="49" charset="0"/>
                <a:cs typeface="Courier New" panose="02070309020205020404" pitchFamily="49" charset="0"/>
              </a:rPr>
              <a:t>     68.9    3.11e-14   25.651  69   </a:t>
            </a:r>
            <a:r>
              <a:rPr lang="en-US" sz="1200" b="1" dirty="0" smtClean="0">
                <a:latin typeface="Courier New" panose="02070309020205020404" pitchFamily="49" charset="0"/>
                <a:cs typeface="Courier New" panose="02070309020205020404" pitchFamily="49" charset="0"/>
              </a:rPr>
              <a:t>269</a:t>
            </a:r>
            <a:r>
              <a:rPr lang="en-US" sz="1200" dirty="0" smtClean="0">
                <a:latin typeface="Courier New" panose="02070309020205020404" pitchFamily="49" charset="0"/>
                <a:cs typeface="Courier New" panose="02070309020205020404" pitchFamily="49" charset="0"/>
              </a:rPr>
              <a:t>   85    1  257    1  262    </a:t>
            </a:r>
            <a:r>
              <a:rPr lang="en-US" sz="1200" dirty="0" smtClean="0">
                <a:solidFill>
                  <a:srgbClr val="1F3BFF"/>
                </a:solidFill>
                <a:latin typeface="Courier New" panose="02070309020205020404" pitchFamily="49" charset="0"/>
                <a:cs typeface="Courier New" panose="02070309020205020404" pitchFamily="49" charset="0"/>
              </a:rPr>
              <a:t>85.9</a:t>
            </a:r>
          </a:p>
          <a:p>
            <a:endParaRPr lang="en-US" sz="1400" dirty="0"/>
          </a:p>
        </p:txBody>
      </p:sp>
      <p:sp>
        <p:nvSpPr>
          <p:cNvPr id="9" name="Rectangle 8"/>
          <p:cNvSpPr/>
          <p:nvPr/>
        </p:nvSpPr>
        <p:spPr>
          <a:xfrm>
            <a:off x="838200" y="2240964"/>
            <a:ext cx="10863470" cy="307777"/>
          </a:xfrm>
          <a:prstGeom prst="rect">
            <a:avLst/>
          </a:prstGeom>
        </p:spPr>
        <p:txBody>
          <a:bodyPr wrap="square">
            <a:spAutoFit/>
          </a:bodyPr>
          <a:lstStyle/>
          <a:p>
            <a:pPr>
              <a:buClr>
                <a:srgbClr val="002060"/>
              </a:buClr>
            </a:pPr>
            <a:r>
              <a:rPr lang="en-US" sz="1400" dirty="0">
                <a:sym typeface="Symbol" panose="05050102010706020507" pitchFamily="18" charset="2"/>
              </a:rPr>
              <a:t> </a:t>
            </a:r>
            <a:r>
              <a:rPr lang="en-US" sz="1400" dirty="0" smtClean="0">
                <a:sym typeface="Symbol" panose="05050102010706020507" pitchFamily="18" charset="2"/>
              </a:rPr>
              <a:t>qseqid                      sseqid               qlen         </a:t>
            </a:r>
            <a:r>
              <a:rPr lang="en-US" sz="1400" b="1" dirty="0" smtClean="0">
                <a:sym typeface="Symbol" panose="05050102010706020507" pitchFamily="18" charset="2"/>
              </a:rPr>
              <a:t>slen</a:t>
            </a:r>
            <a:r>
              <a:rPr lang="en-US" sz="1400" dirty="0" smtClean="0">
                <a:sym typeface="Symbol" panose="05050102010706020507" pitchFamily="18" charset="2"/>
              </a:rPr>
              <a:t>       bitscore           evalue          pident   nident  </a:t>
            </a:r>
            <a:r>
              <a:rPr lang="en-US" sz="1400" b="1" dirty="0" smtClean="0">
                <a:sym typeface="Symbol" panose="05050102010706020507" pitchFamily="18" charset="2"/>
              </a:rPr>
              <a:t>length</a:t>
            </a:r>
            <a:r>
              <a:rPr lang="en-US" sz="1400" dirty="0" smtClean="0">
                <a:sym typeface="Symbol" panose="05050102010706020507" pitchFamily="18" charset="2"/>
              </a:rPr>
              <a:t> qcovs qstart qend sstart  send         </a:t>
            </a:r>
            <a:r>
              <a:rPr lang="en-US" sz="1400" dirty="0" smtClean="0">
                <a:solidFill>
                  <a:srgbClr val="1F3BFF"/>
                </a:solidFill>
                <a:sym typeface="Symbol" panose="05050102010706020507" pitchFamily="18" charset="2"/>
              </a:rPr>
              <a:t>scov</a:t>
            </a:r>
            <a:endParaRPr lang="en-US" sz="1400" dirty="0">
              <a:solidFill>
                <a:srgbClr val="1F3BFF"/>
              </a:solidFill>
              <a:sym typeface="Symbol" panose="05050102010706020507" pitchFamily="18" charset="2"/>
            </a:endParaRPr>
          </a:p>
        </p:txBody>
      </p:sp>
      <p:cxnSp>
        <p:nvCxnSpPr>
          <p:cNvPr id="10" name="Straight Connector 9"/>
          <p:cNvCxnSpPr/>
          <p:nvPr/>
        </p:nvCxnSpPr>
        <p:spPr>
          <a:xfrm>
            <a:off x="703730" y="2575635"/>
            <a:ext cx="105962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980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SQL blast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sp>
        <p:nvSpPr>
          <p:cNvPr id="3" name="Rectangle 2"/>
          <p:cNvSpPr/>
          <p:nvPr/>
        </p:nvSpPr>
        <p:spPr>
          <a:xfrm>
            <a:off x="3989292" y="1688136"/>
            <a:ext cx="6230473" cy="477053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CREATE TABLE </a:t>
            </a:r>
            <a:r>
              <a:rPr lang="en-US" sz="1600" dirty="0" smtClean="0">
                <a:latin typeface="Courier New" panose="02070309020205020404" pitchFamily="49" charset="0"/>
                <a:cs typeface="Courier New" panose="02070309020205020404" pitchFamily="49" charset="0"/>
              </a:rPr>
              <a:t>blast_{</a:t>
            </a:r>
            <a:r>
              <a:rPr lang="en-US" sz="1600" dirty="0" err="1" smtClean="0">
                <a:latin typeface="Courier New" panose="02070309020205020404" pitchFamily="49" charset="0"/>
                <a:cs typeface="Courier New" panose="02070309020205020404" pitchFamily="49" charset="0"/>
              </a:rPr>
              <a:t>genome_id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pid_1     VARCHAR   (</a:t>
            </a:r>
            <a:r>
              <a:rPr lang="en-US" sz="1600" dirty="0">
                <a:latin typeface="Courier New" panose="02070309020205020404" pitchFamily="49" charset="0"/>
                <a:cs typeface="Courier New" panose="02070309020205020404" pitchFamily="49" charset="0"/>
              </a:rPr>
              <a:t>10) </a:t>
            </a:r>
            <a:r>
              <a:rPr lang="en-US" sz="1600" dirty="0" smtClean="0">
                <a:latin typeface="Courier New" panose="02070309020205020404" pitchFamily="49" charset="0"/>
                <a:cs typeface="Courier New" panose="02070309020205020404" pitchFamily="49" charset="0"/>
              </a:rPr>
              <a:t>NOT </a:t>
            </a:r>
            <a:r>
              <a:rPr lang="en-US" sz="1600" dirty="0">
                <a:latin typeface="Courier New" panose="02070309020205020404" pitchFamily="49" charset="0"/>
                <a:cs typeface="Courier New" panose="02070309020205020404" pitchFamily="49" charset="0"/>
              </a:rPr>
              <a:t>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pid_2     </a:t>
            </a:r>
            <a:r>
              <a:rPr lang="en-US" sz="1600" dirty="0">
                <a:latin typeface="Courier New" panose="02070309020205020404" pitchFamily="49" charset="0"/>
                <a:cs typeface="Courier New" panose="02070309020205020404" pitchFamily="49" charset="0"/>
              </a:rPr>
              <a:t>VARCHAR   (10) NOT NULL,</a:t>
            </a:r>
          </a:p>
          <a:p>
            <a:r>
              <a:rPr lang="en-US" sz="1600" dirty="0" smtClean="0">
                <a:latin typeface="Courier New" panose="02070309020205020404" pitchFamily="49" charset="0"/>
                <a:cs typeface="Courier New" panose="02070309020205020404" pitchFamily="49" charset="0"/>
              </a:rPr>
              <a:t>   qlen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slen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bitscore  DOUBLE     </a:t>
            </a:r>
            <a:r>
              <a:rPr lang="en-US" sz="1600" dirty="0">
                <a:latin typeface="Courier New" panose="02070309020205020404" pitchFamily="49" charset="0"/>
                <a:cs typeface="Courier New" panose="02070309020205020404" pitchFamily="49" charset="0"/>
              </a:rPr>
              <a:t>NOT NULL,</a:t>
            </a:r>
          </a:p>
          <a:p>
            <a:r>
              <a:rPr lang="en-US" sz="1600" dirty="0" smtClean="0">
                <a:latin typeface="Courier New" panose="02070309020205020404" pitchFamily="49" charset="0"/>
                <a:cs typeface="Courier New" panose="02070309020205020404" pitchFamily="49" charset="0"/>
              </a:rPr>
              <a:t>   evalue    </a:t>
            </a:r>
            <a:r>
              <a:rPr lang="en-US" sz="1600" dirty="0">
                <a:latin typeface="Courier New" panose="02070309020205020404" pitchFamily="49" charset="0"/>
                <a:cs typeface="Courier New" panose="02070309020205020404" pitchFamily="49" charset="0"/>
              </a:rPr>
              <a:t>DOUBLE     NOT NULL</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pident    DOUBLE     </a:t>
            </a:r>
            <a:r>
              <a:rPr lang="en-US" sz="1600" dirty="0">
                <a:latin typeface="Courier New" panose="02070309020205020404" pitchFamily="49" charset="0"/>
                <a:cs typeface="Courier New" panose="02070309020205020404" pitchFamily="49" charset="0"/>
              </a:rPr>
              <a:t>NOT NULL,</a:t>
            </a:r>
          </a:p>
          <a:p>
            <a:r>
              <a:rPr lang="en-US" sz="1600" dirty="0" smtClean="0">
                <a:latin typeface="Courier New" panose="02070309020205020404" pitchFamily="49" charset="0"/>
                <a:cs typeface="Courier New" panose="02070309020205020404" pitchFamily="49" charset="0"/>
              </a:rPr>
              <a:t>   nident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length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qcovs     DOUBLE     </a:t>
            </a:r>
            <a:r>
              <a:rPr lang="en-US" sz="1600" dirty="0">
                <a:latin typeface="Courier New" panose="02070309020205020404" pitchFamily="49" charset="0"/>
                <a:cs typeface="Courier New" panose="02070309020205020404" pitchFamily="49" charset="0"/>
              </a:rPr>
              <a:t>NOT NULL,</a:t>
            </a:r>
          </a:p>
          <a:p>
            <a:r>
              <a:rPr lang="en-US" sz="1600" dirty="0" smtClean="0">
                <a:latin typeface="Courier New" panose="02070309020205020404" pitchFamily="49" charset="0"/>
                <a:cs typeface="Courier New" panose="02070309020205020404" pitchFamily="49" charset="0"/>
              </a:rPr>
              <a:t>   qstart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qend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sstart    MEDIUMINT  </a:t>
            </a:r>
            <a:r>
              <a:rPr lang="en-US" sz="1600" dirty="0">
                <a:latin typeface="Courier New" panose="02070309020205020404" pitchFamily="49" charset="0"/>
                <a:cs typeface="Courier New" panose="02070309020205020404" pitchFamily="49" charset="0"/>
              </a:rPr>
              <a:t>(7) UNSIGNED NOT NULL,</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send      MEDIUMINT  </a:t>
            </a:r>
            <a:r>
              <a:rPr lang="en-US" sz="1600" dirty="0">
                <a:latin typeface="Courier New" panose="02070309020205020404" pitchFamily="49" charset="0"/>
                <a:cs typeface="Courier New" panose="02070309020205020404" pitchFamily="49" charset="0"/>
              </a:rPr>
              <a:t>(7) UNSIGNED NOT NULL</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scov      DOUBLE     </a:t>
            </a:r>
            <a:r>
              <a:rPr lang="en-US" sz="1600" dirty="0">
                <a:latin typeface="Courier New" panose="02070309020205020404" pitchFamily="49" charset="0"/>
                <a:cs typeface="Courier New" panose="02070309020205020404" pitchFamily="49" charset="0"/>
              </a:rPr>
              <a:t>NOT NULL,</a:t>
            </a:r>
          </a:p>
          <a:p>
            <a:r>
              <a:rPr lang="en-US" sz="1600" dirty="0" smtClean="0">
                <a:latin typeface="Courier New" panose="02070309020205020404" pitchFamily="49" charset="0"/>
                <a:cs typeface="Courier New" panose="02070309020205020404" pitchFamily="49" charset="0"/>
              </a:rPr>
              <a:t>   KEY (pid_1),</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KEY (pid_2)</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ENGINE=</a:t>
            </a:r>
            <a:r>
              <a:rPr lang="en-US" sz="1600" dirty="0" err="1">
                <a:latin typeface="Courier New" panose="02070309020205020404" pitchFamily="49" charset="0"/>
                <a:cs typeface="Courier New" panose="02070309020205020404" pitchFamily="49" charset="0"/>
              </a:rPr>
              <a:t>InnoDB</a:t>
            </a:r>
            <a:r>
              <a:rPr lang="en-US" sz="1600" dirty="0">
                <a:latin typeface="Courier New" panose="02070309020205020404" pitchFamily="49" charset="0"/>
                <a:cs typeface="Courier New" panose="02070309020205020404" pitchFamily="49" charset="0"/>
              </a:rPr>
              <a:t>;</a:t>
            </a:r>
          </a:p>
        </p:txBody>
      </p:sp>
      <p:sp>
        <p:nvSpPr>
          <p:cNvPr id="11" name="TextBox 10"/>
          <p:cNvSpPr txBox="1"/>
          <p:nvPr/>
        </p:nvSpPr>
        <p:spPr>
          <a:xfrm>
            <a:off x="327511" y="2454276"/>
            <a:ext cx="2615203" cy="369332"/>
          </a:xfrm>
          <a:prstGeom prst="rect">
            <a:avLst/>
          </a:prstGeom>
          <a:noFill/>
        </p:spPr>
        <p:txBody>
          <a:bodyPr wrap="none" rtlCol="0">
            <a:spAutoFit/>
          </a:bodyPr>
          <a:lstStyle/>
          <a:p>
            <a:r>
              <a:rPr lang="en-US" dirty="0" smtClean="0"/>
              <a:t>Proteins in </a:t>
            </a:r>
            <a:r>
              <a:rPr lang="en-US" dirty="0" smtClean="0"/>
              <a:t>target genome</a:t>
            </a:r>
            <a:endParaRPr lang="en-US" dirty="0"/>
          </a:p>
        </p:txBody>
      </p:sp>
      <p:grpSp>
        <p:nvGrpSpPr>
          <p:cNvPr id="16" name="Group 15"/>
          <p:cNvGrpSpPr/>
          <p:nvPr/>
        </p:nvGrpSpPr>
        <p:grpSpPr>
          <a:xfrm>
            <a:off x="342900" y="1936378"/>
            <a:ext cx="4027394" cy="369332"/>
            <a:chOff x="342900" y="1936378"/>
            <a:chExt cx="4027394" cy="369332"/>
          </a:xfrm>
        </p:grpSpPr>
        <p:sp>
          <p:nvSpPr>
            <p:cNvPr id="7" name="TextBox 6"/>
            <p:cNvSpPr txBox="1"/>
            <p:nvPr/>
          </p:nvSpPr>
          <p:spPr>
            <a:xfrm>
              <a:off x="342900" y="1936378"/>
              <a:ext cx="2599814" cy="369332"/>
            </a:xfrm>
            <a:prstGeom prst="rect">
              <a:avLst/>
            </a:prstGeom>
            <a:noFill/>
          </p:spPr>
          <p:txBody>
            <a:bodyPr wrap="none" rtlCol="0">
              <a:spAutoFit/>
            </a:bodyPr>
            <a:lstStyle/>
            <a:p>
              <a:r>
                <a:rPr lang="en-US" dirty="0" smtClean="0"/>
                <a:t>Proteins</a:t>
              </a:r>
              <a:r>
                <a:rPr lang="en-US" dirty="0" smtClean="0"/>
                <a:t> </a:t>
              </a:r>
              <a:r>
                <a:rPr lang="en-US" dirty="0" smtClean="0"/>
                <a:t>in query genome</a:t>
              </a:r>
              <a:endParaRPr lang="en-US" dirty="0"/>
            </a:p>
          </p:txBody>
        </p:sp>
        <p:cxnSp>
          <p:nvCxnSpPr>
            <p:cNvPr id="12" name="Straight Arrow Connector 11"/>
            <p:cNvCxnSpPr>
              <a:stCxn id="7" idx="3"/>
            </p:cNvCxnSpPr>
            <p:nvPr/>
          </p:nvCxnSpPr>
          <p:spPr>
            <a:xfrm>
              <a:off x="2942714" y="2121044"/>
              <a:ext cx="142758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p:cNvCxnSpPr/>
          <p:nvPr/>
        </p:nvCxnSpPr>
        <p:spPr>
          <a:xfrm flipV="1">
            <a:off x="2759780" y="2379547"/>
            <a:ext cx="1610514" cy="26028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6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Upload data to SQL blast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
        <p:nvSpPr>
          <p:cNvPr id="8" name="Rectangle 7"/>
          <p:cNvSpPr/>
          <p:nvPr/>
        </p:nvSpPr>
        <p:spPr>
          <a:xfrm>
            <a:off x="838200" y="1735733"/>
            <a:ext cx="12514729" cy="923330"/>
          </a:xfrm>
          <a:prstGeom prst="rect">
            <a:avLst/>
          </a:prstGeom>
        </p:spPr>
        <p:txBody>
          <a:bodyPr wrap="square">
            <a:spAutoFit/>
          </a:bodyPr>
          <a:lstStyle/>
          <a:p>
            <a:r>
              <a:rPr lang="en-US" b="1" dirty="0" err="1" smtClean="0"/>
              <a:t>mysqlimport</a:t>
            </a:r>
            <a:r>
              <a:rPr lang="en-US" b="1" dirty="0" smtClean="0"/>
              <a:t> -h</a:t>
            </a:r>
            <a:r>
              <a:rPr lang="en-US" dirty="0" smtClean="0"/>
              <a:t> </a:t>
            </a:r>
            <a:r>
              <a:rPr lang="en-US" dirty="0"/>
              <a:t>bm185s-mysql </a:t>
            </a:r>
            <a:r>
              <a:rPr lang="en-US" b="1" dirty="0"/>
              <a:t>-u</a:t>
            </a:r>
            <a:r>
              <a:rPr lang="en-US" dirty="0"/>
              <a:t> </a:t>
            </a:r>
            <a:r>
              <a:rPr lang="en-US" dirty="0" smtClean="0"/>
              <a:t>&lt;user&gt; </a:t>
            </a:r>
            <a:r>
              <a:rPr lang="en-US" b="1" dirty="0" smtClean="0"/>
              <a:t>-p --local  </a:t>
            </a:r>
            <a:r>
              <a:rPr lang="en-US" dirty="0" smtClean="0"/>
              <a:t>\</a:t>
            </a:r>
          </a:p>
          <a:p>
            <a:r>
              <a:rPr lang="en-US" dirty="0"/>
              <a:t> </a:t>
            </a:r>
            <a:r>
              <a:rPr lang="en-US" dirty="0" smtClean="0"/>
              <a:t>     </a:t>
            </a:r>
            <a:r>
              <a:rPr lang="en-US" b="1" dirty="0" smtClean="0"/>
              <a:t>--columns=</a:t>
            </a:r>
            <a:r>
              <a:rPr lang="en-US" dirty="0" smtClean="0"/>
              <a:t>pid_1,pid_2,qlen,slen,bitscore,evalue,pident,nident,length,qcovs,qstart,qend,sstart,send,scov  \ </a:t>
            </a:r>
          </a:p>
          <a:p>
            <a:r>
              <a:rPr lang="en-US" dirty="0" smtClean="0"/>
              <a:t>      &lt;user&gt;_db   blast_1.dat</a:t>
            </a:r>
            <a:endParaRPr lang="en-US" dirty="0"/>
          </a:p>
        </p:txBody>
      </p:sp>
      <p:sp>
        <p:nvSpPr>
          <p:cNvPr id="9" name="Rectangle 8"/>
          <p:cNvSpPr/>
          <p:nvPr/>
        </p:nvSpPr>
        <p:spPr>
          <a:xfrm>
            <a:off x="342900" y="3234786"/>
            <a:ext cx="11999259" cy="3170099"/>
          </a:xfrm>
          <a:prstGeom prst="rect">
            <a:avLst/>
          </a:prstGeom>
        </p:spPr>
        <p:txBody>
          <a:bodyPr wrap="square">
            <a:spAutoFit/>
          </a:bodyPr>
          <a:lstStyle/>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pid_1     | pid_2      | qlen | slen | bitscore | evalue              | pident | nident | length | qcovs | qstart | qend | sstart | send | </a:t>
            </a:r>
            <a:r>
              <a:rPr lang="en-US" sz="1000" b="1" dirty="0">
                <a:solidFill>
                  <a:srgbClr val="1F3BFF"/>
                </a:solidFill>
                <a:latin typeface="Courier New" panose="02070309020205020404" pitchFamily="49" charset="0"/>
                <a:cs typeface="Courier New" panose="02070309020205020404" pitchFamily="49" charset="0"/>
              </a:rPr>
              <a:t>scov</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NP_414543 | WP_0044320 |  820 |  425 |      133 |            3.23e-34 | 28.692 |    136 |    474 |    55 |      3 |  456 |      5 |  417 | </a:t>
            </a:r>
            <a:r>
              <a:rPr lang="en-US" sz="1000" dirty="0">
                <a:solidFill>
                  <a:srgbClr val="1F3BFF"/>
                </a:solidFill>
                <a:latin typeface="Courier New" panose="02070309020205020404" pitchFamily="49" charset="0"/>
                <a:cs typeface="Courier New" panose="02070309020205020404" pitchFamily="49" charset="0"/>
              </a:rPr>
              <a:t>111.5</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NP_414543 | WP_0035153 |  820 |  436 |     75.5 | 0.00000000000000516 |     30 |     75 |    250 |    30 |    568 |  810 |     96 |  316 |  </a:t>
            </a:r>
            <a:r>
              <a:rPr lang="en-US" sz="1000" dirty="0">
                <a:solidFill>
                  <a:srgbClr val="1F3BFF"/>
                </a:solidFill>
                <a:latin typeface="Courier New" panose="02070309020205020404" pitchFamily="49" charset="0"/>
                <a:cs typeface="Courier New" panose="02070309020205020404" pitchFamily="49" charset="0"/>
              </a:rPr>
              <a:t>57.3</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NP_414543 | WP_0352188 |  820 |  240 |     36.6 |               0.005 | 32.653 |     16 |     49 |     6 |    207 |  255 |    143 |  191 |  </a:t>
            </a:r>
            <a:r>
              <a:rPr lang="en-US" sz="1000" dirty="0">
                <a:solidFill>
                  <a:srgbClr val="1F3BFF"/>
                </a:solidFill>
                <a:latin typeface="Courier New" panose="02070309020205020404" pitchFamily="49" charset="0"/>
                <a:cs typeface="Courier New" panose="02070309020205020404" pitchFamily="49" charset="0"/>
              </a:rPr>
              <a:t>20.4</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NP_414544 | WP_0384898 |  310 |  294 |       42 |           0.0000278 | 23.958 |     69 |    288 |    85 |     16 |  278 |     33 |  274 |  </a:t>
            </a:r>
            <a:r>
              <a:rPr lang="en-US" sz="1000" dirty="0">
                <a:solidFill>
                  <a:srgbClr val="1F3BFF"/>
                </a:solidFill>
                <a:latin typeface="Courier New" panose="02070309020205020404" pitchFamily="49" charset="0"/>
                <a:cs typeface="Courier New" panose="02070309020205020404" pitchFamily="49" charset="0"/>
              </a:rPr>
              <a:t>97.9</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NP_414545 | WP_0035118 |  428 |  465 |      223 |            8.42e-69 | 31.422 |    137 |    436 |    94 |      1 |  402 |      1 |  435 |  </a:t>
            </a:r>
            <a:r>
              <a:rPr lang="en-US" sz="1000" dirty="0">
                <a:solidFill>
                  <a:srgbClr val="1F3BFF"/>
                </a:solidFill>
                <a:latin typeface="Courier New" panose="02070309020205020404" pitchFamily="49" charset="0"/>
                <a:cs typeface="Courier New" panose="02070309020205020404" pitchFamily="49" charset="0"/>
              </a:rPr>
              <a:t>93.7</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NP_414549 | WP_0137623 |  317 |  321 |      353 |           4.36e-123 | 57.643 |    181 |    314 |    99 |      1 |  313 |      1 |  312 |  </a:t>
            </a:r>
            <a:r>
              <a:rPr lang="en-US" sz="1000" dirty="0">
                <a:solidFill>
                  <a:srgbClr val="1F3BFF"/>
                </a:solidFill>
                <a:latin typeface="Courier New" panose="02070309020205020404" pitchFamily="49" charset="0"/>
                <a:cs typeface="Courier New" panose="02070309020205020404" pitchFamily="49" charset="0"/>
              </a:rPr>
              <a:t>97.8</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NP_414550 | WP_0384898 |  195 |  181 |     50.8 |       0.00000000463 | 34.906 |     37 |    106 |    54 |     46 |  150 |     48 |  153 |  </a:t>
            </a:r>
            <a:r>
              <a:rPr lang="en-US" sz="1000" dirty="0">
                <a:solidFill>
                  <a:srgbClr val="1F3BFF"/>
                </a:solidFill>
                <a:latin typeface="Courier New" panose="02070309020205020404" pitchFamily="49" charset="0"/>
                <a:cs typeface="Courier New" panose="02070309020205020404" pitchFamily="49" charset="0"/>
              </a:rPr>
              <a:t>58.5</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NP_414550 | WP_0136362 |  195 |  263 |     39.3 |           0.0000778 | 34.568 |     28 |     81 |    41 |      8 |   87 |     15 |   90 |  </a:t>
            </a:r>
            <a:r>
              <a:rPr lang="en-US" sz="1000" dirty="0">
                <a:solidFill>
                  <a:srgbClr val="1F3BFF"/>
                </a:solidFill>
                <a:latin typeface="Courier New" panose="02070309020205020404" pitchFamily="49" charset="0"/>
                <a:cs typeface="Courier New" panose="02070309020205020404" pitchFamily="49" charset="0"/>
              </a:rPr>
              <a:t>30.7</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NP_414555 | WP_0035143 |  638 |  633 |      855 |                   0 | 66.719 |    427 |    640 |   100 |      1 |  638 |      1 |  630 | </a:t>
            </a:r>
            <a:r>
              <a:rPr lang="en-US" sz="1000" dirty="0">
                <a:solidFill>
                  <a:srgbClr val="1F3BFF"/>
                </a:solidFill>
                <a:latin typeface="Courier New" panose="02070309020205020404" pitchFamily="49" charset="0"/>
                <a:cs typeface="Courier New" panose="02070309020205020404" pitchFamily="49" charset="0"/>
              </a:rPr>
              <a:t>101.1</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NP_414555 | WP_0384927 |  638 |  432 |     43.5 |           0.0000343 | 22.093 |     57 |    258 |    37 |      3 |  241 |      5 |  238 |  </a:t>
            </a:r>
            <a:r>
              <a:rPr lang="en-US" sz="1000" dirty="0">
                <a:solidFill>
                  <a:srgbClr val="1F3BFF"/>
                </a:solidFill>
                <a:latin typeface="Courier New" panose="02070309020205020404" pitchFamily="49" charset="0"/>
                <a:cs typeface="Courier New" panose="02070309020205020404" pitchFamily="49" charset="0"/>
              </a:rPr>
              <a:t>59.7</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NP_414556 | WP_0035143 |  376 |  377 |      423 |           6.32e-149 | 57.368 |    218 |    380 |    99 |      1 |  372 |      1 |  376 | </a:t>
            </a:r>
            <a:r>
              <a:rPr lang="en-US" sz="1000" dirty="0">
                <a:solidFill>
                  <a:srgbClr val="1F3BFF"/>
                </a:solidFill>
                <a:latin typeface="Courier New" panose="02070309020205020404" pitchFamily="49" charset="0"/>
                <a:cs typeface="Courier New" panose="02070309020205020404" pitchFamily="49" charset="0"/>
              </a:rPr>
              <a:t>100.7</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NP_414556 | WP_0384900 |  376 |  369 |     75.5 |            6.88e-16 | 21.123 |     79 |    374 |    92 |      4 |  348 |      2 |  367 | </a:t>
            </a:r>
            <a:r>
              <a:rPr lang="en-US" sz="1000" dirty="0">
                <a:solidFill>
                  <a:srgbClr val="1F3BFF"/>
                </a:solidFill>
                <a:latin typeface="Courier New" panose="02070309020205020404" pitchFamily="49" charset="0"/>
                <a:cs typeface="Courier New" panose="02070309020205020404" pitchFamily="49" charset="0"/>
              </a:rPr>
              <a:t>101.3</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NP_414556 | WP_0137617 |  376 |  212 |     52.4 |       0.00000000856 | 40.741 |     22 |     54 |    14 |      7 |   60 |    156 |  209 |  </a:t>
            </a:r>
            <a:r>
              <a:rPr lang="en-US" sz="1000" dirty="0">
                <a:solidFill>
                  <a:srgbClr val="1F3BFF"/>
                </a:solidFill>
                <a:latin typeface="Courier New" panose="02070309020205020404" pitchFamily="49" charset="0"/>
                <a:cs typeface="Courier New" panose="02070309020205020404" pitchFamily="49" charset="0"/>
              </a:rPr>
              <a:t>25.4</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NP_414556 | WP_0035130 |  376 |  200 |     45.8 |          0.00000144 | 37.313 |     25 |     67 |    18 |      5 |   71 |      3 |   65 |  </a:t>
            </a:r>
            <a:r>
              <a:rPr lang="en-US" sz="1000" dirty="0">
                <a:solidFill>
                  <a:srgbClr val="1F3BFF"/>
                </a:solidFill>
                <a:latin typeface="Courier New" panose="02070309020205020404" pitchFamily="49" charset="0"/>
                <a:cs typeface="Courier New" panose="02070309020205020404" pitchFamily="49" charset="0"/>
              </a:rPr>
              <a:t>33.5</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NP_414556 | WP_0352014 |  376 |  201 |     45.1 |          0.00000213 | 39.216 |     20 |     51 |    14 |      7 |   57 |    145 |  195 |  </a:t>
            </a:r>
            <a:r>
              <a:rPr lang="en-US" sz="1000" dirty="0">
                <a:solidFill>
                  <a:srgbClr val="1F3BFF"/>
                </a:solidFill>
                <a:latin typeface="Courier New" panose="02070309020205020404" pitchFamily="49" charset="0"/>
                <a:cs typeface="Courier New" panose="02070309020205020404" pitchFamily="49" charset="0"/>
              </a:rPr>
              <a:t>25.3</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NP_414561 | WP_0384950 |  301 |  313 |     68.9 |  0.0000000000000311 | 25.651 |     69 |    269 |    85 |      1 |  257 |      1 |  262 |  </a:t>
            </a:r>
            <a:r>
              <a:rPr lang="en-US" sz="1000" dirty="0">
                <a:solidFill>
                  <a:srgbClr val="1F3BFF"/>
                </a:solidFill>
                <a:latin typeface="Courier New" panose="02070309020205020404" pitchFamily="49" charset="0"/>
                <a:cs typeface="Courier New" panose="02070309020205020404" pitchFamily="49" charset="0"/>
              </a:rPr>
              <a:t>85.9</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10" name="Rectangle 9"/>
          <p:cNvSpPr/>
          <p:nvPr/>
        </p:nvSpPr>
        <p:spPr>
          <a:xfrm>
            <a:off x="342900" y="2871717"/>
            <a:ext cx="3305777" cy="369332"/>
          </a:xfrm>
          <a:prstGeom prst="rect">
            <a:avLst/>
          </a:prstGeom>
        </p:spPr>
        <p:txBody>
          <a:bodyPr wrap="none">
            <a:spAutoFit/>
          </a:bodyPr>
          <a:lstStyle/>
          <a:p>
            <a:r>
              <a:rPr lang="en-US" b="1" dirty="0" smtClean="0"/>
              <a:t>SELECT</a:t>
            </a:r>
            <a:r>
              <a:rPr lang="en-US" dirty="0" smtClean="0"/>
              <a:t> * </a:t>
            </a:r>
            <a:r>
              <a:rPr lang="en-US" b="1" dirty="0" smtClean="0"/>
              <a:t>FROM</a:t>
            </a:r>
            <a:r>
              <a:rPr lang="en-US" dirty="0" smtClean="0"/>
              <a:t> blast_1 </a:t>
            </a:r>
            <a:r>
              <a:rPr lang="en-US" b="1" dirty="0" smtClean="0"/>
              <a:t>LIMIT</a:t>
            </a:r>
            <a:r>
              <a:rPr lang="en-US" dirty="0" smtClean="0"/>
              <a:t> 16;</a:t>
            </a:r>
            <a:endParaRPr lang="en-US" dirty="0"/>
          </a:p>
        </p:txBody>
      </p:sp>
    </p:spTree>
    <p:extLst>
      <p:ext uri="{BB962C8B-B14F-4D97-AF65-F5344CB8AC3E}">
        <p14:creationId xmlns:p14="http://schemas.microsoft.com/office/powerpoint/2010/main" val="70273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Inference of orthology using BDBH</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sp>
        <p:nvSpPr>
          <p:cNvPr id="10" name="Rectangle 9"/>
          <p:cNvSpPr/>
          <p:nvPr/>
        </p:nvSpPr>
        <p:spPr>
          <a:xfrm>
            <a:off x="1163172" y="2362168"/>
            <a:ext cx="7403950" cy="369332"/>
          </a:xfrm>
          <a:prstGeom prst="rect">
            <a:avLst/>
          </a:prstGeom>
        </p:spPr>
        <p:txBody>
          <a:bodyPr wrap="none">
            <a:spAutoFit/>
          </a:bodyPr>
          <a:lstStyle/>
          <a:p>
            <a:r>
              <a:rPr lang="en-US" b="1" dirty="0" smtClean="0"/>
              <a:t>1) SELECT</a:t>
            </a:r>
            <a:r>
              <a:rPr lang="en-US" dirty="0" smtClean="0"/>
              <a:t> </a:t>
            </a:r>
            <a:r>
              <a:rPr lang="en-US" b="1" dirty="0" smtClean="0"/>
              <a:t>DISTINCT(</a:t>
            </a:r>
            <a:r>
              <a:rPr lang="en-US" dirty="0" smtClean="0"/>
              <a:t>pid_1</a:t>
            </a:r>
            <a:r>
              <a:rPr lang="en-US" b="1" dirty="0" smtClean="0"/>
              <a:t>)</a:t>
            </a:r>
            <a:r>
              <a:rPr lang="en-US" dirty="0" smtClean="0"/>
              <a:t> </a:t>
            </a:r>
            <a:r>
              <a:rPr lang="en-US" b="1" dirty="0" smtClean="0"/>
              <a:t>FROM</a:t>
            </a:r>
            <a:r>
              <a:rPr lang="en-US" dirty="0" smtClean="0"/>
              <a:t> blast_1 </a:t>
            </a:r>
            <a:r>
              <a:rPr lang="en-US" b="1" dirty="0" smtClean="0"/>
              <a:t>WHERE </a:t>
            </a:r>
            <a:r>
              <a:rPr lang="en-US" dirty="0" smtClean="0"/>
              <a:t>qcovs&gt;=60 </a:t>
            </a:r>
            <a:r>
              <a:rPr lang="en-US" b="1" dirty="0" smtClean="0"/>
              <a:t>OR</a:t>
            </a:r>
            <a:r>
              <a:rPr lang="en-US" dirty="0" smtClean="0"/>
              <a:t> scov &gt;=60;</a:t>
            </a:r>
            <a:endParaRPr lang="en-US" dirty="0"/>
          </a:p>
        </p:txBody>
      </p:sp>
      <p:sp>
        <p:nvSpPr>
          <p:cNvPr id="3" name="TextBox 2"/>
          <p:cNvSpPr txBox="1"/>
          <p:nvPr/>
        </p:nvSpPr>
        <p:spPr>
          <a:xfrm>
            <a:off x="605119" y="1438838"/>
            <a:ext cx="10951882" cy="923330"/>
          </a:xfrm>
          <a:prstGeom prst="rect">
            <a:avLst/>
          </a:prstGeom>
          <a:noFill/>
        </p:spPr>
        <p:txBody>
          <a:bodyPr wrap="square" rtlCol="0">
            <a:spAutoFit/>
          </a:bodyPr>
          <a:lstStyle/>
          <a:p>
            <a:pPr marL="285750" indent="-285750">
              <a:buClr>
                <a:srgbClr val="002060"/>
              </a:buClr>
              <a:buFont typeface="Wingdings" panose="05000000000000000000" pitchFamily="2" charset="2"/>
              <a:buChar char="q"/>
            </a:pPr>
            <a:r>
              <a:rPr lang="en-US" dirty="0" smtClean="0"/>
              <a:t>This should be done from within python using the library: </a:t>
            </a:r>
            <a:r>
              <a:rPr lang="en-US" b="1" dirty="0" err="1" smtClean="0"/>
              <a:t>mysqldb</a:t>
            </a:r>
            <a:endParaRPr lang="en-US" b="1" dirty="0" smtClean="0"/>
          </a:p>
          <a:p>
            <a:pPr marL="342900" indent="-342900">
              <a:buClr>
                <a:srgbClr val="002060"/>
              </a:buClr>
              <a:buFont typeface="+mj-lt"/>
              <a:buAutoNum type="arabicPeriod"/>
            </a:pPr>
            <a:r>
              <a:rPr lang="en-US" dirty="0"/>
              <a:t>Get the number of different proteins in E. coli with blast </a:t>
            </a:r>
            <a:r>
              <a:rPr lang="en-US" dirty="0" smtClean="0"/>
              <a:t>matches in A. tum where one of the proteins is covered at least 60% in the alignment:</a:t>
            </a:r>
            <a:endParaRPr lang="en-US" dirty="0"/>
          </a:p>
        </p:txBody>
      </p:sp>
      <p:sp>
        <p:nvSpPr>
          <p:cNvPr id="11" name="TextBox 10"/>
          <p:cNvSpPr txBox="1"/>
          <p:nvPr/>
        </p:nvSpPr>
        <p:spPr>
          <a:xfrm>
            <a:off x="605118" y="3169004"/>
            <a:ext cx="10951882" cy="369332"/>
          </a:xfrm>
          <a:prstGeom prst="rect">
            <a:avLst/>
          </a:prstGeom>
          <a:noFill/>
        </p:spPr>
        <p:txBody>
          <a:bodyPr wrap="square" rtlCol="0">
            <a:spAutoFit/>
          </a:bodyPr>
          <a:lstStyle/>
          <a:p>
            <a:pPr marL="342900" indent="-342900">
              <a:buClr>
                <a:srgbClr val="002060"/>
              </a:buClr>
              <a:buFont typeface="+mj-lt"/>
              <a:buAutoNum type="arabicPeriod" startAt="2"/>
            </a:pPr>
            <a:r>
              <a:rPr lang="en-US" dirty="0" smtClean="0"/>
              <a:t>For protein_id1 (pid_1) in the result of query </a:t>
            </a:r>
            <a:r>
              <a:rPr lang="en-US" b="1" dirty="0" smtClean="0"/>
              <a:t>1)</a:t>
            </a:r>
            <a:r>
              <a:rPr lang="en-US" dirty="0" smtClean="0"/>
              <a:t>, get the top blast matches and sort them by bitscore:</a:t>
            </a:r>
          </a:p>
        </p:txBody>
      </p:sp>
      <p:sp>
        <p:nvSpPr>
          <p:cNvPr id="12" name="Rectangle 11"/>
          <p:cNvSpPr/>
          <p:nvPr/>
        </p:nvSpPr>
        <p:spPr>
          <a:xfrm>
            <a:off x="1136276" y="3532089"/>
            <a:ext cx="10633424" cy="369332"/>
          </a:xfrm>
          <a:prstGeom prst="rect">
            <a:avLst/>
          </a:prstGeom>
        </p:spPr>
        <p:txBody>
          <a:bodyPr wrap="none">
            <a:spAutoFit/>
          </a:bodyPr>
          <a:lstStyle/>
          <a:p>
            <a:r>
              <a:rPr lang="en-US" b="1" dirty="0" smtClean="0"/>
              <a:t>2)  SELECT</a:t>
            </a:r>
            <a:r>
              <a:rPr lang="en-US" dirty="0" smtClean="0"/>
              <a:t> pid_1,pid_2,bitscore </a:t>
            </a:r>
            <a:r>
              <a:rPr lang="en-US" b="1" dirty="0" smtClean="0"/>
              <a:t>FROM</a:t>
            </a:r>
            <a:r>
              <a:rPr lang="en-US" dirty="0" smtClean="0"/>
              <a:t> blast_1 </a:t>
            </a:r>
            <a:r>
              <a:rPr lang="en-US" b="1" dirty="0" smtClean="0"/>
              <a:t>WHERE </a:t>
            </a:r>
            <a:r>
              <a:rPr lang="en-US" dirty="0"/>
              <a:t>pid_1= ' &lt;</a:t>
            </a:r>
            <a:r>
              <a:rPr lang="en-US" dirty="0" smtClean="0"/>
              <a:t>protein_id1&gt; ' </a:t>
            </a:r>
            <a:r>
              <a:rPr lang="en-US" b="1" dirty="0" smtClean="0"/>
              <a:t>ORDER BY </a:t>
            </a:r>
            <a:r>
              <a:rPr lang="en-US" dirty="0" smtClean="0"/>
              <a:t>bitscore </a:t>
            </a:r>
            <a:r>
              <a:rPr lang="en-US" b="1" dirty="0" smtClean="0"/>
              <a:t>DESC LIMIT </a:t>
            </a:r>
            <a:r>
              <a:rPr lang="en-US" dirty="0" smtClean="0"/>
              <a:t>1;</a:t>
            </a:r>
            <a:endParaRPr lang="en-US" dirty="0"/>
          </a:p>
        </p:txBody>
      </p:sp>
      <p:sp>
        <p:nvSpPr>
          <p:cNvPr id="13" name="TextBox 12"/>
          <p:cNvSpPr txBox="1"/>
          <p:nvPr/>
        </p:nvSpPr>
        <p:spPr>
          <a:xfrm>
            <a:off x="605118" y="3926523"/>
            <a:ext cx="10951882" cy="369332"/>
          </a:xfrm>
          <a:prstGeom prst="rect">
            <a:avLst/>
          </a:prstGeom>
          <a:noFill/>
        </p:spPr>
        <p:txBody>
          <a:bodyPr wrap="square" rtlCol="0">
            <a:spAutoFit/>
          </a:bodyPr>
          <a:lstStyle/>
          <a:p>
            <a:pPr marL="342900" indent="-342900">
              <a:buClr>
                <a:srgbClr val="002060"/>
              </a:buClr>
              <a:buFont typeface="+mj-lt"/>
              <a:buAutoNum type="arabicPeriod" startAt="3"/>
            </a:pPr>
            <a:r>
              <a:rPr lang="en-US" dirty="0" smtClean="0"/>
              <a:t>Now take the protein_id2 (pid_2) returned by query </a:t>
            </a:r>
            <a:r>
              <a:rPr lang="en-US" b="1" dirty="0" smtClean="0"/>
              <a:t>2)</a:t>
            </a:r>
            <a:r>
              <a:rPr lang="en-US" dirty="0" smtClean="0"/>
              <a:t> and query the blast_2 table for the top bitscore:</a:t>
            </a:r>
          </a:p>
        </p:txBody>
      </p:sp>
      <p:sp>
        <p:nvSpPr>
          <p:cNvPr id="14" name="Rectangle 13"/>
          <p:cNvSpPr/>
          <p:nvPr/>
        </p:nvSpPr>
        <p:spPr>
          <a:xfrm>
            <a:off x="1136276" y="4289608"/>
            <a:ext cx="10633424" cy="369332"/>
          </a:xfrm>
          <a:prstGeom prst="rect">
            <a:avLst/>
          </a:prstGeom>
        </p:spPr>
        <p:txBody>
          <a:bodyPr wrap="none">
            <a:spAutoFit/>
          </a:bodyPr>
          <a:lstStyle/>
          <a:p>
            <a:r>
              <a:rPr lang="en-US" b="1" dirty="0"/>
              <a:t>3</a:t>
            </a:r>
            <a:r>
              <a:rPr lang="en-US" b="1" dirty="0" smtClean="0"/>
              <a:t>)  SELECT</a:t>
            </a:r>
            <a:r>
              <a:rPr lang="en-US" dirty="0" smtClean="0"/>
              <a:t> pid_1,pid_2,bitscore </a:t>
            </a:r>
            <a:r>
              <a:rPr lang="en-US" b="1" dirty="0" smtClean="0"/>
              <a:t>FROM</a:t>
            </a:r>
            <a:r>
              <a:rPr lang="en-US" dirty="0" smtClean="0"/>
              <a:t> blast_2 </a:t>
            </a:r>
            <a:r>
              <a:rPr lang="en-US" b="1" dirty="0" smtClean="0"/>
              <a:t>WHERE </a:t>
            </a:r>
            <a:r>
              <a:rPr lang="en-US" dirty="0"/>
              <a:t>pid_1= ' &lt;</a:t>
            </a:r>
            <a:r>
              <a:rPr lang="en-US" dirty="0" smtClean="0"/>
              <a:t>protein_id2&gt; ' </a:t>
            </a:r>
            <a:r>
              <a:rPr lang="en-US" b="1" dirty="0" smtClean="0"/>
              <a:t>ORDER BY </a:t>
            </a:r>
            <a:r>
              <a:rPr lang="en-US" dirty="0" smtClean="0"/>
              <a:t>bitscore </a:t>
            </a:r>
            <a:r>
              <a:rPr lang="en-US" b="1" dirty="0" smtClean="0"/>
              <a:t>DESC LIMIT </a:t>
            </a:r>
            <a:r>
              <a:rPr lang="en-US" dirty="0" smtClean="0"/>
              <a:t>1;</a:t>
            </a:r>
            <a:endParaRPr lang="en-US" dirty="0"/>
          </a:p>
        </p:txBody>
      </p:sp>
      <p:sp>
        <p:nvSpPr>
          <p:cNvPr id="15" name="TextBox 14"/>
          <p:cNvSpPr txBox="1"/>
          <p:nvPr/>
        </p:nvSpPr>
        <p:spPr>
          <a:xfrm>
            <a:off x="620059" y="4778093"/>
            <a:ext cx="10951882" cy="923330"/>
          </a:xfrm>
          <a:prstGeom prst="rect">
            <a:avLst/>
          </a:prstGeom>
          <a:noFill/>
        </p:spPr>
        <p:txBody>
          <a:bodyPr wrap="square" rtlCol="0">
            <a:spAutoFit/>
          </a:bodyPr>
          <a:lstStyle/>
          <a:p>
            <a:pPr marL="342900" indent="-342900">
              <a:buClr>
                <a:srgbClr val="002060"/>
              </a:buClr>
              <a:buFont typeface="+mj-lt"/>
              <a:buAutoNum type="arabicPeriod" startAt="4"/>
            </a:pPr>
            <a:r>
              <a:rPr lang="en-US" dirty="0" smtClean="0"/>
              <a:t>If the pid_1 in the result of query </a:t>
            </a:r>
            <a:r>
              <a:rPr lang="en-US" b="1" dirty="0" smtClean="0"/>
              <a:t>2)</a:t>
            </a:r>
            <a:r>
              <a:rPr lang="en-US" dirty="0" smtClean="0"/>
              <a:t> is the same as the pid_2 in the result of query </a:t>
            </a:r>
            <a:r>
              <a:rPr lang="en-US" b="1" dirty="0" smtClean="0"/>
              <a:t>3)</a:t>
            </a:r>
            <a:r>
              <a:rPr lang="en-US" dirty="0" smtClean="0"/>
              <a:t>, you have a BDBH.</a:t>
            </a:r>
          </a:p>
          <a:p>
            <a:pPr marL="342900" indent="-342900">
              <a:buClr>
                <a:srgbClr val="002060"/>
              </a:buClr>
              <a:buFont typeface="+mj-lt"/>
              <a:buAutoNum type="arabicPeriod" startAt="4"/>
            </a:pPr>
            <a:r>
              <a:rPr lang="en-US" dirty="0" smtClean="0"/>
              <a:t>Go back to step </a:t>
            </a:r>
            <a:r>
              <a:rPr lang="en-US" b="1" dirty="0" smtClean="0">
                <a:solidFill>
                  <a:srgbClr val="1F3BFF"/>
                </a:solidFill>
              </a:rPr>
              <a:t>2</a:t>
            </a:r>
            <a:r>
              <a:rPr lang="en-US" dirty="0" smtClean="0"/>
              <a:t> until all proteins returned by step </a:t>
            </a:r>
            <a:r>
              <a:rPr lang="en-US" b="1" dirty="0" smtClean="0">
                <a:solidFill>
                  <a:srgbClr val="1F3BFF"/>
                </a:solidFill>
              </a:rPr>
              <a:t>1</a:t>
            </a:r>
            <a:r>
              <a:rPr lang="en-US" dirty="0" smtClean="0"/>
              <a:t> are processed.</a:t>
            </a:r>
          </a:p>
          <a:p>
            <a:pPr marL="342900" indent="-342900">
              <a:buClr>
                <a:srgbClr val="002060"/>
              </a:buClr>
              <a:buFont typeface="+mj-lt"/>
              <a:buAutoNum type="arabicPeriod" startAt="4"/>
            </a:pPr>
            <a:r>
              <a:rPr lang="en-US" dirty="0" smtClean="0"/>
              <a:t>Get the </a:t>
            </a:r>
            <a:r>
              <a:rPr lang="en-US" dirty="0" err="1" smtClean="0"/>
              <a:t>gene_ids</a:t>
            </a:r>
            <a:r>
              <a:rPr lang="en-US" dirty="0" smtClean="0"/>
              <a:t> of </a:t>
            </a:r>
            <a:r>
              <a:rPr lang="en-US" dirty="0" smtClean="0"/>
              <a:t>all proteins </a:t>
            </a:r>
            <a:r>
              <a:rPr lang="en-US" dirty="0" smtClean="0"/>
              <a:t>in the result.  Put all </a:t>
            </a:r>
            <a:r>
              <a:rPr lang="en-US" dirty="0" err="1" smtClean="0"/>
              <a:t>protein_ids</a:t>
            </a:r>
            <a:r>
              <a:rPr lang="en-US" dirty="0" smtClean="0"/>
              <a:t> in a single string and write the query:</a:t>
            </a:r>
          </a:p>
        </p:txBody>
      </p:sp>
      <p:sp>
        <p:nvSpPr>
          <p:cNvPr id="5" name="Rectangle 4"/>
          <p:cNvSpPr/>
          <p:nvPr/>
        </p:nvSpPr>
        <p:spPr>
          <a:xfrm>
            <a:off x="618565" y="2824766"/>
            <a:ext cx="5604291" cy="369332"/>
          </a:xfrm>
          <a:prstGeom prst="rect">
            <a:avLst/>
          </a:prstGeom>
        </p:spPr>
        <p:txBody>
          <a:bodyPr wrap="none">
            <a:spAutoFit/>
          </a:bodyPr>
          <a:lstStyle/>
          <a:p>
            <a:r>
              <a:rPr lang="en-US" dirty="0" smtClean="0"/>
              <a:t>For each </a:t>
            </a:r>
            <a:r>
              <a:rPr lang="en-US" dirty="0" err="1" smtClean="0"/>
              <a:t>protein_id</a:t>
            </a:r>
            <a:r>
              <a:rPr lang="en-US" dirty="0" smtClean="0"/>
              <a:t> returned </a:t>
            </a:r>
            <a:r>
              <a:rPr lang="en-US" dirty="0" smtClean="0"/>
              <a:t>by query </a:t>
            </a:r>
            <a:r>
              <a:rPr lang="en-US" b="1" dirty="0" smtClean="0"/>
              <a:t>1)</a:t>
            </a:r>
            <a:r>
              <a:rPr lang="en-US" dirty="0" smtClean="0"/>
              <a:t> do the following:</a:t>
            </a:r>
            <a:endParaRPr lang="en-US" dirty="0"/>
          </a:p>
        </p:txBody>
      </p:sp>
      <p:sp>
        <p:nvSpPr>
          <p:cNvPr id="16" name="Rectangle 15"/>
          <p:cNvSpPr/>
          <p:nvPr/>
        </p:nvSpPr>
        <p:spPr>
          <a:xfrm>
            <a:off x="1068246" y="5668876"/>
            <a:ext cx="9221883" cy="369332"/>
          </a:xfrm>
          <a:prstGeom prst="rect">
            <a:avLst/>
          </a:prstGeom>
        </p:spPr>
        <p:txBody>
          <a:bodyPr wrap="none">
            <a:spAutoFit/>
          </a:bodyPr>
          <a:lstStyle/>
          <a:p>
            <a:r>
              <a:rPr lang="en-US" b="1" dirty="0" smtClean="0"/>
              <a:t>4)  SELECT</a:t>
            </a:r>
            <a:r>
              <a:rPr lang="en-US" dirty="0" smtClean="0"/>
              <a:t> </a:t>
            </a:r>
            <a:r>
              <a:rPr lang="en-US" dirty="0" err="1" smtClean="0"/>
              <a:t>protein_id,gene_id</a:t>
            </a:r>
            <a:r>
              <a:rPr lang="en-US" dirty="0" smtClean="0"/>
              <a:t> </a:t>
            </a:r>
            <a:r>
              <a:rPr lang="en-US" b="1" dirty="0" smtClean="0"/>
              <a:t>FROM</a:t>
            </a:r>
            <a:r>
              <a:rPr lang="en-US" dirty="0" smtClean="0"/>
              <a:t> genes </a:t>
            </a:r>
            <a:r>
              <a:rPr lang="en-US" b="1" dirty="0" smtClean="0"/>
              <a:t>WHERE </a:t>
            </a:r>
            <a:r>
              <a:rPr lang="en-US" dirty="0" err="1" smtClean="0"/>
              <a:t>protein_id</a:t>
            </a:r>
            <a:r>
              <a:rPr lang="en-US" dirty="0"/>
              <a:t>  </a:t>
            </a:r>
            <a:r>
              <a:rPr lang="en-US" b="1" dirty="0"/>
              <a:t>IN (</a:t>
            </a:r>
            <a:r>
              <a:rPr lang="en-US" dirty="0"/>
              <a:t>'NP_414543‘, </a:t>
            </a:r>
            <a:r>
              <a:rPr lang="en-US" dirty="0" smtClean="0"/>
              <a:t>'NP_414544‘…) ;</a:t>
            </a:r>
            <a:endParaRPr lang="en-US" dirty="0"/>
          </a:p>
        </p:txBody>
      </p:sp>
      <p:sp>
        <p:nvSpPr>
          <p:cNvPr id="7" name="Rectangle 6"/>
          <p:cNvSpPr/>
          <p:nvPr/>
        </p:nvSpPr>
        <p:spPr>
          <a:xfrm>
            <a:off x="638791" y="6076085"/>
            <a:ext cx="10091962" cy="646331"/>
          </a:xfrm>
          <a:prstGeom prst="rect">
            <a:avLst/>
          </a:prstGeom>
        </p:spPr>
        <p:txBody>
          <a:bodyPr wrap="square">
            <a:spAutoFit/>
          </a:bodyPr>
          <a:lstStyle/>
          <a:p>
            <a:pPr marL="342900" indent="-342900">
              <a:buClr>
                <a:srgbClr val="002060"/>
              </a:buClr>
              <a:buFont typeface="+mj-lt"/>
              <a:buAutoNum type="arabicPeriod" startAt="7"/>
            </a:pPr>
            <a:r>
              <a:rPr lang="en-US" dirty="0" smtClean="0"/>
              <a:t>Create a dictionary with the results of query </a:t>
            </a:r>
            <a:r>
              <a:rPr lang="en-US" b="1" dirty="0" smtClean="0"/>
              <a:t>4)</a:t>
            </a:r>
            <a:r>
              <a:rPr lang="en-US" dirty="0" smtClean="0"/>
              <a:t> and generate a tab-delimited file with the columns: “gene_id1</a:t>
            </a:r>
            <a:r>
              <a:rPr lang="en-US" b="1" dirty="0" smtClean="0"/>
              <a:t>\t</a:t>
            </a:r>
            <a:r>
              <a:rPr lang="en-US" dirty="0" smtClean="0"/>
              <a:t>gene_id2</a:t>
            </a:r>
            <a:r>
              <a:rPr lang="en-US" b="1" dirty="0" smtClean="0"/>
              <a:t>\</a:t>
            </a:r>
            <a:r>
              <a:rPr lang="en-US" b="1" dirty="0" err="1" smtClean="0"/>
              <a:t>t</a:t>
            </a:r>
            <a:r>
              <a:rPr lang="en-US" dirty="0" err="1" smtClean="0"/>
              <a:t>orthology</a:t>
            </a:r>
            <a:r>
              <a:rPr lang="en-US" b="1" dirty="0" smtClean="0"/>
              <a:t>\</a:t>
            </a:r>
            <a:r>
              <a:rPr lang="en-US" b="1" dirty="0" err="1" smtClean="0"/>
              <a:t>t</a:t>
            </a:r>
            <a:r>
              <a:rPr lang="en-US" dirty="0" err="1" smtClean="0"/>
              <a:t>BDBH</a:t>
            </a:r>
            <a:r>
              <a:rPr lang="en-US" dirty="0" smtClean="0"/>
              <a:t>”</a:t>
            </a:r>
            <a:endParaRPr lang="en-US" dirty="0"/>
          </a:p>
        </p:txBody>
      </p:sp>
    </p:spTree>
    <p:extLst>
      <p:ext uri="{BB962C8B-B14F-4D97-AF65-F5344CB8AC3E}">
        <p14:creationId xmlns:p14="http://schemas.microsoft.com/office/powerpoint/2010/main" val="200674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animEffect transition="in" filter="fade">
                                      <p:cBhvr>
                                        <p:cTn id="31" dur="500"/>
                                        <p:tgtEl>
                                          <p:spTgt spid="1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2" end="2"/>
                                            </p:txEl>
                                          </p:spTgt>
                                        </p:tgtEl>
                                        <p:attrNameLst>
                                          <p:attrName>style.visibility</p:attrName>
                                        </p:attrNameLst>
                                      </p:cBhvr>
                                      <p:to>
                                        <p:strVal val="visible"/>
                                      </p:to>
                                    </p:set>
                                    <p:animEffect transition="in" filter="fade">
                                      <p:cBhvr>
                                        <p:cTn id="36" dur="500"/>
                                        <p:tgtEl>
                                          <p:spTgt spid="15">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5" grpId="0"/>
      <p:bldP spid="1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homology SQL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41828050"/>
              </p:ext>
            </p:extLst>
          </p:nvPr>
        </p:nvGraphicFramePr>
        <p:xfrm>
          <a:off x="1333187" y="4184218"/>
          <a:ext cx="6595672" cy="2230522"/>
        </p:xfrm>
        <a:graphic>
          <a:graphicData uri="http://schemas.openxmlformats.org/drawingml/2006/table">
            <a:tbl>
              <a:tblPr firstRow="1" bandRow="1">
                <a:tableStyleId>{2D5ABB26-0587-4C30-8999-92F81FD0307C}</a:tableStyleId>
              </a:tblPr>
              <a:tblGrid>
                <a:gridCol w="1391470"/>
                <a:gridCol w="1590249"/>
                <a:gridCol w="1965035"/>
                <a:gridCol w="1648918"/>
              </a:tblGrid>
              <a:tr h="376322">
                <a:tc gridSpan="4">
                  <a:txBody>
                    <a:bodyPr/>
                    <a:lstStyle/>
                    <a:p>
                      <a:pPr algn="ctr"/>
                      <a:r>
                        <a:rPr lang="en-US" b="1" dirty="0" smtClean="0"/>
                        <a:t>homology_1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method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OHTP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dirty="0" smtClean="0"/>
                        <a:t>BDBH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homology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err="1" smtClean="0"/>
                        <a:t>topblast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paralogy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sigblast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1449667" y="1898043"/>
            <a:ext cx="9509686" cy="206210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CREATE TABLE homology</a:t>
            </a:r>
            <a:r>
              <a:rPr lang="en-US" sz="1600" dirty="0" smtClean="0">
                <a:latin typeface="Courier New" panose="02070309020205020404" pitchFamily="49" charset="0"/>
                <a:cs typeface="Courier New" panose="02070309020205020404" pitchFamily="49" charset="0"/>
              </a:rPr>
              <a:t>_&lt;</a:t>
            </a:r>
            <a:r>
              <a:rPr lang="en-US" sz="1600" dirty="0" err="1" smtClean="0">
                <a:latin typeface="Courier New" panose="02070309020205020404" pitchFamily="49" charset="0"/>
                <a:cs typeface="Courier New" panose="02070309020205020404" pitchFamily="49" charset="0"/>
              </a:rPr>
              <a:t>genome_id</a:t>
            </a:r>
            <a:r>
              <a:rPr lang="en-US" sz="1600" dirty="0" smtClean="0">
                <a:latin typeface="Courier New" panose="02070309020205020404" pitchFamily="49" charset="0"/>
                <a:cs typeface="Courier New" panose="02070309020205020404" pitchFamily="49" charset="0"/>
              </a:rPr>
              <a:t>&gt;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gid_1     INT  (10) UNSIGNED NOT NULL,</a:t>
            </a:r>
          </a:p>
          <a:p>
            <a:r>
              <a:rPr lang="en-US" sz="1600" dirty="0">
                <a:latin typeface="Courier New" panose="02070309020205020404" pitchFamily="49" charset="0"/>
                <a:cs typeface="Courier New" panose="02070309020205020404" pitchFamily="49" charset="0"/>
              </a:rPr>
              <a:t>  gid_2     INT  (10) UNSIGNED NOT NULL,</a:t>
            </a:r>
          </a:p>
          <a:p>
            <a:r>
              <a:rPr lang="en-US" sz="1600" dirty="0">
                <a:latin typeface="Courier New" panose="02070309020205020404" pitchFamily="49" charset="0"/>
                <a:cs typeface="Courier New" panose="02070309020205020404" pitchFamily="49" charset="0"/>
              </a:rPr>
              <a:t>  type      ENUM('orthology','paralogy',</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xenology</a:t>
            </a:r>
            <a:r>
              <a:rPr lang="en-US" sz="1600" dirty="0" smtClean="0">
                <a:latin typeface="Courier New" panose="02070309020205020404" pitchFamily="49" charset="0"/>
                <a:cs typeface="Courier New" panose="02070309020205020404" pitchFamily="49" charset="0"/>
              </a:rPr>
              <a:t>','homology',)  </a:t>
            </a:r>
            <a:r>
              <a:rPr lang="en-US" sz="1600" dirty="0">
                <a:latin typeface="Courier New" panose="02070309020205020404" pitchFamily="49" charset="0"/>
                <a:cs typeface="Courier New" panose="02070309020205020404" pitchFamily="49" charset="0"/>
              </a:rPr>
              <a:t>NOT NULL,</a:t>
            </a:r>
          </a:p>
          <a:p>
            <a:r>
              <a:rPr lang="en-US" sz="1600" dirty="0">
                <a:latin typeface="Courier New" panose="02070309020205020404" pitchFamily="49" charset="0"/>
                <a:cs typeface="Courier New" panose="02070309020205020404" pitchFamily="49" charset="0"/>
              </a:rPr>
              <a:t>  method    ENUM('</a:t>
            </a:r>
            <a:r>
              <a:rPr lang="en-US" sz="1600" dirty="0" err="1">
                <a:latin typeface="Courier New" panose="02070309020205020404" pitchFamily="49" charset="0"/>
                <a:cs typeface="Courier New" panose="02070309020205020404" pitchFamily="49" charset="0"/>
              </a:rPr>
              <a:t>bdbh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ohtp</a:t>
            </a:r>
            <a:r>
              <a:rPr 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topblasthit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sigblast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NOT NULL,</a:t>
            </a:r>
          </a:p>
          <a:p>
            <a:r>
              <a:rPr lang="en-US" sz="1600" dirty="0">
                <a:latin typeface="Courier New" panose="02070309020205020404" pitchFamily="49" charset="0"/>
                <a:cs typeface="Courier New" panose="02070309020205020404" pitchFamily="49" charset="0"/>
              </a:rPr>
              <a:t>  KEY (gid_1),</a:t>
            </a:r>
          </a:p>
          <a:p>
            <a:r>
              <a:rPr lang="en-US" sz="1600" dirty="0">
                <a:latin typeface="Courier New" panose="02070309020205020404" pitchFamily="49" charset="0"/>
                <a:cs typeface="Courier New" panose="02070309020205020404" pitchFamily="49" charset="0"/>
              </a:rPr>
              <a:t>  KEY (gid_2)</a:t>
            </a:r>
          </a:p>
          <a:p>
            <a:r>
              <a:rPr lang="en-US" sz="1600" dirty="0">
                <a:latin typeface="Courier New" panose="02070309020205020404" pitchFamily="49" charset="0"/>
                <a:cs typeface="Courier New" panose="02070309020205020404" pitchFamily="49" charset="0"/>
              </a:rPr>
              <a:t>) ENGINE=</a:t>
            </a:r>
            <a:r>
              <a:rPr lang="en-US" sz="1600" dirty="0" err="1">
                <a:latin typeface="Courier New" panose="02070309020205020404" pitchFamily="49" charset="0"/>
                <a:cs typeface="Courier New" panose="02070309020205020404" pitchFamily="49" charset="0"/>
              </a:rPr>
              <a:t>InnoDB</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8" name="TextBox 7"/>
          <p:cNvSpPr txBox="1"/>
          <p:nvPr/>
        </p:nvSpPr>
        <p:spPr>
          <a:xfrm>
            <a:off x="1075766" y="1465730"/>
            <a:ext cx="7968335" cy="400110"/>
          </a:xfrm>
          <a:prstGeom prst="rect">
            <a:avLst/>
          </a:prstGeom>
          <a:noFill/>
        </p:spPr>
        <p:txBody>
          <a:bodyPr wrap="none" rtlCol="0">
            <a:spAutoFit/>
          </a:bodyPr>
          <a:lstStyle/>
          <a:p>
            <a:pPr marL="342900" indent="-342900">
              <a:buClr>
                <a:srgbClr val="002060"/>
              </a:buClr>
              <a:buFont typeface="Wingdings" panose="05000000000000000000" pitchFamily="2" charset="2"/>
              <a:buChar char="q"/>
            </a:pPr>
            <a:r>
              <a:rPr lang="en-US" sz="2000" dirty="0" smtClean="0"/>
              <a:t>Create SQL homology tables and load them with the inferred </a:t>
            </a:r>
            <a:r>
              <a:rPr lang="en-US" sz="2000" dirty="0" err="1" smtClean="0"/>
              <a:t>orthologs</a:t>
            </a:r>
            <a:r>
              <a:rPr lang="en-US" sz="2000" dirty="0" smtClean="0"/>
              <a:t>:</a:t>
            </a:r>
            <a:endParaRPr lang="en-US" sz="2000" dirty="0"/>
          </a:p>
        </p:txBody>
      </p:sp>
      <p:sp>
        <p:nvSpPr>
          <p:cNvPr id="9" name="TextBox 8"/>
          <p:cNvSpPr txBox="1"/>
          <p:nvPr/>
        </p:nvSpPr>
        <p:spPr>
          <a:xfrm>
            <a:off x="8922611" y="5258344"/>
            <a:ext cx="2779059" cy="1200329"/>
          </a:xfrm>
          <a:prstGeom prst="rect">
            <a:avLst/>
          </a:prstGeom>
          <a:noFill/>
        </p:spPr>
        <p:txBody>
          <a:bodyPr wrap="square" rtlCol="0">
            <a:spAutoFit/>
          </a:bodyPr>
          <a:lstStyle/>
          <a:p>
            <a:r>
              <a:rPr lang="en-US" dirty="0" smtClean="0"/>
              <a:t>Note that you can also load homologous genes when there is no BDBH or OHTP between a pair of proteins.</a:t>
            </a:r>
            <a:endParaRPr lang="en-US" dirty="0"/>
          </a:p>
        </p:txBody>
      </p:sp>
      <p:cxnSp>
        <p:nvCxnSpPr>
          <p:cNvPr id="11" name="Straight Arrow Connector 10"/>
          <p:cNvCxnSpPr>
            <a:stCxn id="9" idx="1"/>
          </p:cNvCxnSpPr>
          <p:nvPr/>
        </p:nvCxnSpPr>
        <p:spPr>
          <a:xfrm flipH="1" flipV="1">
            <a:off x="8068235" y="5858508"/>
            <a:ext cx="854376" cy="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0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13691</TotalTime>
  <Words>3669</Words>
  <Application>Microsoft Office PowerPoint</Application>
  <PresentationFormat>Widescreen</PresentationFormat>
  <Paragraphs>382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Cambria Math</vt:lpstr>
      <vt:lpstr>Courier New</vt:lpstr>
      <vt:lpstr>Symbol</vt:lpstr>
      <vt:lpstr>Times New Roman</vt:lpstr>
      <vt:lpstr>Wingdings</vt:lpstr>
      <vt:lpstr>Office Theme</vt:lpstr>
      <vt:lpstr>Bioinformatics Lab</vt:lpstr>
      <vt:lpstr>Review and technical approach to the inference of orthology and membership to  operons</vt:lpstr>
      <vt:lpstr>Working definitions of Orthology</vt:lpstr>
      <vt:lpstr>Create BLAST databases</vt:lpstr>
      <vt:lpstr>Parsed BLAST OUTPUT</vt:lpstr>
      <vt:lpstr>Create SQL blast tables</vt:lpstr>
      <vt:lpstr>Upload data to SQL blast tables</vt:lpstr>
      <vt:lpstr>Inference of orthology using BDBH</vt:lpstr>
      <vt:lpstr>Create homology SQL tables</vt:lpstr>
      <vt:lpstr>Inference of operons</vt:lpstr>
      <vt:lpstr>Feasibility Analysis on the selected relevant variable (intergenic distance)</vt:lpstr>
      <vt:lpstr>Our Bayesian model</vt:lpstr>
      <vt:lpstr>Getting the distances for the positive and negative controls</vt:lpstr>
      <vt:lpstr>Map gene name to be numbers</vt:lpstr>
      <vt:lpstr>Extracting genes in curated operons</vt:lpstr>
      <vt:lpstr>We have all the information we need to create the Positive Control.</vt:lpstr>
      <vt:lpstr>Getting the data for the Negative Control.</vt:lpstr>
      <vt:lpstr>Estimating the likelihoods for h_1and h_0</vt:lpstr>
      <vt:lpstr>Plotting the likelihood functions</vt:lpstr>
      <vt:lpstr>Building our model</vt:lpstr>
      <vt:lpstr>The posterior probability</vt:lpstr>
      <vt:lpstr>Making predictions in the complete genome</vt:lpstr>
      <vt:lpstr>Create a SQL table to put your predictions</vt:lpstr>
      <vt:lpstr>PowerPoint Presentation</vt:lpstr>
      <vt:lpstr>Exercise 1</vt:lpstr>
      <vt:lpstr>Exercise 2</vt:lpstr>
      <vt:lpstr>Some questions we are ready to answer</vt:lpstr>
      <vt:lpstr>Criteria to infer orthologous genes</vt:lpstr>
      <vt:lpstr>The inference model</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1725</cp:revision>
  <dcterms:created xsi:type="dcterms:W3CDTF">2017-04-04T01:02:20Z</dcterms:created>
  <dcterms:modified xsi:type="dcterms:W3CDTF">2017-05-17T01:35:02Z</dcterms:modified>
</cp:coreProperties>
</file>