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9"/>
  </p:notesMasterIdLst>
  <p:sldIdLst>
    <p:sldId id="256" r:id="rId2"/>
    <p:sldId id="449" r:id="rId3"/>
    <p:sldId id="436" r:id="rId4"/>
    <p:sldId id="437" r:id="rId5"/>
    <p:sldId id="439" r:id="rId6"/>
    <p:sldId id="440" r:id="rId7"/>
    <p:sldId id="438" r:id="rId8"/>
    <p:sldId id="441" r:id="rId9"/>
    <p:sldId id="442" r:id="rId10"/>
    <p:sldId id="443" r:id="rId11"/>
    <p:sldId id="444" r:id="rId12"/>
    <p:sldId id="445" r:id="rId13"/>
    <p:sldId id="448" r:id="rId14"/>
    <p:sldId id="422" r:id="rId15"/>
    <p:sldId id="447" r:id="rId16"/>
    <p:sldId id="383"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32" userDrawn="1">
          <p15:clr>
            <a:srgbClr val="A4A3A4"/>
          </p15:clr>
        </p15:guide>
        <p15:guide id="2" pos="7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1F3BFF"/>
    <a:srgbClr val="66FF66"/>
    <a:srgbClr val="FF5050"/>
    <a:srgbClr val="18F918"/>
    <a:srgbClr val="FF40FF"/>
    <a:srgbClr val="FF43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735" autoAdjust="0"/>
    <p:restoredTop sz="93931" autoAdjust="0"/>
  </p:normalViewPr>
  <p:slideViewPr>
    <p:cSldViewPr snapToGrid="0">
      <p:cViewPr varScale="1">
        <p:scale>
          <a:sx n="71" d="100"/>
          <a:sy n="71" d="100"/>
        </p:scale>
        <p:origin x="996" y="72"/>
      </p:cViewPr>
      <p:guideLst>
        <p:guide orient="horz" pos="1632"/>
        <p:guide pos="7080"/>
      </p:guideLst>
    </p:cSldViewPr>
  </p:slideViewPr>
  <p:notesTextViewPr>
    <p:cViewPr>
      <p:scale>
        <a:sx n="3" d="2"/>
        <a:sy n="3" d="2"/>
      </p:scale>
      <p:origin x="0" y="0"/>
    </p:cViewPr>
  </p:notesTextViewPr>
  <p:sorterViewPr>
    <p:cViewPr>
      <p:scale>
        <a:sx n="100" d="100"/>
        <a:sy n="100" d="100"/>
      </p:scale>
      <p:origin x="0" y="-419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C85C83-8E60-4A87-A094-C983E1BBD67C}" type="datetimeFigureOut">
              <a:rPr lang="en-US" smtClean="0"/>
              <a:t>5/18/2017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A90523-B442-4526-AB90-70BC5EF328BF}" type="slidenum">
              <a:rPr lang="en-US" smtClean="0"/>
              <a:t>‹#›</a:t>
            </a:fld>
            <a:endParaRPr lang="en-US" dirty="0"/>
          </a:p>
        </p:txBody>
      </p:sp>
    </p:spTree>
    <p:extLst>
      <p:ext uri="{BB962C8B-B14F-4D97-AF65-F5344CB8AC3E}">
        <p14:creationId xmlns:p14="http://schemas.microsoft.com/office/powerpoint/2010/main" val="692640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5/18/2017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2520992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5/18/2017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3260365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5/18/2017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1721904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5/18/2017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1694111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34F801-C165-4294-8085-9D9FB6EA6872}" type="datetimeFigureOut">
              <a:rPr lang="en-US" smtClean="0"/>
              <a:t>5/18/2017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105198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34F801-C165-4294-8085-9D9FB6EA6872}" type="datetimeFigureOut">
              <a:rPr lang="en-US" smtClean="0"/>
              <a:t>5/18/2017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10903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34F801-C165-4294-8085-9D9FB6EA6872}" type="datetimeFigureOut">
              <a:rPr lang="en-US" smtClean="0"/>
              <a:t>5/18/2017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68468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34F801-C165-4294-8085-9D9FB6EA6872}" type="datetimeFigureOut">
              <a:rPr lang="en-US" smtClean="0"/>
              <a:t>5/18/2017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327787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34F801-C165-4294-8085-9D9FB6EA6872}" type="datetimeFigureOut">
              <a:rPr lang="en-US" smtClean="0"/>
              <a:t>5/18/2017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2481094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34F801-C165-4294-8085-9D9FB6EA6872}" type="datetimeFigureOut">
              <a:rPr lang="en-US" smtClean="0"/>
              <a:t>5/18/2017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2150622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34F801-C165-4294-8085-9D9FB6EA6872}" type="datetimeFigureOut">
              <a:rPr lang="en-US" smtClean="0"/>
              <a:t>5/18/2017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396711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34F801-C165-4294-8085-9D9FB6EA6872}" type="datetimeFigureOut">
              <a:rPr lang="en-US" smtClean="0"/>
              <a:t>5/18/2017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B1746-C63D-4F9B-A833-97A8CA56F0ED}" type="slidenum">
              <a:rPr lang="en-US" smtClean="0"/>
              <a:t>‹#›</a:t>
            </a:fld>
            <a:endParaRPr lang="en-US" dirty="0"/>
          </a:p>
        </p:txBody>
      </p:sp>
    </p:spTree>
    <p:extLst>
      <p:ext uri="{BB962C8B-B14F-4D97-AF65-F5344CB8AC3E}">
        <p14:creationId xmlns:p14="http://schemas.microsoft.com/office/powerpoint/2010/main" val="389603825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8100" y="2126694"/>
            <a:ext cx="9423400" cy="1284844"/>
          </a:xfrm>
        </p:spPr>
        <p:txBody>
          <a:bodyPr/>
          <a:lstStyle/>
          <a:p>
            <a:r>
              <a:rPr lang="en-US" b="1" dirty="0" smtClean="0">
                <a:solidFill>
                  <a:srgbClr val="002060"/>
                </a:solidFill>
                <a:effectLst>
                  <a:outerShdw blurRad="38100" dist="38100" dir="2700000" algn="tl">
                    <a:srgbClr val="000000">
                      <a:alpha val="43137"/>
                    </a:srgbClr>
                  </a:outerShdw>
                </a:effectLst>
              </a:rPr>
              <a:t>Bioinformatics Lab</a:t>
            </a:r>
            <a:endParaRPr lang="en-US" b="1" dirty="0">
              <a:solidFill>
                <a:srgbClr val="00206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308100" y="3411538"/>
            <a:ext cx="9105900" cy="639762"/>
          </a:xfrm>
        </p:spPr>
        <p:txBody>
          <a:bodyPr/>
          <a:lstStyle/>
          <a:p>
            <a:r>
              <a:rPr lang="en-US" b="1" dirty="0" smtClean="0">
                <a:solidFill>
                  <a:srgbClr val="002060"/>
                </a:solidFill>
                <a:effectLst>
                  <a:outerShdw blurRad="38100" dist="38100" dir="2700000" algn="tl">
                    <a:srgbClr val="000000">
                      <a:alpha val="43137"/>
                    </a:srgbClr>
                  </a:outerShdw>
                </a:effectLst>
              </a:rPr>
              <a:t>Week 7  Session </a:t>
            </a:r>
            <a:r>
              <a:rPr lang="en-US" b="1" dirty="0" smtClean="0">
                <a:solidFill>
                  <a:srgbClr val="002060"/>
                </a:solidFill>
                <a:effectLst>
                  <a:outerShdw blurRad="38100" dist="38100" dir="2700000" algn="tl">
                    <a:srgbClr val="000000">
                      <a:alpha val="43137"/>
                    </a:srgbClr>
                  </a:outerShdw>
                </a:effectLst>
              </a:rPr>
              <a:t>2</a:t>
            </a:r>
            <a:endParaRPr lang="en-US" b="1" dirty="0">
              <a:solidFill>
                <a:srgbClr val="002060"/>
              </a:solidFill>
              <a:effectLst>
                <a:outerShdw blurRad="38100" dist="38100" dir="2700000" algn="tl">
                  <a:srgbClr val="000000">
                    <a:alpha val="43137"/>
                  </a:srgbClr>
                </a:outerShdw>
              </a:effectLst>
            </a:endParaRPr>
          </a:p>
        </p:txBody>
      </p:sp>
      <p:sp>
        <p:nvSpPr>
          <p:cNvPr id="4" name="TextBox 3"/>
          <p:cNvSpPr txBox="1"/>
          <p:nvPr/>
        </p:nvSpPr>
        <p:spPr>
          <a:xfrm>
            <a:off x="368300" y="292100"/>
            <a:ext cx="2331151" cy="400110"/>
          </a:xfrm>
          <a:prstGeom prst="rect">
            <a:avLst/>
          </a:prstGeom>
          <a:noFill/>
        </p:spPr>
        <p:txBody>
          <a:bodyPr wrap="none" rtlCol="0">
            <a:spAutoFit/>
          </a:bodyPr>
          <a:lstStyle/>
          <a:p>
            <a:r>
              <a:rPr lang="en-US" sz="2000" b="1" dirty="0" smtClean="0"/>
              <a:t>Spring Quarter 2017</a:t>
            </a:r>
            <a:endParaRPr lang="en-US" sz="2000" b="1" dirty="0"/>
          </a:p>
        </p:txBody>
      </p:sp>
      <p:sp>
        <p:nvSpPr>
          <p:cNvPr id="5" name="TextBox 4"/>
          <p:cNvSpPr txBox="1"/>
          <p:nvPr/>
        </p:nvSpPr>
        <p:spPr>
          <a:xfrm>
            <a:off x="10731500" y="292100"/>
            <a:ext cx="771365" cy="400110"/>
          </a:xfrm>
          <a:prstGeom prst="rect">
            <a:avLst/>
          </a:prstGeom>
          <a:noFill/>
        </p:spPr>
        <p:txBody>
          <a:bodyPr wrap="none" rtlCol="0">
            <a:spAutoFit/>
          </a:bodyPr>
          <a:lstStyle/>
          <a:p>
            <a:r>
              <a:rPr lang="en-US" sz="2000" b="1" dirty="0" smtClean="0"/>
              <a:t>UCSD</a:t>
            </a:r>
            <a:endParaRPr lang="en-US" sz="2000" b="1" dirty="0"/>
          </a:p>
        </p:txBody>
      </p:sp>
      <p:sp>
        <p:nvSpPr>
          <p:cNvPr id="6" name="TextBox 5"/>
          <p:cNvSpPr txBox="1"/>
          <p:nvPr/>
        </p:nvSpPr>
        <p:spPr>
          <a:xfrm>
            <a:off x="317500" y="5257800"/>
            <a:ext cx="3227037" cy="1015663"/>
          </a:xfrm>
          <a:prstGeom prst="rect">
            <a:avLst/>
          </a:prstGeom>
          <a:noFill/>
        </p:spPr>
        <p:txBody>
          <a:bodyPr wrap="none" rtlCol="0">
            <a:spAutoFit/>
          </a:bodyPr>
          <a:lstStyle/>
          <a:p>
            <a:r>
              <a:rPr lang="en-US" sz="2000" b="1" dirty="0" smtClean="0">
                <a:solidFill>
                  <a:srgbClr val="002060"/>
                </a:solidFill>
              </a:rPr>
              <a:t>Instructor:</a:t>
            </a:r>
          </a:p>
          <a:p>
            <a:pPr marL="228600" lvl="1"/>
            <a:r>
              <a:rPr lang="en-US" sz="2000" b="1" dirty="0" smtClean="0"/>
              <a:t>Arturo Medrano</a:t>
            </a:r>
          </a:p>
          <a:p>
            <a:pPr marL="228600" lvl="1"/>
            <a:r>
              <a:rPr lang="en-US" sz="2000" b="1" dirty="0" smtClean="0"/>
              <a:t>l1medranosoto@ucsd.edu</a:t>
            </a:r>
            <a:endParaRPr lang="en-US" sz="2000" b="1" dirty="0"/>
          </a:p>
        </p:txBody>
      </p:sp>
      <p:sp>
        <p:nvSpPr>
          <p:cNvPr id="7" name="TextBox 6"/>
          <p:cNvSpPr txBox="1"/>
          <p:nvPr/>
        </p:nvSpPr>
        <p:spPr>
          <a:xfrm>
            <a:off x="8982695" y="5349875"/>
            <a:ext cx="2618602" cy="1015663"/>
          </a:xfrm>
          <a:prstGeom prst="rect">
            <a:avLst/>
          </a:prstGeom>
          <a:noFill/>
        </p:spPr>
        <p:txBody>
          <a:bodyPr wrap="none" rtlCol="0">
            <a:spAutoFit/>
          </a:bodyPr>
          <a:lstStyle/>
          <a:p>
            <a:r>
              <a:rPr lang="en-US" sz="2000" b="1" dirty="0" smtClean="0">
                <a:solidFill>
                  <a:srgbClr val="002060"/>
                </a:solidFill>
              </a:rPr>
              <a:t>Instructional Assistant:</a:t>
            </a:r>
          </a:p>
          <a:p>
            <a:pPr marL="228600" lvl="1"/>
            <a:r>
              <a:rPr lang="en-US" sz="2000" b="1" dirty="0" err="1" smtClean="0"/>
              <a:t>Hanbin</a:t>
            </a:r>
            <a:r>
              <a:rPr lang="en-US" sz="2000" b="1" dirty="0" smtClean="0"/>
              <a:t> Lu</a:t>
            </a:r>
          </a:p>
          <a:p>
            <a:pPr marL="228600" lvl="1"/>
            <a:r>
              <a:rPr lang="en-US" sz="2000" b="1" dirty="0" smtClean="0"/>
              <a:t>hal213@ucsd.edu</a:t>
            </a:r>
            <a:endParaRPr lang="en-US" sz="2000" b="1" dirty="0"/>
          </a:p>
        </p:txBody>
      </p:sp>
      <p:cxnSp>
        <p:nvCxnSpPr>
          <p:cNvPr id="9" name="Straight Connector 8"/>
          <p:cNvCxnSpPr/>
          <p:nvPr/>
        </p:nvCxnSpPr>
        <p:spPr>
          <a:xfrm>
            <a:off x="342900" y="9271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0947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normAutofit/>
          </a:bodyPr>
          <a:lstStyle/>
          <a:p>
            <a:pPr algn="ctr"/>
            <a:r>
              <a:rPr lang="en-US" sz="4600" b="1" dirty="0" smtClean="0">
                <a:solidFill>
                  <a:srgbClr val="002060"/>
                </a:solidFill>
                <a:effectLst>
                  <a:outerShdw blurRad="38100" dist="38100" dir="2700000" algn="tl">
                    <a:srgbClr val="000000">
                      <a:alpha val="43137"/>
                    </a:srgbClr>
                  </a:outerShdw>
                </a:effectLst>
              </a:rPr>
              <a:t>Related Calculations</a:t>
            </a:r>
            <a:endParaRPr lang="en-US" sz="46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10</a:t>
            </a:fld>
            <a:endParaRPr lang="en-US" dirty="0"/>
          </a:p>
        </p:txBody>
      </p:sp>
      <mc:AlternateContent xmlns:mc="http://schemas.openxmlformats.org/markup-compatibility/2006">
        <mc:Choice xmlns:a14="http://schemas.microsoft.com/office/drawing/2010/main" Requires="a14">
          <p:sp>
            <p:nvSpPr>
              <p:cNvPr id="3" name="TextBox 2"/>
              <p:cNvSpPr txBox="1"/>
              <p:nvPr/>
            </p:nvSpPr>
            <p:spPr>
              <a:xfrm>
                <a:off x="8667692" y="1475683"/>
                <a:ext cx="2508700" cy="52315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𝑺𝒑𝒆𝒄𝒊𝒇𝒊𝒄𝒊𝒕𝒚</m:t>
                      </m:r>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𝑻𝑵</m:t>
                          </m:r>
                        </m:num>
                        <m:den>
                          <m:r>
                            <a:rPr lang="en-US" b="1" i="1" smtClean="0">
                              <a:latin typeface="Cambria Math" panose="02040503050406030204" pitchFamily="18" charset="0"/>
                            </a:rPr>
                            <m:t>𝑻𝑵</m:t>
                          </m:r>
                          <m:r>
                            <a:rPr lang="en-US" b="1" i="1" smtClean="0">
                              <a:latin typeface="Cambria Math" panose="02040503050406030204" pitchFamily="18" charset="0"/>
                            </a:rPr>
                            <m:t>+</m:t>
                          </m:r>
                          <m:r>
                            <a:rPr lang="en-US" b="1" i="1" smtClean="0">
                              <a:latin typeface="Cambria Math" panose="02040503050406030204" pitchFamily="18" charset="0"/>
                            </a:rPr>
                            <m:t>𝑭𝑷</m:t>
                          </m:r>
                        </m:den>
                      </m:f>
                    </m:oMath>
                  </m:oMathPara>
                </a14:m>
                <a:endParaRPr lang="en-US" b="1" dirty="0"/>
              </a:p>
            </p:txBody>
          </p:sp>
        </mc:Choice>
        <mc:Fallback>
          <p:sp>
            <p:nvSpPr>
              <p:cNvPr id="3" name="TextBox 2"/>
              <p:cNvSpPr txBox="1">
                <a:spLocks noRot="1" noChangeAspect="1" noMove="1" noResize="1" noEditPoints="1" noAdjustHandles="1" noChangeArrowheads="1" noChangeShapeType="1" noTextEdit="1"/>
              </p:cNvSpPr>
              <p:nvPr/>
            </p:nvSpPr>
            <p:spPr>
              <a:xfrm>
                <a:off x="8667692" y="1475683"/>
                <a:ext cx="2508700" cy="523157"/>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690152" y="1572347"/>
                <a:ext cx="2404504" cy="52315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𝑺𝒆𝒏𝒔𝒊𝒕𝒊𝒗𝒊𝒚</m:t>
                      </m:r>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𝑻𝑷</m:t>
                          </m:r>
                        </m:num>
                        <m:den>
                          <m:r>
                            <a:rPr lang="en-US" b="1" i="1" smtClean="0">
                              <a:latin typeface="Cambria Math" panose="02040503050406030204" pitchFamily="18" charset="0"/>
                            </a:rPr>
                            <m:t>𝑻𝑷</m:t>
                          </m:r>
                          <m:r>
                            <a:rPr lang="en-US" b="1" i="1" smtClean="0">
                              <a:latin typeface="Cambria Math" panose="02040503050406030204" pitchFamily="18" charset="0"/>
                            </a:rPr>
                            <m:t>+</m:t>
                          </m:r>
                          <m:r>
                            <a:rPr lang="en-US" b="1" i="1" smtClean="0">
                              <a:latin typeface="Cambria Math" panose="02040503050406030204" pitchFamily="18" charset="0"/>
                            </a:rPr>
                            <m:t>𝑭𝑵</m:t>
                          </m:r>
                        </m:den>
                      </m:f>
                    </m:oMath>
                  </m:oMathPara>
                </a14:m>
                <a:endParaRPr lang="en-US" b="1" dirty="0"/>
              </a:p>
            </p:txBody>
          </p:sp>
        </mc:Choice>
        <mc:Fallback>
          <p:sp>
            <p:nvSpPr>
              <p:cNvPr id="8" name="TextBox 7"/>
              <p:cNvSpPr txBox="1">
                <a:spLocks noRot="1" noChangeAspect="1" noMove="1" noResize="1" noEditPoints="1" noAdjustHandles="1" noChangeArrowheads="1" noChangeShapeType="1" noTextEdit="1"/>
              </p:cNvSpPr>
              <p:nvPr/>
            </p:nvSpPr>
            <p:spPr>
              <a:xfrm>
                <a:off x="690152" y="1572347"/>
                <a:ext cx="2404504" cy="523157"/>
              </a:xfrm>
              <a:prstGeom prst="rect">
                <a:avLst/>
              </a:prstGeom>
              <a:blipFill rotWithShape="0">
                <a:blip r:embed="rId3"/>
                <a:stretch>
                  <a:fillRect/>
                </a:stretch>
              </a:blipFill>
            </p:spPr>
            <p:txBody>
              <a:bodyPr/>
              <a:lstStyle/>
              <a:p>
                <a:r>
                  <a:rPr lang="en-US">
                    <a:noFill/>
                  </a:rPr>
                  <a:t> </a:t>
                </a:r>
              </a:p>
            </p:txBody>
          </p:sp>
        </mc:Fallback>
      </mc:AlternateContent>
      <p:sp>
        <p:nvSpPr>
          <p:cNvPr id="9" name="TextBox 8"/>
          <p:cNvSpPr txBox="1"/>
          <p:nvPr/>
        </p:nvSpPr>
        <p:spPr>
          <a:xfrm>
            <a:off x="8047465" y="2247468"/>
            <a:ext cx="3236014" cy="461665"/>
          </a:xfrm>
          <a:prstGeom prst="rect">
            <a:avLst/>
          </a:prstGeom>
          <a:noFill/>
        </p:spPr>
        <p:txBody>
          <a:bodyPr wrap="none" rtlCol="0">
            <a:spAutoFit/>
          </a:bodyPr>
          <a:lstStyle/>
          <a:p>
            <a:r>
              <a:rPr lang="en-US" sz="2400" b="1" dirty="0" smtClean="0"/>
              <a:t>False Positive rate (</a:t>
            </a:r>
            <a:r>
              <a:rPr lang="en-US" sz="2400" b="1" dirty="0" err="1" smtClean="0"/>
              <a:t>FPr</a:t>
            </a:r>
            <a:r>
              <a:rPr lang="en-US" sz="2400" b="1" dirty="0" smtClean="0"/>
              <a:t>):</a:t>
            </a:r>
            <a:endParaRPr lang="en-US" sz="2400" b="1" dirty="0"/>
          </a:p>
        </p:txBody>
      </p:sp>
      <mc:AlternateContent xmlns:mc="http://schemas.openxmlformats.org/markup-compatibility/2006">
        <mc:Choice xmlns:a14="http://schemas.microsoft.com/office/drawing/2010/main" Requires="a14">
          <p:sp>
            <p:nvSpPr>
              <p:cNvPr id="10" name="TextBox 9"/>
              <p:cNvSpPr txBox="1"/>
              <p:nvPr/>
            </p:nvSpPr>
            <p:spPr>
              <a:xfrm>
                <a:off x="630745" y="3830938"/>
                <a:ext cx="4780539" cy="57009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𝑳𝑳</m:t>
                      </m:r>
                      <m:r>
                        <a:rPr lang="en-US" b="0" i="1" smtClean="0">
                          <a:latin typeface="Cambria Math" panose="02040503050406030204" pitchFamily="18" charset="0"/>
                        </a:rPr>
                        <m:t>𝑝</m:t>
                      </m:r>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𝑆𝑒𝑛𝑠𝑡𝑖𝑣𝑖𝑡𝑦</m:t>
                          </m:r>
                        </m:num>
                        <m:den>
                          <m:r>
                            <a:rPr lang="en-US" b="0" i="1" smtClean="0">
                              <a:latin typeface="Cambria Math" panose="02040503050406030204" pitchFamily="18" charset="0"/>
                            </a:rPr>
                            <m:t>1 −</m:t>
                          </m:r>
                          <m:r>
                            <a:rPr lang="en-US" b="0" i="1" smtClean="0">
                              <a:latin typeface="Cambria Math" panose="02040503050406030204" pitchFamily="18" charset="0"/>
                            </a:rPr>
                            <m:t>𝑆𝑝𝑒𝑐𝑖𝑓𝑖𝑐𝑖𝑡𝑦</m:t>
                          </m:r>
                        </m:den>
                      </m:f>
                      <m:r>
                        <a:rPr lang="en-US" b="1"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𝑇𝑟𝑢𝑒</m:t>
                          </m:r>
                          <m:r>
                            <a:rPr lang="en-US" b="0" i="1" smtClean="0">
                              <a:latin typeface="Cambria Math" panose="02040503050406030204" pitchFamily="18" charset="0"/>
                            </a:rPr>
                            <m:t> </m:t>
                          </m:r>
                          <m:r>
                            <a:rPr lang="en-US" b="0" i="1" smtClean="0">
                              <a:latin typeface="Cambria Math" panose="02040503050406030204" pitchFamily="18" charset="0"/>
                            </a:rPr>
                            <m:t>𝑃𝑜𝑠𝑖𝑡𝑖𝑣𝑒</m:t>
                          </m:r>
                          <m:r>
                            <a:rPr lang="en-US" b="0" i="1" smtClean="0">
                              <a:latin typeface="Cambria Math" panose="02040503050406030204" pitchFamily="18" charset="0"/>
                            </a:rPr>
                            <m:t> </m:t>
                          </m:r>
                          <m:r>
                            <a:rPr lang="en-US" b="0" i="1" smtClean="0">
                              <a:latin typeface="Cambria Math" panose="02040503050406030204" pitchFamily="18" charset="0"/>
                            </a:rPr>
                            <m:t>𝑟𝑎𝑡𝑒</m:t>
                          </m:r>
                        </m:num>
                        <m:den>
                          <m:r>
                            <a:rPr lang="en-US" b="0" i="1" smtClean="0">
                              <a:latin typeface="Cambria Math" panose="02040503050406030204" pitchFamily="18" charset="0"/>
                            </a:rPr>
                            <m:t>𝐹𝑎𝑙𝑠𝑒</m:t>
                          </m:r>
                          <m:r>
                            <a:rPr lang="en-US" b="0" i="1" smtClean="0">
                              <a:latin typeface="Cambria Math" panose="02040503050406030204" pitchFamily="18" charset="0"/>
                            </a:rPr>
                            <m:t> </m:t>
                          </m:r>
                          <m:r>
                            <a:rPr lang="en-US" b="0" i="1" smtClean="0">
                              <a:latin typeface="Cambria Math" panose="02040503050406030204" pitchFamily="18" charset="0"/>
                            </a:rPr>
                            <m:t>𝑝𝑜𝑠𝑖𝑡𝑖𝑣𝑒</m:t>
                          </m:r>
                          <m:r>
                            <a:rPr lang="en-US" b="0" i="1" smtClean="0">
                              <a:latin typeface="Cambria Math" panose="02040503050406030204" pitchFamily="18" charset="0"/>
                            </a:rPr>
                            <m:t> </m:t>
                          </m:r>
                          <m:r>
                            <a:rPr lang="en-US" b="0" i="1" smtClean="0">
                              <a:latin typeface="Cambria Math" panose="02040503050406030204" pitchFamily="18" charset="0"/>
                            </a:rPr>
                            <m:t>𝑟𝑎𝑡𝑒</m:t>
                          </m:r>
                        </m:den>
                      </m:f>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630745" y="3830938"/>
                <a:ext cx="4780539" cy="570092"/>
              </a:xfrm>
              <a:prstGeom prst="rect">
                <a:avLst/>
              </a:prstGeom>
              <a:blipFill rotWithShape="0">
                <a:blip r:embed="rId4"/>
                <a:stretch>
                  <a:fillRect/>
                </a:stretch>
              </a:blipFill>
            </p:spPr>
            <p:txBody>
              <a:bodyPr/>
              <a:lstStyle/>
              <a:p>
                <a:r>
                  <a:rPr lang="en-US">
                    <a:noFill/>
                  </a:rPr>
                  <a:t> </a:t>
                </a:r>
              </a:p>
            </p:txBody>
          </p:sp>
        </mc:Fallback>
      </mc:AlternateContent>
      <p:sp>
        <p:nvSpPr>
          <p:cNvPr id="11" name="TextBox 10"/>
          <p:cNvSpPr txBox="1"/>
          <p:nvPr/>
        </p:nvSpPr>
        <p:spPr>
          <a:xfrm>
            <a:off x="649743" y="2223119"/>
            <a:ext cx="3399520" cy="461665"/>
          </a:xfrm>
          <a:prstGeom prst="rect">
            <a:avLst/>
          </a:prstGeom>
          <a:noFill/>
        </p:spPr>
        <p:txBody>
          <a:bodyPr wrap="none" rtlCol="0">
            <a:spAutoFit/>
          </a:bodyPr>
          <a:lstStyle/>
          <a:p>
            <a:r>
              <a:rPr lang="en-US" sz="2400" b="1" dirty="0" smtClean="0"/>
              <a:t>False Negative rate (</a:t>
            </a:r>
            <a:r>
              <a:rPr lang="en-US" sz="2400" b="1" dirty="0" err="1" smtClean="0"/>
              <a:t>FNr</a:t>
            </a:r>
            <a:r>
              <a:rPr lang="en-US" sz="2400" b="1" dirty="0" smtClean="0"/>
              <a:t>):</a:t>
            </a:r>
            <a:endParaRPr lang="en-US" sz="2400" b="1" dirty="0"/>
          </a:p>
        </p:txBody>
      </p:sp>
      <mc:AlternateContent xmlns:mc="http://schemas.openxmlformats.org/markup-compatibility/2006">
        <mc:Choice xmlns:a14="http://schemas.microsoft.com/office/drawing/2010/main" Requires="a14">
          <p:sp>
            <p:nvSpPr>
              <p:cNvPr id="12" name="TextBox 11"/>
              <p:cNvSpPr txBox="1"/>
              <p:nvPr/>
            </p:nvSpPr>
            <p:spPr>
              <a:xfrm>
                <a:off x="611364" y="2652722"/>
                <a:ext cx="3696525" cy="52315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𝑭𝑵𝒓</m:t>
                      </m:r>
                      <m:r>
                        <a:rPr lang="en-US" b="1"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𝐹𝑁</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𝐹𝑁</m:t>
                          </m:r>
                        </m:den>
                      </m:f>
                      <m:r>
                        <a:rPr lang="en-US" b="0" i="1" smtClean="0">
                          <a:latin typeface="Cambria Math" panose="02040503050406030204" pitchFamily="18" charset="0"/>
                        </a:rPr>
                        <m:t>=1 −</m:t>
                      </m:r>
                      <m:r>
                        <a:rPr lang="en-US" b="0" i="1" smtClean="0">
                          <a:latin typeface="Cambria Math" panose="02040503050406030204" pitchFamily="18" charset="0"/>
                        </a:rPr>
                        <m:t>𝑆𝑒𝑛𝑠𝑖𝑡𝑖𝑣𝑖𝑡𝑦</m:t>
                      </m:r>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611364" y="2652722"/>
                <a:ext cx="3696525" cy="523157"/>
              </a:xfrm>
              <a:prstGeom prst="rect">
                <a:avLst/>
              </a:prstGeom>
              <a:blipFill rotWithShape="0">
                <a:blip r:embed="rId5"/>
                <a:stretch>
                  <a:fillRect/>
                </a:stretch>
              </a:blipFill>
            </p:spPr>
            <p:txBody>
              <a:bodyPr/>
              <a:lstStyle/>
              <a:p>
                <a:r>
                  <a:rPr lang="en-US">
                    <a:noFill/>
                  </a:rPr>
                  <a:t> </a:t>
                </a:r>
              </a:p>
            </p:txBody>
          </p:sp>
        </mc:Fallback>
      </mc:AlternateContent>
      <p:sp>
        <p:nvSpPr>
          <p:cNvPr id="13" name="TextBox 12"/>
          <p:cNvSpPr txBox="1"/>
          <p:nvPr/>
        </p:nvSpPr>
        <p:spPr>
          <a:xfrm>
            <a:off x="654701" y="3344862"/>
            <a:ext cx="4014176" cy="461665"/>
          </a:xfrm>
          <a:prstGeom prst="rect">
            <a:avLst/>
          </a:prstGeom>
          <a:noFill/>
        </p:spPr>
        <p:txBody>
          <a:bodyPr wrap="none" rtlCol="0">
            <a:spAutoFit/>
          </a:bodyPr>
          <a:lstStyle/>
          <a:p>
            <a:r>
              <a:rPr lang="en-US" sz="2400" b="1" dirty="0" smtClean="0"/>
              <a:t>Likelihood ratio positive (</a:t>
            </a:r>
            <a:r>
              <a:rPr lang="en-US" sz="2400" b="1" dirty="0" err="1" smtClean="0"/>
              <a:t>LLp</a:t>
            </a:r>
            <a:r>
              <a:rPr lang="en-US" sz="2400" b="1" dirty="0" smtClean="0"/>
              <a:t>):</a:t>
            </a:r>
            <a:endParaRPr lang="en-US" sz="2400" b="1" dirty="0"/>
          </a:p>
        </p:txBody>
      </p:sp>
      <mc:AlternateContent xmlns:mc="http://schemas.openxmlformats.org/markup-compatibility/2006">
        <mc:Choice xmlns:a14="http://schemas.microsoft.com/office/drawing/2010/main" Requires="a14">
          <p:sp>
            <p:nvSpPr>
              <p:cNvPr id="16" name="TextBox 15"/>
              <p:cNvSpPr txBox="1"/>
              <p:nvPr/>
            </p:nvSpPr>
            <p:spPr>
              <a:xfrm>
                <a:off x="7645676" y="2684784"/>
                <a:ext cx="3551100" cy="52315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𝐹𝑃𝑟</m:t>
                      </m:r>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𝐹𝑃</m:t>
                          </m:r>
                        </m:num>
                        <m:den>
                          <m:r>
                            <a:rPr lang="en-US" b="0" i="1" smtClean="0">
                              <a:latin typeface="Cambria Math" panose="02040503050406030204" pitchFamily="18" charset="0"/>
                            </a:rPr>
                            <m:t>𝑇𝑁</m:t>
                          </m:r>
                          <m:r>
                            <a:rPr lang="en-US" b="0" i="1" smtClean="0">
                              <a:latin typeface="Cambria Math" panose="02040503050406030204" pitchFamily="18" charset="0"/>
                            </a:rPr>
                            <m:t>+</m:t>
                          </m:r>
                          <m:r>
                            <a:rPr lang="en-US" b="0" i="1" smtClean="0">
                              <a:latin typeface="Cambria Math" panose="02040503050406030204" pitchFamily="18" charset="0"/>
                            </a:rPr>
                            <m:t>𝐹𝑃</m:t>
                          </m:r>
                        </m:den>
                      </m:f>
                      <m:r>
                        <a:rPr lang="en-US" b="1" i="1" smtClean="0">
                          <a:latin typeface="Cambria Math" panose="02040503050406030204" pitchFamily="18" charset="0"/>
                        </a:rPr>
                        <m:t>=</m:t>
                      </m:r>
                      <m:r>
                        <a:rPr lang="en-US" b="0" i="1" smtClean="0">
                          <a:latin typeface="Cambria Math" panose="02040503050406030204" pitchFamily="18" charset="0"/>
                        </a:rPr>
                        <m:t>1 </m:t>
                      </m:r>
                      <m:r>
                        <a:rPr lang="en-US" b="1" i="1" smtClean="0">
                          <a:latin typeface="Cambria Math" panose="02040503050406030204" pitchFamily="18" charset="0"/>
                        </a:rPr>
                        <m:t>−</m:t>
                      </m:r>
                      <m:r>
                        <a:rPr lang="en-US" b="0" i="1" smtClean="0">
                          <a:latin typeface="Cambria Math" panose="02040503050406030204" pitchFamily="18" charset="0"/>
                        </a:rPr>
                        <m:t>𝑆𝑝𝑒𝑐𝑖𝑓𝑖𝑐𝑖𝑡𝑦</m:t>
                      </m:r>
                    </m:oMath>
                  </m:oMathPara>
                </a14:m>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7645676" y="2684784"/>
                <a:ext cx="3551100" cy="523157"/>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6711811" y="3763538"/>
                <a:ext cx="4578881" cy="57451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𝑳𝑳</m:t>
                      </m:r>
                      <m:r>
                        <a:rPr lang="en-US" b="0" i="1" smtClean="0">
                          <a:latin typeface="Cambria Math" panose="02040503050406030204" pitchFamily="18" charset="0"/>
                        </a:rPr>
                        <m:t>𝑛</m:t>
                      </m:r>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𝑆𝑒𝑛𝑠𝑡𝑖𝑣𝑖𝑡𝑦</m:t>
                          </m:r>
                        </m:num>
                        <m:den>
                          <m:r>
                            <a:rPr lang="en-US" b="0" i="1" smtClean="0">
                              <a:latin typeface="Cambria Math" panose="02040503050406030204" pitchFamily="18" charset="0"/>
                            </a:rPr>
                            <m:t>𝑆𝑝𝑒𝑐𝑖𝑓𝑖𝑐𝑖𝑡𝑦</m:t>
                          </m:r>
                        </m:den>
                      </m:f>
                      <m:r>
                        <a:rPr lang="en-US" b="1"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𝐹𝑎𝑙𝑠𝑒</m:t>
                          </m:r>
                          <m:r>
                            <a:rPr lang="en-US" b="0" i="1" smtClean="0">
                              <a:latin typeface="Cambria Math" panose="02040503050406030204" pitchFamily="18" charset="0"/>
                            </a:rPr>
                            <m:t> </m:t>
                          </m:r>
                          <m:r>
                            <a:rPr lang="en-US" b="0" i="1" smtClean="0">
                              <a:latin typeface="Cambria Math" panose="02040503050406030204" pitchFamily="18" charset="0"/>
                            </a:rPr>
                            <m:t>𝑛𝑒𝑔𝑎𝑡𝑖𝑣𝑒</m:t>
                          </m:r>
                          <m:r>
                            <a:rPr lang="en-US" b="0" i="1" smtClean="0">
                              <a:latin typeface="Cambria Math" panose="02040503050406030204" pitchFamily="18" charset="0"/>
                            </a:rPr>
                            <m:t> </m:t>
                          </m:r>
                          <m:r>
                            <a:rPr lang="en-US" b="0" i="1" smtClean="0">
                              <a:latin typeface="Cambria Math" panose="02040503050406030204" pitchFamily="18" charset="0"/>
                            </a:rPr>
                            <m:t>𝑟𝑎𝑡𝑒</m:t>
                          </m:r>
                        </m:num>
                        <m:den>
                          <m:r>
                            <a:rPr lang="en-US" b="0" i="1" smtClean="0">
                              <a:latin typeface="Cambria Math" panose="02040503050406030204" pitchFamily="18" charset="0"/>
                            </a:rPr>
                            <m:t>𝑇𝑟𝑢𝑒</m:t>
                          </m:r>
                          <m:r>
                            <a:rPr lang="en-US" b="0" i="1" smtClean="0">
                              <a:latin typeface="Cambria Math" panose="02040503050406030204" pitchFamily="18" charset="0"/>
                            </a:rPr>
                            <m:t> </m:t>
                          </m:r>
                          <m:r>
                            <a:rPr lang="en-US" b="0" i="1" smtClean="0">
                              <a:latin typeface="Cambria Math" panose="02040503050406030204" pitchFamily="18" charset="0"/>
                            </a:rPr>
                            <m:t>𝑛𝑒𝑔𝑎𝑡𝑖𝑣𝑒</m:t>
                          </m:r>
                          <m:r>
                            <a:rPr lang="en-US" b="0" i="1" smtClean="0">
                              <a:latin typeface="Cambria Math" panose="02040503050406030204" pitchFamily="18" charset="0"/>
                            </a:rPr>
                            <m:t> </m:t>
                          </m:r>
                          <m:r>
                            <a:rPr lang="en-US" b="0" i="1" smtClean="0">
                              <a:latin typeface="Cambria Math" panose="02040503050406030204" pitchFamily="18" charset="0"/>
                            </a:rPr>
                            <m:t>𝑟𝑎𝑡𝑒</m:t>
                          </m:r>
                        </m:den>
                      </m:f>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6711811" y="3763538"/>
                <a:ext cx="4578881" cy="574516"/>
              </a:xfrm>
              <a:prstGeom prst="rect">
                <a:avLst/>
              </a:prstGeom>
              <a:blipFill rotWithShape="0">
                <a:blip r:embed="rId7"/>
                <a:stretch>
                  <a:fillRect/>
                </a:stretch>
              </a:blipFill>
            </p:spPr>
            <p:txBody>
              <a:bodyPr/>
              <a:lstStyle/>
              <a:p>
                <a:r>
                  <a:rPr lang="en-US">
                    <a:noFill/>
                  </a:rPr>
                  <a:t> </a:t>
                </a:r>
              </a:p>
            </p:txBody>
          </p:sp>
        </mc:Fallback>
      </mc:AlternateContent>
      <p:sp>
        <p:nvSpPr>
          <p:cNvPr id="18" name="TextBox 17"/>
          <p:cNvSpPr txBox="1"/>
          <p:nvPr/>
        </p:nvSpPr>
        <p:spPr>
          <a:xfrm>
            <a:off x="7216207" y="3277462"/>
            <a:ext cx="4095801" cy="461665"/>
          </a:xfrm>
          <a:prstGeom prst="rect">
            <a:avLst/>
          </a:prstGeom>
          <a:noFill/>
        </p:spPr>
        <p:txBody>
          <a:bodyPr wrap="none" rtlCol="0">
            <a:spAutoFit/>
          </a:bodyPr>
          <a:lstStyle/>
          <a:p>
            <a:r>
              <a:rPr lang="en-US" sz="2400" b="1" dirty="0" smtClean="0"/>
              <a:t>Likelihood ratio negative (</a:t>
            </a:r>
            <a:r>
              <a:rPr lang="en-US" sz="2400" b="1" dirty="0" err="1" smtClean="0"/>
              <a:t>LLn</a:t>
            </a:r>
            <a:r>
              <a:rPr lang="en-US" sz="2400" b="1" dirty="0" smtClean="0"/>
              <a:t>):</a:t>
            </a:r>
            <a:endParaRPr lang="en-US" sz="2400" b="1" dirty="0"/>
          </a:p>
        </p:txBody>
      </p:sp>
      <mc:AlternateContent xmlns:mc="http://schemas.openxmlformats.org/markup-compatibility/2006">
        <mc:Choice xmlns:a14="http://schemas.microsoft.com/office/drawing/2010/main" Requires="a14">
          <p:sp>
            <p:nvSpPr>
              <p:cNvPr id="19" name="TextBox 18"/>
              <p:cNvSpPr txBox="1"/>
              <p:nvPr/>
            </p:nvSpPr>
            <p:spPr>
              <a:xfrm>
                <a:off x="9458672" y="5024602"/>
                <a:ext cx="1719381" cy="52315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𝑁𝑃𝑉</m:t>
                      </m:r>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𝑇𝑁</m:t>
                          </m:r>
                        </m:num>
                        <m:den>
                          <m:r>
                            <a:rPr lang="en-US" b="0" i="1" smtClean="0">
                              <a:latin typeface="Cambria Math" panose="02040503050406030204" pitchFamily="18" charset="0"/>
                            </a:rPr>
                            <m:t>𝑇𝑁</m:t>
                          </m:r>
                          <m:r>
                            <a:rPr lang="en-US" b="0" i="1" smtClean="0">
                              <a:latin typeface="Cambria Math" panose="02040503050406030204" pitchFamily="18" charset="0"/>
                            </a:rPr>
                            <m:t>+</m:t>
                          </m:r>
                          <m:r>
                            <a:rPr lang="en-US" b="0" i="1" smtClean="0">
                              <a:latin typeface="Cambria Math" panose="02040503050406030204" pitchFamily="18" charset="0"/>
                            </a:rPr>
                            <m:t>𝐹𝑁</m:t>
                          </m:r>
                        </m:den>
                      </m:f>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9458672" y="5024602"/>
                <a:ext cx="1719381" cy="523157"/>
              </a:xfrm>
              <a:prstGeom prst="rect">
                <a:avLst/>
              </a:prstGeom>
              <a:blipFill rotWithShape="0">
                <a:blip r:embed="rId8"/>
                <a:stretch>
                  <a:fillRect/>
                </a:stretch>
              </a:blipFill>
            </p:spPr>
            <p:txBody>
              <a:bodyPr/>
              <a:lstStyle/>
              <a:p>
                <a:r>
                  <a:rPr lang="en-US">
                    <a:noFill/>
                  </a:rPr>
                  <a:t> </a:t>
                </a:r>
              </a:p>
            </p:txBody>
          </p:sp>
        </mc:Fallback>
      </mc:AlternateContent>
      <p:sp>
        <p:nvSpPr>
          <p:cNvPr id="20" name="TextBox 19"/>
          <p:cNvSpPr txBox="1"/>
          <p:nvPr/>
        </p:nvSpPr>
        <p:spPr>
          <a:xfrm>
            <a:off x="7023036" y="4538526"/>
            <a:ext cx="4292137" cy="461665"/>
          </a:xfrm>
          <a:prstGeom prst="rect">
            <a:avLst/>
          </a:prstGeom>
          <a:noFill/>
        </p:spPr>
        <p:txBody>
          <a:bodyPr wrap="none" rtlCol="0">
            <a:spAutoFit/>
          </a:bodyPr>
          <a:lstStyle/>
          <a:p>
            <a:r>
              <a:rPr lang="en-US" sz="2400" b="1" dirty="0" smtClean="0"/>
              <a:t>Negative predictive value (NPV):</a:t>
            </a:r>
            <a:endParaRPr lang="en-US" sz="2400" b="1" dirty="0"/>
          </a:p>
        </p:txBody>
      </p:sp>
      <p:sp>
        <p:nvSpPr>
          <p:cNvPr id="21" name="TextBox 20"/>
          <p:cNvSpPr txBox="1"/>
          <p:nvPr/>
        </p:nvSpPr>
        <p:spPr>
          <a:xfrm>
            <a:off x="704007" y="4538525"/>
            <a:ext cx="4146391" cy="461665"/>
          </a:xfrm>
          <a:prstGeom prst="rect">
            <a:avLst/>
          </a:prstGeom>
          <a:noFill/>
        </p:spPr>
        <p:txBody>
          <a:bodyPr wrap="none" rtlCol="0">
            <a:spAutoFit/>
          </a:bodyPr>
          <a:lstStyle/>
          <a:p>
            <a:r>
              <a:rPr lang="en-US" sz="2400" b="1" dirty="0" smtClean="0"/>
              <a:t>Positive predictive value (PPV):</a:t>
            </a:r>
            <a:endParaRPr lang="en-US" sz="2400" b="1" dirty="0"/>
          </a:p>
        </p:txBody>
      </p:sp>
      <mc:AlternateContent xmlns:mc="http://schemas.openxmlformats.org/markup-compatibility/2006">
        <mc:Choice xmlns:a14="http://schemas.microsoft.com/office/drawing/2010/main" Requires="a14">
          <p:sp>
            <p:nvSpPr>
              <p:cNvPr id="22" name="TextBox 21"/>
              <p:cNvSpPr txBox="1"/>
              <p:nvPr/>
            </p:nvSpPr>
            <p:spPr>
              <a:xfrm>
                <a:off x="776819" y="5000190"/>
                <a:ext cx="1642437" cy="52315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𝑃𝑃𝑉</m:t>
                      </m:r>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𝑇𝑃</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𝐹𝑃</m:t>
                          </m:r>
                        </m:den>
                      </m:f>
                    </m:oMath>
                  </m:oMathPara>
                </a14:m>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776819" y="5000190"/>
                <a:ext cx="1642437" cy="523157"/>
              </a:xfrm>
              <a:prstGeom prst="rect">
                <a:avLst/>
              </a:prstGeom>
              <a:blipFill rotWithShape="0">
                <a:blip r:embed="rId9"/>
                <a:stretch>
                  <a:fillRect/>
                </a:stretch>
              </a:blipFill>
            </p:spPr>
            <p:txBody>
              <a:bodyPr/>
              <a:lstStyle/>
              <a:p>
                <a:r>
                  <a:rPr lang="en-US">
                    <a:noFill/>
                  </a:rPr>
                  <a:t> </a:t>
                </a:r>
              </a:p>
            </p:txBody>
          </p:sp>
        </mc:Fallback>
      </mc:AlternateContent>
      <p:sp>
        <p:nvSpPr>
          <p:cNvPr id="23" name="TextBox 22"/>
          <p:cNvSpPr txBox="1"/>
          <p:nvPr/>
        </p:nvSpPr>
        <p:spPr>
          <a:xfrm>
            <a:off x="2581787" y="5104008"/>
            <a:ext cx="2541978" cy="369332"/>
          </a:xfrm>
          <a:prstGeom prst="rect">
            <a:avLst/>
          </a:prstGeom>
          <a:noFill/>
        </p:spPr>
        <p:txBody>
          <a:bodyPr wrap="none" rtlCol="0">
            <a:spAutoFit/>
          </a:bodyPr>
          <a:lstStyle/>
          <a:p>
            <a:r>
              <a:rPr lang="en-US" dirty="0" smtClean="0"/>
              <a:t>(also known as </a:t>
            </a:r>
            <a:r>
              <a:rPr lang="en-US" b="1" dirty="0" smtClean="0"/>
              <a:t>Precision</a:t>
            </a:r>
            <a:r>
              <a:rPr lang="en-US" dirty="0" smtClean="0"/>
              <a:t>)</a:t>
            </a:r>
            <a:endParaRPr lang="en-US" dirty="0"/>
          </a:p>
        </p:txBody>
      </p:sp>
      <p:sp>
        <p:nvSpPr>
          <p:cNvPr id="24" name="TextBox 23"/>
          <p:cNvSpPr txBox="1"/>
          <p:nvPr/>
        </p:nvSpPr>
        <p:spPr>
          <a:xfrm>
            <a:off x="5382579" y="5580916"/>
            <a:ext cx="1405834" cy="461665"/>
          </a:xfrm>
          <a:prstGeom prst="rect">
            <a:avLst/>
          </a:prstGeom>
          <a:noFill/>
        </p:spPr>
        <p:txBody>
          <a:bodyPr wrap="none" rtlCol="0">
            <a:spAutoFit/>
          </a:bodyPr>
          <a:lstStyle/>
          <a:p>
            <a:r>
              <a:rPr lang="en-US" sz="2400" b="1" dirty="0" smtClean="0"/>
              <a:t>Accuracy:</a:t>
            </a:r>
            <a:endParaRPr lang="en-US" sz="2400" b="1" dirty="0"/>
          </a:p>
        </p:txBody>
      </p:sp>
      <mc:AlternateContent xmlns:mc="http://schemas.openxmlformats.org/markup-compatibility/2006">
        <mc:Choice xmlns:a14="http://schemas.microsoft.com/office/drawing/2010/main" Requires="a14">
          <p:sp>
            <p:nvSpPr>
              <p:cNvPr id="25" name="TextBox 24"/>
              <p:cNvSpPr txBox="1"/>
              <p:nvPr/>
            </p:nvSpPr>
            <p:spPr>
              <a:xfrm>
                <a:off x="4426831" y="6022315"/>
                <a:ext cx="3351174" cy="52315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𝐴𝑐𝑐𝑢𝑟𝑎𝑐𝑦</m:t>
                      </m:r>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𝑇𝑁</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𝐹𝑁</m:t>
                          </m:r>
                          <m:r>
                            <a:rPr lang="en-US" b="0" i="1" smtClean="0">
                              <a:latin typeface="Cambria Math" panose="02040503050406030204" pitchFamily="18" charset="0"/>
                            </a:rPr>
                            <m:t>+</m:t>
                          </m:r>
                          <m:r>
                            <a:rPr lang="en-US" b="0" i="1" smtClean="0">
                              <a:latin typeface="Cambria Math" panose="02040503050406030204" pitchFamily="18" charset="0"/>
                            </a:rPr>
                            <m:t>𝑇𝑁</m:t>
                          </m:r>
                          <m:r>
                            <a:rPr lang="en-US" b="0" i="1" smtClean="0">
                              <a:latin typeface="Cambria Math" panose="02040503050406030204" pitchFamily="18" charset="0"/>
                            </a:rPr>
                            <m:t>+</m:t>
                          </m:r>
                          <m:r>
                            <a:rPr lang="en-US" b="0" i="1" smtClean="0">
                              <a:latin typeface="Cambria Math" panose="02040503050406030204" pitchFamily="18" charset="0"/>
                            </a:rPr>
                            <m:t>𝐹𝑃</m:t>
                          </m:r>
                        </m:den>
                      </m:f>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4426831" y="6022315"/>
                <a:ext cx="3351174" cy="523157"/>
              </a:xfrm>
              <a:prstGeom prst="rect">
                <a:avLst/>
              </a:prstGeom>
              <a:blipFill rotWithShape="0">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7054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6" grpId="0"/>
      <p:bldP spid="17" grpId="0"/>
      <p:bldP spid="18" grpId="0"/>
      <p:bldP spid="19" grpId="0"/>
      <p:bldP spid="20" grpId="0"/>
      <p:bldP spid="21" grpId="0"/>
      <p:bldP spid="22" grpId="0"/>
      <p:bldP spid="23" grpId="0"/>
      <p:bldP spid="24"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normAutofit/>
          </a:bodyPr>
          <a:lstStyle/>
          <a:p>
            <a:pPr algn="ctr"/>
            <a:r>
              <a:rPr lang="en-US" sz="4600" b="1" dirty="0" smtClean="0">
                <a:solidFill>
                  <a:srgbClr val="002060"/>
                </a:solidFill>
                <a:effectLst>
                  <a:outerShdw blurRad="38100" dist="38100" dir="2700000" algn="tl">
                    <a:srgbClr val="000000">
                      <a:alpha val="43137"/>
                    </a:srgbClr>
                  </a:outerShdw>
                </a:effectLst>
              </a:rPr>
              <a:t>Sensitivity vs Specificity</a:t>
            </a:r>
            <a:endParaRPr lang="en-US" sz="46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11</a:t>
            </a:fld>
            <a:endParaRPr lang="en-US" dirty="0"/>
          </a:p>
        </p:txBody>
      </p:sp>
      <mc:AlternateContent xmlns:mc="http://schemas.openxmlformats.org/markup-compatibility/2006">
        <mc:Choice xmlns:a14="http://schemas.microsoft.com/office/drawing/2010/main" Requires="a14">
          <p:sp>
            <p:nvSpPr>
              <p:cNvPr id="148" name="TextBox 147"/>
              <p:cNvSpPr txBox="1"/>
              <p:nvPr/>
            </p:nvSpPr>
            <p:spPr>
              <a:xfrm>
                <a:off x="8186958" y="2425557"/>
                <a:ext cx="2508700" cy="52315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𝑺𝒑𝒆𝒄𝒊𝒇𝒊𝒄𝒊𝒕𝒚</m:t>
                      </m:r>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𝑻𝑵</m:t>
                          </m:r>
                        </m:num>
                        <m:den>
                          <m:r>
                            <a:rPr lang="en-US" b="1" i="1" smtClean="0">
                              <a:latin typeface="Cambria Math" panose="02040503050406030204" pitchFamily="18" charset="0"/>
                            </a:rPr>
                            <m:t>𝑻𝑵</m:t>
                          </m:r>
                          <m:r>
                            <a:rPr lang="en-US" b="1" i="1" smtClean="0">
                              <a:latin typeface="Cambria Math" panose="02040503050406030204" pitchFamily="18" charset="0"/>
                            </a:rPr>
                            <m:t>+</m:t>
                          </m:r>
                          <m:r>
                            <a:rPr lang="en-US" b="1" i="1" smtClean="0">
                              <a:latin typeface="Cambria Math" panose="02040503050406030204" pitchFamily="18" charset="0"/>
                            </a:rPr>
                            <m:t>𝑭𝑷</m:t>
                          </m:r>
                        </m:den>
                      </m:f>
                    </m:oMath>
                  </m:oMathPara>
                </a14:m>
                <a:endParaRPr lang="en-US" b="1" dirty="0"/>
              </a:p>
            </p:txBody>
          </p:sp>
        </mc:Choice>
        <mc:Fallback>
          <p:sp>
            <p:nvSpPr>
              <p:cNvPr id="148" name="TextBox 147"/>
              <p:cNvSpPr txBox="1">
                <a:spLocks noRot="1" noChangeAspect="1" noMove="1" noResize="1" noEditPoints="1" noAdjustHandles="1" noChangeArrowheads="1" noChangeShapeType="1" noTextEdit="1"/>
              </p:cNvSpPr>
              <p:nvPr/>
            </p:nvSpPr>
            <p:spPr>
              <a:xfrm>
                <a:off x="8186958" y="2425557"/>
                <a:ext cx="2508700" cy="523157"/>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9" name="TextBox 148"/>
              <p:cNvSpPr txBox="1"/>
              <p:nvPr/>
            </p:nvSpPr>
            <p:spPr>
              <a:xfrm>
                <a:off x="8186958" y="5048388"/>
                <a:ext cx="2404504" cy="52315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𝑺𝒆𝒏𝒔𝒊𝒕𝒊𝒗𝒊𝒚</m:t>
                      </m:r>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𝑻𝑷</m:t>
                          </m:r>
                        </m:num>
                        <m:den>
                          <m:r>
                            <a:rPr lang="en-US" b="1" i="1" smtClean="0">
                              <a:latin typeface="Cambria Math" panose="02040503050406030204" pitchFamily="18" charset="0"/>
                            </a:rPr>
                            <m:t>𝑻𝑷</m:t>
                          </m:r>
                          <m:r>
                            <a:rPr lang="en-US" b="1" i="1" smtClean="0">
                              <a:latin typeface="Cambria Math" panose="02040503050406030204" pitchFamily="18" charset="0"/>
                            </a:rPr>
                            <m:t>+</m:t>
                          </m:r>
                          <m:r>
                            <a:rPr lang="en-US" b="1" i="1" smtClean="0">
                              <a:latin typeface="Cambria Math" panose="02040503050406030204" pitchFamily="18" charset="0"/>
                            </a:rPr>
                            <m:t>𝑭𝑵</m:t>
                          </m:r>
                        </m:den>
                      </m:f>
                    </m:oMath>
                  </m:oMathPara>
                </a14:m>
                <a:endParaRPr lang="en-US" b="1" dirty="0"/>
              </a:p>
            </p:txBody>
          </p:sp>
        </mc:Choice>
        <mc:Fallback>
          <p:sp>
            <p:nvSpPr>
              <p:cNvPr id="149" name="TextBox 148"/>
              <p:cNvSpPr txBox="1">
                <a:spLocks noRot="1" noChangeAspect="1" noMove="1" noResize="1" noEditPoints="1" noAdjustHandles="1" noChangeArrowheads="1" noChangeShapeType="1" noTextEdit="1"/>
              </p:cNvSpPr>
              <p:nvPr/>
            </p:nvSpPr>
            <p:spPr>
              <a:xfrm>
                <a:off x="8186958" y="5048388"/>
                <a:ext cx="2404504" cy="523157"/>
              </a:xfrm>
              <a:prstGeom prst="rect">
                <a:avLst/>
              </a:prstGeom>
              <a:blipFill rotWithShape="0">
                <a:blip r:embed="rId3"/>
                <a:stretch>
                  <a:fillRect/>
                </a:stretch>
              </a:blipFill>
            </p:spPr>
            <p:txBody>
              <a:bodyPr/>
              <a:lstStyle/>
              <a:p>
                <a:r>
                  <a:rPr lang="en-US">
                    <a:noFill/>
                  </a:rPr>
                  <a:t> </a:t>
                </a:r>
              </a:p>
            </p:txBody>
          </p:sp>
        </mc:Fallback>
      </mc:AlternateContent>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4214" t="3514" r="1731" b="15097"/>
          <a:stretch/>
        </p:blipFill>
        <p:spPr>
          <a:xfrm>
            <a:off x="1291247" y="2454276"/>
            <a:ext cx="6774872" cy="3214254"/>
          </a:xfrm>
          <a:prstGeom prst="rect">
            <a:avLst/>
          </a:prstGeom>
        </p:spPr>
      </p:pic>
      <p:sp>
        <p:nvSpPr>
          <p:cNvPr id="5" name="TextBox 4"/>
          <p:cNvSpPr txBox="1"/>
          <p:nvPr/>
        </p:nvSpPr>
        <p:spPr>
          <a:xfrm>
            <a:off x="2613344" y="5654675"/>
            <a:ext cx="4000326" cy="461665"/>
          </a:xfrm>
          <a:prstGeom prst="rect">
            <a:avLst/>
          </a:prstGeom>
          <a:noFill/>
        </p:spPr>
        <p:txBody>
          <a:bodyPr wrap="none" rtlCol="0">
            <a:spAutoFit/>
          </a:bodyPr>
          <a:lstStyle/>
          <a:p>
            <a:r>
              <a:rPr lang="en-US" sz="2400" dirty="0" smtClean="0"/>
              <a:t>Posterior Probability threshold</a:t>
            </a:r>
            <a:endParaRPr lang="en-US" sz="2400" dirty="0"/>
          </a:p>
        </p:txBody>
      </p:sp>
      <p:sp>
        <p:nvSpPr>
          <p:cNvPr id="141" name="TextBox 140"/>
          <p:cNvSpPr txBox="1"/>
          <p:nvPr/>
        </p:nvSpPr>
        <p:spPr>
          <a:xfrm>
            <a:off x="838200" y="3210432"/>
            <a:ext cx="553998" cy="1701941"/>
          </a:xfrm>
          <a:prstGeom prst="rect">
            <a:avLst/>
          </a:prstGeom>
          <a:noFill/>
        </p:spPr>
        <p:txBody>
          <a:bodyPr vert="vert270" wrap="none" rtlCol="0">
            <a:spAutoFit/>
          </a:bodyPr>
          <a:lstStyle/>
          <a:p>
            <a:r>
              <a:rPr lang="en-US" sz="2400" dirty="0" smtClean="0"/>
              <a:t>Performance</a:t>
            </a:r>
            <a:endParaRPr lang="en-US" sz="2400" dirty="0"/>
          </a:p>
        </p:txBody>
      </p:sp>
    </p:spTree>
    <p:extLst>
      <p:ext uri="{BB962C8B-B14F-4D97-AF65-F5344CB8AC3E}">
        <p14:creationId xmlns:p14="http://schemas.microsoft.com/office/powerpoint/2010/main" val="19304625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normAutofit/>
          </a:bodyPr>
          <a:lstStyle/>
          <a:p>
            <a:pPr algn="ctr"/>
            <a:r>
              <a:rPr lang="en-US" sz="4600" b="1" dirty="0" smtClean="0">
                <a:solidFill>
                  <a:srgbClr val="002060"/>
                </a:solidFill>
                <a:effectLst>
                  <a:outerShdw blurRad="38100" dist="38100" dir="2700000" algn="tl">
                    <a:srgbClr val="000000">
                      <a:alpha val="43137"/>
                    </a:srgbClr>
                  </a:outerShdw>
                </a:effectLst>
              </a:rPr>
              <a:t>Receiver Operator Characteristic Curve</a:t>
            </a:r>
            <a:endParaRPr lang="en-US" sz="46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12</a:t>
            </a:fld>
            <a:endParaRPr lang="en-US" dirty="0"/>
          </a:p>
        </p:txBody>
      </p:sp>
      <mc:AlternateContent xmlns:mc="http://schemas.openxmlformats.org/markup-compatibility/2006">
        <mc:Choice xmlns:a14="http://schemas.microsoft.com/office/drawing/2010/main" Requires="a14">
          <p:sp>
            <p:nvSpPr>
              <p:cNvPr id="148" name="TextBox 147"/>
              <p:cNvSpPr txBox="1"/>
              <p:nvPr/>
            </p:nvSpPr>
            <p:spPr>
              <a:xfrm>
                <a:off x="1369236" y="4841813"/>
                <a:ext cx="1684757" cy="52315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𝑭𝑷𝒓</m:t>
                      </m:r>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𝑭𝑷</m:t>
                          </m:r>
                        </m:num>
                        <m:den>
                          <m:r>
                            <a:rPr lang="en-US" b="1" i="1" smtClean="0">
                              <a:latin typeface="Cambria Math" panose="02040503050406030204" pitchFamily="18" charset="0"/>
                            </a:rPr>
                            <m:t>𝑻𝑵</m:t>
                          </m:r>
                          <m:r>
                            <a:rPr lang="en-US" b="1" i="1" smtClean="0">
                              <a:latin typeface="Cambria Math" panose="02040503050406030204" pitchFamily="18" charset="0"/>
                            </a:rPr>
                            <m:t>+</m:t>
                          </m:r>
                          <m:r>
                            <a:rPr lang="en-US" b="1" i="1" smtClean="0">
                              <a:latin typeface="Cambria Math" panose="02040503050406030204" pitchFamily="18" charset="0"/>
                            </a:rPr>
                            <m:t>𝑭𝑷</m:t>
                          </m:r>
                        </m:den>
                      </m:f>
                    </m:oMath>
                  </m:oMathPara>
                </a14:m>
                <a:endParaRPr lang="en-US" b="1" dirty="0"/>
              </a:p>
            </p:txBody>
          </p:sp>
        </mc:Choice>
        <mc:Fallback>
          <p:sp>
            <p:nvSpPr>
              <p:cNvPr id="148" name="TextBox 147"/>
              <p:cNvSpPr txBox="1">
                <a:spLocks noRot="1" noChangeAspect="1" noMove="1" noResize="1" noEditPoints="1" noAdjustHandles="1" noChangeArrowheads="1" noChangeShapeType="1" noTextEdit="1"/>
              </p:cNvSpPr>
              <p:nvPr/>
            </p:nvSpPr>
            <p:spPr>
              <a:xfrm>
                <a:off x="1369236" y="4841813"/>
                <a:ext cx="1684757" cy="523157"/>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9" name="TextBox 148"/>
              <p:cNvSpPr txBox="1"/>
              <p:nvPr/>
            </p:nvSpPr>
            <p:spPr>
              <a:xfrm>
                <a:off x="1369236" y="3950985"/>
                <a:ext cx="1681550" cy="52315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𝑻𝑷𝒓</m:t>
                      </m:r>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𝑻𝑷</m:t>
                          </m:r>
                        </m:num>
                        <m:den>
                          <m:r>
                            <a:rPr lang="en-US" b="1" i="1" smtClean="0">
                              <a:latin typeface="Cambria Math" panose="02040503050406030204" pitchFamily="18" charset="0"/>
                            </a:rPr>
                            <m:t>𝑻𝑷</m:t>
                          </m:r>
                          <m:r>
                            <a:rPr lang="en-US" b="1" i="1" smtClean="0">
                              <a:latin typeface="Cambria Math" panose="02040503050406030204" pitchFamily="18" charset="0"/>
                            </a:rPr>
                            <m:t>+</m:t>
                          </m:r>
                          <m:r>
                            <a:rPr lang="en-US" b="1" i="1" smtClean="0">
                              <a:latin typeface="Cambria Math" panose="02040503050406030204" pitchFamily="18" charset="0"/>
                            </a:rPr>
                            <m:t>𝑭𝑵</m:t>
                          </m:r>
                        </m:den>
                      </m:f>
                    </m:oMath>
                  </m:oMathPara>
                </a14:m>
                <a:endParaRPr lang="en-US" b="1" dirty="0"/>
              </a:p>
            </p:txBody>
          </p:sp>
        </mc:Choice>
        <mc:Fallback>
          <p:sp>
            <p:nvSpPr>
              <p:cNvPr id="149" name="TextBox 148"/>
              <p:cNvSpPr txBox="1">
                <a:spLocks noRot="1" noChangeAspect="1" noMove="1" noResize="1" noEditPoints="1" noAdjustHandles="1" noChangeArrowheads="1" noChangeShapeType="1" noTextEdit="1"/>
              </p:cNvSpPr>
              <p:nvPr/>
            </p:nvSpPr>
            <p:spPr>
              <a:xfrm>
                <a:off x="1369236" y="3950985"/>
                <a:ext cx="1681550" cy="523157"/>
              </a:xfrm>
              <a:prstGeom prst="rect">
                <a:avLst/>
              </a:prstGeom>
              <a:blipFill rotWithShape="0">
                <a:blip r:embed="rId3"/>
                <a:stretch>
                  <a:fillRect/>
                </a:stretch>
              </a:blipFill>
            </p:spPr>
            <p:txBody>
              <a:bodyPr/>
              <a:lstStyle/>
              <a:p>
                <a:r>
                  <a:rPr lang="en-US">
                    <a:noFill/>
                  </a:rPr>
                  <a:t> </a:t>
                </a:r>
              </a:p>
            </p:txBody>
          </p:sp>
        </mc:Fallback>
      </mc:AlternateContent>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9736" y="1943152"/>
            <a:ext cx="4962931" cy="4791203"/>
          </a:xfrm>
          <a:prstGeom prst="rect">
            <a:avLst/>
          </a:prstGeom>
        </p:spPr>
      </p:pic>
      <p:sp>
        <p:nvSpPr>
          <p:cNvPr id="8" name="TextBox 7"/>
          <p:cNvSpPr txBox="1"/>
          <p:nvPr/>
        </p:nvSpPr>
        <p:spPr>
          <a:xfrm>
            <a:off x="794324" y="2065731"/>
            <a:ext cx="3892922" cy="1569660"/>
          </a:xfrm>
          <a:prstGeom prst="rect">
            <a:avLst/>
          </a:prstGeom>
          <a:noFill/>
        </p:spPr>
        <p:txBody>
          <a:bodyPr wrap="square" rtlCol="0">
            <a:spAutoFit/>
          </a:bodyPr>
          <a:lstStyle/>
          <a:p>
            <a:r>
              <a:rPr lang="en-US" sz="2400" dirty="0" smtClean="0"/>
              <a:t>Illustrates the discrimination ability of a binary classifier as the decision threshold is varied.</a:t>
            </a:r>
            <a:endParaRPr lang="en-US" sz="2400" dirty="0"/>
          </a:p>
        </p:txBody>
      </p:sp>
      <p:grpSp>
        <p:nvGrpSpPr>
          <p:cNvPr id="13" name="Group 12"/>
          <p:cNvGrpSpPr/>
          <p:nvPr/>
        </p:nvGrpSpPr>
        <p:grpSpPr>
          <a:xfrm>
            <a:off x="3918964" y="1462683"/>
            <a:ext cx="2840073" cy="836764"/>
            <a:chOff x="3918964" y="1462683"/>
            <a:chExt cx="2840073" cy="836764"/>
          </a:xfrm>
        </p:grpSpPr>
        <p:sp>
          <p:nvSpPr>
            <p:cNvPr id="9" name="TextBox 8"/>
            <p:cNvSpPr txBox="1"/>
            <p:nvPr/>
          </p:nvSpPr>
          <p:spPr>
            <a:xfrm>
              <a:off x="3918964" y="1462683"/>
              <a:ext cx="2840073" cy="369332"/>
            </a:xfrm>
            <a:prstGeom prst="rect">
              <a:avLst/>
            </a:prstGeom>
            <a:noFill/>
          </p:spPr>
          <p:txBody>
            <a:bodyPr wrap="none" rtlCol="0">
              <a:spAutoFit/>
            </a:bodyPr>
            <a:lstStyle/>
            <a:p>
              <a:r>
                <a:rPr lang="en-US" b="1" dirty="0" smtClean="0">
                  <a:solidFill>
                    <a:srgbClr val="0000CC"/>
                  </a:solidFill>
                </a:rPr>
                <a:t>Perfect discrimination point</a:t>
              </a:r>
              <a:endParaRPr lang="en-US" b="1" dirty="0">
                <a:solidFill>
                  <a:srgbClr val="0000CC"/>
                </a:solidFill>
              </a:endParaRPr>
            </a:p>
          </p:txBody>
        </p:sp>
        <p:cxnSp>
          <p:nvCxnSpPr>
            <p:cNvPr id="11" name="Straight Arrow Connector 10"/>
            <p:cNvCxnSpPr/>
            <p:nvPr/>
          </p:nvCxnSpPr>
          <p:spPr>
            <a:xfrm>
              <a:off x="5002306" y="1832015"/>
              <a:ext cx="1506070" cy="467432"/>
            </a:xfrm>
            <a:prstGeom prst="straightConnector1">
              <a:avLst/>
            </a:prstGeom>
            <a:ln w="28575">
              <a:solidFill>
                <a:srgbClr val="0000CC"/>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8175813" y="4195482"/>
            <a:ext cx="2017058" cy="646331"/>
          </a:xfrm>
          <a:prstGeom prst="rect">
            <a:avLst/>
          </a:prstGeom>
          <a:noFill/>
        </p:spPr>
        <p:txBody>
          <a:bodyPr wrap="square" rtlCol="0">
            <a:spAutoFit/>
          </a:bodyPr>
          <a:lstStyle/>
          <a:p>
            <a:pPr algn="ctr"/>
            <a:r>
              <a:rPr lang="en-US" dirty="0" smtClean="0"/>
              <a:t>No-discrimination or  chance line</a:t>
            </a:r>
            <a:endParaRPr lang="en-US" dirty="0"/>
          </a:p>
        </p:txBody>
      </p:sp>
    </p:spTree>
    <p:extLst>
      <p:ext uri="{BB962C8B-B14F-4D97-AF65-F5344CB8AC3E}">
        <p14:creationId xmlns:p14="http://schemas.microsoft.com/office/powerpoint/2010/main" val="269826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normAutofit/>
          </a:bodyPr>
          <a:lstStyle/>
          <a:p>
            <a:pPr algn="ctr"/>
            <a:r>
              <a:rPr lang="en-US" sz="4600" b="1" dirty="0" smtClean="0">
                <a:solidFill>
                  <a:srgbClr val="002060"/>
                </a:solidFill>
                <a:effectLst>
                  <a:outerShdw blurRad="38100" dist="38100" dir="2700000" algn="tl">
                    <a:srgbClr val="000000">
                      <a:alpha val="43137"/>
                    </a:srgbClr>
                  </a:outerShdw>
                </a:effectLst>
              </a:rPr>
              <a:t>How to determine the best cutoff?</a:t>
            </a:r>
            <a:endParaRPr lang="en-US" sz="46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13</a:t>
            </a:fld>
            <a:endParaRPr lang="en-US" dirty="0"/>
          </a:p>
        </p:txBody>
      </p:sp>
      <p:sp>
        <p:nvSpPr>
          <p:cNvPr id="3" name="Rectangle 2"/>
          <p:cNvSpPr/>
          <p:nvPr/>
        </p:nvSpPr>
        <p:spPr>
          <a:xfrm>
            <a:off x="1730188" y="1640105"/>
            <a:ext cx="9509311" cy="1754326"/>
          </a:xfrm>
          <a:prstGeom prst="rect">
            <a:avLst/>
          </a:prstGeom>
        </p:spPr>
        <p:txBody>
          <a:bodyPr wrap="square">
            <a:spAutoFit/>
          </a:bodyPr>
          <a:lstStyle/>
          <a:p>
            <a:pPr marL="342900" indent="-342900">
              <a:buClr>
                <a:srgbClr val="002060"/>
              </a:buClr>
              <a:buFont typeface="Wingdings" panose="05000000000000000000" pitchFamily="2" charset="2"/>
              <a:buChar char="q"/>
            </a:pPr>
            <a:r>
              <a:rPr lang="en-US" dirty="0" smtClean="0"/>
              <a:t>This is still very arbitrary because it depends on our goals.</a:t>
            </a:r>
          </a:p>
          <a:p>
            <a:pPr marL="800100" lvl="1" indent="-342900">
              <a:buClr>
                <a:srgbClr val="002060"/>
              </a:buClr>
              <a:buFont typeface="Wingdings" panose="05000000000000000000" pitchFamily="2" charset="2"/>
              <a:buChar char="q"/>
            </a:pPr>
            <a:r>
              <a:rPr lang="en-US" dirty="0" smtClean="0"/>
              <a:t>Maximize the sensitivity (detect all true pairs of genes within operons) at the expense of specificity (lots of false positives)</a:t>
            </a:r>
          </a:p>
          <a:p>
            <a:pPr marL="800100" lvl="1" indent="-342900">
              <a:buClr>
                <a:srgbClr val="002060"/>
              </a:buClr>
              <a:buFont typeface="Wingdings" panose="05000000000000000000" pitchFamily="2" charset="2"/>
              <a:buChar char="q"/>
            </a:pPr>
            <a:r>
              <a:rPr lang="en-US" dirty="0" smtClean="0"/>
              <a:t>If both are important than we can chose the value that maximizes the distance between the ROC curve and the upper left corner of the graph. Or we can estimate the average accuracy per threshold using a bootstrapping.</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49738"/>
          <a:stretch/>
        </p:blipFill>
        <p:spPr>
          <a:xfrm>
            <a:off x="3236258" y="3394431"/>
            <a:ext cx="5706036" cy="3306908"/>
          </a:xfrm>
          <a:prstGeom prst="rect">
            <a:avLst/>
          </a:prstGeom>
        </p:spPr>
      </p:pic>
    </p:spTree>
    <p:extLst>
      <p:ext uri="{BB962C8B-B14F-4D97-AF65-F5344CB8AC3E}">
        <p14:creationId xmlns:p14="http://schemas.microsoft.com/office/powerpoint/2010/main" val="27339855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Create a SQL table to put your predictions</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14</a:t>
            </a:fld>
            <a:endParaRPr lang="en-US" dirty="0"/>
          </a:p>
        </p:txBody>
      </p:sp>
      <p:sp>
        <p:nvSpPr>
          <p:cNvPr id="8" name="Rectangle 7"/>
          <p:cNvSpPr/>
          <p:nvPr/>
        </p:nvSpPr>
        <p:spPr>
          <a:xfrm>
            <a:off x="2174109" y="2067964"/>
            <a:ext cx="8408725" cy="3785652"/>
          </a:xfrm>
          <a:prstGeom prst="rect">
            <a:avLst/>
          </a:prstGeom>
        </p:spPr>
        <p:txBody>
          <a:bodyPr wrap="square">
            <a:spAutoFit/>
          </a:bodyPr>
          <a:lstStyle/>
          <a:p>
            <a:r>
              <a:rPr lang="en-US" sz="2400" dirty="0" smtClean="0">
                <a:latin typeface="Courier New" panose="02070309020205020404" pitchFamily="49" charset="0"/>
                <a:cs typeface="Courier New" panose="02070309020205020404" pitchFamily="49" charset="0"/>
              </a:rPr>
              <a:t>CREATE TABLE </a:t>
            </a:r>
            <a:r>
              <a:rPr lang="en-US" sz="2400" dirty="0" err="1" smtClean="0">
                <a:latin typeface="Courier New" panose="02070309020205020404" pitchFamily="49" charset="0"/>
                <a:cs typeface="Courier New" panose="02070309020205020404" pitchFamily="49" charset="0"/>
              </a:rPr>
              <a:t>tus</a:t>
            </a:r>
            <a:r>
              <a:rPr lang="en-US" sz="2400" dirty="0" smtClean="0">
                <a:latin typeface="Courier New" panose="02070309020205020404" pitchFamily="49" charset="0"/>
                <a:cs typeface="Courier New" panose="02070309020205020404" pitchFamily="49" charset="0"/>
              </a:rPr>
              <a:t> (</a:t>
            </a:r>
          </a:p>
          <a:p>
            <a:r>
              <a:rPr lang="en-US" sz="2400" dirty="0" smtClean="0">
                <a:latin typeface="Courier New" panose="02070309020205020404" pitchFamily="49" charset="0"/>
                <a:cs typeface="Courier New" panose="02070309020205020404" pitchFamily="49" charset="0"/>
              </a:rPr>
              <a:t>  gid_1       INT  (10) UNSIGNED NOT NULL,</a:t>
            </a:r>
          </a:p>
          <a:p>
            <a:r>
              <a:rPr lang="en-US" sz="2400" dirty="0" smtClean="0">
                <a:latin typeface="Courier New" panose="02070309020205020404" pitchFamily="49" charset="0"/>
                <a:cs typeface="Courier New" panose="02070309020205020404" pitchFamily="49" charset="0"/>
              </a:rPr>
              <a:t>  gid_2       INT  (10) UNSIGNED NOT NULL,</a:t>
            </a:r>
          </a:p>
          <a:p>
            <a:r>
              <a:rPr lang="en-US" sz="2400" dirty="0" smtClean="0">
                <a:latin typeface="Courier New" panose="02070309020205020404" pitchFamily="49" charset="0"/>
                <a:cs typeface="Courier New" panose="02070309020205020404" pitchFamily="49" charset="0"/>
              </a:rPr>
              <a:t>  distance    INT  (10) UNSIGNED NOT NULL,</a:t>
            </a:r>
          </a:p>
          <a:p>
            <a:r>
              <a:rPr lang="en-US" sz="2400" dirty="0" smtClean="0">
                <a:latin typeface="Courier New" panose="02070309020205020404" pitchFamily="49" charset="0"/>
                <a:cs typeface="Courier New" panose="02070309020205020404" pitchFamily="49" charset="0"/>
              </a:rPr>
              <a:t>  status      ENUM('TP', 'TN') NOT NULL,</a:t>
            </a:r>
          </a:p>
          <a:p>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prob</a:t>
            </a:r>
            <a:r>
              <a:rPr lang="en-US" sz="2400" dirty="0" smtClean="0">
                <a:latin typeface="Courier New" panose="02070309020205020404" pitchFamily="49" charset="0"/>
                <a:cs typeface="Courier New" panose="02070309020205020404" pitchFamily="49" charset="0"/>
              </a:rPr>
              <a:t>        DOUBLE PRECISION NOT NULL,</a:t>
            </a:r>
          </a:p>
          <a:p>
            <a:r>
              <a:rPr lang="en-US" sz="2400" dirty="0" smtClean="0">
                <a:latin typeface="Courier New" panose="02070309020205020404" pitchFamily="49" charset="0"/>
                <a:cs typeface="Courier New" panose="02070309020205020404" pitchFamily="49" charset="0"/>
              </a:rPr>
              <a:t>  KEY (gid_1),</a:t>
            </a:r>
          </a:p>
          <a:p>
            <a:r>
              <a:rPr lang="en-US" sz="2400" dirty="0" smtClean="0">
                <a:latin typeface="Courier New" panose="02070309020205020404" pitchFamily="49" charset="0"/>
                <a:cs typeface="Courier New" panose="02070309020205020404" pitchFamily="49" charset="0"/>
              </a:rPr>
              <a:t>  KEY (gid_2)</a:t>
            </a:r>
          </a:p>
          <a:p>
            <a:r>
              <a:rPr lang="en-US" sz="2400" dirty="0" smtClean="0">
                <a:latin typeface="Courier New" panose="02070309020205020404" pitchFamily="49" charset="0"/>
                <a:cs typeface="Courier New" panose="02070309020205020404" pitchFamily="49" charset="0"/>
              </a:rPr>
              <a:t>) ENGINE=</a:t>
            </a:r>
            <a:r>
              <a:rPr lang="en-US" sz="2400" dirty="0" err="1" smtClean="0">
                <a:latin typeface="Courier New" panose="02070309020205020404" pitchFamily="49" charset="0"/>
                <a:cs typeface="Courier New" panose="02070309020205020404" pitchFamily="49" charset="0"/>
              </a:rPr>
              <a:t>InnoDB</a:t>
            </a:r>
            <a:r>
              <a:rPr lang="en-US" sz="2400" dirty="0" smtClean="0">
                <a:latin typeface="Courier New" panose="02070309020205020404" pitchFamily="49" charset="0"/>
                <a:cs typeface="Courier New" panose="02070309020205020404" pitchFamily="49" charset="0"/>
              </a:rPr>
              <a:t>;</a:t>
            </a:r>
          </a:p>
          <a:p>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856222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Load your predictions and tag TP and TN</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15</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600" y="1645126"/>
            <a:ext cx="5372376" cy="4813547"/>
          </a:xfrm>
          <a:prstGeom prst="rect">
            <a:avLst/>
          </a:prstGeom>
        </p:spPr>
      </p:pic>
      <p:sp>
        <p:nvSpPr>
          <p:cNvPr id="7" name="TextBox 6"/>
          <p:cNvSpPr txBox="1"/>
          <p:nvPr/>
        </p:nvSpPr>
        <p:spPr>
          <a:xfrm>
            <a:off x="7086600" y="1990635"/>
            <a:ext cx="3857065" cy="2031325"/>
          </a:xfrm>
          <a:prstGeom prst="rect">
            <a:avLst/>
          </a:prstGeom>
          <a:noFill/>
        </p:spPr>
        <p:txBody>
          <a:bodyPr wrap="square" rtlCol="0">
            <a:spAutoFit/>
          </a:bodyPr>
          <a:lstStyle/>
          <a:p>
            <a:pPr marL="285750" indent="-285750">
              <a:buClr>
                <a:srgbClr val="002060"/>
              </a:buClr>
              <a:buFont typeface="Wingdings" panose="05000000000000000000" pitchFamily="2" charset="2"/>
              <a:buChar char="q"/>
            </a:pPr>
            <a:r>
              <a:rPr lang="en-US" dirty="0" smtClean="0"/>
              <a:t>With all pairs of adjacent genes in the genome and the list of TP and TN in our controls we can add the status TP and TN to our table.</a:t>
            </a:r>
          </a:p>
          <a:p>
            <a:pPr marL="285750" indent="-285750">
              <a:buClr>
                <a:srgbClr val="002060"/>
              </a:buClr>
              <a:buFont typeface="Wingdings" panose="05000000000000000000" pitchFamily="2" charset="2"/>
              <a:buChar char="q"/>
            </a:pPr>
            <a:r>
              <a:rPr lang="en-US" dirty="0" smtClean="0"/>
              <a:t>For every probability threshold we define we can now estimate the Sensitivity, Specificity, Accuracy, etc.</a:t>
            </a:r>
          </a:p>
        </p:txBody>
      </p:sp>
    </p:spTree>
    <p:extLst>
      <p:ext uri="{BB962C8B-B14F-4D97-AF65-F5344CB8AC3E}">
        <p14:creationId xmlns:p14="http://schemas.microsoft.com/office/powerpoint/2010/main" val="2722819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normAutofit/>
          </a:bodyPr>
          <a:lstStyle/>
          <a:p>
            <a:pPr algn="ctr"/>
            <a:r>
              <a:rPr lang="en-US" sz="4600" b="1" dirty="0" smtClean="0">
                <a:solidFill>
                  <a:srgbClr val="002060"/>
                </a:solidFill>
                <a:effectLst>
                  <a:outerShdw blurRad="38100" dist="38100" dir="2700000" algn="tl">
                    <a:srgbClr val="000000">
                      <a:alpha val="43137"/>
                    </a:srgbClr>
                  </a:outerShdw>
                </a:effectLst>
              </a:rPr>
              <a:t>Benchmarking the model</a:t>
            </a:r>
            <a:endParaRPr lang="en-US" sz="46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16</a:t>
            </a:fld>
            <a:endParaRPr lang="en-US" dirty="0"/>
          </a:p>
        </p:txBody>
      </p:sp>
      <p:sp>
        <p:nvSpPr>
          <p:cNvPr id="5" name="TextBox 4"/>
          <p:cNvSpPr txBox="1"/>
          <p:nvPr/>
        </p:nvSpPr>
        <p:spPr>
          <a:xfrm>
            <a:off x="1129553" y="2043441"/>
            <a:ext cx="10427447" cy="4093428"/>
          </a:xfrm>
          <a:prstGeom prst="rect">
            <a:avLst/>
          </a:prstGeom>
          <a:noFill/>
        </p:spPr>
        <p:txBody>
          <a:bodyPr wrap="square" rtlCol="0">
            <a:spAutoFit/>
          </a:bodyPr>
          <a:lstStyle/>
          <a:p>
            <a:pPr marL="457200" indent="-457200">
              <a:buClr>
                <a:srgbClr val="002060"/>
              </a:buClr>
              <a:buFont typeface="Wingdings" panose="05000000000000000000" pitchFamily="2" charset="2"/>
              <a:buChar char="q"/>
            </a:pPr>
            <a:r>
              <a:rPr lang="en-US" sz="2600" dirty="0" smtClean="0"/>
              <a:t>As starting point we will use all the gene pairs in our Positive and Negative controls.</a:t>
            </a:r>
          </a:p>
          <a:p>
            <a:pPr marL="457200" indent="-457200">
              <a:buClr>
                <a:srgbClr val="002060"/>
              </a:buClr>
              <a:buFont typeface="Wingdings" panose="05000000000000000000" pitchFamily="2" charset="2"/>
              <a:buChar char="q"/>
            </a:pPr>
            <a:r>
              <a:rPr lang="en-US" sz="2600" dirty="0" smtClean="0"/>
              <a:t>For increments of 0.05 in the posterior probability calculate:</a:t>
            </a:r>
          </a:p>
          <a:p>
            <a:pPr marL="914400" lvl="1" indent="-457200">
              <a:buClr>
                <a:srgbClr val="002060"/>
              </a:buClr>
              <a:buFont typeface="Courier New" panose="02070309020205020404" pitchFamily="49" charset="0"/>
              <a:buChar char="o"/>
            </a:pPr>
            <a:r>
              <a:rPr lang="en-US" sz="2600" dirty="0" smtClean="0"/>
              <a:t>Sensitivity</a:t>
            </a:r>
          </a:p>
          <a:p>
            <a:pPr marL="914400" lvl="1" indent="-457200">
              <a:buClr>
                <a:srgbClr val="002060"/>
              </a:buClr>
              <a:buFont typeface="Courier New" panose="02070309020205020404" pitchFamily="49" charset="0"/>
              <a:buChar char="o"/>
            </a:pPr>
            <a:r>
              <a:rPr lang="en-US" sz="2600" dirty="0" smtClean="0"/>
              <a:t>Specificity</a:t>
            </a:r>
          </a:p>
          <a:p>
            <a:pPr marL="914400" lvl="1" indent="-457200">
              <a:buClr>
                <a:srgbClr val="002060"/>
              </a:buClr>
              <a:buFont typeface="Courier New" panose="02070309020205020404" pitchFamily="49" charset="0"/>
              <a:buChar char="o"/>
            </a:pPr>
            <a:r>
              <a:rPr lang="en-US" sz="2600" dirty="0" smtClean="0"/>
              <a:t>Positive predictive value (precision)</a:t>
            </a:r>
          </a:p>
          <a:p>
            <a:pPr marL="914400" lvl="1" indent="-457200">
              <a:buClr>
                <a:srgbClr val="002060"/>
              </a:buClr>
              <a:buFont typeface="Courier New" panose="02070309020205020404" pitchFamily="49" charset="0"/>
              <a:buChar char="o"/>
            </a:pPr>
            <a:r>
              <a:rPr lang="en-US" sz="2600" dirty="0" smtClean="0"/>
              <a:t>Accuracy.</a:t>
            </a:r>
          </a:p>
          <a:p>
            <a:pPr marL="457200" indent="-457200">
              <a:buClr>
                <a:srgbClr val="002060"/>
              </a:buClr>
              <a:buFont typeface="Wingdings" panose="05000000000000000000" pitchFamily="2" charset="2"/>
              <a:buChar char="q"/>
            </a:pPr>
            <a:r>
              <a:rPr lang="en-US" sz="2600" dirty="0" smtClean="0"/>
              <a:t>Create the plot of Sensitivity vs Specificity in slide 11</a:t>
            </a:r>
          </a:p>
          <a:p>
            <a:pPr marL="457200" indent="-457200">
              <a:buClr>
                <a:srgbClr val="002060"/>
              </a:buClr>
              <a:buFont typeface="Wingdings" panose="05000000000000000000" pitchFamily="2" charset="2"/>
              <a:buChar char="q"/>
            </a:pPr>
            <a:r>
              <a:rPr lang="en-US" sz="2600" dirty="0" smtClean="0"/>
              <a:t>Create the ROC curve in slide 12</a:t>
            </a:r>
          </a:p>
          <a:p>
            <a:pPr marL="457200" indent="-457200">
              <a:buClr>
                <a:srgbClr val="002060"/>
              </a:buClr>
              <a:buFont typeface="Wingdings" panose="05000000000000000000" pitchFamily="2" charset="2"/>
              <a:buChar char="q"/>
            </a:pPr>
            <a:r>
              <a:rPr lang="en-US" sz="2600" dirty="0" smtClean="0"/>
              <a:t>Plot accuracy as in slide 13</a:t>
            </a:r>
          </a:p>
        </p:txBody>
      </p:sp>
    </p:spTree>
    <p:extLst>
      <p:ext uri="{BB962C8B-B14F-4D97-AF65-F5344CB8AC3E}">
        <p14:creationId xmlns:p14="http://schemas.microsoft.com/office/powerpoint/2010/main" val="414722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Effect transition="in" filter="fade">
                                      <p:cBhvr>
                                        <p:cTn id="19" dur="500"/>
                                        <p:tgtEl>
                                          <p:spTgt spid="5">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7" end="7"/>
                                            </p:txEl>
                                          </p:spTgt>
                                        </p:tgtEl>
                                        <p:attrNameLst>
                                          <p:attrName>style.visibility</p:attrName>
                                        </p:attrNameLst>
                                      </p:cBhvr>
                                      <p:to>
                                        <p:strVal val="visible"/>
                                      </p:to>
                                    </p:set>
                                    <p:animEffect transition="in" filter="fade">
                                      <p:cBhvr>
                                        <p:cTn id="24" dur="500"/>
                                        <p:tgtEl>
                                          <p:spTgt spid="5">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Effect transition="in" filter="fade">
                                      <p:cBhvr>
                                        <p:cTn id="29"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7405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normAutofit/>
          </a:bodyPr>
          <a:lstStyle/>
          <a:p>
            <a:pPr algn="ctr"/>
            <a:r>
              <a:rPr lang="en-US" sz="4600" b="1" dirty="0" smtClean="0">
                <a:solidFill>
                  <a:srgbClr val="002060"/>
                </a:solidFill>
                <a:effectLst>
                  <a:outerShdw blurRad="38100" dist="38100" dir="2700000" algn="tl">
                    <a:srgbClr val="000000">
                      <a:alpha val="43137"/>
                    </a:srgbClr>
                  </a:outerShdw>
                </a:effectLst>
              </a:rPr>
              <a:t>Benchmarking our inference model</a:t>
            </a:r>
            <a:endParaRPr lang="en-US" sz="46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2</a:t>
            </a:fld>
            <a:endParaRPr lang="en-US" dirty="0"/>
          </a:p>
        </p:txBody>
      </p:sp>
      <p:sp>
        <p:nvSpPr>
          <p:cNvPr id="5" name="TextBox 4"/>
          <p:cNvSpPr txBox="1"/>
          <p:nvPr/>
        </p:nvSpPr>
        <p:spPr>
          <a:xfrm>
            <a:off x="1129553" y="1383685"/>
            <a:ext cx="10427447" cy="4493538"/>
          </a:xfrm>
          <a:prstGeom prst="rect">
            <a:avLst/>
          </a:prstGeom>
          <a:noFill/>
        </p:spPr>
        <p:txBody>
          <a:bodyPr wrap="square" rtlCol="0">
            <a:spAutoFit/>
          </a:bodyPr>
          <a:lstStyle/>
          <a:p>
            <a:pPr marL="342900" indent="-342900">
              <a:buClr>
                <a:srgbClr val="002060"/>
              </a:buClr>
              <a:buFont typeface="Wingdings" panose="05000000000000000000" pitchFamily="2" charset="2"/>
              <a:buChar char="q"/>
            </a:pPr>
            <a:r>
              <a:rPr lang="en-US" sz="2600" dirty="0" smtClean="0"/>
              <a:t>To this point we have estimated the probability that two adjacent genes in the same strand belong to the same operon.</a:t>
            </a:r>
          </a:p>
          <a:p>
            <a:pPr marL="342900" indent="-342900">
              <a:buClr>
                <a:srgbClr val="002060"/>
              </a:buClr>
              <a:buFont typeface="Wingdings" panose="05000000000000000000" pitchFamily="2" charset="2"/>
              <a:buChar char="q"/>
            </a:pPr>
            <a:r>
              <a:rPr lang="en-US" sz="2600" dirty="0" smtClean="0"/>
              <a:t>However, we still don’t know how good our model is to discriminate between genes in the same operon and genes at transcription unit boundaries.</a:t>
            </a:r>
          </a:p>
          <a:p>
            <a:pPr marL="342900" indent="-342900">
              <a:buClr>
                <a:srgbClr val="002060"/>
              </a:buClr>
              <a:buFont typeface="Wingdings" panose="05000000000000000000" pitchFamily="2" charset="2"/>
              <a:buChar char="q"/>
            </a:pPr>
            <a:r>
              <a:rPr lang="en-US" sz="2600" dirty="0" smtClean="0"/>
              <a:t>Therefore, we need to use the posterior probability to classify our inferences into genes that belong to the same operon, and those that do not.</a:t>
            </a:r>
          </a:p>
          <a:p>
            <a:pPr marL="342900" indent="-342900">
              <a:buClr>
                <a:srgbClr val="002060"/>
              </a:buClr>
              <a:buFont typeface="Wingdings" panose="05000000000000000000" pitchFamily="2" charset="2"/>
              <a:buChar char="q"/>
            </a:pPr>
            <a:r>
              <a:rPr lang="en-US" sz="2600" dirty="0" smtClean="0"/>
              <a:t>But what probability threshold should we use?</a:t>
            </a:r>
          </a:p>
          <a:p>
            <a:pPr marL="342900" indent="-342900">
              <a:buClr>
                <a:srgbClr val="002060"/>
              </a:buClr>
              <a:buFont typeface="Wingdings" panose="05000000000000000000" pitchFamily="2" charset="2"/>
              <a:buChar char="q"/>
            </a:pPr>
            <a:r>
              <a:rPr lang="en-US" sz="2600" dirty="0" smtClean="0"/>
              <a:t>There are several strategies to measure the statistical performance of binary classification tests.</a:t>
            </a:r>
          </a:p>
        </p:txBody>
      </p:sp>
    </p:spTree>
    <p:extLst>
      <p:ext uri="{BB962C8B-B14F-4D97-AF65-F5344CB8AC3E}">
        <p14:creationId xmlns:p14="http://schemas.microsoft.com/office/powerpoint/2010/main" val="349236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normAutofit/>
          </a:bodyPr>
          <a:lstStyle/>
          <a:p>
            <a:pPr algn="ctr"/>
            <a:r>
              <a:rPr lang="en-US" sz="4600" b="1" dirty="0" smtClean="0">
                <a:solidFill>
                  <a:srgbClr val="002060"/>
                </a:solidFill>
                <a:effectLst>
                  <a:outerShdw blurRad="38100" dist="38100" dir="2700000" algn="tl">
                    <a:srgbClr val="000000">
                      <a:alpha val="43137"/>
                    </a:srgbClr>
                  </a:outerShdw>
                </a:effectLst>
              </a:rPr>
              <a:t>Sensitivity</a:t>
            </a:r>
            <a:endParaRPr lang="en-US" sz="46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3</a:t>
            </a:fld>
            <a:endParaRPr lang="en-US" dirty="0"/>
          </a:p>
        </p:txBody>
      </p:sp>
      <p:sp>
        <p:nvSpPr>
          <p:cNvPr id="5" name="TextBox 4"/>
          <p:cNvSpPr txBox="1"/>
          <p:nvPr/>
        </p:nvSpPr>
        <p:spPr>
          <a:xfrm>
            <a:off x="1129553" y="1680370"/>
            <a:ext cx="10427447" cy="2800767"/>
          </a:xfrm>
          <a:prstGeom prst="rect">
            <a:avLst/>
          </a:prstGeom>
          <a:noFill/>
        </p:spPr>
        <p:txBody>
          <a:bodyPr wrap="square" rtlCol="0">
            <a:spAutoFit/>
          </a:bodyPr>
          <a:lstStyle/>
          <a:p>
            <a:pPr marL="342900" indent="-342900">
              <a:buClr>
                <a:srgbClr val="002060"/>
              </a:buClr>
              <a:buFont typeface="Wingdings" panose="05000000000000000000" pitchFamily="2" charset="2"/>
              <a:buChar char="q"/>
            </a:pPr>
            <a:r>
              <a:rPr lang="en-US" sz="2200" dirty="0" smtClean="0"/>
              <a:t>Also known as the </a:t>
            </a:r>
            <a:r>
              <a:rPr lang="en-US" sz="2200" b="1" dirty="0" smtClean="0"/>
              <a:t>true positive rate</a:t>
            </a:r>
            <a:r>
              <a:rPr lang="en-US" sz="2200" dirty="0" smtClean="0"/>
              <a:t>, hit rate, recall or probability of detection.</a:t>
            </a:r>
          </a:p>
          <a:p>
            <a:pPr marL="342900" indent="-342900">
              <a:buClr>
                <a:srgbClr val="002060"/>
              </a:buClr>
              <a:buFont typeface="Wingdings" panose="05000000000000000000" pitchFamily="2" charset="2"/>
              <a:buChar char="q"/>
            </a:pPr>
            <a:r>
              <a:rPr lang="en-US" sz="2200" dirty="0" smtClean="0"/>
              <a:t>It measures the </a:t>
            </a:r>
            <a:r>
              <a:rPr lang="en-US" sz="2200" b="1" dirty="0" smtClean="0"/>
              <a:t>fraction of correct inferences </a:t>
            </a:r>
            <a:r>
              <a:rPr lang="en-US" sz="2200" dirty="0" smtClean="0"/>
              <a:t>detected by our model. In our case, the fraction of pairs of genes in the positive control set that were correctly classified as belonging to the same operon.</a:t>
            </a:r>
          </a:p>
          <a:p>
            <a:pPr marL="342900" indent="-342900">
              <a:buClr>
                <a:srgbClr val="002060"/>
              </a:buClr>
              <a:buFont typeface="Wingdings" panose="05000000000000000000" pitchFamily="2" charset="2"/>
              <a:buChar char="q"/>
            </a:pPr>
            <a:r>
              <a:rPr lang="en-US" sz="2200" dirty="0" smtClean="0"/>
              <a:t>This can be seen as </a:t>
            </a:r>
            <a:r>
              <a:rPr lang="en-US" sz="2200" b="1" dirty="0" smtClean="0"/>
              <a:t>the extent to which our method did not miss true positives</a:t>
            </a:r>
            <a:r>
              <a:rPr lang="en-US" sz="2200" dirty="0" smtClean="0"/>
              <a:t> (implying that false positives are few).</a:t>
            </a:r>
          </a:p>
          <a:p>
            <a:pPr marL="342900" indent="-342900">
              <a:buClr>
                <a:srgbClr val="002060"/>
              </a:buClr>
              <a:buFont typeface="Wingdings" panose="05000000000000000000" pitchFamily="2" charset="2"/>
              <a:buChar char="q"/>
            </a:pPr>
            <a:r>
              <a:rPr lang="en-US" sz="2200" dirty="0" smtClean="0"/>
              <a:t>A highly sensitive method rarely misses a true positive (e.g., it rarely infers that two genes are not in the same operon when the actually are).</a:t>
            </a:r>
          </a:p>
        </p:txBody>
      </p:sp>
      <mc:AlternateContent xmlns:mc="http://schemas.openxmlformats.org/markup-compatibility/2006">
        <mc:Choice xmlns:a14="http://schemas.microsoft.com/office/drawing/2010/main" Requires="a14">
          <p:sp>
            <p:nvSpPr>
              <p:cNvPr id="3" name="TextBox 2"/>
              <p:cNvSpPr txBox="1"/>
              <p:nvPr/>
            </p:nvSpPr>
            <p:spPr>
              <a:xfrm>
                <a:off x="1270748" y="5069542"/>
                <a:ext cx="2404504" cy="52315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𝑺𝒆𝒏𝒔𝒊𝒕𝒊𝒗𝒊𝒚</m:t>
                      </m:r>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𝑻𝑷</m:t>
                          </m:r>
                        </m:num>
                        <m:den>
                          <m:r>
                            <a:rPr lang="en-US" b="1" i="1" smtClean="0">
                              <a:latin typeface="Cambria Math" panose="02040503050406030204" pitchFamily="18" charset="0"/>
                            </a:rPr>
                            <m:t>𝑻𝑷</m:t>
                          </m:r>
                          <m:r>
                            <a:rPr lang="en-US" b="1" i="1" smtClean="0">
                              <a:latin typeface="Cambria Math" panose="02040503050406030204" pitchFamily="18" charset="0"/>
                            </a:rPr>
                            <m:t>+</m:t>
                          </m:r>
                          <m:r>
                            <a:rPr lang="en-US" b="1" i="1" smtClean="0">
                              <a:latin typeface="Cambria Math" panose="02040503050406030204" pitchFamily="18" charset="0"/>
                            </a:rPr>
                            <m:t>𝑭𝑵</m:t>
                          </m:r>
                        </m:den>
                      </m:f>
                    </m:oMath>
                  </m:oMathPara>
                </a14:m>
                <a:endParaRPr lang="en-US" b="1" dirty="0"/>
              </a:p>
            </p:txBody>
          </p:sp>
        </mc:Choice>
        <mc:Fallback>
          <p:sp>
            <p:nvSpPr>
              <p:cNvPr id="3" name="TextBox 2"/>
              <p:cNvSpPr txBox="1">
                <a:spLocks noRot="1" noChangeAspect="1" noMove="1" noResize="1" noEditPoints="1" noAdjustHandles="1" noChangeArrowheads="1" noChangeShapeType="1" noTextEdit="1"/>
              </p:cNvSpPr>
              <p:nvPr/>
            </p:nvSpPr>
            <p:spPr>
              <a:xfrm>
                <a:off x="1270748" y="5069542"/>
                <a:ext cx="2404504" cy="523157"/>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4301955" y="4778918"/>
                <a:ext cx="7255046" cy="1754326"/>
              </a:xfrm>
              <a:prstGeom prst="rect">
                <a:avLst/>
              </a:prstGeom>
              <a:noFill/>
            </p:spPr>
            <p:txBody>
              <a:bodyPr wrap="square" rtlCol="0">
                <a:spAutoFit/>
              </a:bodyPr>
              <a:lstStyle/>
              <a:p>
                <a:pPr marL="457200" indent="-457200"/>
                <a14:m>
                  <m:oMath xmlns:m="http://schemas.openxmlformats.org/officeDocument/2006/math">
                    <m:r>
                      <a:rPr lang="en-US" b="1" i="1" smtClean="0">
                        <a:latin typeface="Cambria Math" panose="02040503050406030204" pitchFamily="18" charset="0"/>
                      </a:rPr>
                      <m:t>𝑻𝑷</m:t>
                    </m:r>
                  </m:oMath>
                </a14:m>
                <a:r>
                  <a:rPr lang="en-US" dirty="0" smtClean="0"/>
                  <a:t>: 	the number of </a:t>
                </a:r>
                <a:r>
                  <a:rPr lang="en-US" u="sng" dirty="0" smtClean="0"/>
                  <a:t>True </a:t>
                </a:r>
                <a:r>
                  <a:rPr lang="en-US" u="sng" dirty="0"/>
                  <a:t>P</a:t>
                </a:r>
                <a:r>
                  <a:rPr lang="en-US" u="sng" dirty="0" smtClean="0"/>
                  <a:t>ositives </a:t>
                </a:r>
                <a:r>
                  <a:rPr lang="en-US" dirty="0" smtClean="0"/>
                  <a:t>detected by our model at a given classification threshold.</a:t>
                </a:r>
              </a:p>
              <a:p>
                <a:pPr marL="457200" indent="-457200"/>
                <a14:m>
                  <m:oMath xmlns:m="http://schemas.openxmlformats.org/officeDocument/2006/math">
                    <m:r>
                      <a:rPr lang="en-US" b="1" i="1" smtClean="0">
                        <a:latin typeface="Cambria Math" panose="02040503050406030204" pitchFamily="18" charset="0"/>
                      </a:rPr>
                      <m:t>𝑭𝑵</m:t>
                    </m:r>
                  </m:oMath>
                </a14:m>
                <a:r>
                  <a:rPr lang="en-US" dirty="0" smtClean="0"/>
                  <a:t>:	the number of </a:t>
                </a:r>
                <a:r>
                  <a:rPr lang="en-US" u="sng" dirty="0"/>
                  <a:t>False </a:t>
                </a:r>
                <a:r>
                  <a:rPr lang="en-US" u="sng" dirty="0" smtClean="0"/>
                  <a:t>Negatives</a:t>
                </a:r>
                <a:r>
                  <a:rPr lang="en-US" dirty="0" smtClean="0"/>
                  <a:t>,  or total true positives missed by our model at a given classification threshold.</a:t>
                </a:r>
              </a:p>
              <a:p>
                <a:pPr marL="457200" indent="-457200"/>
                <a:endParaRPr lang="en-US" dirty="0"/>
              </a:p>
              <a:p>
                <a:pPr/>
                <a:r>
                  <a:rPr lang="en-US" dirty="0" smtClean="0"/>
                  <a:t>Therefore </a:t>
                </a:r>
                <a14:m>
                  <m:oMath xmlns:m="http://schemas.openxmlformats.org/officeDocument/2006/math">
                    <m:r>
                      <a:rPr lang="en-US" b="1" i="1" smtClean="0">
                        <a:latin typeface="Cambria Math" panose="02040503050406030204" pitchFamily="18" charset="0"/>
                      </a:rPr>
                      <m:t>𝑻𝑷</m:t>
                    </m:r>
                    <m:r>
                      <a:rPr lang="en-US" b="1" i="1" smtClean="0">
                        <a:latin typeface="Cambria Math" panose="02040503050406030204" pitchFamily="18" charset="0"/>
                      </a:rPr>
                      <m:t>+</m:t>
                    </m:r>
                    <m:r>
                      <a:rPr lang="en-US" b="1" i="1" smtClean="0">
                        <a:latin typeface="Cambria Math" panose="02040503050406030204" pitchFamily="18" charset="0"/>
                      </a:rPr>
                      <m:t>𝑭𝑵</m:t>
                    </m:r>
                  </m:oMath>
                </a14:m>
                <a:r>
                  <a:rPr lang="en-US" dirty="0" smtClean="0"/>
                  <a:t> is the total size of our positive test set.</a:t>
                </a:r>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4301955" y="4778918"/>
                <a:ext cx="7255046" cy="1754326"/>
              </a:xfrm>
              <a:prstGeom prst="rect">
                <a:avLst/>
              </a:prstGeom>
              <a:blipFill rotWithShape="0">
                <a:blip r:embed="rId3"/>
                <a:stretch>
                  <a:fillRect l="-756" t="-2083" b="-4514"/>
                </a:stretch>
              </a:blipFill>
            </p:spPr>
            <p:txBody>
              <a:bodyPr/>
              <a:lstStyle/>
              <a:p>
                <a:r>
                  <a:rPr lang="en-US">
                    <a:noFill/>
                  </a:rPr>
                  <a:t> </a:t>
                </a:r>
              </a:p>
            </p:txBody>
          </p:sp>
        </mc:Fallback>
      </mc:AlternateContent>
    </p:spTree>
    <p:extLst>
      <p:ext uri="{BB962C8B-B14F-4D97-AF65-F5344CB8AC3E}">
        <p14:creationId xmlns:p14="http://schemas.microsoft.com/office/powerpoint/2010/main" val="303985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normAutofit/>
          </a:bodyPr>
          <a:lstStyle/>
          <a:p>
            <a:pPr algn="ctr"/>
            <a:r>
              <a:rPr lang="en-US" sz="4600" b="1" dirty="0" smtClean="0">
                <a:solidFill>
                  <a:srgbClr val="002060"/>
                </a:solidFill>
                <a:effectLst>
                  <a:outerShdw blurRad="38100" dist="38100" dir="2700000" algn="tl">
                    <a:srgbClr val="000000">
                      <a:alpha val="43137"/>
                    </a:srgbClr>
                  </a:outerShdw>
                </a:effectLst>
              </a:rPr>
              <a:t>Specificity</a:t>
            </a:r>
            <a:endParaRPr lang="en-US" sz="46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4</a:t>
            </a:fld>
            <a:endParaRPr lang="en-US" dirty="0"/>
          </a:p>
        </p:txBody>
      </p:sp>
      <p:sp>
        <p:nvSpPr>
          <p:cNvPr id="5" name="TextBox 4"/>
          <p:cNvSpPr txBox="1"/>
          <p:nvPr/>
        </p:nvSpPr>
        <p:spPr>
          <a:xfrm>
            <a:off x="1129553" y="1680370"/>
            <a:ext cx="10427447" cy="2123658"/>
          </a:xfrm>
          <a:prstGeom prst="rect">
            <a:avLst/>
          </a:prstGeom>
          <a:noFill/>
        </p:spPr>
        <p:txBody>
          <a:bodyPr wrap="square" rtlCol="0">
            <a:spAutoFit/>
          </a:bodyPr>
          <a:lstStyle/>
          <a:p>
            <a:pPr marL="342900" indent="-342900">
              <a:buClr>
                <a:srgbClr val="002060"/>
              </a:buClr>
              <a:buFont typeface="Wingdings" panose="05000000000000000000" pitchFamily="2" charset="2"/>
              <a:buChar char="q"/>
            </a:pPr>
            <a:r>
              <a:rPr lang="en-US" sz="2200" dirty="0" smtClean="0"/>
              <a:t>Also known as the </a:t>
            </a:r>
            <a:r>
              <a:rPr lang="en-US" sz="2200" b="1" dirty="0" smtClean="0"/>
              <a:t>true negative rate</a:t>
            </a:r>
            <a:r>
              <a:rPr lang="en-US" sz="2200" dirty="0" smtClean="0"/>
              <a:t>.</a:t>
            </a:r>
          </a:p>
          <a:p>
            <a:pPr marL="342900" indent="-342900">
              <a:buClr>
                <a:srgbClr val="002060"/>
              </a:buClr>
              <a:buFont typeface="Wingdings" panose="05000000000000000000" pitchFamily="2" charset="2"/>
              <a:buChar char="q"/>
            </a:pPr>
            <a:r>
              <a:rPr lang="en-US" sz="2200" dirty="0" smtClean="0"/>
              <a:t>It measures the </a:t>
            </a:r>
            <a:r>
              <a:rPr lang="en-US" sz="2200" b="1" dirty="0" smtClean="0"/>
              <a:t>fraction of negatives </a:t>
            </a:r>
            <a:r>
              <a:rPr lang="en-US" sz="2200" dirty="0" smtClean="0"/>
              <a:t>that are correctly identified as true negatives (e.g., the fraction of adjacent pairs of genes at operon borders, which were correctly inferred as not belonging to the same operon).</a:t>
            </a:r>
          </a:p>
          <a:p>
            <a:pPr marL="342900" indent="-342900">
              <a:buClr>
                <a:srgbClr val="002060"/>
              </a:buClr>
              <a:buFont typeface="Wingdings" panose="05000000000000000000" pitchFamily="2" charset="2"/>
              <a:buChar char="q"/>
            </a:pPr>
            <a:r>
              <a:rPr lang="en-US" sz="2200" dirty="0" smtClean="0"/>
              <a:t>A highly specific method rarely confuses a true positive with a true negative (e.g., inferring that two genes are in the same operon when they the are not).</a:t>
            </a:r>
          </a:p>
        </p:txBody>
      </p:sp>
      <mc:AlternateContent xmlns:mc="http://schemas.openxmlformats.org/markup-compatibility/2006">
        <mc:Choice xmlns:a14="http://schemas.microsoft.com/office/drawing/2010/main" Requires="a14">
          <p:sp>
            <p:nvSpPr>
              <p:cNvPr id="3" name="TextBox 2"/>
              <p:cNvSpPr txBox="1"/>
              <p:nvPr/>
            </p:nvSpPr>
            <p:spPr>
              <a:xfrm>
                <a:off x="1270748" y="4746814"/>
                <a:ext cx="2508700" cy="52315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𝑺𝒑𝒆𝒄𝒊𝒇𝒊𝒄𝒊𝒕𝒚</m:t>
                      </m:r>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𝑻𝑵</m:t>
                          </m:r>
                        </m:num>
                        <m:den>
                          <m:r>
                            <a:rPr lang="en-US" b="1" i="1" smtClean="0">
                              <a:latin typeface="Cambria Math" panose="02040503050406030204" pitchFamily="18" charset="0"/>
                            </a:rPr>
                            <m:t>𝑻𝑵</m:t>
                          </m:r>
                          <m:r>
                            <a:rPr lang="en-US" b="1" i="1" smtClean="0">
                              <a:latin typeface="Cambria Math" panose="02040503050406030204" pitchFamily="18" charset="0"/>
                            </a:rPr>
                            <m:t>+</m:t>
                          </m:r>
                          <m:r>
                            <a:rPr lang="en-US" b="1" i="1" smtClean="0">
                              <a:latin typeface="Cambria Math" panose="02040503050406030204" pitchFamily="18" charset="0"/>
                            </a:rPr>
                            <m:t>𝑭𝑷</m:t>
                          </m:r>
                        </m:den>
                      </m:f>
                    </m:oMath>
                  </m:oMathPara>
                </a14:m>
                <a:endParaRPr lang="en-US" b="1" dirty="0"/>
              </a:p>
            </p:txBody>
          </p:sp>
        </mc:Choice>
        <mc:Fallback>
          <p:sp>
            <p:nvSpPr>
              <p:cNvPr id="3" name="TextBox 2"/>
              <p:cNvSpPr txBox="1">
                <a:spLocks noRot="1" noChangeAspect="1" noMove="1" noResize="1" noEditPoints="1" noAdjustHandles="1" noChangeArrowheads="1" noChangeShapeType="1" noTextEdit="1"/>
              </p:cNvSpPr>
              <p:nvPr/>
            </p:nvSpPr>
            <p:spPr>
              <a:xfrm>
                <a:off x="1270748" y="4746814"/>
                <a:ext cx="2508700" cy="523157"/>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4301955" y="4362061"/>
                <a:ext cx="7255046" cy="1754326"/>
              </a:xfrm>
              <a:prstGeom prst="rect">
                <a:avLst/>
              </a:prstGeom>
              <a:noFill/>
            </p:spPr>
            <p:txBody>
              <a:bodyPr wrap="square" rtlCol="0">
                <a:spAutoFit/>
              </a:bodyPr>
              <a:lstStyle/>
              <a:p>
                <a:pPr marL="457200" indent="-457200"/>
                <a14:m>
                  <m:oMath xmlns:m="http://schemas.openxmlformats.org/officeDocument/2006/math">
                    <m:r>
                      <a:rPr lang="en-US" b="1" i="1" smtClean="0">
                        <a:latin typeface="Cambria Math" panose="02040503050406030204" pitchFamily="18" charset="0"/>
                      </a:rPr>
                      <m:t>𝑻𝑵</m:t>
                    </m:r>
                  </m:oMath>
                </a14:m>
                <a:r>
                  <a:rPr lang="en-US" dirty="0" smtClean="0"/>
                  <a:t>: 	the number of </a:t>
                </a:r>
                <a:r>
                  <a:rPr lang="en-US" u="sng" dirty="0" smtClean="0"/>
                  <a:t>True Negatives </a:t>
                </a:r>
                <a:r>
                  <a:rPr lang="en-US" dirty="0" smtClean="0"/>
                  <a:t>detected by our model at a given classification threshold.</a:t>
                </a:r>
              </a:p>
              <a:p>
                <a:pPr marL="457200" indent="-457200"/>
                <a14:m>
                  <m:oMath xmlns:m="http://schemas.openxmlformats.org/officeDocument/2006/math">
                    <m:r>
                      <a:rPr lang="en-US" b="1" i="1" smtClean="0">
                        <a:latin typeface="Cambria Math" panose="02040503050406030204" pitchFamily="18" charset="0"/>
                      </a:rPr>
                      <m:t>𝑭𝑷</m:t>
                    </m:r>
                  </m:oMath>
                </a14:m>
                <a:r>
                  <a:rPr lang="en-US" dirty="0" smtClean="0"/>
                  <a:t>:	the number of </a:t>
                </a:r>
                <a:r>
                  <a:rPr lang="en-US" u="sng" dirty="0"/>
                  <a:t>False </a:t>
                </a:r>
                <a:r>
                  <a:rPr lang="en-US" u="sng" dirty="0" smtClean="0"/>
                  <a:t>Positives</a:t>
                </a:r>
                <a:r>
                  <a:rPr lang="en-US" dirty="0" smtClean="0"/>
                  <a:t>,  or total true negatives missed by our model at a given classification threshold.</a:t>
                </a:r>
              </a:p>
              <a:p>
                <a:pPr marL="457200" indent="-457200"/>
                <a:endParaRPr lang="en-US" dirty="0"/>
              </a:p>
              <a:p>
                <a:pPr/>
                <a:r>
                  <a:rPr lang="en-US" dirty="0" smtClean="0"/>
                  <a:t>Therefore </a:t>
                </a:r>
                <a14:m>
                  <m:oMath xmlns:m="http://schemas.openxmlformats.org/officeDocument/2006/math">
                    <m:r>
                      <a:rPr lang="en-US" b="1" i="1" smtClean="0">
                        <a:latin typeface="Cambria Math" panose="02040503050406030204" pitchFamily="18" charset="0"/>
                      </a:rPr>
                      <m:t>𝑻𝑵</m:t>
                    </m:r>
                    <m:r>
                      <a:rPr lang="en-US" b="1" i="1" smtClean="0">
                        <a:latin typeface="Cambria Math" panose="02040503050406030204" pitchFamily="18" charset="0"/>
                      </a:rPr>
                      <m:t>+</m:t>
                    </m:r>
                    <m:r>
                      <a:rPr lang="en-US" b="1" i="1" smtClean="0">
                        <a:latin typeface="Cambria Math" panose="02040503050406030204" pitchFamily="18" charset="0"/>
                      </a:rPr>
                      <m:t>𝑭𝑷</m:t>
                    </m:r>
                  </m:oMath>
                </a14:m>
                <a:r>
                  <a:rPr lang="en-US" dirty="0" smtClean="0"/>
                  <a:t> is the total size of our negative test set.</a:t>
                </a:r>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4301955" y="4362061"/>
                <a:ext cx="7255046" cy="1754326"/>
              </a:xfrm>
              <a:prstGeom prst="rect">
                <a:avLst/>
              </a:prstGeom>
              <a:blipFill rotWithShape="0">
                <a:blip r:embed="rId3"/>
                <a:stretch>
                  <a:fillRect l="-756" t="-2091" b="-4878"/>
                </a:stretch>
              </a:blipFill>
            </p:spPr>
            <p:txBody>
              <a:bodyPr/>
              <a:lstStyle/>
              <a:p>
                <a:r>
                  <a:rPr lang="en-US">
                    <a:noFill/>
                  </a:rPr>
                  <a:t> </a:t>
                </a:r>
              </a:p>
            </p:txBody>
          </p:sp>
        </mc:Fallback>
      </mc:AlternateContent>
    </p:spTree>
    <p:extLst>
      <p:ext uri="{BB962C8B-B14F-4D97-AF65-F5344CB8AC3E}">
        <p14:creationId xmlns:p14="http://schemas.microsoft.com/office/powerpoint/2010/main" val="812429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normAutofit/>
          </a:bodyPr>
          <a:lstStyle/>
          <a:p>
            <a:pPr algn="ctr"/>
            <a:r>
              <a:rPr lang="en-US" sz="4600" b="1" dirty="0" smtClean="0">
                <a:solidFill>
                  <a:srgbClr val="002060"/>
                </a:solidFill>
                <a:effectLst>
                  <a:outerShdw blurRad="38100" dist="38100" dir="2700000" algn="tl">
                    <a:srgbClr val="000000">
                      <a:alpha val="43137"/>
                    </a:srgbClr>
                  </a:outerShdw>
                </a:effectLst>
              </a:rPr>
              <a:t>High Sensitivity</a:t>
            </a:r>
            <a:endParaRPr lang="en-US" sz="46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5</a:t>
            </a:fld>
            <a:endParaRPr lang="en-US" dirty="0"/>
          </a:p>
        </p:txBody>
      </p:sp>
      <p:sp>
        <p:nvSpPr>
          <p:cNvPr id="70" name="Oval 69"/>
          <p:cNvSpPr/>
          <p:nvPr/>
        </p:nvSpPr>
        <p:spPr>
          <a:xfrm>
            <a:off x="2389094" y="3693454"/>
            <a:ext cx="147918" cy="161365"/>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2752163" y="4957480"/>
            <a:ext cx="147918" cy="161365"/>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4571991" y="4397189"/>
            <a:ext cx="147918" cy="161365"/>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6840073" y="3384172"/>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7171767" y="3164539"/>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7445190" y="3491750"/>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7826189" y="3173505"/>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8139953" y="3460375"/>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7875496" y="3693457"/>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8498541" y="373828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8516471" y="3177990"/>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8727136" y="3402102"/>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8933324" y="3742760"/>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9112618" y="3182469"/>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9278465" y="3509680"/>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9659464" y="3191435"/>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9973228" y="3478305"/>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9708771" y="3711387"/>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10331816" y="375621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10349746" y="3195920"/>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6777321" y="4316498"/>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6983509" y="4603368"/>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7109015" y="4096865"/>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7422779" y="3886196"/>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7763437" y="410583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8077201" y="439270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7812744" y="4625783"/>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8435789" y="4670607"/>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8453719" y="4110316"/>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8664384" y="4334428"/>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8870572" y="4675086"/>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9049866" y="4114795"/>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9596712" y="412376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9910476" y="441063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9646019" y="4643713"/>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10269064" y="4688537"/>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10286994" y="4128246"/>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6485970" y="5208483"/>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6692158" y="5495353"/>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6817664" y="4988850"/>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7212110" y="5020227"/>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7705168" y="4975405"/>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7521393" y="5517768"/>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8144438" y="5562592"/>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8162368" y="500230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8373033" y="5226413"/>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8579221" y="556707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8758515" y="5006780"/>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8924362" y="533399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9305361" y="5015746"/>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9619125" y="5302616"/>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9354668" y="5535698"/>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9977713" y="5580522"/>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9995643" y="502023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6477006" y="4715427"/>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6468042" y="408790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6485972" y="3648633"/>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6490455" y="3155577"/>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7100049" y="372483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7463118" y="4437530"/>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9282946" y="4428566"/>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3" name="Straight Connector 132"/>
          <p:cNvCxnSpPr/>
          <p:nvPr/>
        </p:nvCxnSpPr>
        <p:spPr>
          <a:xfrm>
            <a:off x="6096000" y="2242993"/>
            <a:ext cx="0" cy="39964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4899206" y="1452283"/>
            <a:ext cx="2465305" cy="646331"/>
          </a:xfrm>
          <a:prstGeom prst="rect">
            <a:avLst/>
          </a:prstGeom>
          <a:noFill/>
        </p:spPr>
        <p:txBody>
          <a:bodyPr wrap="square" rtlCol="0">
            <a:spAutoFit/>
          </a:bodyPr>
          <a:lstStyle/>
          <a:p>
            <a:pPr algn="ctr"/>
            <a:r>
              <a:rPr lang="en-US" dirty="0" smtClean="0"/>
              <a:t>Posterior probability  threshold</a:t>
            </a:r>
            <a:endParaRPr lang="en-US" dirty="0"/>
          </a:p>
        </p:txBody>
      </p:sp>
      <p:sp>
        <p:nvSpPr>
          <p:cNvPr id="138" name="TextBox 137"/>
          <p:cNvSpPr txBox="1"/>
          <p:nvPr/>
        </p:nvSpPr>
        <p:spPr>
          <a:xfrm>
            <a:off x="2021789" y="2558536"/>
            <a:ext cx="3194016" cy="461665"/>
          </a:xfrm>
          <a:prstGeom prst="rect">
            <a:avLst/>
          </a:prstGeom>
          <a:noFill/>
        </p:spPr>
        <p:txBody>
          <a:bodyPr wrap="none" rtlCol="0">
            <a:spAutoFit/>
          </a:bodyPr>
          <a:lstStyle/>
          <a:p>
            <a:r>
              <a:rPr lang="en-US" sz="2400" b="1" dirty="0" smtClean="0"/>
              <a:t>Few false negatives (   )</a:t>
            </a:r>
            <a:endParaRPr lang="en-US" sz="2400" b="1" dirty="0"/>
          </a:p>
        </p:txBody>
      </p:sp>
      <p:sp>
        <p:nvSpPr>
          <p:cNvPr id="139" name="Oval 138"/>
          <p:cNvSpPr/>
          <p:nvPr/>
        </p:nvSpPr>
        <p:spPr>
          <a:xfrm>
            <a:off x="4742323" y="2711822"/>
            <a:ext cx="147918" cy="161365"/>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p:cNvSpPr txBox="1"/>
          <p:nvPr/>
        </p:nvSpPr>
        <p:spPr>
          <a:xfrm>
            <a:off x="2150521" y="6139922"/>
            <a:ext cx="3291607" cy="461665"/>
          </a:xfrm>
          <a:prstGeom prst="rect">
            <a:avLst/>
          </a:prstGeom>
          <a:noFill/>
        </p:spPr>
        <p:txBody>
          <a:bodyPr wrap="none" rtlCol="0">
            <a:spAutoFit/>
          </a:bodyPr>
          <a:lstStyle/>
          <a:p>
            <a:r>
              <a:rPr lang="en-US" sz="2400" dirty="0" smtClean="0"/>
              <a:t>Genes at operon borders</a:t>
            </a:r>
            <a:endParaRPr lang="en-US" sz="2400" dirty="0"/>
          </a:p>
        </p:txBody>
      </p:sp>
      <p:sp>
        <p:nvSpPr>
          <p:cNvPr id="144" name="TextBox 143"/>
          <p:cNvSpPr txBox="1"/>
          <p:nvPr/>
        </p:nvSpPr>
        <p:spPr>
          <a:xfrm>
            <a:off x="6673195" y="6144402"/>
            <a:ext cx="4020524" cy="461665"/>
          </a:xfrm>
          <a:prstGeom prst="rect">
            <a:avLst/>
          </a:prstGeom>
          <a:noFill/>
        </p:spPr>
        <p:txBody>
          <a:bodyPr wrap="none" rtlCol="0">
            <a:spAutoFit/>
          </a:bodyPr>
          <a:lstStyle/>
          <a:p>
            <a:r>
              <a:rPr lang="en-US" sz="2400" dirty="0" smtClean="0"/>
              <a:t>Genes within the same operon</a:t>
            </a:r>
            <a:endParaRPr lang="en-US" sz="2400" dirty="0"/>
          </a:p>
        </p:txBody>
      </p:sp>
      <p:cxnSp>
        <p:nvCxnSpPr>
          <p:cNvPr id="146" name="Straight Arrow Connector 145"/>
          <p:cNvCxnSpPr/>
          <p:nvPr/>
        </p:nvCxnSpPr>
        <p:spPr>
          <a:xfrm>
            <a:off x="6293223" y="6024282"/>
            <a:ext cx="4427390" cy="0"/>
          </a:xfrm>
          <a:prstGeom prst="straightConnector1">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flipH="1">
            <a:off x="1443309" y="6028765"/>
            <a:ext cx="4427390"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3" name="TextBox 152"/>
          <p:cNvSpPr txBox="1"/>
          <p:nvPr/>
        </p:nvSpPr>
        <p:spPr>
          <a:xfrm>
            <a:off x="7351305" y="2563019"/>
            <a:ext cx="2421432" cy="461665"/>
          </a:xfrm>
          <a:prstGeom prst="rect">
            <a:avLst/>
          </a:prstGeom>
          <a:noFill/>
        </p:spPr>
        <p:txBody>
          <a:bodyPr wrap="none" rtlCol="0">
            <a:spAutoFit/>
          </a:bodyPr>
          <a:lstStyle/>
          <a:p>
            <a:r>
              <a:rPr lang="en-US" sz="2400" b="1" dirty="0" smtClean="0"/>
              <a:t>True positives (   )</a:t>
            </a:r>
            <a:endParaRPr lang="en-US" sz="2400" b="1" dirty="0"/>
          </a:p>
        </p:txBody>
      </p:sp>
      <mc:AlternateContent xmlns:mc="http://schemas.openxmlformats.org/markup-compatibility/2006">
        <mc:Choice xmlns:a14="http://schemas.microsoft.com/office/drawing/2010/main" Requires="a14">
          <p:sp>
            <p:nvSpPr>
              <p:cNvPr id="154" name="TextBox 153"/>
              <p:cNvSpPr txBox="1"/>
              <p:nvPr/>
            </p:nvSpPr>
            <p:spPr>
              <a:xfrm>
                <a:off x="9140771" y="1563801"/>
                <a:ext cx="2404504" cy="52315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𝑺𝒆𝒏𝒔𝒊𝒕𝒊𝒗𝒊𝒚</m:t>
                      </m:r>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𝑻𝑷</m:t>
                          </m:r>
                        </m:num>
                        <m:den>
                          <m:r>
                            <a:rPr lang="en-US" b="1" i="1" smtClean="0">
                              <a:latin typeface="Cambria Math" panose="02040503050406030204" pitchFamily="18" charset="0"/>
                            </a:rPr>
                            <m:t>𝑻𝑷</m:t>
                          </m:r>
                          <m:r>
                            <a:rPr lang="en-US" b="1" i="1" smtClean="0">
                              <a:latin typeface="Cambria Math" panose="02040503050406030204" pitchFamily="18" charset="0"/>
                            </a:rPr>
                            <m:t>+</m:t>
                          </m:r>
                          <m:r>
                            <a:rPr lang="en-US" b="1" i="1" smtClean="0">
                              <a:latin typeface="Cambria Math" panose="02040503050406030204" pitchFamily="18" charset="0"/>
                            </a:rPr>
                            <m:t>𝑭𝑵</m:t>
                          </m:r>
                        </m:den>
                      </m:f>
                    </m:oMath>
                  </m:oMathPara>
                </a14:m>
                <a:endParaRPr lang="en-US" b="1" dirty="0"/>
              </a:p>
            </p:txBody>
          </p:sp>
        </mc:Choice>
        <mc:Fallback>
          <p:sp>
            <p:nvSpPr>
              <p:cNvPr id="154" name="TextBox 153"/>
              <p:cNvSpPr txBox="1">
                <a:spLocks noRot="1" noChangeAspect="1" noMove="1" noResize="1" noEditPoints="1" noAdjustHandles="1" noChangeArrowheads="1" noChangeShapeType="1" noTextEdit="1"/>
              </p:cNvSpPr>
              <p:nvPr/>
            </p:nvSpPr>
            <p:spPr>
              <a:xfrm>
                <a:off x="9140771" y="1563801"/>
                <a:ext cx="2404504" cy="523157"/>
              </a:xfrm>
              <a:prstGeom prst="rect">
                <a:avLst/>
              </a:prstGeom>
              <a:blipFill rotWithShape="0">
                <a:blip r:embed="rId2"/>
                <a:stretch>
                  <a:fillRect/>
                </a:stretch>
              </a:blipFill>
            </p:spPr>
            <p:txBody>
              <a:bodyPr/>
              <a:lstStyle/>
              <a:p>
                <a:r>
                  <a:rPr lang="en-US">
                    <a:noFill/>
                  </a:rPr>
                  <a:t> </a:t>
                </a:r>
              </a:p>
            </p:txBody>
          </p:sp>
        </mc:Fallback>
      </mc:AlternateContent>
      <p:sp>
        <p:nvSpPr>
          <p:cNvPr id="155" name="Oval 154"/>
          <p:cNvSpPr/>
          <p:nvPr/>
        </p:nvSpPr>
        <p:spPr>
          <a:xfrm>
            <a:off x="9386045" y="2729758"/>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44272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Box 140"/>
          <p:cNvSpPr txBox="1"/>
          <p:nvPr/>
        </p:nvSpPr>
        <p:spPr>
          <a:xfrm>
            <a:off x="2442931" y="2548239"/>
            <a:ext cx="2503058" cy="461665"/>
          </a:xfrm>
          <a:prstGeom prst="rect">
            <a:avLst/>
          </a:prstGeom>
          <a:noFill/>
        </p:spPr>
        <p:txBody>
          <a:bodyPr wrap="none" rtlCol="0">
            <a:spAutoFit/>
          </a:bodyPr>
          <a:lstStyle/>
          <a:p>
            <a:r>
              <a:rPr lang="en-US" sz="2400" b="1" dirty="0" smtClean="0"/>
              <a:t>True negatives (   )</a:t>
            </a:r>
            <a:endParaRPr lang="en-US" sz="2400" b="1" dirty="0"/>
          </a:p>
        </p:txBody>
      </p:sp>
      <p:sp>
        <p:nvSpPr>
          <p:cNvPr id="2" name="Title 1"/>
          <p:cNvSpPr>
            <a:spLocks noGrp="1"/>
          </p:cNvSpPr>
          <p:nvPr>
            <p:ph type="title"/>
          </p:nvPr>
        </p:nvSpPr>
        <p:spPr>
          <a:xfrm>
            <a:off x="838200" y="212725"/>
            <a:ext cx="10515600" cy="1325563"/>
          </a:xfrm>
        </p:spPr>
        <p:txBody>
          <a:bodyPr>
            <a:normAutofit/>
          </a:bodyPr>
          <a:lstStyle/>
          <a:p>
            <a:pPr algn="ctr"/>
            <a:r>
              <a:rPr lang="en-US" sz="4600" b="1" dirty="0" smtClean="0">
                <a:solidFill>
                  <a:srgbClr val="002060"/>
                </a:solidFill>
                <a:effectLst>
                  <a:outerShdw blurRad="38100" dist="38100" dir="2700000" algn="tl">
                    <a:srgbClr val="000000">
                      <a:alpha val="43137"/>
                    </a:srgbClr>
                  </a:outerShdw>
                </a:effectLst>
              </a:rPr>
              <a:t>High Specificity</a:t>
            </a:r>
            <a:endParaRPr lang="en-US" sz="46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6</a:t>
            </a:fld>
            <a:endParaRPr lang="en-US" dirty="0"/>
          </a:p>
        </p:txBody>
      </p:sp>
      <p:sp>
        <p:nvSpPr>
          <p:cNvPr id="12" name="Oval 11"/>
          <p:cNvSpPr/>
          <p:nvPr/>
        </p:nvSpPr>
        <p:spPr>
          <a:xfrm>
            <a:off x="2129118" y="3352795"/>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60812" y="3133162"/>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734235" y="3460373"/>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115234" y="3142128"/>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428998" y="3428998"/>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164541" y="3662080"/>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787586" y="370690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805516" y="3146613"/>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016181" y="3370725"/>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222369" y="3711383"/>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401663" y="3151092"/>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567510" y="3478303"/>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948509" y="3160058"/>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262273" y="3446928"/>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997816" y="3680010"/>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620861" y="372483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638791" y="3164543"/>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066366" y="4285121"/>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272554" y="4571991"/>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398060" y="4065488"/>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2671483" y="4392699"/>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052482" y="407445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366246" y="436132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101789" y="4594406"/>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724834" y="4639230"/>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742764" y="4078939"/>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953429" y="4303051"/>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4159617" y="4643709"/>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338911" y="4083418"/>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885757" y="409238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5199521" y="437925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4935064" y="4612336"/>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5558109" y="4657160"/>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5576039" y="4096869"/>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1775015" y="5177106"/>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3" y="5463976"/>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2106709" y="4957473"/>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2380132" y="528468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3074895" y="5253309"/>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2810438" y="5486391"/>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433483" y="5531215"/>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3451413" y="497092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3662078" y="5195036"/>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3868266" y="553569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047560" y="4975403"/>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4213407" y="530261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4594406" y="4984369"/>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908170" y="5271239"/>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4643713" y="5504321"/>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266758" y="5549145"/>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5284688" y="498885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1766051" y="4684050"/>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1757087" y="405652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1775017" y="3617256"/>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779500" y="3124200"/>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2389094" y="369345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2752163" y="4957480"/>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4571991" y="4397189"/>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7875496" y="3693457"/>
            <a:ext cx="147918" cy="161365"/>
          </a:xfrm>
          <a:prstGeom prst="ellipse">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10331816" y="3756211"/>
            <a:ext cx="147918" cy="161365"/>
          </a:xfrm>
          <a:prstGeom prst="ellipse">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8435789" y="4670607"/>
            <a:ext cx="147918" cy="161365"/>
          </a:xfrm>
          <a:prstGeom prst="ellipse">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5643274" y="523986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3" name="Straight Connector 132"/>
          <p:cNvCxnSpPr/>
          <p:nvPr/>
        </p:nvCxnSpPr>
        <p:spPr>
          <a:xfrm>
            <a:off x="6096000" y="2209800"/>
            <a:ext cx="0" cy="40296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7360027" y="2544336"/>
            <a:ext cx="3043462" cy="461665"/>
          </a:xfrm>
          <a:prstGeom prst="rect">
            <a:avLst/>
          </a:prstGeom>
          <a:noFill/>
        </p:spPr>
        <p:txBody>
          <a:bodyPr wrap="none" rtlCol="0">
            <a:spAutoFit/>
          </a:bodyPr>
          <a:lstStyle/>
          <a:p>
            <a:r>
              <a:rPr lang="en-US" sz="2400" b="1" dirty="0" smtClean="0"/>
              <a:t>Few false positives (   )</a:t>
            </a:r>
            <a:endParaRPr lang="en-US" sz="2400" b="1" dirty="0"/>
          </a:p>
        </p:txBody>
      </p:sp>
      <p:sp>
        <p:nvSpPr>
          <p:cNvPr id="137" name="TextBox 136"/>
          <p:cNvSpPr txBox="1"/>
          <p:nvPr/>
        </p:nvSpPr>
        <p:spPr>
          <a:xfrm>
            <a:off x="4899206" y="1452283"/>
            <a:ext cx="2465305" cy="646331"/>
          </a:xfrm>
          <a:prstGeom prst="rect">
            <a:avLst/>
          </a:prstGeom>
          <a:noFill/>
        </p:spPr>
        <p:txBody>
          <a:bodyPr wrap="square" rtlCol="0">
            <a:spAutoFit/>
          </a:bodyPr>
          <a:lstStyle/>
          <a:p>
            <a:pPr algn="ctr"/>
            <a:r>
              <a:rPr lang="en-US" dirty="0" smtClean="0"/>
              <a:t>Posterior probability  threshold</a:t>
            </a:r>
            <a:endParaRPr lang="en-US" dirty="0"/>
          </a:p>
        </p:txBody>
      </p:sp>
      <p:sp>
        <p:nvSpPr>
          <p:cNvPr id="142" name="Oval 141"/>
          <p:cNvSpPr/>
          <p:nvPr/>
        </p:nvSpPr>
        <p:spPr>
          <a:xfrm>
            <a:off x="10004603" y="2702860"/>
            <a:ext cx="147918" cy="161365"/>
          </a:xfrm>
          <a:prstGeom prst="ellipse">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p:cNvSpPr txBox="1"/>
          <p:nvPr/>
        </p:nvSpPr>
        <p:spPr>
          <a:xfrm>
            <a:off x="2150521" y="6139922"/>
            <a:ext cx="3291607" cy="461665"/>
          </a:xfrm>
          <a:prstGeom prst="rect">
            <a:avLst/>
          </a:prstGeom>
          <a:noFill/>
        </p:spPr>
        <p:txBody>
          <a:bodyPr wrap="none" rtlCol="0">
            <a:spAutoFit/>
          </a:bodyPr>
          <a:lstStyle/>
          <a:p>
            <a:r>
              <a:rPr lang="en-US" sz="2400" dirty="0" smtClean="0"/>
              <a:t>Genes at operon borders</a:t>
            </a:r>
            <a:endParaRPr lang="en-US" sz="2400" dirty="0"/>
          </a:p>
        </p:txBody>
      </p:sp>
      <p:sp>
        <p:nvSpPr>
          <p:cNvPr id="144" name="TextBox 143"/>
          <p:cNvSpPr txBox="1"/>
          <p:nvPr/>
        </p:nvSpPr>
        <p:spPr>
          <a:xfrm>
            <a:off x="6673195" y="6144402"/>
            <a:ext cx="4020524" cy="461665"/>
          </a:xfrm>
          <a:prstGeom prst="rect">
            <a:avLst/>
          </a:prstGeom>
          <a:noFill/>
        </p:spPr>
        <p:txBody>
          <a:bodyPr wrap="none" rtlCol="0">
            <a:spAutoFit/>
          </a:bodyPr>
          <a:lstStyle/>
          <a:p>
            <a:r>
              <a:rPr lang="en-US" sz="2400" dirty="0" smtClean="0"/>
              <a:t>Genes within the same operon</a:t>
            </a:r>
            <a:endParaRPr lang="en-US" sz="2400" dirty="0"/>
          </a:p>
        </p:txBody>
      </p:sp>
      <p:cxnSp>
        <p:nvCxnSpPr>
          <p:cNvPr id="146" name="Straight Arrow Connector 145"/>
          <p:cNvCxnSpPr/>
          <p:nvPr/>
        </p:nvCxnSpPr>
        <p:spPr>
          <a:xfrm>
            <a:off x="6266329" y="6024282"/>
            <a:ext cx="4427390" cy="0"/>
          </a:xfrm>
          <a:prstGeom prst="straightConnector1">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flipH="1">
            <a:off x="1349180" y="6028765"/>
            <a:ext cx="4427390"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4" name="TextBox 133"/>
              <p:cNvSpPr txBox="1"/>
              <p:nvPr/>
            </p:nvSpPr>
            <p:spPr>
              <a:xfrm>
                <a:off x="377935" y="1586427"/>
                <a:ext cx="2508700" cy="52315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𝑺𝒑𝒆𝒄𝒊𝒇𝒊𝒄𝒊𝒕𝒚</m:t>
                      </m:r>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𝑻𝑵</m:t>
                          </m:r>
                        </m:num>
                        <m:den>
                          <m:r>
                            <a:rPr lang="en-US" b="1" i="1" smtClean="0">
                              <a:latin typeface="Cambria Math" panose="02040503050406030204" pitchFamily="18" charset="0"/>
                            </a:rPr>
                            <m:t>𝑻𝑵</m:t>
                          </m:r>
                          <m:r>
                            <a:rPr lang="en-US" b="1" i="1" smtClean="0">
                              <a:latin typeface="Cambria Math" panose="02040503050406030204" pitchFamily="18" charset="0"/>
                            </a:rPr>
                            <m:t>+</m:t>
                          </m:r>
                          <m:r>
                            <a:rPr lang="en-US" b="1" i="1" smtClean="0">
                              <a:latin typeface="Cambria Math" panose="02040503050406030204" pitchFamily="18" charset="0"/>
                            </a:rPr>
                            <m:t>𝑭𝑷</m:t>
                          </m:r>
                        </m:den>
                      </m:f>
                    </m:oMath>
                  </m:oMathPara>
                </a14:m>
                <a:endParaRPr lang="en-US" b="1" dirty="0"/>
              </a:p>
            </p:txBody>
          </p:sp>
        </mc:Choice>
        <mc:Fallback>
          <p:sp>
            <p:nvSpPr>
              <p:cNvPr id="134" name="TextBox 133"/>
              <p:cNvSpPr txBox="1">
                <a:spLocks noRot="1" noChangeAspect="1" noMove="1" noResize="1" noEditPoints="1" noAdjustHandles="1" noChangeArrowheads="1" noChangeShapeType="1" noTextEdit="1"/>
              </p:cNvSpPr>
              <p:nvPr/>
            </p:nvSpPr>
            <p:spPr>
              <a:xfrm>
                <a:off x="377935" y="1586427"/>
                <a:ext cx="2508700" cy="523157"/>
              </a:xfrm>
              <a:prstGeom prst="rect">
                <a:avLst/>
              </a:prstGeom>
              <a:blipFill rotWithShape="0">
                <a:blip r:embed="rId2"/>
                <a:stretch>
                  <a:fillRect/>
                </a:stretch>
              </a:blipFill>
            </p:spPr>
            <p:txBody>
              <a:bodyPr/>
              <a:lstStyle/>
              <a:p>
                <a:r>
                  <a:rPr lang="en-US">
                    <a:noFill/>
                  </a:rPr>
                  <a:t> </a:t>
                </a:r>
              </a:p>
            </p:txBody>
          </p:sp>
        </mc:Fallback>
      </mc:AlternateContent>
      <p:sp>
        <p:nvSpPr>
          <p:cNvPr id="145" name="Oval 144"/>
          <p:cNvSpPr/>
          <p:nvPr/>
        </p:nvSpPr>
        <p:spPr>
          <a:xfrm>
            <a:off x="4552212" y="2698379"/>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14155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normAutofit/>
          </a:bodyPr>
          <a:lstStyle/>
          <a:p>
            <a:pPr algn="ctr"/>
            <a:r>
              <a:rPr lang="en-US" sz="4600" b="1" dirty="0" smtClean="0">
                <a:solidFill>
                  <a:srgbClr val="002060"/>
                </a:solidFill>
                <a:effectLst>
                  <a:outerShdw blurRad="38100" dist="38100" dir="2700000" algn="tl">
                    <a:srgbClr val="000000">
                      <a:alpha val="43137"/>
                    </a:srgbClr>
                  </a:outerShdw>
                </a:effectLst>
              </a:rPr>
              <a:t>Sensitivity vs Specificity</a:t>
            </a:r>
            <a:endParaRPr lang="en-US" sz="46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7</a:t>
            </a:fld>
            <a:endParaRPr lang="en-US" dirty="0"/>
          </a:p>
        </p:txBody>
      </p:sp>
      <p:sp>
        <p:nvSpPr>
          <p:cNvPr id="12" name="Oval 11"/>
          <p:cNvSpPr/>
          <p:nvPr/>
        </p:nvSpPr>
        <p:spPr>
          <a:xfrm>
            <a:off x="2129118" y="3352795"/>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60812" y="3133162"/>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734235" y="3460373"/>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115234" y="3142128"/>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428998" y="3428998"/>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164541" y="3662080"/>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787586" y="370690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805516" y="3146613"/>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016181" y="3370725"/>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222369" y="3711383"/>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401663" y="3151092"/>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567510" y="3478303"/>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948509" y="3160058"/>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262273" y="3446928"/>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997816" y="3680010"/>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620861" y="372483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638791" y="3164543"/>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066366" y="4285121"/>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272554" y="4571991"/>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398060" y="4065488"/>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2671483" y="4392699"/>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052482" y="407445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366246" y="436132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101789" y="4594406"/>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724834" y="4639230"/>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742764" y="4078939"/>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953429" y="4303051"/>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4159617" y="4643709"/>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338911" y="4083418"/>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885757" y="409238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5199521" y="437925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4935064" y="4612336"/>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5558109" y="4657160"/>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5576039" y="4096869"/>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1775015" y="5177106"/>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3" y="5463976"/>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2106709" y="4957473"/>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2380132" y="528468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3074895" y="5253309"/>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2810438" y="5486391"/>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433483" y="5531215"/>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3451413" y="497092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3662078" y="5195036"/>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3868266" y="553569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047560" y="4975403"/>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4213407" y="530261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4594406" y="4984369"/>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908170" y="5271239"/>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4643713" y="5504321"/>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266758" y="5549145"/>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5284688" y="498885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1766051" y="4684050"/>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1757087" y="405652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1775017" y="3617256"/>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779500" y="3124200"/>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2389094" y="3693454"/>
            <a:ext cx="147918" cy="161365"/>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2752163" y="4957480"/>
            <a:ext cx="147918" cy="161365"/>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4571991" y="4397189"/>
            <a:ext cx="147918" cy="161365"/>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6840073" y="3384172"/>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7171767" y="3164539"/>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7445190" y="3491750"/>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7826189" y="3173505"/>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8139953" y="3460375"/>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7875496" y="3693457"/>
            <a:ext cx="147918" cy="161365"/>
          </a:xfrm>
          <a:prstGeom prst="ellipse">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8498541" y="373828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8516471" y="3177990"/>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8727136" y="3402102"/>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8933324" y="3742760"/>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9112618" y="3182469"/>
            <a:ext cx="147918" cy="161365"/>
          </a:xfrm>
          <a:prstGeom prst="ellipse">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9278465" y="3509680"/>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9659464" y="3191435"/>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9973228" y="3478305"/>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9708771" y="3711387"/>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10331816" y="3756211"/>
            <a:ext cx="147918" cy="161365"/>
          </a:xfrm>
          <a:prstGeom prst="ellipse">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10349746" y="3195920"/>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6777321" y="4316498"/>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6983509" y="4603368"/>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7109015" y="4096865"/>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7422779" y="3886196"/>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7763437" y="410583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8077201" y="439270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7812744" y="4625783"/>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8435789" y="4670607"/>
            <a:ext cx="147918" cy="161365"/>
          </a:xfrm>
          <a:prstGeom prst="ellipse">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8453719" y="4110316"/>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8664384" y="4334428"/>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8870572" y="4675086"/>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9049866" y="4114795"/>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9596712" y="412376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9910476" y="441063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9646019" y="4643713"/>
            <a:ext cx="147918" cy="161365"/>
          </a:xfrm>
          <a:prstGeom prst="ellipse">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10269064" y="4688537"/>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10286994" y="4128246"/>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6485970" y="5208483"/>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6692158" y="5495353"/>
            <a:ext cx="147918" cy="161365"/>
          </a:xfrm>
          <a:prstGeom prst="ellipse">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6817664" y="4988850"/>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7212110" y="5020227"/>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7705168" y="4975405"/>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7521393" y="5517768"/>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8144438" y="5562592"/>
            <a:ext cx="147918" cy="161365"/>
          </a:xfrm>
          <a:prstGeom prst="ellipse">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8162368" y="500230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8373033" y="5226413"/>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8579221" y="556707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8758515" y="5006780"/>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8924362" y="533399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9305361" y="5015746"/>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9619125" y="5302616"/>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9354668" y="5535698"/>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9977713" y="5580522"/>
            <a:ext cx="147918" cy="161365"/>
          </a:xfrm>
          <a:prstGeom prst="ellipse">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9995643" y="502023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6477006" y="4715427"/>
            <a:ext cx="147918" cy="161365"/>
          </a:xfrm>
          <a:prstGeom prst="ellipse">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6468042" y="408790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6485972" y="3648633"/>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6490455" y="3155577"/>
            <a:ext cx="147918" cy="161365"/>
          </a:xfrm>
          <a:prstGeom prst="ellipse">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7100049" y="372483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7463118" y="4437530"/>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9282946" y="4428566"/>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5643274" y="523986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3" name="Straight Connector 132"/>
          <p:cNvCxnSpPr/>
          <p:nvPr/>
        </p:nvCxnSpPr>
        <p:spPr>
          <a:xfrm>
            <a:off x="6096000" y="2209800"/>
            <a:ext cx="0" cy="40296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2837123" y="2242993"/>
            <a:ext cx="2133918" cy="461665"/>
          </a:xfrm>
          <a:prstGeom prst="rect">
            <a:avLst/>
          </a:prstGeom>
          <a:noFill/>
        </p:spPr>
        <p:txBody>
          <a:bodyPr wrap="none" rtlCol="0">
            <a:spAutoFit/>
          </a:bodyPr>
          <a:lstStyle/>
          <a:p>
            <a:r>
              <a:rPr lang="en-US" sz="2400" b="1" dirty="0" smtClean="0"/>
              <a:t>High sensitivity</a:t>
            </a:r>
            <a:endParaRPr lang="en-US" sz="2400" b="1" dirty="0"/>
          </a:p>
        </p:txBody>
      </p:sp>
      <p:sp>
        <p:nvSpPr>
          <p:cNvPr id="136" name="TextBox 135"/>
          <p:cNvSpPr txBox="1"/>
          <p:nvPr/>
        </p:nvSpPr>
        <p:spPr>
          <a:xfrm>
            <a:off x="7292792" y="2235055"/>
            <a:ext cx="2054793" cy="461665"/>
          </a:xfrm>
          <a:prstGeom prst="rect">
            <a:avLst/>
          </a:prstGeom>
          <a:noFill/>
        </p:spPr>
        <p:txBody>
          <a:bodyPr wrap="none" rtlCol="0">
            <a:spAutoFit/>
          </a:bodyPr>
          <a:lstStyle/>
          <a:p>
            <a:r>
              <a:rPr lang="en-US" sz="2400" b="1" dirty="0" smtClean="0"/>
              <a:t>Low specificity</a:t>
            </a:r>
            <a:endParaRPr lang="en-US" sz="2400" b="1" dirty="0"/>
          </a:p>
        </p:txBody>
      </p:sp>
      <p:sp>
        <p:nvSpPr>
          <p:cNvPr id="137" name="TextBox 136"/>
          <p:cNvSpPr txBox="1"/>
          <p:nvPr/>
        </p:nvSpPr>
        <p:spPr>
          <a:xfrm>
            <a:off x="4899206" y="1452283"/>
            <a:ext cx="2465305" cy="646331"/>
          </a:xfrm>
          <a:prstGeom prst="rect">
            <a:avLst/>
          </a:prstGeom>
          <a:noFill/>
        </p:spPr>
        <p:txBody>
          <a:bodyPr wrap="square" rtlCol="0">
            <a:spAutoFit/>
          </a:bodyPr>
          <a:lstStyle/>
          <a:p>
            <a:pPr algn="ctr"/>
            <a:r>
              <a:rPr lang="en-US" dirty="0" smtClean="0"/>
              <a:t>Posterior probability  threshold</a:t>
            </a:r>
            <a:endParaRPr lang="en-US" dirty="0"/>
          </a:p>
        </p:txBody>
      </p:sp>
      <p:sp>
        <p:nvSpPr>
          <p:cNvPr id="138" name="TextBox 137"/>
          <p:cNvSpPr txBox="1"/>
          <p:nvPr/>
        </p:nvSpPr>
        <p:spPr>
          <a:xfrm>
            <a:off x="2667245" y="2612324"/>
            <a:ext cx="2452851" cy="369332"/>
          </a:xfrm>
          <a:prstGeom prst="rect">
            <a:avLst/>
          </a:prstGeom>
          <a:noFill/>
        </p:spPr>
        <p:txBody>
          <a:bodyPr wrap="none" rtlCol="0">
            <a:spAutoFit/>
          </a:bodyPr>
          <a:lstStyle/>
          <a:p>
            <a:r>
              <a:rPr lang="en-US" dirty="0" smtClean="0"/>
              <a:t>Few false negatives (    )</a:t>
            </a:r>
            <a:endParaRPr lang="en-US" dirty="0"/>
          </a:p>
        </p:txBody>
      </p:sp>
      <p:sp>
        <p:nvSpPr>
          <p:cNvPr id="139" name="Oval 138"/>
          <p:cNvSpPr/>
          <p:nvPr/>
        </p:nvSpPr>
        <p:spPr>
          <a:xfrm>
            <a:off x="4701982" y="2711822"/>
            <a:ext cx="147918" cy="161365"/>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xtBox 139"/>
          <p:cNvSpPr txBox="1"/>
          <p:nvPr/>
        </p:nvSpPr>
        <p:spPr>
          <a:xfrm>
            <a:off x="7163048" y="2603360"/>
            <a:ext cx="2528641" cy="369332"/>
          </a:xfrm>
          <a:prstGeom prst="rect">
            <a:avLst/>
          </a:prstGeom>
          <a:noFill/>
        </p:spPr>
        <p:txBody>
          <a:bodyPr wrap="none" rtlCol="0">
            <a:spAutoFit/>
          </a:bodyPr>
          <a:lstStyle/>
          <a:p>
            <a:r>
              <a:rPr lang="en-US" dirty="0" smtClean="0"/>
              <a:t>Many false Positives  (    )</a:t>
            </a:r>
            <a:endParaRPr lang="en-US" dirty="0"/>
          </a:p>
        </p:txBody>
      </p:sp>
      <p:sp>
        <p:nvSpPr>
          <p:cNvPr id="142" name="Oval 141"/>
          <p:cNvSpPr/>
          <p:nvPr/>
        </p:nvSpPr>
        <p:spPr>
          <a:xfrm>
            <a:off x="9318806" y="2716307"/>
            <a:ext cx="147918" cy="161365"/>
          </a:xfrm>
          <a:prstGeom prst="ellipse">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p:cNvSpPr txBox="1"/>
          <p:nvPr/>
        </p:nvSpPr>
        <p:spPr>
          <a:xfrm>
            <a:off x="2150521" y="6139922"/>
            <a:ext cx="3291607" cy="461665"/>
          </a:xfrm>
          <a:prstGeom prst="rect">
            <a:avLst/>
          </a:prstGeom>
          <a:noFill/>
        </p:spPr>
        <p:txBody>
          <a:bodyPr wrap="none" rtlCol="0">
            <a:spAutoFit/>
          </a:bodyPr>
          <a:lstStyle/>
          <a:p>
            <a:r>
              <a:rPr lang="en-US" sz="2400" dirty="0" smtClean="0"/>
              <a:t>Genes at operon borders</a:t>
            </a:r>
            <a:endParaRPr lang="en-US" sz="2400" dirty="0"/>
          </a:p>
        </p:txBody>
      </p:sp>
      <p:sp>
        <p:nvSpPr>
          <p:cNvPr id="144" name="TextBox 143"/>
          <p:cNvSpPr txBox="1"/>
          <p:nvPr/>
        </p:nvSpPr>
        <p:spPr>
          <a:xfrm>
            <a:off x="6673195" y="6144402"/>
            <a:ext cx="4020524" cy="461665"/>
          </a:xfrm>
          <a:prstGeom prst="rect">
            <a:avLst/>
          </a:prstGeom>
          <a:noFill/>
        </p:spPr>
        <p:txBody>
          <a:bodyPr wrap="none" rtlCol="0">
            <a:spAutoFit/>
          </a:bodyPr>
          <a:lstStyle/>
          <a:p>
            <a:r>
              <a:rPr lang="en-US" sz="2400" dirty="0" smtClean="0"/>
              <a:t>Genes within the same operon</a:t>
            </a:r>
            <a:endParaRPr lang="en-US" sz="2400" dirty="0"/>
          </a:p>
        </p:txBody>
      </p:sp>
      <p:cxnSp>
        <p:nvCxnSpPr>
          <p:cNvPr id="146" name="Straight Arrow Connector 145"/>
          <p:cNvCxnSpPr/>
          <p:nvPr/>
        </p:nvCxnSpPr>
        <p:spPr>
          <a:xfrm>
            <a:off x="6266329" y="6024282"/>
            <a:ext cx="4427390" cy="0"/>
          </a:xfrm>
          <a:prstGeom prst="straightConnector1">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flipH="1">
            <a:off x="1349180" y="6028765"/>
            <a:ext cx="4427390"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8" name="TextBox 147"/>
              <p:cNvSpPr txBox="1"/>
              <p:nvPr/>
            </p:nvSpPr>
            <p:spPr>
              <a:xfrm>
                <a:off x="377935" y="1478851"/>
                <a:ext cx="2508700" cy="52315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𝑺𝒑𝒆𝒄𝒊𝒇𝒊𝒄𝒊𝒕𝒚</m:t>
                      </m:r>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𝑻𝑵</m:t>
                          </m:r>
                        </m:num>
                        <m:den>
                          <m:r>
                            <a:rPr lang="en-US" b="1" i="1" smtClean="0">
                              <a:latin typeface="Cambria Math" panose="02040503050406030204" pitchFamily="18" charset="0"/>
                            </a:rPr>
                            <m:t>𝑻𝑵</m:t>
                          </m:r>
                          <m:r>
                            <a:rPr lang="en-US" b="1" i="1" smtClean="0">
                              <a:latin typeface="Cambria Math" panose="02040503050406030204" pitchFamily="18" charset="0"/>
                            </a:rPr>
                            <m:t>+</m:t>
                          </m:r>
                          <m:r>
                            <a:rPr lang="en-US" b="1" i="1" smtClean="0">
                              <a:latin typeface="Cambria Math" panose="02040503050406030204" pitchFamily="18" charset="0"/>
                            </a:rPr>
                            <m:t>𝑭𝑷</m:t>
                          </m:r>
                        </m:den>
                      </m:f>
                    </m:oMath>
                  </m:oMathPara>
                </a14:m>
                <a:endParaRPr lang="en-US" b="1" dirty="0"/>
              </a:p>
            </p:txBody>
          </p:sp>
        </mc:Choice>
        <mc:Fallback>
          <p:sp>
            <p:nvSpPr>
              <p:cNvPr id="148" name="TextBox 147"/>
              <p:cNvSpPr txBox="1">
                <a:spLocks noRot="1" noChangeAspect="1" noMove="1" noResize="1" noEditPoints="1" noAdjustHandles="1" noChangeArrowheads="1" noChangeShapeType="1" noTextEdit="1"/>
              </p:cNvSpPr>
              <p:nvPr/>
            </p:nvSpPr>
            <p:spPr>
              <a:xfrm>
                <a:off x="377935" y="1478851"/>
                <a:ext cx="2508700" cy="523157"/>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9" name="TextBox 148"/>
              <p:cNvSpPr txBox="1"/>
              <p:nvPr/>
            </p:nvSpPr>
            <p:spPr>
              <a:xfrm>
                <a:off x="9140771" y="1456225"/>
                <a:ext cx="2404504" cy="52315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𝑺𝒆𝒏𝒔𝒊𝒕𝒊𝒗𝒊𝒚</m:t>
                      </m:r>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𝑻𝑷</m:t>
                          </m:r>
                        </m:num>
                        <m:den>
                          <m:r>
                            <a:rPr lang="en-US" b="1" i="1" smtClean="0">
                              <a:latin typeface="Cambria Math" panose="02040503050406030204" pitchFamily="18" charset="0"/>
                            </a:rPr>
                            <m:t>𝑻𝑷</m:t>
                          </m:r>
                          <m:r>
                            <a:rPr lang="en-US" b="1" i="1" smtClean="0">
                              <a:latin typeface="Cambria Math" panose="02040503050406030204" pitchFamily="18" charset="0"/>
                            </a:rPr>
                            <m:t>+</m:t>
                          </m:r>
                          <m:r>
                            <a:rPr lang="en-US" b="1" i="1" smtClean="0">
                              <a:latin typeface="Cambria Math" panose="02040503050406030204" pitchFamily="18" charset="0"/>
                            </a:rPr>
                            <m:t>𝑭𝑵</m:t>
                          </m:r>
                        </m:den>
                      </m:f>
                    </m:oMath>
                  </m:oMathPara>
                </a14:m>
                <a:endParaRPr lang="en-US" b="1" dirty="0"/>
              </a:p>
            </p:txBody>
          </p:sp>
        </mc:Choice>
        <mc:Fallback>
          <p:sp>
            <p:nvSpPr>
              <p:cNvPr id="149" name="TextBox 148"/>
              <p:cNvSpPr txBox="1">
                <a:spLocks noRot="1" noChangeAspect="1" noMove="1" noResize="1" noEditPoints="1" noAdjustHandles="1" noChangeArrowheads="1" noChangeShapeType="1" noTextEdit="1"/>
              </p:cNvSpPr>
              <p:nvPr/>
            </p:nvSpPr>
            <p:spPr>
              <a:xfrm>
                <a:off x="9140771" y="1456225"/>
                <a:ext cx="2404504" cy="523157"/>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810157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normAutofit/>
          </a:bodyPr>
          <a:lstStyle/>
          <a:p>
            <a:pPr algn="ctr"/>
            <a:r>
              <a:rPr lang="en-US" sz="4600" b="1" dirty="0" smtClean="0">
                <a:solidFill>
                  <a:srgbClr val="002060"/>
                </a:solidFill>
                <a:effectLst>
                  <a:outerShdw blurRad="38100" dist="38100" dir="2700000" algn="tl">
                    <a:srgbClr val="000000">
                      <a:alpha val="43137"/>
                    </a:srgbClr>
                  </a:outerShdw>
                </a:effectLst>
              </a:rPr>
              <a:t>Sensitivity vs Specificity</a:t>
            </a:r>
            <a:endParaRPr lang="en-US" sz="46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8</a:t>
            </a:fld>
            <a:endParaRPr lang="en-US" dirty="0"/>
          </a:p>
        </p:txBody>
      </p:sp>
      <p:sp>
        <p:nvSpPr>
          <p:cNvPr id="12" name="Oval 11"/>
          <p:cNvSpPr/>
          <p:nvPr/>
        </p:nvSpPr>
        <p:spPr>
          <a:xfrm>
            <a:off x="2129118" y="3352795"/>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60812" y="3133162"/>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734235" y="3460373"/>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115234" y="3142128"/>
            <a:ext cx="147918" cy="161365"/>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428998" y="3428998"/>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164541" y="3662080"/>
            <a:ext cx="147918" cy="161365"/>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787586" y="370690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805516" y="3146613"/>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016181" y="3370725"/>
            <a:ext cx="147918" cy="161365"/>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222369" y="3711383"/>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401663" y="3151092"/>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567510" y="3478303"/>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948509" y="3160058"/>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262273" y="3446928"/>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997816" y="3680010"/>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620861" y="3724834"/>
            <a:ext cx="147918" cy="161365"/>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638791" y="3164543"/>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066366" y="4285121"/>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272554" y="4571991"/>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398060" y="4065488"/>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2671483" y="4392699"/>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052482" y="407445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366246" y="4361324"/>
            <a:ext cx="147918" cy="161365"/>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101789" y="4594406"/>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724834" y="4639230"/>
            <a:ext cx="147918" cy="161365"/>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742764" y="4078939"/>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953429" y="4303051"/>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4159617" y="4643709"/>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338911" y="4083418"/>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885757" y="409238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5199521" y="437925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4935064" y="4612336"/>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5558109" y="4657160"/>
            <a:ext cx="147918" cy="161365"/>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5576039" y="4096869"/>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1775015" y="5177106"/>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3" y="5463976"/>
            <a:ext cx="147918" cy="161365"/>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2106709" y="4957473"/>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2380132" y="528468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3074895" y="5253309"/>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2810438" y="5486391"/>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433483" y="5531215"/>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3451413" y="497092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3662078" y="5195036"/>
            <a:ext cx="147918" cy="161365"/>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3868266" y="553569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047560" y="4975403"/>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4213407" y="530261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4594406" y="4984369"/>
            <a:ext cx="147918" cy="161365"/>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908170" y="5271239"/>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4643713" y="5504321"/>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266758" y="5549145"/>
            <a:ext cx="147918" cy="161365"/>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5284688" y="498885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1766051" y="4684050"/>
            <a:ext cx="147918" cy="161365"/>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1757087" y="405652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1775017" y="3617256"/>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779500" y="3124200"/>
            <a:ext cx="147918" cy="161365"/>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2389094" y="3693454"/>
            <a:ext cx="147918" cy="161365"/>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2752163" y="4957480"/>
            <a:ext cx="147918" cy="161365"/>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4571991" y="4397189"/>
            <a:ext cx="147918" cy="161365"/>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6840073" y="3384172"/>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7171767" y="3164539"/>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7445190" y="3491750"/>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7826189" y="3173505"/>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8139953" y="3460375"/>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7875496" y="3693457"/>
            <a:ext cx="147918" cy="161365"/>
          </a:xfrm>
          <a:prstGeom prst="ellipse">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8498541" y="373828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8516471" y="3177990"/>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8727136" y="3402102"/>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8933324" y="3742760"/>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9112618" y="3182469"/>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9278465" y="3509680"/>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9659464" y="3191435"/>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9973228" y="3478305"/>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9708771" y="3711387"/>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10331816" y="375621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10349746" y="3195920"/>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6777321" y="4316498"/>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6983509" y="4603368"/>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7109015" y="4096865"/>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7422779" y="3886196"/>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7763437" y="410583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8077201" y="439270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7812744" y="4625783"/>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8435789" y="4670607"/>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8453719" y="4110316"/>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8664384" y="4334428"/>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8870572" y="4675086"/>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9049866" y="4114795"/>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9596712" y="412376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9910476" y="441063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9646019" y="4643713"/>
            <a:ext cx="147918" cy="161365"/>
          </a:xfrm>
          <a:prstGeom prst="ellipse">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10269064" y="4688537"/>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10286994" y="4128246"/>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6485970" y="5208483"/>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6692158" y="5495353"/>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6817664" y="4988850"/>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7212110" y="5020227"/>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7705168" y="4975405"/>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7521393" y="5517768"/>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8144438" y="5562592"/>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8162368" y="500230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8373033" y="5226413"/>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8579221" y="556707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8758515" y="5006780"/>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8924362" y="533399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9305361" y="5015746"/>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9619125" y="5302616"/>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9354668" y="5535698"/>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9977713" y="5580522"/>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9995643" y="502023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6477006" y="4715427"/>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6468042" y="408790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6485972" y="3648633"/>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6490455" y="3155577"/>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7100049" y="3724831"/>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7463118" y="4437530"/>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9282946" y="4428566"/>
            <a:ext cx="147918" cy="16136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5643274" y="5239864"/>
            <a:ext cx="147918" cy="161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3" name="Straight Connector 132"/>
          <p:cNvCxnSpPr/>
          <p:nvPr/>
        </p:nvCxnSpPr>
        <p:spPr>
          <a:xfrm>
            <a:off x="6096000" y="2209800"/>
            <a:ext cx="0" cy="40296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2837123" y="2242993"/>
            <a:ext cx="2077235" cy="461665"/>
          </a:xfrm>
          <a:prstGeom prst="rect">
            <a:avLst/>
          </a:prstGeom>
          <a:noFill/>
        </p:spPr>
        <p:txBody>
          <a:bodyPr wrap="none" rtlCol="0">
            <a:spAutoFit/>
          </a:bodyPr>
          <a:lstStyle/>
          <a:p>
            <a:r>
              <a:rPr lang="en-US" sz="2400" b="1" dirty="0" smtClean="0"/>
              <a:t>Low sensitivity</a:t>
            </a:r>
            <a:endParaRPr lang="en-US" sz="2400" b="1" dirty="0"/>
          </a:p>
        </p:txBody>
      </p:sp>
      <p:sp>
        <p:nvSpPr>
          <p:cNvPr id="136" name="TextBox 135"/>
          <p:cNvSpPr txBox="1"/>
          <p:nvPr/>
        </p:nvSpPr>
        <p:spPr>
          <a:xfrm>
            <a:off x="7292792" y="2235055"/>
            <a:ext cx="2111475" cy="461665"/>
          </a:xfrm>
          <a:prstGeom prst="rect">
            <a:avLst/>
          </a:prstGeom>
          <a:noFill/>
        </p:spPr>
        <p:txBody>
          <a:bodyPr wrap="none" rtlCol="0">
            <a:spAutoFit/>
          </a:bodyPr>
          <a:lstStyle/>
          <a:p>
            <a:r>
              <a:rPr lang="en-US" sz="2400" b="1" dirty="0" smtClean="0"/>
              <a:t>High specificity</a:t>
            </a:r>
            <a:endParaRPr lang="en-US" sz="2400" b="1" dirty="0"/>
          </a:p>
        </p:txBody>
      </p:sp>
      <p:sp>
        <p:nvSpPr>
          <p:cNvPr id="137" name="TextBox 136"/>
          <p:cNvSpPr txBox="1"/>
          <p:nvPr/>
        </p:nvSpPr>
        <p:spPr>
          <a:xfrm>
            <a:off x="4899206" y="1452283"/>
            <a:ext cx="2465305" cy="646331"/>
          </a:xfrm>
          <a:prstGeom prst="rect">
            <a:avLst/>
          </a:prstGeom>
          <a:noFill/>
        </p:spPr>
        <p:txBody>
          <a:bodyPr wrap="square" rtlCol="0">
            <a:spAutoFit/>
          </a:bodyPr>
          <a:lstStyle/>
          <a:p>
            <a:pPr algn="ctr"/>
            <a:r>
              <a:rPr lang="en-US" dirty="0" smtClean="0"/>
              <a:t>Posterior probability  threshold</a:t>
            </a:r>
            <a:endParaRPr lang="en-US" dirty="0"/>
          </a:p>
        </p:txBody>
      </p:sp>
      <p:sp>
        <p:nvSpPr>
          <p:cNvPr id="138" name="TextBox 137"/>
          <p:cNvSpPr txBox="1"/>
          <p:nvPr/>
        </p:nvSpPr>
        <p:spPr>
          <a:xfrm>
            <a:off x="2667245" y="2612324"/>
            <a:ext cx="2600584" cy="369332"/>
          </a:xfrm>
          <a:prstGeom prst="rect">
            <a:avLst/>
          </a:prstGeom>
          <a:noFill/>
        </p:spPr>
        <p:txBody>
          <a:bodyPr wrap="none" rtlCol="0">
            <a:spAutoFit/>
          </a:bodyPr>
          <a:lstStyle/>
          <a:p>
            <a:r>
              <a:rPr lang="en-US" dirty="0" smtClean="0"/>
              <a:t>Many  false negatives (    )</a:t>
            </a:r>
            <a:endParaRPr lang="en-US" dirty="0"/>
          </a:p>
        </p:txBody>
      </p:sp>
      <p:sp>
        <p:nvSpPr>
          <p:cNvPr id="139" name="Oval 138"/>
          <p:cNvSpPr/>
          <p:nvPr/>
        </p:nvSpPr>
        <p:spPr>
          <a:xfrm>
            <a:off x="4890240" y="2711822"/>
            <a:ext cx="147918" cy="161365"/>
          </a:xfrm>
          <a:prstGeom prst="ellipse">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xtBox 139"/>
          <p:cNvSpPr txBox="1"/>
          <p:nvPr/>
        </p:nvSpPr>
        <p:spPr>
          <a:xfrm>
            <a:off x="7163048" y="2603360"/>
            <a:ext cx="2380908" cy="369332"/>
          </a:xfrm>
          <a:prstGeom prst="rect">
            <a:avLst/>
          </a:prstGeom>
          <a:noFill/>
        </p:spPr>
        <p:txBody>
          <a:bodyPr wrap="none" rtlCol="0">
            <a:spAutoFit/>
          </a:bodyPr>
          <a:lstStyle/>
          <a:p>
            <a:r>
              <a:rPr lang="en-US" dirty="0" smtClean="0"/>
              <a:t>Few false Positives  (    )</a:t>
            </a:r>
            <a:endParaRPr lang="en-US" dirty="0"/>
          </a:p>
        </p:txBody>
      </p:sp>
      <p:sp>
        <p:nvSpPr>
          <p:cNvPr id="142" name="Oval 141"/>
          <p:cNvSpPr/>
          <p:nvPr/>
        </p:nvSpPr>
        <p:spPr>
          <a:xfrm>
            <a:off x="9184336" y="2716307"/>
            <a:ext cx="147918" cy="161365"/>
          </a:xfrm>
          <a:prstGeom prst="ellipse">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p:cNvSpPr txBox="1"/>
          <p:nvPr/>
        </p:nvSpPr>
        <p:spPr>
          <a:xfrm>
            <a:off x="2150521" y="6139922"/>
            <a:ext cx="3291607" cy="461665"/>
          </a:xfrm>
          <a:prstGeom prst="rect">
            <a:avLst/>
          </a:prstGeom>
          <a:noFill/>
        </p:spPr>
        <p:txBody>
          <a:bodyPr wrap="none" rtlCol="0">
            <a:spAutoFit/>
          </a:bodyPr>
          <a:lstStyle/>
          <a:p>
            <a:r>
              <a:rPr lang="en-US" sz="2400" dirty="0" smtClean="0"/>
              <a:t>Genes at operon borders</a:t>
            </a:r>
            <a:endParaRPr lang="en-US" sz="2400" dirty="0"/>
          </a:p>
        </p:txBody>
      </p:sp>
      <p:sp>
        <p:nvSpPr>
          <p:cNvPr id="144" name="TextBox 143"/>
          <p:cNvSpPr txBox="1"/>
          <p:nvPr/>
        </p:nvSpPr>
        <p:spPr>
          <a:xfrm>
            <a:off x="6673195" y="6144402"/>
            <a:ext cx="4020524" cy="461665"/>
          </a:xfrm>
          <a:prstGeom prst="rect">
            <a:avLst/>
          </a:prstGeom>
          <a:noFill/>
        </p:spPr>
        <p:txBody>
          <a:bodyPr wrap="none" rtlCol="0">
            <a:spAutoFit/>
          </a:bodyPr>
          <a:lstStyle/>
          <a:p>
            <a:r>
              <a:rPr lang="en-US" sz="2400" dirty="0" smtClean="0"/>
              <a:t>Genes within the same operon</a:t>
            </a:r>
            <a:endParaRPr lang="en-US" sz="2400" dirty="0"/>
          </a:p>
        </p:txBody>
      </p:sp>
      <p:cxnSp>
        <p:nvCxnSpPr>
          <p:cNvPr id="146" name="Straight Arrow Connector 145"/>
          <p:cNvCxnSpPr/>
          <p:nvPr/>
        </p:nvCxnSpPr>
        <p:spPr>
          <a:xfrm>
            <a:off x="6266329" y="6024282"/>
            <a:ext cx="4427390" cy="0"/>
          </a:xfrm>
          <a:prstGeom prst="straightConnector1">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flipH="1">
            <a:off x="1349180" y="6028765"/>
            <a:ext cx="4427390"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8" name="TextBox 147"/>
              <p:cNvSpPr txBox="1"/>
              <p:nvPr/>
            </p:nvSpPr>
            <p:spPr>
              <a:xfrm>
                <a:off x="377935" y="1478851"/>
                <a:ext cx="2508700" cy="52315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𝑺𝒑𝒆𝒄𝒊𝒇𝒊𝒄𝒊𝒕𝒚</m:t>
                      </m:r>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𝑻𝑵</m:t>
                          </m:r>
                        </m:num>
                        <m:den>
                          <m:r>
                            <a:rPr lang="en-US" b="1" i="1" smtClean="0">
                              <a:latin typeface="Cambria Math" panose="02040503050406030204" pitchFamily="18" charset="0"/>
                            </a:rPr>
                            <m:t>𝑻𝑵</m:t>
                          </m:r>
                          <m:r>
                            <a:rPr lang="en-US" b="1" i="1" smtClean="0">
                              <a:latin typeface="Cambria Math" panose="02040503050406030204" pitchFamily="18" charset="0"/>
                            </a:rPr>
                            <m:t>+</m:t>
                          </m:r>
                          <m:r>
                            <a:rPr lang="en-US" b="1" i="1" smtClean="0">
                              <a:latin typeface="Cambria Math" panose="02040503050406030204" pitchFamily="18" charset="0"/>
                            </a:rPr>
                            <m:t>𝑭𝑷</m:t>
                          </m:r>
                        </m:den>
                      </m:f>
                    </m:oMath>
                  </m:oMathPara>
                </a14:m>
                <a:endParaRPr lang="en-US" b="1" dirty="0"/>
              </a:p>
            </p:txBody>
          </p:sp>
        </mc:Choice>
        <mc:Fallback>
          <p:sp>
            <p:nvSpPr>
              <p:cNvPr id="148" name="TextBox 147"/>
              <p:cNvSpPr txBox="1">
                <a:spLocks noRot="1" noChangeAspect="1" noMove="1" noResize="1" noEditPoints="1" noAdjustHandles="1" noChangeArrowheads="1" noChangeShapeType="1" noTextEdit="1"/>
              </p:cNvSpPr>
              <p:nvPr/>
            </p:nvSpPr>
            <p:spPr>
              <a:xfrm>
                <a:off x="377935" y="1478851"/>
                <a:ext cx="2508700" cy="523157"/>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9" name="TextBox 148"/>
              <p:cNvSpPr txBox="1"/>
              <p:nvPr/>
            </p:nvSpPr>
            <p:spPr>
              <a:xfrm>
                <a:off x="9140771" y="1456225"/>
                <a:ext cx="2404504" cy="52315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𝑺𝒆𝒏𝒔𝒊𝒕𝒊𝒗𝒊𝒚</m:t>
                      </m:r>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𝑻𝑷</m:t>
                          </m:r>
                        </m:num>
                        <m:den>
                          <m:r>
                            <a:rPr lang="en-US" b="1" i="1" smtClean="0">
                              <a:latin typeface="Cambria Math" panose="02040503050406030204" pitchFamily="18" charset="0"/>
                            </a:rPr>
                            <m:t>𝑻𝑷</m:t>
                          </m:r>
                          <m:r>
                            <a:rPr lang="en-US" b="1" i="1" smtClean="0">
                              <a:latin typeface="Cambria Math" panose="02040503050406030204" pitchFamily="18" charset="0"/>
                            </a:rPr>
                            <m:t>+</m:t>
                          </m:r>
                          <m:r>
                            <a:rPr lang="en-US" b="1" i="1" smtClean="0">
                              <a:latin typeface="Cambria Math" panose="02040503050406030204" pitchFamily="18" charset="0"/>
                            </a:rPr>
                            <m:t>𝑭𝑵</m:t>
                          </m:r>
                        </m:den>
                      </m:f>
                    </m:oMath>
                  </m:oMathPara>
                </a14:m>
                <a:endParaRPr lang="en-US" b="1" dirty="0"/>
              </a:p>
            </p:txBody>
          </p:sp>
        </mc:Choice>
        <mc:Fallback>
          <p:sp>
            <p:nvSpPr>
              <p:cNvPr id="149" name="TextBox 148"/>
              <p:cNvSpPr txBox="1">
                <a:spLocks noRot="1" noChangeAspect="1" noMove="1" noResize="1" noEditPoints="1" noAdjustHandles="1" noChangeArrowheads="1" noChangeShapeType="1" noTextEdit="1"/>
              </p:cNvSpPr>
              <p:nvPr/>
            </p:nvSpPr>
            <p:spPr>
              <a:xfrm>
                <a:off x="9140771" y="1456225"/>
                <a:ext cx="2404504" cy="523157"/>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519518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normAutofit/>
          </a:bodyPr>
          <a:lstStyle/>
          <a:p>
            <a:pPr algn="ctr"/>
            <a:r>
              <a:rPr lang="en-US" sz="4600" b="1" dirty="0" smtClean="0">
                <a:solidFill>
                  <a:srgbClr val="002060"/>
                </a:solidFill>
                <a:effectLst>
                  <a:outerShdw blurRad="38100" dist="38100" dir="2700000" algn="tl">
                    <a:srgbClr val="000000">
                      <a:alpha val="43137"/>
                    </a:srgbClr>
                  </a:outerShdw>
                </a:effectLst>
              </a:rPr>
              <a:t>Benchmarking the model</a:t>
            </a:r>
            <a:endParaRPr lang="en-US" sz="4600"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9</a:t>
            </a:fld>
            <a:endParaRPr lang="en-US" dirty="0"/>
          </a:p>
        </p:txBody>
      </p:sp>
      <mc:AlternateContent xmlns:mc="http://schemas.openxmlformats.org/markup-compatibility/2006">
        <mc:Choice xmlns:a14="http://schemas.microsoft.com/office/drawing/2010/main" Requires="a14">
          <p:graphicFrame>
            <p:nvGraphicFramePr>
              <p:cNvPr id="24" name="Table 23"/>
              <p:cNvGraphicFramePr>
                <a:graphicFrameLocks noGrp="1"/>
              </p:cNvGraphicFramePr>
              <p:nvPr>
                <p:extLst>
                  <p:ext uri="{D42A27DB-BD31-4B8C-83A1-F6EECF244321}">
                    <p14:modId xmlns:p14="http://schemas.microsoft.com/office/powerpoint/2010/main" val="593461363"/>
                  </p:ext>
                </p:extLst>
              </p:nvPr>
            </p:nvGraphicFramePr>
            <p:xfrm>
              <a:off x="1228165" y="1956796"/>
              <a:ext cx="9273988" cy="3471355"/>
            </p:xfrm>
            <a:graphic>
              <a:graphicData uri="http://schemas.openxmlformats.org/drawingml/2006/table">
                <a:tbl>
                  <a:tblPr firstRow="1" bandRow="1">
                    <a:tableStyleId>{5940675A-B579-460E-94D1-54222C63F5DA}</a:tableStyleId>
                  </a:tblPr>
                  <a:tblGrid>
                    <a:gridCol w="1716741"/>
                    <a:gridCol w="1506071"/>
                    <a:gridCol w="1828799"/>
                    <a:gridCol w="1842248"/>
                    <a:gridCol w="2380129"/>
                  </a:tblGrid>
                  <a:tr h="370840">
                    <a:tc rowSpan="2" gridSpan="2">
                      <a:txBody>
                        <a:bodyPr/>
                        <a:lstStyle/>
                        <a:p>
                          <a:endParaRPr lang="en-US" sz="2000"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rowSpan="2" hMerge="1">
                      <a:txBody>
                        <a:bodyPr/>
                        <a:lstStyle/>
                        <a:p>
                          <a:endParaRPr lang="en-US"/>
                        </a:p>
                      </a:txBody>
                      <a:tcPr/>
                    </a:tc>
                    <a:tc gridSpan="2">
                      <a:txBody>
                        <a:bodyPr/>
                        <a:lstStyle/>
                        <a:p>
                          <a:pPr algn="ctr"/>
                          <a:r>
                            <a:rPr lang="en-US" sz="2000" b="1" dirty="0" smtClean="0"/>
                            <a:t>Controls from RegulonDB</a:t>
                          </a:r>
                          <a:endParaRPr lang="en-US" sz="2000" b="1" dirty="0"/>
                        </a:p>
                      </a:txBody>
                      <a:tcPr/>
                    </a:tc>
                    <a:tc hMerge="1">
                      <a:txBody>
                        <a:bodyPr/>
                        <a:lstStyle/>
                        <a:p>
                          <a:endParaRPr lang="en-US" dirty="0"/>
                        </a:p>
                      </a:txBody>
                      <a:tcPr/>
                    </a:tc>
                    <a:tc rowSpan="2">
                      <a:txBody>
                        <a:bodyPr/>
                        <a:lstStyle/>
                        <a:p>
                          <a:endParaRPr lang="en-US" sz="2000"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r>
                  <a:tr h="370840">
                    <a:tc gridSpan="2" vMerge="1">
                      <a:txBody>
                        <a:bodyPr/>
                        <a:lstStyle/>
                        <a:p>
                          <a:endParaRPr lang="en-US" dirty="0"/>
                        </a:p>
                      </a:txBody>
                      <a:tcPr/>
                    </a:tc>
                    <a:tc hMerge="1" vMerge="1">
                      <a:txBody>
                        <a:bodyPr/>
                        <a:lstStyle/>
                        <a:p>
                          <a:endParaRPr lang="en-US" dirty="0"/>
                        </a:p>
                      </a:txBody>
                      <a:tcPr/>
                    </a:tc>
                    <a:tc>
                      <a:txBody>
                        <a:bodyPr/>
                        <a:lstStyle/>
                        <a:p>
                          <a:pPr algn="ctr"/>
                          <a:r>
                            <a:rPr lang="en-US" sz="2000" b="1" dirty="0" smtClean="0"/>
                            <a:t>Genes</a:t>
                          </a:r>
                          <a:r>
                            <a:rPr lang="en-US" sz="2000" b="1" baseline="0" dirty="0" smtClean="0"/>
                            <a:t> in operons</a:t>
                          </a:r>
                          <a:endParaRPr lang="en-US" sz="2000" b="1" dirty="0"/>
                        </a:p>
                      </a:txBody>
                      <a:tcPr anchor="ctr"/>
                    </a:tc>
                    <a:tc>
                      <a:txBody>
                        <a:bodyPr/>
                        <a:lstStyle/>
                        <a:p>
                          <a:pPr algn="ctr"/>
                          <a:r>
                            <a:rPr lang="en-US" sz="2000" b="1" dirty="0" smtClean="0"/>
                            <a:t>Genes</a:t>
                          </a:r>
                          <a:r>
                            <a:rPr lang="en-US" sz="2000" b="1" baseline="0" dirty="0" smtClean="0"/>
                            <a:t> at operon borders</a:t>
                          </a:r>
                          <a:endParaRPr lang="en-US" sz="2000" b="1" dirty="0"/>
                        </a:p>
                      </a:txBody>
                      <a:tcPr anchor="ctr"/>
                    </a:tc>
                    <a:tc vMerge="1">
                      <a:txBody>
                        <a:bodyPr/>
                        <a:lstStyle/>
                        <a:p>
                          <a:endParaRPr lang="en-US" dirty="0"/>
                        </a:p>
                      </a:txBody>
                      <a:tcPr/>
                    </a:tc>
                  </a:tr>
                  <a:tr h="370840">
                    <a:tc rowSpan="2">
                      <a:txBody>
                        <a:bodyPr/>
                        <a:lstStyle/>
                        <a:p>
                          <a:pPr marL="0" indent="0" algn="ctr"/>
                          <a:r>
                            <a:rPr lang="en-US" sz="2000" b="1" dirty="0" smtClean="0"/>
                            <a:t>Predictions of</a:t>
                          </a:r>
                          <a:r>
                            <a:rPr lang="en-US" sz="2000" b="1" dirty="0" smtClean="0"/>
                            <a:t> Transcription Units by our model</a:t>
                          </a:r>
                          <a:endParaRPr lang="en-US" sz="2000" b="1" dirty="0"/>
                        </a:p>
                      </a:txBody>
                      <a:tcPr anchor="ctr"/>
                    </a:tc>
                    <a:tc>
                      <a:txBody>
                        <a:bodyPr/>
                        <a:lstStyle/>
                        <a:p>
                          <a:pPr algn="ctr"/>
                          <a:r>
                            <a:rPr lang="en-US" sz="2000" b="1" dirty="0" smtClean="0"/>
                            <a:t>Positive</a:t>
                          </a:r>
                          <a:r>
                            <a:rPr lang="en-US" sz="2000" b="1" baseline="0" dirty="0" smtClean="0"/>
                            <a:t> prediction</a:t>
                          </a:r>
                          <a:endParaRPr lang="en-US" sz="2000" b="1" dirty="0"/>
                        </a:p>
                      </a:txBody>
                      <a:tcPr/>
                    </a:tc>
                    <a:tc>
                      <a:txBody>
                        <a:bodyPr/>
                        <a:lstStyle/>
                        <a:p>
                          <a:pPr algn="ctr"/>
                          <a:r>
                            <a:rPr lang="en-US" sz="2000" b="1" dirty="0" smtClean="0"/>
                            <a:t>TP</a:t>
                          </a:r>
                          <a:endParaRPr lang="en-US" sz="2000" b="1" dirty="0"/>
                        </a:p>
                      </a:txBody>
                      <a:tcPr anchor="ctr">
                        <a:solidFill>
                          <a:srgbClr val="66FF66"/>
                        </a:solidFill>
                      </a:tcPr>
                    </a:tc>
                    <a:tc>
                      <a:txBody>
                        <a:bodyPr/>
                        <a:lstStyle/>
                        <a:p>
                          <a:pPr algn="ctr"/>
                          <a:r>
                            <a:rPr lang="en-US" sz="2000" b="1" dirty="0" smtClean="0"/>
                            <a:t>FP</a:t>
                          </a:r>
                          <a:endParaRPr lang="en-US" sz="2000" b="1" dirty="0"/>
                        </a:p>
                      </a:txBody>
                      <a:tcPr anchor="ctr">
                        <a:solidFill>
                          <a:srgbClr val="FF5050"/>
                        </a:solidFill>
                      </a:tcPr>
                    </a:tc>
                    <a:tc>
                      <a:txBody>
                        <a:bodyPr/>
                        <a:lstStyle/>
                        <a:p>
                          <a:pPr algn="ct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𝑷𝑷𝑽</m:t>
                                </m:r>
                                <m:r>
                                  <a:rPr lang="en-US" sz="2000" b="1" i="1" smtClean="0">
                                    <a:latin typeface="Cambria Math" panose="02040503050406030204" pitchFamily="18" charset="0"/>
                                  </a:rPr>
                                  <m:t>=</m:t>
                                </m:r>
                                <m:f>
                                  <m:fPr>
                                    <m:ctrlPr>
                                      <a:rPr lang="en-US" sz="2000" b="1" i="1" smtClean="0">
                                        <a:latin typeface="Cambria Math" panose="02040503050406030204" pitchFamily="18" charset="0"/>
                                      </a:rPr>
                                    </m:ctrlPr>
                                  </m:fPr>
                                  <m:num>
                                    <m:r>
                                      <a:rPr lang="en-US" sz="2000" b="1" i="1" smtClean="0">
                                        <a:latin typeface="Cambria Math" panose="02040503050406030204" pitchFamily="18" charset="0"/>
                                      </a:rPr>
                                      <m:t>𝑻𝑷</m:t>
                                    </m:r>
                                  </m:num>
                                  <m:den>
                                    <m:r>
                                      <a:rPr lang="en-US" sz="2000" b="1" i="1" smtClean="0">
                                        <a:latin typeface="Cambria Math" panose="02040503050406030204" pitchFamily="18" charset="0"/>
                                      </a:rPr>
                                      <m:t>𝑻𝑷</m:t>
                                    </m:r>
                                    <m:r>
                                      <a:rPr lang="en-US" sz="2000" b="1" i="1" smtClean="0">
                                        <a:latin typeface="Cambria Math" panose="02040503050406030204" pitchFamily="18" charset="0"/>
                                      </a:rPr>
                                      <m:t>+</m:t>
                                    </m:r>
                                    <m:r>
                                      <a:rPr lang="en-US" sz="2000" b="1" i="1" smtClean="0">
                                        <a:latin typeface="Cambria Math" panose="02040503050406030204" pitchFamily="18" charset="0"/>
                                      </a:rPr>
                                      <m:t>𝑭𝑷</m:t>
                                    </m:r>
                                  </m:den>
                                </m:f>
                              </m:oMath>
                            </m:oMathPara>
                          </a14:m>
                          <a:endParaRPr lang="en-US" sz="2000" b="1" dirty="0"/>
                        </a:p>
                      </a:txBody>
                      <a:tcPr anchor="ctr"/>
                    </a:tc>
                  </a:tr>
                  <a:tr h="370840">
                    <a:tc vMerge="1">
                      <a:txBody>
                        <a:bodyPr/>
                        <a:lstStyle/>
                        <a:p>
                          <a:endParaRPr lang="en-US" dirty="0"/>
                        </a:p>
                      </a:txBody>
                      <a:tcPr/>
                    </a:tc>
                    <a:tc>
                      <a:txBody>
                        <a:bodyPr/>
                        <a:lstStyle/>
                        <a:p>
                          <a:pPr algn="ctr"/>
                          <a:r>
                            <a:rPr lang="en-US" sz="2000" b="1" dirty="0" smtClean="0"/>
                            <a:t>Negative prediction</a:t>
                          </a:r>
                          <a:endParaRPr lang="en-US" sz="2000" b="1" dirty="0"/>
                        </a:p>
                      </a:txBody>
                      <a:tcPr/>
                    </a:tc>
                    <a:tc>
                      <a:txBody>
                        <a:bodyPr/>
                        <a:lstStyle/>
                        <a:p>
                          <a:pPr algn="ctr"/>
                          <a:r>
                            <a:rPr lang="en-US" sz="2000" b="1" dirty="0" smtClean="0"/>
                            <a:t>FN</a:t>
                          </a:r>
                          <a:endParaRPr lang="en-US" sz="2000" b="1" dirty="0"/>
                        </a:p>
                      </a:txBody>
                      <a:tcPr anchor="ctr">
                        <a:solidFill>
                          <a:srgbClr val="FF5050"/>
                        </a:solidFill>
                      </a:tcPr>
                    </a:tc>
                    <a:tc>
                      <a:txBody>
                        <a:bodyPr/>
                        <a:lstStyle/>
                        <a:p>
                          <a:pPr algn="ctr"/>
                          <a:r>
                            <a:rPr lang="en-US" sz="2000" b="1" dirty="0" smtClean="0"/>
                            <a:t>TN</a:t>
                          </a:r>
                          <a:endParaRPr lang="en-US" sz="2000" b="1" dirty="0"/>
                        </a:p>
                      </a:txBody>
                      <a:tcPr anchor="ctr">
                        <a:solidFill>
                          <a:srgbClr val="66FF66"/>
                        </a:solidFill>
                      </a:tcPr>
                    </a:tc>
                    <a:tc>
                      <a:txBody>
                        <a:bodyPr/>
                        <a:lstStyle/>
                        <a:p>
                          <a:pPr algn="ct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𝑵𝑷𝑽</m:t>
                                </m:r>
                                <m:r>
                                  <a:rPr lang="en-US" sz="2000" b="1" i="1" smtClean="0">
                                    <a:latin typeface="Cambria Math" panose="02040503050406030204" pitchFamily="18" charset="0"/>
                                  </a:rPr>
                                  <m:t>=</m:t>
                                </m:r>
                                <m:f>
                                  <m:fPr>
                                    <m:ctrlPr>
                                      <a:rPr lang="en-US" sz="2000" b="1" i="1" smtClean="0">
                                        <a:latin typeface="Cambria Math" panose="02040503050406030204" pitchFamily="18" charset="0"/>
                                      </a:rPr>
                                    </m:ctrlPr>
                                  </m:fPr>
                                  <m:num>
                                    <m:r>
                                      <a:rPr lang="en-US" sz="2000" b="1" i="1" smtClean="0">
                                        <a:latin typeface="Cambria Math" panose="02040503050406030204" pitchFamily="18" charset="0"/>
                                      </a:rPr>
                                      <m:t>𝑻𝑵</m:t>
                                    </m:r>
                                  </m:num>
                                  <m:den>
                                    <m:r>
                                      <a:rPr lang="en-US" sz="2000" b="1" i="1" smtClean="0">
                                        <a:latin typeface="Cambria Math" panose="02040503050406030204" pitchFamily="18" charset="0"/>
                                      </a:rPr>
                                      <m:t>𝑻𝑵</m:t>
                                    </m:r>
                                    <m:r>
                                      <a:rPr lang="en-US" sz="2000" b="1" i="1" smtClean="0">
                                        <a:latin typeface="Cambria Math" panose="02040503050406030204" pitchFamily="18" charset="0"/>
                                      </a:rPr>
                                      <m:t>+</m:t>
                                    </m:r>
                                    <m:r>
                                      <a:rPr lang="en-US" sz="2000" b="1" i="1" smtClean="0">
                                        <a:latin typeface="Cambria Math" panose="02040503050406030204" pitchFamily="18" charset="0"/>
                                      </a:rPr>
                                      <m:t>𝑭𝑵</m:t>
                                    </m:r>
                                  </m:den>
                                </m:f>
                              </m:oMath>
                            </m:oMathPara>
                          </a14:m>
                          <a:endParaRPr lang="en-US" sz="2000" b="1" dirty="0"/>
                        </a:p>
                      </a:txBody>
                      <a:tcPr anchor="ctr"/>
                    </a:tc>
                  </a:tr>
                  <a:tr h="370840">
                    <a:tc gridSpan="2">
                      <a:txBody>
                        <a:bodyPr/>
                        <a:lstStyle/>
                        <a:p>
                          <a:endParaRPr lang="en-US" sz="2000" dirty="0"/>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hMerge="1">
                      <a:txBody>
                        <a:bodyPr/>
                        <a:lstStyle/>
                        <a:p>
                          <a:endParaRPr lang="en-US" dirty="0"/>
                        </a:p>
                      </a:txBody>
                      <a:tcPr/>
                    </a:tc>
                    <a:tc>
                      <a:txBody>
                        <a:bodyPr/>
                        <a:lstStyle/>
                        <a:p>
                          <a:pPr algn="ctr"/>
                          <a:r>
                            <a:rPr lang="en-US" sz="2000" b="1" dirty="0" smtClean="0"/>
                            <a:t>Sensitivity:</a:t>
                          </a:r>
                        </a:p>
                        <a:p>
                          <a:pPr algn="ctr"/>
                          <a14:m>
                            <m:oMathPara xmlns:m="http://schemas.openxmlformats.org/officeDocument/2006/math">
                              <m:oMathParaPr>
                                <m:jc m:val="centerGroup"/>
                              </m:oMathParaPr>
                              <m:oMath xmlns:m="http://schemas.openxmlformats.org/officeDocument/2006/math">
                                <m:f>
                                  <m:fPr>
                                    <m:ctrlPr>
                                      <a:rPr lang="en-US" sz="2000" b="1" i="1" smtClean="0">
                                        <a:latin typeface="Cambria Math" panose="02040503050406030204" pitchFamily="18" charset="0"/>
                                      </a:rPr>
                                    </m:ctrlPr>
                                  </m:fPr>
                                  <m:num>
                                    <m:r>
                                      <a:rPr lang="en-US" sz="2000" b="1" i="1" smtClean="0">
                                        <a:latin typeface="Cambria Math" panose="02040503050406030204" pitchFamily="18" charset="0"/>
                                      </a:rPr>
                                      <m:t>𝑻𝑷</m:t>
                                    </m:r>
                                  </m:num>
                                  <m:den>
                                    <m:r>
                                      <a:rPr lang="en-US" sz="2000" b="1" i="1" smtClean="0">
                                        <a:latin typeface="Cambria Math" panose="02040503050406030204" pitchFamily="18" charset="0"/>
                                      </a:rPr>
                                      <m:t>𝑻𝑷</m:t>
                                    </m:r>
                                    <m:r>
                                      <a:rPr lang="en-US" sz="2000" b="1" i="1" smtClean="0">
                                        <a:latin typeface="Cambria Math" panose="02040503050406030204" pitchFamily="18" charset="0"/>
                                      </a:rPr>
                                      <m:t>+</m:t>
                                    </m:r>
                                    <m:r>
                                      <a:rPr lang="en-US" sz="2000" b="1" i="1" smtClean="0">
                                        <a:latin typeface="Cambria Math" panose="02040503050406030204" pitchFamily="18" charset="0"/>
                                      </a:rPr>
                                      <m:t>𝑭𝑵</m:t>
                                    </m:r>
                                  </m:den>
                                </m:f>
                              </m:oMath>
                            </m:oMathPara>
                          </a14:m>
                          <a:endParaRPr lang="en-US" sz="2000" b="1" dirty="0"/>
                        </a:p>
                      </a:txBody>
                      <a:tcPr anchor="ctr"/>
                    </a:tc>
                    <a:tc>
                      <a:txBody>
                        <a:bodyPr/>
                        <a:lstStyle/>
                        <a:p>
                          <a:pPr algn="ctr"/>
                          <a:r>
                            <a:rPr lang="en-US" sz="2000" b="1" dirty="0" smtClean="0"/>
                            <a:t>Specificity:</a:t>
                          </a:r>
                        </a:p>
                        <a:p>
                          <a:pPr algn="ctr"/>
                          <a14:m>
                            <m:oMathPara xmlns:m="http://schemas.openxmlformats.org/officeDocument/2006/math">
                              <m:oMathParaPr>
                                <m:jc m:val="centerGroup"/>
                              </m:oMathParaPr>
                              <m:oMath xmlns:m="http://schemas.openxmlformats.org/officeDocument/2006/math">
                                <m:f>
                                  <m:fPr>
                                    <m:ctrlPr>
                                      <a:rPr lang="en-US" sz="2000" b="1" i="1" smtClean="0">
                                        <a:latin typeface="Cambria Math" panose="02040503050406030204" pitchFamily="18" charset="0"/>
                                      </a:rPr>
                                    </m:ctrlPr>
                                  </m:fPr>
                                  <m:num>
                                    <m:r>
                                      <a:rPr lang="en-US" sz="2000" b="1" i="1" smtClean="0">
                                        <a:latin typeface="Cambria Math" panose="02040503050406030204" pitchFamily="18" charset="0"/>
                                      </a:rPr>
                                      <m:t>𝑻𝑵</m:t>
                                    </m:r>
                                  </m:num>
                                  <m:den>
                                    <m:r>
                                      <a:rPr lang="en-US" sz="2000" b="1" i="1" smtClean="0">
                                        <a:latin typeface="Cambria Math" panose="02040503050406030204" pitchFamily="18" charset="0"/>
                                      </a:rPr>
                                      <m:t>𝑻𝑵</m:t>
                                    </m:r>
                                    <m:r>
                                      <a:rPr lang="en-US" sz="2000" b="1" i="1" smtClean="0">
                                        <a:latin typeface="Cambria Math" panose="02040503050406030204" pitchFamily="18" charset="0"/>
                                      </a:rPr>
                                      <m:t>+</m:t>
                                    </m:r>
                                    <m:r>
                                      <a:rPr lang="en-US" sz="2000" b="1" i="1" smtClean="0">
                                        <a:latin typeface="Cambria Math" panose="02040503050406030204" pitchFamily="18" charset="0"/>
                                      </a:rPr>
                                      <m:t>𝑭𝑷</m:t>
                                    </m:r>
                                  </m:den>
                                </m:f>
                              </m:oMath>
                            </m:oMathPara>
                          </a14:m>
                          <a:endParaRPr lang="en-US" sz="2000" b="1" dirty="0"/>
                        </a:p>
                      </a:txBody>
                      <a:tcPr anchor="ctr"/>
                    </a:tc>
                    <a:tc>
                      <a:txBody>
                        <a:bodyPr/>
                        <a:lstStyle/>
                        <a:p>
                          <a:endParaRPr lang="en-US" sz="2000" dirty="0"/>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r>
                </a:tbl>
              </a:graphicData>
            </a:graphic>
          </p:graphicFrame>
        </mc:Choice>
        <mc:Fallback>
          <p:graphicFrame>
            <p:nvGraphicFramePr>
              <p:cNvPr id="24" name="Table 23"/>
              <p:cNvGraphicFramePr>
                <a:graphicFrameLocks noGrp="1"/>
              </p:cNvGraphicFramePr>
              <p:nvPr>
                <p:extLst>
                  <p:ext uri="{D42A27DB-BD31-4B8C-83A1-F6EECF244321}">
                    <p14:modId xmlns:p14="http://schemas.microsoft.com/office/powerpoint/2010/main" val="593461363"/>
                  </p:ext>
                </p:extLst>
              </p:nvPr>
            </p:nvGraphicFramePr>
            <p:xfrm>
              <a:off x="1228165" y="1956796"/>
              <a:ext cx="9273988" cy="3471355"/>
            </p:xfrm>
            <a:graphic>
              <a:graphicData uri="http://schemas.openxmlformats.org/drawingml/2006/table">
                <a:tbl>
                  <a:tblPr firstRow="1" bandRow="1">
                    <a:tableStyleId>{5940675A-B579-460E-94D1-54222C63F5DA}</a:tableStyleId>
                  </a:tblPr>
                  <a:tblGrid>
                    <a:gridCol w="1716741"/>
                    <a:gridCol w="1506071"/>
                    <a:gridCol w="1828799"/>
                    <a:gridCol w="1842248"/>
                    <a:gridCol w="2380129"/>
                  </a:tblGrid>
                  <a:tr h="396240">
                    <a:tc rowSpan="2" gridSpan="2">
                      <a:txBody>
                        <a:bodyPr/>
                        <a:lstStyle/>
                        <a:p>
                          <a:endParaRPr lang="en-US" sz="2000"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rowSpan="2" hMerge="1">
                      <a:txBody>
                        <a:bodyPr/>
                        <a:lstStyle/>
                        <a:p>
                          <a:endParaRPr lang="en-US"/>
                        </a:p>
                      </a:txBody>
                      <a:tcPr/>
                    </a:tc>
                    <a:tc gridSpan="2">
                      <a:txBody>
                        <a:bodyPr/>
                        <a:lstStyle/>
                        <a:p>
                          <a:pPr algn="ctr"/>
                          <a:r>
                            <a:rPr lang="en-US" sz="2000" b="1" dirty="0" smtClean="0"/>
                            <a:t>Controls from RegulonDB</a:t>
                          </a:r>
                          <a:endParaRPr lang="en-US" sz="2000" b="1" dirty="0"/>
                        </a:p>
                      </a:txBody>
                      <a:tcPr/>
                    </a:tc>
                    <a:tc hMerge="1">
                      <a:txBody>
                        <a:bodyPr/>
                        <a:lstStyle/>
                        <a:p>
                          <a:endParaRPr lang="en-US" dirty="0"/>
                        </a:p>
                      </a:txBody>
                      <a:tcPr/>
                    </a:tc>
                    <a:tc rowSpan="2">
                      <a:txBody>
                        <a:bodyPr/>
                        <a:lstStyle/>
                        <a:p>
                          <a:endParaRPr lang="en-US" sz="2000"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r>
                  <a:tr h="701040">
                    <a:tc gridSpan="2" vMerge="1">
                      <a:txBody>
                        <a:bodyPr/>
                        <a:lstStyle/>
                        <a:p>
                          <a:endParaRPr lang="en-US" dirty="0"/>
                        </a:p>
                      </a:txBody>
                      <a:tcPr/>
                    </a:tc>
                    <a:tc hMerge="1" vMerge="1">
                      <a:txBody>
                        <a:bodyPr/>
                        <a:lstStyle/>
                        <a:p>
                          <a:endParaRPr lang="en-US" dirty="0"/>
                        </a:p>
                      </a:txBody>
                      <a:tcPr/>
                    </a:tc>
                    <a:tc>
                      <a:txBody>
                        <a:bodyPr/>
                        <a:lstStyle/>
                        <a:p>
                          <a:pPr algn="ctr"/>
                          <a:r>
                            <a:rPr lang="en-US" sz="2000" b="1" dirty="0" smtClean="0"/>
                            <a:t>Genes</a:t>
                          </a:r>
                          <a:r>
                            <a:rPr lang="en-US" sz="2000" b="1" baseline="0" dirty="0" smtClean="0"/>
                            <a:t> in operons</a:t>
                          </a:r>
                          <a:endParaRPr lang="en-US" sz="2000" b="1" dirty="0"/>
                        </a:p>
                      </a:txBody>
                      <a:tcPr anchor="ctr"/>
                    </a:tc>
                    <a:tc>
                      <a:txBody>
                        <a:bodyPr/>
                        <a:lstStyle/>
                        <a:p>
                          <a:pPr algn="ctr"/>
                          <a:r>
                            <a:rPr lang="en-US" sz="2000" b="1" dirty="0" smtClean="0"/>
                            <a:t>Genes</a:t>
                          </a:r>
                          <a:r>
                            <a:rPr lang="en-US" sz="2000" b="1" baseline="0" dirty="0" smtClean="0"/>
                            <a:t> at operon borders</a:t>
                          </a:r>
                          <a:endParaRPr lang="en-US" sz="2000" b="1" dirty="0"/>
                        </a:p>
                      </a:txBody>
                      <a:tcPr anchor="ctr"/>
                    </a:tc>
                    <a:tc vMerge="1">
                      <a:txBody>
                        <a:bodyPr/>
                        <a:lstStyle/>
                        <a:p>
                          <a:endParaRPr lang="en-US" dirty="0"/>
                        </a:p>
                      </a:txBody>
                      <a:tcPr/>
                    </a:tc>
                  </a:tr>
                  <a:tr h="701040">
                    <a:tc rowSpan="2">
                      <a:txBody>
                        <a:bodyPr/>
                        <a:lstStyle/>
                        <a:p>
                          <a:pPr marL="0" indent="0" algn="ctr"/>
                          <a:r>
                            <a:rPr lang="en-US" sz="2000" b="1" dirty="0" smtClean="0"/>
                            <a:t>Predictions of</a:t>
                          </a:r>
                          <a:r>
                            <a:rPr lang="en-US" sz="2000" b="1" dirty="0" smtClean="0"/>
                            <a:t> Transcription Units by our model</a:t>
                          </a:r>
                          <a:endParaRPr lang="en-US" sz="2000" b="1" dirty="0"/>
                        </a:p>
                      </a:txBody>
                      <a:tcPr anchor="ctr"/>
                    </a:tc>
                    <a:tc>
                      <a:txBody>
                        <a:bodyPr/>
                        <a:lstStyle/>
                        <a:p>
                          <a:pPr algn="ctr"/>
                          <a:r>
                            <a:rPr lang="en-US" sz="2000" b="1" dirty="0" smtClean="0"/>
                            <a:t>Positive</a:t>
                          </a:r>
                          <a:r>
                            <a:rPr lang="en-US" sz="2000" b="1" baseline="0" dirty="0" smtClean="0"/>
                            <a:t> prediction</a:t>
                          </a:r>
                          <a:endParaRPr lang="en-US" sz="2000" b="1" dirty="0"/>
                        </a:p>
                      </a:txBody>
                      <a:tcPr/>
                    </a:tc>
                    <a:tc>
                      <a:txBody>
                        <a:bodyPr/>
                        <a:lstStyle/>
                        <a:p>
                          <a:pPr algn="ctr"/>
                          <a:r>
                            <a:rPr lang="en-US" sz="2000" b="1" dirty="0" smtClean="0"/>
                            <a:t>TP</a:t>
                          </a:r>
                          <a:endParaRPr lang="en-US" sz="2000" b="1" dirty="0"/>
                        </a:p>
                      </a:txBody>
                      <a:tcPr anchor="ctr">
                        <a:solidFill>
                          <a:srgbClr val="66FF66"/>
                        </a:solidFill>
                      </a:tcPr>
                    </a:tc>
                    <a:tc>
                      <a:txBody>
                        <a:bodyPr/>
                        <a:lstStyle/>
                        <a:p>
                          <a:pPr algn="ctr"/>
                          <a:r>
                            <a:rPr lang="en-US" sz="2000" b="1" dirty="0" smtClean="0"/>
                            <a:t>FP</a:t>
                          </a:r>
                          <a:endParaRPr lang="en-US" sz="2000" b="1" dirty="0"/>
                        </a:p>
                      </a:txBody>
                      <a:tcPr anchor="ctr">
                        <a:solidFill>
                          <a:srgbClr val="FF5050"/>
                        </a:solidFill>
                      </a:tcPr>
                    </a:tc>
                    <a:tc>
                      <a:txBody>
                        <a:bodyPr/>
                        <a:lstStyle/>
                        <a:p>
                          <a:endParaRPr lang="en-US"/>
                        </a:p>
                      </a:txBody>
                      <a:tcPr anchor="ctr">
                        <a:blipFill rotWithShape="0">
                          <a:blip r:embed="rId2"/>
                          <a:stretch>
                            <a:fillRect l="-289514" t="-159483" r="-512" b="-238793"/>
                          </a:stretch>
                        </a:blipFill>
                      </a:tcPr>
                    </a:tc>
                  </a:tr>
                  <a:tr h="701040">
                    <a:tc vMerge="1">
                      <a:txBody>
                        <a:bodyPr/>
                        <a:lstStyle/>
                        <a:p>
                          <a:endParaRPr lang="en-US" dirty="0"/>
                        </a:p>
                      </a:txBody>
                      <a:tcPr/>
                    </a:tc>
                    <a:tc>
                      <a:txBody>
                        <a:bodyPr/>
                        <a:lstStyle/>
                        <a:p>
                          <a:pPr algn="ctr"/>
                          <a:r>
                            <a:rPr lang="en-US" sz="2000" b="1" dirty="0" smtClean="0"/>
                            <a:t>Negative prediction</a:t>
                          </a:r>
                          <a:endParaRPr lang="en-US" sz="2000" b="1" dirty="0"/>
                        </a:p>
                      </a:txBody>
                      <a:tcPr/>
                    </a:tc>
                    <a:tc>
                      <a:txBody>
                        <a:bodyPr/>
                        <a:lstStyle/>
                        <a:p>
                          <a:pPr algn="ctr"/>
                          <a:r>
                            <a:rPr lang="en-US" sz="2000" b="1" dirty="0" smtClean="0"/>
                            <a:t>FN</a:t>
                          </a:r>
                          <a:endParaRPr lang="en-US" sz="2000" b="1" dirty="0"/>
                        </a:p>
                      </a:txBody>
                      <a:tcPr anchor="ctr">
                        <a:solidFill>
                          <a:srgbClr val="FF5050"/>
                        </a:solidFill>
                      </a:tcPr>
                    </a:tc>
                    <a:tc>
                      <a:txBody>
                        <a:bodyPr/>
                        <a:lstStyle/>
                        <a:p>
                          <a:pPr algn="ctr"/>
                          <a:r>
                            <a:rPr lang="en-US" sz="2000" b="1" dirty="0" smtClean="0"/>
                            <a:t>TN</a:t>
                          </a:r>
                          <a:endParaRPr lang="en-US" sz="2000" b="1" dirty="0"/>
                        </a:p>
                      </a:txBody>
                      <a:tcPr anchor="ctr">
                        <a:solidFill>
                          <a:srgbClr val="66FF66"/>
                        </a:solidFill>
                      </a:tcPr>
                    </a:tc>
                    <a:tc>
                      <a:txBody>
                        <a:bodyPr/>
                        <a:lstStyle/>
                        <a:p>
                          <a:endParaRPr lang="en-US"/>
                        </a:p>
                      </a:txBody>
                      <a:tcPr anchor="ctr">
                        <a:blipFill rotWithShape="0">
                          <a:blip r:embed="rId2"/>
                          <a:stretch>
                            <a:fillRect l="-289514" t="-261739" r="-512" b="-140870"/>
                          </a:stretch>
                        </a:blipFill>
                      </a:tcPr>
                    </a:tc>
                  </a:tr>
                  <a:tr h="971995">
                    <a:tc gridSpan="2">
                      <a:txBody>
                        <a:bodyPr/>
                        <a:lstStyle/>
                        <a:p>
                          <a:endParaRPr lang="en-US" sz="2000" dirty="0"/>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hMerge="1">
                      <a:txBody>
                        <a:bodyPr/>
                        <a:lstStyle/>
                        <a:p>
                          <a:endParaRPr lang="en-US" dirty="0"/>
                        </a:p>
                      </a:txBody>
                      <a:tcPr/>
                    </a:tc>
                    <a:tc>
                      <a:txBody>
                        <a:bodyPr/>
                        <a:lstStyle/>
                        <a:p>
                          <a:endParaRPr lang="en-US"/>
                        </a:p>
                      </a:txBody>
                      <a:tcPr anchor="ctr">
                        <a:blipFill rotWithShape="0">
                          <a:blip r:embed="rId2"/>
                          <a:stretch>
                            <a:fillRect l="-176667" t="-260000" r="-231667" b="-1250"/>
                          </a:stretch>
                        </a:blipFill>
                      </a:tcPr>
                    </a:tc>
                    <a:tc>
                      <a:txBody>
                        <a:bodyPr/>
                        <a:lstStyle/>
                        <a:p>
                          <a:endParaRPr lang="en-US"/>
                        </a:p>
                      </a:txBody>
                      <a:tcPr anchor="ctr">
                        <a:blipFill rotWithShape="0">
                          <a:blip r:embed="rId2"/>
                          <a:stretch>
                            <a:fillRect l="-274834" t="-260000" r="-130132" b="-1250"/>
                          </a:stretch>
                        </a:blipFill>
                      </a:tcPr>
                    </a:tc>
                    <a:tc>
                      <a:txBody>
                        <a:bodyPr/>
                        <a:lstStyle/>
                        <a:p>
                          <a:endParaRPr lang="en-US" sz="2000" dirty="0"/>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r>
                </a:tbl>
              </a:graphicData>
            </a:graphic>
          </p:graphicFrame>
        </mc:Fallback>
      </mc:AlternateContent>
    </p:spTree>
    <p:extLst>
      <p:ext uri="{BB962C8B-B14F-4D97-AF65-F5344CB8AC3E}">
        <p14:creationId xmlns:p14="http://schemas.microsoft.com/office/powerpoint/2010/main" val="16846847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14532</TotalTime>
  <Words>918</Words>
  <Application>Microsoft Office PowerPoint</Application>
  <PresentationFormat>Widescreen</PresentationFormat>
  <Paragraphs>157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Cambria Math</vt:lpstr>
      <vt:lpstr>Courier New</vt:lpstr>
      <vt:lpstr>Wingdings</vt:lpstr>
      <vt:lpstr>Office Theme</vt:lpstr>
      <vt:lpstr>Bioinformatics Lab</vt:lpstr>
      <vt:lpstr>Benchmarking our inference model</vt:lpstr>
      <vt:lpstr>Sensitivity</vt:lpstr>
      <vt:lpstr>Specificity</vt:lpstr>
      <vt:lpstr>High Sensitivity</vt:lpstr>
      <vt:lpstr>High Specificity</vt:lpstr>
      <vt:lpstr>Sensitivity vs Specificity</vt:lpstr>
      <vt:lpstr>Sensitivity vs Specificity</vt:lpstr>
      <vt:lpstr>Benchmarking the model</vt:lpstr>
      <vt:lpstr>Related Calculations</vt:lpstr>
      <vt:lpstr>Sensitivity vs Specificity</vt:lpstr>
      <vt:lpstr>Receiver Operator Characteristic Curve</vt:lpstr>
      <vt:lpstr>How to determine the best cutoff?</vt:lpstr>
      <vt:lpstr>Create a SQL table to put your predictions</vt:lpstr>
      <vt:lpstr>Load your predictions and tag TP and TN</vt:lpstr>
      <vt:lpstr>Benchmarking the model</vt:lpstr>
      <vt:lpstr>PowerPoint Presentation</vt:lpstr>
    </vt:vector>
  </TitlesOfParts>
  <Company>UCLA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Bioinformatics Lab</dc:title>
  <dc:creator>Luis Arturo Medrano Soto</dc:creator>
  <cp:lastModifiedBy>Luis Arturo Medrano Soto</cp:lastModifiedBy>
  <cp:revision>1831</cp:revision>
  <dcterms:created xsi:type="dcterms:W3CDTF">2017-04-04T01:02:20Z</dcterms:created>
  <dcterms:modified xsi:type="dcterms:W3CDTF">2017-05-19T00:36:25Z</dcterms:modified>
</cp:coreProperties>
</file>