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0"/>
  </p:notesMasterIdLst>
  <p:sldIdLst>
    <p:sldId id="256" r:id="rId2"/>
    <p:sldId id="325" r:id="rId3"/>
    <p:sldId id="275" r:id="rId4"/>
    <p:sldId id="276" r:id="rId5"/>
    <p:sldId id="329" r:id="rId6"/>
    <p:sldId id="330" r:id="rId7"/>
    <p:sldId id="347" r:id="rId8"/>
    <p:sldId id="332" r:id="rId9"/>
    <p:sldId id="335" r:id="rId10"/>
    <p:sldId id="346" r:id="rId11"/>
    <p:sldId id="337" r:id="rId12"/>
    <p:sldId id="338" r:id="rId13"/>
    <p:sldId id="339" r:id="rId14"/>
    <p:sldId id="340" r:id="rId15"/>
    <p:sldId id="345" r:id="rId16"/>
    <p:sldId id="333" r:id="rId17"/>
    <p:sldId id="334" r:id="rId18"/>
    <p:sldId id="336" r:id="rId19"/>
    <p:sldId id="341" r:id="rId20"/>
    <p:sldId id="344" r:id="rId21"/>
    <p:sldId id="343" r:id="rId22"/>
    <p:sldId id="349" r:id="rId23"/>
    <p:sldId id="351" r:id="rId24"/>
    <p:sldId id="352" r:id="rId25"/>
    <p:sldId id="353" r:id="rId26"/>
    <p:sldId id="355" r:id="rId27"/>
    <p:sldId id="356" r:id="rId28"/>
    <p:sldId id="354" r:id="rId29"/>
    <p:sldId id="358" r:id="rId30"/>
    <p:sldId id="359" r:id="rId31"/>
    <p:sldId id="360" r:id="rId32"/>
    <p:sldId id="362" r:id="rId33"/>
    <p:sldId id="365" r:id="rId34"/>
    <p:sldId id="363" r:id="rId35"/>
    <p:sldId id="364" r:id="rId36"/>
    <p:sldId id="366" r:id="rId37"/>
    <p:sldId id="357"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BFF"/>
    <a:srgbClr val="FF40FF"/>
    <a:srgbClr val="FF43FF"/>
    <a:srgbClr val="18F91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94" autoAdjust="0"/>
    <p:restoredTop sz="93966" autoAdjust="0"/>
  </p:normalViewPr>
  <p:slideViewPr>
    <p:cSldViewPr snapToGrid="0">
      <p:cViewPr>
        <p:scale>
          <a:sx n="100" d="100"/>
          <a:sy n="100" d="100"/>
        </p:scale>
        <p:origin x="-1168" y="232"/>
      </p:cViewPr>
      <p:guideLst>
        <p:guide orient="horz" pos="288"/>
        <p:guide pos="3840"/>
      </p:guideLst>
    </p:cSldViewPr>
  </p:slideViewPr>
  <p:outlineViewPr>
    <p:cViewPr>
      <p:scale>
        <a:sx n="33" d="100"/>
        <a:sy n="33" d="100"/>
      </p:scale>
      <p:origin x="0" y="-84384"/>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5C83-8E60-4A87-A094-C983E1BBD67C}" type="datetimeFigureOut">
              <a:rPr lang="en-US" smtClean="0"/>
              <a:t>4/27/17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90523-B442-4526-AB90-70BC5EF328BF}" type="slidenum">
              <a:rPr lang="en-US" smtClean="0"/>
              <a:t>‹#›</a:t>
            </a:fld>
            <a:endParaRPr lang="en-US" dirty="0"/>
          </a:p>
        </p:txBody>
      </p:sp>
    </p:spTree>
    <p:extLst>
      <p:ext uri="{BB962C8B-B14F-4D97-AF65-F5344CB8AC3E}">
        <p14:creationId xmlns:p14="http://schemas.microsoft.com/office/powerpoint/2010/main" val="6926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A90523-B442-4526-AB90-70BC5EF328BF}" type="slidenum">
              <a:rPr lang="en-US" smtClean="0"/>
              <a:t>23</a:t>
            </a:fld>
            <a:endParaRPr lang="en-US" dirty="0"/>
          </a:p>
        </p:txBody>
      </p:sp>
    </p:spTree>
    <p:extLst>
      <p:ext uri="{BB962C8B-B14F-4D97-AF65-F5344CB8AC3E}">
        <p14:creationId xmlns:p14="http://schemas.microsoft.com/office/powerpoint/2010/main" val="301455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52099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6036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72190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6941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4F801-C165-4294-8085-9D9FB6EA6872}" type="datetimeFigureOut">
              <a:rPr lang="en-US" smtClean="0"/>
              <a:t>4/27/17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51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4F801-C165-4294-8085-9D9FB6EA6872}" type="datetimeFigureOut">
              <a:rPr lang="en-US" smtClean="0"/>
              <a:t>4/27/17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90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4F801-C165-4294-8085-9D9FB6EA6872}" type="datetimeFigureOut">
              <a:rPr lang="en-US" smtClean="0"/>
              <a:t>4/27/17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68468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4F801-C165-4294-8085-9D9FB6EA6872}" type="datetimeFigureOut">
              <a:rPr lang="en-US" smtClean="0"/>
              <a:t>4/27/17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778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4F801-C165-4294-8085-9D9FB6EA6872}" type="datetimeFigureOut">
              <a:rPr lang="en-US" smtClean="0"/>
              <a:t>4/27/17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48109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4/27/17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1506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4/27/17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967117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F801-C165-4294-8085-9D9FB6EA6872}" type="datetimeFigureOut">
              <a:rPr lang="en-US" smtClean="0"/>
              <a:t>4/27/17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1746-C63D-4F9B-A833-97A8CA56F0ED}" type="slidenum">
              <a:rPr lang="en-US" smtClean="0"/>
              <a:t>‹#›</a:t>
            </a:fld>
            <a:endParaRPr lang="en-US" dirty="0"/>
          </a:p>
        </p:txBody>
      </p:sp>
    </p:spTree>
    <p:extLst>
      <p:ext uri="{BB962C8B-B14F-4D97-AF65-F5344CB8AC3E}">
        <p14:creationId xmlns:p14="http://schemas.microsoft.com/office/powerpoint/2010/main" val="389603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mysql.com/doc/refman/5.7/en/data-type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mysql.com/doc/refman/5.7/en/regexp.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uniprot.org/downloads" TargetMode="External"/><Relationship Id="rId4" Type="http://schemas.openxmlformats.org/officeDocument/2006/relationships/hyperlink" Target="https://www.expasy.org/" TargetMode="External"/><Relationship Id="rId5" Type="http://schemas.openxmlformats.org/officeDocument/2006/relationships/hyperlink" Target="ftp://ftp.uniprot.org/pub/databases/uniprot/current_release/knowledgebase/reference_proteomes" TargetMode="External"/><Relationship Id="rId6" Type="http://schemas.openxmlformats.org/officeDocument/2006/relationships/hyperlink" Target="ftp://ftp.uniprot.org/pub/databases/uniprot/current_release/knowledgebase/idmapping/" TargetMode="External"/><Relationship Id="rId7" Type="http://schemas.openxmlformats.org/officeDocument/2006/relationships/hyperlink" Target="ftp://ftp.uniprot.org/pub/databases/uniprot/current_release/knowledgebase/taxonomic_divisions/" TargetMode="External"/><Relationship Id="rId8" Type="http://schemas.openxmlformats.org/officeDocument/2006/relationships/image" Target="../media/image3.png"/><Relationship Id="rId9" Type="http://schemas.openxmlformats.org/officeDocument/2006/relationships/image" Target="../media/image4.gif"/><Relationship Id="rId1" Type="http://schemas.openxmlformats.org/officeDocument/2006/relationships/slideLayout" Target="../slideLayouts/slideLayout2.xml"/><Relationship Id="rId2" Type="http://schemas.openxmlformats.org/officeDocument/2006/relationships/hyperlink" Target="http://www.uniprot.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ftp://ftp.uniprot.org/pub/databases/uniprot/current_release/knowledgebase/reference_proteomes/Bacteria/" TargetMode="External"/><Relationship Id="rId4" Type="http://schemas.openxmlformats.org/officeDocument/2006/relationships/image" Target="../media/image3.png"/><Relationship Id="rId5" Type="http://schemas.openxmlformats.org/officeDocument/2006/relationships/image" Target="../media/image4.gif"/><Relationship Id="rId1" Type="http://schemas.openxmlformats.org/officeDocument/2006/relationships/slideLayout" Target="../slideLayouts/slideLayout2.xml"/><Relationship Id="rId2" Type="http://schemas.openxmlformats.org/officeDocument/2006/relationships/hyperlink" Target="ftp://ftp.uniprot.org/pub/databases/uniprot/current_release/knowledgebase/reference_proteomes/READM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eb.expasy.org/docs/userman.html" TargetMode="External"/><Relationship Id="rId4" Type="http://schemas.openxmlformats.org/officeDocument/2006/relationships/image" Target="../media/image3.png"/><Relationship Id="rId5" Type="http://schemas.openxmlformats.org/officeDocument/2006/relationships/image" Target="../media/image4.gif"/><Relationship Id="rId1" Type="http://schemas.openxmlformats.org/officeDocument/2006/relationships/slideLayout" Target="../slideLayouts/slideLayout2.xml"/><Relationship Id="rId2" Type="http://schemas.openxmlformats.org/officeDocument/2006/relationships/hyperlink" Target="ftp://ftp.uniprot.org/pub/databases/uniprot/current_release/knowledgebase/taxonomic_divisions/uniprot_sprot_archaea.dat.gz"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lucidchart.com/pages/database-diagram/database-design" TargetMode="External"/><Relationship Id="rId4" Type="http://schemas.openxmlformats.org/officeDocument/2006/relationships/hyperlink" Target="https://www.linkedin.com/pulse/tutorial-step-database-design-sql-david-mccaldin" TargetMode="External"/><Relationship Id="rId1" Type="http://schemas.openxmlformats.org/officeDocument/2006/relationships/slideLayout" Target="../slideLayouts/slideLayout2.xml"/><Relationship Id="rId2" Type="http://schemas.openxmlformats.org/officeDocument/2006/relationships/hyperlink" Target="http://www.datanamic.com/support/lt-dez005-introduction-db-modeling.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Bioinformatics Lab</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08100" y="3411538"/>
            <a:ext cx="9105900" cy="639762"/>
          </a:xfrm>
        </p:spPr>
        <p:txBody>
          <a:bodyPr/>
          <a:lstStyle/>
          <a:p>
            <a:r>
              <a:rPr lang="en-US" b="1" dirty="0" smtClean="0">
                <a:solidFill>
                  <a:srgbClr val="002060"/>
                </a:solidFill>
                <a:effectLst>
                  <a:outerShdw blurRad="38100" dist="38100" dir="2700000" algn="tl">
                    <a:srgbClr val="000000">
                      <a:alpha val="43137"/>
                    </a:srgbClr>
                  </a:outerShdw>
                </a:effectLst>
              </a:rPr>
              <a:t>Week 4  Session 1</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sp>
        <p:nvSpPr>
          <p:cNvPr id="6" name="TextBox 5"/>
          <p:cNvSpPr txBox="1"/>
          <p:nvPr/>
        </p:nvSpPr>
        <p:spPr>
          <a:xfrm>
            <a:off x="317500" y="5257800"/>
            <a:ext cx="3227037" cy="1015663"/>
          </a:xfrm>
          <a:prstGeom prst="rect">
            <a:avLst/>
          </a:prstGeom>
          <a:noFill/>
        </p:spPr>
        <p:txBody>
          <a:bodyPr wrap="none" rtlCol="0">
            <a:spAutoFit/>
          </a:bodyPr>
          <a:lstStyle/>
          <a:p>
            <a:r>
              <a:rPr lang="en-US" sz="2000" b="1" dirty="0" smtClean="0">
                <a:solidFill>
                  <a:srgbClr val="002060"/>
                </a:solidFill>
              </a:rPr>
              <a:t>Instructor:</a:t>
            </a:r>
          </a:p>
          <a:p>
            <a:pPr marL="228600" lvl="1"/>
            <a:r>
              <a:rPr lang="en-US" sz="2000" b="1" dirty="0" smtClean="0"/>
              <a:t>Arturo Medrano</a:t>
            </a:r>
          </a:p>
          <a:p>
            <a:pPr marL="228600" lvl="1"/>
            <a:r>
              <a:rPr lang="en-US" sz="2000" b="1" dirty="0" smtClean="0"/>
              <a:t>l1medranosoto@ucsd.edu</a:t>
            </a:r>
            <a:endParaRPr lang="en-US" sz="2000" b="1" dirty="0"/>
          </a:p>
        </p:txBody>
      </p:sp>
      <p:sp>
        <p:nvSpPr>
          <p:cNvPr id="7" name="TextBox 6"/>
          <p:cNvSpPr txBox="1"/>
          <p:nvPr/>
        </p:nvSpPr>
        <p:spPr>
          <a:xfrm>
            <a:off x="8982695" y="5349875"/>
            <a:ext cx="2618602" cy="1015663"/>
          </a:xfrm>
          <a:prstGeom prst="rect">
            <a:avLst/>
          </a:prstGeom>
          <a:noFill/>
        </p:spPr>
        <p:txBody>
          <a:bodyPr wrap="none" rtlCol="0">
            <a:spAutoFit/>
          </a:bodyPr>
          <a:lstStyle/>
          <a:p>
            <a:r>
              <a:rPr lang="en-US" sz="2000" b="1" dirty="0" smtClean="0">
                <a:solidFill>
                  <a:srgbClr val="002060"/>
                </a:solidFill>
              </a:rPr>
              <a:t>Instructional Assistant:</a:t>
            </a:r>
          </a:p>
          <a:p>
            <a:pPr marL="228600" lvl="1"/>
            <a:r>
              <a:rPr lang="en-US" sz="2000" b="1" dirty="0" err="1" smtClean="0"/>
              <a:t>Hanbin</a:t>
            </a:r>
            <a:r>
              <a:rPr lang="en-US" sz="2000" b="1" dirty="0" smtClean="0"/>
              <a:t> Lu</a:t>
            </a:r>
          </a:p>
          <a:p>
            <a:pPr marL="228600" lvl="1"/>
            <a:r>
              <a:rPr lang="en-US" sz="2000" b="1" dirty="0" smtClean="0"/>
              <a:t>hal213@ucsd.edu</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94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Connecting to the MySQL Server</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38076"/>
            <a:ext cx="10677645" cy="4107139"/>
          </a:xfrm>
        </p:spPr>
        <p:txBody>
          <a:bodyPr>
            <a:noAutofit/>
          </a:bodyPr>
          <a:lstStyle/>
          <a:p>
            <a:pPr marL="457200" indent="-457200">
              <a:buClr>
                <a:srgbClr val="002060"/>
              </a:buClr>
              <a:buFont typeface="Wingdings" panose="05000000000000000000" pitchFamily="2" charset="2"/>
              <a:buChar char="q"/>
            </a:pPr>
            <a:r>
              <a:rPr lang="en-US" sz="2200" dirty="0" smtClean="0"/>
              <a:t>Connect to any of the </a:t>
            </a:r>
            <a:r>
              <a:rPr lang="en-US" sz="2200" dirty="0" err="1" smtClean="0"/>
              <a:t>ieng</a:t>
            </a:r>
            <a:r>
              <a:rPr lang="en-US" sz="2200" dirty="0" smtClean="0"/>
              <a:t> servers.</a:t>
            </a:r>
          </a:p>
          <a:p>
            <a:pPr marL="457200" indent="-457200">
              <a:buClr>
                <a:srgbClr val="002060"/>
              </a:buClr>
              <a:buFont typeface="Wingdings" panose="05000000000000000000" pitchFamily="2" charset="2"/>
              <a:buChar char="q"/>
            </a:pPr>
            <a:r>
              <a:rPr lang="en-US" sz="2200" dirty="0" smtClean="0"/>
              <a:t>To login to the MySQL server use your user name in the </a:t>
            </a:r>
            <a:r>
              <a:rPr lang="en-US" sz="2200" dirty="0" err="1" smtClean="0"/>
              <a:t>ieng</a:t>
            </a:r>
            <a:r>
              <a:rPr lang="en-US" sz="2200" dirty="0" smtClean="0"/>
              <a:t> servers.</a:t>
            </a:r>
          </a:p>
          <a:p>
            <a:pPr marL="457200" indent="-457200">
              <a:buClr>
                <a:srgbClr val="002060"/>
              </a:buClr>
              <a:buFont typeface="Wingdings" panose="05000000000000000000" pitchFamily="2" charset="2"/>
              <a:buChar char="q"/>
            </a:pPr>
            <a:r>
              <a:rPr lang="en-US" sz="2200" dirty="0" smtClean="0"/>
              <a:t>Your database name is: &lt;</a:t>
            </a:r>
            <a:r>
              <a:rPr lang="en-US" sz="2200" dirty="0" err="1" smtClean="0"/>
              <a:t>user_name</a:t>
            </a:r>
            <a:r>
              <a:rPr lang="en-US" sz="2200" dirty="0" smtClean="0"/>
              <a:t>&gt;_</a:t>
            </a:r>
            <a:r>
              <a:rPr lang="en-US" sz="2200" dirty="0" err="1" smtClean="0"/>
              <a:t>db</a:t>
            </a:r>
            <a:endParaRPr lang="en-US" sz="2200" dirty="0" smtClean="0"/>
          </a:p>
          <a:p>
            <a:pPr marL="457200" indent="-457200">
              <a:buClr>
                <a:srgbClr val="002060"/>
              </a:buClr>
              <a:buFont typeface="Wingdings" panose="05000000000000000000" pitchFamily="2" charset="2"/>
              <a:buChar char="q"/>
            </a:pPr>
            <a:r>
              <a:rPr lang="en-US" sz="2200" dirty="0" smtClean="0"/>
              <a:t>Connect to MySQL with the command: </a:t>
            </a:r>
          </a:p>
          <a:p>
            <a:pPr lvl="1">
              <a:buClr>
                <a:srgbClr val="002060"/>
              </a:buClr>
              <a:buFont typeface="Courier New" panose="02070309020205020404" pitchFamily="49" charset="0"/>
              <a:buChar char="o"/>
            </a:pPr>
            <a:r>
              <a:rPr lang="en-US" sz="1800" b="1" dirty="0" err="1" smtClean="0">
                <a:solidFill>
                  <a:srgbClr val="1F3BFF"/>
                </a:solidFill>
              </a:rPr>
              <a:t>mysql</a:t>
            </a:r>
            <a:r>
              <a:rPr lang="en-US" sz="1800" b="1" dirty="0" smtClean="0">
                <a:solidFill>
                  <a:srgbClr val="1F3BFF"/>
                </a:solidFill>
              </a:rPr>
              <a:t> </a:t>
            </a:r>
            <a:r>
              <a:rPr lang="en-US" sz="1800" b="1" dirty="0">
                <a:solidFill>
                  <a:srgbClr val="1F3BFF"/>
                </a:solidFill>
              </a:rPr>
              <a:t>-h</a:t>
            </a:r>
            <a:r>
              <a:rPr lang="en-US" sz="1800" dirty="0"/>
              <a:t> bm185s-mysql.ucsd.edu </a:t>
            </a:r>
            <a:r>
              <a:rPr lang="en-US" sz="1800" b="1" dirty="0">
                <a:solidFill>
                  <a:srgbClr val="1F3BFF"/>
                </a:solidFill>
              </a:rPr>
              <a:t>-u</a:t>
            </a:r>
            <a:r>
              <a:rPr lang="en-US" sz="1800" dirty="0"/>
              <a:t> </a:t>
            </a:r>
            <a:r>
              <a:rPr lang="en-US" sz="1800" dirty="0" smtClean="0"/>
              <a:t>&lt;</a:t>
            </a:r>
            <a:r>
              <a:rPr lang="en-US" sz="1800" dirty="0" err="1" smtClean="0"/>
              <a:t>user_name</a:t>
            </a:r>
            <a:r>
              <a:rPr lang="en-US" sz="1800" dirty="0" smtClean="0"/>
              <a:t>&gt; </a:t>
            </a:r>
            <a:r>
              <a:rPr lang="en-US" sz="1800" b="1" dirty="0">
                <a:solidFill>
                  <a:srgbClr val="1F3BFF"/>
                </a:solidFill>
              </a:rPr>
              <a:t>-</a:t>
            </a:r>
            <a:r>
              <a:rPr lang="en-US" sz="1800" b="1" dirty="0" smtClean="0">
                <a:solidFill>
                  <a:srgbClr val="1F3BFF"/>
                </a:solidFill>
              </a:rPr>
              <a:t>p</a:t>
            </a:r>
            <a:r>
              <a:rPr lang="en-US" sz="1800" dirty="0" smtClean="0"/>
              <a:t> </a:t>
            </a:r>
          </a:p>
          <a:p>
            <a:pPr lvl="1">
              <a:buClr>
                <a:srgbClr val="002060"/>
              </a:buClr>
              <a:buFont typeface="Courier New" panose="02070309020205020404" pitchFamily="49" charset="0"/>
              <a:buChar char="o"/>
            </a:pPr>
            <a:r>
              <a:rPr lang="en-US" sz="1800" b="1" dirty="0" err="1">
                <a:solidFill>
                  <a:srgbClr val="1F3BFF"/>
                </a:solidFill>
              </a:rPr>
              <a:t>mysql</a:t>
            </a:r>
            <a:r>
              <a:rPr lang="en-US" sz="1800" b="1" dirty="0">
                <a:solidFill>
                  <a:srgbClr val="1F3BFF"/>
                </a:solidFill>
              </a:rPr>
              <a:t> -h</a:t>
            </a:r>
            <a:r>
              <a:rPr lang="en-US" sz="1800" dirty="0"/>
              <a:t> bm185s-mysql.ucsd.edu </a:t>
            </a:r>
            <a:r>
              <a:rPr lang="en-US" sz="1800" b="1" dirty="0">
                <a:solidFill>
                  <a:srgbClr val="1F3BFF"/>
                </a:solidFill>
              </a:rPr>
              <a:t>-u</a:t>
            </a:r>
            <a:r>
              <a:rPr lang="en-US" sz="1800" dirty="0"/>
              <a:t> &lt;</a:t>
            </a:r>
            <a:r>
              <a:rPr lang="en-US" sz="1800" dirty="0" err="1"/>
              <a:t>user_name</a:t>
            </a:r>
            <a:r>
              <a:rPr lang="en-US" sz="1800" dirty="0"/>
              <a:t>&gt; </a:t>
            </a:r>
            <a:r>
              <a:rPr lang="en-US" sz="1800" dirty="0" smtClean="0"/>
              <a:t> </a:t>
            </a:r>
            <a:r>
              <a:rPr lang="en-US" sz="1800" b="1" dirty="0" smtClean="0">
                <a:solidFill>
                  <a:srgbClr val="1F3BFF"/>
                </a:solidFill>
              </a:rPr>
              <a:t>-p</a:t>
            </a:r>
            <a:r>
              <a:rPr lang="en-US" sz="1800" dirty="0"/>
              <a:t> &lt;</a:t>
            </a:r>
            <a:r>
              <a:rPr lang="en-US" sz="1800" dirty="0" err="1"/>
              <a:t>user_name</a:t>
            </a:r>
            <a:r>
              <a:rPr lang="en-US" sz="1800" dirty="0" smtClean="0"/>
              <a:t>&gt;_</a:t>
            </a:r>
            <a:r>
              <a:rPr lang="en-US" sz="1800" dirty="0" err="1" smtClean="0"/>
              <a:t>db</a:t>
            </a:r>
            <a:endParaRPr lang="en-US" sz="1800" dirty="0" smtClean="0"/>
          </a:p>
          <a:p>
            <a:pPr marL="457200" indent="-457200">
              <a:buClr>
                <a:srgbClr val="002060"/>
              </a:buClr>
              <a:buFont typeface="Wingdings" panose="05000000000000000000" pitchFamily="2" charset="2"/>
              <a:buChar char="q"/>
            </a:pPr>
            <a:r>
              <a:rPr lang="en-US" sz="2200" dirty="0" smtClean="0"/>
              <a:t>Verify that your database is there:</a:t>
            </a:r>
            <a:endParaRPr lang="en-US" sz="2200" dirty="0"/>
          </a:p>
          <a:p>
            <a:pPr lvl="1">
              <a:buClr>
                <a:srgbClr val="002060"/>
              </a:buClr>
              <a:buFont typeface="Courier New" panose="02070309020205020404" pitchFamily="49" charset="0"/>
              <a:buChar char="o"/>
            </a:pPr>
            <a:r>
              <a:rPr lang="en-US" sz="1800" b="1" dirty="0" smtClean="0"/>
              <a:t>SHOW DATABASES;</a:t>
            </a:r>
          </a:p>
          <a:p>
            <a:pPr lvl="1">
              <a:buClr>
                <a:srgbClr val="002060"/>
              </a:buClr>
              <a:buFont typeface="Courier New" panose="02070309020205020404" pitchFamily="49" charset="0"/>
              <a:buChar char="o"/>
            </a:pPr>
            <a:r>
              <a:rPr lang="en-US" sz="1800" dirty="0" smtClean="0"/>
              <a:t>You should be able to see your database (in my case bm185s_db);</a:t>
            </a:r>
          </a:p>
          <a:p>
            <a:pPr lvl="1">
              <a:buClr>
                <a:srgbClr val="002060"/>
              </a:buClr>
              <a:buFont typeface="Courier New" panose="02070309020205020404" pitchFamily="49" charset="0"/>
              <a:buChar char="o"/>
            </a:pPr>
            <a:r>
              <a:rPr lang="en-US" sz="1800" b="1" dirty="0" smtClean="0"/>
              <a:t>USE</a:t>
            </a:r>
            <a:r>
              <a:rPr lang="en-US" sz="1800" dirty="0" smtClean="0"/>
              <a:t> bm185s_db;  (to start working in your database)</a:t>
            </a:r>
            <a:endParaRPr lang="en-US" sz="1800" dirty="0"/>
          </a:p>
          <a:p>
            <a:pPr marL="0" indent="0">
              <a:buClr>
                <a:srgbClr val="002060"/>
              </a:buClr>
              <a:buNone/>
            </a:pPr>
            <a:endParaRPr lang="en-US" sz="2000" dirty="0" smtClean="0"/>
          </a:p>
          <a:p>
            <a:pPr marL="457200" lvl="1" indent="0">
              <a:buClr>
                <a:srgbClr val="002060"/>
              </a:buClr>
              <a:buNone/>
            </a:pPr>
            <a:endParaRPr lang="en-US" sz="16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10</a:t>
            </a:fld>
            <a:endParaRPr lang="en-US" dirty="0"/>
          </a:p>
        </p:txBody>
      </p:sp>
    </p:spTree>
    <p:extLst>
      <p:ext uri="{BB962C8B-B14F-4D97-AF65-F5344CB8AC3E}">
        <p14:creationId xmlns:p14="http://schemas.microsoft.com/office/powerpoint/2010/main" val="22480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Creating Tables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72800"/>
            <a:ext cx="10677645" cy="4628000"/>
          </a:xfrm>
        </p:spPr>
        <p:txBody>
          <a:bodyPr>
            <a:noAutofit/>
          </a:bodyPr>
          <a:lstStyle/>
          <a:p>
            <a:pPr marL="457200" indent="-457200">
              <a:buClr>
                <a:srgbClr val="002060"/>
              </a:buClr>
              <a:buFont typeface="Wingdings" panose="05000000000000000000" pitchFamily="2" charset="2"/>
              <a:buChar char="q"/>
            </a:pPr>
            <a:r>
              <a:rPr lang="en-US" sz="2200" dirty="0" smtClean="0"/>
              <a:t>The command ‘</a:t>
            </a:r>
            <a:r>
              <a:rPr lang="en-US" sz="2200" b="1" dirty="0" smtClean="0"/>
              <a:t>SHOW TABLES;</a:t>
            </a:r>
            <a:r>
              <a:rPr lang="en-US" sz="2200" dirty="0" smtClean="0"/>
              <a:t>’</a:t>
            </a:r>
            <a:r>
              <a:rPr lang="en-US" sz="2200" b="1" dirty="0" smtClean="0"/>
              <a:t> </a:t>
            </a:r>
            <a:r>
              <a:rPr lang="en-US" sz="2200" dirty="0" smtClean="0"/>
              <a:t>displays a list of all the tables available in the database.</a:t>
            </a:r>
          </a:p>
          <a:p>
            <a:pPr marL="457200" indent="-457200">
              <a:buClr>
                <a:srgbClr val="002060"/>
              </a:buClr>
              <a:buFont typeface="Wingdings" panose="05000000000000000000" pitchFamily="2" charset="2"/>
              <a:buChar char="q"/>
            </a:pPr>
            <a:r>
              <a:rPr lang="en-US" sz="2200" dirty="0" smtClean="0"/>
              <a:t>The statement </a:t>
            </a:r>
            <a:r>
              <a:rPr lang="en-US" sz="2200" b="1" dirty="0" smtClean="0"/>
              <a:t>CREATE TABLE &lt;name&gt; </a:t>
            </a:r>
            <a:r>
              <a:rPr lang="en-US" sz="2200" dirty="0" smtClean="0"/>
              <a:t>requires the specification of the table name, and for each column in the table we need to specify a name, type (e.g., </a:t>
            </a:r>
            <a:r>
              <a:rPr lang="en-US" sz="2200" dirty="0" err="1" smtClean="0"/>
              <a:t>int</a:t>
            </a:r>
            <a:r>
              <a:rPr lang="en-US" sz="2200" dirty="0" smtClean="0"/>
              <a:t>, char, etc.), size in characters, and other attributes:</a:t>
            </a:r>
            <a:endParaRPr lang="en-US" sz="1800" dirty="0" smtClean="0"/>
          </a:p>
          <a:p>
            <a:pPr marL="457200" lvl="1" indent="0">
              <a:buClr>
                <a:srgbClr val="002060"/>
              </a:buClr>
              <a:buNone/>
            </a:pPr>
            <a:endParaRPr lang="en-US" sz="1800" dirty="0"/>
          </a:p>
          <a:p>
            <a:pPr marL="457200" lvl="1" indent="0">
              <a:buClr>
                <a:srgbClr val="002060"/>
              </a:buClr>
              <a:buNone/>
            </a:pPr>
            <a:r>
              <a:rPr lang="en-US" sz="1800" b="1" dirty="0" smtClean="0">
                <a:latin typeface="Courier New" panose="02070309020205020404" pitchFamily="49" charset="0"/>
                <a:cs typeface="Courier New" panose="02070309020205020404" pitchFamily="49" charset="0"/>
              </a:rPr>
              <a:t>CREATE TABLE</a:t>
            </a:r>
            <a:r>
              <a:rPr lang="en-US" sz="1800" dirty="0" smtClean="0">
                <a:latin typeface="Courier New" panose="02070309020205020404" pitchFamily="49" charset="0"/>
                <a:cs typeface="Courier New" panose="02070309020205020404" pitchFamily="49" charset="0"/>
              </a:rPr>
              <a:t> genomes (</a:t>
            </a:r>
          </a:p>
          <a:p>
            <a:pPr marL="914400" lvl="2" indent="0">
              <a:buClr>
                <a:srgbClr val="002060"/>
              </a:buClr>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genome_id</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(10) </a:t>
            </a:r>
            <a:r>
              <a:rPr lang="en-US" sz="1800" b="1" dirty="0" smtClean="0">
                <a:latin typeface="Courier New" panose="02070309020205020404" pitchFamily="49" charset="0"/>
                <a:cs typeface="Courier New" panose="02070309020205020404" pitchFamily="49" charset="0"/>
              </a:rPr>
              <a:t>UNSIGNED NOT NULL AUTO_INCREMENT,</a:t>
            </a:r>
          </a:p>
          <a:p>
            <a:pPr marL="914400" lvl="2" indent="0">
              <a:buClr>
                <a:srgbClr val="002060"/>
              </a:buClr>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name       </a:t>
            </a:r>
            <a:r>
              <a:rPr lang="en-US" sz="1800" b="1" dirty="0" smtClean="0">
                <a:latin typeface="Courier New" panose="02070309020205020404" pitchFamily="49" charset="0"/>
                <a:cs typeface="Courier New" panose="02070309020205020404" pitchFamily="49" charset="0"/>
              </a:rPr>
              <a:t>VARCHAR</a:t>
            </a:r>
            <a:r>
              <a:rPr lang="en-US" sz="1800" dirty="0" smtClean="0">
                <a:latin typeface="Courier New" panose="02070309020205020404" pitchFamily="49" charset="0"/>
                <a:cs typeface="Courier New" panose="02070309020205020404" pitchFamily="49" charset="0"/>
              </a:rPr>
              <a:t> (100) </a:t>
            </a:r>
            <a:r>
              <a:rPr lang="en-US" sz="1800" b="1" dirty="0" smtClean="0">
                <a:latin typeface="Courier New" panose="02070309020205020404" pitchFamily="49" charset="0"/>
                <a:cs typeface="Courier New" panose="02070309020205020404" pitchFamily="49" charset="0"/>
              </a:rPr>
              <a:t>NOT NULL</a:t>
            </a:r>
            <a:r>
              <a:rPr lang="en-US" sz="1800" dirty="0" smtClean="0">
                <a:latin typeface="Courier New" panose="02070309020205020404" pitchFamily="49" charset="0"/>
                <a:cs typeface="Courier New" panose="02070309020205020404" pitchFamily="49" charset="0"/>
              </a:rPr>
              <a:t>,</a:t>
            </a:r>
          </a:p>
          <a:p>
            <a:pPr marL="914400" lvl="2" indent="0">
              <a:buClr>
                <a:srgbClr val="002060"/>
              </a:buClr>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tax_id</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(10) </a:t>
            </a:r>
            <a:r>
              <a:rPr lang="en-US" sz="1800" b="1" dirty="0" smtClean="0">
                <a:latin typeface="Courier New" panose="02070309020205020404" pitchFamily="49" charset="0"/>
                <a:cs typeface="Courier New" panose="02070309020205020404" pitchFamily="49" charset="0"/>
              </a:rPr>
              <a:t>UNSIGNED NOT NULL,</a:t>
            </a:r>
          </a:p>
          <a:p>
            <a:pPr marL="914400" lvl="2" indent="0">
              <a:buClr>
                <a:srgbClr val="002060"/>
              </a:buClr>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domain     </a:t>
            </a:r>
            <a:r>
              <a:rPr lang="en-US" sz="1800" b="1" dirty="0" smtClean="0">
                <a:latin typeface="Courier New" panose="02070309020205020404" pitchFamily="49" charset="0"/>
                <a:cs typeface="Courier New" panose="02070309020205020404" pitchFamily="49" charset="0"/>
              </a:rPr>
              <a:t>ENUM</a:t>
            </a:r>
            <a:r>
              <a:rPr lang="en-US" sz="1800" dirty="0" smtClean="0">
                <a:latin typeface="Courier New" panose="02070309020205020404" pitchFamily="49" charset="0"/>
                <a:cs typeface="Courier New" panose="02070309020205020404" pitchFamily="49" charset="0"/>
              </a:rPr>
              <a:t>(‘bacteria’,‘archaea’,’</a:t>
            </a:r>
            <a:r>
              <a:rPr lang="en-US" sz="1800" dirty="0" err="1" smtClean="0">
                <a:latin typeface="Courier New" panose="02070309020205020404" pitchFamily="49" charset="0"/>
                <a:cs typeface="Courier New" panose="02070309020205020404" pitchFamily="49" charset="0"/>
              </a:rPr>
              <a:t>eukarya</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NOT NULL,</a:t>
            </a:r>
          </a:p>
          <a:p>
            <a:pPr marL="914400" lvl="2" indent="0">
              <a:buClr>
                <a:srgbClr val="002060"/>
              </a:buClr>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PRIMARY KEY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genome_id</a:t>
            </a:r>
            <a:r>
              <a:rPr lang="en-US" sz="1800" dirty="0" smtClean="0">
                <a:latin typeface="Courier New" panose="02070309020205020404" pitchFamily="49" charset="0"/>
                <a:cs typeface="Courier New" panose="02070309020205020404" pitchFamily="49" charset="0"/>
              </a:rPr>
              <a:t>),</a:t>
            </a:r>
          </a:p>
          <a:p>
            <a:pPr marL="914400" lvl="2" indent="0">
              <a:buClr>
                <a:srgbClr val="002060"/>
              </a:buClr>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KEY</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tax_id</a:t>
            </a:r>
            <a:r>
              <a:rPr lang="en-US" sz="1800" dirty="0" smtClean="0">
                <a:latin typeface="Courier New" panose="02070309020205020404" pitchFamily="49" charset="0"/>
                <a:cs typeface="Courier New" panose="02070309020205020404" pitchFamily="49" charset="0"/>
              </a:rPr>
              <a:t>)</a:t>
            </a:r>
          </a:p>
          <a:p>
            <a:pPr marL="463550" lvl="2" indent="0">
              <a:buClr>
                <a:srgbClr val="002060"/>
              </a:buClr>
              <a:buNone/>
            </a:pP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ENGINE</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InnoDB</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Clr>
                <a:srgbClr val="002060"/>
              </a:buClr>
              <a:buNone/>
            </a:pPr>
            <a:r>
              <a:rPr lang="en-US" sz="22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54187" y="5846160"/>
            <a:ext cx="5937813" cy="923330"/>
          </a:xfrm>
          <a:prstGeom prst="rect">
            <a:avLst/>
          </a:prstGeom>
          <a:noFill/>
        </p:spPr>
        <p:txBody>
          <a:bodyPr wrap="square" rtlCol="0">
            <a:spAutoFit/>
          </a:bodyPr>
          <a:lstStyle/>
          <a:p>
            <a:r>
              <a:rPr lang="en-US" u="sng" dirty="0" smtClean="0"/>
              <a:t>NOTE</a:t>
            </a:r>
            <a:r>
              <a:rPr lang="en-US" dirty="0" smtClean="0"/>
              <a:t>: There are many other useful types (e.g., </a:t>
            </a:r>
            <a:r>
              <a:rPr lang="en-US" b="1" dirty="0" smtClean="0"/>
              <a:t>char</a:t>
            </a:r>
            <a:r>
              <a:rPr lang="en-US" dirty="0" smtClean="0"/>
              <a:t>, </a:t>
            </a:r>
            <a:r>
              <a:rPr lang="en-US" b="1" dirty="0" smtClean="0"/>
              <a:t>number</a:t>
            </a:r>
            <a:r>
              <a:rPr lang="en-US" dirty="0" smtClean="0"/>
              <a:t>, </a:t>
            </a:r>
            <a:r>
              <a:rPr lang="en-US" b="1" dirty="0" err="1" smtClean="0"/>
              <a:t>smallint</a:t>
            </a:r>
            <a:r>
              <a:rPr lang="en-US" dirty="0" smtClean="0"/>
              <a:t>, </a:t>
            </a:r>
            <a:r>
              <a:rPr lang="en-US" b="1" dirty="0" err="1" smtClean="0"/>
              <a:t>mediumint</a:t>
            </a:r>
            <a:r>
              <a:rPr lang="en-US" dirty="0" smtClean="0"/>
              <a:t>,  </a:t>
            </a:r>
            <a:r>
              <a:rPr lang="en-US" b="1" dirty="0" err="1" smtClean="0"/>
              <a:t>bigint</a:t>
            </a:r>
            <a:r>
              <a:rPr lang="en-US" dirty="0" smtClean="0"/>
              <a:t>, </a:t>
            </a:r>
            <a:r>
              <a:rPr lang="en-US" b="1" dirty="0" smtClean="0"/>
              <a:t>double</a:t>
            </a:r>
            <a:r>
              <a:rPr lang="en-US" dirty="0" smtClean="0"/>
              <a:t>, </a:t>
            </a:r>
            <a:r>
              <a:rPr lang="en-US" b="1" dirty="0" smtClean="0"/>
              <a:t>date</a:t>
            </a:r>
            <a:r>
              <a:rPr lang="en-US" dirty="0" smtClean="0"/>
              <a:t>, </a:t>
            </a:r>
            <a:r>
              <a:rPr lang="en-US" b="1" dirty="0" smtClean="0"/>
              <a:t>text</a:t>
            </a:r>
            <a:r>
              <a:rPr lang="en-US" dirty="0" smtClean="0"/>
              <a:t>, </a:t>
            </a:r>
            <a:r>
              <a:rPr lang="en-US" b="1" dirty="0" smtClean="0"/>
              <a:t>etc.</a:t>
            </a:r>
            <a:r>
              <a:rPr lang="en-US" dirty="0" smtClean="0"/>
              <a:t>). See:</a:t>
            </a:r>
            <a:endParaRPr lang="en-US" dirty="0"/>
          </a:p>
          <a:p>
            <a:r>
              <a:rPr lang="en-US" dirty="0">
                <a:hlinkClick r:id="rId2"/>
              </a:rPr>
              <a:t>https://</a:t>
            </a:r>
            <a:r>
              <a:rPr lang="en-US" dirty="0" smtClean="0">
                <a:hlinkClick r:id="rId2"/>
              </a:rPr>
              <a:t>dev.mysql.com/doc/refman/5.7/en/data-types.html</a:t>
            </a:r>
            <a:endParaRPr lang="en-US" dirty="0" smtClean="0"/>
          </a:p>
        </p:txBody>
      </p:sp>
      <p:sp>
        <p:nvSpPr>
          <p:cNvPr id="6" name="TextBox 5"/>
          <p:cNvSpPr txBox="1"/>
          <p:nvPr/>
        </p:nvSpPr>
        <p:spPr>
          <a:xfrm>
            <a:off x="18062" y="6488668"/>
            <a:ext cx="418704" cy="369332"/>
          </a:xfrm>
          <a:prstGeom prst="rect">
            <a:avLst/>
          </a:prstGeom>
          <a:noFill/>
        </p:spPr>
        <p:txBody>
          <a:bodyPr wrap="none" rtlCol="0">
            <a:spAutoFit/>
          </a:bodyPr>
          <a:lstStyle/>
          <a:p>
            <a:fld id="{2C49E030-CEFA-4762-A6A9-AA914CC557C7}" type="slidenum">
              <a:rPr lang="en-US" dirty="0"/>
              <a:t>11</a:t>
            </a:fld>
            <a:endParaRPr lang="en-US" dirty="0"/>
          </a:p>
        </p:txBody>
      </p:sp>
    </p:spTree>
    <p:extLst>
      <p:ext uri="{BB962C8B-B14F-4D97-AF65-F5344CB8AC3E}">
        <p14:creationId xmlns:p14="http://schemas.microsoft.com/office/powerpoint/2010/main" val="339025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1+#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Reading the Structure of Tables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61220"/>
            <a:ext cx="10677645" cy="2718015"/>
          </a:xfrm>
        </p:spPr>
        <p:txBody>
          <a:bodyPr>
            <a:noAutofit/>
          </a:bodyPr>
          <a:lstStyle/>
          <a:p>
            <a:pPr marL="457200" indent="-457200">
              <a:buClr>
                <a:srgbClr val="002060"/>
              </a:buClr>
              <a:buFont typeface="Wingdings" panose="05000000000000000000" pitchFamily="2" charset="2"/>
              <a:buChar char="q"/>
            </a:pPr>
            <a:r>
              <a:rPr lang="en-US" sz="2400" dirty="0"/>
              <a:t>See </a:t>
            </a:r>
            <a:r>
              <a:rPr lang="en-US" sz="2400" dirty="0" smtClean="0"/>
              <a:t>how a table was created:</a:t>
            </a:r>
            <a:endParaRPr lang="en-US" sz="2400" dirty="0"/>
          </a:p>
          <a:p>
            <a:pPr lvl="1">
              <a:buClr>
                <a:srgbClr val="002060"/>
              </a:buClr>
              <a:buFont typeface="Courier New" panose="02070309020205020404" pitchFamily="49" charset="0"/>
              <a:buChar char="o"/>
            </a:pPr>
            <a:r>
              <a:rPr lang="en-US" sz="2000" b="1" dirty="0" smtClean="0"/>
              <a:t>SHOW CREATE TABLE </a:t>
            </a:r>
            <a:r>
              <a:rPr lang="en-US" sz="2000" dirty="0" smtClean="0"/>
              <a:t>genomes</a:t>
            </a:r>
            <a:r>
              <a:rPr lang="en-US" sz="2000" dirty="0"/>
              <a:t>;</a:t>
            </a:r>
            <a:endParaRPr lang="en-US" dirty="0"/>
          </a:p>
          <a:p>
            <a:pPr marL="457200" indent="-457200">
              <a:buClr>
                <a:srgbClr val="002060"/>
              </a:buClr>
              <a:buFont typeface="Wingdings" panose="05000000000000000000" pitchFamily="2" charset="2"/>
              <a:buChar char="q"/>
            </a:pPr>
            <a:r>
              <a:rPr lang="en-US" sz="2400" dirty="0" smtClean="0"/>
              <a:t>See information about a table structure or query execution plans. Commands </a:t>
            </a:r>
            <a:r>
              <a:rPr lang="en-US" sz="2400" b="1" dirty="0" smtClean="0"/>
              <a:t>DESCRIBE</a:t>
            </a:r>
            <a:r>
              <a:rPr lang="en-US" sz="2400" dirty="0" smtClean="0"/>
              <a:t> and </a:t>
            </a:r>
            <a:r>
              <a:rPr lang="en-US" sz="2400" b="1" dirty="0" smtClean="0"/>
              <a:t>EXPLAIN</a:t>
            </a:r>
            <a:r>
              <a:rPr lang="en-US" sz="2400" dirty="0" smtClean="0"/>
              <a:t> are synonyms:</a:t>
            </a:r>
          </a:p>
          <a:p>
            <a:pPr lvl="1">
              <a:buClr>
                <a:srgbClr val="002060"/>
              </a:buClr>
              <a:buFont typeface="Courier New" panose="02070309020205020404" pitchFamily="49" charset="0"/>
              <a:buChar char="o"/>
            </a:pPr>
            <a:r>
              <a:rPr lang="en-US" sz="2000" b="1" dirty="0" smtClean="0"/>
              <a:t>DESCRIBE</a:t>
            </a:r>
            <a:r>
              <a:rPr lang="en-US" sz="2000" dirty="0" smtClean="0"/>
              <a:t> genomes;</a:t>
            </a:r>
          </a:p>
          <a:p>
            <a:pPr lvl="1">
              <a:buClr>
                <a:srgbClr val="002060"/>
              </a:buClr>
              <a:buFont typeface="Courier New" panose="02070309020205020404" pitchFamily="49" charset="0"/>
              <a:buChar char="o"/>
            </a:pPr>
            <a:r>
              <a:rPr lang="en-US" sz="2000" b="1" dirty="0" smtClean="0"/>
              <a:t>EXPLAIN</a:t>
            </a:r>
            <a:r>
              <a:rPr lang="en-US" sz="2000" dirty="0" smtClean="0"/>
              <a:t> genomes;</a:t>
            </a:r>
          </a:p>
          <a:p>
            <a:pPr lvl="1">
              <a:buClr>
                <a:srgbClr val="002060"/>
              </a:buClr>
              <a:buFont typeface="Courier New" panose="02070309020205020404" pitchFamily="49" charset="0"/>
              <a:buChar char="o"/>
            </a:pPr>
            <a:r>
              <a:rPr lang="en-US" sz="2000" b="1" dirty="0" smtClean="0"/>
              <a:t>SHOW COLUMNS IN </a:t>
            </a:r>
            <a:r>
              <a:rPr lang="en-US" sz="2000" dirty="0" smtClean="0"/>
              <a:t>genomes;    or    </a:t>
            </a:r>
            <a:r>
              <a:rPr lang="en-US" sz="2000" b="1" dirty="0" smtClean="0"/>
              <a:t>SHOW COLUMNS FROM </a:t>
            </a:r>
            <a:r>
              <a:rPr lang="en-US" sz="2000" dirty="0" smtClean="0"/>
              <a:t>genomes;</a:t>
            </a:r>
          </a:p>
          <a:p>
            <a:pPr marL="0" indent="0">
              <a:buClr>
                <a:srgbClr val="002060"/>
              </a:buClr>
              <a:buNone/>
            </a:pPr>
            <a:endParaRPr lang="en-US" sz="2400"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847561344"/>
              </p:ext>
            </p:extLst>
          </p:nvPr>
        </p:nvGraphicFramePr>
        <p:xfrm>
          <a:off x="905341" y="4859006"/>
          <a:ext cx="10219272" cy="1854200"/>
        </p:xfrm>
        <a:graphic>
          <a:graphicData uri="http://schemas.openxmlformats.org/drawingml/2006/table">
            <a:tbl>
              <a:tblPr firstRow="1" bandRow="1">
                <a:tableStyleId>{2D5ABB26-0587-4C30-8999-92F81FD0307C}</a:tableStyleId>
              </a:tblPr>
              <a:tblGrid>
                <a:gridCol w="1703212"/>
                <a:gridCol w="3660864"/>
                <a:gridCol w="675393"/>
                <a:gridCol w="740780"/>
                <a:gridCol w="1735811"/>
                <a:gridCol w="1703212"/>
              </a:tblGrid>
              <a:tr h="370840">
                <a:tc>
                  <a:txBody>
                    <a:bodyPr/>
                    <a:lstStyle/>
                    <a:p>
                      <a:pPr algn="ctr"/>
                      <a:r>
                        <a:rPr lang="en-US" b="1" dirty="0" smtClean="0"/>
                        <a:t>Field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Type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Null</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key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Default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Extra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indent="0">
                        <a:buNone/>
                      </a:pPr>
                      <a:r>
                        <a:rPr lang="en-US" baseline="0" dirty="0" err="1" smtClean="0"/>
                        <a:t>Genome_id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smtClean="0"/>
                        <a:t>int</a:t>
                      </a:r>
                      <a:r>
                        <a:rPr lang="en-US" dirty="0" smtClean="0"/>
                        <a:t> (10) unsigned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PRI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NULL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auto_increment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Varchar</a:t>
                      </a:r>
                      <a:r>
                        <a:rPr lang="en-US" baseline="0" dirty="0" smtClean="0"/>
                        <a:t> (100)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NULL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err="1" smtClean="0"/>
                        <a:t>Tax_id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smtClean="0"/>
                        <a:t>Int</a:t>
                      </a:r>
                      <a:r>
                        <a:rPr lang="en-US" dirty="0" smtClean="0"/>
                        <a:t> (10)</a:t>
                      </a:r>
                      <a:r>
                        <a:rPr lang="en-US" baseline="0" dirty="0" smtClean="0"/>
                        <a:t> unsigned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MUL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NULL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domain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smtClean="0"/>
                        <a:t>Enum</a:t>
                      </a:r>
                      <a:r>
                        <a:rPr lang="en-US" dirty="0" smtClean="0"/>
                        <a:t> (‘bacteria’, ’archaea’, ’</a:t>
                      </a:r>
                      <a:r>
                        <a:rPr lang="en-US" dirty="0" err="1" smtClean="0"/>
                        <a:t>eukarya</a:t>
                      </a: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NULL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11701670" y="6458673"/>
            <a:ext cx="418704" cy="369332"/>
          </a:xfrm>
          <a:prstGeom prst="rect">
            <a:avLst/>
          </a:prstGeom>
          <a:noFill/>
        </p:spPr>
        <p:txBody>
          <a:bodyPr wrap="none" rtlCol="0">
            <a:spAutoFit/>
          </a:bodyPr>
          <a:lstStyle/>
          <a:p>
            <a:fld id="{6827FCDB-24C3-430F-B2A7-8F380C37E39F}" type="slidenum">
              <a:rPr lang="en-US" dirty="0"/>
              <a:t>12</a:t>
            </a:fld>
            <a:endParaRPr lang="en-US" dirty="0"/>
          </a:p>
        </p:txBody>
      </p:sp>
    </p:spTree>
    <p:extLst>
      <p:ext uri="{BB962C8B-B14F-4D97-AF65-F5344CB8AC3E}">
        <p14:creationId xmlns:p14="http://schemas.microsoft.com/office/powerpoint/2010/main" val="8270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Delete a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2316805"/>
            <a:ext cx="10677645" cy="3563129"/>
          </a:xfrm>
        </p:spPr>
        <p:txBody>
          <a:bodyPr>
            <a:noAutofit/>
          </a:bodyPr>
          <a:lstStyle/>
          <a:p>
            <a:pPr marL="457200" indent="-457200">
              <a:buClr>
                <a:srgbClr val="002060"/>
              </a:buClr>
              <a:buFont typeface="Wingdings" panose="05000000000000000000" pitchFamily="2" charset="2"/>
              <a:buChar char="q"/>
            </a:pPr>
            <a:r>
              <a:rPr lang="en-US" dirty="0" smtClean="0"/>
              <a:t>Delete a table and all its contents with the command: </a:t>
            </a:r>
          </a:p>
          <a:p>
            <a:pPr lvl="1">
              <a:buClr>
                <a:srgbClr val="002060"/>
              </a:buClr>
              <a:buFont typeface="Courier New" panose="02070309020205020404" pitchFamily="49" charset="0"/>
              <a:buChar char="o"/>
            </a:pPr>
            <a:r>
              <a:rPr lang="en-US" b="1" dirty="0" smtClean="0"/>
              <a:t>DROP TABLE </a:t>
            </a:r>
            <a:r>
              <a:rPr lang="en-US" dirty="0" smtClean="0"/>
              <a:t>genomes</a:t>
            </a:r>
            <a:r>
              <a:rPr lang="en-US" b="1" dirty="0" smtClean="0"/>
              <a:t>;</a:t>
            </a:r>
          </a:p>
          <a:p>
            <a:pPr lvl="1">
              <a:buClr>
                <a:srgbClr val="002060"/>
              </a:buClr>
              <a:buFont typeface="Courier New" panose="02070309020205020404" pitchFamily="49" charset="0"/>
              <a:buChar char="o"/>
            </a:pPr>
            <a:r>
              <a:rPr lang="en-US" b="1" dirty="0" smtClean="0"/>
              <a:t>DROP TABLE IF EXISTS </a:t>
            </a:r>
            <a:r>
              <a:rPr lang="en-US" dirty="0" smtClean="0"/>
              <a:t>genomes</a:t>
            </a:r>
            <a:r>
              <a:rPr lang="en-US" b="1" dirty="0" smtClean="0"/>
              <a:t>;</a:t>
            </a:r>
            <a:endParaRPr lang="en-US" dirty="0" smtClean="0"/>
          </a:p>
          <a:p>
            <a:pPr marL="457200" indent="-457200">
              <a:buClr>
                <a:srgbClr val="002060"/>
              </a:buClr>
              <a:buFont typeface="Wingdings" panose="05000000000000000000" pitchFamily="2" charset="2"/>
              <a:buChar char="q"/>
            </a:pPr>
            <a:r>
              <a:rPr lang="en-US" dirty="0" smtClean="0"/>
              <a:t>To clear all rows of a table without deleting it:  </a:t>
            </a:r>
          </a:p>
          <a:p>
            <a:pPr lvl="1">
              <a:buClr>
                <a:srgbClr val="002060"/>
              </a:buClr>
              <a:buFont typeface="Courier New" panose="02070309020205020404" pitchFamily="49" charset="0"/>
              <a:buChar char="o"/>
            </a:pPr>
            <a:r>
              <a:rPr lang="en-US" b="1" dirty="0" smtClean="0"/>
              <a:t>TRUNCATE</a:t>
            </a:r>
            <a:r>
              <a:rPr lang="en-US" dirty="0" smtClean="0"/>
              <a:t> genomes;    </a:t>
            </a:r>
            <a:r>
              <a:rPr lang="en-US" sz="2000" dirty="0" smtClean="0"/>
              <a:t>(resets </a:t>
            </a:r>
            <a:r>
              <a:rPr lang="en-US" sz="2000" b="1" dirty="0" smtClean="0"/>
              <a:t>AUTO_INCREMENT</a:t>
            </a:r>
            <a:r>
              <a:rPr lang="en-US" sz="2000" dirty="0" smtClean="0"/>
              <a:t> counter)</a:t>
            </a:r>
          </a:p>
          <a:p>
            <a:pPr lvl="1">
              <a:buClr>
                <a:srgbClr val="002060"/>
              </a:buClr>
              <a:buFont typeface="Courier New" panose="02070309020205020404" pitchFamily="49" charset="0"/>
              <a:buChar char="o"/>
            </a:pPr>
            <a:r>
              <a:rPr lang="en-US" b="1" dirty="0" smtClean="0"/>
              <a:t>DELETE FROM </a:t>
            </a:r>
            <a:r>
              <a:rPr lang="en-US" dirty="0" smtClean="0"/>
              <a:t>genomes; </a:t>
            </a:r>
            <a:r>
              <a:rPr lang="en-US" sz="2000" dirty="0" smtClean="0"/>
              <a:t>(removes rows but does not reset </a:t>
            </a:r>
            <a:r>
              <a:rPr lang="en-US" sz="2000" b="1" dirty="0" smtClean="0"/>
              <a:t>AUTO_INCREMENT</a:t>
            </a:r>
            <a:r>
              <a:rPr lang="en-US" sz="2000" dirty="0" smtClean="0"/>
              <a:t> counter)</a:t>
            </a:r>
            <a:r>
              <a:rPr lang="en-US" sz="28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701670" y="6458673"/>
            <a:ext cx="418704" cy="369332"/>
          </a:xfrm>
          <a:prstGeom prst="rect">
            <a:avLst/>
          </a:prstGeom>
          <a:noFill/>
        </p:spPr>
        <p:txBody>
          <a:bodyPr wrap="none" rtlCol="0">
            <a:spAutoFit/>
          </a:bodyPr>
          <a:lstStyle/>
          <a:p>
            <a:fld id="{E8B6C842-E530-4EE8-A7C3-70D44A871E10}" type="slidenum">
              <a:rPr lang="en-US" dirty="0"/>
              <a:t>13</a:t>
            </a:fld>
            <a:endParaRPr lang="en-US" dirty="0"/>
          </a:p>
        </p:txBody>
      </p:sp>
    </p:spTree>
    <p:extLst>
      <p:ext uri="{BB962C8B-B14F-4D97-AF65-F5344CB8AC3E}">
        <p14:creationId xmlns:p14="http://schemas.microsoft.com/office/powerpoint/2010/main" val="241675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Insert Individual Rows into Tables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876966"/>
            <a:ext cx="10677645" cy="2671885"/>
          </a:xfrm>
        </p:spPr>
        <p:txBody>
          <a:bodyPr>
            <a:noAutofit/>
          </a:bodyPr>
          <a:lstStyle/>
          <a:p>
            <a:pPr marL="457200" indent="-457200">
              <a:buClr>
                <a:srgbClr val="002060"/>
              </a:buClr>
              <a:buFont typeface="Wingdings" panose="05000000000000000000" pitchFamily="2" charset="2"/>
              <a:buChar char="q"/>
            </a:pPr>
            <a:r>
              <a:rPr lang="en-US" sz="2400" dirty="0" smtClean="0"/>
              <a:t>We use the </a:t>
            </a:r>
            <a:r>
              <a:rPr lang="en-US" sz="2400" b="1" dirty="0" smtClean="0"/>
              <a:t>INSERT</a:t>
            </a:r>
            <a:r>
              <a:rPr lang="en-US" sz="2400" dirty="0" smtClean="0"/>
              <a:t> command: </a:t>
            </a:r>
          </a:p>
          <a:p>
            <a:pPr lvl="1">
              <a:buClr>
                <a:srgbClr val="002060"/>
              </a:buClr>
              <a:buFont typeface="Courier New" panose="02070309020205020404" pitchFamily="49" charset="0"/>
              <a:buChar char="o"/>
            </a:pPr>
            <a:r>
              <a:rPr lang="en-US" sz="2000" b="1" dirty="0" smtClean="0"/>
              <a:t>INSERT INTO </a:t>
            </a:r>
            <a:r>
              <a:rPr lang="en-US" sz="2000" dirty="0" smtClean="0"/>
              <a:t>genomes</a:t>
            </a:r>
            <a:r>
              <a:rPr lang="en-US" sz="2000" b="1" dirty="0"/>
              <a:t> </a:t>
            </a:r>
            <a:r>
              <a:rPr lang="en-US" sz="2000" dirty="0" smtClean="0"/>
              <a:t>(name, </a:t>
            </a:r>
            <a:r>
              <a:rPr lang="en-US" sz="2000" dirty="0" err="1" smtClean="0"/>
              <a:t>tax_id</a:t>
            </a:r>
            <a:r>
              <a:rPr lang="en-US" sz="2000" dirty="0" smtClean="0"/>
              <a:t>, domain) </a:t>
            </a:r>
          </a:p>
          <a:p>
            <a:pPr marL="457200" lvl="1" indent="0">
              <a:buClr>
                <a:srgbClr val="002060"/>
              </a:buClr>
              <a:buNone/>
            </a:pPr>
            <a:r>
              <a:rPr lang="en-US" sz="2000" dirty="0"/>
              <a:t>	 </a:t>
            </a:r>
            <a:r>
              <a:rPr lang="en-US" sz="2000" dirty="0" smtClean="0"/>
              <a:t>     </a:t>
            </a:r>
            <a:r>
              <a:rPr lang="en-US" sz="2000" b="1" dirty="0" smtClean="0"/>
              <a:t>VALUES </a:t>
            </a:r>
            <a:r>
              <a:rPr lang="en-US" sz="2000" dirty="0" smtClean="0"/>
              <a:t>(‘E_coli_K12_MG1655’, 511145, ‘</a:t>
            </a:r>
            <a:r>
              <a:rPr lang="en-US" sz="2000" dirty="0" err="1" smtClean="0"/>
              <a:t>procaryote</a:t>
            </a:r>
            <a:r>
              <a:rPr lang="en-US" sz="2000" dirty="0" smtClean="0"/>
              <a:t>’); </a:t>
            </a:r>
            <a:endParaRPr lang="en-US" sz="2000" b="1" dirty="0" smtClean="0"/>
          </a:p>
          <a:p>
            <a:pPr lvl="1">
              <a:buClr>
                <a:srgbClr val="002060"/>
              </a:buClr>
              <a:buFont typeface="Courier New" panose="02070309020205020404" pitchFamily="49" charset="0"/>
              <a:buChar char="o"/>
            </a:pPr>
            <a:r>
              <a:rPr lang="en-US" sz="2000" b="1" dirty="0"/>
              <a:t>INSERT INTO </a:t>
            </a:r>
            <a:r>
              <a:rPr lang="en-US" sz="2000" dirty="0"/>
              <a:t>genomes</a:t>
            </a:r>
            <a:r>
              <a:rPr lang="en-US" sz="2000" b="1" dirty="0"/>
              <a:t> </a:t>
            </a:r>
            <a:r>
              <a:rPr lang="en-US" sz="2000" dirty="0"/>
              <a:t>(name, </a:t>
            </a:r>
            <a:r>
              <a:rPr lang="en-US" sz="2000" dirty="0" err="1"/>
              <a:t>tax_id</a:t>
            </a:r>
            <a:r>
              <a:rPr lang="en-US" sz="2000" dirty="0"/>
              <a:t>, domain) </a:t>
            </a:r>
          </a:p>
          <a:p>
            <a:pPr marL="457200" lvl="1" indent="0">
              <a:buClr>
                <a:srgbClr val="002060"/>
              </a:buClr>
              <a:buNone/>
            </a:pPr>
            <a:r>
              <a:rPr lang="en-US" sz="2000" dirty="0"/>
              <a:t>	      </a:t>
            </a:r>
            <a:r>
              <a:rPr lang="en-US" sz="2000" b="1" dirty="0"/>
              <a:t>VALUES </a:t>
            </a:r>
            <a:r>
              <a:rPr lang="en-US" sz="2000" dirty="0" smtClean="0"/>
              <a:t>(‘</a:t>
            </a:r>
            <a:r>
              <a:rPr lang="en-US" sz="2000" dirty="0" err="1"/>
              <a:t>A_acidocaldarius</a:t>
            </a:r>
            <a:r>
              <a:rPr lang="en-US" sz="2000" dirty="0" smtClean="0"/>
              <a:t>’, </a:t>
            </a:r>
            <a:r>
              <a:rPr lang="en-US" sz="2000" dirty="0"/>
              <a:t>521098</a:t>
            </a:r>
            <a:r>
              <a:rPr lang="en-US" sz="2000" dirty="0" smtClean="0"/>
              <a:t>, </a:t>
            </a:r>
            <a:r>
              <a:rPr lang="en-US" sz="2000" dirty="0"/>
              <a:t>‘</a:t>
            </a:r>
            <a:r>
              <a:rPr lang="en-US" sz="2000" dirty="0" err="1"/>
              <a:t>procaryote</a:t>
            </a:r>
            <a:r>
              <a:rPr lang="en-US" sz="2000" dirty="0"/>
              <a:t>’); </a:t>
            </a:r>
            <a:endParaRPr lang="en-US" sz="2000" dirty="0" smtClean="0"/>
          </a:p>
          <a:p>
            <a:pPr lvl="1">
              <a:buClr>
                <a:srgbClr val="002060"/>
              </a:buClr>
              <a:buFont typeface="Courier New" panose="02070309020205020404" pitchFamily="49" charset="0"/>
              <a:buChar char="o"/>
            </a:pPr>
            <a:r>
              <a:rPr lang="en-US" sz="2000" b="1" dirty="0"/>
              <a:t>INSERT INTO </a:t>
            </a:r>
            <a:r>
              <a:rPr lang="en-US" sz="2000" dirty="0"/>
              <a:t>genomes</a:t>
            </a:r>
            <a:r>
              <a:rPr lang="en-US" sz="2000" b="1" dirty="0"/>
              <a:t> </a:t>
            </a:r>
            <a:r>
              <a:rPr lang="en-US" sz="2000" dirty="0"/>
              <a:t>(name, </a:t>
            </a:r>
            <a:r>
              <a:rPr lang="en-US" sz="2000" dirty="0" err="1"/>
              <a:t>tax_id</a:t>
            </a:r>
            <a:r>
              <a:rPr lang="en-US" sz="2000" dirty="0"/>
              <a:t>, domain) </a:t>
            </a:r>
          </a:p>
          <a:p>
            <a:pPr marL="457200" lvl="1" indent="0">
              <a:buClr>
                <a:srgbClr val="002060"/>
              </a:buClr>
              <a:buNone/>
            </a:pPr>
            <a:r>
              <a:rPr lang="en-US" sz="2000" dirty="0"/>
              <a:t>	      </a:t>
            </a:r>
            <a:r>
              <a:rPr lang="en-US" sz="2000" b="1" dirty="0"/>
              <a:t>VALUES </a:t>
            </a:r>
            <a:r>
              <a:rPr lang="en-US" sz="2000" dirty="0" smtClean="0"/>
              <a:t>(‘</a:t>
            </a:r>
            <a:r>
              <a:rPr lang="en-US" sz="2000" dirty="0" err="1"/>
              <a:t>S_cerevisiae</a:t>
            </a:r>
            <a:r>
              <a:rPr lang="en-US" sz="2000" dirty="0" smtClean="0"/>
              <a:t>’, </a:t>
            </a:r>
            <a:r>
              <a:rPr lang="en-US" sz="2000" dirty="0"/>
              <a:t>559292</a:t>
            </a:r>
            <a:r>
              <a:rPr lang="en-US" sz="2000" dirty="0" smtClean="0"/>
              <a:t>, ‘</a:t>
            </a:r>
            <a:r>
              <a:rPr lang="en-US" sz="2000" dirty="0" err="1"/>
              <a:t>eucaryote</a:t>
            </a:r>
            <a:r>
              <a:rPr lang="en-US" sz="2000" dirty="0" smtClean="0"/>
              <a:t>’);</a:t>
            </a:r>
            <a:endParaRPr lang="en-US" sz="2000" b="1" dirty="0"/>
          </a:p>
          <a:p>
            <a:pPr marL="457200" lvl="1" indent="0">
              <a:buClr>
                <a:srgbClr val="002060"/>
              </a:buClr>
              <a:buNone/>
            </a:pPr>
            <a:r>
              <a:rPr lang="en-US" sz="24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254411060"/>
              </p:ext>
            </p:extLst>
          </p:nvPr>
        </p:nvGraphicFramePr>
        <p:xfrm>
          <a:off x="2644279" y="4745639"/>
          <a:ext cx="6903441" cy="1483360"/>
        </p:xfrm>
        <a:graphic>
          <a:graphicData uri="http://schemas.openxmlformats.org/drawingml/2006/table">
            <a:tbl>
              <a:tblPr firstRow="1" bandRow="1">
                <a:tableStyleId>{2D5ABB26-0587-4C30-8999-92F81FD0307C}</a:tableStyleId>
              </a:tblPr>
              <a:tblGrid>
                <a:gridCol w="1825408"/>
                <a:gridCol w="2114915"/>
                <a:gridCol w="1270440"/>
                <a:gridCol w="1692678"/>
              </a:tblGrid>
              <a:tr h="370840">
                <a:tc>
                  <a:txBody>
                    <a:bodyPr/>
                    <a:lstStyle/>
                    <a:p>
                      <a:pPr algn="ctr"/>
                      <a:r>
                        <a:rPr lang="en-US" b="1" dirty="0" err="1" smtClean="0"/>
                        <a:t>genome_id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tax_id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domain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E_</a:t>
                      </a:r>
                      <a:r>
                        <a:rPr lang="en-US" baseline="0" dirty="0" smtClean="0"/>
                        <a:t>coli_K12_MG1655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511145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lgn="ctr">
                        <a:buNone/>
                      </a:pP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None/>
                      </a:pPr>
                      <a:r>
                        <a:rPr lang="en-US" baseline="0" dirty="0" err="1" smtClean="0"/>
                        <a:t>A_acidocaldarius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521098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S_cerevisiae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559292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eucarya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11701670" y="6458673"/>
            <a:ext cx="418704" cy="369332"/>
          </a:xfrm>
          <a:prstGeom prst="rect">
            <a:avLst/>
          </a:prstGeom>
          <a:noFill/>
        </p:spPr>
        <p:txBody>
          <a:bodyPr wrap="none" rtlCol="0">
            <a:spAutoFit/>
          </a:bodyPr>
          <a:lstStyle/>
          <a:p>
            <a:fld id="{0B23469D-9A39-4E2E-9231-0ECECE776042}" type="slidenum">
              <a:rPr lang="en-US" dirty="0"/>
              <a:t>14</a:t>
            </a:fld>
            <a:endParaRPr lang="en-US" dirty="0"/>
          </a:p>
        </p:txBody>
      </p:sp>
    </p:spTree>
    <p:extLst>
      <p:ext uri="{BB962C8B-B14F-4D97-AF65-F5344CB8AC3E}">
        <p14:creationId xmlns:p14="http://schemas.microsoft.com/office/powerpoint/2010/main" val="242916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Load a </a:t>
            </a:r>
            <a:r>
              <a:rPr lang="en-US" b="1" dirty="0">
                <a:solidFill>
                  <a:srgbClr val="002060"/>
                </a:solidFill>
                <a:effectLst>
                  <a:outerShdw blurRad="38100" dist="38100" dir="2700000" algn="tl">
                    <a:srgbClr val="000000">
                      <a:alpha val="43137"/>
                    </a:srgbClr>
                  </a:outerShdw>
                </a:effectLst>
              </a:rPr>
              <a:t>T</a:t>
            </a:r>
            <a:r>
              <a:rPr lang="en-US" b="1" dirty="0" smtClean="0">
                <a:solidFill>
                  <a:srgbClr val="002060"/>
                </a:solidFill>
                <a:effectLst>
                  <a:outerShdw blurRad="38100" dist="38100" dir="2700000" algn="tl">
                    <a:srgbClr val="000000">
                      <a:alpha val="43137"/>
                    </a:srgbClr>
                  </a:outerShdw>
                </a:effectLst>
              </a:rPr>
              <a:t>able with Data from a File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83242" y="2305229"/>
            <a:ext cx="11025515" cy="2891804"/>
          </a:xfrm>
        </p:spPr>
        <p:txBody>
          <a:bodyPr>
            <a:noAutofit/>
          </a:bodyPr>
          <a:lstStyle/>
          <a:p>
            <a:pPr marL="457200" indent="-457200">
              <a:buClr>
                <a:srgbClr val="002060"/>
              </a:buClr>
              <a:buFont typeface="Wingdings" panose="05000000000000000000" pitchFamily="2" charset="2"/>
              <a:buChar char="q"/>
            </a:pPr>
            <a:r>
              <a:rPr lang="en-US" sz="2400" dirty="0" smtClean="0"/>
              <a:t>Assume the data is in tab-delimited file genomes.txt in your home directory. Columns in this file must be organized in the order you specify in the command below: </a:t>
            </a:r>
          </a:p>
          <a:p>
            <a:pPr lvl="1">
              <a:buClr>
                <a:srgbClr val="002060"/>
              </a:buClr>
              <a:buFont typeface="Courier New" panose="02070309020205020404" pitchFamily="49" charset="0"/>
              <a:buChar char="o"/>
            </a:pPr>
            <a:r>
              <a:rPr lang="en-US" sz="2000" b="1" dirty="0" smtClean="0"/>
              <a:t>LOAD DATA </a:t>
            </a:r>
            <a:r>
              <a:rPr lang="en-US" sz="2000" b="1" dirty="0" smtClean="0">
                <a:solidFill>
                  <a:srgbClr val="1F3BFF"/>
                </a:solidFill>
              </a:rPr>
              <a:t>LOCAL</a:t>
            </a:r>
            <a:r>
              <a:rPr lang="en-US" sz="2000" b="1" dirty="0" smtClean="0"/>
              <a:t> INFILE </a:t>
            </a:r>
            <a:r>
              <a:rPr lang="en-US" sz="2000" dirty="0" smtClean="0"/>
              <a:t>‘~/genomes.txt’ </a:t>
            </a:r>
          </a:p>
          <a:p>
            <a:pPr marL="457200" lvl="1" indent="0">
              <a:buClr>
                <a:srgbClr val="002060"/>
              </a:buClr>
              <a:buNone/>
            </a:pPr>
            <a:r>
              <a:rPr lang="en-US" sz="2000" b="1" dirty="0" smtClean="0"/>
              <a:t>     INTO TABLE </a:t>
            </a:r>
            <a:r>
              <a:rPr lang="en-US" sz="2000" dirty="0" smtClean="0"/>
              <a:t>genomes  (name, </a:t>
            </a:r>
            <a:r>
              <a:rPr lang="en-US" sz="2000" dirty="0" err="1" smtClean="0"/>
              <a:t>tax_id</a:t>
            </a:r>
            <a:r>
              <a:rPr lang="en-US" sz="2000" dirty="0" smtClean="0"/>
              <a:t>, domain); </a:t>
            </a:r>
            <a:r>
              <a:rPr lang="en-US" sz="2400" dirty="0" smtClean="0"/>
              <a:t> </a:t>
            </a:r>
          </a:p>
          <a:p>
            <a:pPr marL="457200" indent="-457200">
              <a:buClr>
                <a:srgbClr val="002060"/>
              </a:buClr>
              <a:buFont typeface="Wingdings" panose="05000000000000000000" pitchFamily="2" charset="2"/>
              <a:buChar char="q"/>
            </a:pPr>
            <a:r>
              <a:rPr lang="en-US" sz="2400" dirty="0" smtClean="0"/>
              <a:t>Command line interface to load tables from a file (</a:t>
            </a:r>
            <a:r>
              <a:rPr lang="en-US" sz="2400" b="1" dirty="0" err="1" smtClean="0"/>
              <a:t>mysqlimport</a:t>
            </a:r>
            <a:r>
              <a:rPr lang="en-US" sz="2400" dirty="0" smtClean="0"/>
              <a:t>): </a:t>
            </a:r>
            <a:endParaRPr lang="en-US" sz="2400" dirty="0"/>
          </a:p>
          <a:p>
            <a:pPr lvl="1">
              <a:buClr>
                <a:srgbClr val="002060"/>
              </a:buClr>
              <a:buFont typeface="Courier New" panose="02070309020205020404" pitchFamily="49" charset="0"/>
              <a:buChar char="o"/>
            </a:pPr>
            <a:r>
              <a:rPr lang="en-US" sz="1600" b="1" dirty="0" err="1" smtClean="0">
                <a:solidFill>
                  <a:srgbClr val="1F3BFF"/>
                </a:solidFill>
              </a:rPr>
              <a:t>mysqlimport</a:t>
            </a:r>
            <a:r>
              <a:rPr lang="en-US" sz="1600" b="1" dirty="0" smtClean="0">
                <a:solidFill>
                  <a:srgbClr val="1F3BFF"/>
                </a:solidFill>
              </a:rPr>
              <a:t> </a:t>
            </a:r>
            <a:r>
              <a:rPr lang="en-US" sz="1600" b="1" dirty="0">
                <a:solidFill>
                  <a:srgbClr val="1F3BFF"/>
                </a:solidFill>
              </a:rPr>
              <a:t>-h</a:t>
            </a:r>
            <a:r>
              <a:rPr lang="en-US" sz="1600" dirty="0"/>
              <a:t> bm185s-mysql.ucsd.edu </a:t>
            </a:r>
            <a:r>
              <a:rPr lang="en-US" sz="1600" b="1" dirty="0">
                <a:solidFill>
                  <a:srgbClr val="1F3BFF"/>
                </a:solidFill>
              </a:rPr>
              <a:t>-u</a:t>
            </a:r>
            <a:r>
              <a:rPr lang="en-US" sz="1600" dirty="0"/>
              <a:t> </a:t>
            </a:r>
            <a:r>
              <a:rPr lang="en-US" sz="1600" dirty="0" smtClean="0"/>
              <a:t>bm185s </a:t>
            </a:r>
            <a:r>
              <a:rPr lang="en-US" sz="1600" b="1" dirty="0" smtClean="0">
                <a:solidFill>
                  <a:srgbClr val="1F3BFF"/>
                </a:solidFill>
              </a:rPr>
              <a:t>-p</a:t>
            </a:r>
            <a:r>
              <a:rPr lang="en-US" sz="1600" dirty="0" smtClean="0"/>
              <a:t> </a:t>
            </a:r>
            <a:r>
              <a:rPr lang="en-US" sz="1600" b="1" dirty="0" smtClean="0">
                <a:solidFill>
                  <a:srgbClr val="1F3BFF"/>
                </a:solidFill>
              </a:rPr>
              <a:t>--columns=</a:t>
            </a:r>
            <a:r>
              <a:rPr lang="en-US" sz="1600" dirty="0" err="1" smtClean="0"/>
              <a:t>name,tax_id,domain</a:t>
            </a:r>
            <a:r>
              <a:rPr lang="en-US" sz="1600" b="1" dirty="0" smtClean="0">
                <a:solidFill>
                  <a:srgbClr val="1F3BFF"/>
                </a:solidFill>
              </a:rPr>
              <a:t> </a:t>
            </a:r>
            <a:r>
              <a:rPr lang="en-US" sz="1600" b="1" dirty="0">
                <a:solidFill>
                  <a:srgbClr val="1F3BFF"/>
                </a:solidFill>
              </a:rPr>
              <a:t>--local </a:t>
            </a:r>
            <a:r>
              <a:rPr lang="en-US" sz="1600" dirty="0" smtClean="0"/>
              <a:t>bm185s_db genomes.txt </a:t>
            </a:r>
            <a:endParaRPr lang="en-US" sz="1600" b="1" dirty="0"/>
          </a:p>
          <a:p>
            <a:pPr marL="457200" lvl="1" indent="0">
              <a:buClr>
                <a:srgbClr val="002060"/>
              </a:buClr>
              <a:buNone/>
            </a:pPr>
            <a:endParaRPr lang="en-US" dirty="0" smtClean="0"/>
          </a:p>
          <a:p>
            <a:pPr marL="0" indent="0">
              <a:buClr>
                <a:srgbClr val="002060"/>
              </a:buClr>
              <a:buNone/>
            </a:pPr>
            <a:endParaRPr lang="en-US" sz="2800"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418704" cy="369332"/>
          </a:xfrm>
          <a:prstGeom prst="rect">
            <a:avLst/>
          </a:prstGeom>
          <a:noFill/>
        </p:spPr>
        <p:txBody>
          <a:bodyPr wrap="none" rtlCol="0">
            <a:spAutoFit/>
          </a:bodyPr>
          <a:lstStyle/>
          <a:p>
            <a:fld id="{0B23469D-9A39-4E2E-9231-0ECECE776042}" type="slidenum">
              <a:rPr lang="en-US" dirty="0"/>
              <a:t>15</a:t>
            </a:fld>
            <a:endParaRPr lang="en-US" dirty="0"/>
          </a:p>
        </p:txBody>
      </p:sp>
    </p:spTree>
    <p:extLst>
      <p:ext uri="{BB962C8B-B14F-4D97-AF65-F5344CB8AC3E}">
        <p14:creationId xmlns:p14="http://schemas.microsoft.com/office/powerpoint/2010/main" val="110138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Querying a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72800"/>
            <a:ext cx="10677645" cy="2780675"/>
          </a:xfrm>
        </p:spPr>
        <p:txBody>
          <a:bodyPr>
            <a:noAutofit/>
          </a:bodyPr>
          <a:lstStyle/>
          <a:p>
            <a:pPr marL="457200" indent="-457200">
              <a:buClr>
                <a:srgbClr val="002060"/>
              </a:buClr>
              <a:buFont typeface="Wingdings" panose="05000000000000000000" pitchFamily="2" charset="2"/>
              <a:buChar char="q"/>
            </a:pPr>
            <a:r>
              <a:rPr lang="en-US" sz="2200" dirty="0" smtClean="0"/>
              <a:t>We query the database and retrieve information with the </a:t>
            </a:r>
            <a:r>
              <a:rPr lang="en-US" sz="2200" b="1" dirty="0" smtClean="0"/>
              <a:t>SELECT</a:t>
            </a:r>
            <a:r>
              <a:rPr lang="en-US" sz="2200" dirty="0" smtClean="0"/>
              <a:t> statement. For example the following SQL command would extract </a:t>
            </a:r>
            <a:r>
              <a:rPr lang="en-US" sz="2200" i="1" dirty="0" smtClean="0"/>
              <a:t>E. coli K12 </a:t>
            </a:r>
            <a:r>
              <a:rPr lang="en-US" sz="2200" dirty="0" smtClean="0"/>
              <a:t>information using the </a:t>
            </a:r>
            <a:r>
              <a:rPr lang="en-US" sz="2200" dirty="0" err="1" smtClean="0"/>
              <a:t>tax_id</a:t>
            </a:r>
            <a:r>
              <a:rPr lang="en-US" sz="2200" dirty="0"/>
              <a:t>:</a:t>
            </a:r>
            <a:endParaRPr lang="en-US" sz="2200" dirty="0" smtClean="0"/>
          </a:p>
          <a:p>
            <a:pPr marL="0" indent="0">
              <a:buClr>
                <a:srgbClr val="002060"/>
              </a:buClr>
              <a:buNone/>
            </a:pPr>
            <a:r>
              <a:rPr lang="en-US" sz="2200" b="1" dirty="0" smtClean="0"/>
              <a:t>	    SELECT</a:t>
            </a:r>
            <a:r>
              <a:rPr lang="en-US" sz="2200" dirty="0" smtClean="0"/>
              <a:t> name, </a:t>
            </a:r>
            <a:r>
              <a:rPr lang="en-US" sz="2200" dirty="0" err="1" smtClean="0"/>
              <a:t>tax_id</a:t>
            </a:r>
            <a:r>
              <a:rPr lang="en-US" sz="2200" dirty="0" smtClean="0"/>
              <a:t>, domain </a:t>
            </a:r>
            <a:r>
              <a:rPr lang="en-US" sz="2200" b="1" dirty="0" smtClean="0"/>
              <a:t>FROM</a:t>
            </a:r>
            <a:r>
              <a:rPr lang="en-US" sz="2200" dirty="0" smtClean="0"/>
              <a:t> genomes </a:t>
            </a:r>
            <a:r>
              <a:rPr lang="en-US" sz="2200" b="1" dirty="0" smtClean="0"/>
              <a:t>WHERE</a:t>
            </a:r>
            <a:r>
              <a:rPr lang="en-US" sz="2200" dirty="0" smtClean="0"/>
              <a:t> </a:t>
            </a:r>
            <a:r>
              <a:rPr lang="en-US" sz="2200" dirty="0" err="1" smtClean="0"/>
              <a:t>tax_id</a:t>
            </a:r>
            <a:r>
              <a:rPr lang="en-US" sz="2200" dirty="0" smtClean="0"/>
              <a:t>=511145;</a:t>
            </a:r>
          </a:p>
          <a:p>
            <a:pPr lvl="1">
              <a:buClr>
                <a:srgbClr val="002060"/>
              </a:buClr>
              <a:buFont typeface="Courier New" panose="02070309020205020404" pitchFamily="49" charset="0"/>
              <a:buChar char="o"/>
            </a:pPr>
            <a:endParaRPr lang="en-US" sz="1800" dirty="0" smtClean="0"/>
          </a:p>
          <a:p>
            <a:pPr lvl="1">
              <a:buClr>
                <a:srgbClr val="002060"/>
              </a:buClr>
              <a:buFont typeface="Courier New" panose="02070309020205020404" pitchFamily="49" charset="0"/>
              <a:buChar char="o"/>
            </a:pPr>
            <a:r>
              <a:rPr lang="en-US" sz="1800" dirty="0" smtClean="0"/>
              <a:t>The column names after </a:t>
            </a:r>
            <a:r>
              <a:rPr lang="en-US" sz="1800" b="1" dirty="0" smtClean="0"/>
              <a:t>SELECT</a:t>
            </a:r>
            <a:r>
              <a:rPr lang="en-US" sz="1800" dirty="0" smtClean="0"/>
              <a:t> indicate which columns will be returned in the result. You can select as many as you like or just type “</a:t>
            </a:r>
            <a:r>
              <a:rPr lang="en-US" sz="1800" b="1" dirty="0" smtClean="0"/>
              <a:t>*</a:t>
            </a:r>
            <a:r>
              <a:rPr lang="en-US" sz="1800" dirty="0" smtClean="0"/>
              <a:t>” to select all columns. </a:t>
            </a:r>
          </a:p>
          <a:p>
            <a:pPr lvl="1">
              <a:buClr>
                <a:srgbClr val="002060"/>
              </a:buClr>
              <a:buFont typeface="Courier New" panose="02070309020205020404" pitchFamily="49" charset="0"/>
              <a:buChar char="o"/>
            </a:pPr>
            <a:r>
              <a:rPr lang="en-US" sz="1800" dirty="0" smtClean="0"/>
              <a:t>The </a:t>
            </a:r>
            <a:r>
              <a:rPr lang="en-US" sz="1800" b="1" dirty="0" smtClean="0"/>
              <a:t>FROM</a:t>
            </a:r>
            <a:r>
              <a:rPr lang="en-US" sz="1800" dirty="0" smtClean="0"/>
              <a:t> clause specifies the table from which the information will be retrieved (i.e., genomes)</a:t>
            </a:r>
          </a:p>
          <a:p>
            <a:pPr lvl="1">
              <a:buClr>
                <a:srgbClr val="002060"/>
              </a:buClr>
              <a:buFont typeface="Courier New" panose="02070309020205020404" pitchFamily="49" charset="0"/>
              <a:buChar char="o"/>
            </a:pPr>
            <a:r>
              <a:rPr lang="en-US" sz="1800" dirty="0" smtClean="0"/>
              <a:t>The condition after the </a:t>
            </a:r>
            <a:r>
              <a:rPr lang="en-US" sz="1800" b="1" dirty="0" smtClean="0"/>
              <a:t>WHERE</a:t>
            </a:r>
            <a:r>
              <a:rPr lang="en-US" sz="1800" dirty="0" smtClean="0"/>
              <a:t> clause specifies which rows will be returned.</a:t>
            </a:r>
            <a:endParaRPr lang="en-US" sz="1200" dirty="0" smtClean="0"/>
          </a:p>
          <a:p>
            <a:pPr marL="457200" lvl="1" indent="0">
              <a:buClr>
                <a:srgbClr val="002060"/>
              </a:buClr>
              <a:buNone/>
            </a:pPr>
            <a:endParaRPr lang="en-US" sz="1600" dirty="0" smtClean="0"/>
          </a:p>
          <a:p>
            <a:pPr marL="457200" lvl="1" indent="0">
              <a:buClr>
                <a:srgbClr val="002060"/>
              </a:buClr>
              <a:buNone/>
            </a:pPr>
            <a:endParaRPr lang="en-US" sz="16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387304414"/>
              </p:ext>
            </p:extLst>
          </p:nvPr>
        </p:nvGraphicFramePr>
        <p:xfrm>
          <a:off x="3030219" y="5093934"/>
          <a:ext cx="6131562" cy="741680"/>
        </p:xfrm>
        <a:graphic>
          <a:graphicData uri="http://schemas.openxmlformats.org/drawingml/2006/table">
            <a:tbl>
              <a:tblPr firstRow="1" bandRow="1">
                <a:tableStyleId>{2D5ABB26-0587-4C30-8999-92F81FD0307C}</a:tableStyleId>
              </a:tblPr>
              <a:tblGrid>
                <a:gridCol w="2043854"/>
                <a:gridCol w="2043854"/>
                <a:gridCol w="2043854"/>
              </a:tblGrid>
              <a:tr h="370840">
                <a:tc>
                  <a:txBody>
                    <a:bodyPr/>
                    <a:lstStyle/>
                    <a:p>
                      <a:pPr algn="ctr"/>
                      <a:r>
                        <a:rPr lang="en-US" b="1" dirty="0" smtClean="0"/>
                        <a:t>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tax_id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domain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E. </a:t>
                      </a:r>
                      <a:r>
                        <a:rPr lang="en-US" baseline="0" dirty="0" smtClean="0"/>
                        <a:t> coli K12 MG1655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511145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11701670" y="6458673"/>
            <a:ext cx="301686" cy="369332"/>
          </a:xfrm>
          <a:prstGeom prst="rect">
            <a:avLst/>
          </a:prstGeom>
          <a:noFill/>
        </p:spPr>
        <p:txBody>
          <a:bodyPr wrap="none" rtlCol="0">
            <a:spAutoFit/>
          </a:bodyPr>
          <a:lstStyle/>
          <a:p>
            <a:fld id="{59A44A74-9FD4-4D55-8AC3-446AFE7B55F4}" type="slidenum">
              <a:rPr lang="en-US" dirty="0" smtClean="0"/>
              <a:t>16</a:t>
            </a:fld>
            <a:endParaRPr lang="en-US" dirty="0"/>
          </a:p>
        </p:txBody>
      </p:sp>
    </p:spTree>
    <p:extLst>
      <p:ext uri="{BB962C8B-B14F-4D97-AF65-F5344CB8AC3E}">
        <p14:creationId xmlns:p14="http://schemas.microsoft.com/office/powerpoint/2010/main" val="3263179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Querying a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72799"/>
            <a:ext cx="10677645" cy="3125761"/>
          </a:xfrm>
        </p:spPr>
        <p:txBody>
          <a:bodyPr>
            <a:noAutofit/>
          </a:bodyPr>
          <a:lstStyle/>
          <a:p>
            <a:pPr marL="457200" indent="-457200">
              <a:buClr>
                <a:srgbClr val="002060"/>
              </a:buClr>
              <a:buFont typeface="Wingdings" panose="05000000000000000000" pitchFamily="2" charset="2"/>
              <a:buChar char="q"/>
            </a:pPr>
            <a:r>
              <a:rPr lang="en-US" sz="2200" dirty="0" smtClean="0"/>
              <a:t>Some common conditional operators accepted</a:t>
            </a:r>
            <a:r>
              <a:rPr lang="en-US" sz="2200" dirty="0"/>
              <a:t> </a:t>
            </a:r>
            <a:r>
              <a:rPr lang="en-US" sz="2200" dirty="0" smtClean="0"/>
              <a:t>by the </a:t>
            </a:r>
            <a:r>
              <a:rPr lang="en-US" sz="2200" b="1" dirty="0" smtClean="0"/>
              <a:t>where</a:t>
            </a:r>
            <a:r>
              <a:rPr lang="en-US" sz="2200" dirty="0" smtClean="0"/>
              <a:t> clause are: </a:t>
            </a:r>
            <a:endParaRPr lang="en-US" sz="1800" dirty="0" smtClean="0"/>
          </a:p>
          <a:p>
            <a:pPr lvl="1">
              <a:buClr>
                <a:srgbClr val="002060"/>
              </a:buClr>
              <a:buFont typeface="Courier New" panose="02070309020205020404" pitchFamily="49" charset="0"/>
              <a:buChar char="o"/>
            </a:pPr>
            <a:r>
              <a:rPr lang="en-US" sz="1800" b="1" dirty="0" smtClean="0"/>
              <a:t>=</a:t>
            </a:r>
            <a:r>
              <a:rPr lang="en-US" sz="1800" dirty="0" smtClean="0"/>
              <a:t>,</a:t>
            </a:r>
            <a:r>
              <a:rPr lang="en-US" sz="1800" b="1" dirty="0" smtClean="0"/>
              <a:t> &gt;</a:t>
            </a:r>
            <a:r>
              <a:rPr lang="en-US" sz="1800" dirty="0" smtClean="0"/>
              <a:t>,</a:t>
            </a:r>
            <a:r>
              <a:rPr lang="en-US" sz="1800" b="1" dirty="0" smtClean="0"/>
              <a:t> &lt;</a:t>
            </a:r>
            <a:r>
              <a:rPr lang="en-US" sz="1800" dirty="0" smtClean="0"/>
              <a:t>,</a:t>
            </a:r>
            <a:r>
              <a:rPr lang="en-US" sz="1800" b="1" dirty="0" smtClean="0"/>
              <a:t> &lt;=</a:t>
            </a:r>
            <a:r>
              <a:rPr lang="en-US" sz="1800" dirty="0" smtClean="0"/>
              <a:t>,</a:t>
            </a:r>
            <a:r>
              <a:rPr lang="en-US" sz="1800" b="1" dirty="0" smtClean="0"/>
              <a:t> &gt;=</a:t>
            </a:r>
            <a:r>
              <a:rPr lang="en-US" sz="1800" dirty="0" smtClean="0"/>
              <a:t>, </a:t>
            </a:r>
            <a:r>
              <a:rPr lang="en-US" sz="1800" b="1" dirty="0" smtClean="0"/>
              <a:t>&lt;&gt;</a:t>
            </a:r>
            <a:r>
              <a:rPr lang="en-US" sz="1800" dirty="0" smtClean="0"/>
              <a:t>  </a:t>
            </a:r>
            <a:r>
              <a:rPr lang="en-US" sz="1800" dirty="0"/>
              <a:t>(not equal to)</a:t>
            </a:r>
          </a:p>
          <a:p>
            <a:pPr lvl="1">
              <a:buClr>
                <a:srgbClr val="002060"/>
              </a:buClr>
              <a:buFont typeface="Courier New" panose="02070309020205020404" pitchFamily="49" charset="0"/>
              <a:buChar char="o"/>
            </a:pPr>
            <a:r>
              <a:rPr lang="en-US" sz="1800" b="1" dirty="0" smtClean="0"/>
              <a:t>AND</a:t>
            </a:r>
            <a:r>
              <a:rPr lang="en-US" sz="1800" dirty="0" smtClean="0"/>
              <a:t>, </a:t>
            </a:r>
            <a:r>
              <a:rPr lang="en-US" sz="1800" b="1" dirty="0" smtClean="0"/>
              <a:t>OR</a:t>
            </a:r>
            <a:r>
              <a:rPr lang="en-US" sz="1800" dirty="0" smtClean="0"/>
              <a:t>, </a:t>
            </a:r>
            <a:r>
              <a:rPr lang="en-US" sz="1800" b="1" dirty="0" smtClean="0"/>
              <a:t>NOT</a:t>
            </a:r>
          </a:p>
          <a:p>
            <a:pPr lvl="1">
              <a:buClr>
                <a:srgbClr val="002060"/>
              </a:buClr>
              <a:buFont typeface="Courier New" panose="02070309020205020404" pitchFamily="49" charset="0"/>
              <a:buChar char="o"/>
            </a:pPr>
            <a:r>
              <a:rPr lang="en-US" sz="1800" b="1" dirty="0" smtClean="0"/>
              <a:t>LIKE</a:t>
            </a:r>
            <a:r>
              <a:rPr lang="en-US" sz="1800" dirty="0" smtClean="0"/>
              <a:t>  (for pattern matching)</a:t>
            </a:r>
          </a:p>
          <a:p>
            <a:pPr lvl="1">
              <a:buClr>
                <a:srgbClr val="002060"/>
              </a:buClr>
              <a:buFont typeface="Courier New" panose="02070309020205020404" pitchFamily="49" charset="0"/>
              <a:buChar char="o"/>
            </a:pPr>
            <a:r>
              <a:rPr lang="en-US" sz="1800" b="1" dirty="0" smtClean="0"/>
              <a:t>IN</a:t>
            </a:r>
            <a:r>
              <a:rPr lang="en-US" sz="1800" dirty="0" smtClean="0"/>
              <a:t> (to replace many </a:t>
            </a:r>
            <a:r>
              <a:rPr lang="en-US" sz="1800" b="1" dirty="0" smtClean="0"/>
              <a:t>OR</a:t>
            </a:r>
            <a:r>
              <a:rPr lang="en-US" sz="1800" dirty="0" smtClean="0"/>
              <a:t> conditions)</a:t>
            </a:r>
            <a:endParaRPr lang="en-US" sz="1600" dirty="0" smtClean="0"/>
          </a:p>
          <a:p>
            <a:pPr marL="457200" indent="-457200">
              <a:buClr>
                <a:srgbClr val="002060"/>
              </a:buClr>
              <a:buFont typeface="Wingdings" panose="05000000000000000000" pitchFamily="2" charset="2"/>
              <a:buChar char="q"/>
            </a:pPr>
            <a:r>
              <a:rPr lang="en-US" sz="2200" dirty="0" smtClean="0"/>
              <a:t>The </a:t>
            </a:r>
            <a:r>
              <a:rPr lang="en-US" sz="2200" b="1" dirty="0" smtClean="0"/>
              <a:t>LIKE</a:t>
            </a:r>
            <a:r>
              <a:rPr lang="en-US" sz="2200" dirty="0" smtClean="0"/>
              <a:t> operator uses the percent sign “</a:t>
            </a:r>
            <a:r>
              <a:rPr lang="en-US" sz="2200" b="1" dirty="0" smtClean="0"/>
              <a:t>%</a:t>
            </a:r>
            <a:r>
              <a:rPr lang="en-US" sz="2200" dirty="0" smtClean="0"/>
              <a:t>” as wildcard and it means the same as “</a:t>
            </a:r>
            <a:r>
              <a:rPr lang="en-US" sz="2200" b="1" dirty="0" smtClean="0"/>
              <a:t>*</a:t>
            </a:r>
            <a:r>
              <a:rPr lang="en-US" sz="2200" dirty="0" smtClean="0"/>
              <a:t>” in the UNIX shell. It matches any possible character that appears before and/or after the string you want to match. However, </a:t>
            </a:r>
            <a:r>
              <a:rPr lang="en-US" sz="2200" b="1" dirty="0" smtClean="0"/>
              <a:t>LIKE</a:t>
            </a:r>
            <a:r>
              <a:rPr lang="en-US" sz="2200" dirty="0" smtClean="0"/>
              <a:t> is not nearly as powerful as regular expressions</a:t>
            </a:r>
          </a:p>
          <a:p>
            <a:pPr marL="0" indent="0">
              <a:buClr>
                <a:srgbClr val="002060"/>
              </a:buClr>
              <a:buNone/>
            </a:pPr>
            <a:r>
              <a:rPr lang="en-US" sz="2200" b="1" dirty="0" smtClean="0"/>
              <a:t>	SELECT</a:t>
            </a:r>
            <a:r>
              <a:rPr lang="en-US" sz="2200" dirty="0" smtClean="0"/>
              <a:t> name, </a:t>
            </a:r>
            <a:r>
              <a:rPr lang="en-US" sz="2200" dirty="0" err="1" smtClean="0"/>
              <a:t>tax_id</a:t>
            </a:r>
            <a:r>
              <a:rPr lang="en-US" sz="2200" dirty="0" smtClean="0"/>
              <a:t>, domain </a:t>
            </a:r>
            <a:r>
              <a:rPr lang="en-US" sz="2200" b="1" dirty="0" smtClean="0"/>
              <a:t>FROM</a:t>
            </a:r>
            <a:r>
              <a:rPr lang="en-US" sz="2200" dirty="0" smtClean="0"/>
              <a:t> genomes </a:t>
            </a:r>
            <a:r>
              <a:rPr lang="en-US" sz="2200" b="1" dirty="0" smtClean="0"/>
              <a:t>WHERE</a:t>
            </a:r>
            <a:r>
              <a:rPr lang="en-US" sz="2200" dirty="0" smtClean="0"/>
              <a:t> name </a:t>
            </a:r>
            <a:r>
              <a:rPr lang="en-US" sz="2200" b="1" dirty="0" smtClean="0"/>
              <a:t>LIKE</a:t>
            </a:r>
            <a:r>
              <a:rPr lang="en-US" sz="2200" dirty="0" smtClean="0"/>
              <a:t> “%K12%”;</a:t>
            </a:r>
          </a:p>
          <a:p>
            <a:pPr marL="457200" indent="-457200">
              <a:buClr>
                <a:srgbClr val="002060"/>
              </a:buClr>
              <a:buFont typeface="Wingdings" panose="05000000000000000000" pitchFamily="2" charset="2"/>
              <a:buChar char="q"/>
            </a:pPr>
            <a:endParaRPr lang="en-US" sz="1600" dirty="0"/>
          </a:p>
          <a:p>
            <a:pPr marL="0" indent="0">
              <a:buClr>
                <a:srgbClr val="002060"/>
              </a:buClr>
              <a:buNone/>
            </a:pPr>
            <a:endParaRPr lang="en-US" sz="20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900168523"/>
              </p:ext>
            </p:extLst>
          </p:nvPr>
        </p:nvGraphicFramePr>
        <p:xfrm>
          <a:off x="3030219" y="5103348"/>
          <a:ext cx="6131562" cy="1483360"/>
        </p:xfrm>
        <a:graphic>
          <a:graphicData uri="http://schemas.openxmlformats.org/drawingml/2006/table">
            <a:tbl>
              <a:tblPr firstRow="1" bandRow="1">
                <a:tableStyleId>{2D5ABB26-0587-4C30-8999-92F81FD0307C}</a:tableStyleId>
              </a:tblPr>
              <a:tblGrid>
                <a:gridCol w="2328859"/>
                <a:gridCol w="1758849"/>
                <a:gridCol w="2043854"/>
              </a:tblGrid>
              <a:tr h="370840">
                <a:tc>
                  <a:txBody>
                    <a:bodyPr/>
                    <a:lstStyle/>
                    <a:p>
                      <a:pPr algn="ctr"/>
                      <a:r>
                        <a:rPr lang="en-US" b="1" dirty="0" smtClean="0"/>
                        <a:t>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tax_id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domain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E_</a:t>
                      </a:r>
                      <a:r>
                        <a:rPr lang="en-US" baseline="0" dirty="0" smtClean="0"/>
                        <a:t>coli_K12_MG1655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511145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E_coli_K12</a:t>
                      </a:r>
                      <a:r>
                        <a:rPr lang="en-US" baseline="0" dirty="0" smtClean="0"/>
                        <a:t>_DH10B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316385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E_coli_K12_W3110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316407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eukarya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11701670" y="6458673"/>
            <a:ext cx="418704" cy="369332"/>
          </a:xfrm>
          <a:prstGeom prst="rect">
            <a:avLst/>
          </a:prstGeom>
          <a:noFill/>
        </p:spPr>
        <p:txBody>
          <a:bodyPr wrap="none" rtlCol="0">
            <a:spAutoFit/>
          </a:bodyPr>
          <a:lstStyle/>
          <a:p>
            <a:fld id="{5C2BA2C8-AA5A-4D24-AA69-7BAAB9E79678}" type="slidenum">
              <a:rPr lang="en-US" smtClean="0"/>
              <a:t>17</a:t>
            </a:fld>
            <a:endParaRPr lang="en-US" dirty="0"/>
          </a:p>
        </p:txBody>
      </p:sp>
    </p:spTree>
    <p:extLst>
      <p:ext uri="{BB962C8B-B14F-4D97-AF65-F5344CB8AC3E}">
        <p14:creationId xmlns:p14="http://schemas.microsoft.com/office/powerpoint/2010/main" val="1883995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Querying a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72800"/>
            <a:ext cx="10677645" cy="3034670"/>
          </a:xfrm>
        </p:spPr>
        <p:txBody>
          <a:bodyPr>
            <a:noAutofit/>
          </a:bodyPr>
          <a:lstStyle/>
          <a:p>
            <a:pPr marL="457200" indent="-457200">
              <a:buClr>
                <a:srgbClr val="002060"/>
              </a:buClr>
              <a:buFont typeface="Wingdings" panose="05000000000000000000" pitchFamily="2" charset="2"/>
              <a:buChar char="q"/>
            </a:pPr>
            <a:r>
              <a:rPr lang="en-US" sz="2200" dirty="0" smtClean="0"/>
              <a:t>The </a:t>
            </a:r>
            <a:r>
              <a:rPr lang="en-US" sz="2200" b="1" dirty="0" smtClean="0"/>
              <a:t>REGEXP</a:t>
            </a:r>
            <a:r>
              <a:rPr lang="en-US" sz="2200" dirty="0" smtClean="0"/>
              <a:t> (synonym </a:t>
            </a:r>
            <a:r>
              <a:rPr lang="en-US" sz="2200" b="1" dirty="0" smtClean="0"/>
              <a:t>RLIKE</a:t>
            </a:r>
            <a:r>
              <a:rPr lang="en-US" sz="2200" dirty="0" smtClean="0"/>
              <a:t>) operator allows the use of case insensitive regular expressions in queries: </a:t>
            </a:r>
            <a:endParaRPr lang="en-US" sz="1800" dirty="0" smtClean="0"/>
          </a:p>
          <a:p>
            <a:pPr lvl="1">
              <a:buClr>
                <a:srgbClr val="002060"/>
              </a:buClr>
              <a:buFont typeface="Courier New" panose="02070309020205020404" pitchFamily="49" charset="0"/>
              <a:buChar char="o"/>
            </a:pPr>
            <a:r>
              <a:rPr lang="en-US" sz="1800" dirty="0"/>
              <a:t>See </a:t>
            </a:r>
            <a:r>
              <a:rPr lang="en-US" sz="1800" dirty="0">
                <a:hlinkClick r:id="rId2"/>
              </a:rPr>
              <a:t>https://</a:t>
            </a:r>
            <a:r>
              <a:rPr lang="en-US" sz="1800" dirty="0" smtClean="0">
                <a:hlinkClick r:id="rId2"/>
              </a:rPr>
              <a:t>dev.mysql.com/doc/refman/5.7/en/regexp.html</a:t>
            </a:r>
            <a:endParaRPr lang="en-US" sz="1800" dirty="0" smtClean="0"/>
          </a:p>
          <a:p>
            <a:pPr marL="457200" indent="-457200">
              <a:buClr>
                <a:srgbClr val="002060"/>
              </a:buClr>
              <a:buFont typeface="Wingdings" panose="05000000000000000000" pitchFamily="2" charset="2"/>
              <a:buChar char="q"/>
            </a:pPr>
            <a:r>
              <a:rPr lang="en-US" sz="2200" dirty="0" smtClean="0"/>
              <a:t>The syntax of the regular expressions is similar to those used in bash and python, but there are differences (check the documentation). For example, to make a pattern match case sensitive we need to add the </a:t>
            </a:r>
            <a:r>
              <a:rPr lang="en-US" sz="2200" b="1" dirty="0" smtClean="0"/>
              <a:t>BINARY</a:t>
            </a:r>
            <a:r>
              <a:rPr lang="en-US" sz="2200" dirty="0" smtClean="0"/>
              <a:t> operator after </a:t>
            </a:r>
            <a:r>
              <a:rPr lang="en-US" sz="2200" b="1" dirty="0" smtClean="0"/>
              <a:t>REGEXP</a:t>
            </a:r>
            <a:r>
              <a:rPr lang="en-US" sz="2200" dirty="0" smtClean="0"/>
              <a:t>.</a:t>
            </a:r>
          </a:p>
          <a:p>
            <a:pPr marL="0" indent="0">
              <a:buClr>
                <a:srgbClr val="002060"/>
              </a:buClr>
              <a:buNone/>
            </a:pPr>
            <a:r>
              <a:rPr lang="en-US" sz="1800" b="1" dirty="0" smtClean="0"/>
              <a:t>	SELECT</a:t>
            </a:r>
            <a:r>
              <a:rPr lang="en-US" sz="1800" dirty="0" smtClean="0"/>
              <a:t> name, </a:t>
            </a:r>
            <a:r>
              <a:rPr lang="en-US" sz="1800" dirty="0" err="1" smtClean="0"/>
              <a:t>tax_id</a:t>
            </a:r>
            <a:r>
              <a:rPr lang="en-US" sz="1800" dirty="0" smtClean="0"/>
              <a:t>, domain </a:t>
            </a:r>
            <a:r>
              <a:rPr lang="en-US" sz="1800" b="1" dirty="0" smtClean="0"/>
              <a:t>FROM</a:t>
            </a:r>
            <a:r>
              <a:rPr lang="en-US" sz="1800" dirty="0" smtClean="0"/>
              <a:t> Genomes </a:t>
            </a:r>
            <a:r>
              <a:rPr lang="en-US" sz="1800" b="1" dirty="0" smtClean="0"/>
              <a:t>WHERE</a:t>
            </a:r>
            <a:r>
              <a:rPr lang="en-US" sz="1800" dirty="0" smtClean="0"/>
              <a:t> name </a:t>
            </a:r>
            <a:r>
              <a:rPr lang="en-US" sz="1800" b="1" dirty="0" smtClean="0"/>
              <a:t>REGEXP</a:t>
            </a:r>
            <a:r>
              <a:rPr lang="en-US" sz="1800" dirty="0" smtClean="0"/>
              <a:t> ‘.+</a:t>
            </a:r>
            <a:r>
              <a:rPr lang="en-US" sz="1800" dirty="0" err="1" smtClean="0"/>
              <a:t>coli_k</a:t>
            </a:r>
            <a:r>
              <a:rPr lang="en-US" sz="1800" dirty="0" smtClean="0"/>
              <a:t>[0-9]+’;</a:t>
            </a:r>
          </a:p>
          <a:p>
            <a:pPr marL="0" indent="0">
              <a:buClr>
                <a:srgbClr val="002060"/>
              </a:buClr>
              <a:buNone/>
            </a:pPr>
            <a:r>
              <a:rPr lang="en-US" sz="1800" b="1" dirty="0" smtClean="0"/>
              <a:t>	SELECT</a:t>
            </a:r>
            <a:r>
              <a:rPr lang="en-US" sz="1800" dirty="0" smtClean="0"/>
              <a:t> </a:t>
            </a:r>
            <a:r>
              <a:rPr lang="en-US" sz="1800" dirty="0"/>
              <a:t>name, </a:t>
            </a:r>
            <a:r>
              <a:rPr lang="en-US" sz="1800" dirty="0" err="1" smtClean="0"/>
              <a:t>tax_id</a:t>
            </a:r>
            <a:r>
              <a:rPr lang="en-US" sz="1800" dirty="0" smtClean="0"/>
              <a:t>, </a:t>
            </a:r>
            <a:r>
              <a:rPr lang="en-US" sz="1800" dirty="0"/>
              <a:t>domain </a:t>
            </a:r>
            <a:r>
              <a:rPr lang="en-US" sz="1800" b="1" dirty="0"/>
              <a:t>FROM</a:t>
            </a:r>
            <a:r>
              <a:rPr lang="en-US" sz="1800" dirty="0"/>
              <a:t> Genomes </a:t>
            </a:r>
            <a:r>
              <a:rPr lang="en-US" sz="1800" b="1" dirty="0"/>
              <a:t>WHERE</a:t>
            </a:r>
            <a:r>
              <a:rPr lang="en-US" sz="1800" dirty="0"/>
              <a:t> name </a:t>
            </a:r>
            <a:r>
              <a:rPr lang="en-US" sz="1800" b="1" dirty="0"/>
              <a:t>REGEXP</a:t>
            </a:r>
            <a:r>
              <a:rPr lang="en-US" sz="1800" dirty="0"/>
              <a:t> </a:t>
            </a:r>
            <a:r>
              <a:rPr lang="en-US" sz="1800" b="1" dirty="0" smtClean="0"/>
              <a:t>BINARY</a:t>
            </a:r>
            <a:r>
              <a:rPr lang="en-US" sz="1800" dirty="0" smtClean="0"/>
              <a:t> ‘.+</a:t>
            </a:r>
            <a:r>
              <a:rPr lang="en-US" sz="1800" dirty="0" err="1" smtClean="0"/>
              <a:t>coli_K</a:t>
            </a:r>
            <a:r>
              <a:rPr lang="en-US" sz="1800" dirty="0" smtClean="0"/>
              <a:t>[0-9]+’;</a:t>
            </a:r>
            <a:endParaRPr lang="en-US" sz="18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75311864"/>
              </p:ext>
            </p:extLst>
          </p:nvPr>
        </p:nvGraphicFramePr>
        <p:xfrm>
          <a:off x="3030219" y="4952873"/>
          <a:ext cx="6131562" cy="1483360"/>
        </p:xfrm>
        <a:graphic>
          <a:graphicData uri="http://schemas.openxmlformats.org/drawingml/2006/table">
            <a:tbl>
              <a:tblPr firstRow="1" bandRow="1">
                <a:tableStyleId>{2D5ABB26-0587-4C30-8999-92F81FD0307C}</a:tableStyleId>
              </a:tblPr>
              <a:tblGrid>
                <a:gridCol w="2328859"/>
                <a:gridCol w="1758849"/>
                <a:gridCol w="2043854"/>
              </a:tblGrid>
              <a:tr h="370840">
                <a:tc>
                  <a:txBody>
                    <a:bodyPr/>
                    <a:lstStyle/>
                    <a:p>
                      <a:pPr algn="ctr"/>
                      <a:r>
                        <a:rPr lang="en-US" b="1" dirty="0" smtClean="0"/>
                        <a:t>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tax_id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domain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E_</a:t>
                      </a:r>
                      <a:r>
                        <a:rPr lang="en-US" baseline="0" dirty="0" smtClean="0"/>
                        <a:t>coli_K12_MG1655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511145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E_coli_K12</a:t>
                      </a:r>
                      <a:r>
                        <a:rPr lang="en-US" baseline="0" dirty="0" smtClean="0"/>
                        <a:t>_DH10B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316385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E_coli_K12_W3110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316407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11701670" y="6458673"/>
            <a:ext cx="418704" cy="369332"/>
          </a:xfrm>
          <a:prstGeom prst="rect">
            <a:avLst/>
          </a:prstGeom>
          <a:noFill/>
        </p:spPr>
        <p:txBody>
          <a:bodyPr wrap="none" rtlCol="0">
            <a:spAutoFit/>
          </a:bodyPr>
          <a:lstStyle/>
          <a:p>
            <a:fld id="{C81FFFDF-14C8-48DD-BF08-839111B93AD0}" type="slidenum">
              <a:rPr lang="en-US" dirty="0"/>
              <a:t>18</a:t>
            </a:fld>
            <a:endParaRPr lang="en-US" dirty="0"/>
          </a:p>
        </p:txBody>
      </p:sp>
    </p:spTree>
    <p:extLst>
      <p:ext uri="{BB962C8B-B14F-4D97-AF65-F5344CB8AC3E}">
        <p14:creationId xmlns:p14="http://schemas.microsoft.com/office/powerpoint/2010/main" val="272329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Querying a Table</a:t>
            </a:r>
          </a:p>
        </p:txBody>
      </p:sp>
      <p:sp>
        <p:nvSpPr>
          <p:cNvPr id="3" name="Content Placeholder 2"/>
          <p:cNvSpPr>
            <a:spLocks noGrp="1"/>
          </p:cNvSpPr>
          <p:nvPr>
            <p:ph idx="1"/>
          </p:nvPr>
        </p:nvSpPr>
        <p:spPr>
          <a:xfrm>
            <a:off x="1960946" y="1819093"/>
            <a:ext cx="8109030" cy="3447388"/>
          </a:xfrm>
        </p:spPr>
        <p:txBody>
          <a:bodyPr>
            <a:noAutofit/>
          </a:bodyPr>
          <a:lstStyle/>
          <a:p>
            <a:pPr marL="457200" indent="-457200">
              <a:buClr>
                <a:srgbClr val="002060"/>
              </a:buClr>
              <a:buFont typeface="Wingdings" panose="05000000000000000000" pitchFamily="2" charset="2"/>
              <a:buChar char="q"/>
            </a:pPr>
            <a:r>
              <a:rPr lang="en-US" sz="2000" dirty="0" smtClean="0"/>
              <a:t>Count the number of rows returned by a query: </a:t>
            </a:r>
          </a:p>
          <a:p>
            <a:pPr lvl="1">
              <a:buClr>
                <a:srgbClr val="002060"/>
              </a:buClr>
              <a:buFont typeface="Courier New" panose="02070309020205020404" pitchFamily="49" charset="0"/>
              <a:buChar char="o"/>
            </a:pPr>
            <a:r>
              <a:rPr lang="en-US" sz="1800" b="1" dirty="0" smtClean="0"/>
              <a:t>SELECT</a:t>
            </a:r>
            <a:r>
              <a:rPr lang="en-US" sz="1800" dirty="0" smtClean="0"/>
              <a:t> </a:t>
            </a:r>
            <a:r>
              <a:rPr lang="en-US" sz="1800" b="1" dirty="0" smtClean="0"/>
              <a:t>COUNT</a:t>
            </a:r>
            <a:r>
              <a:rPr lang="en-US" sz="1800" dirty="0" smtClean="0"/>
              <a:t>(*) </a:t>
            </a:r>
            <a:r>
              <a:rPr lang="en-US" sz="1800" b="1" dirty="0" smtClean="0"/>
              <a:t>FROM</a:t>
            </a:r>
            <a:r>
              <a:rPr lang="en-US" sz="1800" dirty="0" smtClean="0"/>
              <a:t> genomes;</a:t>
            </a:r>
          </a:p>
          <a:p>
            <a:pPr lvl="1">
              <a:buClr>
                <a:srgbClr val="002060"/>
              </a:buClr>
              <a:buFont typeface="Courier New" panose="02070309020205020404" pitchFamily="49" charset="0"/>
              <a:buChar char="o"/>
            </a:pPr>
            <a:r>
              <a:rPr lang="en-US" sz="1800" b="1" dirty="0" smtClean="0"/>
              <a:t>SELECT COUNT</a:t>
            </a:r>
            <a:r>
              <a:rPr lang="en-US" sz="1800" dirty="0" smtClean="0"/>
              <a:t>(*) </a:t>
            </a:r>
            <a:r>
              <a:rPr lang="en-US" sz="1800" b="1" dirty="0" smtClean="0"/>
              <a:t>FROM</a:t>
            </a:r>
            <a:r>
              <a:rPr lang="en-US" sz="1800" dirty="0" smtClean="0"/>
              <a:t> genomes </a:t>
            </a:r>
            <a:r>
              <a:rPr lang="en-US" sz="1800" b="1" dirty="0" smtClean="0"/>
              <a:t>WHERE</a:t>
            </a:r>
            <a:r>
              <a:rPr lang="en-US" sz="1800" dirty="0" smtClean="0"/>
              <a:t> domain=‘bacteria’;</a:t>
            </a:r>
          </a:p>
          <a:p>
            <a:pPr marL="457200" indent="-457200">
              <a:buClr>
                <a:srgbClr val="002060"/>
              </a:buClr>
              <a:buFont typeface="Wingdings" panose="05000000000000000000" pitchFamily="2" charset="2"/>
              <a:buChar char="q"/>
            </a:pPr>
            <a:r>
              <a:rPr lang="en-US" sz="2000" dirty="0" smtClean="0"/>
              <a:t>Identify the unique values in a column:  </a:t>
            </a:r>
          </a:p>
          <a:p>
            <a:pPr lvl="1">
              <a:buClr>
                <a:srgbClr val="002060"/>
              </a:buClr>
              <a:buFont typeface="Courier New" panose="02070309020205020404" pitchFamily="49" charset="0"/>
              <a:buChar char="o"/>
            </a:pPr>
            <a:r>
              <a:rPr lang="en-US" sz="1800" b="1" dirty="0" smtClean="0"/>
              <a:t>SELECT</a:t>
            </a:r>
            <a:r>
              <a:rPr lang="en-US" sz="1800" dirty="0" smtClean="0"/>
              <a:t> </a:t>
            </a:r>
            <a:r>
              <a:rPr lang="en-US" sz="1800" b="1" dirty="0" smtClean="0"/>
              <a:t>DISTINCT</a:t>
            </a:r>
            <a:r>
              <a:rPr lang="en-US" sz="1800" dirty="0" smtClean="0"/>
              <a:t>(domain) </a:t>
            </a:r>
            <a:r>
              <a:rPr lang="en-US" sz="1800" b="1" dirty="0" smtClean="0"/>
              <a:t>FROM</a:t>
            </a:r>
            <a:r>
              <a:rPr lang="en-US" sz="1800" dirty="0" smtClean="0"/>
              <a:t> genomes;</a:t>
            </a:r>
            <a:endParaRPr lang="en-US" sz="2000" dirty="0" smtClean="0"/>
          </a:p>
          <a:p>
            <a:pPr marL="457200" indent="-457200">
              <a:buClr>
                <a:srgbClr val="002060"/>
              </a:buClr>
              <a:buFont typeface="Wingdings" panose="05000000000000000000" pitchFamily="2" charset="2"/>
              <a:buChar char="q"/>
            </a:pPr>
            <a:r>
              <a:rPr lang="en-US" sz="2000" dirty="0" smtClean="0"/>
              <a:t>Sort rows returned by a query based on multiple columns:</a:t>
            </a:r>
          </a:p>
          <a:p>
            <a:pPr lvl="1">
              <a:buClr>
                <a:srgbClr val="002060"/>
              </a:buClr>
              <a:buFont typeface="Courier New" panose="02070309020205020404" pitchFamily="49" charset="0"/>
              <a:buChar char="o"/>
            </a:pPr>
            <a:r>
              <a:rPr lang="en-US" sz="1800" b="1" dirty="0"/>
              <a:t>SELECT </a:t>
            </a:r>
            <a:r>
              <a:rPr lang="en-US" sz="1800" dirty="0"/>
              <a:t>*</a:t>
            </a:r>
            <a:r>
              <a:rPr lang="en-US" sz="1800" b="1" dirty="0"/>
              <a:t> FROM </a:t>
            </a:r>
            <a:r>
              <a:rPr lang="en-US" sz="1800" dirty="0"/>
              <a:t>genomes </a:t>
            </a:r>
            <a:r>
              <a:rPr lang="en-US" sz="1800" b="1" dirty="0"/>
              <a:t>ORDER BY </a:t>
            </a:r>
            <a:r>
              <a:rPr lang="en-US" sz="1800" dirty="0"/>
              <a:t>name </a:t>
            </a:r>
            <a:r>
              <a:rPr lang="en-US" sz="1800" b="1" dirty="0"/>
              <a:t>DESC</a:t>
            </a:r>
            <a:r>
              <a:rPr lang="en-US" sz="1800" dirty="0"/>
              <a:t>; </a:t>
            </a:r>
            <a:endParaRPr lang="en-US" sz="1800" b="1" dirty="0"/>
          </a:p>
          <a:p>
            <a:pPr lvl="1">
              <a:buClr>
                <a:srgbClr val="002060"/>
              </a:buClr>
              <a:buFont typeface="Courier New" panose="02070309020205020404" pitchFamily="49" charset="0"/>
              <a:buChar char="o"/>
            </a:pPr>
            <a:r>
              <a:rPr lang="en-US" sz="1800" b="1" dirty="0" smtClean="0"/>
              <a:t>SELECT </a:t>
            </a:r>
            <a:r>
              <a:rPr lang="en-US" sz="1800" dirty="0" smtClean="0"/>
              <a:t>*</a:t>
            </a:r>
            <a:r>
              <a:rPr lang="en-US" sz="1800" b="1" dirty="0" smtClean="0"/>
              <a:t> FROM </a:t>
            </a:r>
            <a:r>
              <a:rPr lang="en-US" sz="1800" dirty="0" smtClean="0"/>
              <a:t>genomes </a:t>
            </a:r>
            <a:r>
              <a:rPr lang="en-US" sz="1800" b="1" dirty="0" smtClean="0"/>
              <a:t>ORDER BY </a:t>
            </a:r>
            <a:r>
              <a:rPr lang="en-US" sz="1800" dirty="0" smtClean="0"/>
              <a:t>domain </a:t>
            </a:r>
            <a:r>
              <a:rPr lang="en-US" sz="1800" b="1" dirty="0" smtClean="0"/>
              <a:t>DESC</a:t>
            </a:r>
            <a:r>
              <a:rPr lang="en-US" sz="1800" dirty="0" smtClean="0"/>
              <a:t>, </a:t>
            </a:r>
            <a:r>
              <a:rPr lang="en-US" sz="1800" dirty="0" err="1" smtClean="0"/>
              <a:t>tax_id</a:t>
            </a:r>
            <a:r>
              <a:rPr lang="en-US" sz="1800" dirty="0" smtClean="0"/>
              <a:t> </a:t>
            </a:r>
            <a:r>
              <a:rPr lang="en-US" sz="1800" b="1" dirty="0" smtClean="0"/>
              <a:t>ASC</a:t>
            </a:r>
            <a:r>
              <a:rPr lang="en-US" sz="1800" dirty="0" smtClean="0"/>
              <a:t>; </a:t>
            </a:r>
            <a:endParaRPr lang="en-US" sz="1800" b="1" dirty="0" smtClean="0"/>
          </a:p>
          <a:p>
            <a:pPr marL="457200" indent="-457200">
              <a:buClr>
                <a:srgbClr val="002060"/>
              </a:buClr>
              <a:buFont typeface="Wingdings" panose="05000000000000000000" pitchFamily="2" charset="2"/>
              <a:buChar char="q"/>
            </a:pPr>
            <a:r>
              <a:rPr lang="en-US" sz="2000" dirty="0" smtClean="0"/>
              <a:t>Group results and return counts per group:</a:t>
            </a:r>
            <a:endParaRPr lang="en-US" sz="2000" dirty="0"/>
          </a:p>
          <a:p>
            <a:pPr lvl="1">
              <a:buClr>
                <a:srgbClr val="002060"/>
              </a:buClr>
              <a:buFont typeface="Courier New" panose="02070309020205020404" pitchFamily="49" charset="0"/>
              <a:buChar char="o"/>
            </a:pPr>
            <a:r>
              <a:rPr lang="en-US" sz="1800" b="1" dirty="0"/>
              <a:t>SELECT </a:t>
            </a:r>
            <a:r>
              <a:rPr lang="en-US" sz="1800" dirty="0" smtClean="0"/>
              <a:t>domain, </a:t>
            </a:r>
            <a:r>
              <a:rPr lang="en-US" sz="1800" b="1" dirty="0" smtClean="0"/>
              <a:t>COUNT</a:t>
            </a:r>
            <a:r>
              <a:rPr lang="en-US" sz="1800" dirty="0" smtClean="0"/>
              <a:t>(*)</a:t>
            </a:r>
            <a:r>
              <a:rPr lang="en-US" sz="1800" b="1" dirty="0" smtClean="0"/>
              <a:t> AS </a:t>
            </a:r>
            <a:r>
              <a:rPr lang="en-US" sz="1800" dirty="0" smtClean="0"/>
              <a:t>members </a:t>
            </a:r>
            <a:r>
              <a:rPr lang="en-US" sz="1800" b="1" dirty="0" smtClean="0"/>
              <a:t>FROM </a:t>
            </a:r>
            <a:r>
              <a:rPr lang="en-US" sz="1800" dirty="0"/>
              <a:t>genomes </a:t>
            </a:r>
            <a:r>
              <a:rPr lang="en-US" sz="1800" b="1" dirty="0" smtClean="0"/>
              <a:t>GROUP BY </a:t>
            </a:r>
            <a:r>
              <a:rPr lang="en-US" sz="1800" dirty="0" smtClean="0"/>
              <a:t>domain; </a:t>
            </a:r>
            <a:endParaRPr lang="en-US" sz="1800" b="1" dirty="0"/>
          </a:p>
          <a:p>
            <a:pPr marL="0" indent="0">
              <a:buClr>
                <a:srgbClr val="002060"/>
              </a:buClr>
              <a:buNone/>
            </a:pPr>
            <a:endParaRPr lang="en-US" sz="2400" b="1" dirty="0"/>
          </a:p>
          <a:p>
            <a:pPr marL="457200" lvl="1" indent="0">
              <a:buClr>
                <a:srgbClr val="002060"/>
              </a:buClr>
              <a:buNone/>
            </a:pPr>
            <a:r>
              <a:rPr lang="en-US" sz="20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782617431"/>
              </p:ext>
            </p:extLst>
          </p:nvPr>
        </p:nvGraphicFramePr>
        <p:xfrm>
          <a:off x="4291858" y="5520040"/>
          <a:ext cx="4087708" cy="1112520"/>
        </p:xfrm>
        <a:graphic>
          <a:graphicData uri="http://schemas.openxmlformats.org/drawingml/2006/table">
            <a:tbl>
              <a:tblPr firstRow="1" bandRow="1">
                <a:tableStyleId>{2D5ABB26-0587-4C30-8999-92F81FD0307C}</a:tableStyleId>
              </a:tblPr>
              <a:tblGrid>
                <a:gridCol w="2328859"/>
                <a:gridCol w="1758849"/>
              </a:tblGrid>
              <a:tr h="370840">
                <a:tc>
                  <a:txBody>
                    <a:bodyPr/>
                    <a:lstStyle/>
                    <a:p>
                      <a:pPr algn="ctr"/>
                      <a:r>
                        <a:rPr lang="en-US" b="1" dirty="0" smtClean="0"/>
                        <a:t>domain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members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err="1" smtClean="0"/>
                        <a:t>eukarya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19</a:t>
            </a:fld>
            <a:endParaRPr lang="en-US" dirty="0"/>
          </a:p>
        </p:txBody>
      </p:sp>
    </p:spTree>
    <p:extLst>
      <p:ext uri="{BB962C8B-B14F-4D97-AF65-F5344CB8AC3E}">
        <p14:creationId xmlns:p14="http://schemas.microsoft.com/office/powerpoint/2010/main" val="106824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659" y="172107"/>
            <a:ext cx="5946913"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19689" y="1691434"/>
            <a:ext cx="11693370" cy="4835276"/>
          </a:xfrm>
        </p:spPr>
        <p:txBody>
          <a:bodyPr>
            <a:noAutofit/>
          </a:bodyPr>
          <a:lstStyle/>
          <a:p>
            <a:pPr marL="457200" indent="-457200">
              <a:buClr>
                <a:srgbClr val="002060"/>
              </a:buClr>
              <a:buFont typeface="Wingdings" panose="05000000000000000000" pitchFamily="2" charset="2"/>
              <a:buChar char="q"/>
            </a:pPr>
            <a:r>
              <a:rPr lang="en-US" dirty="0" smtClean="0"/>
              <a:t>Last week we learned how to use </a:t>
            </a:r>
            <a:r>
              <a:rPr lang="en-US" dirty="0" err="1" smtClean="0"/>
              <a:t>biopython</a:t>
            </a:r>
            <a:r>
              <a:rPr lang="en-US" dirty="0" smtClean="0"/>
              <a:t> to parse files with genomic information in </a:t>
            </a:r>
            <a:r>
              <a:rPr lang="en-US" dirty="0" err="1" smtClean="0"/>
              <a:t>GenBank</a:t>
            </a:r>
            <a:r>
              <a:rPr lang="en-US" dirty="0" smtClean="0"/>
              <a:t> and FASTA formats.</a:t>
            </a:r>
          </a:p>
          <a:p>
            <a:pPr marL="457200" indent="-457200">
              <a:buClr>
                <a:srgbClr val="002060"/>
              </a:buClr>
              <a:buFont typeface="Wingdings" panose="05000000000000000000" pitchFamily="2" charset="2"/>
              <a:buChar char="q"/>
            </a:pPr>
            <a:r>
              <a:rPr lang="en-US" dirty="0" smtClean="0"/>
              <a:t>This week we will continue with UniProt formats, since we didn’t finish last week.</a:t>
            </a:r>
          </a:p>
          <a:p>
            <a:pPr marL="457200" indent="-457200">
              <a:buClr>
                <a:srgbClr val="002060"/>
              </a:buClr>
              <a:buFont typeface="Wingdings" panose="05000000000000000000" pitchFamily="2" charset="2"/>
              <a:buChar char="q"/>
            </a:pPr>
            <a:r>
              <a:rPr lang="en-US" dirty="0" smtClean="0"/>
              <a:t>Basically, our core tool </a:t>
            </a:r>
            <a:r>
              <a:rPr lang="en-US" dirty="0"/>
              <a:t>arsenal in bioinformatics is </a:t>
            </a:r>
            <a:r>
              <a:rPr lang="en-US" dirty="0" smtClean="0"/>
              <a:t>the knowledge of the </a:t>
            </a:r>
            <a:r>
              <a:rPr lang="en-US" b="1" dirty="0" smtClean="0"/>
              <a:t>UNIX terminal</a:t>
            </a:r>
            <a:r>
              <a:rPr lang="en-US" dirty="0" smtClean="0"/>
              <a:t>, </a:t>
            </a:r>
            <a:r>
              <a:rPr lang="en-US" b="1" dirty="0" smtClean="0"/>
              <a:t>programming languages </a:t>
            </a:r>
            <a:r>
              <a:rPr lang="en-US" dirty="0" smtClean="0"/>
              <a:t>and </a:t>
            </a:r>
            <a:r>
              <a:rPr lang="en-US" b="1" dirty="0" smtClean="0"/>
              <a:t>Database </a:t>
            </a:r>
            <a:r>
              <a:rPr lang="en-US" b="1" dirty="0"/>
              <a:t>M</a:t>
            </a:r>
            <a:r>
              <a:rPr lang="en-US" b="1" dirty="0" smtClean="0"/>
              <a:t>anagement Systems</a:t>
            </a:r>
            <a:r>
              <a:rPr lang="en-US" dirty="0" smtClean="0"/>
              <a:t>. Everything else are (very useful) specialized tools that allow the generation of applications for particular purposes, and we process them and control them with our core tools.</a:t>
            </a:r>
          </a:p>
          <a:p>
            <a:pPr marL="457200" indent="-457200">
              <a:buClr>
                <a:srgbClr val="002060"/>
              </a:buClr>
              <a:buFont typeface="Wingdings" panose="05000000000000000000" pitchFamily="2" charset="2"/>
              <a:buChar char="q"/>
            </a:pPr>
            <a:r>
              <a:rPr lang="en-US" dirty="0" smtClean="0"/>
              <a:t>This week we will start working with MySQL to design, implement and access our own databases.</a:t>
            </a:r>
          </a:p>
          <a:p>
            <a:pPr marL="795338" lvl="1" indent="-338138">
              <a:buClr>
                <a:srgbClr val="002060"/>
              </a:buClr>
              <a:buFont typeface="Courier New" panose="02070309020205020404" pitchFamily="49" charset="0"/>
              <a:buChar char="o"/>
            </a:pPr>
            <a:endParaRPr lang="en-US" sz="2000" dirty="0"/>
          </a:p>
          <a:p>
            <a:pPr marL="0" indent="0">
              <a:buClr>
                <a:srgbClr val="002060"/>
              </a:buClr>
              <a:buNone/>
            </a:pPr>
            <a:endParaRPr lang="en-US"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87256"/>
            <a:ext cx="823291" cy="10101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219" y="238367"/>
            <a:ext cx="2670451" cy="1027097"/>
          </a:xfrm>
          <a:prstGeom prst="rect">
            <a:avLst/>
          </a:prstGeom>
        </p:spPr>
      </p:pic>
      <p:sp>
        <p:nvSpPr>
          <p:cNvPr id="5" name="TextBox 4"/>
          <p:cNvSpPr txBox="1"/>
          <p:nvPr/>
        </p:nvSpPr>
        <p:spPr>
          <a:xfrm>
            <a:off x="11701670" y="6458673"/>
            <a:ext cx="301686" cy="369332"/>
          </a:xfrm>
          <a:prstGeom prst="rect">
            <a:avLst/>
          </a:prstGeom>
          <a:noFill/>
        </p:spPr>
        <p:txBody>
          <a:bodyPr wrap="none" rtlCol="0">
            <a:spAutoFit/>
          </a:bodyPr>
          <a:lstStyle/>
          <a:p>
            <a:fld id="{D3EC234F-AAAD-4602-AADB-168C5B3B4EA1}" type="slidenum">
              <a:rPr lang="en-US" dirty="0"/>
              <a:t>2</a:t>
            </a:fld>
            <a:endParaRPr lang="en-US" dirty="0"/>
          </a:p>
        </p:txBody>
      </p:sp>
    </p:spTree>
    <p:extLst>
      <p:ext uri="{BB962C8B-B14F-4D97-AF65-F5344CB8AC3E}">
        <p14:creationId xmlns:p14="http://schemas.microsoft.com/office/powerpoint/2010/main" val="245177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Querying a Table</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20</a:t>
            </a:fld>
            <a:endParaRPr lang="en-US" dirty="0"/>
          </a:p>
        </p:txBody>
      </p:sp>
      <p:sp>
        <p:nvSpPr>
          <p:cNvPr id="8" name="Content Placeholder 2"/>
          <p:cNvSpPr txBox="1">
            <a:spLocks/>
          </p:cNvSpPr>
          <p:nvPr/>
        </p:nvSpPr>
        <p:spPr>
          <a:xfrm>
            <a:off x="1523056" y="2031667"/>
            <a:ext cx="9625312" cy="24351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indent="-463550">
              <a:buClr>
                <a:srgbClr val="002060"/>
              </a:buClr>
              <a:buFont typeface="Wingdings" panose="05000000000000000000" pitchFamily="2" charset="2"/>
              <a:buChar char="q"/>
            </a:pPr>
            <a:r>
              <a:rPr lang="en-US" sz="2000" dirty="0" smtClean="0"/>
              <a:t>Limit the output of a query to a specified number of rows:</a:t>
            </a:r>
          </a:p>
          <a:p>
            <a:pPr lvl="1">
              <a:buClr>
                <a:srgbClr val="002060"/>
              </a:buClr>
              <a:buFont typeface="Courier New" panose="02070309020205020404" pitchFamily="49" charset="0"/>
              <a:buChar char="o"/>
            </a:pPr>
            <a:r>
              <a:rPr lang="en-US" sz="2000" dirty="0" smtClean="0"/>
              <a:t> </a:t>
            </a:r>
            <a:r>
              <a:rPr lang="en-US" sz="2000" b="1" dirty="0" smtClean="0"/>
              <a:t>SELECT</a:t>
            </a:r>
            <a:r>
              <a:rPr lang="en-US" sz="2000" dirty="0" smtClean="0"/>
              <a:t> * </a:t>
            </a:r>
            <a:r>
              <a:rPr lang="en-US" sz="2000" b="1" dirty="0" smtClean="0"/>
              <a:t>FROM</a:t>
            </a:r>
            <a:r>
              <a:rPr lang="en-US" sz="2000" dirty="0" smtClean="0"/>
              <a:t> genome </a:t>
            </a:r>
            <a:r>
              <a:rPr lang="en-US" sz="2000" b="1" dirty="0" smtClean="0"/>
              <a:t>LIMIT</a:t>
            </a:r>
            <a:r>
              <a:rPr lang="en-US" sz="2000" dirty="0" smtClean="0"/>
              <a:t> 2;</a:t>
            </a:r>
          </a:p>
          <a:p>
            <a:pPr marL="463550" indent="-463550">
              <a:buClr>
                <a:srgbClr val="002060"/>
              </a:buClr>
              <a:buFont typeface="Wingdings" panose="05000000000000000000" pitchFamily="2" charset="2"/>
              <a:buChar char="q"/>
            </a:pPr>
            <a:r>
              <a:rPr lang="en-US" sz="2000" dirty="0" smtClean="0"/>
              <a:t>When extracting a range of rows, the </a:t>
            </a:r>
            <a:r>
              <a:rPr lang="en-US" sz="2000" dirty="0" smtClean="0">
                <a:solidFill>
                  <a:srgbClr val="1F3BFF"/>
                </a:solidFill>
              </a:rPr>
              <a:t>first</a:t>
            </a:r>
            <a:r>
              <a:rPr lang="en-US" sz="2000" dirty="0" smtClean="0"/>
              <a:t> number after </a:t>
            </a:r>
            <a:r>
              <a:rPr lang="en-US" sz="2000" b="1" dirty="0" smtClean="0"/>
              <a:t>LIMIT</a:t>
            </a:r>
            <a:r>
              <a:rPr lang="en-US" sz="2000" dirty="0" smtClean="0"/>
              <a:t> is the number (offset) of rows that will be ignored and the </a:t>
            </a:r>
            <a:r>
              <a:rPr lang="en-US" sz="2000" dirty="0" smtClean="0">
                <a:solidFill>
                  <a:srgbClr val="FF0000"/>
                </a:solidFill>
              </a:rPr>
              <a:t>second</a:t>
            </a:r>
            <a:r>
              <a:rPr lang="en-US" sz="2000" dirty="0" smtClean="0"/>
              <a:t> number after the comma is the number of rows after the offset that will be displayed:</a:t>
            </a:r>
            <a:endParaRPr lang="en-US" sz="2000" dirty="0"/>
          </a:p>
          <a:p>
            <a:pPr lvl="1">
              <a:buClr>
                <a:srgbClr val="002060"/>
              </a:buClr>
              <a:buFont typeface="Courier New" panose="02070309020205020404" pitchFamily="49" charset="0"/>
              <a:buChar char="o"/>
            </a:pPr>
            <a:r>
              <a:rPr lang="en-US" sz="2000" dirty="0"/>
              <a:t> </a:t>
            </a:r>
            <a:r>
              <a:rPr lang="en-US" sz="2000" b="1" dirty="0"/>
              <a:t>SELECT</a:t>
            </a:r>
            <a:r>
              <a:rPr lang="en-US" sz="2000" dirty="0"/>
              <a:t> * </a:t>
            </a:r>
            <a:r>
              <a:rPr lang="en-US" sz="2000" b="1" dirty="0"/>
              <a:t>FROM</a:t>
            </a:r>
            <a:r>
              <a:rPr lang="en-US" sz="2000" dirty="0"/>
              <a:t> </a:t>
            </a:r>
            <a:r>
              <a:rPr lang="en-US" sz="2000" dirty="0" smtClean="0"/>
              <a:t>genomes </a:t>
            </a:r>
            <a:r>
              <a:rPr lang="en-US" sz="2000" b="1" dirty="0"/>
              <a:t>LIMIT</a:t>
            </a:r>
            <a:r>
              <a:rPr lang="en-US" sz="2000" dirty="0"/>
              <a:t> </a:t>
            </a:r>
            <a:r>
              <a:rPr lang="en-US" sz="2000" dirty="0" smtClean="0">
                <a:solidFill>
                  <a:srgbClr val="1F3BFF"/>
                </a:solidFill>
              </a:rPr>
              <a:t>1</a:t>
            </a:r>
            <a:r>
              <a:rPr lang="en-US" sz="2000" dirty="0" smtClean="0"/>
              <a:t>,</a:t>
            </a:r>
            <a:r>
              <a:rPr lang="en-US" sz="2000" dirty="0" smtClean="0">
                <a:solidFill>
                  <a:srgbClr val="FF0000"/>
                </a:solidFill>
              </a:rPr>
              <a:t>2</a:t>
            </a:r>
            <a:r>
              <a:rPr lang="en-US" sz="2000" dirty="0" smtClean="0"/>
              <a:t>;    (extracts the second and third rows)</a:t>
            </a:r>
          </a:p>
          <a:p>
            <a:pPr marL="741363" lvl="1" indent="-284163">
              <a:buClr>
                <a:srgbClr val="002060"/>
              </a:buClr>
              <a:buFont typeface="Courier New" panose="02070309020205020404" pitchFamily="49" charset="0"/>
              <a:buChar char="o"/>
            </a:pPr>
            <a:r>
              <a:rPr lang="en-US" sz="2000" b="1" dirty="0" smtClean="0"/>
              <a:t>SELECT</a:t>
            </a:r>
            <a:r>
              <a:rPr lang="en-US" sz="2000" dirty="0" smtClean="0"/>
              <a:t> </a:t>
            </a:r>
            <a:r>
              <a:rPr lang="en-US" sz="2000" b="1" dirty="0" smtClean="0"/>
              <a:t>*</a:t>
            </a:r>
            <a:r>
              <a:rPr lang="en-US" sz="2000" dirty="0" smtClean="0"/>
              <a:t> </a:t>
            </a:r>
            <a:r>
              <a:rPr lang="en-US" sz="2000" b="1" dirty="0" smtClean="0"/>
              <a:t>FROM</a:t>
            </a:r>
            <a:r>
              <a:rPr lang="en-US" sz="2000" dirty="0" smtClean="0"/>
              <a:t> genomes </a:t>
            </a:r>
            <a:r>
              <a:rPr lang="en-US" sz="2000" b="1" dirty="0" smtClean="0"/>
              <a:t>LIMIT </a:t>
            </a:r>
            <a:r>
              <a:rPr lang="en-US" sz="2000" dirty="0" smtClean="0"/>
              <a:t>2 </a:t>
            </a:r>
            <a:r>
              <a:rPr lang="en-US" sz="2000" b="1" dirty="0" smtClean="0"/>
              <a:t>OFFSET</a:t>
            </a:r>
            <a:r>
              <a:rPr lang="en-US" sz="2000" dirty="0" smtClean="0"/>
              <a:t> 1;  (same result)</a:t>
            </a:r>
            <a:endParaRPr lang="en-US" sz="2000" dirty="0"/>
          </a:p>
          <a:p>
            <a:pPr marL="0" indent="0">
              <a:buClr>
                <a:srgbClr val="002060"/>
              </a:buClr>
              <a:buNone/>
            </a:pPr>
            <a:endParaRPr lang="en-US" dirty="0" smtClean="0"/>
          </a:p>
        </p:txBody>
      </p:sp>
      <p:graphicFrame>
        <p:nvGraphicFramePr>
          <p:cNvPr id="9" name="Table 8"/>
          <p:cNvGraphicFramePr>
            <a:graphicFrameLocks noGrp="1"/>
          </p:cNvGraphicFramePr>
          <p:nvPr>
            <p:extLst>
              <p:ext uri="{D42A27DB-BD31-4B8C-83A1-F6EECF244321}">
                <p14:modId xmlns:p14="http://schemas.microsoft.com/office/powerpoint/2010/main" val="4282512536"/>
              </p:ext>
            </p:extLst>
          </p:nvPr>
        </p:nvGraphicFramePr>
        <p:xfrm>
          <a:off x="745602" y="4812288"/>
          <a:ext cx="3905009" cy="1483360"/>
        </p:xfrm>
        <a:graphic>
          <a:graphicData uri="http://schemas.openxmlformats.org/drawingml/2006/table">
            <a:tbl>
              <a:tblPr firstRow="1" bandRow="1">
                <a:tableStyleId>{2D5ABB26-0587-4C30-8999-92F81FD0307C}</a:tableStyleId>
              </a:tblPr>
              <a:tblGrid>
                <a:gridCol w="1703315"/>
                <a:gridCol w="1171547"/>
                <a:gridCol w="1030147"/>
              </a:tblGrid>
              <a:tr h="370840">
                <a:tc>
                  <a:txBody>
                    <a:bodyPr/>
                    <a:lstStyle/>
                    <a:p>
                      <a:pPr algn="ctr"/>
                      <a:r>
                        <a:rPr lang="en-US" sz="1400" b="1" dirty="0" smtClean="0"/>
                        <a:t>name</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400" b="1" dirty="0" err="1" smtClean="0"/>
                        <a:t>tax_id</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400" b="1" dirty="0" smtClean="0"/>
                        <a:t>domain</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indent="0">
                        <a:buNone/>
                      </a:pPr>
                      <a:r>
                        <a:rPr lang="en-US" sz="1400" baseline="0" dirty="0" err="1" smtClean="0"/>
                        <a:t>A_acidocaldarius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521098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bacteria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E_</a:t>
                      </a:r>
                      <a:r>
                        <a:rPr lang="en-US" sz="1400" baseline="0" dirty="0" smtClean="0"/>
                        <a:t>coli_K12_MG1655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511145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bacteria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err="1" smtClean="0"/>
                        <a:t>S_cerevisiae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559292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smtClean="0"/>
                        <a:t>eukarya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03448649"/>
              </p:ext>
            </p:extLst>
          </p:nvPr>
        </p:nvGraphicFramePr>
        <p:xfrm>
          <a:off x="7721439" y="4812288"/>
          <a:ext cx="3905009" cy="1112520"/>
        </p:xfrm>
        <a:graphic>
          <a:graphicData uri="http://schemas.openxmlformats.org/drawingml/2006/table">
            <a:tbl>
              <a:tblPr firstRow="1" bandRow="1">
                <a:tableStyleId>{2D5ABB26-0587-4C30-8999-92F81FD0307C}</a:tableStyleId>
              </a:tblPr>
              <a:tblGrid>
                <a:gridCol w="1703315"/>
                <a:gridCol w="1171547"/>
                <a:gridCol w="1030147"/>
              </a:tblGrid>
              <a:tr h="370840">
                <a:tc>
                  <a:txBody>
                    <a:bodyPr/>
                    <a:lstStyle/>
                    <a:p>
                      <a:pPr algn="ctr"/>
                      <a:r>
                        <a:rPr lang="en-US" sz="1400" b="1" dirty="0" smtClean="0"/>
                        <a:t>name</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400" b="1" dirty="0" err="1" smtClean="0"/>
                        <a:t>tax_id</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400" b="1" dirty="0" smtClean="0"/>
                        <a:t>domain</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sz="1400" dirty="0" smtClean="0"/>
                        <a:t>E_</a:t>
                      </a:r>
                      <a:r>
                        <a:rPr lang="en-US" sz="1400" baseline="0" dirty="0" smtClean="0"/>
                        <a:t>coli_K12_MG1655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511145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bacteria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err="1" smtClean="0"/>
                        <a:t>S_cerevisiae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559292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smtClean="0"/>
                        <a:t>eukarya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ight Arrow 10"/>
          <p:cNvSpPr/>
          <p:nvPr/>
        </p:nvSpPr>
        <p:spPr>
          <a:xfrm>
            <a:off x="5480361" y="5218302"/>
            <a:ext cx="1231277" cy="333786"/>
          </a:xfrm>
          <a:prstGeom prst="rightArrow">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3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Saving Results from Queries to a File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87325" y="2027427"/>
            <a:ext cx="9289646" cy="4269201"/>
          </a:xfrm>
        </p:spPr>
        <p:txBody>
          <a:bodyPr>
            <a:noAutofit/>
          </a:bodyPr>
          <a:lstStyle/>
          <a:p>
            <a:pPr marL="457200" indent="-457200">
              <a:buClr>
                <a:srgbClr val="002060"/>
              </a:buClr>
              <a:buFont typeface="Wingdings" panose="05000000000000000000" pitchFamily="2" charset="2"/>
              <a:buChar char="q"/>
            </a:pPr>
            <a:r>
              <a:rPr lang="en-US" sz="2000" dirty="0" smtClean="0"/>
              <a:t>The following two commands only work on the machine hosting the MySQL server and thus you need to have access and writing permissions. We can generate a </a:t>
            </a:r>
            <a:r>
              <a:rPr lang="en-US" sz="2000" u="sng" dirty="0" smtClean="0"/>
              <a:t>tab-delimited</a:t>
            </a:r>
            <a:r>
              <a:rPr lang="en-US" sz="2000" dirty="0" smtClean="0"/>
              <a:t> file:</a:t>
            </a:r>
          </a:p>
          <a:p>
            <a:pPr lvl="1">
              <a:buClr>
                <a:srgbClr val="002060"/>
              </a:buClr>
              <a:buFont typeface="Courier New" panose="02070309020205020404" pitchFamily="49" charset="0"/>
              <a:buChar char="o"/>
            </a:pPr>
            <a:r>
              <a:rPr lang="en-US" sz="1600" b="1" dirty="0" smtClean="0"/>
              <a:t>SELECT</a:t>
            </a:r>
            <a:r>
              <a:rPr lang="en-US" sz="1600" dirty="0" smtClean="0"/>
              <a:t> * </a:t>
            </a:r>
            <a:r>
              <a:rPr lang="en-US" sz="1600" b="1" dirty="0" smtClean="0"/>
              <a:t>FROM</a:t>
            </a:r>
            <a:r>
              <a:rPr lang="en-US" sz="1600" dirty="0" smtClean="0"/>
              <a:t> genomes </a:t>
            </a:r>
            <a:r>
              <a:rPr lang="en-US" sz="1600" b="1" dirty="0" smtClean="0"/>
              <a:t>INTO</a:t>
            </a:r>
            <a:r>
              <a:rPr lang="en-US" sz="1600" dirty="0" smtClean="0"/>
              <a:t> </a:t>
            </a:r>
            <a:r>
              <a:rPr lang="en-US" sz="1600" b="1" dirty="0" smtClean="0"/>
              <a:t>OUTFILE</a:t>
            </a:r>
            <a:r>
              <a:rPr lang="en-US" sz="1600" dirty="0" smtClean="0"/>
              <a:t> ‘/</a:t>
            </a:r>
            <a:r>
              <a:rPr lang="en-US" sz="1600" dirty="0" err="1" smtClean="0"/>
              <a:t>tmp</a:t>
            </a:r>
            <a:r>
              <a:rPr lang="en-US" sz="1600" dirty="0" smtClean="0"/>
              <a:t>/genomes_table.txt’;</a:t>
            </a:r>
          </a:p>
          <a:p>
            <a:pPr marL="457200" indent="-457200">
              <a:buClr>
                <a:srgbClr val="002060"/>
              </a:buClr>
              <a:buFont typeface="Wingdings" panose="05000000000000000000" pitchFamily="2" charset="2"/>
              <a:buChar char="q"/>
            </a:pPr>
            <a:r>
              <a:rPr lang="en-US" sz="2000" dirty="0" smtClean="0"/>
              <a:t>Create a </a:t>
            </a:r>
            <a:r>
              <a:rPr lang="en-US" sz="2000" u="sng" dirty="0" smtClean="0"/>
              <a:t>comma-delimited</a:t>
            </a:r>
            <a:r>
              <a:rPr lang="en-US" sz="2000" dirty="0" smtClean="0"/>
              <a:t> file with data enclosed in </a:t>
            </a:r>
            <a:r>
              <a:rPr lang="en-US" sz="2000" u="sng" dirty="0" smtClean="0"/>
              <a:t>double quotes </a:t>
            </a:r>
            <a:r>
              <a:rPr lang="en-US" sz="2000" dirty="0" smtClean="0"/>
              <a:t>on the my SQL server:  </a:t>
            </a:r>
            <a:endParaRPr lang="en-US" sz="2000" dirty="0"/>
          </a:p>
          <a:p>
            <a:pPr lvl="1">
              <a:buClr>
                <a:srgbClr val="002060"/>
              </a:buClr>
              <a:buFont typeface="Courier New" panose="02070309020205020404" pitchFamily="49" charset="0"/>
              <a:buChar char="o"/>
            </a:pPr>
            <a:r>
              <a:rPr lang="en-US" sz="1600" b="1" dirty="0"/>
              <a:t>SELECT</a:t>
            </a:r>
            <a:r>
              <a:rPr lang="en-US" sz="1600" dirty="0"/>
              <a:t> </a:t>
            </a:r>
            <a:r>
              <a:rPr lang="en-US" sz="1600" dirty="0" smtClean="0"/>
              <a:t>*</a:t>
            </a:r>
            <a:r>
              <a:rPr lang="en-US" sz="1600" b="1" dirty="0" smtClean="0"/>
              <a:t> FROM</a:t>
            </a:r>
            <a:r>
              <a:rPr lang="en-US" sz="1600" dirty="0" smtClean="0"/>
              <a:t> genomes </a:t>
            </a:r>
            <a:r>
              <a:rPr lang="en-US" sz="1600" b="1" dirty="0"/>
              <a:t>INTO</a:t>
            </a:r>
            <a:r>
              <a:rPr lang="en-US" sz="1600" dirty="0"/>
              <a:t> </a:t>
            </a:r>
            <a:r>
              <a:rPr lang="en-US" sz="1600" b="1" dirty="0"/>
              <a:t>OUTFILE</a:t>
            </a:r>
            <a:r>
              <a:rPr lang="en-US" sz="1600" dirty="0"/>
              <a:t> ‘/</a:t>
            </a:r>
            <a:r>
              <a:rPr lang="en-US" sz="1600" dirty="0" err="1"/>
              <a:t>tmp</a:t>
            </a:r>
            <a:r>
              <a:rPr lang="en-US" sz="1600" dirty="0"/>
              <a:t>/genomes_table.txt’</a:t>
            </a:r>
            <a:endParaRPr lang="en-US" sz="1600" b="1" dirty="0" smtClean="0"/>
          </a:p>
          <a:p>
            <a:pPr marL="682625" lvl="1" indent="0">
              <a:buClr>
                <a:srgbClr val="002060"/>
              </a:buClr>
              <a:buNone/>
            </a:pPr>
            <a:r>
              <a:rPr lang="en-US" sz="1600" b="1" dirty="0" smtClean="0"/>
              <a:t>FIELDS TERMINATED BY </a:t>
            </a:r>
            <a:r>
              <a:rPr lang="en-US" sz="1600" dirty="0" smtClean="0"/>
              <a:t>‘,’</a:t>
            </a:r>
          </a:p>
          <a:p>
            <a:pPr marL="682625" lvl="1" indent="0">
              <a:buClr>
                <a:srgbClr val="002060"/>
              </a:buClr>
              <a:buNone/>
            </a:pPr>
            <a:r>
              <a:rPr lang="en-US" sz="1600" b="1" dirty="0" smtClean="0"/>
              <a:t>ENCLOSED BY </a:t>
            </a:r>
            <a:r>
              <a:rPr lang="en-US" sz="1600" dirty="0" smtClean="0"/>
              <a:t>‘”’</a:t>
            </a:r>
          </a:p>
          <a:p>
            <a:pPr marL="682625" lvl="1" indent="0">
              <a:buClr>
                <a:srgbClr val="002060"/>
              </a:buClr>
              <a:buNone/>
            </a:pPr>
            <a:r>
              <a:rPr lang="en-US" sz="1600" b="1" dirty="0" smtClean="0"/>
              <a:t>LINES TERMINATED BY </a:t>
            </a:r>
            <a:r>
              <a:rPr lang="en-US" sz="1600" dirty="0" smtClean="0"/>
              <a:t>‘\n’;</a:t>
            </a:r>
          </a:p>
          <a:p>
            <a:pPr marL="457200" indent="-457200">
              <a:buClr>
                <a:srgbClr val="002060"/>
              </a:buClr>
              <a:buFont typeface="Wingdings" panose="05000000000000000000" pitchFamily="2" charset="2"/>
              <a:buChar char="q"/>
            </a:pPr>
            <a:endParaRPr lang="en-US" sz="2000" dirty="0" smtClean="0"/>
          </a:p>
          <a:p>
            <a:pPr marL="457200" indent="-457200">
              <a:buClr>
                <a:srgbClr val="002060"/>
              </a:buClr>
              <a:buFont typeface="Wingdings" panose="05000000000000000000" pitchFamily="2" charset="2"/>
              <a:buChar char="q"/>
            </a:pPr>
            <a:r>
              <a:rPr lang="en-US" sz="2000" dirty="0" smtClean="0"/>
              <a:t>Saving the output of a command to a local tab-delimited file in your home directory. You need to have the MySQL client installed in your computer:</a:t>
            </a:r>
          </a:p>
          <a:p>
            <a:pPr lvl="1">
              <a:buClr>
                <a:srgbClr val="002060"/>
              </a:buClr>
              <a:buFont typeface="Courier New" panose="02070309020205020404" pitchFamily="49" charset="0"/>
              <a:buChar char="o"/>
            </a:pPr>
            <a:r>
              <a:rPr lang="en-US" sz="1300" b="1" dirty="0" err="1" smtClean="0">
                <a:solidFill>
                  <a:srgbClr val="1F3BFF"/>
                </a:solidFill>
              </a:rPr>
              <a:t>mysql</a:t>
            </a:r>
            <a:r>
              <a:rPr lang="en-US" sz="1300" b="1" dirty="0" smtClean="0">
                <a:solidFill>
                  <a:srgbClr val="1F3BFF"/>
                </a:solidFill>
              </a:rPr>
              <a:t> -h</a:t>
            </a:r>
            <a:r>
              <a:rPr lang="en-US" sz="1300" dirty="0" smtClean="0"/>
              <a:t> bm185s-mysql.ucsd.edu </a:t>
            </a:r>
            <a:r>
              <a:rPr lang="en-US" sz="1300" b="1" dirty="0">
                <a:solidFill>
                  <a:srgbClr val="1F3BFF"/>
                </a:solidFill>
              </a:rPr>
              <a:t>-</a:t>
            </a:r>
            <a:r>
              <a:rPr lang="en-US" sz="1300" b="1" dirty="0" smtClean="0">
                <a:solidFill>
                  <a:srgbClr val="1F3BFF"/>
                </a:solidFill>
              </a:rPr>
              <a:t>u</a:t>
            </a:r>
            <a:r>
              <a:rPr lang="en-US" sz="1300" dirty="0" smtClean="0"/>
              <a:t> </a:t>
            </a:r>
            <a:r>
              <a:rPr lang="en-US" sz="1300" dirty="0" smtClean="0">
                <a:solidFill>
                  <a:srgbClr val="1F3BFF"/>
                </a:solidFill>
              </a:rPr>
              <a:t>-</a:t>
            </a:r>
            <a:r>
              <a:rPr lang="en-US" sz="1300" dirty="0"/>
              <a:t>bm185s </a:t>
            </a:r>
            <a:r>
              <a:rPr lang="en-US" sz="1300" b="1" dirty="0" smtClean="0">
                <a:solidFill>
                  <a:srgbClr val="1F3BFF"/>
                </a:solidFill>
              </a:rPr>
              <a:t>-p</a:t>
            </a:r>
            <a:r>
              <a:rPr lang="en-US" sz="1300" dirty="0" smtClean="0"/>
              <a:t> bm185s_db </a:t>
            </a:r>
            <a:r>
              <a:rPr lang="en-US" sz="1300" b="1" dirty="0" smtClean="0">
                <a:solidFill>
                  <a:srgbClr val="1F3BFF"/>
                </a:solidFill>
              </a:rPr>
              <a:t>-e</a:t>
            </a:r>
            <a:r>
              <a:rPr lang="en-US" sz="1300" dirty="0" smtClean="0"/>
              <a:t> ‘</a:t>
            </a:r>
            <a:r>
              <a:rPr lang="en-US" sz="1300" b="1" dirty="0" smtClean="0"/>
              <a:t>SELECT </a:t>
            </a:r>
            <a:r>
              <a:rPr lang="en-US" sz="1300" dirty="0"/>
              <a:t>*</a:t>
            </a:r>
            <a:r>
              <a:rPr lang="en-US" sz="1300" b="1" dirty="0"/>
              <a:t> FROM </a:t>
            </a:r>
            <a:r>
              <a:rPr lang="en-US" sz="1300" dirty="0" smtClean="0"/>
              <a:t>genomes’ </a:t>
            </a:r>
            <a:r>
              <a:rPr lang="en-US" sz="1300" dirty="0" smtClean="0">
                <a:solidFill>
                  <a:srgbClr val="1F3BFF"/>
                </a:solidFill>
              </a:rPr>
              <a:t>&gt;</a:t>
            </a:r>
            <a:r>
              <a:rPr lang="en-US" sz="1300" dirty="0" smtClean="0"/>
              <a:t> ~/genomes_tables.txt </a:t>
            </a:r>
            <a:endParaRPr lang="en-US" sz="1300" b="1" dirty="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21</a:t>
            </a:fld>
            <a:endParaRPr lang="en-US" dirty="0"/>
          </a:p>
        </p:txBody>
      </p:sp>
    </p:spTree>
    <p:extLst>
      <p:ext uri="{BB962C8B-B14F-4D97-AF65-F5344CB8AC3E}">
        <p14:creationId xmlns:p14="http://schemas.microsoft.com/office/powerpoint/2010/main" val="235067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Working with Tables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22</a:t>
            </a:fld>
            <a:endParaRPr lang="en-US" dirty="0"/>
          </a:p>
        </p:txBody>
      </p:sp>
      <p:sp>
        <p:nvSpPr>
          <p:cNvPr id="8" name="Content Placeholder 2"/>
          <p:cNvSpPr txBox="1">
            <a:spLocks/>
          </p:cNvSpPr>
          <p:nvPr/>
        </p:nvSpPr>
        <p:spPr>
          <a:xfrm>
            <a:off x="1523056" y="1673863"/>
            <a:ext cx="9625312" cy="3308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indent="-463550">
              <a:buClr>
                <a:srgbClr val="002060"/>
              </a:buClr>
              <a:buFont typeface="Wingdings" panose="05000000000000000000" pitchFamily="2" charset="2"/>
              <a:buChar char="q"/>
            </a:pPr>
            <a:r>
              <a:rPr lang="en-US" sz="2000" dirty="0" smtClean="0"/>
              <a:t>For testing purposes you may want to create a temporary table based on the structure of an existing table with a limited set of rows:</a:t>
            </a:r>
          </a:p>
          <a:p>
            <a:pPr lvl="1">
              <a:buClr>
                <a:srgbClr val="002060"/>
              </a:buClr>
              <a:buFont typeface="Courier New" panose="02070309020205020404" pitchFamily="49" charset="0"/>
              <a:buChar char="o"/>
            </a:pPr>
            <a:r>
              <a:rPr lang="en-US" sz="2000" b="1" dirty="0" smtClean="0"/>
              <a:t>CREATE TABLE </a:t>
            </a:r>
            <a:r>
              <a:rPr lang="en-US" sz="2000" dirty="0" err="1" smtClean="0"/>
              <a:t>tmpGenomes</a:t>
            </a:r>
            <a:r>
              <a:rPr lang="en-US" sz="2000" b="1" dirty="0" smtClean="0"/>
              <a:t> LIKE </a:t>
            </a:r>
            <a:r>
              <a:rPr lang="en-US" sz="2000" dirty="0" smtClean="0"/>
              <a:t>genomes;</a:t>
            </a:r>
          </a:p>
          <a:p>
            <a:pPr lvl="1">
              <a:buClr>
                <a:srgbClr val="002060"/>
              </a:buClr>
              <a:buFont typeface="Courier New" panose="02070309020205020404" pitchFamily="49" charset="0"/>
              <a:buChar char="o"/>
            </a:pPr>
            <a:r>
              <a:rPr lang="en-US" sz="2000" b="1" dirty="0" smtClean="0"/>
              <a:t>INSERT </a:t>
            </a:r>
            <a:r>
              <a:rPr lang="en-US" sz="2000" dirty="0" err="1" smtClean="0"/>
              <a:t>tmpGenomes</a:t>
            </a:r>
            <a:r>
              <a:rPr lang="en-US" sz="2000" dirty="0" smtClean="0"/>
              <a:t> </a:t>
            </a:r>
            <a:r>
              <a:rPr lang="en-US" sz="2000" b="1" dirty="0" smtClean="0"/>
              <a:t>SELECT</a:t>
            </a:r>
            <a:r>
              <a:rPr lang="en-US" sz="2000" dirty="0" smtClean="0"/>
              <a:t> * </a:t>
            </a:r>
            <a:r>
              <a:rPr lang="en-US" sz="2000" b="1" dirty="0" smtClean="0"/>
              <a:t>FROM</a:t>
            </a:r>
            <a:r>
              <a:rPr lang="en-US" sz="2000" dirty="0" smtClean="0"/>
              <a:t> genomes </a:t>
            </a:r>
            <a:r>
              <a:rPr lang="en-US" sz="2000" b="1" dirty="0" smtClean="0"/>
              <a:t>LIMIT</a:t>
            </a:r>
            <a:r>
              <a:rPr lang="en-US" sz="2000" dirty="0" smtClean="0"/>
              <a:t> 100;</a:t>
            </a:r>
          </a:p>
          <a:p>
            <a:pPr marL="463550" indent="-463550">
              <a:buClr>
                <a:srgbClr val="002060"/>
              </a:buClr>
              <a:buFont typeface="Wingdings" panose="05000000000000000000" pitchFamily="2" charset="2"/>
              <a:buChar char="q"/>
            </a:pPr>
            <a:r>
              <a:rPr lang="en-US" sz="2000" dirty="0"/>
              <a:t>Delete a column:</a:t>
            </a:r>
          </a:p>
          <a:p>
            <a:pPr lvl="1">
              <a:buClr>
                <a:srgbClr val="002060"/>
              </a:buClr>
              <a:buFont typeface="Courier New" panose="02070309020205020404" pitchFamily="49" charset="0"/>
              <a:buChar char="o"/>
            </a:pPr>
            <a:r>
              <a:rPr lang="en-US" sz="2000" dirty="0"/>
              <a:t> </a:t>
            </a:r>
            <a:r>
              <a:rPr lang="en-US" sz="2000" b="1" dirty="0"/>
              <a:t>ALTER</a:t>
            </a:r>
            <a:r>
              <a:rPr lang="en-US" sz="2000" dirty="0"/>
              <a:t> </a:t>
            </a:r>
            <a:r>
              <a:rPr lang="en-US" sz="2000" b="1" dirty="0"/>
              <a:t>TABLE</a:t>
            </a:r>
            <a:r>
              <a:rPr lang="en-US" sz="2000" dirty="0"/>
              <a:t> genomes </a:t>
            </a:r>
            <a:r>
              <a:rPr lang="en-US" sz="2000" b="1" dirty="0"/>
              <a:t>DROP </a:t>
            </a:r>
            <a:r>
              <a:rPr lang="en-US" sz="2000" dirty="0" err="1"/>
              <a:t>gcContent</a:t>
            </a:r>
            <a:r>
              <a:rPr lang="en-US" sz="2000" b="1" dirty="0"/>
              <a:t>;</a:t>
            </a:r>
          </a:p>
          <a:p>
            <a:pPr marL="463550" indent="-463550">
              <a:buClr>
                <a:srgbClr val="002060"/>
              </a:buClr>
              <a:buFont typeface="Wingdings" panose="05000000000000000000" pitchFamily="2" charset="2"/>
              <a:buChar char="q"/>
            </a:pPr>
            <a:r>
              <a:rPr lang="en-US" sz="2000" dirty="0" smtClean="0"/>
              <a:t>Insert a new column in a table:</a:t>
            </a:r>
            <a:endParaRPr lang="en-US" sz="2000" dirty="0"/>
          </a:p>
          <a:p>
            <a:pPr lvl="1">
              <a:buClr>
                <a:srgbClr val="002060"/>
              </a:buClr>
              <a:buFont typeface="Courier New" panose="02070309020205020404" pitchFamily="49" charset="0"/>
              <a:buChar char="o"/>
            </a:pPr>
            <a:r>
              <a:rPr lang="en-US" sz="2000" dirty="0"/>
              <a:t> </a:t>
            </a:r>
            <a:r>
              <a:rPr lang="en-US" sz="2000" b="1" dirty="0" smtClean="0"/>
              <a:t>ALTER TABLE </a:t>
            </a:r>
            <a:r>
              <a:rPr lang="en-US" sz="2000" dirty="0" smtClean="0"/>
              <a:t>genomes </a:t>
            </a:r>
            <a:r>
              <a:rPr lang="en-US" sz="2000" b="1" dirty="0" smtClean="0"/>
              <a:t>ADD </a:t>
            </a:r>
            <a:r>
              <a:rPr lang="en-US" sz="2000" dirty="0" err="1" smtClean="0"/>
              <a:t>gc</a:t>
            </a:r>
            <a:r>
              <a:rPr lang="en-US" sz="2000" b="1" dirty="0" smtClean="0"/>
              <a:t> DOUBLE PRECISION AFTER </a:t>
            </a:r>
            <a:r>
              <a:rPr lang="en-US" sz="2000" dirty="0" smtClean="0"/>
              <a:t>domain</a:t>
            </a:r>
            <a:r>
              <a:rPr lang="en-US" sz="2000" b="1" dirty="0" smtClean="0"/>
              <a:t>;</a:t>
            </a:r>
          </a:p>
          <a:p>
            <a:pPr marL="463550" indent="-463550">
              <a:buClr>
                <a:srgbClr val="002060"/>
              </a:buClr>
              <a:buFont typeface="Wingdings" panose="05000000000000000000" pitchFamily="2" charset="2"/>
              <a:buChar char="q"/>
            </a:pPr>
            <a:r>
              <a:rPr lang="en-US" sz="2000" dirty="0" smtClean="0"/>
              <a:t>Rename a column:</a:t>
            </a:r>
            <a:endParaRPr lang="en-US" sz="2000" dirty="0"/>
          </a:p>
          <a:p>
            <a:pPr lvl="1">
              <a:buClr>
                <a:srgbClr val="002060"/>
              </a:buClr>
              <a:buFont typeface="Courier New" panose="02070309020205020404" pitchFamily="49" charset="0"/>
              <a:buChar char="o"/>
            </a:pPr>
            <a:r>
              <a:rPr lang="en-US" sz="2000" dirty="0"/>
              <a:t> </a:t>
            </a:r>
            <a:r>
              <a:rPr lang="en-US" sz="2000" b="1" dirty="0"/>
              <a:t>ALTER</a:t>
            </a:r>
            <a:r>
              <a:rPr lang="en-US" sz="2000" dirty="0"/>
              <a:t> </a:t>
            </a:r>
            <a:r>
              <a:rPr lang="en-US" sz="2000" b="1" dirty="0" smtClean="0"/>
              <a:t>TABLE</a:t>
            </a:r>
            <a:r>
              <a:rPr lang="en-US" sz="2000" dirty="0" smtClean="0"/>
              <a:t> genomes </a:t>
            </a:r>
            <a:r>
              <a:rPr lang="en-US" sz="2000" b="1" dirty="0" smtClean="0"/>
              <a:t>CHANGE </a:t>
            </a:r>
            <a:r>
              <a:rPr lang="en-US" sz="2000" dirty="0" err="1" smtClean="0"/>
              <a:t>gc</a:t>
            </a:r>
            <a:r>
              <a:rPr lang="en-US" sz="2000" dirty="0" smtClean="0"/>
              <a:t>  </a:t>
            </a:r>
            <a:r>
              <a:rPr lang="en-US" sz="2000" dirty="0" err="1" smtClean="0"/>
              <a:t>gcContent</a:t>
            </a:r>
            <a:r>
              <a:rPr lang="en-US" sz="2000" dirty="0" smtClean="0"/>
              <a:t> </a:t>
            </a:r>
            <a:r>
              <a:rPr lang="en-US" sz="2000" b="1" dirty="0"/>
              <a:t>DOUBLE</a:t>
            </a:r>
            <a:r>
              <a:rPr lang="en-US" sz="2000" dirty="0"/>
              <a:t> </a:t>
            </a:r>
            <a:r>
              <a:rPr lang="en-US" sz="2000" b="1" dirty="0" smtClean="0"/>
              <a:t>PRECISION;</a:t>
            </a:r>
            <a:endParaRPr lang="en-US" sz="2000" b="1" dirty="0"/>
          </a:p>
          <a:p>
            <a:pPr marL="463550" indent="-463550">
              <a:buClr>
                <a:srgbClr val="002060"/>
              </a:buClr>
              <a:buFont typeface="Wingdings" panose="05000000000000000000" pitchFamily="2" charset="2"/>
              <a:buChar char="q"/>
            </a:pPr>
            <a:r>
              <a:rPr lang="en-US" sz="2000" dirty="0" smtClean="0"/>
              <a:t>Change the type of a column:</a:t>
            </a:r>
            <a:endParaRPr lang="en-US" sz="2000" dirty="0"/>
          </a:p>
          <a:p>
            <a:pPr lvl="1">
              <a:buClr>
                <a:srgbClr val="002060"/>
              </a:buClr>
              <a:buFont typeface="Courier New" panose="02070309020205020404" pitchFamily="49" charset="0"/>
              <a:buChar char="o"/>
            </a:pPr>
            <a:r>
              <a:rPr lang="en-US" sz="2000" dirty="0"/>
              <a:t> </a:t>
            </a:r>
            <a:r>
              <a:rPr lang="en-US" sz="2000" b="1" dirty="0"/>
              <a:t>ALTER</a:t>
            </a:r>
            <a:r>
              <a:rPr lang="en-US" sz="2000" dirty="0"/>
              <a:t> </a:t>
            </a:r>
            <a:r>
              <a:rPr lang="en-US" sz="2000" b="1" dirty="0"/>
              <a:t>TABLE</a:t>
            </a:r>
            <a:r>
              <a:rPr lang="en-US" sz="2000" dirty="0"/>
              <a:t> genomes </a:t>
            </a:r>
            <a:r>
              <a:rPr lang="en-US" sz="2000" b="1" dirty="0" smtClean="0"/>
              <a:t>MODIFY </a:t>
            </a:r>
            <a:r>
              <a:rPr lang="en-US" sz="2000" dirty="0" smtClean="0"/>
              <a:t>name  </a:t>
            </a:r>
            <a:r>
              <a:rPr lang="en-US" sz="2000" b="1" dirty="0" smtClean="0"/>
              <a:t>VARCHAR (250)</a:t>
            </a:r>
            <a:r>
              <a:rPr lang="en-US" sz="2000" dirty="0" smtClean="0"/>
              <a:t> </a:t>
            </a:r>
            <a:r>
              <a:rPr lang="en-US" sz="2000" b="1" dirty="0"/>
              <a:t>NOT</a:t>
            </a:r>
            <a:r>
              <a:rPr lang="en-US" sz="2000" dirty="0"/>
              <a:t> </a:t>
            </a:r>
            <a:r>
              <a:rPr lang="en-US" sz="2000" b="1" dirty="0" smtClean="0"/>
              <a:t>NULL;</a:t>
            </a:r>
          </a:p>
          <a:p>
            <a:pPr marL="463550" indent="-463550">
              <a:buClr>
                <a:srgbClr val="002060"/>
              </a:buClr>
              <a:buFont typeface="Wingdings" panose="05000000000000000000" pitchFamily="2" charset="2"/>
              <a:buChar char="q"/>
            </a:pPr>
            <a:r>
              <a:rPr lang="en-US" sz="2000" dirty="0"/>
              <a:t>Modify the value of a field in a table:</a:t>
            </a:r>
          </a:p>
          <a:p>
            <a:pPr lvl="1">
              <a:buClr>
                <a:srgbClr val="002060"/>
              </a:buClr>
              <a:buFont typeface="Courier New" panose="02070309020205020404" pitchFamily="49" charset="0"/>
              <a:buChar char="o"/>
            </a:pPr>
            <a:r>
              <a:rPr lang="en-US" sz="1800" b="1" dirty="0"/>
              <a:t>UPDATE </a:t>
            </a:r>
            <a:r>
              <a:rPr lang="en-US" sz="1800" dirty="0"/>
              <a:t>genomes</a:t>
            </a:r>
            <a:r>
              <a:rPr lang="en-US" sz="1800" b="1" dirty="0"/>
              <a:t> SET </a:t>
            </a:r>
            <a:r>
              <a:rPr lang="en-US" sz="1800" dirty="0"/>
              <a:t>name = ‘Escherichia_coli_K12_MG1655’  </a:t>
            </a:r>
            <a:r>
              <a:rPr lang="en-US" sz="1800" b="1" dirty="0"/>
              <a:t>WHERE</a:t>
            </a:r>
            <a:r>
              <a:rPr lang="en-US" sz="1800" dirty="0"/>
              <a:t> </a:t>
            </a:r>
            <a:r>
              <a:rPr lang="en-US" sz="1800" dirty="0" err="1"/>
              <a:t>genome_id</a:t>
            </a:r>
            <a:r>
              <a:rPr lang="en-US" sz="1800" dirty="0"/>
              <a:t>=1</a:t>
            </a:r>
            <a:r>
              <a:rPr lang="en-US" sz="1800" dirty="0" smtClean="0"/>
              <a:t>;</a:t>
            </a:r>
            <a:endParaRPr lang="en-US" b="1" dirty="0"/>
          </a:p>
          <a:p>
            <a:pPr marL="0" indent="0">
              <a:buClr>
                <a:srgbClr val="002060"/>
              </a:buClr>
              <a:buNone/>
            </a:pPr>
            <a:endParaRPr lang="en-US" dirty="0" smtClean="0"/>
          </a:p>
        </p:txBody>
      </p:sp>
    </p:spTree>
    <p:extLst>
      <p:ext uri="{BB962C8B-B14F-4D97-AF65-F5344CB8AC3E}">
        <p14:creationId xmlns:p14="http://schemas.microsoft.com/office/powerpoint/2010/main" val="2980564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Working with Tables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23</a:t>
            </a:fld>
            <a:endParaRPr lang="en-US" dirty="0"/>
          </a:p>
        </p:txBody>
      </p:sp>
      <p:sp>
        <p:nvSpPr>
          <p:cNvPr id="8" name="Content Placeholder 2"/>
          <p:cNvSpPr txBox="1">
            <a:spLocks/>
          </p:cNvSpPr>
          <p:nvPr/>
        </p:nvSpPr>
        <p:spPr>
          <a:xfrm>
            <a:off x="1523056" y="2031667"/>
            <a:ext cx="9625312" cy="46739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indent="-463550">
              <a:buClr>
                <a:srgbClr val="002060"/>
              </a:buClr>
              <a:buFont typeface="Wingdings" panose="05000000000000000000" pitchFamily="2" charset="2"/>
              <a:buChar char="q"/>
            </a:pPr>
            <a:r>
              <a:rPr lang="en-US" sz="2000" dirty="0" smtClean="0"/>
              <a:t>Fill a column with values:</a:t>
            </a:r>
            <a:endParaRPr lang="en-US" sz="2000" dirty="0"/>
          </a:p>
          <a:p>
            <a:pPr lvl="1">
              <a:buClr>
                <a:srgbClr val="002060"/>
              </a:buClr>
              <a:buFont typeface="Courier New" panose="02070309020205020404" pitchFamily="49" charset="0"/>
              <a:buChar char="o"/>
            </a:pPr>
            <a:r>
              <a:rPr lang="en-US" sz="2000" dirty="0"/>
              <a:t>First create a tab-delimited text file </a:t>
            </a:r>
            <a:r>
              <a:rPr lang="en-US" sz="2000" dirty="0" smtClean="0"/>
              <a:t>(gc.txt) that </a:t>
            </a:r>
            <a:r>
              <a:rPr lang="en-US" sz="2000" dirty="0"/>
              <a:t>has the </a:t>
            </a:r>
            <a:r>
              <a:rPr lang="en-US" sz="2000" dirty="0" smtClean="0"/>
              <a:t>key and the G+C content values for the new column.</a:t>
            </a:r>
          </a:p>
          <a:p>
            <a:pPr lvl="1">
              <a:buClr>
                <a:srgbClr val="002060"/>
              </a:buClr>
              <a:buFont typeface="Courier New" panose="02070309020205020404" pitchFamily="49" charset="0"/>
              <a:buChar char="o"/>
            </a:pPr>
            <a:r>
              <a:rPr lang="en-US" sz="2000" dirty="0" smtClean="0"/>
              <a:t>Second create a new temporary SQL table that has the same columns as your text files:</a:t>
            </a:r>
          </a:p>
          <a:p>
            <a:pPr marL="688975" lvl="1" indent="0">
              <a:buClr>
                <a:srgbClr val="002060"/>
              </a:buClr>
              <a:buNone/>
            </a:pPr>
            <a:r>
              <a:rPr lang="en-US" sz="2000" b="1" dirty="0" smtClean="0">
                <a:latin typeface="Courier New" panose="02070309020205020404" pitchFamily="49" charset="0"/>
                <a:cs typeface="Courier New" panose="02070309020205020404" pitchFamily="49" charset="0"/>
              </a:rPr>
              <a:t>CREATE TEMPORARY TABLE </a:t>
            </a:r>
            <a:r>
              <a:rPr lang="en-US" sz="2000" dirty="0" err="1" smtClean="0">
                <a:latin typeface="Courier New" panose="02070309020205020404" pitchFamily="49" charset="0"/>
                <a:cs typeface="Courier New" panose="02070309020205020404" pitchFamily="49" charset="0"/>
              </a:rPr>
              <a:t>tmp</a:t>
            </a:r>
            <a:r>
              <a:rPr lang="en-US" sz="2000" dirty="0" smtClean="0">
                <a:latin typeface="Courier New" panose="02070309020205020404" pitchFamily="49" charset="0"/>
                <a:cs typeface="Courier New" panose="02070309020205020404" pitchFamily="49" charset="0"/>
              </a:rPr>
              <a:t> (</a:t>
            </a:r>
          </a:p>
          <a:p>
            <a:pPr marL="688975" lvl="1" indent="0">
              <a:buClr>
                <a:srgbClr val="002060"/>
              </a:buClr>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genome_id</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(10</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UNSIGNED NOT </a:t>
            </a:r>
            <a:r>
              <a:rPr lang="en-US" sz="2000" b="1" dirty="0" smtClean="0">
                <a:latin typeface="Courier New" panose="02070309020205020404" pitchFamily="49" charset="0"/>
                <a:cs typeface="Courier New" panose="02070309020205020404" pitchFamily="49" charset="0"/>
              </a:rPr>
              <a:t>NULL,</a:t>
            </a:r>
          </a:p>
          <a:p>
            <a:pPr marL="688975" lvl="1" indent="0">
              <a:buClr>
                <a:srgbClr val="002060"/>
              </a:buClr>
              <a:buNone/>
            </a:pPr>
            <a:r>
              <a:rPr lang="en-US" sz="2000" b="1"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gc</a:t>
            </a:r>
            <a:r>
              <a:rPr lang="en-US" sz="2000" b="1" dirty="0" smtClean="0">
                <a:latin typeface="Courier New" panose="02070309020205020404" pitchFamily="49" charset="0"/>
                <a:cs typeface="Courier New" panose="02070309020205020404" pitchFamily="49" charset="0"/>
              </a:rPr>
              <a:t>  DOUBLE PRECISION,</a:t>
            </a:r>
          </a:p>
          <a:p>
            <a:pPr marL="688975" lvl="1" indent="0">
              <a:buClr>
                <a:srgbClr val="002060"/>
              </a:buClr>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PRIMARY KEY </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genom_id</a:t>
            </a:r>
            <a:r>
              <a:rPr lang="en-US" sz="2000" dirty="0" smtClean="0">
                <a:latin typeface="Courier New" panose="02070309020205020404" pitchFamily="49" charset="0"/>
                <a:cs typeface="Courier New" panose="02070309020205020404" pitchFamily="49" charset="0"/>
              </a:rPr>
              <a:t>)</a:t>
            </a:r>
            <a:endParaRPr lang="en-US" sz="2000" b="1" dirty="0" smtClean="0">
              <a:latin typeface="Courier New" panose="02070309020205020404" pitchFamily="49" charset="0"/>
              <a:cs typeface="Courier New" panose="02070309020205020404" pitchFamily="49" charset="0"/>
            </a:endParaRPr>
          </a:p>
          <a:p>
            <a:pPr marL="688975" lvl="1" indent="0">
              <a:buClr>
                <a:srgbClr val="002060"/>
              </a:buClr>
              <a:buNone/>
            </a:pPr>
            <a:r>
              <a:rPr lang="en-US" sz="2000" b="1" dirty="0" smtClean="0">
                <a:latin typeface="Courier New" panose="02070309020205020404" pitchFamily="49" charset="0"/>
                <a:cs typeface="Courier New" panose="02070309020205020404" pitchFamily="49" charset="0"/>
              </a:rPr>
              <a:t>) ENGINE</a:t>
            </a:r>
            <a:r>
              <a:rPr lang="en-US" sz="2000" dirty="0" smtClean="0">
                <a:latin typeface="Courier New" panose="02070309020205020404" pitchFamily="49" charset="0"/>
                <a:cs typeface="Courier New" panose="02070309020205020404" pitchFamily="49" charset="0"/>
              </a:rPr>
              <a:t>=</a:t>
            </a:r>
            <a:r>
              <a:rPr lang="en-US" sz="2000" b="1" dirty="0" smtClean="0">
                <a:latin typeface="Courier New" panose="02070309020205020404" pitchFamily="49" charset="0"/>
                <a:cs typeface="Courier New" panose="02070309020205020404" pitchFamily="49" charset="0"/>
              </a:rPr>
              <a:t>MEMORY</a:t>
            </a:r>
            <a:endParaRPr lang="en-US" sz="2000" dirty="0" smtClean="0"/>
          </a:p>
          <a:p>
            <a:pPr lvl="1">
              <a:buClr>
                <a:srgbClr val="002060"/>
              </a:buClr>
              <a:buFont typeface="Courier New" panose="02070309020205020404" pitchFamily="49" charset="0"/>
              <a:buChar char="o"/>
            </a:pPr>
            <a:r>
              <a:rPr lang="en-US" sz="2000" dirty="0" smtClean="0"/>
              <a:t>Now load the temporary table with the data from your text file:</a:t>
            </a:r>
          </a:p>
          <a:p>
            <a:pPr marL="688975" lvl="1" indent="-225425">
              <a:buClr>
                <a:srgbClr val="002060"/>
              </a:buClr>
              <a:buNone/>
            </a:pPr>
            <a:r>
              <a:rPr lang="en-US" sz="2000" b="1" dirty="0" smtClean="0"/>
              <a:t>	LOAD DATA LOCAL INFILE </a:t>
            </a:r>
            <a:r>
              <a:rPr lang="en-US" sz="2000" dirty="0" smtClean="0"/>
              <a:t>‘~/gc.txt’ </a:t>
            </a:r>
            <a:r>
              <a:rPr lang="en-US" sz="2000" b="1" dirty="0" smtClean="0"/>
              <a:t>INTO</a:t>
            </a:r>
            <a:r>
              <a:rPr lang="en-US" sz="2000" dirty="0" smtClean="0"/>
              <a:t> </a:t>
            </a:r>
            <a:r>
              <a:rPr lang="en-US" sz="2000" b="1" dirty="0" smtClean="0"/>
              <a:t>TABLE</a:t>
            </a:r>
            <a:r>
              <a:rPr lang="en-US" sz="2000" dirty="0" smtClean="0"/>
              <a:t> </a:t>
            </a:r>
            <a:r>
              <a:rPr lang="en-US" sz="2000" dirty="0" err="1" smtClean="0"/>
              <a:t>tmp</a:t>
            </a:r>
            <a:r>
              <a:rPr lang="en-US" sz="2000" dirty="0" smtClean="0"/>
              <a:t>;</a:t>
            </a:r>
          </a:p>
          <a:p>
            <a:pPr lvl="1">
              <a:buClr>
                <a:srgbClr val="002060"/>
              </a:buClr>
              <a:buFont typeface="Courier New" panose="02070309020205020404" pitchFamily="49" charset="0"/>
              <a:buChar char="o"/>
            </a:pPr>
            <a:r>
              <a:rPr lang="en-US" sz="2000" dirty="0"/>
              <a:t>A</a:t>
            </a:r>
            <a:r>
              <a:rPr lang="en-US" sz="2000" dirty="0" smtClean="0"/>
              <a:t>dd the </a:t>
            </a:r>
            <a:r>
              <a:rPr lang="en-US" sz="2000" dirty="0" err="1" smtClean="0"/>
              <a:t>gc</a:t>
            </a:r>
            <a:r>
              <a:rPr lang="en-US" sz="2000" dirty="0" smtClean="0"/>
              <a:t> values to the column in table genomes:</a:t>
            </a:r>
            <a:endParaRPr lang="en-US" sz="2000" dirty="0"/>
          </a:p>
          <a:p>
            <a:pPr marL="688975" lvl="1" indent="-225425">
              <a:buClr>
                <a:srgbClr val="002060"/>
              </a:buClr>
              <a:buNone/>
            </a:pPr>
            <a:r>
              <a:rPr lang="en-US" sz="2000" b="1" dirty="0"/>
              <a:t>	</a:t>
            </a:r>
            <a:r>
              <a:rPr lang="en-US" sz="2000" b="1" dirty="0" smtClean="0"/>
              <a:t>UPDATE </a:t>
            </a:r>
            <a:r>
              <a:rPr lang="en-US" sz="2000" dirty="0" smtClean="0"/>
              <a:t>genomes g </a:t>
            </a:r>
            <a:r>
              <a:rPr lang="en-US" sz="2000" b="1" dirty="0" smtClean="0"/>
              <a:t>JOIN</a:t>
            </a:r>
            <a:r>
              <a:rPr lang="en-US" sz="2000" dirty="0" smtClean="0"/>
              <a:t> </a:t>
            </a:r>
            <a:r>
              <a:rPr lang="en-US" sz="2000" dirty="0" err="1" smtClean="0"/>
              <a:t>tmp</a:t>
            </a:r>
            <a:r>
              <a:rPr lang="en-US" sz="2000" dirty="0" smtClean="0"/>
              <a:t> t </a:t>
            </a:r>
            <a:r>
              <a:rPr lang="en-US" sz="2000" b="1" dirty="0" smtClean="0"/>
              <a:t>USING</a:t>
            </a:r>
            <a:r>
              <a:rPr lang="en-US" sz="2000" dirty="0" smtClean="0"/>
              <a:t> (</a:t>
            </a:r>
            <a:r>
              <a:rPr lang="en-US" sz="2000" dirty="0" err="1" smtClean="0"/>
              <a:t>genome_id</a:t>
            </a:r>
            <a:r>
              <a:rPr lang="en-US" sz="2000" dirty="0" smtClean="0"/>
              <a:t>) </a:t>
            </a:r>
            <a:r>
              <a:rPr lang="en-US" sz="2000" b="1" dirty="0" smtClean="0"/>
              <a:t>SET</a:t>
            </a:r>
            <a:r>
              <a:rPr lang="en-US" sz="2000" dirty="0" smtClean="0"/>
              <a:t> </a:t>
            </a:r>
            <a:r>
              <a:rPr lang="en-US" sz="2000" dirty="0" err="1"/>
              <a:t>g</a:t>
            </a:r>
            <a:r>
              <a:rPr lang="en-US" sz="2000" dirty="0" err="1" smtClean="0"/>
              <a:t>.gc</a:t>
            </a:r>
            <a:r>
              <a:rPr lang="en-US" sz="2000" dirty="0" smtClean="0"/>
              <a:t> = </a:t>
            </a:r>
            <a:r>
              <a:rPr lang="en-US" sz="2000" dirty="0" err="1" smtClean="0"/>
              <a:t>t.gc</a:t>
            </a:r>
            <a:r>
              <a:rPr lang="en-US" sz="2000" dirty="0" smtClean="0"/>
              <a:t>;</a:t>
            </a:r>
            <a:endParaRPr lang="en-US" b="1" dirty="0"/>
          </a:p>
          <a:p>
            <a:pPr marL="0" indent="0">
              <a:buClr>
                <a:srgbClr val="002060"/>
              </a:buClr>
              <a:buNone/>
            </a:pPr>
            <a:endParaRPr lang="en-US" dirty="0" smtClean="0"/>
          </a:p>
        </p:txBody>
      </p:sp>
    </p:spTree>
    <p:extLst>
      <p:ext uri="{BB962C8B-B14F-4D97-AF65-F5344CB8AC3E}">
        <p14:creationId xmlns:p14="http://schemas.microsoft.com/office/powerpoint/2010/main" val="1371529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replicons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72800"/>
            <a:ext cx="10677645" cy="4628000"/>
          </a:xfrm>
        </p:spPr>
        <p:txBody>
          <a:bodyPr>
            <a:noAutofit/>
          </a:bodyPr>
          <a:lstStyle/>
          <a:p>
            <a:pPr marL="457200" indent="-457200">
              <a:buClr>
                <a:srgbClr val="002060"/>
              </a:buClr>
              <a:buFont typeface="Wingdings" panose="05000000000000000000" pitchFamily="2" charset="2"/>
              <a:buChar char="q"/>
            </a:pPr>
            <a:r>
              <a:rPr lang="en-US" sz="2200" dirty="0" smtClean="0"/>
              <a:t>Create a replicons table:</a:t>
            </a:r>
          </a:p>
          <a:p>
            <a:pPr marL="457200" lvl="1" indent="0">
              <a:buClr>
                <a:srgbClr val="002060"/>
              </a:buClr>
              <a:buNone/>
            </a:pPr>
            <a:endParaRPr lang="en-US" sz="1800" dirty="0"/>
          </a:p>
          <a:p>
            <a:pPr marL="457200" lvl="1" indent="0">
              <a:buClr>
                <a:srgbClr val="002060"/>
              </a:buClr>
              <a:buNone/>
            </a:pPr>
            <a:r>
              <a:rPr lang="en-US" sz="1800" b="1" dirty="0" smtClean="0">
                <a:latin typeface="Courier New" panose="02070309020205020404" pitchFamily="49" charset="0"/>
                <a:cs typeface="Courier New" panose="02070309020205020404" pitchFamily="49" charset="0"/>
              </a:rPr>
              <a:t>CREATE TABLE</a:t>
            </a:r>
            <a:r>
              <a:rPr lang="en-US" sz="1800" dirty="0" smtClean="0">
                <a:latin typeface="Courier New" panose="02070309020205020404" pitchFamily="49" charset="0"/>
                <a:cs typeface="Courier New" panose="02070309020205020404" pitchFamily="49" charset="0"/>
              </a:rPr>
              <a:t> replicons(</a:t>
            </a:r>
          </a:p>
          <a:p>
            <a:pPr marL="914400" lvl="2" indent="0">
              <a:buClr>
                <a:srgbClr val="002060"/>
              </a:buClr>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replicon_id</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(10) </a:t>
            </a:r>
            <a:r>
              <a:rPr lang="en-US" sz="1800" b="1" dirty="0" smtClean="0">
                <a:latin typeface="Courier New" panose="02070309020205020404" pitchFamily="49" charset="0"/>
                <a:cs typeface="Courier New" panose="02070309020205020404" pitchFamily="49" charset="0"/>
              </a:rPr>
              <a:t>UNSIGNED NOT NULL,</a:t>
            </a:r>
          </a:p>
          <a:p>
            <a:pPr marL="914400" lvl="2" indent="0">
              <a:buClr>
                <a:srgbClr val="002060"/>
              </a:buClr>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genome_id</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(10) </a:t>
            </a:r>
            <a:r>
              <a:rPr lang="en-US" sz="1800" b="1" dirty="0">
                <a:latin typeface="Courier New" panose="02070309020205020404" pitchFamily="49" charset="0"/>
                <a:cs typeface="Courier New" panose="02070309020205020404" pitchFamily="49" charset="0"/>
              </a:rPr>
              <a:t>UNSIGNED NOT </a:t>
            </a:r>
            <a:r>
              <a:rPr lang="en-US" sz="1800" b="1" dirty="0" smtClean="0">
                <a:latin typeface="Courier New" panose="02070309020205020404" pitchFamily="49" charset="0"/>
                <a:cs typeface="Courier New" panose="02070309020205020404" pitchFamily="49" charset="0"/>
              </a:rPr>
              <a:t>NULL,</a:t>
            </a:r>
            <a:endParaRPr lang="en-US" sz="1800" b="1" dirty="0">
              <a:latin typeface="Courier New" panose="02070309020205020404" pitchFamily="49" charset="0"/>
              <a:cs typeface="Courier New" panose="02070309020205020404" pitchFamily="49" charset="0"/>
            </a:endParaRPr>
          </a:p>
          <a:p>
            <a:pPr marL="914400" lvl="2" indent="0">
              <a:buClr>
                <a:srgbClr val="002060"/>
              </a:buClr>
              <a:buNone/>
            </a:pPr>
            <a:r>
              <a:rPr lang="en-US" sz="1800" dirty="0" smtClean="0">
                <a:latin typeface="Courier New" panose="02070309020205020404" pitchFamily="49" charset="0"/>
                <a:cs typeface="Courier New" panose="02070309020205020404" pitchFamily="49" charset="0"/>
              </a:rPr>
              <a:t>  name         </a:t>
            </a:r>
            <a:r>
              <a:rPr lang="en-US" sz="1800" b="1" dirty="0" smtClean="0">
                <a:latin typeface="Courier New" panose="02070309020205020404" pitchFamily="49" charset="0"/>
                <a:cs typeface="Courier New" panose="02070309020205020404" pitchFamily="49" charset="0"/>
              </a:rPr>
              <a:t>VARCHAR</a:t>
            </a:r>
            <a:r>
              <a:rPr lang="en-US" sz="1800" dirty="0" smtClean="0">
                <a:latin typeface="Courier New" panose="02070309020205020404" pitchFamily="49" charset="0"/>
                <a:cs typeface="Courier New" panose="02070309020205020404" pitchFamily="49" charset="0"/>
              </a:rPr>
              <a:t> (100) </a:t>
            </a:r>
            <a:r>
              <a:rPr lang="en-US" sz="1800" b="1" dirty="0" smtClean="0">
                <a:latin typeface="Courier New" panose="02070309020205020404" pitchFamily="49" charset="0"/>
                <a:cs typeface="Courier New" panose="02070309020205020404" pitchFamily="49" charset="0"/>
              </a:rPr>
              <a:t>NOT NULL</a:t>
            </a:r>
            <a:r>
              <a:rPr lang="en-US" sz="1800" dirty="0" smtClean="0">
                <a:latin typeface="Courier New" panose="02070309020205020404" pitchFamily="49" charset="0"/>
                <a:cs typeface="Courier New" panose="02070309020205020404" pitchFamily="49" charset="0"/>
              </a:rPr>
              <a:t>,</a:t>
            </a:r>
          </a:p>
          <a:p>
            <a:pPr marL="914400" lvl="2" indent="0">
              <a:buClr>
                <a:srgbClr val="002060"/>
              </a:buClr>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num_genes</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(10) </a:t>
            </a:r>
            <a:r>
              <a:rPr lang="en-US" sz="1800" b="1" dirty="0" smtClean="0">
                <a:latin typeface="Courier New" panose="02070309020205020404" pitchFamily="49" charset="0"/>
                <a:cs typeface="Courier New" panose="02070309020205020404" pitchFamily="49" charset="0"/>
              </a:rPr>
              <a:t>UNSIGNED NOT NULL,</a:t>
            </a:r>
          </a:p>
          <a:p>
            <a:pPr marL="914400" lvl="2" indent="0">
              <a:buClr>
                <a:srgbClr val="002060"/>
              </a:buClr>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rep_size</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(10) </a:t>
            </a:r>
            <a:r>
              <a:rPr lang="en-US" sz="1800" b="1" dirty="0">
                <a:latin typeface="Courier New" panose="02070309020205020404" pitchFamily="49" charset="0"/>
                <a:cs typeface="Courier New" panose="02070309020205020404" pitchFamily="49" charset="0"/>
              </a:rPr>
              <a:t>UNSIGNED NOT NULL,</a:t>
            </a:r>
            <a:endParaRPr lang="en-US" sz="1800" b="1" dirty="0" smtClean="0">
              <a:latin typeface="Courier New" panose="02070309020205020404" pitchFamily="49" charset="0"/>
              <a:cs typeface="Courier New" panose="02070309020205020404" pitchFamily="49" charset="0"/>
            </a:endParaRPr>
          </a:p>
          <a:p>
            <a:pPr marL="914400" lvl="2" indent="0">
              <a:buClr>
                <a:srgbClr val="002060"/>
              </a:buClr>
              <a:buNone/>
            </a:pPr>
            <a:r>
              <a:rPr lang="en-US" sz="1800" b="1" dirty="0" smtClean="0">
                <a:latin typeface="Courier New" panose="02070309020205020404" pitchFamily="49" charset="0"/>
                <a:cs typeface="Courier New" panose="02070309020205020404" pitchFamily="49" charset="0"/>
              </a:rPr>
              <a:t>  PRIMARY KEY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replicon_id</a:t>
            </a:r>
            <a:r>
              <a:rPr lang="en-US" sz="1800" dirty="0" smtClean="0">
                <a:latin typeface="Courier New" panose="02070309020205020404" pitchFamily="49" charset="0"/>
                <a:cs typeface="Courier New" panose="02070309020205020404" pitchFamily="49" charset="0"/>
              </a:rPr>
              <a:t>),</a:t>
            </a:r>
          </a:p>
          <a:p>
            <a:pPr marL="914400" lvl="2" indent="0">
              <a:buClr>
                <a:srgbClr val="002060"/>
              </a:buClr>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KEY</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genome_id</a:t>
            </a:r>
            <a:r>
              <a:rPr lang="en-US" sz="1800" dirty="0" smtClean="0">
                <a:latin typeface="Courier New" panose="02070309020205020404" pitchFamily="49" charset="0"/>
                <a:cs typeface="Courier New" panose="02070309020205020404" pitchFamily="49" charset="0"/>
              </a:rPr>
              <a:t>)</a:t>
            </a:r>
          </a:p>
          <a:p>
            <a:pPr marL="463550" lvl="2" indent="0">
              <a:buClr>
                <a:srgbClr val="002060"/>
              </a:buClr>
              <a:buNone/>
            </a:pP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ENGINE</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InnoDB</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Clr>
                <a:srgbClr val="002060"/>
              </a:buClr>
              <a:buNone/>
            </a:pPr>
            <a:r>
              <a:rPr lang="en-US" sz="22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062" y="6488668"/>
            <a:ext cx="418704" cy="369332"/>
          </a:xfrm>
          <a:prstGeom prst="rect">
            <a:avLst/>
          </a:prstGeom>
          <a:noFill/>
        </p:spPr>
        <p:txBody>
          <a:bodyPr wrap="none" rtlCol="0">
            <a:spAutoFit/>
          </a:bodyPr>
          <a:lstStyle/>
          <a:p>
            <a:fld id="{2C49E030-CEFA-4762-A6A9-AA914CC557C7}" type="slidenum">
              <a:rPr lang="en-US" dirty="0"/>
              <a:t>24</a:t>
            </a:fld>
            <a:endParaRPr lang="en-US" dirty="0"/>
          </a:p>
        </p:txBody>
      </p:sp>
    </p:spTree>
    <p:extLst>
      <p:ext uri="{BB962C8B-B14F-4D97-AF65-F5344CB8AC3E}">
        <p14:creationId xmlns:p14="http://schemas.microsoft.com/office/powerpoint/2010/main" val="388977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Fill table: replicon</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876966"/>
            <a:ext cx="10677645" cy="4802130"/>
          </a:xfrm>
        </p:spPr>
        <p:txBody>
          <a:bodyPr>
            <a:noAutofit/>
          </a:bodyPr>
          <a:lstStyle/>
          <a:p>
            <a:pPr marL="457200" indent="-457200">
              <a:buClr>
                <a:srgbClr val="002060"/>
              </a:buClr>
              <a:buFont typeface="Wingdings" panose="05000000000000000000" pitchFamily="2" charset="2"/>
              <a:buChar char="q"/>
            </a:pPr>
            <a:r>
              <a:rPr lang="en-US" sz="2400" dirty="0"/>
              <a:t>U</a:t>
            </a:r>
            <a:r>
              <a:rPr lang="en-US" sz="2400" dirty="0" smtClean="0"/>
              <a:t>se the </a:t>
            </a:r>
            <a:r>
              <a:rPr lang="en-US" sz="2400" b="1" dirty="0" smtClean="0"/>
              <a:t>INSERT</a:t>
            </a:r>
            <a:r>
              <a:rPr lang="en-US" sz="2400" dirty="0" smtClean="0"/>
              <a:t> command: </a:t>
            </a:r>
          </a:p>
          <a:p>
            <a:pPr lvl="1">
              <a:buClr>
                <a:srgbClr val="002060"/>
              </a:buClr>
              <a:buFont typeface="Courier New" panose="02070309020205020404" pitchFamily="49" charset="0"/>
              <a:buChar char="o"/>
            </a:pPr>
            <a:r>
              <a:rPr lang="en-US" sz="2000" b="1" dirty="0" smtClean="0"/>
              <a:t>INSERT INTO </a:t>
            </a:r>
            <a:r>
              <a:rPr lang="en-US" sz="2000" dirty="0" smtClean="0"/>
              <a:t>replicons (</a:t>
            </a:r>
            <a:r>
              <a:rPr lang="en-US" sz="2000" dirty="0" err="1" smtClean="0"/>
              <a:t>replicon_id</a:t>
            </a:r>
            <a:r>
              <a:rPr lang="en-US" sz="2000" dirty="0" smtClean="0"/>
              <a:t>, </a:t>
            </a:r>
            <a:r>
              <a:rPr lang="en-US" sz="2000" dirty="0" err="1" smtClean="0"/>
              <a:t>genome_id</a:t>
            </a:r>
            <a:r>
              <a:rPr lang="en-US" sz="2000" dirty="0" smtClean="0"/>
              <a:t>, name, </a:t>
            </a:r>
            <a:r>
              <a:rPr lang="en-US" sz="2000" dirty="0" err="1" smtClean="0"/>
              <a:t>num_genes</a:t>
            </a:r>
            <a:r>
              <a:rPr lang="en-US" sz="2000" dirty="0" smtClean="0"/>
              <a:t>, </a:t>
            </a:r>
            <a:r>
              <a:rPr lang="en-US" sz="2000" dirty="0" err="1" smtClean="0"/>
              <a:t>rep_size</a:t>
            </a:r>
            <a:r>
              <a:rPr lang="en-US" sz="2000" dirty="0" smtClean="0"/>
              <a:t>) </a:t>
            </a:r>
          </a:p>
          <a:p>
            <a:pPr marL="457200" lvl="1" indent="0">
              <a:buClr>
                <a:srgbClr val="002060"/>
              </a:buClr>
              <a:buNone/>
            </a:pPr>
            <a:r>
              <a:rPr lang="en-US" sz="2000" dirty="0"/>
              <a:t>	 </a:t>
            </a:r>
            <a:r>
              <a:rPr lang="en-US" sz="2000" dirty="0" smtClean="0"/>
              <a:t>     </a:t>
            </a:r>
            <a:r>
              <a:rPr lang="en-US" sz="2000" b="1" dirty="0" smtClean="0"/>
              <a:t>VALUES</a:t>
            </a:r>
            <a:r>
              <a:rPr lang="en-US" sz="2000" dirty="0" smtClean="0"/>
              <a:t> (1,1,‘E_coli_K12_MG1655_chr’, 4145, 4639675); </a:t>
            </a:r>
          </a:p>
          <a:p>
            <a:pPr lvl="1">
              <a:buClr>
                <a:srgbClr val="002060"/>
              </a:buClr>
              <a:buFont typeface="Courier New" panose="02070309020205020404" pitchFamily="49" charset="0"/>
              <a:buChar char="o"/>
            </a:pPr>
            <a:r>
              <a:rPr lang="en-US" sz="2000" b="1" dirty="0"/>
              <a:t>INSERT INTO </a:t>
            </a:r>
            <a:r>
              <a:rPr lang="en-US" sz="2000" dirty="0"/>
              <a:t>replicons (</a:t>
            </a:r>
            <a:r>
              <a:rPr lang="en-US" sz="2000" dirty="0" err="1"/>
              <a:t>replicon_id</a:t>
            </a:r>
            <a:r>
              <a:rPr lang="en-US" sz="2000" dirty="0"/>
              <a:t>, </a:t>
            </a:r>
            <a:r>
              <a:rPr lang="en-US" sz="2000" dirty="0" err="1"/>
              <a:t>genome_id</a:t>
            </a:r>
            <a:r>
              <a:rPr lang="en-US" sz="2000" dirty="0"/>
              <a:t>, name, </a:t>
            </a:r>
            <a:r>
              <a:rPr lang="en-US" sz="2000" dirty="0" err="1"/>
              <a:t>num_genes</a:t>
            </a:r>
            <a:r>
              <a:rPr lang="en-US" sz="2000" dirty="0"/>
              <a:t>, </a:t>
            </a:r>
            <a:r>
              <a:rPr lang="en-US" sz="2000" dirty="0" err="1" smtClean="0"/>
              <a:t>rep_size</a:t>
            </a:r>
            <a:r>
              <a:rPr lang="en-US" sz="2000" dirty="0"/>
              <a:t>) </a:t>
            </a:r>
          </a:p>
          <a:p>
            <a:pPr marL="457200" lvl="1" indent="0">
              <a:buClr>
                <a:srgbClr val="002060"/>
              </a:buClr>
              <a:buNone/>
            </a:pPr>
            <a:r>
              <a:rPr lang="en-US" sz="2000" dirty="0"/>
              <a:t>	      </a:t>
            </a:r>
            <a:r>
              <a:rPr lang="en-US" sz="2000" b="1" dirty="0"/>
              <a:t>VALUES </a:t>
            </a:r>
            <a:r>
              <a:rPr lang="en-US" sz="2000" dirty="0" smtClean="0"/>
              <a:t>(2,2,‘A_acidocaldarius_chr’, 2888, 3018755); </a:t>
            </a:r>
          </a:p>
          <a:p>
            <a:pPr lvl="1">
              <a:buClr>
                <a:srgbClr val="002060"/>
              </a:buClr>
              <a:buFont typeface="Courier New" panose="02070309020205020404" pitchFamily="49" charset="0"/>
              <a:buChar char="o"/>
            </a:pPr>
            <a:r>
              <a:rPr lang="en-US" sz="2000" b="1" dirty="0"/>
              <a:t>INSERT INTO </a:t>
            </a:r>
            <a:r>
              <a:rPr lang="en-US" sz="2000" dirty="0"/>
              <a:t>replicons (</a:t>
            </a:r>
            <a:r>
              <a:rPr lang="en-US" sz="2000" dirty="0" err="1"/>
              <a:t>replicon_id</a:t>
            </a:r>
            <a:r>
              <a:rPr lang="en-US" sz="2000" dirty="0"/>
              <a:t>, </a:t>
            </a:r>
            <a:r>
              <a:rPr lang="en-US" sz="2000" dirty="0" err="1"/>
              <a:t>genome_id</a:t>
            </a:r>
            <a:r>
              <a:rPr lang="en-US" sz="2000" dirty="0"/>
              <a:t>, name, </a:t>
            </a:r>
            <a:r>
              <a:rPr lang="en-US" sz="2000" dirty="0" err="1"/>
              <a:t>num_genes</a:t>
            </a:r>
            <a:r>
              <a:rPr lang="en-US" sz="2000" dirty="0"/>
              <a:t>, </a:t>
            </a:r>
            <a:r>
              <a:rPr lang="en-US" sz="2000" dirty="0" err="1" smtClean="0"/>
              <a:t>rep_size</a:t>
            </a:r>
            <a:r>
              <a:rPr lang="en-US" sz="2000" dirty="0"/>
              <a:t>) </a:t>
            </a:r>
          </a:p>
          <a:p>
            <a:pPr marL="457200" lvl="1" indent="0">
              <a:buClr>
                <a:srgbClr val="002060"/>
              </a:buClr>
              <a:buNone/>
            </a:pPr>
            <a:r>
              <a:rPr lang="en-US" sz="2000" dirty="0"/>
              <a:t>	      </a:t>
            </a:r>
            <a:r>
              <a:rPr lang="en-US" sz="2000" b="1" dirty="0"/>
              <a:t>VALUES </a:t>
            </a:r>
            <a:r>
              <a:rPr lang="en-US" sz="2000" dirty="0" smtClean="0"/>
              <a:t>(3,2</a:t>
            </a:r>
            <a:r>
              <a:rPr lang="en-US" sz="2000" dirty="0"/>
              <a:t>,‘</a:t>
            </a:r>
            <a:r>
              <a:rPr lang="en-US" sz="2000" dirty="0" smtClean="0"/>
              <a:t>A_acidocaldarius_pA’, 98, 91726); </a:t>
            </a:r>
          </a:p>
          <a:p>
            <a:pPr lvl="1">
              <a:buClr>
                <a:srgbClr val="002060"/>
              </a:buClr>
              <a:buFont typeface="Courier New" panose="02070309020205020404" pitchFamily="49" charset="0"/>
              <a:buChar char="o"/>
            </a:pPr>
            <a:r>
              <a:rPr lang="en-US" sz="2000" b="1" dirty="0"/>
              <a:t>INSERT INTO </a:t>
            </a:r>
            <a:r>
              <a:rPr lang="en-US" sz="2000" dirty="0"/>
              <a:t>replicons (</a:t>
            </a:r>
            <a:r>
              <a:rPr lang="en-US" sz="2000" dirty="0" err="1"/>
              <a:t>replicon_id</a:t>
            </a:r>
            <a:r>
              <a:rPr lang="en-US" sz="2000" dirty="0"/>
              <a:t>, </a:t>
            </a:r>
            <a:r>
              <a:rPr lang="en-US" sz="2000" dirty="0" err="1"/>
              <a:t>genome_id</a:t>
            </a:r>
            <a:r>
              <a:rPr lang="en-US" sz="2000" dirty="0"/>
              <a:t>, name, </a:t>
            </a:r>
            <a:r>
              <a:rPr lang="en-US" sz="2000" dirty="0" err="1"/>
              <a:t>num_genes</a:t>
            </a:r>
            <a:r>
              <a:rPr lang="en-US" sz="2000" dirty="0"/>
              <a:t>, </a:t>
            </a:r>
            <a:r>
              <a:rPr lang="en-US" sz="2000" dirty="0" err="1" smtClean="0"/>
              <a:t>rep_size</a:t>
            </a:r>
            <a:r>
              <a:rPr lang="en-US" sz="2000" dirty="0"/>
              <a:t>) </a:t>
            </a:r>
          </a:p>
          <a:p>
            <a:pPr marL="457200" lvl="1" indent="0">
              <a:buClr>
                <a:srgbClr val="002060"/>
              </a:buClr>
              <a:buNone/>
            </a:pPr>
            <a:r>
              <a:rPr lang="en-US" sz="2000" dirty="0"/>
              <a:t>	      </a:t>
            </a:r>
            <a:r>
              <a:rPr lang="en-US" sz="2000" b="1" dirty="0"/>
              <a:t>VALUES </a:t>
            </a:r>
            <a:r>
              <a:rPr lang="en-US" sz="2000" dirty="0" smtClean="0"/>
              <a:t>(4,2</a:t>
            </a:r>
            <a:r>
              <a:rPr lang="en-US" sz="2000" dirty="0"/>
              <a:t>,‘</a:t>
            </a:r>
            <a:r>
              <a:rPr lang="en-US" sz="2000" dirty="0" smtClean="0"/>
              <a:t>A_acidocaldarius_pB’, 92, 87298);</a:t>
            </a:r>
          </a:p>
          <a:p>
            <a:pPr lvl="1">
              <a:buClr>
                <a:srgbClr val="002060"/>
              </a:buClr>
              <a:buFont typeface="Courier New" panose="02070309020205020404" pitchFamily="49" charset="0"/>
              <a:buChar char="o"/>
            </a:pPr>
            <a:r>
              <a:rPr lang="en-US" sz="2000" b="1" dirty="0"/>
              <a:t>INSERT INTO </a:t>
            </a:r>
            <a:r>
              <a:rPr lang="en-US" sz="2000" dirty="0"/>
              <a:t>replicons (</a:t>
            </a:r>
            <a:r>
              <a:rPr lang="en-US" sz="2000" dirty="0" err="1"/>
              <a:t>replicon_id</a:t>
            </a:r>
            <a:r>
              <a:rPr lang="en-US" sz="2000" dirty="0"/>
              <a:t>, </a:t>
            </a:r>
            <a:r>
              <a:rPr lang="en-US" sz="2000" dirty="0" err="1"/>
              <a:t>genome_id</a:t>
            </a:r>
            <a:r>
              <a:rPr lang="en-US" sz="2000" dirty="0"/>
              <a:t>, name, </a:t>
            </a:r>
            <a:r>
              <a:rPr lang="en-US" sz="2000" dirty="0" err="1"/>
              <a:t>num_genes</a:t>
            </a:r>
            <a:r>
              <a:rPr lang="en-US" sz="2000" dirty="0"/>
              <a:t>, </a:t>
            </a:r>
            <a:r>
              <a:rPr lang="en-US" sz="2000" dirty="0" err="1" smtClean="0"/>
              <a:t>rep_size</a:t>
            </a:r>
            <a:r>
              <a:rPr lang="en-US" sz="2000" dirty="0"/>
              <a:t>) </a:t>
            </a:r>
          </a:p>
          <a:p>
            <a:pPr marL="457200" lvl="1" indent="0">
              <a:buClr>
                <a:srgbClr val="002060"/>
              </a:buClr>
              <a:buNone/>
            </a:pPr>
            <a:r>
              <a:rPr lang="en-US" sz="2000" dirty="0"/>
              <a:t>	      </a:t>
            </a:r>
            <a:r>
              <a:rPr lang="en-US" sz="2000" b="1" dirty="0"/>
              <a:t>VALUES </a:t>
            </a:r>
            <a:r>
              <a:rPr lang="en-US" sz="2000" dirty="0" smtClean="0"/>
              <a:t>(5,3, ‘</a:t>
            </a:r>
            <a:r>
              <a:rPr lang="en-US" sz="2000" dirty="0" err="1" smtClean="0"/>
              <a:t>S_cerevisiae_chr_I</a:t>
            </a:r>
            <a:r>
              <a:rPr lang="en-US" sz="2000" dirty="0" smtClean="0"/>
              <a:t>’, 94,230218);</a:t>
            </a:r>
          </a:p>
          <a:p>
            <a:pPr lvl="1">
              <a:buClr>
                <a:srgbClr val="002060"/>
              </a:buClr>
              <a:buFont typeface="Courier New" panose="02070309020205020404" pitchFamily="49" charset="0"/>
              <a:buChar char="o"/>
            </a:pPr>
            <a:r>
              <a:rPr lang="en-US" sz="2000" b="1" dirty="0"/>
              <a:t>INSERT INTO </a:t>
            </a:r>
            <a:r>
              <a:rPr lang="en-US" sz="2000" dirty="0"/>
              <a:t>replicons (</a:t>
            </a:r>
            <a:r>
              <a:rPr lang="en-US" sz="2000" dirty="0" err="1"/>
              <a:t>replicon_id</a:t>
            </a:r>
            <a:r>
              <a:rPr lang="en-US" sz="2000" dirty="0"/>
              <a:t>, </a:t>
            </a:r>
            <a:r>
              <a:rPr lang="en-US" sz="2000" dirty="0" err="1"/>
              <a:t>genome_id</a:t>
            </a:r>
            <a:r>
              <a:rPr lang="en-US" sz="2000" dirty="0"/>
              <a:t>, name, </a:t>
            </a:r>
            <a:r>
              <a:rPr lang="en-US" sz="2000" dirty="0" err="1"/>
              <a:t>num_genes</a:t>
            </a:r>
            <a:r>
              <a:rPr lang="en-US" sz="2000" dirty="0"/>
              <a:t>, </a:t>
            </a:r>
            <a:r>
              <a:rPr lang="en-US" sz="2000" dirty="0" err="1" smtClean="0"/>
              <a:t>rep_size</a:t>
            </a:r>
            <a:r>
              <a:rPr lang="en-US" sz="2000" dirty="0"/>
              <a:t>) </a:t>
            </a:r>
          </a:p>
          <a:p>
            <a:pPr marL="457200" lvl="1" indent="0">
              <a:buClr>
                <a:srgbClr val="002060"/>
              </a:buClr>
              <a:buNone/>
            </a:pPr>
            <a:r>
              <a:rPr lang="en-US" sz="2000" dirty="0"/>
              <a:t>	      </a:t>
            </a:r>
            <a:r>
              <a:rPr lang="en-US" sz="2000" b="1" dirty="0"/>
              <a:t>VALUES </a:t>
            </a:r>
            <a:r>
              <a:rPr lang="en-US" sz="2000" dirty="0" smtClean="0"/>
              <a:t>(6,3</a:t>
            </a:r>
            <a:r>
              <a:rPr lang="en-US" sz="2000" dirty="0"/>
              <a:t>, ‘</a:t>
            </a:r>
            <a:r>
              <a:rPr lang="en-US" sz="2000" dirty="0" err="1" smtClean="0"/>
              <a:t>S_cerevisiae_chr_II</a:t>
            </a:r>
            <a:r>
              <a:rPr lang="en-US" sz="2000" dirty="0" smtClean="0"/>
              <a:t>’, 408,813184);</a:t>
            </a:r>
            <a:endParaRPr lang="en-US" sz="2000" b="1" dirty="0"/>
          </a:p>
          <a:p>
            <a:pPr marL="457200" lvl="1" indent="0">
              <a:buClr>
                <a:srgbClr val="002060"/>
              </a:buClr>
              <a:buNone/>
            </a:pPr>
            <a:endParaRPr lang="en-US" sz="2000" b="1" dirty="0"/>
          </a:p>
          <a:p>
            <a:pPr marL="457200" lvl="1" indent="0">
              <a:buClr>
                <a:srgbClr val="002060"/>
              </a:buClr>
              <a:buNone/>
            </a:pPr>
            <a:r>
              <a:rPr lang="en-US" sz="24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418704" cy="369332"/>
          </a:xfrm>
          <a:prstGeom prst="rect">
            <a:avLst/>
          </a:prstGeom>
          <a:noFill/>
        </p:spPr>
        <p:txBody>
          <a:bodyPr wrap="none" rtlCol="0">
            <a:spAutoFit/>
          </a:bodyPr>
          <a:lstStyle/>
          <a:p>
            <a:fld id="{0B23469D-9A39-4E2E-9231-0ECECE776042}" type="slidenum">
              <a:rPr lang="en-US" dirty="0"/>
              <a:t>25</a:t>
            </a:fld>
            <a:endParaRPr lang="en-US" dirty="0"/>
          </a:p>
        </p:txBody>
      </p:sp>
    </p:spTree>
    <p:extLst>
      <p:ext uri="{BB962C8B-B14F-4D97-AF65-F5344CB8AC3E}">
        <p14:creationId xmlns:p14="http://schemas.microsoft.com/office/powerpoint/2010/main" val="268233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Fill table: replicon</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77642" y="2579331"/>
            <a:ext cx="10376158" cy="1886651"/>
          </a:xfrm>
        </p:spPr>
        <p:txBody>
          <a:bodyPr>
            <a:noAutofit/>
          </a:bodyPr>
          <a:lstStyle/>
          <a:p>
            <a:pPr marL="457200" indent="-457200">
              <a:buClr>
                <a:srgbClr val="002060"/>
              </a:buClr>
              <a:buFont typeface="Wingdings" panose="05000000000000000000" pitchFamily="2" charset="2"/>
              <a:buChar char="q"/>
            </a:pPr>
            <a:r>
              <a:rPr lang="en-US" sz="3200" dirty="0" smtClean="0"/>
              <a:t>Alternatively you can save all the </a:t>
            </a:r>
            <a:r>
              <a:rPr lang="en-US" sz="3200" b="1" dirty="0" smtClean="0"/>
              <a:t>INSERT</a:t>
            </a:r>
            <a:r>
              <a:rPr lang="en-US" sz="3200" dirty="0" smtClean="0"/>
              <a:t> statements in the previous slide into a file, say ‘</a:t>
            </a:r>
            <a:r>
              <a:rPr lang="en-US" sz="3200" dirty="0" err="1" smtClean="0"/>
              <a:t>replicons.sql</a:t>
            </a:r>
            <a:r>
              <a:rPr lang="en-US" sz="3200" dirty="0" smtClean="0"/>
              <a:t>’, and then you just load the file into MySQL: </a:t>
            </a:r>
          </a:p>
          <a:p>
            <a:pPr marL="862013" lvl="1" indent="-404813">
              <a:buClr>
                <a:srgbClr val="002060"/>
              </a:buClr>
              <a:buFont typeface="Courier New" panose="02070309020205020404" pitchFamily="49" charset="0"/>
              <a:buChar char="o"/>
            </a:pPr>
            <a:r>
              <a:rPr lang="en-US" sz="2800" b="1" dirty="0" err="1">
                <a:solidFill>
                  <a:srgbClr val="1F3BFF"/>
                </a:solidFill>
              </a:rPr>
              <a:t>m</a:t>
            </a:r>
            <a:r>
              <a:rPr lang="en-US" sz="2800" b="1" dirty="0" err="1" smtClean="0">
                <a:solidFill>
                  <a:srgbClr val="1F3BFF"/>
                </a:solidFill>
              </a:rPr>
              <a:t>ysql</a:t>
            </a:r>
            <a:r>
              <a:rPr lang="en-US" sz="2800" b="1" dirty="0" smtClean="0">
                <a:solidFill>
                  <a:srgbClr val="1F3BFF"/>
                </a:solidFill>
              </a:rPr>
              <a:t> -h</a:t>
            </a:r>
            <a:r>
              <a:rPr lang="en-US" sz="2800" dirty="0" smtClean="0"/>
              <a:t> </a:t>
            </a:r>
            <a:r>
              <a:rPr lang="en-US" sz="2800" dirty="0" err="1" smtClean="0"/>
              <a:t>mysql</a:t>
            </a:r>
            <a:r>
              <a:rPr lang="en-US" sz="2800" dirty="0" smtClean="0"/>
              <a:t>-server </a:t>
            </a:r>
            <a:r>
              <a:rPr lang="en-US" sz="2800" b="1" dirty="0">
                <a:solidFill>
                  <a:srgbClr val="1F3BFF"/>
                </a:solidFill>
              </a:rPr>
              <a:t>-</a:t>
            </a:r>
            <a:r>
              <a:rPr lang="en-US" sz="2800" b="1" dirty="0" smtClean="0">
                <a:solidFill>
                  <a:srgbClr val="1F3BFF"/>
                </a:solidFill>
              </a:rPr>
              <a:t>u</a:t>
            </a:r>
            <a:r>
              <a:rPr lang="en-US" sz="2800" dirty="0" smtClean="0"/>
              <a:t> user </a:t>
            </a:r>
            <a:r>
              <a:rPr lang="en-US" sz="2800" b="1" dirty="0">
                <a:solidFill>
                  <a:srgbClr val="1F3BFF"/>
                </a:solidFill>
              </a:rPr>
              <a:t>-</a:t>
            </a:r>
            <a:r>
              <a:rPr lang="en-US" sz="2800" b="1" dirty="0" smtClean="0">
                <a:solidFill>
                  <a:srgbClr val="1F3BFF"/>
                </a:solidFill>
              </a:rPr>
              <a:t>p</a:t>
            </a:r>
            <a:r>
              <a:rPr lang="en-US" sz="2800" dirty="0" smtClean="0"/>
              <a:t> </a:t>
            </a:r>
            <a:r>
              <a:rPr lang="en-US" sz="2800" dirty="0" err="1" smtClean="0"/>
              <a:t>databse</a:t>
            </a:r>
            <a:r>
              <a:rPr lang="en-US" sz="2800" dirty="0" smtClean="0"/>
              <a:t> </a:t>
            </a:r>
            <a:r>
              <a:rPr lang="en-US" sz="2800" b="1" dirty="0" smtClean="0">
                <a:solidFill>
                  <a:srgbClr val="1F3BFF"/>
                </a:solidFill>
              </a:rPr>
              <a:t>&lt;</a:t>
            </a:r>
            <a:r>
              <a:rPr lang="en-US" sz="2800" dirty="0" smtClean="0"/>
              <a:t> ~/</a:t>
            </a:r>
            <a:r>
              <a:rPr lang="en-US" sz="2800" dirty="0" err="1" smtClean="0"/>
              <a:t>replicons.sql</a:t>
            </a:r>
            <a:endParaRPr lang="en-US" sz="2800" b="1" dirty="0" smtClean="0"/>
          </a:p>
          <a:p>
            <a:pPr marL="457200" lvl="1" indent="0">
              <a:buClr>
                <a:srgbClr val="002060"/>
              </a:buClr>
              <a:buNone/>
            </a:pPr>
            <a:endParaRPr lang="en-US" sz="2000" b="1" dirty="0"/>
          </a:p>
          <a:p>
            <a:pPr marL="457200" lvl="1" indent="0">
              <a:buClr>
                <a:srgbClr val="002060"/>
              </a:buClr>
              <a:buNone/>
            </a:pPr>
            <a:r>
              <a:rPr lang="en-US" sz="24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418704" cy="369332"/>
          </a:xfrm>
          <a:prstGeom prst="rect">
            <a:avLst/>
          </a:prstGeom>
          <a:noFill/>
        </p:spPr>
        <p:txBody>
          <a:bodyPr wrap="none" rtlCol="0">
            <a:spAutoFit/>
          </a:bodyPr>
          <a:lstStyle/>
          <a:p>
            <a:fld id="{0B23469D-9A39-4E2E-9231-0ECECE776042}" type="slidenum">
              <a:rPr lang="en-US" dirty="0"/>
              <a:t>26</a:t>
            </a:fld>
            <a:endParaRPr lang="en-US" dirty="0"/>
          </a:p>
        </p:txBody>
      </p:sp>
    </p:spTree>
    <p:extLst>
      <p:ext uri="{BB962C8B-B14F-4D97-AF65-F5344CB8AC3E}">
        <p14:creationId xmlns:p14="http://schemas.microsoft.com/office/powerpoint/2010/main" val="9406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Querying S</a:t>
            </a:r>
            <a:r>
              <a:rPr lang="en-US" b="1" dirty="0" smtClean="0">
                <a:solidFill>
                  <a:srgbClr val="002060"/>
                </a:solidFill>
                <a:effectLst>
                  <a:outerShdw blurRad="38100" dist="38100" dir="2700000" algn="tl">
                    <a:srgbClr val="000000">
                      <a:alpha val="43137"/>
                    </a:srgbClr>
                  </a:outerShdw>
                </a:effectLst>
              </a:rPr>
              <a:t>everal Tables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60946" y="1726329"/>
            <a:ext cx="8109030" cy="4475690"/>
          </a:xfrm>
        </p:spPr>
        <p:txBody>
          <a:bodyPr>
            <a:noAutofit/>
          </a:bodyPr>
          <a:lstStyle/>
          <a:p>
            <a:pPr marL="457200" indent="-457200">
              <a:buClr>
                <a:srgbClr val="002060"/>
              </a:buClr>
              <a:buFont typeface="Wingdings" panose="05000000000000000000" pitchFamily="2" charset="2"/>
              <a:buChar char="q"/>
            </a:pPr>
            <a:r>
              <a:rPr lang="en-US" sz="2000" dirty="0" smtClean="0"/>
              <a:t>Obtain the number of replicons for each genome: </a:t>
            </a:r>
          </a:p>
          <a:p>
            <a:pPr marL="457200" lvl="1" indent="0">
              <a:buClr>
                <a:srgbClr val="002060"/>
              </a:buClr>
              <a:buNone/>
            </a:pPr>
            <a:r>
              <a:rPr lang="en-US" sz="1800" b="1" dirty="0" smtClean="0"/>
              <a:t>SELECT</a:t>
            </a:r>
            <a:r>
              <a:rPr lang="en-US" sz="1800" dirty="0" smtClean="0"/>
              <a:t> g.name, </a:t>
            </a:r>
            <a:r>
              <a:rPr lang="en-US" sz="1800" dirty="0" err="1" smtClean="0"/>
              <a:t>g.tax_id</a:t>
            </a:r>
            <a:r>
              <a:rPr lang="en-US" sz="1800" dirty="0" smtClean="0"/>
              <a:t>, </a:t>
            </a:r>
            <a:r>
              <a:rPr lang="en-US" sz="1800" b="1" dirty="0" smtClean="0"/>
              <a:t>COUNT</a:t>
            </a:r>
            <a:r>
              <a:rPr lang="en-US" sz="1800" dirty="0" smtClean="0"/>
              <a:t>(*) as </a:t>
            </a:r>
            <a:r>
              <a:rPr lang="en-US" sz="1800" dirty="0" err="1" smtClean="0"/>
              <a:t>Num_replicons</a:t>
            </a:r>
            <a:r>
              <a:rPr lang="en-US" sz="1800" dirty="0" smtClean="0"/>
              <a:t> </a:t>
            </a:r>
          </a:p>
          <a:p>
            <a:pPr marL="457200" lvl="1" indent="0">
              <a:buClr>
                <a:srgbClr val="002060"/>
              </a:buClr>
              <a:buNone/>
            </a:pPr>
            <a:r>
              <a:rPr lang="en-US" sz="1800" b="1" dirty="0" smtClean="0"/>
              <a:t> FROM</a:t>
            </a:r>
            <a:r>
              <a:rPr lang="en-US" sz="1800" dirty="0" smtClean="0"/>
              <a:t> genomes g </a:t>
            </a:r>
            <a:r>
              <a:rPr lang="en-US" sz="1800" b="1" dirty="0" smtClean="0"/>
              <a:t>INNER JOIN </a:t>
            </a:r>
            <a:r>
              <a:rPr lang="en-US" sz="1800" dirty="0" smtClean="0"/>
              <a:t>replicons r </a:t>
            </a:r>
            <a:r>
              <a:rPr lang="en-US" sz="1800" b="1" dirty="0" smtClean="0"/>
              <a:t>ON</a:t>
            </a:r>
            <a:r>
              <a:rPr lang="en-US" sz="1800" dirty="0" smtClean="0"/>
              <a:t> </a:t>
            </a:r>
            <a:r>
              <a:rPr lang="en-US" sz="1800" dirty="0" err="1" smtClean="0"/>
              <a:t>g.genome_id</a:t>
            </a:r>
            <a:r>
              <a:rPr lang="en-US" sz="1800" dirty="0" smtClean="0"/>
              <a:t>=</a:t>
            </a:r>
            <a:r>
              <a:rPr lang="en-US" sz="1800" dirty="0" err="1" smtClean="0"/>
              <a:t>r.genome_id</a:t>
            </a:r>
            <a:endParaRPr lang="en-US" sz="1800" dirty="0" smtClean="0"/>
          </a:p>
          <a:p>
            <a:pPr marL="457200" lvl="1" indent="0">
              <a:buClr>
                <a:srgbClr val="002060"/>
              </a:buClr>
              <a:buNone/>
            </a:pPr>
            <a:r>
              <a:rPr lang="en-US" sz="1800" b="1" dirty="0" smtClean="0"/>
              <a:t>    GROUP BY </a:t>
            </a:r>
            <a:r>
              <a:rPr lang="en-US" sz="1800" dirty="0" err="1" smtClean="0"/>
              <a:t>genome_id</a:t>
            </a:r>
            <a:r>
              <a:rPr lang="en-US" sz="1800" dirty="0" smtClean="0"/>
              <a:t>;</a:t>
            </a:r>
          </a:p>
          <a:p>
            <a:pPr marL="457200" indent="-457200">
              <a:buClr>
                <a:srgbClr val="002060"/>
              </a:buClr>
              <a:buFont typeface="Wingdings" panose="05000000000000000000" pitchFamily="2" charset="2"/>
              <a:buChar char="q"/>
            </a:pPr>
            <a:r>
              <a:rPr lang="en-US" sz="2000" dirty="0" smtClean="0"/>
              <a:t>Return the number of ORFs in each genome:  </a:t>
            </a:r>
          </a:p>
          <a:p>
            <a:pPr marL="457200" lvl="1" indent="0">
              <a:buClr>
                <a:srgbClr val="002060"/>
              </a:buClr>
              <a:buNone/>
            </a:pPr>
            <a:r>
              <a:rPr lang="en-US" sz="1800" b="1" dirty="0"/>
              <a:t>SELECT</a:t>
            </a:r>
            <a:r>
              <a:rPr lang="en-US" sz="1800" dirty="0"/>
              <a:t> g.name, </a:t>
            </a:r>
            <a:r>
              <a:rPr lang="en-US" sz="1800" dirty="0" err="1"/>
              <a:t>g.tax_id</a:t>
            </a:r>
            <a:r>
              <a:rPr lang="en-US" sz="1800" dirty="0"/>
              <a:t>, </a:t>
            </a:r>
            <a:r>
              <a:rPr lang="en-US" sz="1800" b="1" dirty="0" smtClean="0"/>
              <a:t>SUM</a:t>
            </a:r>
            <a:r>
              <a:rPr lang="en-US" sz="1800" dirty="0" smtClean="0"/>
              <a:t>(</a:t>
            </a:r>
            <a:r>
              <a:rPr lang="en-US" sz="1800" dirty="0" err="1" smtClean="0"/>
              <a:t>r.num_genes</a:t>
            </a:r>
            <a:r>
              <a:rPr lang="en-US" sz="1800" dirty="0" smtClean="0"/>
              <a:t>) </a:t>
            </a:r>
            <a:r>
              <a:rPr lang="en-US" sz="1800" dirty="0"/>
              <a:t>as </a:t>
            </a:r>
            <a:r>
              <a:rPr lang="en-US" sz="1800" dirty="0" smtClean="0"/>
              <a:t>ORFs </a:t>
            </a:r>
            <a:endParaRPr lang="en-US" sz="1800" dirty="0"/>
          </a:p>
          <a:p>
            <a:pPr marL="457200" lvl="1" indent="0">
              <a:buClr>
                <a:srgbClr val="002060"/>
              </a:buClr>
              <a:buNone/>
            </a:pPr>
            <a:r>
              <a:rPr lang="en-US" sz="1800" b="1" dirty="0" smtClean="0"/>
              <a:t> FROM</a:t>
            </a:r>
            <a:r>
              <a:rPr lang="en-US" sz="1800" dirty="0" smtClean="0"/>
              <a:t> </a:t>
            </a:r>
            <a:r>
              <a:rPr lang="en-US" sz="1800" dirty="0"/>
              <a:t>genomes g </a:t>
            </a:r>
            <a:r>
              <a:rPr lang="en-US" sz="1800" b="1" dirty="0"/>
              <a:t>INNER JOIN </a:t>
            </a:r>
            <a:r>
              <a:rPr lang="en-US" sz="1800" dirty="0"/>
              <a:t>replicons r </a:t>
            </a:r>
            <a:r>
              <a:rPr lang="en-US" sz="1800" b="1" dirty="0"/>
              <a:t>ON</a:t>
            </a:r>
            <a:r>
              <a:rPr lang="en-US" sz="1800" dirty="0"/>
              <a:t> </a:t>
            </a:r>
            <a:r>
              <a:rPr lang="en-US" sz="1800" dirty="0" err="1"/>
              <a:t>g.genome_id</a:t>
            </a:r>
            <a:r>
              <a:rPr lang="en-US" sz="1800" dirty="0"/>
              <a:t>=</a:t>
            </a:r>
            <a:r>
              <a:rPr lang="en-US" sz="1800" dirty="0" err="1"/>
              <a:t>r.genome_id</a:t>
            </a:r>
            <a:endParaRPr lang="en-US" sz="1800" dirty="0"/>
          </a:p>
          <a:p>
            <a:pPr marL="457200" lvl="1" indent="0">
              <a:buClr>
                <a:srgbClr val="002060"/>
              </a:buClr>
              <a:buNone/>
            </a:pPr>
            <a:r>
              <a:rPr lang="en-US" sz="1800" b="1" dirty="0" smtClean="0"/>
              <a:t>    GROUP </a:t>
            </a:r>
            <a:r>
              <a:rPr lang="en-US" sz="1800" b="1" dirty="0"/>
              <a:t>BY </a:t>
            </a:r>
            <a:r>
              <a:rPr lang="en-US" sz="1800" dirty="0" err="1"/>
              <a:t>genome_id</a:t>
            </a:r>
            <a:r>
              <a:rPr lang="en-US" sz="1800" dirty="0" smtClean="0"/>
              <a:t>;</a:t>
            </a:r>
          </a:p>
          <a:p>
            <a:pPr marL="457200" indent="-457200">
              <a:buClr>
                <a:srgbClr val="002060"/>
              </a:buClr>
              <a:buFont typeface="Wingdings" panose="05000000000000000000" pitchFamily="2" charset="2"/>
              <a:buChar char="q"/>
            </a:pPr>
            <a:r>
              <a:rPr lang="en-US" sz="2000" dirty="0"/>
              <a:t>Return the number of ORFs in </a:t>
            </a:r>
            <a:r>
              <a:rPr lang="en-US" sz="2000" dirty="0" smtClean="0"/>
              <a:t>the genome </a:t>
            </a:r>
            <a:r>
              <a:rPr lang="en-US" sz="2000" i="1" dirty="0" smtClean="0"/>
              <a:t>A. </a:t>
            </a:r>
            <a:r>
              <a:rPr lang="en-US" sz="2000" i="1" dirty="0" err="1" smtClean="0"/>
              <a:t>acidocaldarius</a:t>
            </a:r>
            <a:r>
              <a:rPr lang="en-US" sz="2000" dirty="0" smtClean="0"/>
              <a:t>:  </a:t>
            </a:r>
            <a:endParaRPr lang="en-US" sz="2000" dirty="0"/>
          </a:p>
          <a:p>
            <a:pPr marL="457200" lvl="1" indent="0">
              <a:buClr>
                <a:srgbClr val="002060"/>
              </a:buClr>
              <a:buNone/>
            </a:pPr>
            <a:r>
              <a:rPr lang="en-US" sz="1800" b="1" dirty="0"/>
              <a:t>SELECT</a:t>
            </a:r>
            <a:r>
              <a:rPr lang="en-US" sz="1800" dirty="0"/>
              <a:t> g.name, </a:t>
            </a:r>
            <a:r>
              <a:rPr lang="en-US" sz="1800" dirty="0" err="1"/>
              <a:t>g.tax_id</a:t>
            </a:r>
            <a:r>
              <a:rPr lang="en-US" sz="1800" dirty="0"/>
              <a:t>, </a:t>
            </a:r>
            <a:r>
              <a:rPr lang="en-US" sz="1800" b="1" dirty="0"/>
              <a:t>SUM</a:t>
            </a:r>
            <a:r>
              <a:rPr lang="en-US" sz="1800" dirty="0"/>
              <a:t>(</a:t>
            </a:r>
            <a:r>
              <a:rPr lang="en-US" sz="1800" dirty="0" err="1"/>
              <a:t>r.num_genes</a:t>
            </a:r>
            <a:r>
              <a:rPr lang="en-US" sz="1800" dirty="0"/>
              <a:t>) as ORFs </a:t>
            </a:r>
          </a:p>
          <a:p>
            <a:pPr marL="457200" lvl="1" indent="0">
              <a:buClr>
                <a:srgbClr val="002060"/>
              </a:buClr>
              <a:buNone/>
            </a:pPr>
            <a:r>
              <a:rPr lang="en-US" sz="1800" b="1" dirty="0" smtClean="0"/>
              <a:t> FROM</a:t>
            </a:r>
            <a:r>
              <a:rPr lang="en-US" sz="1800" dirty="0" smtClean="0"/>
              <a:t> </a:t>
            </a:r>
            <a:r>
              <a:rPr lang="en-US" sz="1800" dirty="0"/>
              <a:t>genomes g </a:t>
            </a:r>
            <a:r>
              <a:rPr lang="en-US" sz="1800" b="1" dirty="0"/>
              <a:t>INNER JOIN </a:t>
            </a:r>
            <a:r>
              <a:rPr lang="en-US" sz="1800" dirty="0"/>
              <a:t>replicons r </a:t>
            </a:r>
            <a:r>
              <a:rPr lang="en-US" sz="1800" b="1" dirty="0"/>
              <a:t>ON</a:t>
            </a:r>
            <a:r>
              <a:rPr lang="en-US" sz="1800" dirty="0"/>
              <a:t> </a:t>
            </a:r>
            <a:r>
              <a:rPr lang="en-US" sz="1800" dirty="0" err="1" smtClean="0"/>
              <a:t>g.genome_id</a:t>
            </a:r>
            <a:r>
              <a:rPr lang="en-US" sz="1800" dirty="0" smtClean="0"/>
              <a:t>=</a:t>
            </a:r>
            <a:r>
              <a:rPr lang="en-US" sz="1800" dirty="0" err="1" smtClean="0"/>
              <a:t>r.genome_id</a:t>
            </a:r>
            <a:r>
              <a:rPr lang="en-US" sz="1800" dirty="0" smtClean="0"/>
              <a:t> </a:t>
            </a:r>
          </a:p>
          <a:p>
            <a:pPr marL="457200" lvl="1" indent="0">
              <a:buClr>
                <a:srgbClr val="002060"/>
              </a:buClr>
              <a:buNone/>
            </a:pPr>
            <a:r>
              <a:rPr lang="en-US" sz="1800" b="1" dirty="0" smtClean="0"/>
              <a:t>WHER</a:t>
            </a:r>
            <a:r>
              <a:rPr lang="en-US" sz="1800" dirty="0" smtClean="0"/>
              <a:t>E </a:t>
            </a:r>
            <a:r>
              <a:rPr lang="en-US" sz="1800" dirty="0" err="1" smtClean="0"/>
              <a:t>g.genome_id</a:t>
            </a:r>
            <a:r>
              <a:rPr lang="en-US" sz="1800" dirty="0" smtClean="0"/>
              <a:t>=2  </a:t>
            </a:r>
            <a:r>
              <a:rPr lang="en-US" sz="1800" b="1" dirty="0" smtClean="0"/>
              <a:t>GROUP </a:t>
            </a:r>
            <a:r>
              <a:rPr lang="en-US" sz="1800" b="1" dirty="0"/>
              <a:t>BY </a:t>
            </a:r>
            <a:r>
              <a:rPr lang="en-US" sz="1800" dirty="0" err="1"/>
              <a:t>genome_id</a:t>
            </a:r>
            <a:r>
              <a:rPr lang="en-US" sz="1800" dirty="0"/>
              <a:t>;</a:t>
            </a:r>
          </a:p>
          <a:p>
            <a:pPr marL="457200" indent="-457200">
              <a:buClr>
                <a:srgbClr val="002060"/>
              </a:buClr>
              <a:buFont typeface="Wingdings" panose="05000000000000000000" pitchFamily="2" charset="2"/>
              <a:buChar char="q"/>
            </a:pPr>
            <a:r>
              <a:rPr lang="en-US" sz="2000" dirty="0" smtClean="0"/>
              <a:t>List for each replicon the </a:t>
            </a:r>
            <a:r>
              <a:rPr lang="en-US" sz="2000" dirty="0" err="1" smtClean="0"/>
              <a:t>tax_id</a:t>
            </a:r>
            <a:r>
              <a:rPr lang="en-US" sz="2000" dirty="0" smtClean="0"/>
              <a:t> of its genome:</a:t>
            </a:r>
            <a:endParaRPr lang="en-US" sz="2000" dirty="0"/>
          </a:p>
          <a:p>
            <a:pPr marL="457200" lvl="1" indent="0">
              <a:buClr>
                <a:srgbClr val="002060"/>
              </a:buClr>
              <a:buNone/>
            </a:pPr>
            <a:r>
              <a:rPr lang="en-US" sz="1800" b="1" dirty="0"/>
              <a:t>SELECT</a:t>
            </a:r>
            <a:r>
              <a:rPr lang="en-US" sz="1800" dirty="0"/>
              <a:t> </a:t>
            </a:r>
            <a:r>
              <a:rPr lang="en-US" sz="1800" dirty="0" smtClean="0"/>
              <a:t>r.name</a:t>
            </a:r>
            <a:r>
              <a:rPr lang="en-US" sz="1800" dirty="0"/>
              <a:t>, </a:t>
            </a:r>
            <a:r>
              <a:rPr lang="en-US" sz="1800" dirty="0" err="1"/>
              <a:t>g.tax_id</a:t>
            </a:r>
            <a:r>
              <a:rPr lang="en-US" sz="1800" dirty="0"/>
              <a:t>, </a:t>
            </a:r>
            <a:r>
              <a:rPr lang="en-US" sz="1800" b="1" dirty="0" smtClean="0"/>
              <a:t>FROM</a:t>
            </a:r>
            <a:r>
              <a:rPr lang="en-US" sz="1800" dirty="0" smtClean="0"/>
              <a:t> </a:t>
            </a:r>
            <a:r>
              <a:rPr lang="en-US" sz="1800" dirty="0"/>
              <a:t>genomes g </a:t>
            </a:r>
            <a:r>
              <a:rPr lang="en-US" sz="1800" b="1" dirty="0"/>
              <a:t>INNER JOIN </a:t>
            </a:r>
            <a:r>
              <a:rPr lang="en-US" sz="1800" dirty="0"/>
              <a:t>replicons r </a:t>
            </a:r>
            <a:endParaRPr lang="en-US" sz="1800" dirty="0" smtClean="0"/>
          </a:p>
          <a:p>
            <a:pPr marL="457200" lvl="1" indent="0">
              <a:buClr>
                <a:srgbClr val="002060"/>
              </a:buClr>
              <a:buNone/>
            </a:pPr>
            <a:r>
              <a:rPr lang="en-US" sz="1800" b="1" dirty="0"/>
              <a:t> </a:t>
            </a:r>
            <a:r>
              <a:rPr lang="en-US" sz="1800" b="1" dirty="0" smtClean="0"/>
              <a:t>     ON</a:t>
            </a:r>
            <a:r>
              <a:rPr lang="en-US" sz="1800" dirty="0" smtClean="0"/>
              <a:t> </a:t>
            </a:r>
            <a:r>
              <a:rPr lang="en-US" sz="1800" dirty="0" err="1" smtClean="0"/>
              <a:t>g.genome_id</a:t>
            </a:r>
            <a:r>
              <a:rPr lang="en-US" sz="1800" dirty="0" smtClean="0"/>
              <a:t>=</a:t>
            </a:r>
            <a:r>
              <a:rPr lang="en-US" sz="1800" dirty="0" err="1" smtClean="0"/>
              <a:t>r.genome_id</a:t>
            </a:r>
            <a:r>
              <a:rPr lang="en-US" sz="1800" dirty="0" smtClean="0"/>
              <a:t>;</a:t>
            </a:r>
            <a:r>
              <a:rPr lang="en-US" sz="20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27</a:t>
            </a:fld>
            <a:endParaRPr lang="en-US" dirty="0"/>
          </a:p>
        </p:txBody>
      </p:sp>
    </p:spTree>
    <p:extLst>
      <p:ext uri="{BB962C8B-B14F-4D97-AF65-F5344CB8AC3E}">
        <p14:creationId xmlns:p14="http://schemas.microsoft.com/office/powerpoint/2010/main" val="177924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animEffect transition="in" filter="fade">
                                      <p:cBhvr>
                                        <p:cTn id="4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701670" y="6458673"/>
            <a:ext cx="418704" cy="369332"/>
          </a:xfrm>
          <a:prstGeom prst="rect">
            <a:avLst/>
          </a:prstGeom>
          <a:noFill/>
        </p:spPr>
        <p:txBody>
          <a:bodyPr wrap="none" rtlCol="0">
            <a:spAutoFit/>
          </a:bodyPr>
          <a:lstStyle/>
          <a:p>
            <a:fld id="{0B23469D-9A39-4E2E-9231-0ECECE776042}" type="slidenum">
              <a:rPr lang="en-US" dirty="0"/>
              <a:t>28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13" y="0"/>
            <a:ext cx="8595696" cy="6761948"/>
          </a:xfrm>
          <a:prstGeom prst="rect">
            <a:avLst/>
          </a:prstGeom>
        </p:spPr>
      </p:pic>
    </p:spTree>
    <p:extLst>
      <p:ext uri="{BB962C8B-B14F-4D97-AF65-F5344CB8AC3E}">
        <p14:creationId xmlns:p14="http://schemas.microsoft.com/office/powerpoint/2010/main" val="3146426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 real genomes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27207" y="2309425"/>
            <a:ext cx="8109030" cy="3176975"/>
          </a:xfrm>
        </p:spPr>
        <p:txBody>
          <a:bodyPr>
            <a:noAutofit/>
          </a:bodyPr>
          <a:lstStyle/>
          <a:p>
            <a:pPr marL="457200" indent="-457200">
              <a:buClr>
                <a:srgbClr val="002060"/>
              </a:buClr>
              <a:buFont typeface="Wingdings" panose="05000000000000000000" pitchFamily="2" charset="2"/>
              <a:buChar char="q"/>
            </a:pPr>
            <a:r>
              <a:rPr lang="en-US" sz="2000" dirty="0" err="1" smtClean="0"/>
              <a:t>Genome_id</a:t>
            </a:r>
            <a:endParaRPr lang="en-US" sz="2000" dirty="0" smtClean="0"/>
          </a:p>
          <a:p>
            <a:pPr marL="457200" indent="-457200">
              <a:buClr>
                <a:srgbClr val="002060"/>
              </a:buClr>
              <a:buFont typeface="Wingdings" panose="05000000000000000000" pitchFamily="2" charset="2"/>
              <a:buChar char="q"/>
            </a:pPr>
            <a:r>
              <a:rPr lang="en-US" sz="2000" dirty="0" err="1"/>
              <a:t>Tax_id</a:t>
            </a:r>
            <a:endParaRPr lang="en-US" sz="2000" dirty="0"/>
          </a:p>
          <a:p>
            <a:pPr marL="457200" indent="-457200">
              <a:buClr>
                <a:srgbClr val="002060"/>
              </a:buClr>
              <a:buFont typeface="Wingdings" panose="05000000000000000000" pitchFamily="2" charset="2"/>
              <a:buChar char="q"/>
            </a:pPr>
            <a:r>
              <a:rPr lang="en-US" sz="2000" dirty="0" smtClean="0"/>
              <a:t>Genome short name</a:t>
            </a:r>
          </a:p>
          <a:p>
            <a:pPr marL="457200" indent="-457200">
              <a:buClr>
                <a:srgbClr val="002060"/>
              </a:buClr>
              <a:buFont typeface="Wingdings" panose="05000000000000000000" pitchFamily="2" charset="2"/>
              <a:buChar char="q"/>
            </a:pPr>
            <a:r>
              <a:rPr lang="en-US" sz="2000" dirty="0" smtClean="0"/>
              <a:t>Genome long name</a:t>
            </a:r>
          </a:p>
          <a:p>
            <a:pPr marL="457200" indent="-457200">
              <a:buClr>
                <a:srgbClr val="002060"/>
              </a:buClr>
              <a:buFont typeface="Wingdings" panose="05000000000000000000" pitchFamily="2" charset="2"/>
              <a:buChar char="q"/>
            </a:pPr>
            <a:r>
              <a:rPr lang="en-US" sz="2000" dirty="0" smtClean="0"/>
              <a:t>Size in base pairs</a:t>
            </a:r>
          </a:p>
          <a:p>
            <a:pPr marL="457200" indent="-457200">
              <a:buClr>
                <a:srgbClr val="002060"/>
              </a:buClr>
              <a:buFont typeface="Wingdings" panose="05000000000000000000" pitchFamily="2" charset="2"/>
              <a:buChar char="q"/>
            </a:pPr>
            <a:r>
              <a:rPr lang="en-US" sz="2000" dirty="0" smtClean="0"/>
              <a:t>Domain</a:t>
            </a:r>
          </a:p>
          <a:p>
            <a:pPr marL="457200" indent="-457200">
              <a:buClr>
                <a:srgbClr val="002060"/>
              </a:buClr>
              <a:buFont typeface="Wingdings" panose="05000000000000000000" pitchFamily="2" charset="2"/>
              <a:buChar char="q"/>
            </a:pPr>
            <a:r>
              <a:rPr lang="en-US" sz="2000" dirty="0" err="1" smtClean="0"/>
              <a:t>GenBank</a:t>
            </a:r>
            <a:r>
              <a:rPr lang="en-US" sz="2000" dirty="0" smtClean="0"/>
              <a:t> accession</a:t>
            </a:r>
          </a:p>
          <a:p>
            <a:pPr marL="457200" indent="-457200">
              <a:buClr>
                <a:srgbClr val="002060"/>
              </a:buClr>
              <a:buFont typeface="Wingdings" panose="05000000000000000000" pitchFamily="2" charset="2"/>
              <a:buChar char="q"/>
            </a:pPr>
            <a:r>
              <a:rPr lang="en-US" sz="2000" dirty="0" err="1" smtClean="0"/>
              <a:t>GenBank</a:t>
            </a:r>
            <a:r>
              <a:rPr lang="en-US" sz="2000" dirty="0" smtClean="0"/>
              <a:t> release date</a:t>
            </a:r>
          </a:p>
          <a:p>
            <a:pPr marL="0" indent="0">
              <a:buClr>
                <a:srgbClr val="002060"/>
              </a:buClr>
              <a:buNone/>
            </a:pPr>
            <a:endParaRPr lang="en-US" sz="2000" dirty="0" smtClean="0"/>
          </a:p>
          <a:p>
            <a:pPr marL="457200" indent="-457200">
              <a:buClr>
                <a:srgbClr val="002060"/>
              </a:buClr>
              <a:buFont typeface="Wingdings" panose="05000000000000000000" pitchFamily="2" charset="2"/>
              <a:buChar char="q"/>
            </a:pPr>
            <a:endParaRPr lang="en-US" sz="2000"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29</a:t>
            </a:fld>
            <a:endParaRPr lang="en-US" dirty="0"/>
          </a:p>
        </p:txBody>
      </p:sp>
    </p:spTree>
    <p:extLst>
      <p:ext uri="{BB962C8B-B14F-4D97-AF65-F5344CB8AC3E}">
        <p14:creationId xmlns:p14="http://schemas.microsoft.com/office/powerpoint/2010/main" val="2956621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84816" y="1426959"/>
            <a:ext cx="11216854" cy="6140032"/>
          </a:xfrm>
        </p:spPr>
        <p:txBody>
          <a:bodyPr>
            <a:noAutofit/>
          </a:bodyPr>
          <a:lstStyle/>
          <a:p>
            <a:pPr marL="457200" indent="-457200">
              <a:buClr>
                <a:srgbClr val="002060"/>
              </a:buClr>
              <a:buFont typeface="Wingdings" panose="05000000000000000000" pitchFamily="2" charset="2"/>
              <a:buChar char="q"/>
            </a:pPr>
            <a:r>
              <a:rPr lang="en-US" sz="2200" b="1" dirty="0" smtClean="0"/>
              <a:t>UniProt</a:t>
            </a:r>
            <a:r>
              <a:rPr lang="en-US" sz="2200" dirty="0" smtClean="0"/>
              <a:t>:  </a:t>
            </a:r>
            <a:r>
              <a:rPr lang="en-US" sz="2200" b="1" dirty="0" smtClean="0"/>
              <a:t>Uni</a:t>
            </a:r>
            <a:r>
              <a:rPr lang="en-US" sz="2200" dirty="0" smtClean="0"/>
              <a:t>versal </a:t>
            </a:r>
            <a:r>
              <a:rPr lang="en-US" sz="2200" b="1" dirty="0" smtClean="0"/>
              <a:t>Prot</a:t>
            </a:r>
            <a:r>
              <a:rPr lang="en-US" sz="2200" dirty="0" smtClean="0"/>
              <a:t>ein resource. Freely accessible central repository of protein sequences and functional annotations.  In 2002 the European Bioinformatics Institute (EBI), the Swiss Institute of Bioinformatics (SIB) and the Protein Information Resource (PIR)  joined forces to form the UniProt consortium. </a:t>
            </a:r>
            <a:endParaRPr lang="en-US" sz="2200" dirty="0"/>
          </a:p>
          <a:p>
            <a:pPr marL="795338" lvl="1" indent="-338138">
              <a:buClr>
                <a:srgbClr val="002060"/>
              </a:buClr>
              <a:buFont typeface="Courier New" panose="02070309020205020404" pitchFamily="49" charset="0"/>
              <a:buChar char="o"/>
            </a:pPr>
            <a:r>
              <a:rPr lang="en-US" sz="1800" dirty="0" smtClean="0"/>
              <a:t>UniProt is the combination of </a:t>
            </a:r>
            <a:r>
              <a:rPr lang="en-US" sz="1800" dirty="0" err="1" smtClean="0"/>
              <a:t>SwissProt</a:t>
            </a:r>
            <a:r>
              <a:rPr lang="en-US" sz="1800" dirty="0"/>
              <a:t>,</a:t>
            </a:r>
            <a:r>
              <a:rPr lang="en-US" sz="1800" dirty="0" smtClean="0"/>
              <a:t> </a:t>
            </a:r>
            <a:r>
              <a:rPr lang="en-US" sz="1800" dirty="0" err="1" smtClean="0"/>
              <a:t>trEMBL</a:t>
            </a:r>
            <a:r>
              <a:rPr lang="en-US" sz="1800" dirty="0" smtClean="0"/>
              <a:t> (both produced by SIB and EBI), and PIR-SPD (National </a:t>
            </a:r>
            <a:r>
              <a:rPr lang="en-US" sz="1800" dirty="0" err="1" smtClean="0"/>
              <a:t>BioMedical</a:t>
            </a:r>
            <a:r>
              <a:rPr lang="en-US" sz="1800" dirty="0" smtClean="0"/>
              <a:t> Research Foundation; NBRF)</a:t>
            </a:r>
          </a:p>
          <a:p>
            <a:pPr marL="1258888" lvl="2" indent="-344488">
              <a:buClr>
                <a:srgbClr val="002060"/>
              </a:buClr>
              <a:buFont typeface="Wingdings" panose="05000000000000000000" pitchFamily="2" charset="2"/>
              <a:buChar char="Ø"/>
            </a:pPr>
            <a:r>
              <a:rPr lang="en-US" sz="1600" b="1" dirty="0" smtClean="0"/>
              <a:t>Swiss-</a:t>
            </a:r>
            <a:r>
              <a:rPr lang="en-US" sz="1600" b="1" dirty="0" err="1" smtClean="0"/>
              <a:t>Prot</a:t>
            </a:r>
            <a:r>
              <a:rPr lang="en-US" sz="1600" dirty="0" smtClean="0"/>
              <a:t> provides reliable protein sequences with a high level annotation (e.g., function, domain structure, post-translational </a:t>
            </a:r>
            <a:r>
              <a:rPr lang="en-US" sz="1600" dirty="0" err="1" smtClean="0"/>
              <a:t>modications</a:t>
            </a:r>
            <a:r>
              <a:rPr lang="en-US" sz="1600" dirty="0" smtClean="0"/>
              <a:t>, variants, ligands, frameshifts, etc.),  minimal redundancy and high level of integration with other databases.</a:t>
            </a:r>
          </a:p>
          <a:p>
            <a:pPr marL="1258888" lvl="2" indent="-344488">
              <a:buClr>
                <a:srgbClr val="002060"/>
              </a:buClr>
              <a:buFont typeface="Wingdings" panose="05000000000000000000" pitchFamily="2" charset="2"/>
              <a:buChar char="Ø"/>
            </a:pPr>
            <a:r>
              <a:rPr lang="en-US" sz="1600" b="1" dirty="0" err="1"/>
              <a:t>T</a:t>
            </a:r>
            <a:r>
              <a:rPr lang="en-US" sz="1600" b="1" dirty="0" err="1" smtClean="0"/>
              <a:t>rEMBL</a:t>
            </a:r>
            <a:r>
              <a:rPr lang="en-US" sz="1600" dirty="0" smtClean="0"/>
              <a:t> (</a:t>
            </a:r>
            <a:r>
              <a:rPr lang="en-US" sz="1600" b="1" dirty="0" smtClean="0"/>
              <a:t>Tr</a:t>
            </a:r>
            <a:r>
              <a:rPr lang="en-US" sz="1600" dirty="0" smtClean="0"/>
              <a:t>anslated EMBL Nucleotide Sequence Data Library) provides automatic (less reliable) annotations for those sequences not available in Swiss-</a:t>
            </a:r>
            <a:r>
              <a:rPr lang="en-US" sz="1600" dirty="0" err="1" smtClean="0"/>
              <a:t>Prot</a:t>
            </a:r>
            <a:r>
              <a:rPr lang="en-US" sz="1600" dirty="0"/>
              <a:t> </a:t>
            </a:r>
            <a:r>
              <a:rPr lang="en-US" sz="1600" dirty="0" smtClean="0"/>
              <a:t>due to the fact that sequences were becoming available much more rapidly than Swiss-Prots ability to properly annotate them.</a:t>
            </a:r>
          </a:p>
          <a:p>
            <a:pPr marL="1258888" lvl="2" indent="-344488">
              <a:buClr>
                <a:srgbClr val="002060"/>
              </a:buClr>
              <a:buFont typeface="Wingdings" panose="05000000000000000000" pitchFamily="2" charset="2"/>
              <a:buChar char="Ø"/>
            </a:pPr>
            <a:r>
              <a:rPr lang="en-US" sz="1600" b="1" dirty="0" smtClean="0"/>
              <a:t>PIR-SPD</a:t>
            </a:r>
            <a:r>
              <a:rPr lang="en-US" sz="1600" dirty="0" smtClean="0"/>
              <a:t> (Sequence Protein database)</a:t>
            </a:r>
          </a:p>
          <a:p>
            <a:pPr marL="795338" lvl="1" indent="-338138">
              <a:buClr>
                <a:srgbClr val="002060"/>
              </a:buClr>
              <a:buFont typeface="Courier New" panose="02070309020205020404" pitchFamily="49" charset="0"/>
              <a:buChar char="o"/>
            </a:pPr>
            <a:r>
              <a:rPr lang="en-US" sz="1800" dirty="0" smtClean="0"/>
              <a:t>UniProt includes 3 core database:</a:t>
            </a:r>
          </a:p>
          <a:p>
            <a:pPr marL="1258888" lvl="2" indent="-344488">
              <a:buClr>
                <a:srgbClr val="002060"/>
              </a:buClr>
              <a:buFont typeface="Wingdings" panose="05000000000000000000" pitchFamily="2" charset="2"/>
              <a:buChar char="Ø"/>
            </a:pPr>
            <a:r>
              <a:rPr lang="en-US" sz="1600" b="1" dirty="0" err="1" smtClean="0"/>
              <a:t>UniProtKB</a:t>
            </a:r>
            <a:r>
              <a:rPr lang="en-US" sz="1600" dirty="0" smtClean="0"/>
              <a:t>: Composed of a section manually curated by experts (</a:t>
            </a:r>
            <a:r>
              <a:rPr lang="en-US" sz="1600" b="1" dirty="0" err="1" smtClean="0"/>
              <a:t>UniProtKB</a:t>
            </a:r>
            <a:r>
              <a:rPr lang="en-US" sz="1600" b="1" dirty="0" smtClean="0"/>
              <a:t>/</a:t>
            </a:r>
            <a:r>
              <a:rPr lang="en-US" sz="1600" b="1" dirty="0" err="1" smtClean="0"/>
              <a:t>SwissProt</a:t>
            </a:r>
            <a:r>
              <a:rPr lang="en-US" sz="1600" dirty="0" smtClean="0"/>
              <a:t>) and a section containing </a:t>
            </a:r>
            <a:r>
              <a:rPr lang="en-US" sz="1600" dirty="0" err="1" smtClean="0"/>
              <a:t>unreviewed</a:t>
            </a:r>
            <a:r>
              <a:rPr lang="en-US" sz="1600" dirty="0" smtClean="0"/>
              <a:t> automatically annotated entries (</a:t>
            </a:r>
            <a:r>
              <a:rPr lang="en-US" sz="1600" b="1" dirty="0" err="1" smtClean="0"/>
              <a:t>UniProtKB</a:t>
            </a:r>
            <a:r>
              <a:rPr lang="en-US" sz="1600" b="1" dirty="0" smtClean="0"/>
              <a:t>/</a:t>
            </a:r>
            <a:r>
              <a:rPr lang="en-US" sz="1600" b="1" dirty="0" err="1" smtClean="0"/>
              <a:t>TrEMBL</a:t>
            </a:r>
            <a:r>
              <a:rPr lang="en-US" sz="1600" dirty="0" smtClean="0"/>
              <a:t>).</a:t>
            </a:r>
          </a:p>
          <a:p>
            <a:pPr marL="1258888" lvl="2" indent="-344488">
              <a:buClr>
                <a:srgbClr val="002060"/>
              </a:buClr>
              <a:buFont typeface="Wingdings" panose="05000000000000000000" pitchFamily="2" charset="2"/>
              <a:buChar char="Ø"/>
            </a:pPr>
            <a:r>
              <a:rPr lang="en-US" sz="1600" b="1" dirty="0" err="1" smtClean="0"/>
              <a:t>UniParc</a:t>
            </a:r>
            <a:r>
              <a:rPr lang="en-US" sz="1600" dirty="0" smtClean="0"/>
              <a:t>: contains a non-redundant database of protein sequences with no annotations.</a:t>
            </a:r>
          </a:p>
          <a:p>
            <a:pPr marL="1258888" lvl="2" indent="-344488">
              <a:buClr>
                <a:srgbClr val="002060"/>
              </a:buClr>
              <a:buFont typeface="Wingdings" panose="05000000000000000000" pitchFamily="2" charset="2"/>
              <a:buChar char="Ø"/>
            </a:pPr>
            <a:r>
              <a:rPr lang="en-US" sz="1600" b="1" dirty="0" err="1" smtClean="0"/>
              <a:t>UniRef</a:t>
            </a:r>
            <a:r>
              <a:rPr lang="en-US" sz="1600" dirty="0" smtClean="0"/>
              <a:t>:  contains clustered proteins from the other 3 </a:t>
            </a:r>
            <a:r>
              <a:rPr lang="en-US" sz="1600" dirty="0" err="1" smtClean="0"/>
              <a:t>DBs.</a:t>
            </a:r>
            <a:r>
              <a:rPr lang="en-US" sz="1600" dirty="0" smtClean="0"/>
              <a:t> Sequences are clustered using CD-HIT at 90% and 50% identity.</a:t>
            </a:r>
            <a:endParaRPr lang="en-US" sz="1600" b="1"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654" y="259146"/>
            <a:ext cx="1937346" cy="8839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161955"/>
            <a:ext cx="1905000" cy="1076325"/>
          </a:xfrm>
          <a:prstGeom prst="rect">
            <a:avLst/>
          </a:prstGeom>
        </p:spPr>
      </p:pic>
      <p:sp>
        <p:nvSpPr>
          <p:cNvPr id="8" name="TextBox 7"/>
          <p:cNvSpPr txBox="1"/>
          <p:nvPr/>
        </p:nvSpPr>
        <p:spPr>
          <a:xfrm>
            <a:off x="11701670" y="6458673"/>
            <a:ext cx="301686" cy="369332"/>
          </a:xfrm>
          <a:prstGeom prst="rect">
            <a:avLst/>
          </a:prstGeom>
          <a:noFill/>
        </p:spPr>
        <p:txBody>
          <a:bodyPr wrap="none" rtlCol="0">
            <a:spAutoFit/>
          </a:bodyPr>
          <a:lstStyle/>
          <a:p>
            <a:fld id="{D96B25CF-4D78-4789-8E1D-2237639CD050}" type="slidenum">
              <a:rPr lang="en-US" dirty="0" smtClean="0"/>
              <a:t>3</a:t>
            </a:fld>
            <a:endParaRPr lang="en-US" dirty="0"/>
          </a:p>
        </p:txBody>
      </p:sp>
    </p:spTree>
    <p:extLst>
      <p:ext uri="{BB962C8B-B14F-4D97-AF65-F5344CB8AC3E}">
        <p14:creationId xmlns:p14="http://schemas.microsoft.com/office/powerpoint/2010/main" val="291756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 real replicons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59847" y="2441947"/>
            <a:ext cx="5870901" cy="3879340"/>
          </a:xfrm>
        </p:spPr>
        <p:txBody>
          <a:bodyPr>
            <a:noAutofit/>
          </a:bodyPr>
          <a:lstStyle/>
          <a:p>
            <a:pPr marL="457200" indent="-457200">
              <a:buClr>
                <a:srgbClr val="002060"/>
              </a:buClr>
              <a:buFont typeface="Wingdings" panose="05000000000000000000" pitchFamily="2" charset="2"/>
              <a:buChar char="q"/>
            </a:pPr>
            <a:r>
              <a:rPr lang="en-US" dirty="0" err="1" smtClean="0"/>
              <a:t>Replicon_id</a:t>
            </a:r>
            <a:endParaRPr lang="en-US" dirty="0" smtClean="0"/>
          </a:p>
          <a:p>
            <a:pPr marL="457200" indent="-457200">
              <a:buClr>
                <a:srgbClr val="002060"/>
              </a:buClr>
              <a:buFont typeface="Wingdings" panose="05000000000000000000" pitchFamily="2" charset="2"/>
              <a:buChar char="q"/>
            </a:pPr>
            <a:r>
              <a:rPr lang="en-US" dirty="0" err="1" smtClean="0"/>
              <a:t>Genome_id</a:t>
            </a:r>
            <a:r>
              <a:rPr lang="en-US" dirty="0" smtClean="0"/>
              <a:t>  (foreign key)</a:t>
            </a:r>
            <a:endParaRPr lang="en-US" dirty="0"/>
          </a:p>
          <a:p>
            <a:pPr marL="457200" indent="-457200">
              <a:buClr>
                <a:srgbClr val="002060"/>
              </a:buClr>
              <a:buFont typeface="Wingdings" panose="05000000000000000000" pitchFamily="2" charset="2"/>
              <a:buChar char="q"/>
            </a:pPr>
            <a:r>
              <a:rPr lang="en-US" dirty="0" smtClean="0"/>
              <a:t>name</a:t>
            </a:r>
          </a:p>
          <a:p>
            <a:pPr marL="457200" indent="-457200">
              <a:buClr>
                <a:srgbClr val="002060"/>
              </a:buClr>
              <a:buFont typeface="Wingdings" panose="05000000000000000000" pitchFamily="2" charset="2"/>
              <a:buChar char="q"/>
            </a:pPr>
            <a:r>
              <a:rPr lang="en-US" dirty="0" smtClean="0"/>
              <a:t>Number of genes (or CDS)</a:t>
            </a:r>
          </a:p>
          <a:p>
            <a:pPr marL="457200" indent="-457200">
              <a:buClr>
                <a:srgbClr val="002060"/>
              </a:buClr>
              <a:buFont typeface="Wingdings" panose="05000000000000000000" pitchFamily="2" charset="2"/>
              <a:buChar char="q"/>
            </a:pPr>
            <a:r>
              <a:rPr lang="en-US" dirty="0" smtClean="0"/>
              <a:t>Replicon type (Chromosome, plasmid)</a:t>
            </a:r>
          </a:p>
          <a:p>
            <a:pPr marL="457200" indent="-457200">
              <a:buClr>
                <a:srgbClr val="002060"/>
              </a:buClr>
              <a:buFont typeface="Wingdings" panose="05000000000000000000" pitchFamily="2" charset="2"/>
              <a:buChar char="q"/>
            </a:pPr>
            <a:r>
              <a:rPr lang="en-US" dirty="0" smtClean="0"/>
              <a:t>Replicon </a:t>
            </a:r>
            <a:r>
              <a:rPr lang="en-US" dirty="0"/>
              <a:t>s</a:t>
            </a:r>
            <a:r>
              <a:rPr lang="en-US" dirty="0" smtClean="0"/>
              <a:t>tructure (linear, circular)</a:t>
            </a:r>
          </a:p>
          <a:p>
            <a:pPr marL="0" indent="0">
              <a:buClr>
                <a:srgbClr val="002060"/>
              </a:buClr>
              <a:buNone/>
            </a:pPr>
            <a:endParaRPr lang="en-US" dirty="0" smtClean="0"/>
          </a:p>
          <a:p>
            <a:pPr marL="457200" indent="-457200">
              <a:buClr>
                <a:srgbClr val="002060"/>
              </a:buClr>
              <a:buFont typeface="Wingdings" panose="05000000000000000000" pitchFamily="2" charset="2"/>
              <a:buChar char="q"/>
            </a:pPr>
            <a:endParaRPr lang="en-US"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30</a:t>
            </a:fld>
            <a:endParaRPr lang="en-US" dirty="0"/>
          </a:p>
        </p:txBody>
      </p:sp>
    </p:spTree>
    <p:extLst>
      <p:ext uri="{BB962C8B-B14F-4D97-AF65-F5344CB8AC3E}">
        <p14:creationId xmlns:p14="http://schemas.microsoft.com/office/powerpoint/2010/main" val="4354396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 real genes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160549" y="1846843"/>
            <a:ext cx="5870901" cy="4328670"/>
          </a:xfrm>
        </p:spPr>
        <p:txBody>
          <a:bodyPr>
            <a:noAutofit/>
          </a:bodyPr>
          <a:lstStyle/>
          <a:p>
            <a:pPr marL="457200" indent="-457200">
              <a:buClr>
                <a:srgbClr val="002060"/>
              </a:buClr>
              <a:buFont typeface="Wingdings" panose="05000000000000000000" pitchFamily="2" charset="2"/>
              <a:buChar char="q"/>
            </a:pPr>
            <a:r>
              <a:rPr lang="en-US" dirty="0" err="1" smtClean="0"/>
              <a:t>Gene_id</a:t>
            </a:r>
            <a:endParaRPr lang="en-US" dirty="0" smtClean="0"/>
          </a:p>
          <a:p>
            <a:pPr marL="457200" indent="-457200">
              <a:buClr>
                <a:srgbClr val="002060"/>
              </a:buClr>
              <a:buFont typeface="Wingdings" panose="05000000000000000000" pitchFamily="2" charset="2"/>
              <a:buChar char="q"/>
            </a:pPr>
            <a:r>
              <a:rPr lang="en-US" dirty="0" err="1" smtClean="0"/>
              <a:t>Genome_id</a:t>
            </a:r>
            <a:r>
              <a:rPr lang="en-US" dirty="0" smtClean="0"/>
              <a:t>  (foreign key)</a:t>
            </a:r>
            <a:endParaRPr lang="en-US" dirty="0"/>
          </a:p>
          <a:p>
            <a:pPr marL="457200" indent="-457200">
              <a:buClr>
                <a:srgbClr val="002060"/>
              </a:buClr>
              <a:buFont typeface="Wingdings" panose="05000000000000000000" pitchFamily="2" charset="2"/>
              <a:buChar char="q"/>
            </a:pPr>
            <a:r>
              <a:rPr lang="en-US" dirty="0" err="1" smtClean="0"/>
              <a:t>Replicon_id</a:t>
            </a:r>
            <a:r>
              <a:rPr lang="en-US" dirty="0" smtClean="0"/>
              <a:t>  (</a:t>
            </a:r>
            <a:r>
              <a:rPr lang="en-US" dirty="0" err="1" smtClean="0"/>
              <a:t>foreign_key</a:t>
            </a:r>
            <a:r>
              <a:rPr lang="en-US" dirty="0" smtClean="0"/>
              <a:t>)</a:t>
            </a:r>
          </a:p>
          <a:p>
            <a:pPr marL="457200" indent="-457200">
              <a:buClr>
                <a:srgbClr val="002060"/>
              </a:buClr>
              <a:buFont typeface="Wingdings" panose="05000000000000000000" pitchFamily="2" charset="2"/>
              <a:buChar char="q"/>
            </a:pPr>
            <a:r>
              <a:rPr lang="en-US" dirty="0" smtClean="0"/>
              <a:t>Locus Tag</a:t>
            </a:r>
          </a:p>
          <a:p>
            <a:pPr marL="457200" indent="-457200">
              <a:buClr>
                <a:srgbClr val="002060"/>
              </a:buClr>
              <a:buFont typeface="Wingdings" panose="05000000000000000000" pitchFamily="2" charset="2"/>
              <a:buChar char="q"/>
            </a:pPr>
            <a:r>
              <a:rPr lang="en-US" dirty="0" smtClean="0"/>
              <a:t>Name</a:t>
            </a:r>
          </a:p>
          <a:p>
            <a:pPr marL="457200" indent="-457200">
              <a:buClr>
                <a:srgbClr val="002060"/>
              </a:buClr>
              <a:buFont typeface="Wingdings" panose="05000000000000000000" pitchFamily="2" charset="2"/>
              <a:buChar char="q"/>
            </a:pPr>
            <a:r>
              <a:rPr lang="en-US" dirty="0" smtClean="0"/>
              <a:t>Strand</a:t>
            </a:r>
          </a:p>
          <a:p>
            <a:pPr marL="457200" indent="-457200">
              <a:buClr>
                <a:srgbClr val="002060"/>
              </a:buClr>
              <a:buFont typeface="Wingdings" panose="05000000000000000000" pitchFamily="2" charset="2"/>
              <a:buChar char="q"/>
            </a:pPr>
            <a:r>
              <a:rPr lang="en-US" dirty="0" smtClean="0"/>
              <a:t>Number of exons</a:t>
            </a:r>
          </a:p>
          <a:p>
            <a:pPr marL="457200" indent="-457200">
              <a:buClr>
                <a:srgbClr val="002060"/>
              </a:buClr>
              <a:buFont typeface="Wingdings" panose="05000000000000000000" pitchFamily="2" charset="2"/>
              <a:buChar char="q"/>
            </a:pPr>
            <a:r>
              <a:rPr lang="en-US" dirty="0" smtClean="0"/>
              <a:t>Length is </a:t>
            </a:r>
            <a:r>
              <a:rPr lang="en-US" dirty="0" err="1" smtClean="0"/>
              <a:t>bp</a:t>
            </a:r>
            <a:endParaRPr lang="en-US" dirty="0" smtClean="0"/>
          </a:p>
          <a:p>
            <a:pPr marL="457200" indent="-457200">
              <a:buClr>
                <a:srgbClr val="002060"/>
              </a:buClr>
              <a:buFont typeface="Wingdings" panose="05000000000000000000" pitchFamily="2" charset="2"/>
              <a:buChar char="q"/>
            </a:pPr>
            <a:r>
              <a:rPr lang="en-US" dirty="0" smtClean="0"/>
              <a:t>Product name</a:t>
            </a:r>
          </a:p>
          <a:p>
            <a:pPr marL="0" indent="0">
              <a:buClr>
                <a:srgbClr val="002060"/>
              </a:buClr>
              <a:buNone/>
            </a:pPr>
            <a:endParaRPr lang="en-US"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31</a:t>
            </a:fld>
            <a:endParaRPr lang="en-US" dirty="0"/>
          </a:p>
        </p:txBody>
      </p:sp>
    </p:spTree>
    <p:extLst>
      <p:ext uri="{BB962C8B-B14F-4D97-AF65-F5344CB8AC3E}">
        <p14:creationId xmlns:p14="http://schemas.microsoft.com/office/powerpoint/2010/main" val="284451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exons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558115" y="2403434"/>
            <a:ext cx="5870901" cy="2778166"/>
          </a:xfrm>
        </p:spPr>
        <p:txBody>
          <a:bodyPr>
            <a:noAutofit/>
          </a:bodyPr>
          <a:lstStyle/>
          <a:p>
            <a:pPr marL="457200" indent="-457200">
              <a:buClr>
                <a:srgbClr val="002060"/>
              </a:buClr>
              <a:buFont typeface="Wingdings" panose="05000000000000000000" pitchFamily="2" charset="2"/>
              <a:buChar char="q"/>
            </a:pPr>
            <a:r>
              <a:rPr lang="en-US" dirty="0" err="1" smtClean="0"/>
              <a:t>Gene_id</a:t>
            </a:r>
            <a:endParaRPr lang="en-US" dirty="0" smtClean="0"/>
          </a:p>
          <a:p>
            <a:pPr marL="457200" indent="-457200">
              <a:buClr>
                <a:srgbClr val="002060"/>
              </a:buClr>
              <a:buFont typeface="Wingdings" panose="05000000000000000000" pitchFamily="2" charset="2"/>
              <a:buChar char="q"/>
            </a:pPr>
            <a:r>
              <a:rPr lang="en-US" dirty="0" smtClean="0"/>
              <a:t>Exon</a:t>
            </a:r>
          </a:p>
          <a:p>
            <a:pPr marL="457200" indent="-457200">
              <a:buClr>
                <a:srgbClr val="002060"/>
              </a:buClr>
              <a:buFont typeface="Wingdings" panose="05000000000000000000" pitchFamily="2" charset="2"/>
              <a:buChar char="q"/>
            </a:pPr>
            <a:r>
              <a:rPr lang="en-US" dirty="0" smtClean="0"/>
              <a:t>Left position</a:t>
            </a:r>
          </a:p>
          <a:p>
            <a:pPr marL="457200" indent="-457200">
              <a:buClr>
                <a:srgbClr val="002060"/>
              </a:buClr>
              <a:buFont typeface="Wingdings" panose="05000000000000000000" pitchFamily="2" charset="2"/>
              <a:buChar char="q"/>
            </a:pPr>
            <a:r>
              <a:rPr lang="en-US" dirty="0" smtClean="0"/>
              <a:t>Right position</a:t>
            </a:r>
          </a:p>
          <a:p>
            <a:pPr marL="457200" indent="-457200">
              <a:buClr>
                <a:srgbClr val="002060"/>
              </a:buClr>
              <a:buFont typeface="Wingdings" panose="05000000000000000000" pitchFamily="2" charset="2"/>
              <a:buChar char="q"/>
            </a:pPr>
            <a:r>
              <a:rPr lang="en-US" dirty="0" smtClean="0"/>
              <a:t>Length</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32</a:t>
            </a:fld>
            <a:endParaRPr lang="en-US" dirty="0"/>
          </a:p>
        </p:txBody>
      </p:sp>
    </p:spTree>
    <p:extLst>
      <p:ext uri="{BB962C8B-B14F-4D97-AF65-F5344CB8AC3E}">
        <p14:creationId xmlns:p14="http://schemas.microsoft.com/office/powerpoint/2010/main" val="30759096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Gene Synonyms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37559" y="2337173"/>
            <a:ext cx="2908946" cy="1174653"/>
          </a:xfrm>
        </p:spPr>
        <p:txBody>
          <a:bodyPr>
            <a:noAutofit/>
          </a:bodyPr>
          <a:lstStyle/>
          <a:p>
            <a:pPr marL="457200" indent="-457200">
              <a:buClr>
                <a:srgbClr val="002060"/>
              </a:buClr>
              <a:buFont typeface="Wingdings" panose="05000000000000000000" pitchFamily="2" charset="2"/>
              <a:buChar char="q"/>
            </a:pPr>
            <a:r>
              <a:rPr lang="en-US" dirty="0" err="1" smtClean="0"/>
              <a:t>Gene_id</a:t>
            </a:r>
            <a:endParaRPr lang="en-US" dirty="0" smtClean="0"/>
          </a:p>
          <a:p>
            <a:pPr marL="457200" indent="-457200">
              <a:buClr>
                <a:srgbClr val="002060"/>
              </a:buClr>
              <a:buFont typeface="Wingdings" panose="05000000000000000000" pitchFamily="2" charset="2"/>
              <a:buChar char="q"/>
            </a:pPr>
            <a:r>
              <a:rPr lang="en-US" dirty="0" smtClean="0"/>
              <a:t>Synonym</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33</a:t>
            </a:fld>
            <a:endParaRPr lang="en-US" dirty="0"/>
          </a:p>
        </p:txBody>
      </p:sp>
    </p:spTree>
    <p:extLst>
      <p:ext uri="{BB962C8B-B14F-4D97-AF65-F5344CB8AC3E}">
        <p14:creationId xmlns:p14="http://schemas.microsoft.com/office/powerpoint/2010/main" val="68065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Gene External References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558115" y="2403434"/>
            <a:ext cx="5870901" cy="1969783"/>
          </a:xfrm>
        </p:spPr>
        <p:txBody>
          <a:bodyPr>
            <a:noAutofit/>
          </a:bodyPr>
          <a:lstStyle/>
          <a:p>
            <a:pPr marL="457200" indent="-457200">
              <a:buClr>
                <a:srgbClr val="002060"/>
              </a:buClr>
              <a:buFont typeface="Wingdings" panose="05000000000000000000" pitchFamily="2" charset="2"/>
              <a:buChar char="q"/>
            </a:pPr>
            <a:r>
              <a:rPr lang="en-US" dirty="0" err="1" smtClean="0"/>
              <a:t>Gene_id</a:t>
            </a:r>
            <a:endParaRPr lang="en-US" dirty="0" smtClean="0"/>
          </a:p>
          <a:p>
            <a:pPr marL="457200" indent="-457200">
              <a:buClr>
                <a:srgbClr val="002060"/>
              </a:buClr>
              <a:buFont typeface="Wingdings" panose="05000000000000000000" pitchFamily="2" charset="2"/>
              <a:buChar char="q"/>
            </a:pPr>
            <a:r>
              <a:rPr lang="en-US" dirty="0" smtClean="0"/>
              <a:t>External database</a:t>
            </a:r>
          </a:p>
          <a:p>
            <a:pPr marL="457200" indent="-457200">
              <a:buClr>
                <a:srgbClr val="002060"/>
              </a:buClr>
              <a:buFont typeface="Wingdings" panose="05000000000000000000" pitchFamily="2" charset="2"/>
              <a:buChar char="q"/>
            </a:pPr>
            <a:r>
              <a:rPr lang="en-US" dirty="0" smtClean="0"/>
              <a:t>External ID</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34</a:t>
            </a:fld>
            <a:endParaRPr lang="en-US" dirty="0"/>
          </a:p>
        </p:txBody>
      </p:sp>
    </p:spTree>
    <p:extLst>
      <p:ext uri="{BB962C8B-B14F-4D97-AF65-F5344CB8AC3E}">
        <p14:creationId xmlns:p14="http://schemas.microsoft.com/office/powerpoint/2010/main" val="27456598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Functions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37559" y="2337173"/>
            <a:ext cx="2908946" cy="1174653"/>
          </a:xfrm>
        </p:spPr>
        <p:txBody>
          <a:bodyPr>
            <a:noAutofit/>
          </a:bodyPr>
          <a:lstStyle/>
          <a:p>
            <a:pPr marL="457200" indent="-457200">
              <a:buClr>
                <a:srgbClr val="002060"/>
              </a:buClr>
              <a:buFont typeface="Wingdings" panose="05000000000000000000" pitchFamily="2" charset="2"/>
              <a:buChar char="q"/>
            </a:pPr>
            <a:r>
              <a:rPr lang="en-US" dirty="0" err="1" smtClean="0"/>
              <a:t>Gene_id</a:t>
            </a:r>
            <a:endParaRPr lang="en-US" dirty="0" smtClean="0"/>
          </a:p>
          <a:p>
            <a:pPr marL="457200" indent="-457200">
              <a:buClr>
                <a:srgbClr val="002060"/>
              </a:buClr>
              <a:buFont typeface="Wingdings" panose="05000000000000000000" pitchFamily="2" charset="2"/>
              <a:buChar char="q"/>
            </a:pPr>
            <a:r>
              <a:rPr lang="en-US" dirty="0" smtClean="0"/>
              <a:t>Function</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35</a:t>
            </a:fld>
            <a:endParaRPr lang="en-US" dirty="0"/>
          </a:p>
        </p:txBody>
      </p:sp>
    </p:spTree>
    <p:extLst>
      <p:ext uri="{BB962C8B-B14F-4D97-AF65-F5344CB8AC3E}">
        <p14:creationId xmlns:p14="http://schemas.microsoft.com/office/powerpoint/2010/main" val="22705621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27207" y="2309425"/>
            <a:ext cx="8109030" cy="3176975"/>
          </a:xfrm>
        </p:spPr>
        <p:txBody>
          <a:bodyPr>
            <a:noAutofit/>
          </a:bodyPr>
          <a:lstStyle/>
          <a:p>
            <a:pPr marL="457200" indent="-457200">
              <a:buClr>
                <a:srgbClr val="002060"/>
              </a:buClr>
              <a:buFont typeface="Wingdings" panose="05000000000000000000" pitchFamily="2" charset="2"/>
              <a:buChar char="q"/>
            </a:pPr>
            <a:r>
              <a:rPr lang="en-US" dirty="0" smtClean="0"/>
              <a:t>Implement the tables in the previous slides to store genomic data</a:t>
            </a:r>
          </a:p>
          <a:p>
            <a:pPr marL="457200" indent="-457200">
              <a:buClr>
                <a:srgbClr val="002060"/>
              </a:buClr>
              <a:buFont typeface="Wingdings" panose="05000000000000000000" pitchFamily="2" charset="2"/>
              <a:buChar char="q"/>
            </a:pPr>
            <a:r>
              <a:rPr lang="en-US" dirty="0" smtClean="0"/>
              <a:t>Download the following 2 genomes from NCBI to fill your tables:</a:t>
            </a:r>
          </a:p>
          <a:p>
            <a:pPr lvl="1">
              <a:buClr>
                <a:srgbClr val="002060"/>
              </a:buClr>
              <a:buFont typeface="Courier New" panose="02070309020205020404" pitchFamily="49" charset="0"/>
              <a:buChar char="o"/>
            </a:pPr>
            <a:r>
              <a:rPr lang="en-US" sz="2200" i="1" dirty="0" smtClean="0"/>
              <a:t>E. coli</a:t>
            </a:r>
            <a:r>
              <a:rPr lang="en-US" sz="2200" dirty="0" smtClean="0"/>
              <a:t>:  511145</a:t>
            </a:r>
          </a:p>
          <a:p>
            <a:pPr lvl="1">
              <a:buClr>
                <a:srgbClr val="002060"/>
              </a:buClr>
              <a:buFont typeface="Courier New" panose="02070309020205020404" pitchFamily="49" charset="0"/>
              <a:buChar char="o"/>
            </a:pPr>
            <a:r>
              <a:rPr lang="en-US" sz="2200" i="1" dirty="0" smtClean="0"/>
              <a:t>A. </a:t>
            </a:r>
            <a:r>
              <a:rPr lang="en-US" sz="2200" i="1" dirty="0" err="1" smtClean="0"/>
              <a:t>tumafaciens</a:t>
            </a:r>
            <a:r>
              <a:rPr lang="en-US" sz="2200" dirty="0" smtClean="0"/>
              <a:t>:  1435057</a:t>
            </a:r>
          </a:p>
          <a:p>
            <a:pPr marL="914400" lvl="1" indent="-457200">
              <a:buClr>
                <a:srgbClr val="002060"/>
              </a:buClr>
              <a:buFont typeface="Wingdings" panose="05000000000000000000" pitchFamily="2" charset="2"/>
              <a:buChar char="q"/>
            </a:pPr>
            <a:endParaRPr lang="en-US" sz="1600"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36</a:t>
            </a:fld>
            <a:endParaRPr lang="en-US" dirty="0"/>
          </a:p>
        </p:txBody>
      </p:sp>
    </p:spTree>
    <p:extLst>
      <p:ext uri="{BB962C8B-B14F-4D97-AF65-F5344CB8AC3E}">
        <p14:creationId xmlns:p14="http://schemas.microsoft.com/office/powerpoint/2010/main" val="2634765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Assignment for next lab report</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27207" y="2309425"/>
            <a:ext cx="8109030" cy="3176975"/>
          </a:xfrm>
        </p:spPr>
        <p:txBody>
          <a:bodyPr>
            <a:noAutofit/>
          </a:bodyPr>
          <a:lstStyle/>
          <a:p>
            <a:pPr marL="457200" indent="-457200">
              <a:buClr>
                <a:srgbClr val="002060"/>
              </a:buClr>
              <a:buFont typeface="Wingdings" panose="05000000000000000000" pitchFamily="2" charset="2"/>
              <a:buChar char="q"/>
            </a:pPr>
            <a:r>
              <a:rPr lang="en-US" sz="2000" dirty="0" smtClean="0"/>
              <a:t>Investigate about constraints in MySQL in order to bring data integrity to the database design.  For example, in our case we used the column </a:t>
            </a:r>
            <a:r>
              <a:rPr lang="en-US" sz="2000" dirty="0" err="1" smtClean="0"/>
              <a:t>genome_id</a:t>
            </a:r>
            <a:r>
              <a:rPr lang="en-US" sz="2000" dirty="0" smtClean="0"/>
              <a:t> to link table replicons with table genomes. </a:t>
            </a:r>
          </a:p>
          <a:p>
            <a:pPr marL="457200" indent="-457200">
              <a:buClr>
                <a:srgbClr val="002060"/>
              </a:buClr>
              <a:buFont typeface="Wingdings" panose="05000000000000000000" pitchFamily="2" charset="2"/>
              <a:buChar char="q"/>
            </a:pPr>
            <a:r>
              <a:rPr lang="en-US" sz="2000" dirty="0" smtClean="0"/>
              <a:t>Foreign keys can be explicitly declared when creating a table. And a constraint would prevent deleting a genome from table genomes if the replicons of the genome have not been deleted first. Otherwise we would be left with replicons for a genome that is no longer in the database.</a:t>
            </a:r>
          </a:p>
          <a:p>
            <a:pPr marL="457200" indent="-457200">
              <a:buClr>
                <a:srgbClr val="002060"/>
              </a:buClr>
              <a:buFont typeface="Wingdings" panose="05000000000000000000" pitchFamily="2" charset="2"/>
              <a:buChar char="q"/>
            </a:pPr>
            <a:r>
              <a:rPr lang="en-US" sz="2000" dirty="0" smtClean="0"/>
              <a:t>Keep practicing your queries.</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37</a:t>
            </a:fld>
            <a:endParaRPr lang="en-US" dirty="0"/>
          </a:p>
        </p:txBody>
      </p:sp>
    </p:spTree>
    <p:extLst>
      <p:ext uri="{BB962C8B-B14F-4D97-AF65-F5344CB8AC3E}">
        <p14:creationId xmlns:p14="http://schemas.microsoft.com/office/powerpoint/2010/main" val="304043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405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634117"/>
            <a:ext cx="10203611" cy="4535190"/>
          </a:xfrm>
        </p:spPr>
        <p:txBody>
          <a:bodyPr>
            <a:noAutofit/>
          </a:bodyPr>
          <a:lstStyle/>
          <a:p>
            <a:pPr marL="457200" indent="-457200">
              <a:buClr>
                <a:srgbClr val="002060"/>
              </a:buClr>
              <a:buFont typeface="Wingdings" panose="05000000000000000000" pitchFamily="2" charset="2"/>
              <a:buChar char="q"/>
            </a:pPr>
            <a:r>
              <a:rPr lang="en-US" sz="2400" dirty="0" smtClean="0"/>
              <a:t>Relevant URLs:</a:t>
            </a:r>
          </a:p>
          <a:p>
            <a:pPr marL="741363" lvl="1" indent="-284163">
              <a:buClr>
                <a:srgbClr val="002060"/>
              </a:buClr>
              <a:buFont typeface="Courier New" panose="02070309020205020404" pitchFamily="49" charset="0"/>
              <a:buChar char="o"/>
            </a:pPr>
            <a:r>
              <a:rPr lang="en-US" sz="1800" dirty="0" smtClean="0">
                <a:hlinkClick r:id="rId2"/>
              </a:rPr>
              <a:t>http</a:t>
            </a:r>
            <a:r>
              <a:rPr lang="en-US" sz="1800" dirty="0">
                <a:hlinkClick r:id="rId2"/>
              </a:rPr>
              <a:t>://www.uniprot.org</a:t>
            </a:r>
            <a:r>
              <a:rPr lang="en-US" sz="1800" dirty="0" smtClean="0">
                <a:hlinkClick r:id="rId2"/>
              </a:rPr>
              <a:t>/</a:t>
            </a:r>
            <a:endParaRPr lang="en-US" sz="1800" dirty="0" smtClean="0"/>
          </a:p>
          <a:p>
            <a:pPr marL="741363" lvl="1" indent="-284163">
              <a:buClr>
                <a:srgbClr val="002060"/>
              </a:buClr>
              <a:buFont typeface="Courier New" panose="02070309020205020404" pitchFamily="49" charset="0"/>
              <a:buChar char="o"/>
            </a:pPr>
            <a:r>
              <a:rPr lang="en-US" sz="1800" dirty="0" smtClean="0">
                <a:hlinkClick r:id="rId3"/>
              </a:rPr>
              <a:t>http</a:t>
            </a:r>
            <a:r>
              <a:rPr lang="en-US" sz="1800" dirty="0">
                <a:hlinkClick r:id="rId3"/>
              </a:rPr>
              <a:t>://</a:t>
            </a:r>
            <a:r>
              <a:rPr lang="en-US" sz="1800" dirty="0" smtClean="0">
                <a:hlinkClick r:id="rId3"/>
              </a:rPr>
              <a:t>www.uniprot.org/downloads</a:t>
            </a:r>
            <a:endParaRPr lang="en-US" sz="1800" dirty="0" smtClean="0"/>
          </a:p>
          <a:p>
            <a:pPr marL="741363" lvl="1" indent="-284163">
              <a:buClr>
                <a:srgbClr val="002060"/>
              </a:buClr>
              <a:buFont typeface="Courier New" panose="02070309020205020404" pitchFamily="49" charset="0"/>
              <a:buChar char="o"/>
            </a:pPr>
            <a:r>
              <a:rPr lang="en-US" sz="1800" dirty="0" smtClean="0">
                <a:hlinkClick r:id="rId4"/>
              </a:rPr>
              <a:t>https</a:t>
            </a:r>
            <a:r>
              <a:rPr lang="en-US" sz="1800" dirty="0">
                <a:hlinkClick r:id="rId4"/>
              </a:rPr>
              <a:t>://www.expasy.org</a:t>
            </a:r>
            <a:r>
              <a:rPr lang="en-US" sz="1800" dirty="0" smtClean="0">
                <a:hlinkClick r:id="rId4"/>
              </a:rPr>
              <a:t>/</a:t>
            </a:r>
            <a:endParaRPr lang="en-US" sz="1800" dirty="0" smtClean="0"/>
          </a:p>
          <a:p>
            <a:pPr marL="457200" indent="-457200">
              <a:buClr>
                <a:srgbClr val="002060"/>
              </a:buClr>
              <a:buFont typeface="Wingdings" panose="05000000000000000000" pitchFamily="2" charset="2"/>
              <a:buChar char="q"/>
            </a:pPr>
            <a:r>
              <a:rPr lang="en-US" sz="2400" dirty="0" smtClean="0"/>
              <a:t>To see the accession numbers of all genomes see the README file at:</a:t>
            </a:r>
          </a:p>
          <a:p>
            <a:pPr marL="741363" lvl="1" indent="-284163">
              <a:buClr>
                <a:srgbClr val="002060"/>
              </a:buClr>
              <a:buFont typeface="Courier New" panose="02070309020205020404" pitchFamily="49" charset="0"/>
              <a:buChar char="o"/>
            </a:pPr>
            <a:r>
              <a:rPr lang="en-US" sz="1600" dirty="0">
                <a:hlinkClick r:id="rId5"/>
              </a:rPr>
              <a:t>ftp://</a:t>
            </a:r>
            <a:r>
              <a:rPr lang="en-US" sz="1600" dirty="0" smtClean="0">
                <a:hlinkClick r:id="rId5"/>
              </a:rPr>
              <a:t>ftp.uniprot.org/pub/databases/uniprot/current_release/knowledgebase/reference_proteomes</a:t>
            </a:r>
            <a:endParaRPr lang="en-US" sz="1600" dirty="0" smtClean="0"/>
          </a:p>
          <a:p>
            <a:pPr marL="741363" lvl="1" indent="-284163">
              <a:buClr>
                <a:srgbClr val="002060"/>
              </a:buClr>
              <a:buFont typeface="Courier New" panose="02070309020205020404" pitchFamily="49" charset="0"/>
              <a:buChar char="o"/>
            </a:pPr>
            <a:r>
              <a:rPr lang="en-US" sz="1600" dirty="0" smtClean="0"/>
              <a:t>From here you download specific genomes or the complete set of genomes.</a:t>
            </a:r>
          </a:p>
          <a:p>
            <a:pPr marL="457200" indent="-457200">
              <a:buClr>
                <a:srgbClr val="002060"/>
              </a:buClr>
              <a:buFont typeface="Wingdings" panose="05000000000000000000" pitchFamily="2" charset="2"/>
              <a:buChar char="q"/>
            </a:pPr>
            <a:r>
              <a:rPr lang="en-US" sz="2400" dirty="0" smtClean="0"/>
              <a:t>A very important source of information is the ID-mapping files, which allow us to cross reference UniProt IDs to multiple databases:</a:t>
            </a:r>
          </a:p>
          <a:p>
            <a:pPr marL="741363" lvl="1" indent="-284163">
              <a:buClr>
                <a:srgbClr val="002060"/>
              </a:buClr>
              <a:buFont typeface="Courier New" panose="02070309020205020404" pitchFamily="49" charset="0"/>
              <a:buChar char="o"/>
            </a:pPr>
            <a:r>
              <a:rPr lang="en-US" sz="1800" dirty="0">
                <a:hlinkClick r:id="rId6"/>
              </a:rPr>
              <a:t>ftp://ftp.uniprot.org/pub/databases/uniprot/current_release/knowledgebase/idmapping</a:t>
            </a:r>
            <a:r>
              <a:rPr lang="en-US" sz="1800" dirty="0" smtClean="0">
                <a:hlinkClick r:id="rId6"/>
              </a:rPr>
              <a:t>/</a:t>
            </a:r>
            <a:endParaRPr lang="en-US" sz="1800" dirty="0" smtClean="0"/>
          </a:p>
          <a:p>
            <a:pPr marL="457200" indent="-457200">
              <a:buClr>
                <a:srgbClr val="002060"/>
              </a:buClr>
              <a:buFont typeface="Wingdings" panose="05000000000000000000" pitchFamily="2" charset="2"/>
              <a:buChar char="q"/>
            </a:pPr>
            <a:r>
              <a:rPr lang="en-US" sz="2400" dirty="0" smtClean="0"/>
              <a:t>Taxonomic information:</a:t>
            </a:r>
          </a:p>
          <a:p>
            <a:pPr marL="741363" lvl="1" indent="-284163">
              <a:buClr>
                <a:srgbClr val="002060"/>
              </a:buClr>
              <a:buFont typeface="Courier New" panose="02070309020205020404" pitchFamily="49" charset="0"/>
              <a:buChar char="o"/>
            </a:pPr>
            <a:r>
              <a:rPr lang="en-US" sz="1600" dirty="0">
                <a:hlinkClick r:id="rId7"/>
              </a:rPr>
              <a:t>ftp://ftp.uniprot.org/pub/databases/uniprot/current_release/knowledgebase/taxonomic_divisions</a:t>
            </a:r>
            <a:r>
              <a:rPr lang="en-US" sz="1600" dirty="0" smtClean="0">
                <a:hlinkClick r:id="rId7"/>
              </a:rPr>
              <a:t>/</a:t>
            </a:r>
            <a:endParaRPr lang="en-US" sz="16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19654" y="259146"/>
            <a:ext cx="1937346" cy="883914"/>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2900" y="161955"/>
            <a:ext cx="1905000" cy="1076325"/>
          </a:xfrm>
          <a:prstGeom prst="rect">
            <a:avLst/>
          </a:prstGeom>
        </p:spPr>
      </p:pic>
      <p:sp>
        <p:nvSpPr>
          <p:cNvPr id="9" name="TextBox 8"/>
          <p:cNvSpPr txBox="1"/>
          <p:nvPr/>
        </p:nvSpPr>
        <p:spPr>
          <a:xfrm>
            <a:off x="11701670" y="6458673"/>
            <a:ext cx="301686" cy="369332"/>
          </a:xfrm>
          <a:prstGeom prst="rect">
            <a:avLst/>
          </a:prstGeom>
          <a:noFill/>
        </p:spPr>
        <p:txBody>
          <a:bodyPr wrap="none" rtlCol="0">
            <a:spAutoFit/>
          </a:bodyPr>
          <a:lstStyle/>
          <a:p>
            <a:fld id="{F3ABB6F3-F923-4EDA-AB6A-35141484FDF2}" type="slidenum">
              <a:rPr lang="en-US" dirty="0" smtClean="0"/>
              <a:t>4</a:t>
            </a:fld>
            <a:endParaRPr lang="en-US" dirty="0"/>
          </a:p>
        </p:txBody>
      </p:sp>
    </p:spTree>
    <p:extLst>
      <p:ext uri="{BB962C8B-B14F-4D97-AF65-F5344CB8AC3E}">
        <p14:creationId xmlns:p14="http://schemas.microsoft.com/office/powerpoint/2010/main" val="653991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6" y="1992929"/>
            <a:ext cx="10551288" cy="3805987"/>
          </a:xfrm>
        </p:spPr>
        <p:txBody>
          <a:bodyPr>
            <a:noAutofit/>
          </a:bodyPr>
          <a:lstStyle/>
          <a:p>
            <a:pPr marL="457200" indent="-457200">
              <a:buClr>
                <a:srgbClr val="002060"/>
              </a:buClr>
              <a:buFont typeface="Wingdings" panose="05000000000000000000" pitchFamily="2" charset="2"/>
              <a:buChar char="q"/>
            </a:pPr>
            <a:r>
              <a:rPr lang="en-US" sz="2200" b="1" dirty="0" smtClean="0"/>
              <a:t>Exercise 3 Week 3</a:t>
            </a:r>
          </a:p>
          <a:p>
            <a:pPr marL="457200" lvl="1" indent="0">
              <a:buClr>
                <a:srgbClr val="002060"/>
              </a:buClr>
              <a:buNone/>
            </a:pPr>
            <a:r>
              <a:rPr lang="en-US" sz="1600" dirty="0" smtClean="0"/>
              <a:t>Write a script to download the README file from the reference proteomes UniProt ftp site:</a:t>
            </a:r>
          </a:p>
          <a:p>
            <a:pPr marL="457200" lvl="1" indent="0">
              <a:buClr>
                <a:srgbClr val="002060"/>
              </a:buClr>
              <a:buNone/>
            </a:pPr>
            <a:r>
              <a:rPr lang="en-US" sz="1600" dirty="0">
                <a:hlinkClick r:id="rId2"/>
              </a:rPr>
              <a:t>ftp://</a:t>
            </a:r>
            <a:r>
              <a:rPr lang="en-US" sz="1600" dirty="0" smtClean="0">
                <a:hlinkClick r:id="rId2"/>
              </a:rPr>
              <a:t>ftp.uniprot.org/pub/databases/uniprot/current_release/knowledgebase/reference_proteomes/README</a:t>
            </a:r>
            <a:endParaRPr lang="en-US" sz="1600" dirty="0" smtClean="0"/>
          </a:p>
          <a:p>
            <a:pPr marL="457200" lvl="1" indent="0">
              <a:buClr>
                <a:srgbClr val="002060"/>
              </a:buClr>
              <a:buNone/>
            </a:pPr>
            <a:r>
              <a:rPr lang="en-US" sz="1600" dirty="0" smtClean="0"/>
              <a:t>Read the Proteome ID for all genomes and download from the following ftp address the corresponding genomic files for 3 bacteria of your choosing:</a:t>
            </a:r>
          </a:p>
          <a:p>
            <a:pPr marL="457200" lvl="1" indent="0">
              <a:buClr>
                <a:srgbClr val="002060"/>
              </a:buClr>
              <a:buNone/>
            </a:pPr>
            <a:r>
              <a:rPr lang="en-US" sz="1600" dirty="0">
                <a:hlinkClick r:id="rId3"/>
              </a:rPr>
              <a:t>ftp://ftp.uniprot.org/pub/databases/uniprot/current_release/knowledgebase/reference_proteomes/Bacteria</a:t>
            </a:r>
            <a:r>
              <a:rPr lang="en-US" sz="1600" dirty="0" smtClean="0">
                <a:hlinkClick r:id="rId3"/>
              </a:rPr>
              <a:t>/</a:t>
            </a:r>
            <a:endParaRPr lang="en-US" sz="1600" dirty="0" smtClean="0"/>
          </a:p>
          <a:p>
            <a:pPr marL="457200" lvl="1" indent="0">
              <a:buClr>
                <a:srgbClr val="002060"/>
              </a:buClr>
              <a:buNone/>
            </a:pPr>
            <a:endParaRPr lang="en-US" sz="1600" dirty="0"/>
          </a:p>
          <a:p>
            <a:pPr marL="457200" lvl="1" indent="0">
              <a:buClr>
                <a:srgbClr val="002060"/>
              </a:buClr>
              <a:buNone/>
            </a:pPr>
            <a:r>
              <a:rPr lang="en-US" sz="1600" dirty="0" smtClean="0"/>
              <a:t>UniProt is not </a:t>
            </a:r>
            <a:r>
              <a:rPr lang="en-US" sz="1600" dirty="0" err="1" smtClean="0"/>
              <a:t>rsync</a:t>
            </a:r>
            <a:r>
              <a:rPr lang="en-US" sz="1600" dirty="0" smtClean="0"/>
              <a:t> compatible, but you can use </a:t>
            </a:r>
            <a:r>
              <a:rPr lang="en-US" sz="1600" dirty="0" err="1" smtClean="0"/>
              <a:t>wget</a:t>
            </a:r>
            <a:r>
              <a:rPr lang="en-US" sz="1600" dirty="0" smtClean="0"/>
              <a:t>. In order to organize your results properly, you can use the option </a:t>
            </a:r>
            <a:r>
              <a:rPr lang="en-US" sz="1600" b="1" dirty="0" smtClean="0"/>
              <a:t>-P</a:t>
            </a:r>
            <a:r>
              <a:rPr lang="en-US" sz="1600" dirty="0" smtClean="0"/>
              <a:t> to instruct </a:t>
            </a:r>
            <a:r>
              <a:rPr lang="en-US" sz="1600" b="1" dirty="0" err="1" smtClean="0"/>
              <a:t>wget</a:t>
            </a:r>
            <a:r>
              <a:rPr lang="en-US" sz="1600" dirty="0" smtClean="0"/>
              <a:t> to save the files you want to download for a specific genome in a specific folder. For example, below I’m downloading all files for genome UP000000212 to folder UP000000212:</a:t>
            </a:r>
          </a:p>
          <a:p>
            <a:pPr marL="457200" lvl="1" indent="0">
              <a:buClr>
                <a:srgbClr val="002060"/>
              </a:buClr>
              <a:buNone/>
            </a:pPr>
            <a:endParaRPr lang="en-US" sz="1600" dirty="0" smtClean="0"/>
          </a:p>
          <a:p>
            <a:pPr marL="457200" lvl="1" indent="0">
              <a:buClr>
                <a:srgbClr val="002060"/>
              </a:buClr>
              <a:buNone/>
            </a:pPr>
            <a:r>
              <a:rPr lang="en-US" sz="1200" dirty="0" smtClean="0"/>
              <a:t>$ </a:t>
            </a:r>
            <a:r>
              <a:rPr lang="en-US" sz="1200" dirty="0" err="1" smtClean="0"/>
              <a:t>wget</a:t>
            </a:r>
            <a:r>
              <a:rPr lang="en-US" sz="1200" dirty="0" smtClean="0"/>
              <a:t> –P </a:t>
            </a:r>
            <a:r>
              <a:rPr lang="en-US" sz="1200" dirty="0"/>
              <a:t>UP000000212</a:t>
            </a:r>
            <a:r>
              <a:rPr lang="en-US" sz="1200" dirty="0" smtClean="0"/>
              <a:t> </a:t>
            </a:r>
            <a:r>
              <a:rPr lang="en-US" sz="1200" dirty="0"/>
              <a:t>ftp://</a:t>
            </a:r>
            <a:r>
              <a:rPr lang="en-US" sz="1200" dirty="0" smtClean="0"/>
              <a:t>ftp.uniprot.org/pub/databases/uniprot/current_release/knowledgebase/reference_proteomes/Bacteria/UP000000212_*</a:t>
            </a:r>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9654" y="259146"/>
            <a:ext cx="1937346" cy="88391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0" y="161955"/>
            <a:ext cx="1905000" cy="1076325"/>
          </a:xfrm>
          <a:prstGeom prst="rect">
            <a:avLst/>
          </a:prstGeom>
        </p:spPr>
      </p:pic>
      <p:sp>
        <p:nvSpPr>
          <p:cNvPr id="7" name="TextBox 6"/>
          <p:cNvSpPr txBox="1"/>
          <p:nvPr/>
        </p:nvSpPr>
        <p:spPr>
          <a:xfrm>
            <a:off x="11701670" y="6458673"/>
            <a:ext cx="301686" cy="369332"/>
          </a:xfrm>
          <a:prstGeom prst="rect">
            <a:avLst/>
          </a:prstGeom>
          <a:noFill/>
        </p:spPr>
        <p:txBody>
          <a:bodyPr wrap="none" rtlCol="0">
            <a:spAutoFit/>
          </a:bodyPr>
          <a:lstStyle/>
          <a:p>
            <a:fld id="{B5D500BE-48DB-43F7-80F4-8A5FF37A1DA1}" type="slidenum">
              <a:rPr lang="en-US" dirty="0" smtClean="0"/>
              <a:t>5</a:t>
            </a:fld>
            <a:endParaRPr lang="en-US" dirty="0"/>
          </a:p>
        </p:txBody>
      </p:sp>
    </p:spTree>
    <p:extLst>
      <p:ext uri="{BB962C8B-B14F-4D97-AF65-F5344CB8AC3E}">
        <p14:creationId xmlns:p14="http://schemas.microsoft.com/office/powerpoint/2010/main" val="3331586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992929"/>
            <a:ext cx="10677645" cy="3528195"/>
          </a:xfrm>
        </p:spPr>
        <p:txBody>
          <a:bodyPr>
            <a:noAutofit/>
          </a:bodyPr>
          <a:lstStyle/>
          <a:p>
            <a:pPr marL="457200" indent="-457200">
              <a:buClr>
                <a:srgbClr val="002060"/>
              </a:buClr>
              <a:buFont typeface="Wingdings" panose="05000000000000000000" pitchFamily="2" charset="2"/>
              <a:buChar char="q"/>
            </a:pPr>
            <a:r>
              <a:rPr lang="en-US" sz="2200" b="1" dirty="0" smtClean="0"/>
              <a:t>Exercise 4 Week 3</a:t>
            </a:r>
          </a:p>
          <a:p>
            <a:pPr marL="457200" lvl="1" indent="0">
              <a:buClr>
                <a:srgbClr val="002060"/>
              </a:buClr>
              <a:buNone/>
            </a:pPr>
            <a:r>
              <a:rPr lang="en-US" sz="1600" dirty="0" smtClean="0"/>
              <a:t>Identify the </a:t>
            </a:r>
            <a:r>
              <a:rPr lang="en-US" sz="1600" dirty="0" err="1" smtClean="0"/>
              <a:t>biopython</a:t>
            </a:r>
            <a:r>
              <a:rPr lang="en-US" sz="1600" dirty="0" smtClean="0"/>
              <a:t> functions that allow parsing UniProt functional annotations. Then download the taxonomic information for all Archaea:</a:t>
            </a:r>
          </a:p>
          <a:p>
            <a:pPr marL="457200" lvl="1" indent="0">
              <a:buClr>
                <a:srgbClr val="002060"/>
              </a:buClr>
              <a:buNone/>
            </a:pPr>
            <a:r>
              <a:rPr lang="en-US" sz="1400" dirty="0">
                <a:hlinkClick r:id="rId2"/>
              </a:rPr>
              <a:t>ftp://</a:t>
            </a:r>
            <a:r>
              <a:rPr lang="en-US" sz="1400" dirty="0" smtClean="0">
                <a:hlinkClick r:id="rId2"/>
              </a:rPr>
              <a:t>ftp.uniprot.org/pub/databases/uniprot/current_release/knowledgebase/taxonomic_divisions/uniprot_sprot_archaea.dat.gz</a:t>
            </a:r>
            <a:endParaRPr lang="en-US" sz="1600" dirty="0"/>
          </a:p>
          <a:p>
            <a:pPr marL="457200" lvl="1" indent="0">
              <a:buClr>
                <a:srgbClr val="002060"/>
              </a:buClr>
              <a:buNone/>
            </a:pPr>
            <a:r>
              <a:rPr lang="en-US" sz="1600" dirty="0" smtClean="0"/>
              <a:t>Write a python script using </a:t>
            </a:r>
            <a:r>
              <a:rPr lang="en-US" sz="1600" dirty="0" err="1" smtClean="0"/>
              <a:t>biopython</a:t>
            </a:r>
            <a:r>
              <a:rPr lang="en-US" sz="1600" dirty="0" smtClean="0"/>
              <a:t> to extract the taxonomic information for all records in that file. Generate a tab-delimited file with the following columns:</a:t>
            </a:r>
          </a:p>
          <a:p>
            <a:pPr marL="800100" lvl="1" indent="-342900">
              <a:buClr>
                <a:srgbClr val="002060"/>
              </a:buClr>
              <a:buFont typeface="+mj-lt"/>
              <a:buAutoNum type="arabicPeriod"/>
            </a:pPr>
            <a:r>
              <a:rPr lang="en-US" sz="1600" dirty="0" smtClean="0"/>
              <a:t>NCBI </a:t>
            </a:r>
            <a:r>
              <a:rPr lang="en-US" sz="1600" dirty="0" err="1" smtClean="0"/>
              <a:t>tax_id</a:t>
            </a:r>
            <a:r>
              <a:rPr lang="en-US" sz="1600" dirty="0" smtClean="0"/>
              <a:t> (OX)</a:t>
            </a:r>
          </a:p>
          <a:p>
            <a:pPr marL="800100" lvl="1" indent="-342900">
              <a:buClr>
                <a:srgbClr val="002060"/>
              </a:buClr>
              <a:buFont typeface="+mj-lt"/>
              <a:buAutoNum type="arabicPeriod"/>
            </a:pPr>
            <a:r>
              <a:rPr lang="en-US" sz="1600" dirty="0" smtClean="0"/>
              <a:t>Organism  (OS)</a:t>
            </a:r>
          </a:p>
          <a:p>
            <a:pPr marL="800100" lvl="1" indent="-342900">
              <a:buClr>
                <a:srgbClr val="002060"/>
              </a:buClr>
              <a:buFont typeface="+mj-lt"/>
              <a:buAutoNum type="arabicPeriod"/>
            </a:pPr>
            <a:r>
              <a:rPr lang="en-US" sz="1600" dirty="0" smtClean="0"/>
              <a:t>Taxonomy (OC)</a:t>
            </a:r>
          </a:p>
          <a:p>
            <a:pPr marL="800100" lvl="1" indent="-342900">
              <a:buClr>
                <a:srgbClr val="002060"/>
              </a:buClr>
              <a:buFont typeface="+mj-lt"/>
              <a:buAutoNum type="arabicPeriod"/>
            </a:pPr>
            <a:endParaRPr lang="en-US" sz="1600" dirty="0"/>
          </a:p>
          <a:p>
            <a:pPr marL="457200" lvl="1" indent="0">
              <a:buClr>
                <a:srgbClr val="002060"/>
              </a:buClr>
              <a:buNone/>
            </a:pPr>
            <a:r>
              <a:rPr lang="en-US" sz="1600" dirty="0" smtClean="0"/>
              <a:t>Make sure to remove duplicates.</a:t>
            </a:r>
          </a:p>
          <a:p>
            <a:pPr marL="457200" lvl="1" indent="0">
              <a:buClr>
                <a:srgbClr val="002060"/>
              </a:buClr>
              <a:buNone/>
            </a:pPr>
            <a:r>
              <a:rPr lang="en-US" sz="1600" dirty="0" smtClean="0"/>
              <a:t>Descriptions of the UniProt format can be found in </a:t>
            </a:r>
            <a:r>
              <a:rPr lang="en-US" sz="1600" dirty="0" err="1" smtClean="0"/>
              <a:t>expasy</a:t>
            </a:r>
            <a:r>
              <a:rPr lang="en-US" sz="1600" dirty="0"/>
              <a:t>:   </a:t>
            </a:r>
            <a:r>
              <a:rPr lang="en-US" sz="1600" dirty="0">
                <a:hlinkClick r:id="rId3"/>
              </a:rPr>
              <a:t>http://</a:t>
            </a:r>
            <a:r>
              <a:rPr lang="en-US" sz="1600" dirty="0" smtClean="0">
                <a:hlinkClick r:id="rId3"/>
              </a:rPr>
              <a:t>web.expasy.org/docs/userman.html</a:t>
            </a:r>
            <a:endParaRPr lang="en-US" sz="1600" dirty="0" smtClean="0"/>
          </a:p>
          <a:p>
            <a:pPr marL="457200" lvl="1" indent="0">
              <a:buClr>
                <a:srgbClr val="002060"/>
              </a:buClr>
              <a:buNone/>
            </a:pPr>
            <a:endParaRPr lang="en-US" sz="1600" dirty="0" smtClean="0"/>
          </a:p>
          <a:p>
            <a:pPr marL="457200" lvl="1" indent="0">
              <a:buClr>
                <a:srgbClr val="002060"/>
              </a:buClr>
              <a:buNone/>
            </a:pPr>
            <a:endParaRPr lang="en-US" sz="16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9654" y="259146"/>
            <a:ext cx="1937346" cy="88391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0" y="161955"/>
            <a:ext cx="1905000" cy="1076325"/>
          </a:xfrm>
          <a:prstGeom prst="rect">
            <a:avLst/>
          </a:prstGeom>
        </p:spPr>
      </p:pic>
      <p:sp>
        <p:nvSpPr>
          <p:cNvPr id="7" name="TextBox 6"/>
          <p:cNvSpPr txBox="1"/>
          <p:nvPr/>
        </p:nvSpPr>
        <p:spPr>
          <a:xfrm>
            <a:off x="11701670" y="6458673"/>
            <a:ext cx="301686" cy="369332"/>
          </a:xfrm>
          <a:prstGeom prst="rect">
            <a:avLst/>
          </a:prstGeom>
          <a:noFill/>
        </p:spPr>
        <p:txBody>
          <a:bodyPr wrap="none" rtlCol="0">
            <a:spAutoFit/>
          </a:bodyPr>
          <a:lstStyle/>
          <a:p>
            <a:fld id="{706FF839-00CF-482F-9BE5-3DC25A58ABC9}" type="slidenum">
              <a:rPr lang="en-US" dirty="0" smtClean="0"/>
              <a:t>6</a:t>
            </a:fld>
            <a:endParaRPr lang="en-US" dirty="0"/>
          </a:p>
        </p:txBody>
      </p:sp>
    </p:spTree>
    <p:extLst>
      <p:ext uri="{BB962C8B-B14F-4D97-AF65-F5344CB8AC3E}">
        <p14:creationId xmlns:p14="http://schemas.microsoft.com/office/powerpoint/2010/main" val="2779407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62"/>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Database Management Systems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65981" y="1733156"/>
            <a:ext cx="9660037" cy="4985696"/>
          </a:xfrm>
        </p:spPr>
        <p:txBody>
          <a:bodyPr>
            <a:noAutofit/>
          </a:bodyPr>
          <a:lstStyle/>
          <a:p>
            <a:pPr marL="457200" indent="-457200">
              <a:buClr>
                <a:srgbClr val="002060"/>
              </a:buClr>
              <a:buFont typeface="Wingdings" panose="05000000000000000000" pitchFamily="2" charset="2"/>
              <a:buChar char="q"/>
            </a:pPr>
            <a:r>
              <a:rPr lang="en-US" sz="2200" dirty="0" smtClean="0"/>
              <a:t>In this class we will see a crash course on MySQL and provide hands-on experience on the tools necessary to create, edit and query a database that is useful for bioinformatics. I trust this will be enough to give you a clear idea of the tremendous potential and benefits of Relational Database Management Systems.</a:t>
            </a:r>
          </a:p>
          <a:p>
            <a:pPr marL="457200" indent="-457200">
              <a:buClr>
                <a:srgbClr val="002060"/>
              </a:buClr>
              <a:buFont typeface="Wingdings" panose="05000000000000000000" pitchFamily="2" charset="2"/>
              <a:buChar char="q"/>
            </a:pPr>
            <a:r>
              <a:rPr lang="en-US" sz="2200" dirty="0" smtClean="0"/>
              <a:t>There is </a:t>
            </a:r>
            <a:r>
              <a:rPr lang="en-US" sz="2200" u="sng" dirty="0" smtClean="0"/>
              <a:t>so much more </a:t>
            </a:r>
            <a:r>
              <a:rPr lang="en-US" sz="2200" dirty="0" smtClean="0"/>
              <a:t>to database design than what we will be able to cover, therefore your are encouraged to take a course on database design and do your own research on this topic.</a:t>
            </a:r>
          </a:p>
          <a:p>
            <a:pPr marL="457200" indent="-457200">
              <a:buClr>
                <a:srgbClr val="002060"/>
              </a:buClr>
              <a:buFont typeface="Wingdings" panose="05000000000000000000" pitchFamily="2" charset="2"/>
              <a:buChar char="q"/>
            </a:pPr>
            <a:r>
              <a:rPr lang="en-US" sz="2200" dirty="0" smtClean="0"/>
              <a:t>Here are a few useful starting points:</a:t>
            </a:r>
          </a:p>
          <a:p>
            <a:pPr lvl="1">
              <a:buClr>
                <a:srgbClr val="002060"/>
              </a:buClr>
              <a:buFont typeface="Courier New" panose="02070309020205020404" pitchFamily="49" charset="0"/>
              <a:buChar char="o"/>
            </a:pPr>
            <a:r>
              <a:rPr lang="en-US" sz="1800" dirty="0" smtClean="0"/>
              <a:t>2008. Michael J. Hernandez. </a:t>
            </a:r>
            <a:r>
              <a:rPr lang="en-US" sz="1800" b="1" dirty="0" smtClean="0"/>
              <a:t>Database Design for Mere </a:t>
            </a:r>
            <a:r>
              <a:rPr lang="en-US" sz="1800" b="1" dirty="0"/>
              <a:t>M</a:t>
            </a:r>
            <a:r>
              <a:rPr lang="en-US" sz="1800" b="1" dirty="0" smtClean="0"/>
              <a:t>ortals: A Hands-On Guide to Database Design</a:t>
            </a:r>
            <a:r>
              <a:rPr lang="en-US" sz="1800" dirty="0" smtClean="0"/>
              <a:t> (2</a:t>
            </a:r>
            <a:r>
              <a:rPr lang="en-US" sz="1800" baseline="30000" dirty="0" smtClean="0"/>
              <a:t>nd</a:t>
            </a:r>
            <a:r>
              <a:rPr lang="en-US" sz="1800" dirty="0" smtClean="0"/>
              <a:t> Edition). ISBN 0201752840</a:t>
            </a:r>
          </a:p>
          <a:p>
            <a:pPr lvl="1">
              <a:buClr>
                <a:srgbClr val="002060"/>
              </a:buClr>
              <a:buFont typeface="Courier New" panose="02070309020205020404" pitchFamily="49" charset="0"/>
              <a:buChar char="o"/>
            </a:pPr>
            <a:r>
              <a:rPr lang="en-US" sz="1800" dirty="0" smtClean="0"/>
              <a:t>2006. </a:t>
            </a:r>
            <a:r>
              <a:rPr lang="en-US" sz="1800" dirty="0" err="1" smtClean="0"/>
              <a:t>Stéphane</a:t>
            </a:r>
            <a:r>
              <a:rPr lang="en-US" sz="1800" dirty="0" smtClean="0"/>
              <a:t> </a:t>
            </a:r>
            <a:r>
              <a:rPr lang="en-US" sz="1800" dirty="0" err="1" smtClean="0"/>
              <a:t>Faroult</a:t>
            </a:r>
            <a:r>
              <a:rPr lang="en-US" sz="1800" dirty="0" smtClean="0"/>
              <a:t>. </a:t>
            </a:r>
            <a:r>
              <a:rPr lang="en-US" sz="1800" b="1" dirty="0" smtClean="0"/>
              <a:t>The Art of SQL </a:t>
            </a:r>
            <a:r>
              <a:rPr lang="en-US" sz="1800" dirty="0" smtClean="0"/>
              <a:t>(1</a:t>
            </a:r>
            <a:r>
              <a:rPr lang="en-US" sz="1800" baseline="30000" dirty="0" smtClean="0"/>
              <a:t>st</a:t>
            </a:r>
            <a:r>
              <a:rPr lang="en-US" sz="1800" dirty="0" smtClean="0"/>
              <a:t> Edition). ISBN </a:t>
            </a:r>
            <a:r>
              <a:rPr lang="en-US" sz="2000" dirty="0" smtClean="0"/>
              <a:t>0596008945</a:t>
            </a:r>
          </a:p>
          <a:p>
            <a:pPr lvl="1">
              <a:buClr>
                <a:srgbClr val="002060"/>
              </a:buClr>
              <a:buFont typeface="Courier New" panose="02070309020205020404" pitchFamily="49" charset="0"/>
              <a:buChar char="o"/>
            </a:pPr>
            <a:r>
              <a:rPr lang="en-US" sz="1800" dirty="0">
                <a:hlinkClick r:id="rId2"/>
              </a:rPr>
              <a:t>http://</a:t>
            </a:r>
            <a:r>
              <a:rPr lang="en-US" sz="1800" dirty="0" smtClean="0">
                <a:hlinkClick r:id="rId2"/>
              </a:rPr>
              <a:t>www.datanamic.com/support/lt-dez005-introduction-db-modeling.html</a:t>
            </a:r>
            <a:endParaRPr lang="en-US" sz="1800" dirty="0" smtClean="0"/>
          </a:p>
          <a:p>
            <a:pPr lvl="1">
              <a:buClr>
                <a:srgbClr val="002060"/>
              </a:buClr>
              <a:buFont typeface="Courier New" panose="02070309020205020404" pitchFamily="49" charset="0"/>
              <a:buChar char="o"/>
            </a:pPr>
            <a:r>
              <a:rPr lang="en-US" sz="1800" dirty="0">
                <a:hlinkClick r:id="rId3"/>
              </a:rPr>
              <a:t>https://</a:t>
            </a:r>
            <a:r>
              <a:rPr lang="en-US" sz="1800" dirty="0" smtClean="0">
                <a:hlinkClick r:id="rId3"/>
              </a:rPr>
              <a:t>www.lucidchart.com/pages/database-diagram/database-design</a:t>
            </a:r>
            <a:endParaRPr lang="en-US" sz="1800" dirty="0" smtClean="0"/>
          </a:p>
          <a:p>
            <a:pPr lvl="1">
              <a:buClr>
                <a:srgbClr val="002060"/>
              </a:buClr>
              <a:buFont typeface="Courier New" panose="02070309020205020404" pitchFamily="49" charset="0"/>
              <a:buChar char="o"/>
            </a:pPr>
            <a:r>
              <a:rPr lang="en-US" sz="1800" dirty="0">
                <a:hlinkClick r:id="rId4"/>
              </a:rPr>
              <a:t>https://</a:t>
            </a:r>
            <a:r>
              <a:rPr lang="en-US" sz="1800" dirty="0" smtClean="0">
                <a:hlinkClick r:id="rId4"/>
              </a:rPr>
              <a:t>www.linkedin.com/pulse/tutorial-step-database-design-sql-david-mccaldin</a:t>
            </a:r>
            <a:endParaRPr lang="en-US" sz="1800" dirty="0" smtClean="0"/>
          </a:p>
          <a:p>
            <a:pPr marL="457200" indent="-457200">
              <a:buClr>
                <a:srgbClr val="002060"/>
              </a:buClr>
              <a:buFont typeface="Wingdings" panose="05000000000000000000" pitchFamily="2" charset="2"/>
              <a:buChar char="q"/>
            </a:pPr>
            <a:endParaRPr lang="en-US" sz="22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147237"/>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701670" y="6458673"/>
            <a:ext cx="301686" cy="369332"/>
          </a:xfrm>
          <a:prstGeom prst="rect">
            <a:avLst/>
          </a:prstGeom>
          <a:noFill/>
        </p:spPr>
        <p:txBody>
          <a:bodyPr wrap="none" rtlCol="0">
            <a:spAutoFit/>
          </a:bodyPr>
          <a:lstStyle/>
          <a:p>
            <a:fld id="{7A7E9EA7-9D0D-446A-8545-ACF8CD678987}" type="slidenum">
              <a:rPr lang="en-US" dirty="0" smtClean="0"/>
              <a:t>7</a:t>
            </a:fld>
            <a:endParaRPr lang="en-US" dirty="0"/>
          </a:p>
        </p:txBody>
      </p:sp>
    </p:spTree>
    <p:extLst>
      <p:ext uri="{BB962C8B-B14F-4D97-AF65-F5344CB8AC3E}">
        <p14:creationId xmlns:p14="http://schemas.microsoft.com/office/powerpoint/2010/main" val="22905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62"/>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Working with Databases instead of flat files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281742"/>
            <a:ext cx="10677645" cy="5474659"/>
          </a:xfrm>
        </p:spPr>
        <p:txBody>
          <a:bodyPr>
            <a:noAutofit/>
          </a:bodyPr>
          <a:lstStyle/>
          <a:p>
            <a:pPr marL="457200" indent="-457200">
              <a:buClr>
                <a:srgbClr val="002060"/>
              </a:buClr>
              <a:buFont typeface="Wingdings" panose="05000000000000000000" pitchFamily="2" charset="2"/>
              <a:buChar char="q"/>
            </a:pPr>
            <a:r>
              <a:rPr lang="en-US" sz="2200" dirty="0" smtClean="0"/>
              <a:t>Parsing tab-delimited files is convenient only when we work with small data sets.</a:t>
            </a:r>
            <a:r>
              <a:rPr lang="en-US" sz="2200" dirty="0"/>
              <a:t> </a:t>
            </a:r>
            <a:r>
              <a:rPr lang="en-US" sz="2200" dirty="0" smtClean="0"/>
              <a:t>However, given the </a:t>
            </a:r>
            <a:r>
              <a:rPr lang="en-US" sz="2200" b="1" dirty="0" smtClean="0"/>
              <a:t>high volumes </a:t>
            </a:r>
            <a:r>
              <a:rPr lang="en-US" sz="2200" dirty="0" smtClean="0"/>
              <a:t>of data that are routinely generated in genomic sciences, this approach is clearly </a:t>
            </a:r>
            <a:r>
              <a:rPr lang="en-US" sz="2200" b="1" dirty="0" smtClean="0"/>
              <a:t>inadequate </a:t>
            </a:r>
            <a:r>
              <a:rPr lang="en-US" sz="2200" dirty="0" smtClean="0"/>
              <a:t>and</a:t>
            </a:r>
            <a:r>
              <a:rPr lang="en-US" sz="2200" b="1" dirty="0" smtClean="0"/>
              <a:t> inefficient</a:t>
            </a:r>
            <a:r>
              <a:rPr lang="en-US" sz="2200" dirty="0" smtClean="0"/>
              <a:t>.</a:t>
            </a:r>
          </a:p>
          <a:p>
            <a:pPr marL="457200" indent="-457200">
              <a:buClr>
                <a:srgbClr val="002060"/>
              </a:buClr>
              <a:buFont typeface="Wingdings" panose="05000000000000000000" pitchFamily="2" charset="2"/>
              <a:buChar char="q"/>
            </a:pPr>
            <a:r>
              <a:rPr lang="en-US" sz="2200" dirty="0" smtClean="0"/>
              <a:t>The use of Relational Database Management Systems (RDMS) is far more efficient to store and  access information</a:t>
            </a:r>
            <a:r>
              <a:rPr lang="en-US" sz="2200" dirty="0"/>
              <a:t>:</a:t>
            </a:r>
            <a:r>
              <a:rPr lang="en-US" sz="2200" dirty="0" smtClean="0"/>
              <a:t> </a:t>
            </a:r>
          </a:p>
          <a:p>
            <a:pPr marL="795338" lvl="1" indent="-338138">
              <a:buClr>
                <a:srgbClr val="002060"/>
              </a:buClr>
              <a:buFont typeface="Courier New" panose="02070309020205020404" pitchFamily="49" charset="0"/>
              <a:buChar char="o"/>
            </a:pPr>
            <a:r>
              <a:rPr lang="en-US" sz="1800" b="1" dirty="0" smtClean="0"/>
              <a:t>Speed.</a:t>
            </a:r>
            <a:r>
              <a:rPr lang="en-US" sz="1800" dirty="0" smtClean="0"/>
              <a:t> The use of indexes allows fast retrieval of information.</a:t>
            </a:r>
            <a:endParaRPr lang="en-US" sz="1800" b="1" dirty="0" smtClean="0"/>
          </a:p>
          <a:p>
            <a:pPr marL="795338" lvl="1" indent="-338138">
              <a:buClr>
                <a:srgbClr val="002060"/>
              </a:buClr>
              <a:buFont typeface="Courier New" panose="02070309020205020404" pitchFamily="49" charset="0"/>
              <a:buChar char="o"/>
            </a:pPr>
            <a:r>
              <a:rPr lang="en-US" sz="1800" b="1" dirty="0"/>
              <a:t>R</a:t>
            </a:r>
            <a:r>
              <a:rPr lang="en-US" sz="1800" b="1" dirty="0" smtClean="0"/>
              <a:t>eduction of redundancy</a:t>
            </a:r>
            <a:r>
              <a:rPr lang="en-US" sz="1800" dirty="0" smtClean="0"/>
              <a:t>. Different applications commonly use their own set of files. Thus some items can be common to several applications leading to higher storage and access costs.</a:t>
            </a:r>
          </a:p>
          <a:p>
            <a:pPr marL="795338" lvl="1" indent="-338138">
              <a:buClr>
                <a:srgbClr val="002060"/>
              </a:buClr>
              <a:buFont typeface="Courier New" panose="02070309020205020404" pitchFamily="49" charset="0"/>
              <a:buChar char="o"/>
            </a:pPr>
            <a:r>
              <a:rPr lang="en-US" sz="1800" b="1" dirty="0" smtClean="0"/>
              <a:t>Inconsistency can be avoided</a:t>
            </a:r>
            <a:r>
              <a:rPr lang="en-US" sz="1800" dirty="0" smtClean="0"/>
              <a:t>. When the same information is present in multiple files, e.g., protein function, making a modification requires all files to be updated and inconsistencies are likely emerge. With a centralized database most inconsistency problems can be avoided.</a:t>
            </a:r>
          </a:p>
          <a:p>
            <a:pPr marL="795338" lvl="1" indent="-338138">
              <a:buClr>
                <a:srgbClr val="002060"/>
              </a:buClr>
              <a:buFont typeface="Courier New" panose="02070309020205020404" pitchFamily="49" charset="0"/>
              <a:buChar char="o"/>
            </a:pPr>
            <a:r>
              <a:rPr lang="en-US" sz="1800" b="1" dirty="0" smtClean="0"/>
              <a:t>Integrity can be maintained</a:t>
            </a:r>
            <a:r>
              <a:rPr lang="en-US" sz="1800" dirty="0" smtClean="0"/>
              <a:t>.  Data values stored need to satisfy certain conditions or constraints. For example, the name of a protein must contain only ASCII characters. In file system applications if new constraints are added/removed it can be difficult to locate the code that controls the integrity.</a:t>
            </a:r>
          </a:p>
          <a:p>
            <a:pPr marL="795338" lvl="1" indent="-338138">
              <a:buClr>
                <a:srgbClr val="002060"/>
              </a:buClr>
              <a:buFont typeface="Courier New" panose="02070309020205020404" pitchFamily="49" charset="0"/>
              <a:buChar char="o"/>
            </a:pPr>
            <a:r>
              <a:rPr lang="en-US" sz="1800" b="1" dirty="0" smtClean="0"/>
              <a:t>Reduced programming effort</a:t>
            </a:r>
            <a:r>
              <a:rPr lang="en-US" sz="1800" dirty="0" smtClean="0"/>
              <a:t>. </a:t>
            </a:r>
            <a:r>
              <a:rPr lang="en-US" sz="1800" dirty="0"/>
              <a:t> </a:t>
            </a:r>
            <a:r>
              <a:rPr lang="en-US" sz="1800" dirty="0" smtClean="0"/>
              <a:t>With file systems there is heavy interdependence between programs and data. New applications often require an entirely new set of file definitions and formats. RDBMSs provide a separation between program and data.</a:t>
            </a:r>
          </a:p>
          <a:p>
            <a:pPr marL="795338" lvl="1" indent="-338138">
              <a:buClr>
                <a:srgbClr val="002060"/>
              </a:buClr>
              <a:buFont typeface="Courier New" panose="02070309020205020404" pitchFamily="49" charset="0"/>
              <a:buChar char="o"/>
            </a:pPr>
            <a:r>
              <a:rPr lang="en-US" sz="1800" b="1" dirty="0" smtClean="0"/>
              <a:t>Security can be </a:t>
            </a:r>
            <a:r>
              <a:rPr lang="en-US" sz="1800" b="1" dirty="0"/>
              <a:t>e</a:t>
            </a:r>
            <a:r>
              <a:rPr lang="en-US" sz="1800" b="1" dirty="0" smtClean="0"/>
              <a:t>nforced</a:t>
            </a:r>
            <a:r>
              <a:rPr lang="en-US" sz="1800" dirty="0" smtClean="0"/>
              <a:t>. Not every user should be able to access and modify data.</a:t>
            </a:r>
          </a:p>
          <a:p>
            <a:pPr marL="457200" lvl="1" indent="0">
              <a:buClr>
                <a:srgbClr val="002060"/>
              </a:buClr>
              <a:buNone/>
            </a:pPr>
            <a:endParaRPr lang="en-US" sz="16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147237"/>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701670" y="6458673"/>
            <a:ext cx="301686" cy="369332"/>
          </a:xfrm>
          <a:prstGeom prst="rect">
            <a:avLst/>
          </a:prstGeom>
          <a:noFill/>
        </p:spPr>
        <p:txBody>
          <a:bodyPr wrap="none" rtlCol="0">
            <a:spAutoFit/>
          </a:bodyPr>
          <a:lstStyle/>
          <a:p>
            <a:fld id="{7A7E9EA7-9D0D-446A-8545-ACF8CD678987}" type="slidenum">
              <a:rPr lang="en-US" dirty="0" smtClean="0"/>
              <a:t>8</a:t>
            </a:fld>
            <a:endParaRPr lang="en-US" dirty="0"/>
          </a:p>
        </p:txBody>
      </p:sp>
    </p:spTree>
    <p:extLst>
      <p:ext uri="{BB962C8B-B14F-4D97-AF65-F5344CB8AC3E}">
        <p14:creationId xmlns:p14="http://schemas.microsoft.com/office/powerpoint/2010/main" val="350748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MySQL</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72800"/>
            <a:ext cx="10677645" cy="2460533"/>
          </a:xfrm>
        </p:spPr>
        <p:txBody>
          <a:bodyPr>
            <a:noAutofit/>
          </a:bodyPr>
          <a:lstStyle/>
          <a:p>
            <a:pPr marL="457200" indent="-457200">
              <a:buClr>
                <a:srgbClr val="002060"/>
              </a:buClr>
              <a:buFont typeface="Wingdings" panose="05000000000000000000" pitchFamily="2" charset="2"/>
              <a:buChar char="q"/>
            </a:pPr>
            <a:r>
              <a:rPr lang="en-US" sz="2200" b="1" dirty="0" smtClean="0"/>
              <a:t>MySQL</a:t>
            </a:r>
            <a:r>
              <a:rPr lang="en-US" sz="2200" dirty="0" smtClean="0"/>
              <a:t> is a Relational Database Management System (</a:t>
            </a:r>
            <a:r>
              <a:rPr lang="en-US" sz="2200" b="1" dirty="0" smtClean="0"/>
              <a:t>RDBMS</a:t>
            </a:r>
            <a:r>
              <a:rPr lang="en-US" sz="2200" dirty="0" smtClean="0"/>
              <a:t>) based on the Structured Query Language (</a:t>
            </a:r>
            <a:r>
              <a:rPr lang="en-US" sz="2200" b="1" dirty="0" smtClean="0"/>
              <a:t>SQL</a:t>
            </a:r>
            <a:r>
              <a:rPr lang="en-US" sz="2200" dirty="0" smtClean="0"/>
              <a:t>). SQL statements are used to retrieve, insert, modify, and delete information from a database.</a:t>
            </a:r>
          </a:p>
          <a:p>
            <a:pPr marL="457200" indent="-457200">
              <a:buClr>
                <a:srgbClr val="002060"/>
              </a:buClr>
              <a:buFont typeface="Wingdings" panose="05000000000000000000" pitchFamily="2" charset="2"/>
              <a:buChar char="q"/>
            </a:pPr>
            <a:r>
              <a:rPr lang="en-US" sz="2200" dirty="0" smtClean="0"/>
              <a:t>A Relational Database contains objects known as </a:t>
            </a:r>
            <a:r>
              <a:rPr lang="en-US" sz="2200" b="1" dirty="0" smtClean="0"/>
              <a:t>Tables</a:t>
            </a:r>
            <a:r>
              <a:rPr lang="en-US" sz="2200" dirty="0" smtClean="0"/>
              <a:t>. All information in the database is stored in these tables. Tables are uniquely identified by their names and are comprised of columns and rows. </a:t>
            </a:r>
            <a:r>
              <a:rPr lang="en-US" sz="2200" b="1" dirty="0" smtClean="0"/>
              <a:t>Rows</a:t>
            </a:r>
            <a:r>
              <a:rPr lang="en-US" sz="2200" dirty="0" smtClean="0"/>
              <a:t> describe </a:t>
            </a:r>
            <a:r>
              <a:rPr lang="en-US" sz="2200" u="sng" dirty="0" smtClean="0"/>
              <a:t>entities</a:t>
            </a:r>
            <a:r>
              <a:rPr lang="en-US" sz="2200" dirty="0" smtClean="0"/>
              <a:t> (e.g., genomes or genes) and </a:t>
            </a:r>
            <a:r>
              <a:rPr lang="en-US" sz="2200" b="1" dirty="0"/>
              <a:t>C</a:t>
            </a:r>
            <a:r>
              <a:rPr lang="en-US" sz="2200" b="1" dirty="0" smtClean="0"/>
              <a:t>olumns</a:t>
            </a:r>
            <a:r>
              <a:rPr lang="en-US" sz="2200" dirty="0" smtClean="0"/>
              <a:t> describe the </a:t>
            </a:r>
            <a:r>
              <a:rPr lang="en-US" sz="2200" u="sng" dirty="0" smtClean="0"/>
              <a:t>attributes</a:t>
            </a:r>
            <a:r>
              <a:rPr lang="en-US" sz="2200" dirty="0" smtClean="0"/>
              <a:t> of those entities (e.g., Name, </a:t>
            </a:r>
            <a:r>
              <a:rPr lang="en-US" sz="2200" dirty="0" err="1" smtClean="0"/>
              <a:t>Tax_id</a:t>
            </a:r>
            <a:r>
              <a:rPr lang="en-US" sz="2200" dirty="0" smtClean="0"/>
              <a:t>,  Domain, Size, G+C </a:t>
            </a:r>
            <a:r>
              <a:rPr lang="en-US" sz="2200" dirty="0" err="1" smtClean="0"/>
              <a:t>conteint</a:t>
            </a:r>
            <a:r>
              <a:rPr lang="en-US" sz="2200" dirty="0" smtClean="0"/>
              <a:t>, etc.)</a:t>
            </a:r>
            <a:endParaRPr lang="en-US" sz="1600" dirty="0" smtClean="0"/>
          </a:p>
          <a:p>
            <a:pPr marL="457200" lvl="1" indent="0">
              <a:buClr>
                <a:srgbClr val="002060"/>
              </a:buClr>
              <a:buNone/>
            </a:pPr>
            <a:endParaRPr lang="en-US" sz="1600" dirty="0" smtClean="0"/>
          </a:p>
          <a:p>
            <a:pPr marL="457200" lvl="1" indent="0">
              <a:buClr>
                <a:srgbClr val="002060"/>
              </a:buClr>
              <a:buNone/>
            </a:pPr>
            <a:endParaRPr lang="en-US" sz="16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949141615"/>
              </p:ext>
            </p:extLst>
          </p:nvPr>
        </p:nvGraphicFramePr>
        <p:xfrm>
          <a:off x="2124810" y="4618320"/>
          <a:ext cx="8175416" cy="1854200"/>
        </p:xfrm>
        <a:graphic>
          <a:graphicData uri="http://schemas.openxmlformats.org/drawingml/2006/table">
            <a:tbl>
              <a:tblPr firstRow="1" bandRow="1">
                <a:tableStyleId>{2D5ABB26-0587-4C30-8999-92F81FD0307C}</a:tableStyleId>
              </a:tblPr>
              <a:tblGrid>
                <a:gridCol w="2204122"/>
                <a:gridCol w="1883586"/>
                <a:gridCol w="2043854"/>
                <a:gridCol w="2043854"/>
              </a:tblGrid>
              <a:tr h="370840">
                <a:tc gridSpan="4">
                  <a:txBody>
                    <a:bodyPr/>
                    <a:lstStyle/>
                    <a:p>
                      <a:pPr algn="ctr"/>
                      <a:r>
                        <a:rPr lang="en-US" b="1" dirty="0" smtClean="0"/>
                        <a:t>genomes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t>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tax_id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domain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E_</a:t>
                      </a:r>
                      <a:r>
                        <a:rPr lang="en-US" baseline="0" dirty="0" smtClean="0"/>
                        <a:t>coli_K12_MG1655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511145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None/>
                      </a:pPr>
                      <a:r>
                        <a:rPr lang="en-US" baseline="0" dirty="0" err="1" smtClean="0"/>
                        <a:t>A_acidocaldarius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521098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err="1" smtClean="0"/>
                        <a:t>S_cerevisiae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559292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eukarya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9</a:t>
            </a:fld>
            <a:endParaRPr lang="en-US" dirty="0"/>
          </a:p>
        </p:txBody>
      </p:sp>
    </p:spTree>
    <p:extLst>
      <p:ext uri="{BB962C8B-B14F-4D97-AF65-F5344CB8AC3E}">
        <p14:creationId xmlns:p14="http://schemas.microsoft.com/office/powerpoint/2010/main" val="26836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8150</TotalTime>
  <Words>3086</Words>
  <Application>Microsoft Macintosh PowerPoint</Application>
  <PresentationFormat>Widescreen</PresentationFormat>
  <Paragraphs>476</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Courier New</vt:lpstr>
      <vt:lpstr>Wingdings</vt:lpstr>
      <vt:lpstr>Office Theme</vt:lpstr>
      <vt:lpstr>Bioinformatics Lab</vt:lpstr>
      <vt:lpstr>Biological Databases</vt:lpstr>
      <vt:lpstr>Biological Databases</vt:lpstr>
      <vt:lpstr>Biological Databases</vt:lpstr>
      <vt:lpstr>Biological Databases</vt:lpstr>
      <vt:lpstr>Biological Databases</vt:lpstr>
      <vt:lpstr>Database Management Systems</vt:lpstr>
      <vt:lpstr>Working with Databases instead of flat files</vt:lpstr>
      <vt:lpstr>MySQL</vt:lpstr>
      <vt:lpstr>Connecting to the MySQL Server</vt:lpstr>
      <vt:lpstr>Creating Tables</vt:lpstr>
      <vt:lpstr>Reading the Structure of Tables</vt:lpstr>
      <vt:lpstr>Delete a table</vt:lpstr>
      <vt:lpstr>Insert Individual Rows into Tables</vt:lpstr>
      <vt:lpstr>Load a Table with Data from a File</vt:lpstr>
      <vt:lpstr>Querying a Table</vt:lpstr>
      <vt:lpstr>Querying a Table</vt:lpstr>
      <vt:lpstr>Querying a Table</vt:lpstr>
      <vt:lpstr>Querying a Table</vt:lpstr>
      <vt:lpstr>Querying a Table</vt:lpstr>
      <vt:lpstr>Saving Results from Queries to a File</vt:lpstr>
      <vt:lpstr>Working with Tables</vt:lpstr>
      <vt:lpstr>Working with Tables</vt:lpstr>
      <vt:lpstr>The replicons table</vt:lpstr>
      <vt:lpstr>Fill table: replicon</vt:lpstr>
      <vt:lpstr>Fill table: replicon</vt:lpstr>
      <vt:lpstr>Querying Several Tables</vt:lpstr>
      <vt:lpstr>PowerPoint Presentation</vt:lpstr>
      <vt:lpstr>A real genomes table.</vt:lpstr>
      <vt:lpstr>A real replicons table.</vt:lpstr>
      <vt:lpstr>A real genes table.</vt:lpstr>
      <vt:lpstr>The exons table.</vt:lpstr>
      <vt:lpstr>The Gene Synonyms Table.</vt:lpstr>
      <vt:lpstr>The Gene External References Table.</vt:lpstr>
      <vt:lpstr>The Functions Table.</vt:lpstr>
      <vt:lpstr>Exercise</vt:lpstr>
      <vt:lpstr>Assignment for next lab report</vt:lpstr>
      <vt:lpstr>PowerPoint Presentation</vt:lpstr>
    </vt:vector>
  </TitlesOfParts>
  <Company>UCLA</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Lab</dc:title>
  <dc:creator>Luis Arturo Medrano Soto</dc:creator>
  <cp:lastModifiedBy>Lihui Lu</cp:lastModifiedBy>
  <cp:revision>1107</cp:revision>
  <dcterms:created xsi:type="dcterms:W3CDTF">2017-04-04T01:02:20Z</dcterms:created>
  <dcterms:modified xsi:type="dcterms:W3CDTF">2017-04-28T02:52:44Z</dcterms:modified>
</cp:coreProperties>
</file>