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58" r:id="rId3"/>
    <p:sldId id="265" r:id="rId4"/>
    <p:sldId id="264" r:id="rId5"/>
    <p:sldId id="283" r:id="rId6"/>
    <p:sldId id="257" r:id="rId7"/>
    <p:sldId id="260" r:id="rId8"/>
    <p:sldId id="261" r:id="rId9"/>
    <p:sldId id="259" r:id="rId10"/>
    <p:sldId id="262" r:id="rId11"/>
    <p:sldId id="268" r:id="rId12"/>
    <p:sldId id="269" r:id="rId13"/>
    <p:sldId id="282" r:id="rId14"/>
    <p:sldId id="270" r:id="rId15"/>
    <p:sldId id="271" r:id="rId16"/>
    <p:sldId id="272" r:id="rId17"/>
    <p:sldId id="273" r:id="rId18"/>
    <p:sldId id="274" r:id="rId19"/>
    <p:sldId id="284"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43" d="100"/>
          <a:sy n="43" d="100"/>
        </p:scale>
        <p:origin x="1074" y="42"/>
      </p:cViewPr>
      <p:guideLst/>
    </p:cSldViewPr>
  </p:slideViewPr>
  <p:notesTextViewPr>
    <p:cViewPr>
      <p:scale>
        <a:sx n="1" d="1"/>
        <a:sy n="1" d="1"/>
      </p:scale>
      <p:origin x="0" y="0"/>
    </p:cViewPr>
  </p:notesTextViewPr>
  <p:sorterViewPr>
    <p:cViewPr>
      <p:scale>
        <a:sx n="100" d="100"/>
        <a:sy n="100" d="100"/>
      </p:scale>
      <p:origin x="0" y="-76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C85C83-8E60-4A87-A094-C983E1BBD67C}" type="datetimeFigureOut">
              <a:rPr lang="en-US" smtClean="0"/>
              <a:t>4/8/2017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90523-B442-4526-AB90-70BC5EF328BF}" type="slidenum">
              <a:rPr lang="en-US" smtClean="0"/>
              <a:t>‹#›</a:t>
            </a:fld>
            <a:endParaRPr lang="en-US"/>
          </a:p>
        </p:txBody>
      </p:sp>
    </p:spTree>
    <p:extLst>
      <p:ext uri="{BB962C8B-B14F-4D97-AF65-F5344CB8AC3E}">
        <p14:creationId xmlns:p14="http://schemas.microsoft.com/office/powerpoint/2010/main" val="692640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fld id="{FD2877C9-EF05-419D-A320-65EDB06120CB}" type="slidenum">
              <a:rPr lang="es-ES_tradnl" altLang="en-US" sz="1200" smtClean="0">
                <a:latin typeface="Times" panose="02020603050405020304" pitchFamily="18" charset="0"/>
              </a:rPr>
              <a:pPr/>
              <a:t>3</a:t>
            </a:fld>
            <a:endParaRPr lang="es-ES_tradnl" altLang="en-US" sz="1200" smtClean="0">
              <a:latin typeface="Times"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endParaRPr lang="es-ES_tradnl" altLang="en-US" smtClean="0">
              <a:latin typeface="Times New Roman" panose="02020603050405020304" pitchFamily="18" charset="0"/>
            </a:endParaRPr>
          </a:p>
        </p:txBody>
      </p:sp>
    </p:spTree>
    <p:extLst>
      <p:ext uri="{BB962C8B-B14F-4D97-AF65-F5344CB8AC3E}">
        <p14:creationId xmlns:p14="http://schemas.microsoft.com/office/powerpoint/2010/main" val="109656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fld id="{A08B75E3-777C-4476-B23D-4514F0C8492C}" type="slidenum">
              <a:rPr lang="es-ES_tradnl" altLang="en-US" sz="1200" smtClean="0">
                <a:latin typeface="Times" panose="02020603050405020304" pitchFamily="18" charset="0"/>
              </a:rPr>
              <a:pPr/>
              <a:t>4</a:t>
            </a:fld>
            <a:endParaRPr lang="es-ES_tradnl" altLang="en-US" sz="1200" smtClean="0">
              <a:latin typeface="Times" panose="02020603050405020304"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endParaRPr lang="es-ES_tradnl" altLang="en-US" smtClean="0">
              <a:latin typeface="Times New Roman" panose="02020603050405020304" pitchFamily="18" charset="0"/>
            </a:endParaRPr>
          </a:p>
        </p:txBody>
      </p:sp>
    </p:spTree>
    <p:extLst>
      <p:ext uri="{BB962C8B-B14F-4D97-AF65-F5344CB8AC3E}">
        <p14:creationId xmlns:p14="http://schemas.microsoft.com/office/powerpoint/2010/main" val="2118791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fld id="{3A38677F-8CD7-41DC-8983-FF81374CA795}" type="slidenum">
              <a:rPr lang="es-ES_tradnl" altLang="en-US" sz="1200" smtClean="0">
                <a:latin typeface="Times" panose="02020603050405020304" pitchFamily="18" charset="0"/>
              </a:rPr>
              <a:pPr/>
              <a:t>5</a:t>
            </a:fld>
            <a:endParaRPr lang="es-ES_tradnl" altLang="en-US" sz="1200" smtClean="0">
              <a:latin typeface="Times"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endParaRPr lang="es-ES_tradnl" altLang="en-US" smtClean="0">
              <a:latin typeface="Times New Roman" panose="02020603050405020304" pitchFamily="18" charset="0"/>
            </a:endParaRPr>
          </a:p>
        </p:txBody>
      </p:sp>
    </p:spTree>
    <p:extLst>
      <p:ext uri="{BB962C8B-B14F-4D97-AF65-F5344CB8AC3E}">
        <p14:creationId xmlns:p14="http://schemas.microsoft.com/office/powerpoint/2010/main" val="156511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will focus on the Developer mode</a:t>
            </a:r>
            <a:endParaRPr lang="en-US" dirty="0"/>
          </a:p>
        </p:txBody>
      </p:sp>
      <p:sp>
        <p:nvSpPr>
          <p:cNvPr id="4" name="Slide Number Placeholder 3"/>
          <p:cNvSpPr>
            <a:spLocks noGrp="1"/>
          </p:cNvSpPr>
          <p:nvPr>
            <p:ph type="sldNum" sz="quarter" idx="10"/>
          </p:nvPr>
        </p:nvSpPr>
        <p:spPr/>
        <p:txBody>
          <a:bodyPr/>
          <a:lstStyle/>
          <a:p>
            <a:fld id="{4CA90523-B442-4526-AB90-70BC5EF328BF}" type="slidenum">
              <a:rPr lang="en-US" smtClean="0"/>
              <a:t>6</a:t>
            </a:fld>
            <a:endParaRPr lang="en-US"/>
          </a:p>
        </p:txBody>
      </p:sp>
    </p:spTree>
    <p:extLst>
      <p:ext uri="{BB962C8B-B14F-4D97-AF65-F5344CB8AC3E}">
        <p14:creationId xmlns:p14="http://schemas.microsoft.com/office/powerpoint/2010/main" val="95068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a:t>
            </a:r>
            <a:r>
              <a:rPr lang="en-US" baseline="0" dirty="0" smtClean="0"/>
              <a:t> the basis for understanding and using any bioinformatic tools</a:t>
            </a:r>
            <a:endParaRPr lang="en-US" dirty="0"/>
          </a:p>
        </p:txBody>
      </p:sp>
      <p:sp>
        <p:nvSpPr>
          <p:cNvPr id="4" name="Slide Number Placeholder 3"/>
          <p:cNvSpPr>
            <a:spLocks noGrp="1"/>
          </p:cNvSpPr>
          <p:nvPr>
            <p:ph type="sldNum" sz="quarter" idx="10"/>
          </p:nvPr>
        </p:nvSpPr>
        <p:spPr/>
        <p:txBody>
          <a:bodyPr/>
          <a:lstStyle/>
          <a:p>
            <a:fld id="{4CA90523-B442-4526-AB90-70BC5EF328BF}" type="slidenum">
              <a:rPr lang="en-US" smtClean="0"/>
              <a:t>7</a:t>
            </a:fld>
            <a:endParaRPr lang="en-US"/>
          </a:p>
        </p:txBody>
      </p:sp>
    </p:spTree>
    <p:extLst>
      <p:ext uri="{BB962C8B-B14F-4D97-AF65-F5344CB8AC3E}">
        <p14:creationId xmlns:p14="http://schemas.microsoft.com/office/powerpoint/2010/main" val="3434444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a:t>
            </a:r>
            <a:r>
              <a:rPr lang="en-US" baseline="0" dirty="0" smtClean="0"/>
              <a:t> the basis for understanding and using </a:t>
            </a:r>
            <a:r>
              <a:rPr lang="en-US" baseline="0" smtClean="0"/>
              <a:t>any bioinformatic tools</a:t>
            </a:r>
            <a:endParaRPr lang="en-US" dirty="0"/>
          </a:p>
        </p:txBody>
      </p:sp>
      <p:sp>
        <p:nvSpPr>
          <p:cNvPr id="4" name="Slide Number Placeholder 3"/>
          <p:cNvSpPr>
            <a:spLocks noGrp="1"/>
          </p:cNvSpPr>
          <p:nvPr>
            <p:ph type="sldNum" sz="quarter" idx="10"/>
          </p:nvPr>
        </p:nvSpPr>
        <p:spPr/>
        <p:txBody>
          <a:bodyPr/>
          <a:lstStyle/>
          <a:p>
            <a:fld id="{4CA90523-B442-4526-AB90-70BC5EF328BF}" type="slidenum">
              <a:rPr lang="en-US" smtClean="0"/>
              <a:t>8</a:t>
            </a:fld>
            <a:endParaRPr lang="en-US"/>
          </a:p>
        </p:txBody>
      </p:sp>
    </p:spTree>
    <p:extLst>
      <p:ext uri="{BB962C8B-B14F-4D97-AF65-F5344CB8AC3E}">
        <p14:creationId xmlns:p14="http://schemas.microsoft.com/office/powerpoint/2010/main" val="3565361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2520992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326036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1721904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2543164"/>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34F801-C165-4294-8085-9D9FB6EA6872}" type="datetimeFigureOut">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1694111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34F801-C165-4294-8085-9D9FB6EA6872}" type="datetimeFigureOut">
              <a:rPr lang="en-US" smtClean="0"/>
              <a:t>4/8/2017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1051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34F801-C165-4294-8085-9D9FB6EA6872}" type="datetimeFigureOut">
              <a:rPr lang="en-US" smtClean="0"/>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10903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34F801-C165-4294-8085-9D9FB6EA6872}" type="datetimeFigureOut">
              <a:rPr lang="en-US" smtClean="0"/>
              <a:t>4/8/2017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68468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34F801-C165-4294-8085-9D9FB6EA6872}" type="datetimeFigureOut">
              <a:rPr lang="en-US" smtClean="0"/>
              <a:t>4/8/2017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32778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34F801-C165-4294-8085-9D9FB6EA6872}" type="datetimeFigureOut">
              <a:rPr lang="en-US" smtClean="0"/>
              <a:t>4/8/2017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248109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2150622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34F801-C165-4294-8085-9D9FB6EA6872}" type="datetimeFigureOut">
              <a:rPr lang="en-US" smtClean="0"/>
              <a:t>4/8/2017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B1746-C63D-4F9B-A833-97A8CA56F0ED}" type="slidenum">
              <a:rPr lang="en-US" smtClean="0"/>
              <a:t>‹#›</a:t>
            </a:fld>
            <a:endParaRPr lang="en-US"/>
          </a:p>
        </p:txBody>
      </p:sp>
    </p:spTree>
    <p:extLst>
      <p:ext uri="{BB962C8B-B14F-4D97-AF65-F5344CB8AC3E}">
        <p14:creationId xmlns:p14="http://schemas.microsoft.com/office/powerpoint/2010/main" val="39671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4F801-C165-4294-8085-9D9FB6EA6872}" type="datetimeFigureOut">
              <a:rPr lang="en-US" smtClean="0"/>
              <a:t>4/8/2017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B1746-C63D-4F9B-A833-97A8CA56F0ED}" type="slidenum">
              <a:rPr lang="en-US" smtClean="0"/>
              <a:t>‹#›</a:t>
            </a:fld>
            <a:endParaRPr lang="en-US"/>
          </a:p>
        </p:txBody>
      </p:sp>
    </p:spTree>
    <p:extLst>
      <p:ext uri="{BB962C8B-B14F-4D97-AF65-F5344CB8AC3E}">
        <p14:creationId xmlns:p14="http://schemas.microsoft.com/office/powerpoint/2010/main" val="389603825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inuxcommand.org/index.php" TargetMode="External"/><Relationship Id="rId2" Type="http://schemas.openxmlformats.org/officeDocument/2006/relationships/hyperlink" Target="https://www.codecademy.com/learn/learn-the-command-line" TargetMode="External"/><Relationship Id="rId1" Type="http://schemas.openxmlformats.org/officeDocument/2006/relationships/slideLayout" Target="../slideLayouts/slideLayout2.xml"/><Relationship Id="rId4" Type="http://schemas.openxmlformats.org/officeDocument/2006/relationships/hyperlink" Target="http://ryanstutorials.net/linuxtutoria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awk/" TargetMode="External"/><Relationship Id="rId7" Type="http://schemas.openxmlformats.org/officeDocument/2006/relationships/hyperlink" Target="https://www.codecademy.com/learn/python" TargetMode="External"/><Relationship Id="rId2" Type="http://schemas.openxmlformats.org/officeDocument/2006/relationships/hyperlink" Target="http://www.grymoire.com/Unix/Awk.html" TargetMode="External"/><Relationship Id="rId1" Type="http://schemas.openxmlformats.org/officeDocument/2006/relationships/slideLayout" Target="../slideLayouts/slideLayout2.xml"/><Relationship Id="rId6" Type="http://schemas.openxmlformats.org/officeDocument/2006/relationships/hyperlink" Target="https://www.tutorialspoint.com/python/" TargetMode="External"/><Relationship Id="rId5" Type="http://schemas.openxmlformats.org/officeDocument/2006/relationships/hyperlink" Target="https://www.tutorialspoint.com/perl/" TargetMode="External"/><Relationship Id="rId4" Type="http://schemas.openxmlformats.org/officeDocument/2006/relationships/hyperlink" Target="https://perlmaven.com/perl-tutoria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acms.ucsd.edu/students/gpasswd.html" TargetMode="External"/><Relationship Id="rId2" Type="http://schemas.openxmlformats.org/officeDocument/2006/relationships/hyperlink" Target="https://acms.ucsd.edu/info/vncgnome.html" TargetMode="External"/><Relationship Id="rId1" Type="http://schemas.openxmlformats.org/officeDocument/2006/relationships/slideLayout" Target="../slideLayouts/slideLayout2.xml"/><Relationship Id="rId5" Type="http://schemas.openxmlformats.org/officeDocument/2006/relationships/hyperlink" Target="https://acms.ucsd.edu/contact/index.html" TargetMode="External"/><Relationship Id="rId4" Type="http://schemas.openxmlformats.org/officeDocument/2006/relationships/hyperlink" Target="https://sdacs.ucsd.edu/~icc/index.ph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8100" y="2126694"/>
            <a:ext cx="9423400" cy="1284844"/>
          </a:xfrm>
        </p:spPr>
        <p:txBody>
          <a:bodyPr/>
          <a:lstStyle/>
          <a:p>
            <a:r>
              <a:rPr lang="en-US" b="1" dirty="0" smtClean="0">
                <a:solidFill>
                  <a:srgbClr val="002060"/>
                </a:solidFill>
                <a:effectLst>
                  <a:outerShdw blurRad="38100" dist="38100" dir="2700000" algn="tl">
                    <a:srgbClr val="000000">
                      <a:alpha val="43137"/>
                    </a:srgbClr>
                  </a:outerShdw>
                </a:effectLst>
              </a:rPr>
              <a:t>Bioinformatics Lab</a:t>
            </a:r>
            <a:endParaRPr lang="en-US"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08100" y="3411538"/>
            <a:ext cx="9105900" cy="639762"/>
          </a:xfrm>
        </p:spPr>
        <p:txBody>
          <a:bodyPr/>
          <a:lstStyle/>
          <a:p>
            <a:r>
              <a:rPr lang="en-US" b="1" dirty="0" smtClean="0">
                <a:solidFill>
                  <a:srgbClr val="002060"/>
                </a:solidFill>
                <a:effectLst>
                  <a:outerShdw blurRad="38100" dist="38100" dir="2700000" algn="tl">
                    <a:srgbClr val="000000">
                      <a:alpha val="43137"/>
                    </a:srgbClr>
                  </a:outerShdw>
                </a:effectLst>
              </a:rPr>
              <a:t>BIMM 185</a:t>
            </a:r>
            <a:endParaRPr lang="en-US" b="1" dirty="0">
              <a:solidFill>
                <a:srgbClr val="002060"/>
              </a:solidFill>
              <a:effectLst>
                <a:outerShdw blurRad="38100" dist="38100" dir="2700000" algn="tl">
                  <a:srgbClr val="000000">
                    <a:alpha val="43137"/>
                  </a:srgbClr>
                </a:outerShdw>
              </a:effectLst>
            </a:endParaRPr>
          </a:p>
        </p:txBody>
      </p:sp>
      <p:sp>
        <p:nvSpPr>
          <p:cNvPr id="4" name="TextBox 3"/>
          <p:cNvSpPr txBox="1"/>
          <p:nvPr/>
        </p:nvSpPr>
        <p:spPr>
          <a:xfrm>
            <a:off x="368300" y="292100"/>
            <a:ext cx="2331151" cy="400110"/>
          </a:xfrm>
          <a:prstGeom prst="rect">
            <a:avLst/>
          </a:prstGeom>
          <a:noFill/>
        </p:spPr>
        <p:txBody>
          <a:bodyPr wrap="none" rtlCol="0">
            <a:spAutoFit/>
          </a:bodyPr>
          <a:lstStyle/>
          <a:p>
            <a:r>
              <a:rPr lang="en-US" sz="2000" b="1" dirty="0" smtClean="0"/>
              <a:t>Spring Quarter 2017</a:t>
            </a:r>
            <a:endParaRPr lang="en-US" sz="2000" b="1" dirty="0"/>
          </a:p>
        </p:txBody>
      </p:sp>
      <p:sp>
        <p:nvSpPr>
          <p:cNvPr id="5" name="TextBox 4"/>
          <p:cNvSpPr txBox="1"/>
          <p:nvPr/>
        </p:nvSpPr>
        <p:spPr>
          <a:xfrm>
            <a:off x="10731500" y="292100"/>
            <a:ext cx="771365" cy="400110"/>
          </a:xfrm>
          <a:prstGeom prst="rect">
            <a:avLst/>
          </a:prstGeom>
          <a:noFill/>
        </p:spPr>
        <p:txBody>
          <a:bodyPr wrap="none" rtlCol="0">
            <a:spAutoFit/>
          </a:bodyPr>
          <a:lstStyle/>
          <a:p>
            <a:r>
              <a:rPr lang="en-US" sz="2000" b="1" dirty="0" smtClean="0"/>
              <a:t>UCSD</a:t>
            </a:r>
            <a:endParaRPr lang="en-US" sz="2000" b="1" dirty="0"/>
          </a:p>
        </p:txBody>
      </p:sp>
      <p:sp>
        <p:nvSpPr>
          <p:cNvPr id="6" name="TextBox 5"/>
          <p:cNvSpPr txBox="1"/>
          <p:nvPr/>
        </p:nvSpPr>
        <p:spPr>
          <a:xfrm>
            <a:off x="317500" y="5257800"/>
            <a:ext cx="3227037" cy="1015663"/>
          </a:xfrm>
          <a:prstGeom prst="rect">
            <a:avLst/>
          </a:prstGeom>
          <a:noFill/>
        </p:spPr>
        <p:txBody>
          <a:bodyPr wrap="none" rtlCol="0">
            <a:spAutoFit/>
          </a:bodyPr>
          <a:lstStyle/>
          <a:p>
            <a:r>
              <a:rPr lang="en-US" sz="2000" b="1" dirty="0" smtClean="0">
                <a:solidFill>
                  <a:srgbClr val="002060"/>
                </a:solidFill>
              </a:rPr>
              <a:t>Instructor:</a:t>
            </a:r>
          </a:p>
          <a:p>
            <a:pPr marL="228600" lvl="1"/>
            <a:r>
              <a:rPr lang="en-US" sz="2000" b="1" dirty="0" smtClean="0"/>
              <a:t>Arturo Medrano</a:t>
            </a:r>
          </a:p>
          <a:p>
            <a:pPr marL="228600" lvl="1"/>
            <a:r>
              <a:rPr lang="en-US" sz="2000" b="1" dirty="0" smtClean="0"/>
              <a:t>l1medranosoto@ucsd.edu</a:t>
            </a:r>
            <a:endParaRPr lang="en-US" sz="2000" b="1" dirty="0"/>
          </a:p>
        </p:txBody>
      </p:sp>
      <p:sp>
        <p:nvSpPr>
          <p:cNvPr id="7" name="TextBox 6"/>
          <p:cNvSpPr txBox="1"/>
          <p:nvPr/>
        </p:nvSpPr>
        <p:spPr>
          <a:xfrm>
            <a:off x="8982695" y="5349875"/>
            <a:ext cx="2618602" cy="1015663"/>
          </a:xfrm>
          <a:prstGeom prst="rect">
            <a:avLst/>
          </a:prstGeom>
          <a:noFill/>
        </p:spPr>
        <p:txBody>
          <a:bodyPr wrap="none" rtlCol="0">
            <a:spAutoFit/>
          </a:bodyPr>
          <a:lstStyle/>
          <a:p>
            <a:r>
              <a:rPr lang="en-US" sz="2000" b="1" dirty="0" smtClean="0">
                <a:solidFill>
                  <a:srgbClr val="002060"/>
                </a:solidFill>
              </a:rPr>
              <a:t>Instructional Assistant:</a:t>
            </a:r>
          </a:p>
          <a:p>
            <a:pPr marL="228600" lvl="1"/>
            <a:r>
              <a:rPr lang="en-US" sz="2000" b="1" dirty="0" err="1" smtClean="0"/>
              <a:t>Hanbin</a:t>
            </a:r>
            <a:r>
              <a:rPr lang="en-US" sz="2000" b="1" dirty="0" smtClean="0"/>
              <a:t> Lu</a:t>
            </a:r>
          </a:p>
          <a:p>
            <a:pPr marL="228600" lvl="1"/>
            <a:r>
              <a:rPr lang="en-US" sz="2000" b="1" dirty="0" smtClean="0"/>
              <a:t>hal213@ucsd.edu</a:t>
            </a:r>
            <a:endParaRPr lang="en-US" sz="2000" b="1" dirty="0"/>
          </a:p>
        </p:txBody>
      </p:sp>
      <p:cxnSp>
        <p:nvCxnSpPr>
          <p:cNvPr id="9" name="Straight Connector 8"/>
          <p:cNvCxnSpPr/>
          <p:nvPr/>
        </p:nvCxnSpPr>
        <p:spPr>
          <a:xfrm>
            <a:off x="3429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947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T</a:t>
            </a:r>
            <a:r>
              <a:rPr lang="en-US" b="1" dirty="0" smtClean="0">
                <a:solidFill>
                  <a:srgbClr val="002060"/>
                </a:solidFill>
                <a:effectLst>
                  <a:outerShdw blurRad="38100" dist="38100" dir="2700000" algn="tl">
                    <a:srgbClr val="000000">
                      <a:alpha val="43137"/>
                    </a:srgbClr>
                  </a:outerShdw>
                </a:effectLst>
              </a:rPr>
              <a:t>he UNIX terminal</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2195577"/>
            <a:ext cx="10515600" cy="3092040"/>
          </a:xfrm>
        </p:spPr>
        <p:txBody>
          <a:bodyPr>
            <a:noAutofit/>
          </a:bodyPr>
          <a:lstStyle/>
          <a:p>
            <a:pPr marL="457200" indent="-457200">
              <a:buClr>
                <a:srgbClr val="002060"/>
              </a:buClr>
              <a:buFont typeface="Wingdings" panose="05000000000000000000" pitchFamily="2" charset="2"/>
              <a:buChar char="q"/>
            </a:pPr>
            <a:r>
              <a:rPr lang="en-US" sz="3200" dirty="0" smtClean="0"/>
              <a:t>Basic commands (ls, cd, </a:t>
            </a:r>
            <a:r>
              <a:rPr lang="en-US" sz="3200" dirty="0" err="1" smtClean="0"/>
              <a:t>pwd</a:t>
            </a:r>
            <a:r>
              <a:rPr lang="en-US" sz="3200" dirty="0" smtClean="0"/>
              <a:t>, cat, cut, head, tail, </a:t>
            </a:r>
            <a:r>
              <a:rPr lang="en-US" sz="3200" dirty="0" err="1" smtClean="0"/>
              <a:t>mkdir</a:t>
            </a:r>
            <a:r>
              <a:rPr lang="en-US" sz="3200" dirty="0" smtClean="0"/>
              <a:t>, </a:t>
            </a:r>
            <a:r>
              <a:rPr lang="en-US" sz="3200" dirty="0" err="1" smtClean="0"/>
              <a:t>rm</a:t>
            </a:r>
            <a:r>
              <a:rPr lang="en-US" sz="3200" dirty="0" smtClean="0"/>
              <a:t>, </a:t>
            </a:r>
            <a:r>
              <a:rPr lang="en-US" sz="3200" dirty="0" err="1" smtClean="0"/>
              <a:t>cp</a:t>
            </a:r>
            <a:r>
              <a:rPr lang="en-US" sz="3200" dirty="0" smtClean="0"/>
              <a:t>, top, </a:t>
            </a:r>
            <a:r>
              <a:rPr lang="en-US" sz="3200" dirty="0" err="1" smtClean="0"/>
              <a:t>ps</a:t>
            </a:r>
            <a:r>
              <a:rPr lang="en-US" sz="3200" dirty="0" smtClean="0"/>
              <a:t>, jobs, etc.)</a:t>
            </a:r>
            <a:endParaRPr lang="en-US" sz="3200" dirty="0"/>
          </a:p>
          <a:p>
            <a:pPr marL="457200" indent="-457200">
              <a:buClr>
                <a:srgbClr val="002060"/>
              </a:buClr>
              <a:buFont typeface="Wingdings" panose="05000000000000000000" pitchFamily="2" charset="2"/>
              <a:buChar char="q"/>
            </a:pPr>
            <a:r>
              <a:rPr lang="en-US" sz="3200" dirty="0" smtClean="0"/>
              <a:t>Using pipes.</a:t>
            </a:r>
            <a:r>
              <a:rPr lang="en-US" sz="3200" dirty="0"/>
              <a:t> </a:t>
            </a:r>
            <a:r>
              <a:rPr lang="en-US" sz="3200" dirty="0" smtClean="0"/>
              <a:t>Redirecting output to a file.</a:t>
            </a:r>
          </a:p>
          <a:p>
            <a:pPr marL="457200" indent="-457200">
              <a:buClr>
                <a:srgbClr val="002060"/>
              </a:buClr>
              <a:buFont typeface="Wingdings" panose="05000000000000000000" pitchFamily="2" charset="2"/>
              <a:buChar char="q"/>
            </a:pPr>
            <a:r>
              <a:rPr lang="en-US" sz="3200" dirty="0" smtClean="0"/>
              <a:t>Scripting</a:t>
            </a:r>
          </a:p>
          <a:p>
            <a:pPr marL="457200" indent="-457200">
              <a:buClr>
                <a:srgbClr val="002060"/>
              </a:buClr>
              <a:buFont typeface="Wingdings" panose="05000000000000000000" pitchFamily="2" charset="2"/>
              <a:buChar char="q"/>
            </a:pPr>
            <a:r>
              <a:rPr lang="en-US" sz="3200" dirty="0" smtClean="0"/>
              <a:t>Aliases, environment variables, customizing your shell.</a:t>
            </a:r>
          </a:p>
          <a:p>
            <a:pPr marL="457200" indent="-457200">
              <a:buClr>
                <a:srgbClr val="002060"/>
              </a:buClr>
              <a:buFont typeface="Wingdings" panose="05000000000000000000" pitchFamily="2" charset="2"/>
              <a:buChar char="q"/>
            </a:pPr>
            <a:r>
              <a:rPr lang="en-US" sz="3200" dirty="0" smtClean="0"/>
              <a:t>Resources</a:t>
            </a:r>
          </a:p>
          <a:p>
            <a:pPr lvl="1">
              <a:buClr>
                <a:srgbClr val="002060"/>
              </a:buClr>
              <a:buFont typeface="Courier New" panose="02070309020205020404" pitchFamily="49" charset="0"/>
              <a:buChar char="o"/>
            </a:pPr>
            <a:r>
              <a:rPr lang="en-US" dirty="0">
                <a:hlinkClick r:id="rId2"/>
              </a:rPr>
              <a:t>https://</a:t>
            </a:r>
            <a:r>
              <a:rPr lang="en-US" dirty="0" smtClean="0">
                <a:hlinkClick r:id="rId2"/>
              </a:rPr>
              <a:t>www.codecademy.com/learn/learn-the-command-line</a:t>
            </a:r>
            <a:endParaRPr lang="en-US" dirty="0" smtClean="0"/>
          </a:p>
          <a:p>
            <a:pPr lvl="1">
              <a:buClr>
                <a:srgbClr val="002060"/>
              </a:buClr>
              <a:buFont typeface="Courier New" panose="02070309020205020404" pitchFamily="49" charset="0"/>
              <a:buChar char="o"/>
            </a:pPr>
            <a:r>
              <a:rPr lang="en-US" dirty="0">
                <a:hlinkClick r:id="rId3"/>
              </a:rPr>
              <a:t>http://</a:t>
            </a:r>
            <a:r>
              <a:rPr lang="en-US" dirty="0" smtClean="0">
                <a:hlinkClick r:id="rId3"/>
              </a:rPr>
              <a:t>linuxcommand.org/index.php</a:t>
            </a:r>
            <a:endParaRPr lang="en-US" dirty="0" smtClean="0"/>
          </a:p>
          <a:p>
            <a:pPr lvl="1">
              <a:buClr>
                <a:srgbClr val="002060"/>
              </a:buClr>
              <a:buFont typeface="Courier New" panose="02070309020205020404" pitchFamily="49" charset="0"/>
              <a:buChar char="o"/>
            </a:pPr>
            <a:r>
              <a:rPr lang="en-US" dirty="0">
                <a:hlinkClick r:id="rId4"/>
              </a:rPr>
              <a:t>http://ryanstutorials.net/linuxtutorial</a:t>
            </a:r>
            <a:r>
              <a:rPr lang="en-US" dirty="0" smtClean="0">
                <a:hlinkClick r:id="rId4"/>
              </a:rPr>
              <a:t>/</a:t>
            </a:r>
            <a:endParaRPr lang="en-US" dirty="0" smtClean="0"/>
          </a:p>
          <a:p>
            <a:pPr marL="457200" lvl="1" indent="0">
              <a:buClr>
                <a:srgbClr val="002060"/>
              </a:buClr>
              <a:buNone/>
            </a:pPr>
            <a:endParaRPr lang="en-US" dirty="0" smtClean="0"/>
          </a:p>
          <a:p>
            <a:pPr marL="914400" lvl="1" indent="-457200">
              <a:buClr>
                <a:srgbClr val="002060"/>
              </a:buClr>
              <a:buFont typeface="Wingdings" panose="05000000000000000000" pitchFamily="2" charset="2"/>
              <a:buChar char="q"/>
            </a:pPr>
            <a:endParaRPr lang="en-US" dirty="0" smtClean="0"/>
          </a:p>
          <a:p>
            <a:pPr marL="0" indent="0">
              <a:buClr>
                <a:srgbClr val="002060"/>
              </a:buClr>
              <a:buNone/>
            </a:pPr>
            <a:endParaRPr lang="en-US" sz="3200"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9843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The UNIX terminal</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41400" y="1559479"/>
            <a:ext cx="10515600" cy="4894331"/>
          </a:xfrm>
        </p:spPr>
        <p:txBody>
          <a:bodyPr>
            <a:noAutofit/>
          </a:bodyPr>
          <a:lstStyle/>
          <a:p>
            <a:pPr marL="457200" indent="-457200">
              <a:buClr>
                <a:srgbClr val="002060"/>
              </a:buClr>
              <a:buFont typeface="Wingdings" panose="05000000000000000000" pitchFamily="2" charset="2"/>
              <a:buChar char="q"/>
            </a:pPr>
            <a:r>
              <a:rPr lang="en-US" sz="2400" dirty="0" smtClean="0"/>
              <a:t>Getting help: </a:t>
            </a:r>
          </a:p>
          <a:p>
            <a:pPr marL="795338" lvl="1" indent="-338138">
              <a:buClr>
                <a:srgbClr val="002060"/>
              </a:buClr>
              <a:buFont typeface="Courier New" panose="02070309020205020404" pitchFamily="49" charset="0"/>
              <a:buChar char="o"/>
            </a:pPr>
            <a:r>
              <a:rPr lang="en-US" sz="2000" dirty="0" smtClean="0"/>
              <a:t>Many well-established programs haven an option </a:t>
            </a:r>
            <a:r>
              <a:rPr lang="en-US" sz="2000" b="1" i="1" dirty="0" smtClean="0"/>
              <a:t>-help </a:t>
            </a:r>
            <a:r>
              <a:rPr lang="en-US" sz="2000" dirty="0" smtClean="0"/>
              <a:t>or </a:t>
            </a:r>
            <a:r>
              <a:rPr lang="en-US" sz="2000" b="1" i="1" dirty="0" smtClean="0"/>
              <a:t>--help</a:t>
            </a:r>
          </a:p>
          <a:p>
            <a:pPr marL="1258888" lvl="2" indent="-344488">
              <a:buClr>
                <a:srgbClr val="002060"/>
              </a:buClr>
              <a:buFont typeface="Wingdings" panose="05000000000000000000" pitchFamily="2" charset="2"/>
              <a:buChar char="Ø"/>
            </a:pPr>
            <a:r>
              <a:rPr lang="en-US" sz="1800" b="1" i="1" dirty="0"/>
              <a:t>s</a:t>
            </a:r>
            <a:r>
              <a:rPr lang="en-US" sz="1800" b="1" i="1" dirty="0" smtClean="0"/>
              <a:t>ort --help</a:t>
            </a:r>
          </a:p>
          <a:p>
            <a:pPr marL="1258888" lvl="2" indent="-344488">
              <a:buClr>
                <a:srgbClr val="002060"/>
              </a:buClr>
              <a:buFont typeface="Wingdings" panose="05000000000000000000" pitchFamily="2" charset="2"/>
              <a:buChar char="Ø"/>
            </a:pPr>
            <a:r>
              <a:rPr lang="en-US" sz="1800" b="1" i="1" dirty="0" err="1" smtClean="0"/>
              <a:t>blastp</a:t>
            </a:r>
            <a:r>
              <a:rPr lang="en-US" sz="1800" b="1" i="1" dirty="0" smtClean="0"/>
              <a:t> -help</a:t>
            </a:r>
          </a:p>
          <a:p>
            <a:pPr marL="795338" lvl="1" indent="-338138">
              <a:buClr>
                <a:srgbClr val="002060"/>
              </a:buClr>
              <a:buFont typeface="Courier New" panose="02070309020205020404" pitchFamily="49" charset="0"/>
              <a:buChar char="o"/>
            </a:pPr>
            <a:r>
              <a:rPr lang="en-US" sz="2000" dirty="0" smtClean="0"/>
              <a:t>Accessing manual pages:</a:t>
            </a:r>
            <a:endParaRPr lang="en-US" sz="2000" b="1" i="1" dirty="0" smtClean="0"/>
          </a:p>
          <a:p>
            <a:pPr marL="1258888" lvl="2" indent="-344488">
              <a:buClr>
                <a:srgbClr val="002060"/>
              </a:buClr>
              <a:buFont typeface="Wingdings" panose="05000000000000000000" pitchFamily="2" charset="2"/>
              <a:buChar char="Ø"/>
            </a:pPr>
            <a:r>
              <a:rPr lang="en-US" sz="1800" b="1" i="1" dirty="0" smtClean="0"/>
              <a:t>man sort</a:t>
            </a:r>
          </a:p>
          <a:p>
            <a:pPr marL="457200" indent="-457200">
              <a:buClr>
                <a:srgbClr val="002060"/>
              </a:buClr>
              <a:buFont typeface="Wingdings" panose="05000000000000000000" pitchFamily="2" charset="2"/>
              <a:buChar char="q"/>
            </a:pPr>
            <a:r>
              <a:rPr lang="en-US" sz="2400" dirty="0" smtClean="0"/>
              <a:t>Listing files and directories:</a:t>
            </a:r>
          </a:p>
          <a:p>
            <a:pPr marL="795338" lvl="1" indent="-338138">
              <a:buClr>
                <a:srgbClr val="002060"/>
              </a:buClr>
              <a:buFont typeface="Courier New" panose="02070309020205020404" pitchFamily="49" charset="0"/>
              <a:buChar char="o"/>
            </a:pPr>
            <a:r>
              <a:rPr lang="en-US" sz="2000" dirty="0" smtClean="0"/>
              <a:t>List contents of the current directory: </a:t>
            </a:r>
            <a:r>
              <a:rPr lang="en-US" sz="2000" b="1" i="1" dirty="0" smtClean="0"/>
              <a:t>ls</a:t>
            </a:r>
            <a:r>
              <a:rPr lang="en-US" sz="2000" dirty="0" smtClean="0"/>
              <a:t>, </a:t>
            </a:r>
            <a:r>
              <a:rPr lang="en-US" sz="2000" b="1" i="1" dirty="0" smtClean="0"/>
              <a:t>ls .</a:t>
            </a:r>
            <a:r>
              <a:rPr lang="en-US" sz="2000" dirty="0" smtClean="0"/>
              <a:t>, </a:t>
            </a:r>
            <a:r>
              <a:rPr lang="en-US" sz="2000" b="1" i="1" dirty="0" smtClean="0"/>
              <a:t>ls -F</a:t>
            </a:r>
            <a:r>
              <a:rPr lang="en-US" sz="2000" dirty="0" smtClean="0"/>
              <a:t>, </a:t>
            </a:r>
            <a:r>
              <a:rPr lang="en-US" sz="2000" b="1" i="1" dirty="0" smtClean="0"/>
              <a:t>ls –</a:t>
            </a:r>
            <a:r>
              <a:rPr lang="en-US" sz="2000" b="1" i="1" dirty="0" err="1" smtClean="0"/>
              <a:t>lh</a:t>
            </a:r>
            <a:r>
              <a:rPr lang="en-US" sz="2000" dirty="0" smtClean="0"/>
              <a:t>, etc.</a:t>
            </a:r>
          </a:p>
          <a:p>
            <a:pPr marL="795338" lvl="1" indent="-338138">
              <a:buClr>
                <a:srgbClr val="002060"/>
              </a:buClr>
              <a:buFont typeface="Courier New" panose="02070309020205020404" pitchFamily="49" charset="0"/>
              <a:buChar char="o"/>
            </a:pPr>
            <a:r>
              <a:rPr lang="en-US" sz="2000" dirty="0" smtClean="0"/>
              <a:t>List all files that end in “.txt”:  </a:t>
            </a:r>
            <a:r>
              <a:rPr lang="en-US" sz="2000" b="1" i="1" dirty="0" smtClean="0"/>
              <a:t>ls *.txt</a:t>
            </a:r>
          </a:p>
          <a:p>
            <a:pPr marL="795338" lvl="1" indent="-338138">
              <a:buClr>
                <a:srgbClr val="002060"/>
              </a:buClr>
              <a:buFont typeface="Courier New" panose="02070309020205020404" pitchFamily="49" charset="0"/>
              <a:buChar char="o"/>
            </a:pPr>
            <a:r>
              <a:rPr lang="en-US" sz="2000" dirty="0" smtClean="0"/>
              <a:t>List all files that contain the word “report” in the name:  </a:t>
            </a:r>
            <a:r>
              <a:rPr lang="en-US" sz="2000" b="1" i="1" dirty="0" smtClean="0"/>
              <a:t>ls *report*</a:t>
            </a:r>
          </a:p>
          <a:p>
            <a:pPr marL="795338" lvl="1" indent="-338138">
              <a:buClr>
                <a:srgbClr val="002060"/>
              </a:buClr>
              <a:buFont typeface="Courier New" panose="02070309020205020404" pitchFamily="49" charset="0"/>
              <a:buChar char="o"/>
            </a:pPr>
            <a:r>
              <a:rPr lang="en-US" sz="2000" dirty="0" smtClean="0"/>
              <a:t>List the contents of a specific directory:  </a:t>
            </a:r>
          </a:p>
          <a:p>
            <a:pPr marL="1258888" lvl="2" indent="-344488">
              <a:buClr>
                <a:srgbClr val="002060"/>
              </a:buClr>
              <a:buFont typeface="Wingdings" panose="05000000000000000000" pitchFamily="2" charset="2"/>
              <a:buChar char="Ø"/>
            </a:pPr>
            <a:r>
              <a:rPr lang="en-US" sz="1800" b="1" i="1" dirty="0" smtClean="0"/>
              <a:t>ls /some/random/</a:t>
            </a:r>
            <a:r>
              <a:rPr lang="en-US" sz="1800" b="1" i="1" dirty="0" err="1" smtClean="0"/>
              <a:t>dir</a:t>
            </a:r>
            <a:r>
              <a:rPr lang="en-US" sz="1800" b="1" i="1" dirty="0" smtClean="0"/>
              <a:t>         </a:t>
            </a:r>
            <a:r>
              <a:rPr lang="en-US" sz="1800" dirty="0" smtClean="0"/>
              <a:t>(absolute path from the root of the system)</a:t>
            </a:r>
          </a:p>
          <a:p>
            <a:pPr marL="1258888" lvl="2" indent="-344488">
              <a:buClr>
                <a:srgbClr val="002060"/>
              </a:buClr>
              <a:buFont typeface="Wingdings" panose="05000000000000000000" pitchFamily="2" charset="2"/>
              <a:buChar char="Ø"/>
            </a:pPr>
            <a:r>
              <a:rPr lang="en-US" sz="1800" b="1" i="1" dirty="0" smtClean="0"/>
              <a:t>ls  another/random/</a:t>
            </a:r>
            <a:r>
              <a:rPr lang="en-US" sz="1800" b="1" i="1" dirty="0" err="1" smtClean="0"/>
              <a:t>dir</a:t>
            </a:r>
            <a:r>
              <a:rPr lang="en-US" sz="1800" b="1" i="1" dirty="0" smtClean="0"/>
              <a:t>     </a:t>
            </a:r>
            <a:r>
              <a:rPr lang="en-US" sz="1800" dirty="0" smtClean="0"/>
              <a:t>(path relative to the current directory)</a:t>
            </a:r>
          </a:p>
          <a:p>
            <a:pPr marL="1258888" lvl="2" indent="-344488">
              <a:buClr>
                <a:srgbClr val="002060"/>
              </a:buClr>
              <a:buFont typeface="Wingdings" panose="05000000000000000000" pitchFamily="2" charset="2"/>
              <a:buChar char="Ø"/>
            </a:pPr>
            <a:r>
              <a:rPr lang="en-US" sz="1800" b="1" i="1" dirty="0"/>
              <a:t>ls  </a:t>
            </a:r>
            <a:r>
              <a:rPr lang="en-US" sz="1800" b="1" i="1" dirty="0" smtClean="0"/>
              <a:t>./another/random/</a:t>
            </a:r>
            <a:r>
              <a:rPr lang="en-US" sz="1800" b="1" i="1" dirty="0" err="1" smtClean="0"/>
              <a:t>dir</a:t>
            </a:r>
            <a:r>
              <a:rPr lang="en-US" sz="1800" b="1" i="1" dirty="0" smtClean="0"/>
              <a:t>  </a:t>
            </a:r>
            <a:r>
              <a:rPr lang="en-US" sz="1800" dirty="0"/>
              <a:t>(path relative to the current directory</a:t>
            </a:r>
            <a:r>
              <a:rPr lang="en-US" sz="1800" dirty="0" smtClean="0"/>
              <a:t>)</a:t>
            </a:r>
            <a:endParaRPr lang="en-US" sz="1800" dirty="0"/>
          </a:p>
          <a:p>
            <a:pPr marL="457200" lvl="1" indent="0">
              <a:buClr>
                <a:srgbClr val="002060"/>
              </a:buClr>
              <a:buNone/>
            </a:pPr>
            <a:endParaRPr lang="en-US" sz="2000" dirty="0" smtClean="0"/>
          </a:p>
          <a:p>
            <a:pPr marL="914400" lvl="1" indent="-457200">
              <a:buClr>
                <a:srgbClr val="002060"/>
              </a:buClr>
              <a:buFont typeface="Wingdings" panose="05000000000000000000" pitchFamily="2" charset="2"/>
              <a:buChar char="q"/>
            </a:pPr>
            <a:endParaRPr lang="en-US" sz="2000" dirty="0" smtClean="0"/>
          </a:p>
          <a:p>
            <a:pPr marL="0" indent="0">
              <a:buClr>
                <a:srgbClr val="002060"/>
              </a:buClr>
              <a:buNone/>
            </a:pP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06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T</a:t>
            </a:r>
            <a:r>
              <a:rPr lang="en-US" b="1" dirty="0" smtClean="0">
                <a:solidFill>
                  <a:srgbClr val="002060"/>
                </a:solidFill>
                <a:effectLst>
                  <a:outerShdw blurRad="38100" dist="38100" dir="2700000" algn="tl">
                    <a:srgbClr val="000000">
                      <a:alpha val="43137"/>
                    </a:srgbClr>
                  </a:outerShdw>
                </a:effectLst>
              </a:rPr>
              <a:t>he UNIX terminal</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313610" y="1612487"/>
            <a:ext cx="7970078" cy="4894331"/>
          </a:xfrm>
        </p:spPr>
        <p:txBody>
          <a:bodyPr>
            <a:noAutofit/>
          </a:bodyPr>
          <a:lstStyle/>
          <a:p>
            <a:pPr marL="457200" indent="-457200">
              <a:buClr>
                <a:srgbClr val="002060"/>
              </a:buClr>
              <a:buFont typeface="Wingdings" panose="05000000000000000000" pitchFamily="2" charset="2"/>
              <a:buChar char="q"/>
            </a:pPr>
            <a:r>
              <a:rPr lang="en-US" sz="2200" dirty="0"/>
              <a:t>Print the working (current) directory:   </a:t>
            </a:r>
            <a:r>
              <a:rPr lang="en-US" sz="2200" b="1" i="1" dirty="0" err="1"/>
              <a:t>pwd</a:t>
            </a:r>
            <a:endParaRPr lang="en-US" sz="2200" b="1" i="1" dirty="0"/>
          </a:p>
          <a:p>
            <a:pPr marL="457200" indent="-457200">
              <a:buClr>
                <a:srgbClr val="002060"/>
              </a:buClr>
              <a:buFont typeface="Wingdings" panose="05000000000000000000" pitchFamily="2" charset="2"/>
              <a:buChar char="q"/>
            </a:pPr>
            <a:r>
              <a:rPr lang="en-US" sz="2200" dirty="0" smtClean="0"/>
              <a:t>Create </a:t>
            </a:r>
            <a:r>
              <a:rPr lang="en-US" sz="2200" dirty="0"/>
              <a:t>directories:</a:t>
            </a:r>
          </a:p>
          <a:p>
            <a:pPr marL="795338" lvl="1" indent="-338138">
              <a:buClr>
                <a:srgbClr val="002060"/>
              </a:buClr>
              <a:buFont typeface="Courier New" panose="02070309020205020404" pitchFamily="49" charset="0"/>
              <a:buChar char="o"/>
            </a:pPr>
            <a:r>
              <a:rPr lang="en-US" sz="1800" b="1" i="1" dirty="0" err="1"/>
              <a:t>mkdir</a:t>
            </a:r>
            <a:r>
              <a:rPr lang="en-US" sz="1800" b="1" i="1" dirty="0"/>
              <a:t>  </a:t>
            </a:r>
            <a:r>
              <a:rPr lang="en-US" sz="1800" b="1" i="1" dirty="0" err="1"/>
              <a:t>dir</a:t>
            </a:r>
            <a:r>
              <a:rPr lang="en-US" sz="1800" dirty="0"/>
              <a:t>   (make a child directory)</a:t>
            </a:r>
          </a:p>
          <a:p>
            <a:pPr marL="795338" lvl="1" indent="-338138">
              <a:buClr>
                <a:srgbClr val="002060"/>
              </a:buClr>
              <a:buFont typeface="Courier New" panose="02070309020205020404" pitchFamily="49" charset="0"/>
              <a:buChar char="o"/>
            </a:pPr>
            <a:r>
              <a:rPr lang="en-US" sz="1800" b="1" i="1" dirty="0" err="1"/>
              <a:t>mkdir</a:t>
            </a:r>
            <a:r>
              <a:rPr lang="en-US" sz="1800" b="1" i="1" dirty="0"/>
              <a:t> –p  dir1/dir2/dir3</a:t>
            </a:r>
            <a:r>
              <a:rPr lang="en-US" sz="1800" dirty="0"/>
              <a:t>     (create a directory hierarchy)</a:t>
            </a:r>
            <a:endParaRPr lang="en-US" sz="2000" dirty="0"/>
          </a:p>
          <a:p>
            <a:pPr marL="457200" indent="-457200">
              <a:buClr>
                <a:srgbClr val="002060"/>
              </a:buClr>
              <a:buFont typeface="Wingdings" panose="05000000000000000000" pitchFamily="2" charset="2"/>
              <a:buChar char="q"/>
            </a:pPr>
            <a:r>
              <a:rPr lang="en-US" sz="2200" dirty="0"/>
              <a:t>Changing location to a different directory:</a:t>
            </a:r>
          </a:p>
          <a:p>
            <a:pPr marL="795338" lvl="1" indent="-338138">
              <a:buClr>
                <a:srgbClr val="002060"/>
              </a:buClr>
              <a:buFont typeface="Courier New" panose="02070309020205020404" pitchFamily="49" charset="0"/>
              <a:buChar char="o"/>
            </a:pPr>
            <a:r>
              <a:rPr lang="en-US" sz="1800" b="1" i="1" dirty="0"/>
              <a:t>cd</a:t>
            </a:r>
            <a:r>
              <a:rPr lang="en-US" sz="1800" dirty="0"/>
              <a:t> or </a:t>
            </a:r>
            <a:r>
              <a:rPr lang="en-US" sz="1800" b="1" i="1" dirty="0"/>
              <a:t>cd ~</a:t>
            </a:r>
            <a:r>
              <a:rPr lang="en-US" sz="1800" dirty="0"/>
              <a:t>   (change to home directory)</a:t>
            </a:r>
          </a:p>
          <a:p>
            <a:pPr marL="795338" lvl="1" indent="-338138">
              <a:buClr>
                <a:srgbClr val="002060"/>
              </a:buClr>
              <a:buFont typeface="Courier New" panose="02070309020205020404" pitchFamily="49" charset="0"/>
              <a:buChar char="o"/>
            </a:pPr>
            <a:r>
              <a:rPr lang="en-US" sz="1800" dirty="0"/>
              <a:t>Changing to a specific directory:  </a:t>
            </a:r>
          </a:p>
          <a:p>
            <a:pPr marL="1258888" lvl="2" indent="-344488">
              <a:buClr>
                <a:srgbClr val="002060"/>
              </a:buClr>
              <a:buFont typeface="Wingdings" panose="05000000000000000000" pitchFamily="2" charset="2"/>
              <a:buChar char="Ø"/>
            </a:pPr>
            <a:r>
              <a:rPr lang="en-US" sz="1600" b="1" i="1" dirty="0"/>
              <a:t>cd /some/absolute/path   </a:t>
            </a:r>
            <a:r>
              <a:rPr lang="en-US" sz="1600" dirty="0"/>
              <a:t>or</a:t>
            </a:r>
            <a:r>
              <a:rPr lang="en-US" sz="1600" b="1" i="1" dirty="0"/>
              <a:t> ls  some/relative/path </a:t>
            </a:r>
            <a:endParaRPr lang="en-US" sz="1600" dirty="0"/>
          </a:p>
          <a:p>
            <a:pPr marL="1258888" lvl="2" indent="-344488">
              <a:buClr>
                <a:srgbClr val="002060"/>
              </a:buClr>
              <a:buFont typeface="Wingdings" panose="05000000000000000000" pitchFamily="2" charset="2"/>
              <a:buChar char="Ø"/>
            </a:pPr>
            <a:r>
              <a:rPr lang="en-US" sz="1600" b="1" i="1" dirty="0"/>
              <a:t>cd ..  </a:t>
            </a:r>
            <a:r>
              <a:rPr lang="en-US" sz="1600" dirty="0"/>
              <a:t>(change to the parent directory)</a:t>
            </a:r>
          </a:p>
          <a:p>
            <a:pPr marL="1258888" lvl="2" indent="-344488">
              <a:buClr>
                <a:srgbClr val="002060"/>
              </a:buClr>
              <a:buFont typeface="Wingdings" panose="05000000000000000000" pitchFamily="2" charset="2"/>
              <a:buChar char="Ø"/>
            </a:pPr>
            <a:r>
              <a:rPr lang="en-US" sz="1600" b="1" i="1" dirty="0"/>
              <a:t>cd -</a:t>
            </a:r>
            <a:r>
              <a:rPr lang="en-US" sz="1600" dirty="0"/>
              <a:t>   (change to the last directory where I was)</a:t>
            </a:r>
          </a:p>
          <a:p>
            <a:pPr marL="1258888" lvl="2" indent="-344488">
              <a:buClr>
                <a:srgbClr val="002060"/>
              </a:buClr>
              <a:buFont typeface="Wingdings" panose="05000000000000000000" pitchFamily="2" charset="2"/>
              <a:buChar char="Ø"/>
            </a:pPr>
            <a:r>
              <a:rPr lang="en-US" sz="1600" b="1" i="1" dirty="0"/>
              <a:t>cd ~account </a:t>
            </a:r>
            <a:r>
              <a:rPr lang="en-US" sz="1600" dirty="0"/>
              <a:t>(change to the home directory of a given account)</a:t>
            </a:r>
          </a:p>
          <a:p>
            <a:pPr marL="463550" indent="-463550">
              <a:buClr>
                <a:srgbClr val="002060"/>
              </a:buClr>
              <a:buFont typeface="Wingdings" panose="05000000000000000000" pitchFamily="2" charset="2"/>
              <a:buChar char="q"/>
            </a:pPr>
            <a:r>
              <a:rPr lang="en-US" sz="2200" dirty="0" smtClean="0"/>
              <a:t>Deleting </a:t>
            </a:r>
            <a:r>
              <a:rPr lang="en-US" sz="2200" dirty="0"/>
              <a:t>files and directories:</a:t>
            </a:r>
          </a:p>
          <a:p>
            <a:pPr marL="795338" lvl="1" indent="-338138">
              <a:buClr>
                <a:srgbClr val="002060"/>
              </a:buClr>
              <a:buFont typeface="Courier New" panose="02070309020205020404" pitchFamily="49" charset="0"/>
              <a:buChar char="o"/>
            </a:pPr>
            <a:r>
              <a:rPr lang="en-US" sz="1800" dirty="0"/>
              <a:t>One file: </a:t>
            </a:r>
            <a:r>
              <a:rPr lang="en-US" sz="1800" b="1" i="1" dirty="0" err="1"/>
              <a:t>rm</a:t>
            </a:r>
            <a:r>
              <a:rPr lang="en-US" sz="1800" b="1" i="1" dirty="0"/>
              <a:t> file.txt      </a:t>
            </a:r>
            <a:r>
              <a:rPr lang="en-US" sz="1800" dirty="0"/>
              <a:t>Multiple files:  </a:t>
            </a:r>
            <a:r>
              <a:rPr lang="en-US" sz="1800" b="1" i="1" dirty="0" err="1"/>
              <a:t>rm</a:t>
            </a:r>
            <a:r>
              <a:rPr lang="en-US" sz="1800" b="1" i="1" dirty="0"/>
              <a:t> *.txt </a:t>
            </a:r>
          </a:p>
          <a:p>
            <a:pPr marL="795338" lvl="1" indent="-338138">
              <a:buClr>
                <a:srgbClr val="002060"/>
              </a:buClr>
              <a:buFont typeface="Courier New" panose="02070309020205020404" pitchFamily="49" charset="0"/>
              <a:buChar char="o"/>
            </a:pPr>
            <a:r>
              <a:rPr lang="en-US" sz="1800" dirty="0"/>
              <a:t>One </a:t>
            </a:r>
            <a:r>
              <a:rPr lang="en-US" sz="1800" dirty="0" err="1"/>
              <a:t>dir</a:t>
            </a:r>
            <a:r>
              <a:rPr lang="en-US" sz="1800" dirty="0"/>
              <a:t> and its contents</a:t>
            </a:r>
            <a:r>
              <a:rPr lang="en-US" sz="1800" b="1" i="1" dirty="0"/>
              <a:t>:  </a:t>
            </a:r>
            <a:r>
              <a:rPr lang="en-US" sz="1800" b="1" i="1" dirty="0" err="1"/>
              <a:t>rm</a:t>
            </a:r>
            <a:r>
              <a:rPr lang="en-US" sz="1800" b="1" i="1" dirty="0"/>
              <a:t> –r </a:t>
            </a:r>
            <a:r>
              <a:rPr lang="en-US" sz="1800" b="1" i="1" dirty="0" err="1"/>
              <a:t>dir</a:t>
            </a:r>
            <a:r>
              <a:rPr lang="en-US" sz="1800" b="1" i="1" dirty="0"/>
              <a:t>       </a:t>
            </a:r>
            <a:r>
              <a:rPr lang="en-US" sz="1800" dirty="0"/>
              <a:t>Everything in current </a:t>
            </a:r>
            <a:r>
              <a:rPr lang="en-US" sz="1800" dirty="0" err="1"/>
              <a:t>dir</a:t>
            </a:r>
            <a:r>
              <a:rPr lang="en-US" sz="1800" dirty="0"/>
              <a:t>: </a:t>
            </a:r>
            <a:r>
              <a:rPr lang="en-US" sz="1800" b="1" i="1" dirty="0" err="1"/>
              <a:t>rm</a:t>
            </a:r>
            <a:r>
              <a:rPr lang="en-US" sz="1800" b="1" i="1" dirty="0"/>
              <a:t> –r </a:t>
            </a:r>
            <a:r>
              <a:rPr lang="en-US" sz="1800" b="1" i="1" dirty="0" smtClean="0"/>
              <a:t>*</a:t>
            </a:r>
            <a:endParaRPr lang="en-US" sz="1800" b="1" i="1"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82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fade">
                                      <p:cBhvr>
                                        <p:cTn id="4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T</a:t>
            </a:r>
            <a:r>
              <a:rPr lang="en-US" b="1" dirty="0" smtClean="0">
                <a:solidFill>
                  <a:srgbClr val="002060"/>
                </a:solidFill>
                <a:effectLst>
                  <a:outerShdw blurRad="38100" dist="38100" dir="2700000" algn="tl">
                    <a:srgbClr val="000000">
                      <a:alpha val="43137"/>
                    </a:srgbClr>
                  </a:outerShdw>
                </a:effectLst>
              </a:rPr>
              <a:t>he UNIX terminal</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60669" y="1678749"/>
            <a:ext cx="10515600" cy="4377494"/>
          </a:xfrm>
        </p:spPr>
        <p:txBody>
          <a:bodyPr>
            <a:noAutofit/>
          </a:bodyPr>
          <a:lstStyle/>
          <a:p>
            <a:pPr marL="457200" indent="-457200">
              <a:buClr>
                <a:srgbClr val="002060"/>
              </a:buClr>
              <a:buFont typeface="Wingdings" panose="05000000000000000000" pitchFamily="2" charset="2"/>
              <a:buChar char="q"/>
            </a:pPr>
            <a:r>
              <a:rPr lang="en-US" dirty="0"/>
              <a:t>Moving files and directories:</a:t>
            </a:r>
          </a:p>
          <a:p>
            <a:pPr marL="795338" lvl="1" indent="-338138">
              <a:buClr>
                <a:srgbClr val="002060"/>
              </a:buClr>
              <a:buFont typeface="Courier New" panose="02070309020205020404" pitchFamily="49" charset="0"/>
              <a:buChar char="o"/>
            </a:pPr>
            <a:r>
              <a:rPr lang="en-US" b="1" i="1" dirty="0"/>
              <a:t>mv file.txt  destination/</a:t>
            </a:r>
            <a:r>
              <a:rPr lang="en-US" b="1" i="1" dirty="0" err="1"/>
              <a:t>dir</a:t>
            </a:r>
            <a:r>
              <a:rPr lang="en-US" dirty="0"/>
              <a:t>   (move file to a new directory)</a:t>
            </a:r>
          </a:p>
          <a:p>
            <a:pPr marL="795338" lvl="1" indent="-338138">
              <a:buClr>
                <a:srgbClr val="002060"/>
              </a:buClr>
              <a:buFont typeface="Courier New" panose="02070309020205020404" pitchFamily="49" charset="0"/>
              <a:buChar char="o"/>
            </a:pPr>
            <a:r>
              <a:rPr lang="en-US" b="1" i="1" dirty="0"/>
              <a:t>mv </a:t>
            </a:r>
            <a:r>
              <a:rPr lang="en-US" b="1" i="1" dirty="0" err="1"/>
              <a:t>dir</a:t>
            </a:r>
            <a:r>
              <a:rPr lang="en-US" b="1" i="1" dirty="0"/>
              <a:t>  another/</a:t>
            </a:r>
            <a:r>
              <a:rPr lang="en-US" b="1" i="1" dirty="0" err="1"/>
              <a:t>dir</a:t>
            </a:r>
            <a:r>
              <a:rPr lang="en-US" dirty="0"/>
              <a:t>     (move one directory to another directory)</a:t>
            </a:r>
          </a:p>
          <a:p>
            <a:pPr marL="795338" lvl="1" indent="-338138">
              <a:buClr>
                <a:srgbClr val="002060"/>
              </a:buClr>
              <a:buFont typeface="Courier New" panose="02070309020205020404" pitchFamily="49" charset="0"/>
              <a:buChar char="o"/>
            </a:pPr>
            <a:r>
              <a:rPr lang="en-US" b="1" i="1" dirty="0"/>
              <a:t>mv file_name.txt  new_file_name.txt</a:t>
            </a:r>
            <a:r>
              <a:rPr lang="en-US" dirty="0"/>
              <a:t>  (change the name of a file)</a:t>
            </a:r>
          </a:p>
          <a:p>
            <a:pPr marL="795338" lvl="1" indent="-338138">
              <a:buClr>
                <a:srgbClr val="002060"/>
              </a:buClr>
              <a:buFont typeface="Courier New" panose="02070309020205020404" pitchFamily="49" charset="0"/>
              <a:buChar char="o"/>
            </a:pPr>
            <a:r>
              <a:rPr lang="en-US" b="1" i="1" dirty="0"/>
              <a:t>mv </a:t>
            </a:r>
            <a:r>
              <a:rPr lang="en-US" b="1" i="1" dirty="0" err="1"/>
              <a:t>dir_name</a:t>
            </a:r>
            <a:r>
              <a:rPr lang="en-US" b="1" i="1" dirty="0"/>
              <a:t>  </a:t>
            </a:r>
            <a:r>
              <a:rPr lang="en-US" b="1" i="1" dirty="0" err="1"/>
              <a:t>new_dir_name</a:t>
            </a:r>
            <a:r>
              <a:rPr lang="en-US" b="1" i="1" dirty="0"/>
              <a:t>  </a:t>
            </a:r>
            <a:r>
              <a:rPr lang="en-US" dirty="0"/>
              <a:t>(change the name of a directory)</a:t>
            </a:r>
          </a:p>
          <a:p>
            <a:pPr marL="463550" indent="-463550">
              <a:buClr>
                <a:srgbClr val="002060"/>
              </a:buClr>
              <a:buFont typeface="Wingdings" panose="05000000000000000000" pitchFamily="2" charset="2"/>
              <a:buChar char="q"/>
            </a:pPr>
            <a:r>
              <a:rPr lang="en-US" dirty="0"/>
              <a:t>Redirection:</a:t>
            </a:r>
          </a:p>
          <a:p>
            <a:pPr marL="795338" lvl="1" indent="-338138">
              <a:buClr>
                <a:srgbClr val="002060"/>
              </a:buClr>
              <a:buFont typeface="Courier New" panose="02070309020205020404" pitchFamily="49" charset="0"/>
              <a:buChar char="o"/>
            </a:pPr>
            <a:r>
              <a:rPr lang="en-US" dirty="0"/>
              <a:t>Save the output of a command to a new file:  </a:t>
            </a:r>
            <a:endParaRPr lang="en-US" dirty="0" smtClean="0"/>
          </a:p>
          <a:p>
            <a:pPr marL="1258888" lvl="2" indent="-344488">
              <a:buClr>
                <a:srgbClr val="002060"/>
              </a:buClr>
              <a:buFont typeface="Wingdings" panose="05000000000000000000" pitchFamily="2" charset="2"/>
              <a:buChar char="Ø"/>
            </a:pPr>
            <a:r>
              <a:rPr lang="en-US" b="1" i="1" dirty="0" smtClean="0"/>
              <a:t>ls </a:t>
            </a:r>
            <a:r>
              <a:rPr lang="en-US" b="1" i="1" dirty="0"/>
              <a:t>–l &gt; new_file.txt</a:t>
            </a:r>
          </a:p>
          <a:p>
            <a:pPr marL="795338" lvl="1" indent="-338138">
              <a:buClr>
                <a:srgbClr val="002060"/>
              </a:buClr>
              <a:buFont typeface="Courier New" panose="02070309020205020404" pitchFamily="49" charset="0"/>
              <a:buChar char="o"/>
            </a:pPr>
            <a:r>
              <a:rPr lang="en-US" dirty="0"/>
              <a:t>Append the output to the end of an existing file</a:t>
            </a:r>
            <a:r>
              <a:rPr lang="en-US" b="1" i="1" dirty="0"/>
              <a:t>:  </a:t>
            </a:r>
            <a:endParaRPr lang="en-US" b="1" i="1" dirty="0" smtClean="0"/>
          </a:p>
          <a:p>
            <a:pPr marL="1258888" lvl="2" indent="-344488">
              <a:buClr>
                <a:srgbClr val="002060"/>
              </a:buClr>
              <a:buFont typeface="Wingdings" panose="05000000000000000000" pitchFamily="2" charset="2"/>
              <a:buChar char="Ø"/>
            </a:pPr>
            <a:r>
              <a:rPr lang="en-US" b="1" i="1" dirty="0" smtClean="0"/>
              <a:t>ls </a:t>
            </a:r>
            <a:r>
              <a:rPr lang="en-US" b="1" i="1" dirty="0"/>
              <a:t>–l &gt;&gt; existing_file.txt</a:t>
            </a: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77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T</a:t>
            </a:r>
            <a:r>
              <a:rPr lang="en-US" b="1" dirty="0" smtClean="0">
                <a:solidFill>
                  <a:srgbClr val="002060"/>
                </a:solidFill>
                <a:effectLst>
                  <a:outerShdw blurRad="38100" dist="38100" dir="2700000" algn="tl">
                    <a:srgbClr val="000000">
                      <a:alpha val="43137"/>
                    </a:srgbClr>
                  </a:outerShdw>
                </a:effectLst>
              </a:rPr>
              <a:t>he UNIX terminal</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41400" y="1771511"/>
            <a:ext cx="10515600" cy="4894331"/>
          </a:xfrm>
        </p:spPr>
        <p:txBody>
          <a:bodyPr>
            <a:noAutofit/>
          </a:bodyPr>
          <a:lstStyle/>
          <a:p>
            <a:pPr marL="457200" indent="-457200">
              <a:buClr>
                <a:srgbClr val="002060"/>
              </a:buClr>
              <a:buFont typeface="Wingdings" panose="05000000000000000000" pitchFamily="2" charset="2"/>
              <a:buChar char="q"/>
            </a:pPr>
            <a:r>
              <a:rPr lang="en-US" sz="2200" dirty="0" smtClean="0"/>
              <a:t>Working with files</a:t>
            </a:r>
            <a:endParaRPr lang="en-US" sz="2200" dirty="0"/>
          </a:p>
          <a:p>
            <a:pPr marL="795338" lvl="1" indent="-338138">
              <a:buClr>
                <a:srgbClr val="002060"/>
              </a:buClr>
              <a:buFont typeface="Courier New" panose="02070309020205020404" pitchFamily="49" charset="0"/>
              <a:buChar char="o"/>
            </a:pPr>
            <a:r>
              <a:rPr lang="en-US" sz="2000" dirty="0" smtClean="0"/>
              <a:t>Print to screen all the contents of a file:  </a:t>
            </a:r>
            <a:r>
              <a:rPr lang="en-US" sz="2000" b="1" i="1" dirty="0" smtClean="0"/>
              <a:t>cat some_file.txt</a:t>
            </a:r>
          </a:p>
          <a:p>
            <a:pPr marL="795338" lvl="1" indent="-338138">
              <a:buClr>
                <a:srgbClr val="002060"/>
              </a:buClr>
              <a:buFont typeface="Courier New" panose="02070309020205020404" pitchFamily="49" charset="0"/>
              <a:buChar char="o"/>
            </a:pPr>
            <a:r>
              <a:rPr lang="en-US" sz="2000" dirty="0" smtClean="0"/>
              <a:t>Concatenate the contents of several files: </a:t>
            </a:r>
          </a:p>
          <a:p>
            <a:pPr marL="1258888" lvl="2" indent="-344488">
              <a:buClr>
                <a:srgbClr val="002060"/>
              </a:buClr>
              <a:buFont typeface="Wingdings" panose="05000000000000000000" pitchFamily="2" charset="2"/>
              <a:buChar char="Ø"/>
            </a:pPr>
            <a:r>
              <a:rPr lang="en-US" sz="1800" b="1" i="1" dirty="0" smtClean="0"/>
              <a:t>cat file1.txt file2.txt file3.txt &gt; concatenated_file.txt</a:t>
            </a:r>
            <a:endParaRPr lang="en-US" sz="1800" b="1" i="1" dirty="0"/>
          </a:p>
          <a:p>
            <a:pPr marL="795338" lvl="1" indent="-338138">
              <a:buClr>
                <a:srgbClr val="002060"/>
              </a:buClr>
              <a:buFont typeface="Courier New" panose="02070309020205020404" pitchFamily="49" charset="0"/>
              <a:buChar char="o"/>
            </a:pPr>
            <a:r>
              <a:rPr lang="en-US" sz="2000" dirty="0" smtClean="0"/>
              <a:t>Show the contents of a file page by page:  </a:t>
            </a:r>
            <a:r>
              <a:rPr lang="en-US" sz="2000" b="1" i="1" dirty="0" smtClean="0"/>
              <a:t>less large_file.txt </a:t>
            </a:r>
            <a:r>
              <a:rPr lang="en-US" sz="2000" dirty="0" smtClean="0"/>
              <a:t>or </a:t>
            </a:r>
            <a:r>
              <a:rPr lang="en-US" sz="2000" b="1" i="1" dirty="0" smtClean="0"/>
              <a:t>more large_file.txt</a:t>
            </a:r>
          </a:p>
          <a:p>
            <a:pPr marL="795338" lvl="1" indent="-338138">
              <a:buClr>
                <a:srgbClr val="002060"/>
              </a:buClr>
              <a:buFont typeface="Courier New" panose="02070309020205020404" pitchFamily="49" charset="0"/>
              <a:buChar char="o"/>
            </a:pPr>
            <a:r>
              <a:rPr lang="en-US" sz="2000" dirty="0" smtClean="0"/>
              <a:t>Show the first 20 lines of a file:   </a:t>
            </a:r>
            <a:r>
              <a:rPr lang="en-US" sz="2000" b="1" i="1" dirty="0" smtClean="0"/>
              <a:t>head -20 long_file.txt</a:t>
            </a:r>
          </a:p>
          <a:p>
            <a:pPr marL="795338" lvl="1" indent="-338138">
              <a:buClr>
                <a:srgbClr val="002060"/>
              </a:buClr>
              <a:buFont typeface="Courier New" panose="02070309020205020404" pitchFamily="49" charset="0"/>
              <a:buChar char="o"/>
            </a:pPr>
            <a:r>
              <a:rPr lang="en-US" sz="2000" dirty="0" smtClean="0"/>
              <a:t>Show the last 20 lines of a file</a:t>
            </a:r>
            <a:r>
              <a:rPr lang="en-US" sz="2000" b="1" i="1" dirty="0" smtClean="0"/>
              <a:t>:  tail -20  long_file.txt</a:t>
            </a:r>
            <a:endParaRPr lang="en-US" sz="2000" dirty="0" smtClean="0"/>
          </a:p>
          <a:p>
            <a:pPr marL="795338" lvl="1" indent="-338138">
              <a:buClr>
                <a:srgbClr val="002060"/>
              </a:buClr>
              <a:buFont typeface="Courier New" panose="02070309020205020404" pitchFamily="49" charset="0"/>
              <a:buChar char="o"/>
            </a:pPr>
            <a:r>
              <a:rPr lang="en-US" sz="2000" dirty="0" smtClean="0"/>
              <a:t>Count the number of lines, characters, words in a file:</a:t>
            </a:r>
          </a:p>
          <a:p>
            <a:pPr marL="1258888" lvl="2" indent="-344488">
              <a:buClr>
                <a:srgbClr val="002060"/>
              </a:buClr>
              <a:buFont typeface="Wingdings" panose="05000000000000000000" pitchFamily="2" charset="2"/>
              <a:buChar char="Ø"/>
            </a:pPr>
            <a:r>
              <a:rPr lang="en-US" sz="1800" b="1" i="1" dirty="0" err="1"/>
              <a:t>w</a:t>
            </a:r>
            <a:r>
              <a:rPr lang="en-US" sz="1800" b="1" i="1" dirty="0" err="1" smtClean="0"/>
              <a:t>c</a:t>
            </a:r>
            <a:r>
              <a:rPr lang="en-US" sz="1800" b="1" i="1" dirty="0" smtClean="0"/>
              <a:t> –l file.txt  </a:t>
            </a:r>
            <a:r>
              <a:rPr lang="en-US" sz="1800" dirty="0" smtClean="0"/>
              <a:t>(count lines)</a:t>
            </a:r>
          </a:p>
          <a:p>
            <a:pPr marL="1258888" lvl="2" indent="-344488">
              <a:buClr>
                <a:srgbClr val="002060"/>
              </a:buClr>
              <a:buFont typeface="Wingdings" panose="05000000000000000000" pitchFamily="2" charset="2"/>
              <a:buChar char="Ø"/>
            </a:pPr>
            <a:r>
              <a:rPr lang="en-US" sz="1800" b="1" i="1" dirty="0" err="1"/>
              <a:t>w</a:t>
            </a:r>
            <a:r>
              <a:rPr lang="en-US" sz="1800" b="1" i="1" dirty="0" err="1" smtClean="0"/>
              <a:t>c</a:t>
            </a:r>
            <a:r>
              <a:rPr lang="en-US" sz="1800" b="1" i="1" dirty="0" smtClean="0"/>
              <a:t> –m file.txt </a:t>
            </a:r>
            <a:r>
              <a:rPr lang="en-US" sz="1800" dirty="0" smtClean="0"/>
              <a:t>(count characters)</a:t>
            </a:r>
          </a:p>
          <a:p>
            <a:pPr marL="1258888" lvl="2" indent="-344488">
              <a:buClr>
                <a:srgbClr val="002060"/>
              </a:buClr>
              <a:buFont typeface="Wingdings" panose="05000000000000000000" pitchFamily="2" charset="2"/>
              <a:buChar char="Ø"/>
            </a:pPr>
            <a:r>
              <a:rPr lang="en-US" sz="1800" b="1" i="1" dirty="0" err="1"/>
              <a:t>w</a:t>
            </a:r>
            <a:r>
              <a:rPr lang="en-US" sz="1800" b="1" i="1" dirty="0" err="1" smtClean="0"/>
              <a:t>c</a:t>
            </a:r>
            <a:r>
              <a:rPr lang="en-US" sz="1800" b="1" i="1" dirty="0" smtClean="0"/>
              <a:t> –w file.txt </a:t>
            </a:r>
            <a:r>
              <a:rPr lang="en-US" sz="1800" dirty="0" smtClean="0"/>
              <a:t>(count words)</a:t>
            </a:r>
          </a:p>
          <a:p>
            <a:pPr marL="795338" lvl="1" indent="-338138">
              <a:buClr>
                <a:srgbClr val="002060"/>
              </a:buClr>
              <a:buFont typeface="Courier New" panose="02070309020205020404" pitchFamily="49" charset="0"/>
              <a:buChar char="o"/>
            </a:pPr>
            <a:r>
              <a:rPr lang="en-US" sz="2000" dirty="0" smtClean="0"/>
              <a:t>Cut columns in a file:</a:t>
            </a:r>
            <a:endParaRPr lang="en-US" sz="2000" dirty="0"/>
          </a:p>
          <a:p>
            <a:pPr marL="1258888" lvl="2" indent="-344488">
              <a:buClr>
                <a:srgbClr val="002060"/>
              </a:buClr>
              <a:buFont typeface="Wingdings" panose="05000000000000000000" pitchFamily="2" charset="2"/>
              <a:buChar char="Ø"/>
            </a:pPr>
            <a:r>
              <a:rPr lang="en-US" sz="1800" b="1" i="1" dirty="0" smtClean="0"/>
              <a:t>cut –f 2  file.txt    </a:t>
            </a:r>
            <a:r>
              <a:rPr lang="en-US" sz="1800" dirty="0" smtClean="0"/>
              <a:t>(cut the 2</a:t>
            </a:r>
            <a:r>
              <a:rPr lang="en-US" sz="1800" baseline="30000" dirty="0" smtClean="0"/>
              <a:t>nd</a:t>
            </a:r>
            <a:r>
              <a:rPr lang="en-US" sz="1800" dirty="0" smtClean="0"/>
              <a:t> column in a </a:t>
            </a:r>
            <a:r>
              <a:rPr lang="en-US" sz="1800" u="sng" dirty="0" smtClean="0"/>
              <a:t>tab-separated</a:t>
            </a:r>
            <a:r>
              <a:rPr lang="en-US" sz="1800" dirty="0" smtClean="0"/>
              <a:t> file)</a:t>
            </a:r>
            <a:endParaRPr lang="en-US" sz="1800" dirty="0"/>
          </a:p>
          <a:p>
            <a:pPr marL="1258888" lvl="2" indent="-344488">
              <a:buClr>
                <a:srgbClr val="002060"/>
              </a:buClr>
              <a:buFont typeface="Wingdings" panose="05000000000000000000" pitchFamily="2" charset="2"/>
              <a:buChar char="Ø"/>
            </a:pPr>
            <a:r>
              <a:rPr lang="en-US" sz="1800" b="1" i="1" dirty="0" smtClean="0"/>
              <a:t>cut –f 1,3,5 –d ‘,’ file.txt  </a:t>
            </a:r>
            <a:r>
              <a:rPr lang="en-US" sz="1800" dirty="0" smtClean="0"/>
              <a:t>(cut columns 1, 3, &amp; 5 in a </a:t>
            </a:r>
            <a:r>
              <a:rPr lang="en-US" sz="1800" u="sng" dirty="0" smtClean="0"/>
              <a:t>comma-separated</a:t>
            </a:r>
            <a:r>
              <a:rPr lang="en-US" sz="1800" dirty="0" smtClean="0"/>
              <a:t> file)</a:t>
            </a:r>
            <a:endParaRPr lang="en-US" sz="2000" dirty="0" smtClean="0"/>
          </a:p>
          <a:p>
            <a:pPr marL="0" indent="0">
              <a:buClr>
                <a:srgbClr val="002060"/>
              </a:buClr>
              <a:buNone/>
            </a:pP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27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T</a:t>
            </a:r>
            <a:r>
              <a:rPr lang="en-US" b="1" dirty="0" smtClean="0">
                <a:solidFill>
                  <a:srgbClr val="002060"/>
                </a:solidFill>
                <a:effectLst>
                  <a:outerShdw blurRad="38100" dist="38100" dir="2700000" algn="tl">
                    <a:srgbClr val="000000">
                      <a:alpha val="43137"/>
                    </a:srgbClr>
                  </a:outerShdw>
                </a:effectLst>
              </a:rPr>
              <a:t>he UNIX terminal</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41400" y="1426959"/>
            <a:ext cx="10515600" cy="4894331"/>
          </a:xfrm>
        </p:spPr>
        <p:txBody>
          <a:bodyPr>
            <a:noAutofit/>
          </a:bodyPr>
          <a:lstStyle/>
          <a:p>
            <a:pPr marL="457200" indent="-457200">
              <a:buClr>
                <a:srgbClr val="002060"/>
              </a:buClr>
              <a:buFont typeface="Wingdings" panose="05000000000000000000" pitchFamily="2" charset="2"/>
              <a:buChar char="q"/>
            </a:pPr>
            <a:r>
              <a:rPr lang="en-US" sz="2000" dirty="0" smtClean="0"/>
              <a:t>Working with files … cont.</a:t>
            </a:r>
            <a:endParaRPr lang="en-US" sz="2000" dirty="0"/>
          </a:p>
          <a:p>
            <a:pPr marL="795338" lvl="1" indent="-338138">
              <a:buClr>
                <a:srgbClr val="002060"/>
              </a:buClr>
              <a:buFont typeface="Courier New" panose="02070309020205020404" pitchFamily="49" charset="0"/>
              <a:buChar char="o"/>
            </a:pPr>
            <a:r>
              <a:rPr lang="en-US" sz="1600" dirty="0" smtClean="0"/>
              <a:t>Sort the contents of a file: </a:t>
            </a:r>
          </a:p>
          <a:p>
            <a:pPr marL="1258888" lvl="2" indent="-344488">
              <a:buClr>
                <a:srgbClr val="002060"/>
              </a:buClr>
              <a:buFont typeface="Wingdings" panose="05000000000000000000" pitchFamily="2" charset="2"/>
              <a:buChar char="Ø"/>
            </a:pPr>
            <a:r>
              <a:rPr lang="en-US" sz="1400" b="1" i="1" dirty="0" smtClean="0"/>
              <a:t>sort  file.txt  </a:t>
            </a:r>
            <a:r>
              <a:rPr lang="en-US" sz="1400" dirty="0" smtClean="0"/>
              <a:t>(respects case)      </a:t>
            </a:r>
            <a:r>
              <a:rPr lang="en-US" sz="1400" b="1" i="1" dirty="0" smtClean="0"/>
              <a:t>sort –f file.txt </a:t>
            </a:r>
            <a:r>
              <a:rPr lang="en-US" sz="1400" dirty="0" smtClean="0"/>
              <a:t>(</a:t>
            </a:r>
            <a:r>
              <a:rPr lang="en-US" sz="1400" dirty="0" err="1" smtClean="0"/>
              <a:t>ignoresq</a:t>
            </a:r>
            <a:r>
              <a:rPr lang="en-US" sz="1400" dirty="0" smtClean="0"/>
              <a:t> case)</a:t>
            </a:r>
          </a:p>
          <a:p>
            <a:pPr marL="1258888" lvl="2" indent="-344488">
              <a:buClr>
                <a:srgbClr val="002060"/>
              </a:buClr>
              <a:buFont typeface="Wingdings" panose="05000000000000000000" pitchFamily="2" charset="2"/>
              <a:buChar char="Ø"/>
            </a:pPr>
            <a:r>
              <a:rPr lang="en-US" sz="1400" b="1" i="1" dirty="0" smtClean="0"/>
              <a:t>sort –</a:t>
            </a:r>
            <a:r>
              <a:rPr lang="en-US" sz="1400" b="1" i="1" dirty="0" err="1" smtClean="0"/>
              <a:t>fr</a:t>
            </a:r>
            <a:r>
              <a:rPr lang="en-US" sz="1400" b="1" i="1" dirty="0" smtClean="0"/>
              <a:t> file.txt</a:t>
            </a:r>
            <a:r>
              <a:rPr lang="en-US" sz="1400" dirty="0" smtClean="0"/>
              <a:t> (reverse the result of sorting alphabetically and ignoring case)</a:t>
            </a:r>
          </a:p>
          <a:p>
            <a:pPr marL="1258888" lvl="2" indent="-344488">
              <a:buClr>
                <a:srgbClr val="002060"/>
              </a:buClr>
              <a:buFont typeface="Wingdings" panose="05000000000000000000" pitchFamily="2" charset="2"/>
              <a:buChar char="Ø"/>
            </a:pPr>
            <a:r>
              <a:rPr lang="en-US" sz="1400" b="1" i="1" dirty="0"/>
              <a:t>s</a:t>
            </a:r>
            <a:r>
              <a:rPr lang="en-US" sz="1400" b="1" i="1" dirty="0" smtClean="0"/>
              <a:t>ort –n file.txt </a:t>
            </a:r>
            <a:r>
              <a:rPr lang="en-US" sz="1400" dirty="0" smtClean="0"/>
              <a:t>(sort numerically)   </a:t>
            </a:r>
            <a:r>
              <a:rPr lang="en-US" sz="1400" b="1" i="1" dirty="0" smtClean="0"/>
              <a:t>sort –</a:t>
            </a:r>
            <a:r>
              <a:rPr lang="en-US" sz="1400" b="1" i="1" dirty="0" err="1" smtClean="0"/>
              <a:t>nr</a:t>
            </a:r>
            <a:r>
              <a:rPr lang="en-US" sz="1400" b="1" i="1" dirty="0" smtClean="0"/>
              <a:t> file.txt </a:t>
            </a:r>
            <a:r>
              <a:rPr lang="en-US" sz="1400" dirty="0" smtClean="0"/>
              <a:t>(reverse numeric order)</a:t>
            </a:r>
          </a:p>
          <a:p>
            <a:pPr marL="1258888" lvl="2" indent="-344488">
              <a:buClr>
                <a:srgbClr val="002060"/>
              </a:buClr>
              <a:buFont typeface="Wingdings" panose="05000000000000000000" pitchFamily="2" charset="2"/>
              <a:buChar char="Ø"/>
            </a:pPr>
            <a:r>
              <a:rPr lang="en-US" sz="1400" dirty="0" smtClean="0"/>
              <a:t>Check the functionality of option –u and -k</a:t>
            </a:r>
          </a:p>
          <a:p>
            <a:pPr marL="795338" lvl="1" indent="-338138">
              <a:buClr>
                <a:srgbClr val="002060"/>
              </a:buClr>
              <a:buFont typeface="Courier New" panose="02070309020205020404" pitchFamily="49" charset="0"/>
              <a:buChar char="o"/>
            </a:pPr>
            <a:r>
              <a:rPr lang="en-US" sz="1600" dirty="0" smtClean="0"/>
              <a:t>Get the unique entries in a sorted file:  </a:t>
            </a:r>
            <a:r>
              <a:rPr lang="en-US" sz="1400" b="1" i="1" dirty="0" err="1" smtClean="0"/>
              <a:t>uniq</a:t>
            </a:r>
            <a:r>
              <a:rPr lang="en-US" sz="1400" b="1" i="1" dirty="0" smtClean="0"/>
              <a:t> sorted_file.txt  </a:t>
            </a:r>
            <a:r>
              <a:rPr lang="en-US" sz="1400" dirty="0" smtClean="0"/>
              <a:t>or</a:t>
            </a:r>
            <a:r>
              <a:rPr lang="en-US" sz="1400" b="1" i="1" dirty="0" smtClean="0"/>
              <a:t>  sort –u unsorted_file.txt</a:t>
            </a:r>
          </a:p>
          <a:p>
            <a:pPr marL="795338" lvl="1" indent="-338138">
              <a:buClr>
                <a:srgbClr val="002060"/>
              </a:buClr>
              <a:buFont typeface="Courier New" panose="02070309020205020404" pitchFamily="49" charset="0"/>
              <a:buChar char="o"/>
            </a:pPr>
            <a:r>
              <a:rPr lang="en-US" sz="1600" dirty="0" smtClean="0"/>
              <a:t>Get the unique </a:t>
            </a:r>
            <a:r>
              <a:rPr lang="en-US" sz="1600" dirty="0"/>
              <a:t>entries in a sorted </a:t>
            </a:r>
            <a:r>
              <a:rPr lang="en-US" sz="1600" dirty="0" smtClean="0"/>
              <a:t>file and report counts for repeated entries:  </a:t>
            </a:r>
          </a:p>
          <a:p>
            <a:pPr marL="1258888" lvl="2" indent="-344488">
              <a:buClr>
                <a:srgbClr val="002060"/>
              </a:buClr>
              <a:buFont typeface="Wingdings" panose="05000000000000000000" pitchFamily="2" charset="2"/>
              <a:buChar char="Ø"/>
            </a:pPr>
            <a:r>
              <a:rPr lang="en-US" sz="1400" b="1" i="1" dirty="0" err="1" smtClean="0"/>
              <a:t>uniq</a:t>
            </a:r>
            <a:r>
              <a:rPr lang="en-US" sz="1400" b="1" i="1" dirty="0" smtClean="0"/>
              <a:t> –c sorted_file.txt</a:t>
            </a:r>
          </a:p>
          <a:p>
            <a:pPr marL="795338" lvl="1" indent="-338138">
              <a:buClr>
                <a:srgbClr val="002060"/>
              </a:buClr>
              <a:buFont typeface="Courier New" panose="02070309020205020404" pitchFamily="49" charset="0"/>
              <a:buChar char="o"/>
            </a:pPr>
            <a:r>
              <a:rPr lang="en-US" sz="1600" dirty="0" smtClean="0"/>
              <a:t>Get all the lines in a file that contain a given string:   </a:t>
            </a:r>
            <a:r>
              <a:rPr lang="en-US" sz="1600" b="1" i="1" dirty="0" smtClean="0"/>
              <a:t>grep  string  file.txt</a:t>
            </a:r>
          </a:p>
          <a:p>
            <a:pPr marL="1258888" lvl="2" indent="-344488">
              <a:buClr>
                <a:srgbClr val="002060"/>
              </a:buClr>
              <a:buFont typeface="Wingdings" panose="05000000000000000000" pitchFamily="2" charset="2"/>
              <a:buChar char="Ø"/>
            </a:pPr>
            <a:r>
              <a:rPr lang="en-US" sz="1400" dirty="0" smtClean="0"/>
              <a:t>Same, but color the string that matches</a:t>
            </a:r>
            <a:r>
              <a:rPr lang="en-US" sz="1400" b="1" dirty="0" smtClean="0"/>
              <a:t>:    </a:t>
            </a:r>
            <a:r>
              <a:rPr lang="en-US" sz="1400" b="1" i="1" dirty="0" smtClean="0"/>
              <a:t>grep –-color=always string file.txt</a:t>
            </a:r>
            <a:endParaRPr lang="en-US" b="1" dirty="0" smtClean="0"/>
          </a:p>
          <a:p>
            <a:pPr marL="457200" indent="-457200">
              <a:buClr>
                <a:srgbClr val="002060"/>
              </a:buClr>
              <a:buFont typeface="Wingdings" panose="05000000000000000000" pitchFamily="2" charset="2"/>
              <a:buChar char="q"/>
            </a:pPr>
            <a:r>
              <a:rPr lang="en-US" sz="2000" dirty="0" smtClean="0"/>
              <a:t>Using pipe (|) to pass the output of one program as input to another:</a:t>
            </a:r>
            <a:endParaRPr lang="en-US" sz="2000" dirty="0"/>
          </a:p>
          <a:p>
            <a:pPr marL="795338" lvl="1" indent="-338138">
              <a:buClr>
                <a:srgbClr val="002060"/>
              </a:buClr>
              <a:buFont typeface="Courier New" panose="02070309020205020404" pitchFamily="49" charset="0"/>
              <a:buChar char="o"/>
            </a:pPr>
            <a:r>
              <a:rPr lang="en-US" sz="1600" dirty="0" smtClean="0"/>
              <a:t>Concatenate two files, sort numerically, get the unique entries, and count repeated entries: </a:t>
            </a:r>
            <a:endParaRPr lang="en-US" sz="1600" dirty="0"/>
          </a:p>
          <a:p>
            <a:pPr marL="1258888" lvl="2" indent="-344488">
              <a:buClr>
                <a:srgbClr val="002060"/>
              </a:buClr>
              <a:buFont typeface="Wingdings" panose="05000000000000000000" pitchFamily="2" charset="2"/>
              <a:buChar char="Ø"/>
            </a:pPr>
            <a:r>
              <a:rPr lang="en-US" sz="1400" b="1" i="1" dirty="0"/>
              <a:t>c</a:t>
            </a:r>
            <a:r>
              <a:rPr lang="en-US" sz="1400" b="1" i="1" dirty="0" smtClean="0"/>
              <a:t>at file1.txt file2.txt | sort  -n | unique -c  </a:t>
            </a:r>
            <a:endParaRPr lang="en-US" sz="1400" dirty="0"/>
          </a:p>
          <a:p>
            <a:pPr marL="795338" lvl="1" indent="-338138">
              <a:buClr>
                <a:srgbClr val="002060"/>
              </a:buClr>
              <a:buFont typeface="Courier New" panose="02070309020205020404" pitchFamily="49" charset="0"/>
              <a:buChar char="o"/>
            </a:pPr>
            <a:r>
              <a:rPr lang="en-US" sz="1600" dirty="0" smtClean="0"/>
              <a:t>Get the number of lines where a given string is present in a file: </a:t>
            </a:r>
          </a:p>
          <a:p>
            <a:pPr marL="1258888" lvl="2" indent="-344488">
              <a:buClr>
                <a:srgbClr val="002060"/>
              </a:buClr>
              <a:buFont typeface="Wingdings" panose="05000000000000000000" pitchFamily="2" charset="2"/>
              <a:buChar char="Ø"/>
            </a:pPr>
            <a:r>
              <a:rPr lang="en-US" sz="1400" b="1" i="1" dirty="0"/>
              <a:t>g</a:t>
            </a:r>
            <a:r>
              <a:rPr lang="en-US" sz="1400" b="1" i="1" dirty="0" smtClean="0"/>
              <a:t>rep string file.txt | </a:t>
            </a:r>
            <a:r>
              <a:rPr lang="en-US" sz="1400" b="1" i="1" dirty="0" err="1" smtClean="0"/>
              <a:t>wc</a:t>
            </a:r>
            <a:r>
              <a:rPr lang="en-US" sz="1400" b="1" i="1" dirty="0" smtClean="0"/>
              <a:t> –l</a:t>
            </a:r>
          </a:p>
          <a:p>
            <a:pPr marL="795338" lvl="1" indent="-338138">
              <a:buClr>
                <a:srgbClr val="002060"/>
              </a:buClr>
              <a:buFont typeface="Courier New" panose="02070309020205020404" pitchFamily="49" charset="0"/>
              <a:buChar char="o"/>
            </a:pPr>
            <a:r>
              <a:rPr lang="en-US" sz="1600" dirty="0"/>
              <a:t>Get the number of </a:t>
            </a:r>
            <a:r>
              <a:rPr lang="en-US" sz="1600" dirty="0" smtClean="0"/>
              <a:t>sequences in FASTA format within a file: </a:t>
            </a:r>
            <a:endParaRPr lang="en-US" sz="1600" dirty="0"/>
          </a:p>
          <a:p>
            <a:pPr marL="1258888" lvl="2" indent="-344488">
              <a:buClr>
                <a:srgbClr val="002060"/>
              </a:buClr>
              <a:buFont typeface="Wingdings" panose="05000000000000000000" pitchFamily="2" charset="2"/>
              <a:buChar char="Ø"/>
            </a:pPr>
            <a:r>
              <a:rPr lang="en-US" sz="1400" b="1" i="1" dirty="0"/>
              <a:t>grep </a:t>
            </a:r>
            <a:r>
              <a:rPr lang="en-US" sz="1400" b="1" i="1" dirty="0" smtClean="0"/>
              <a:t> ‘&gt;’ file.txt </a:t>
            </a:r>
            <a:r>
              <a:rPr lang="en-US" sz="1400" b="1" i="1" dirty="0"/>
              <a:t>| </a:t>
            </a:r>
            <a:r>
              <a:rPr lang="en-US" sz="1400" b="1" i="1" dirty="0" err="1"/>
              <a:t>wc</a:t>
            </a:r>
            <a:r>
              <a:rPr lang="en-US" sz="1400" b="1" i="1" dirty="0"/>
              <a:t> –l</a:t>
            </a:r>
          </a:p>
          <a:p>
            <a:pPr marL="801688" lvl="1" indent="-344488">
              <a:buClr>
                <a:srgbClr val="002060"/>
              </a:buClr>
              <a:buFont typeface="Wingdings" panose="05000000000000000000" pitchFamily="2" charset="2"/>
              <a:buChar char="Ø"/>
            </a:pPr>
            <a:endParaRPr lang="en-US" sz="1600" b="1" i="1"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52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fade">
                                      <p:cBhvr>
                                        <p:cTn id="21" dur="500"/>
                                        <p:tgtEl>
                                          <p:spTgt spid="3">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fade">
                                      <p:cBhvr>
                                        <p:cTn id="26" dur="500"/>
                                        <p:tgtEl>
                                          <p:spTgt spid="3">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fade">
                                      <p:cBhvr>
                                        <p:cTn id="29" dur="500"/>
                                        <p:tgtEl>
                                          <p:spTgt spid="3">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animEffect transition="in" filter="fade">
                                      <p:cBhvr>
                                        <p:cTn id="35" dur="500"/>
                                        <p:tgtEl>
                                          <p:spTgt spid="3">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5" end="15"/>
                                            </p:txEl>
                                          </p:spTgt>
                                        </p:tgtEl>
                                        <p:attrNameLst>
                                          <p:attrName>style.visibility</p:attrName>
                                        </p:attrNameLst>
                                      </p:cBhvr>
                                      <p:to>
                                        <p:strVal val="visible"/>
                                      </p:to>
                                    </p:set>
                                    <p:animEffect transition="in" filter="fade">
                                      <p:cBhvr>
                                        <p:cTn id="38" dur="500"/>
                                        <p:tgtEl>
                                          <p:spTgt spid="3">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animEffect transition="in" filter="fade">
                                      <p:cBhvr>
                                        <p:cTn id="41" dur="500"/>
                                        <p:tgtEl>
                                          <p:spTgt spid="3">
                                            <p:txEl>
                                              <p:pRg st="16" end="16"/>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7" end="17"/>
                                            </p:txEl>
                                          </p:spTgt>
                                        </p:tgtEl>
                                        <p:attrNameLst>
                                          <p:attrName>style.visibility</p:attrName>
                                        </p:attrNameLst>
                                      </p:cBhvr>
                                      <p:to>
                                        <p:strVal val="visible"/>
                                      </p:to>
                                    </p:set>
                                    <p:animEffect transition="in" filter="fade">
                                      <p:cBhvr>
                                        <p:cTn id="44"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T</a:t>
            </a:r>
            <a:r>
              <a:rPr lang="en-US" b="1" dirty="0" smtClean="0">
                <a:solidFill>
                  <a:srgbClr val="002060"/>
                </a:solidFill>
                <a:effectLst>
                  <a:outerShdw blurRad="38100" dist="38100" dir="2700000" algn="tl">
                    <a:srgbClr val="000000">
                      <a:alpha val="43137"/>
                    </a:srgbClr>
                  </a:outerShdw>
                </a:effectLst>
              </a:rPr>
              <a:t>he UNIX terminal</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41400" y="1426959"/>
            <a:ext cx="10515600" cy="4894331"/>
          </a:xfrm>
        </p:spPr>
        <p:txBody>
          <a:bodyPr>
            <a:noAutofit/>
          </a:bodyPr>
          <a:lstStyle/>
          <a:p>
            <a:pPr marL="457200" indent="-457200">
              <a:buClr>
                <a:srgbClr val="002060"/>
              </a:buClr>
              <a:buFont typeface="Wingdings" panose="05000000000000000000" pitchFamily="2" charset="2"/>
              <a:buChar char="q"/>
            </a:pPr>
            <a:r>
              <a:rPr lang="en-US" sz="2200" dirty="0" smtClean="0"/>
              <a:t>Environment variables:</a:t>
            </a:r>
            <a:endParaRPr lang="en-US" sz="2200" dirty="0"/>
          </a:p>
          <a:p>
            <a:pPr marL="795338" lvl="1" indent="-338138">
              <a:buClr>
                <a:srgbClr val="002060"/>
              </a:buClr>
              <a:buFont typeface="Courier New" panose="02070309020205020404" pitchFamily="49" charset="0"/>
              <a:buChar char="o"/>
            </a:pPr>
            <a:r>
              <a:rPr lang="en-US" sz="1800" dirty="0" smtClean="0"/>
              <a:t>Show all the shell variables in my environment:  </a:t>
            </a:r>
            <a:r>
              <a:rPr lang="en-US" sz="1800" b="1" i="1" dirty="0" err="1" smtClean="0"/>
              <a:t>printenv</a:t>
            </a:r>
            <a:endParaRPr lang="en-US" sz="1800" b="1" i="1" dirty="0" smtClean="0"/>
          </a:p>
          <a:p>
            <a:pPr marL="795338" lvl="1" indent="-338138">
              <a:buClr>
                <a:srgbClr val="002060"/>
              </a:buClr>
              <a:buFont typeface="Courier New" panose="02070309020205020404" pitchFamily="49" charset="0"/>
              <a:buChar char="o"/>
            </a:pPr>
            <a:r>
              <a:rPr lang="en-US" sz="1800" dirty="0" smtClean="0"/>
              <a:t>See the contents of the $PATH variable:  </a:t>
            </a:r>
            <a:r>
              <a:rPr lang="en-US" sz="1600" b="1" i="1" dirty="0" smtClean="0"/>
              <a:t>echo $PATH</a:t>
            </a:r>
          </a:p>
          <a:p>
            <a:pPr marL="795338" lvl="1" indent="-338138">
              <a:buClr>
                <a:srgbClr val="002060"/>
              </a:buClr>
              <a:buFont typeface="Courier New" panose="02070309020205020404" pitchFamily="49" charset="0"/>
              <a:buChar char="o"/>
            </a:pPr>
            <a:r>
              <a:rPr lang="en-US" sz="1800" dirty="0" smtClean="0"/>
              <a:t>Add a directory to the contents of the of the variable $PATH:  </a:t>
            </a:r>
          </a:p>
          <a:p>
            <a:pPr marL="1258888" lvl="2" indent="-344488">
              <a:buClr>
                <a:srgbClr val="002060"/>
              </a:buClr>
              <a:buFont typeface="Wingdings" panose="05000000000000000000" pitchFamily="2" charset="2"/>
              <a:buChar char="Ø"/>
            </a:pPr>
            <a:r>
              <a:rPr lang="en-US" sz="1600" b="1" i="1" dirty="0"/>
              <a:t>e</a:t>
            </a:r>
            <a:r>
              <a:rPr lang="en-US" sz="1600" b="1" i="1" dirty="0" smtClean="0"/>
              <a:t>xport PATH=my/path:$PATH  </a:t>
            </a:r>
            <a:r>
              <a:rPr lang="en-US" sz="1600" dirty="0" smtClean="0"/>
              <a:t>or  </a:t>
            </a:r>
            <a:r>
              <a:rPr lang="en-US" sz="1600" b="1" i="1" dirty="0" smtClean="0"/>
              <a:t> export PATH=$PATH:/my/path</a:t>
            </a:r>
            <a:endParaRPr lang="en-US" sz="1600" dirty="0" smtClean="0"/>
          </a:p>
          <a:p>
            <a:pPr marL="795338" lvl="1" indent="-338138">
              <a:buClr>
                <a:srgbClr val="002060"/>
              </a:buClr>
              <a:buFont typeface="Courier New" panose="02070309020205020404" pitchFamily="49" charset="0"/>
              <a:buChar char="o"/>
            </a:pPr>
            <a:r>
              <a:rPr lang="en-US" sz="1800" dirty="0" smtClean="0"/>
              <a:t>Use the value of a variable:   </a:t>
            </a:r>
            <a:endParaRPr lang="en-US" sz="1800" b="1" i="1" dirty="0" smtClean="0"/>
          </a:p>
          <a:p>
            <a:pPr marL="1258888" lvl="2" indent="-344488">
              <a:buClr>
                <a:srgbClr val="002060"/>
              </a:buClr>
              <a:buFont typeface="Wingdings" panose="05000000000000000000" pitchFamily="2" charset="2"/>
              <a:buChar char="Ø"/>
            </a:pPr>
            <a:r>
              <a:rPr lang="en-US" sz="1600" dirty="0" smtClean="0"/>
              <a:t>Define variable </a:t>
            </a:r>
            <a:r>
              <a:rPr lang="en-US" sz="1600" b="1" i="1" dirty="0" smtClean="0"/>
              <a:t>export MYPATH=/my/favorite/</a:t>
            </a:r>
            <a:r>
              <a:rPr lang="en-US" sz="1600" b="1" i="1" dirty="0" err="1" smtClean="0"/>
              <a:t>dir</a:t>
            </a:r>
            <a:endParaRPr lang="en-US" sz="1600" b="1" i="1" dirty="0" smtClean="0"/>
          </a:p>
          <a:p>
            <a:pPr marL="1258888" lvl="2" indent="-344488">
              <a:buClr>
                <a:srgbClr val="002060"/>
              </a:buClr>
              <a:buFont typeface="Wingdings" panose="05000000000000000000" pitchFamily="2" charset="2"/>
              <a:buChar char="Ø"/>
            </a:pPr>
            <a:r>
              <a:rPr lang="en-US" sz="1600" dirty="0" smtClean="0"/>
              <a:t>Use it:      </a:t>
            </a:r>
            <a:r>
              <a:rPr lang="en-US" sz="1600" b="1" i="1" dirty="0" smtClean="0"/>
              <a:t>cd $MYPATH     </a:t>
            </a:r>
            <a:r>
              <a:rPr lang="en-US" sz="1600" dirty="0" smtClean="0"/>
              <a:t>or</a:t>
            </a:r>
            <a:r>
              <a:rPr lang="en-US" sz="1600" b="1" i="1" dirty="0" smtClean="0"/>
              <a:t>    ls  $MYPATH</a:t>
            </a:r>
            <a:endParaRPr lang="en-US" sz="2400" b="1" dirty="0" smtClean="0"/>
          </a:p>
          <a:p>
            <a:pPr marL="457200" indent="-457200">
              <a:buClr>
                <a:srgbClr val="002060"/>
              </a:buClr>
              <a:buFont typeface="Wingdings" panose="05000000000000000000" pitchFamily="2" charset="2"/>
              <a:buChar char="q"/>
            </a:pPr>
            <a:r>
              <a:rPr lang="en-US" sz="2200" dirty="0" smtClean="0"/>
              <a:t>Creating and using aliases:</a:t>
            </a:r>
          </a:p>
          <a:p>
            <a:pPr marL="795338" lvl="1" indent="-338138">
              <a:buClr>
                <a:srgbClr val="002060"/>
              </a:buClr>
              <a:buFont typeface="Courier New" panose="02070309020205020404" pitchFamily="49" charset="0"/>
              <a:buChar char="o"/>
            </a:pPr>
            <a:r>
              <a:rPr lang="en-US" sz="1800" dirty="0" smtClean="0"/>
              <a:t>Show all existing aliases in my shell:   </a:t>
            </a:r>
            <a:r>
              <a:rPr lang="en-US" sz="1800" b="1" i="1" dirty="0" smtClean="0"/>
              <a:t>alias</a:t>
            </a:r>
            <a:endParaRPr lang="en-US" sz="1800" b="1" i="1" dirty="0"/>
          </a:p>
          <a:p>
            <a:pPr marL="795338" lvl="1" indent="-338138">
              <a:buClr>
                <a:srgbClr val="002060"/>
              </a:buClr>
              <a:buFont typeface="Courier New" panose="02070309020205020404" pitchFamily="49" charset="0"/>
              <a:buChar char="o"/>
            </a:pPr>
            <a:r>
              <a:rPr lang="en-US" sz="1800" dirty="0" smtClean="0"/>
              <a:t>Create a new alias:  </a:t>
            </a:r>
          </a:p>
          <a:p>
            <a:pPr lvl="2">
              <a:buClr>
                <a:srgbClr val="002060"/>
              </a:buClr>
              <a:buFont typeface="Wingdings" panose="05000000000000000000" pitchFamily="2" charset="2"/>
              <a:buChar char="Ø"/>
            </a:pPr>
            <a:r>
              <a:rPr lang="en-US" sz="1600" b="1" i="1" dirty="0" smtClean="0"/>
              <a:t>alias </a:t>
            </a:r>
            <a:r>
              <a:rPr lang="en-US" sz="1600" b="1" i="1" dirty="0" err="1"/>
              <a:t>mygrep</a:t>
            </a:r>
            <a:r>
              <a:rPr lang="en-US" sz="1600" b="1" i="1" dirty="0"/>
              <a:t>=‘grep –color=always</a:t>
            </a:r>
            <a:r>
              <a:rPr lang="en-US" sz="1600" b="1" i="1" dirty="0" smtClean="0"/>
              <a:t>’  </a:t>
            </a:r>
            <a:r>
              <a:rPr lang="en-US" sz="1600" dirty="0" smtClean="0"/>
              <a:t>Use it:   </a:t>
            </a:r>
            <a:r>
              <a:rPr lang="en-US" sz="1600" b="1" i="1" dirty="0" err="1" smtClean="0"/>
              <a:t>mygrep</a:t>
            </a:r>
            <a:r>
              <a:rPr lang="en-US" sz="1600" b="1" i="1" dirty="0" smtClean="0"/>
              <a:t> string file.txt</a:t>
            </a:r>
          </a:p>
          <a:p>
            <a:pPr lvl="2">
              <a:buClr>
                <a:srgbClr val="002060"/>
              </a:buClr>
              <a:buFont typeface="Wingdings" panose="05000000000000000000" pitchFamily="2" charset="2"/>
              <a:buChar char="Ø"/>
            </a:pPr>
            <a:r>
              <a:rPr lang="en-US" sz="1600" b="1" i="1" dirty="0"/>
              <a:t>a</a:t>
            </a:r>
            <a:r>
              <a:rPr lang="en-US" sz="1600" b="1" i="1" dirty="0" smtClean="0"/>
              <a:t>lias h=history       </a:t>
            </a:r>
            <a:r>
              <a:rPr lang="en-US" sz="1600" dirty="0" smtClean="0"/>
              <a:t>Use it:  </a:t>
            </a:r>
            <a:r>
              <a:rPr lang="en-US" sz="1600" b="1" i="1" dirty="0" smtClean="0"/>
              <a:t>h </a:t>
            </a:r>
          </a:p>
          <a:p>
            <a:pPr lvl="2">
              <a:buClr>
                <a:srgbClr val="002060"/>
              </a:buClr>
              <a:buFont typeface="Wingdings" panose="05000000000000000000" pitchFamily="2" charset="2"/>
              <a:buChar char="Ø"/>
            </a:pPr>
            <a:r>
              <a:rPr lang="en-US" sz="1600" b="1" i="1" dirty="0"/>
              <a:t>a</a:t>
            </a:r>
            <a:r>
              <a:rPr lang="en-US" sz="1600" b="1" i="1" dirty="0" smtClean="0"/>
              <a:t>lias ..=‘cd ..’</a:t>
            </a:r>
            <a:r>
              <a:rPr lang="en-US" sz="1600" dirty="0" smtClean="0"/>
              <a:t>          Use it:  </a:t>
            </a:r>
            <a:r>
              <a:rPr lang="en-US" sz="1600" b="1" dirty="0" smtClean="0"/>
              <a:t>..</a:t>
            </a:r>
            <a:r>
              <a:rPr lang="en-US" sz="1600" b="1" i="1" dirty="0" smtClean="0"/>
              <a:t>    </a:t>
            </a:r>
            <a:endParaRPr lang="en-US" sz="1800" dirty="0"/>
          </a:p>
          <a:p>
            <a:pPr marL="457200" indent="-457200">
              <a:buClr>
                <a:srgbClr val="002060"/>
              </a:buClr>
              <a:buFont typeface="Wingdings" panose="05000000000000000000" pitchFamily="2" charset="2"/>
              <a:buChar char="q"/>
            </a:pPr>
            <a:r>
              <a:rPr lang="en-US" sz="2200" dirty="0" smtClean="0"/>
              <a:t>Find out the location of a program in your shell:</a:t>
            </a:r>
            <a:endParaRPr lang="en-US" sz="2200" dirty="0"/>
          </a:p>
          <a:p>
            <a:pPr marL="795338" lvl="1" indent="-338138">
              <a:buClr>
                <a:srgbClr val="002060"/>
              </a:buClr>
              <a:buFont typeface="Courier New" panose="02070309020205020404" pitchFamily="49" charset="0"/>
              <a:buChar char="o"/>
            </a:pPr>
            <a:r>
              <a:rPr lang="en-US" sz="1800" b="1" i="1" dirty="0"/>
              <a:t>w</a:t>
            </a:r>
            <a:r>
              <a:rPr lang="en-US" sz="1800" b="1" i="1" dirty="0" smtClean="0"/>
              <a:t>hich python   </a:t>
            </a:r>
            <a:r>
              <a:rPr lang="en-US" sz="1800" dirty="0" smtClean="0"/>
              <a:t>or   </a:t>
            </a:r>
            <a:r>
              <a:rPr lang="en-US" sz="1800" b="1" i="1" dirty="0" smtClean="0"/>
              <a:t>which </a:t>
            </a:r>
            <a:r>
              <a:rPr lang="en-US" sz="1800" b="1" i="1" dirty="0" err="1" smtClean="0"/>
              <a:t>blastp</a:t>
            </a:r>
            <a:r>
              <a:rPr lang="en-US" sz="1800" b="1" i="1" dirty="0" smtClean="0"/>
              <a:t>   </a:t>
            </a:r>
            <a:r>
              <a:rPr lang="en-US" sz="1800" dirty="0" smtClean="0"/>
              <a:t>or </a:t>
            </a:r>
            <a:r>
              <a:rPr lang="en-US" sz="1800" b="1" i="1" dirty="0" smtClean="0"/>
              <a:t> which </a:t>
            </a:r>
            <a:r>
              <a:rPr lang="en-US" sz="1800" b="1" i="1" dirty="0" err="1" smtClean="0"/>
              <a:t>wc</a:t>
            </a:r>
            <a:endParaRPr lang="en-US" sz="1800" b="1" i="1"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613916" y="3008243"/>
            <a:ext cx="3146284" cy="2308324"/>
          </a:xfrm>
          <a:prstGeom prst="rect">
            <a:avLst/>
          </a:prstGeom>
          <a:noFill/>
        </p:spPr>
        <p:txBody>
          <a:bodyPr wrap="square" rtlCol="0">
            <a:spAutoFit/>
          </a:bodyPr>
          <a:lstStyle/>
          <a:p>
            <a:r>
              <a:rPr lang="en-US" b="1" dirty="0" smtClean="0">
                <a:solidFill>
                  <a:srgbClr val="FF0000"/>
                </a:solidFill>
              </a:rPr>
              <a:t>NOTE:</a:t>
            </a:r>
          </a:p>
          <a:p>
            <a:pPr marL="119063" indent="6350"/>
            <a:r>
              <a:rPr lang="en-US" dirty="0" smtClean="0"/>
              <a:t>You can add Shell variables and aliases to your configuration scripts to customize your environment:</a:t>
            </a:r>
          </a:p>
          <a:p>
            <a:pPr marL="119063" indent="277813">
              <a:buClr>
                <a:srgbClr val="002060"/>
              </a:buClr>
              <a:buFont typeface="Courier New" panose="02070309020205020404" pitchFamily="49" charset="0"/>
              <a:buChar char="o"/>
            </a:pPr>
            <a:r>
              <a:rPr lang="en-US" i="1" dirty="0" smtClean="0"/>
              <a:t>~/.</a:t>
            </a:r>
            <a:r>
              <a:rPr lang="en-US" i="1" dirty="0" err="1" smtClean="0"/>
              <a:t>bash_profile</a:t>
            </a:r>
            <a:endParaRPr lang="en-US" i="1" dirty="0" smtClean="0"/>
          </a:p>
          <a:p>
            <a:pPr marL="119063" indent="277813">
              <a:buClr>
                <a:srgbClr val="002060"/>
              </a:buClr>
              <a:buFont typeface="Courier New" panose="02070309020205020404" pitchFamily="49" charset="0"/>
              <a:buChar char="o"/>
            </a:pPr>
            <a:r>
              <a:rPr lang="en-US" i="1" dirty="0" smtClean="0"/>
              <a:t>~/.</a:t>
            </a:r>
            <a:r>
              <a:rPr lang="en-US" i="1" dirty="0" err="1" smtClean="0"/>
              <a:t>bash_login</a:t>
            </a:r>
            <a:endParaRPr lang="en-US" i="1" dirty="0" smtClean="0"/>
          </a:p>
          <a:p>
            <a:pPr marL="119063" indent="277813">
              <a:buClr>
                <a:srgbClr val="002060"/>
              </a:buClr>
              <a:buFont typeface="Courier New" panose="02070309020205020404" pitchFamily="49" charset="0"/>
              <a:buChar char="o"/>
            </a:pPr>
            <a:r>
              <a:rPr lang="en-US" i="1" dirty="0" smtClean="0"/>
              <a:t>~/.profile</a:t>
            </a:r>
          </a:p>
        </p:txBody>
      </p:sp>
    </p:spTree>
    <p:extLst>
      <p:ext uri="{BB962C8B-B14F-4D97-AF65-F5344CB8AC3E}">
        <p14:creationId xmlns:p14="http://schemas.microsoft.com/office/powerpoint/2010/main" val="64528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Effect transition="in" filter="fade">
                                      <p:cBhvr>
                                        <p:cTn id="51" dur="500"/>
                                        <p:tgtEl>
                                          <p:spTgt spid="3">
                                            <p:txEl>
                                              <p:pRg st="14" end="14"/>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5" end="15"/>
                                            </p:txEl>
                                          </p:spTgt>
                                        </p:tgtEl>
                                        <p:attrNameLst>
                                          <p:attrName>style.visibility</p:attrName>
                                        </p:attrNameLst>
                                      </p:cBhvr>
                                      <p:to>
                                        <p:strVal val="visible"/>
                                      </p:to>
                                    </p:set>
                                    <p:animEffect transition="in" filter="fade">
                                      <p:cBhvr>
                                        <p:cTn id="54" dur="500"/>
                                        <p:tgtEl>
                                          <p:spTgt spid="3">
                                            <p:txEl>
                                              <p:pRg st="15" end="1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a:solidFill>
                  <a:srgbClr val="002060"/>
                </a:solidFill>
                <a:effectLst>
                  <a:outerShdw blurRad="38100" dist="38100" dir="2700000" algn="tl">
                    <a:srgbClr val="000000">
                      <a:alpha val="43137"/>
                    </a:srgbClr>
                  </a:outerShdw>
                </a:effectLst>
              </a:rPr>
              <a:t>T</a:t>
            </a:r>
            <a:r>
              <a:rPr lang="en-US" b="1" dirty="0" smtClean="0">
                <a:solidFill>
                  <a:srgbClr val="002060"/>
                </a:solidFill>
                <a:effectLst>
                  <a:outerShdw blurRad="38100" dist="38100" dir="2700000" algn="tl">
                    <a:srgbClr val="000000">
                      <a:alpha val="43137"/>
                    </a:srgbClr>
                  </a:outerShdw>
                </a:effectLst>
              </a:rPr>
              <a:t>he UNIX terminal</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41400" y="1758263"/>
            <a:ext cx="10515600" cy="4563023"/>
          </a:xfrm>
        </p:spPr>
        <p:txBody>
          <a:bodyPr>
            <a:noAutofit/>
          </a:bodyPr>
          <a:lstStyle/>
          <a:p>
            <a:pPr marL="457200" indent="-457200">
              <a:buClr>
                <a:srgbClr val="002060"/>
              </a:buClr>
              <a:buFont typeface="Wingdings" panose="05000000000000000000" pitchFamily="2" charset="2"/>
              <a:buChar char="q"/>
            </a:pPr>
            <a:r>
              <a:rPr lang="en-US" sz="3200" dirty="0" smtClean="0"/>
              <a:t>Editing files:</a:t>
            </a:r>
            <a:endParaRPr lang="en-US" sz="3200" dirty="0"/>
          </a:p>
          <a:p>
            <a:pPr marL="795338" lvl="1" indent="-338138">
              <a:buClr>
                <a:srgbClr val="002060"/>
              </a:buClr>
              <a:buFont typeface="Courier New" panose="02070309020205020404" pitchFamily="49" charset="0"/>
              <a:buChar char="o"/>
            </a:pPr>
            <a:r>
              <a:rPr lang="en-US" sz="2800" dirty="0" smtClean="0"/>
              <a:t>In a comma separated file, replace all commas with tabs:</a:t>
            </a:r>
          </a:p>
          <a:p>
            <a:pPr marL="1258888" lvl="2" indent="-344488">
              <a:buClr>
                <a:srgbClr val="002060"/>
              </a:buClr>
              <a:buFont typeface="Wingdings" panose="05000000000000000000" pitchFamily="2" charset="2"/>
              <a:buChar char="Ø"/>
            </a:pPr>
            <a:r>
              <a:rPr lang="en-US" sz="2400" b="1" i="1" dirty="0" err="1" smtClean="0"/>
              <a:t>perl</a:t>
            </a:r>
            <a:r>
              <a:rPr lang="en-US" sz="2400" b="1" i="1" dirty="0" smtClean="0"/>
              <a:t> –</a:t>
            </a:r>
            <a:r>
              <a:rPr lang="en-US" sz="2400" b="1" i="1" dirty="0" err="1" smtClean="0"/>
              <a:t>pe</a:t>
            </a:r>
            <a:r>
              <a:rPr lang="en-US" sz="2400" b="1" i="1" dirty="0" smtClean="0"/>
              <a:t> ‘s/,/\t/g;’ file.csv  &gt; </a:t>
            </a:r>
            <a:r>
              <a:rPr lang="en-US" sz="2400" b="1" i="1" dirty="0" err="1" smtClean="0"/>
              <a:t>file.tsv</a:t>
            </a:r>
            <a:r>
              <a:rPr lang="en-US" sz="2400" b="1" i="1" dirty="0" smtClean="0"/>
              <a:t>  </a:t>
            </a:r>
          </a:p>
          <a:p>
            <a:pPr marL="1258888" lvl="2" indent="-344488">
              <a:buClr>
                <a:srgbClr val="002060"/>
              </a:buClr>
              <a:buFont typeface="Wingdings" panose="05000000000000000000" pitchFamily="2" charset="2"/>
              <a:buChar char="Ø"/>
            </a:pPr>
            <a:r>
              <a:rPr lang="en-US" sz="2400" b="1" i="1" dirty="0" smtClean="0">
                <a:solidFill>
                  <a:srgbClr val="002060"/>
                </a:solidFill>
              </a:rPr>
              <a:t>s</a:t>
            </a:r>
            <a:r>
              <a:rPr lang="en-US" sz="2400" b="1" i="1" dirty="0" smtClean="0"/>
              <a:t>/</a:t>
            </a:r>
            <a:r>
              <a:rPr lang="en-US" sz="2400" b="1" i="1" dirty="0" smtClean="0">
                <a:solidFill>
                  <a:srgbClr val="FF0000"/>
                </a:solidFill>
              </a:rPr>
              <a:t>a</a:t>
            </a:r>
            <a:r>
              <a:rPr lang="en-US" sz="2400" b="1" i="1" dirty="0" smtClean="0"/>
              <a:t>/</a:t>
            </a:r>
            <a:r>
              <a:rPr lang="en-US" sz="2400" b="1" i="1" dirty="0" smtClean="0">
                <a:solidFill>
                  <a:srgbClr val="00B050"/>
                </a:solidFill>
              </a:rPr>
              <a:t>b</a:t>
            </a:r>
            <a:r>
              <a:rPr lang="en-US" sz="2400" b="1" i="1" dirty="0" smtClean="0"/>
              <a:t>/</a:t>
            </a:r>
            <a:r>
              <a:rPr lang="en-US" sz="2400" b="1" i="1" dirty="0" smtClean="0">
                <a:solidFill>
                  <a:srgbClr val="002060"/>
                </a:solidFill>
              </a:rPr>
              <a:t>g;</a:t>
            </a:r>
            <a:r>
              <a:rPr lang="en-US" sz="2400" b="1" i="1" dirty="0" smtClean="0"/>
              <a:t>   </a:t>
            </a:r>
            <a:r>
              <a:rPr lang="en-US" sz="2400" dirty="0" smtClean="0"/>
              <a:t>means </a:t>
            </a:r>
            <a:r>
              <a:rPr lang="en-US" sz="2400" b="1" dirty="0" smtClean="0">
                <a:solidFill>
                  <a:srgbClr val="002060"/>
                </a:solidFill>
              </a:rPr>
              <a:t>S</a:t>
            </a:r>
            <a:r>
              <a:rPr lang="en-US" sz="2400" dirty="0" smtClean="0"/>
              <a:t>ubstitute every occurrence (</a:t>
            </a:r>
            <a:r>
              <a:rPr lang="en-US" sz="2400" b="1" dirty="0" smtClean="0">
                <a:solidFill>
                  <a:srgbClr val="002060"/>
                </a:solidFill>
              </a:rPr>
              <a:t>g</a:t>
            </a:r>
            <a:r>
              <a:rPr lang="en-US" sz="2400" dirty="0" smtClean="0"/>
              <a:t>lobally) of string (or regular expression) </a:t>
            </a:r>
            <a:r>
              <a:rPr lang="en-US" sz="2400" b="1" dirty="0" smtClean="0">
                <a:solidFill>
                  <a:srgbClr val="FF0000"/>
                </a:solidFill>
              </a:rPr>
              <a:t>a</a:t>
            </a:r>
            <a:r>
              <a:rPr lang="en-US" sz="2400" dirty="0" smtClean="0"/>
              <a:t> with string </a:t>
            </a:r>
            <a:r>
              <a:rPr lang="en-US" sz="2400" b="1" dirty="0" smtClean="0">
                <a:solidFill>
                  <a:srgbClr val="00B050"/>
                </a:solidFill>
              </a:rPr>
              <a:t>b</a:t>
            </a:r>
          </a:p>
          <a:p>
            <a:pPr marL="1258888" lvl="2" indent="-344488">
              <a:buClr>
                <a:srgbClr val="002060"/>
              </a:buClr>
              <a:buFont typeface="Wingdings" panose="05000000000000000000" pitchFamily="2" charset="2"/>
              <a:buChar char="Ø"/>
            </a:pPr>
            <a:r>
              <a:rPr lang="en-US" sz="2400" b="1" i="1" dirty="0">
                <a:solidFill>
                  <a:srgbClr val="002060"/>
                </a:solidFill>
              </a:rPr>
              <a:t>s</a:t>
            </a:r>
            <a:r>
              <a:rPr lang="en-US" sz="2400" b="1" i="1" dirty="0"/>
              <a:t>/</a:t>
            </a:r>
            <a:r>
              <a:rPr lang="en-US" sz="2400" b="1" i="1" dirty="0">
                <a:solidFill>
                  <a:srgbClr val="FF0000"/>
                </a:solidFill>
              </a:rPr>
              <a:t>a</a:t>
            </a:r>
            <a:r>
              <a:rPr lang="en-US" sz="2400" b="1" i="1" dirty="0"/>
              <a:t>/</a:t>
            </a:r>
            <a:r>
              <a:rPr lang="en-US" sz="2400" b="1" i="1" dirty="0">
                <a:solidFill>
                  <a:srgbClr val="00B050"/>
                </a:solidFill>
              </a:rPr>
              <a:t>b</a:t>
            </a:r>
            <a:r>
              <a:rPr lang="en-US" sz="2400" b="1" i="1" dirty="0" smtClean="0"/>
              <a:t>/;   </a:t>
            </a:r>
            <a:r>
              <a:rPr lang="en-US" sz="2400" dirty="0"/>
              <a:t>means </a:t>
            </a:r>
            <a:r>
              <a:rPr lang="en-US" sz="2400" b="1" dirty="0">
                <a:solidFill>
                  <a:srgbClr val="002060"/>
                </a:solidFill>
              </a:rPr>
              <a:t>S</a:t>
            </a:r>
            <a:r>
              <a:rPr lang="en-US" sz="2400" dirty="0"/>
              <a:t>ubstitute </a:t>
            </a:r>
            <a:r>
              <a:rPr lang="en-US" sz="2400" dirty="0" smtClean="0"/>
              <a:t>the first occurrence of </a:t>
            </a:r>
            <a:r>
              <a:rPr lang="en-US" sz="2400" dirty="0"/>
              <a:t>string (or regular expression) </a:t>
            </a:r>
            <a:r>
              <a:rPr lang="en-US" sz="2400" b="1" dirty="0">
                <a:solidFill>
                  <a:srgbClr val="FF0000"/>
                </a:solidFill>
              </a:rPr>
              <a:t>a</a:t>
            </a:r>
            <a:r>
              <a:rPr lang="en-US" sz="2400" dirty="0"/>
              <a:t> with string </a:t>
            </a:r>
            <a:r>
              <a:rPr lang="en-US" sz="2400" b="1" dirty="0" smtClean="0">
                <a:solidFill>
                  <a:srgbClr val="00B050"/>
                </a:solidFill>
              </a:rPr>
              <a:t>b</a:t>
            </a:r>
            <a:endParaRPr lang="en-US" sz="2400" b="1" dirty="0">
              <a:solidFill>
                <a:srgbClr val="00B050"/>
              </a:solidFill>
            </a:endParaRPr>
          </a:p>
          <a:p>
            <a:pPr marL="795338" lvl="1" indent="-338138">
              <a:buClr>
                <a:srgbClr val="002060"/>
              </a:buClr>
              <a:buFont typeface="Courier New" panose="02070309020205020404" pitchFamily="49" charset="0"/>
              <a:buChar char="o"/>
            </a:pPr>
            <a:r>
              <a:rPr lang="en-US" sz="2800" dirty="0" smtClean="0"/>
              <a:t>In </a:t>
            </a:r>
            <a:r>
              <a:rPr lang="en-US" sz="2800" dirty="0"/>
              <a:t>all comma-separated files in this directory, replace commas with </a:t>
            </a:r>
            <a:r>
              <a:rPr lang="en-US" sz="2800" dirty="0" smtClean="0"/>
              <a:t>tabs, </a:t>
            </a:r>
            <a:r>
              <a:rPr lang="en-US" sz="2800" dirty="0"/>
              <a:t>keep a backup copy of each original </a:t>
            </a:r>
            <a:r>
              <a:rPr lang="en-US" sz="2800" dirty="0" smtClean="0"/>
              <a:t>file, and attach an extension .</a:t>
            </a:r>
            <a:r>
              <a:rPr lang="en-US" sz="2800" dirty="0" err="1" smtClean="0"/>
              <a:t>bkp</a:t>
            </a:r>
            <a:r>
              <a:rPr lang="en-US" sz="2800" dirty="0" smtClean="0"/>
              <a:t> to each backup copy:  </a:t>
            </a:r>
          </a:p>
          <a:p>
            <a:pPr marL="1258888" lvl="2" indent="-344488">
              <a:buClr>
                <a:srgbClr val="002060"/>
              </a:buClr>
              <a:buFont typeface="Wingdings" panose="05000000000000000000" pitchFamily="2" charset="2"/>
              <a:buChar char="Ø"/>
            </a:pPr>
            <a:r>
              <a:rPr lang="en-US" sz="2400" b="1" i="1" dirty="0" err="1"/>
              <a:t>perl</a:t>
            </a:r>
            <a:r>
              <a:rPr lang="en-US" sz="2400" b="1" i="1" dirty="0"/>
              <a:t> </a:t>
            </a:r>
            <a:r>
              <a:rPr lang="en-US" sz="2400" b="1" i="1" dirty="0" smtClean="0"/>
              <a:t> -</a:t>
            </a:r>
            <a:r>
              <a:rPr lang="en-US" sz="2400" b="1" i="1" dirty="0" err="1" smtClean="0"/>
              <a:t>i.bkp</a:t>
            </a:r>
            <a:r>
              <a:rPr lang="en-US" sz="2400" b="1" i="1" dirty="0" smtClean="0"/>
              <a:t>  –</a:t>
            </a:r>
            <a:r>
              <a:rPr lang="en-US" sz="2400" b="1" i="1" dirty="0" err="1" smtClean="0"/>
              <a:t>pe</a:t>
            </a:r>
            <a:r>
              <a:rPr lang="en-US" sz="2400" b="1" i="1" dirty="0" smtClean="0"/>
              <a:t> </a:t>
            </a:r>
            <a:r>
              <a:rPr lang="en-US" sz="2400" b="1" i="1" dirty="0"/>
              <a:t>‘s/,/\t/g;’  </a:t>
            </a:r>
            <a:r>
              <a:rPr lang="en-US" sz="2400" b="1" i="1" dirty="0" smtClean="0"/>
              <a:t>*.csv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5137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Scripting Challenge 1</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41400" y="1758263"/>
            <a:ext cx="10515600" cy="4801563"/>
          </a:xfrm>
        </p:spPr>
        <p:txBody>
          <a:bodyPr>
            <a:noAutofit/>
          </a:bodyPr>
          <a:lstStyle/>
          <a:p>
            <a:pPr marL="468313" indent="-468313">
              <a:buClr>
                <a:srgbClr val="002060"/>
              </a:buClr>
              <a:buFont typeface="Wingdings" panose="05000000000000000000" pitchFamily="2" charset="2"/>
              <a:buChar char="q"/>
            </a:pPr>
            <a:r>
              <a:rPr lang="en-US" dirty="0" smtClean="0"/>
              <a:t>Read file </a:t>
            </a:r>
            <a:r>
              <a:rPr lang="en-US" b="1" i="1" dirty="0" err="1" smtClean="0"/>
              <a:t>TCDB.faa</a:t>
            </a:r>
            <a:r>
              <a:rPr lang="en-US" dirty="0" smtClean="0"/>
              <a:t> with protein sequences in </a:t>
            </a:r>
            <a:r>
              <a:rPr lang="en-US" dirty="0" err="1" smtClean="0"/>
              <a:t>fasta</a:t>
            </a:r>
            <a:r>
              <a:rPr lang="en-US" dirty="0" smtClean="0"/>
              <a:t> format. Parse the headers and extract the IDs, such that you reformat the file in two columns where the first column is the ID and the second column the sequence in a single string, that is:</a:t>
            </a:r>
          </a:p>
          <a:p>
            <a:pPr marL="468313" lvl="1" indent="-468313">
              <a:buClr>
                <a:srgbClr val="002060"/>
              </a:buClr>
              <a:buFont typeface="Courier New" panose="02070309020205020404" pitchFamily="49" charset="0"/>
              <a:buChar char="o"/>
            </a:pPr>
            <a:endParaRPr lang="en-US" dirty="0"/>
          </a:p>
          <a:p>
            <a:pPr marL="468313" lvl="1" indent="0">
              <a:buClr>
                <a:srgbClr val="002060"/>
              </a:buClr>
              <a:buNone/>
            </a:pPr>
            <a:r>
              <a:rPr lang="en-US" sz="1800" dirty="0"/>
              <a:t>&gt;gnl|TC-DB|</a:t>
            </a:r>
            <a:r>
              <a:rPr lang="en-US" sz="1800" b="1" dirty="0">
                <a:solidFill>
                  <a:srgbClr val="002060"/>
                </a:solidFill>
              </a:rPr>
              <a:t>1002048004</a:t>
            </a:r>
            <a:r>
              <a:rPr lang="en-US" sz="1800" dirty="0"/>
              <a:t>|</a:t>
            </a:r>
            <a:r>
              <a:rPr lang="en-US" sz="1800" b="1" dirty="0">
                <a:solidFill>
                  <a:srgbClr val="00B050"/>
                </a:solidFill>
              </a:rPr>
              <a:t>2.A.4.5.2</a:t>
            </a:r>
            <a:r>
              <a:rPr lang="en-US" sz="1800" dirty="0"/>
              <a:t> CDF zinc transporter 2 [</a:t>
            </a:r>
            <a:r>
              <a:rPr lang="en-US" sz="1800" dirty="0" err="1"/>
              <a:t>Russula</a:t>
            </a:r>
            <a:r>
              <a:rPr lang="en-US" sz="1800" dirty="0"/>
              <a:t> </a:t>
            </a:r>
            <a:r>
              <a:rPr lang="en-US" sz="1800" dirty="0" err="1"/>
              <a:t>atropurpurea</a:t>
            </a:r>
            <a:r>
              <a:rPr lang="en-US" sz="1800" dirty="0"/>
              <a:t>]</a:t>
            </a:r>
          </a:p>
          <a:p>
            <a:pPr marL="468313" lvl="1" indent="0">
              <a:buClr>
                <a:srgbClr val="002060"/>
              </a:buClr>
              <a:buNone/>
            </a:pPr>
            <a:r>
              <a:rPr lang="en-US" sz="1800" dirty="0" smtClean="0"/>
              <a:t>MHFGLNDRPEQVASA</a:t>
            </a:r>
            <a:endParaRPr lang="en-US" sz="1800" dirty="0"/>
          </a:p>
          <a:p>
            <a:pPr marL="468313" lvl="1" indent="0">
              <a:buClr>
                <a:srgbClr val="002060"/>
              </a:buClr>
              <a:buNone/>
            </a:pPr>
            <a:r>
              <a:rPr lang="en-US" sz="1800" dirty="0" smtClean="0"/>
              <a:t>TTYNDPYNIAHGLKTD</a:t>
            </a:r>
          </a:p>
          <a:p>
            <a:pPr marL="468313" lvl="1" indent="0">
              <a:buClr>
                <a:srgbClr val="002060"/>
              </a:buClr>
              <a:buNone/>
            </a:pPr>
            <a:r>
              <a:rPr lang="en-US" sz="1800" dirty="0" smtClean="0"/>
              <a:t>SSRMDVNKWPVGGA</a:t>
            </a:r>
            <a:endParaRPr lang="en-US" sz="1800" dirty="0"/>
          </a:p>
          <a:p>
            <a:pPr marL="468313" lvl="1" indent="0">
              <a:buClr>
                <a:srgbClr val="002060"/>
              </a:buClr>
              <a:buNone/>
            </a:pPr>
            <a:endParaRPr lang="en-US" dirty="0"/>
          </a:p>
          <a:p>
            <a:pPr marL="468313" lvl="1" indent="0">
              <a:buClr>
                <a:srgbClr val="002060"/>
              </a:buClr>
              <a:buNone/>
            </a:pPr>
            <a:r>
              <a:rPr lang="en-US" dirty="0" smtClean="0"/>
              <a:t>Will be printed as:</a:t>
            </a:r>
          </a:p>
          <a:p>
            <a:pPr marL="468313" lvl="1" indent="0">
              <a:buClr>
                <a:srgbClr val="002060"/>
              </a:buClr>
              <a:buNone/>
            </a:pPr>
            <a:endParaRPr lang="en-US" dirty="0" smtClean="0"/>
          </a:p>
          <a:p>
            <a:pPr marL="468313" lvl="1" indent="0">
              <a:buClr>
                <a:srgbClr val="002060"/>
              </a:buClr>
              <a:buNone/>
            </a:pPr>
            <a:r>
              <a:rPr lang="en-US" sz="1800" b="1" dirty="0" smtClean="0">
                <a:solidFill>
                  <a:srgbClr val="00B050"/>
                </a:solidFill>
              </a:rPr>
              <a:t>2.A.4.5.2</a:t>
            </a:r>
            <a:r>
              <a:rPr lang="en-US" sz="1800" dirty="0" smtClean="0"/>
              <a:t>-</a:t>
            </a:r>
            <a:r>
              <a:rPr lang="en-US" sz="1800" b="1" dirty="0" smtClean="0">
                <a:solidFill>
                  <a:srgbClr val="002060"/>
                </a:solidFill>
              </a:rPr>
              <a:t>1002048004</a:t>
            </a:r>
            <a:r>
              <a:rPr lang="en-US" sz="1800" dirty="0" smtClean="0"/>
              <a:t>       MHFGLNDRPEQVASATTYNDPYNIAHGLKTDSSRMDVNKWPVGGA</a:t>
            </a:r>
            <a:endParaRPr lang="en-US" sz="1800" dirty="0"/>
          </a:p>
          <a:p>
            <a:pPr marL="795338" lvl="1" indent="0">
              <a:buClr>
                <a:srgbClr val="002060"/>
              </a:buClr>
              <a:buNone/>
            </a:pPr>
            <a:endParaRPr lang="en-US"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962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Scripting Challenge 2</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41400" y="1596899"/>
            <a:ext cx="10515600" cy="5099737"/>
          </a:xfrm>
        </p:spPr>
        <p:txBody>
          <a:bodyPr>
            <a:noAutofit/>
          </a:bodyPr>
          <a:lstStyle/>
          <a:p>
            <a:pPr marL="468313" indent="-468313">
              <a:buClr>
                <a:srgbClr val="002060"/>
              </a:buClr>
              <a:buFont typeface="Wingdings" panose="05000000000000000000" pitchFamily="2" charset="2"/>
              <a:buChar char="q"/>
            </a:pPr>
            <a:r>
              <a:rPr lang="en-US" sz="2000" dirty="0" smtClean="0"/>
              <a:t>Assume that file </a:t>
            </a:r>
            <a:r>
              <a:rPr lang="en-US" sz="2000" b="1" i="1" dirty="0" smtClean="0"/>
              <a:t>RS.txt.bz2</a:t>
            </a:r>
            <a:r>
              <a:rPr lang="en-US" sz="2000" dirty="0"/>
              <a:t> </a:t>
            </a:r>
            <a:r>
              <a:rPr lang="en-US" sz="2000" dirty="0" smtClean="0"/>
              <a:t>contains pairs of proteins (</a:t>
            </a:r>
            <a:r>
              <a:rPr lang="en-US" sz="2000" b="1" dirty="0" smtClean="0"/>
              <a:t>columns 1 and 2</a:t>
            </a:r>
            <a:r>
              <a:rPr lang="en-US" sz="2000" dirty="0" smtClean="0"/>
              <a:t>) that </a:t>
            </a:r>
            <a:r>
              <a:rPr lang="en-US" sz="2000" u="sng" dirty="0" smtClean="0"/>
              <a:t>you</a:t>
            </a:r>
            <a:r>
              <a:rPr lang="en-US" sz="2000" dirty="0" smtClean="0"/>
              <a:t> predict are involved in physical interactions by the methods shown in </a:t>
            </a:r>
            <a:r>
              <a:rPr lang="en-US" sz="2000" b="1" dirty="0" smtClean="0"/>
              <a:t>column 3</a:t>
            </a:r>
            <a:r>
              <a:rPr lang="en-US" sz="2000" dirty="0" smtClean="0"/>
              <a:t> with a given probability of interaction (</a:t>
            </a:r>
            <a:r>
              <a:rPr lang="en-US" sz="2000" b="1" dirty="0" smtClean="0"/>
              <a:t>column 4</a:t>
            </a:r>
            <a:r>
              <a:rPr lang="en-US" sz="2000" dirty="0" smtClean="0"/>
              <a:t>). </a:t>
            </a:r>
          </a:p>
          <a:p>
            <a:pPr marL="468313" indent="-468313">
              <a:buClr>
                <a:srgbClr val="002060"/>
              </a:buClr>
              <a:buFont typeface="Wingdings" panose="05000000000000000000" pitchFamily="2" charset="2"/>
              <a:buChar char="q"/>
            </a:pPr>
            <a:r>
              <a:rPr lang="en-US" sz="2000" b="1" dirty="0" smtClean="0"/>
              <a:t>Hypothetical </a:t>
            </a:r>
            <a:r>
              <a:rPr lang="en-US" sz="2000" b="1" dirty="0" smtClean="0"/>
              <a:t>scenario</a:t>
            </a:r>
            <a:r>
              <a:rPr lang="en-US" sz="2000" dirty="0" smtClean="0"/>
              <a:t>: </a:t>
            </a:r>
            <a:r>
              <a:rPr lang="en-US" sz="2000" dirty="0" smtClean="0"/>
              <a:t>A collaborator wants to test your predictions in the laboratory and will attempt to co-express, co-purify, co-crystallize, and solve the 3D structure of the binary hetero-complexes you predicted. However, he can only test your best predictions.</a:t>
            </a:r>
          </a:p>
          <a:p>
            <a:pPr marL="468313" indent="-468313">
              <a:buClr>
                <a:srgbClr val="002060"/>
              </a:buClr>
              <a:buFont typeface="Wingdings" panose="05000000000000000000" pitchFamily="2" charset="2"/>
              <a:buChar char="q"/>
            </a:pPr>
            <a:r>
              <a:rPr lang="en-US" sz="2000" dirty="0" smtClean="0"/>
              <a:t>For the first 2000 different reference proteins in column 1, extract all their inferred binding partners (column 2), and report for each reference protein a) the candidate binding partner with the highest probability of interaction, and b) the total number of candidate binding partners for that reference protein.</a:t>
            </a:r>
          </a:p>
          <a:p>
            <a:pPr marL="806450" lvl="1" indent="-349250">
              <a:buClr>
                <a:srgbClr val="002060"/>
              </a:buClr>
              <a:buFont typeface="Wingdings" panose="05000000000000000000" pitchFamily="2" charset="2"/>
              <a:buChar char="Ø"/>
            </a:pPr>
            <a:r>
              <a:rPr lang="en-US" sz="1600" dirty="0" smtClean="0"/>
              <a:t>If we sort the resulting list of 2000 proteins by the probability column, we will be able to tell our collaborator which candidate interacting partners to take to the lab first. </a:t>
            </a:r>
          </a:p>
          <a:p>
            <a:pPr marL="806450" lvl="1" indent="-349250">
              <a:buClr>
                <a:srgbClr val="002060"/>
              </a:buClr>
              <a:buFont typeface="Wingdings" panose="05000000000000000000" pitchFamily="2" charset="2"/>
              <a:buChar char="Ø"/>
            </a:pPr>
            <a:r>
              <a:rPr lang="en-US" sz="1600" dirty="0" smtClean="0"/>
              <a:t>In class we sorted by the number of interacting partners  to easily compare top results.</a:t>
            </a:r>
          </a:p>
          <a:p>
            <a:pPr marL="806450" lvl="1" indent="-349250">
              <a:buClr>
                <a:srgbClr val="002060"/>
              </a:buClr>
              <a:buFont typeface="Wingdings" panose="05000000000000000000" pitchFamily="2" charset="2"/>
              <a:buChar char="Ø"/>
            </a:pPr>
            <a:r>
              <a:rPr lang="en-US" sz="1600" dirty="0" smtClean="0"/>
              <a:t>If we plot the number of interacting partners vs the average (or top) probability of the interacting partners, we could try to answer the question of whether proteins that are involved in more interactions tend to be predicted with higher probability. Of course this is hypothetical as inference methods could </a:t>
            </a:r>
            <a:r>
              <a:rPr lang="en-US" sz="1600" dirty="0" err="1" smtClean="0"/>
              <a:t>overpredict</a:t>
            </a:r>
            <a:r>
              <a:rPr lang="en-US" sz="1600" dirty="0" smtClean="0"/>
              <a:t> or </a:t>
            </a:r>
            <a:r>
              <a:rPr lang="en-US" sz="1600" dirty="0" err="1" smtClean="0"/>
              <a:t>underpredict</a:t>
            </a:r>
            <a:r>
              <a:rPr lang="en-US" sz="1600" dirty="0" smtClean="0"/>
              <a:t> interactions, be biased, etc. But you get the idea…. </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12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p:cNvSpPr>
            <a:spLocks noChangeArrowheads="1"/>
          </p:cNvSpPr>
          <p:nvPr/>
        </p:nvSpPr>
        <p:spPr bwMode="auto">
          <a:xfrm>
            <a:off x="1828800" y="457201"/>
            <a:ext cx="6400800" cy="3732213"/>
          </a:xfrm>
          <a:prstGeom prst="flowChartAlternateProcess">
            <a:avLst/>
          </a:prstGeom>
          <a:solidFill>
            <a:schemeClr val="bg1"/>
          </a:solidFill>
          <a:ln>
            <a:noFill/>
          </a:ln>
          <a:effectLst/>
          <a:extLst/>
        </p:spPr>
        <p:txBody>
          <a:bodyPr wrap="none" anchor="ctr"/>
          <a:lstStyle/>
          <a:p>
            <a:endParaRPr lang="en-US" dirty="0"/>
          </a:p>
        </p:txBody>
      </p:sp>
      <p:sp>
        <p:nvSpPr>
          <p:cNvPr id="7" name="AutoShape 3"/>
          <p:cNvSpPr>
            <a:spLocks noChangeArrowheads="1"/>
          </p:cNvSpPr>
          <p:nvPr/>
        </p:nvSpPr>
        <p:spPr bwMode="auto">
          <a:xfrm>
            <a:off x="1828800" y="3733801"/>
            <a:ext cx="7620000" cy="2970213"/>
          </a:xfrm>
          <a:prstGeom prst="flowChartAlternateProcess">
            <a:avLst/>
          </a:prstGeom>
          <a:solidFill>
            <a:schemeClr val="bg1"/>
          </a:solidFill>
          <a:ln>
            <a:noFill/>
          </a:ln>
          <a:effectLst/>
          <a:extLst/>
        </p:spPr>
        <p:txBody>
          <a:bodyPr wrap="none" anchor="ctr"/>
          <a:lstStyle/>
          <a:p>
            <a:endParaRPr lang="en-US" dirty="0"/>
          </a:p>
        </p:txBody>
      </p:sp>
      <p:grpSp>
        <p:nvGrpSpPr>
          <p:cNvPr id="8" name="Group 4"/>
          <p:cNvGrpSpPr>
            <a:grpSpLocks/>
          </p:cNvGrpSpPr>
          <p:nvPr/>
        </p:nvGrpSpPr>
        <p:grpSpPr bwMode="auto">
          <a:xfrm>
            <a:off x="1981200" y="1219200"/>
            <a:ext cx="4495800" cy="2743200"/>
            <a:chOff x="288" y="576"/>
            <a:chExt cx="2832" cy="1728"/>
          </a:xfrm>
        </p:grpSpPr>
        <p:sp>
          <p:nvSpPr>
            <p:cNvPr id="9" name="Oval 5"/>
            <p:cNvSpPr>
              <a:spLocks noChangeArrowheads="1"/>
            </p:cNvSpPr>
            <p:nvPr/>
          </p:nvSpPr>
          <p:spPr bwMode="auto">
            <a:xfrm>
              <a:off x="288" y="576"/>
              <a:ext cx="2832" cy="1728"/>
            </a:xfrm>
            <a:prstGeom prst="ellipse">
              <a:avLst/>
            </a:prstGeom>
            <a:solidFill>
              <a:srgbClr val="35C38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 name="Oval 6"/>
            <p:cNvSpPr>
              <a:spLocks noChangeArrowheads="1"/>
            </p:cNvSpPr>
            <p:nvPr/>
          </p:nvSpPr>
          <p:spPr bwMode="auto">
            <a:xfrm>
              <a:off x="1920" y="892"/>
              <a:ext cx="672" cy="404"/>
            </a:xfrm>
            <a:prstGeom prst="ellipse">
              <a:avLst/>
            </a:prstGeom>
            <a:solidFill>
              <a:srgbClr val="FF7C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pPr algn="ctr"/>
              <a:endParaRPr lang="en-US" altLang="en-US" sz="2400" dirty="0"/>
            </a:p>
          </p:txBody>
        </p:sp>
        <p:sp>
          <p:nvSpPr>
            <p:cNvPr id="11" name="Oval 7"/>
            <p:cNvSpPr>
              <a:spLocks noChangeArrowheads="1"/>
            </p:cNvSpPr>
            <p:nvPr/>
          </p:nvSpPr>
          <p:spPr bwMode="auto">
            <a:xfrm>
              <a:off x="720" y="864"/>
              <a:ext cx="912" cy="460"/>
            </a:xfrm>
            <a:prstGeom prst="ellipse">
              <a:avLst/>
            </a:prstGeom>
            <a:solidFill>
              <a:schemeClr val="hlink"/>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pPr algn="ctr"/>
              <a:endParaRPr lang="en-US" altLang="en-US" sz="2400" dirty="0"/>
            </a:p>
          </p:txBody>
        </p:sp>
        <p:sp>
          <p:nvSpPr>
            <p:cNvPr id="12" name="Oval 8"/>
            <p:cNvSpPr>
              <a:spLocks noChangeArrowheads="1"/>
            </p:cNvSpPr>
            <p:nvPr/>
          </p:nvSpPr>
          <p:spPr bwMode="auto">
            <a:xfrm>
              <a:off x="1488" y="1824"/>
              <a:ext cx="528" cy="336"/>
            </a:xfrm>
            <a:prstGeom prst="ellipse">
              <a:avLst/>
            </a:prstGeom>
            <a:solidFill>
              <a:srgbClr val="FFCC66"/>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3" name="Oval 9"/>
            <p:cNvSpPr>
              <a:spLocks noChangeArrowheads="1"/>
            </p:cNvSpPr>
            <p:nvPr/>
          </p:nvSpPr>
          <p:spPr bwMode="auto">
            <a:xfrm>
              <a:off x="432" y="1440"/>
              <a:ext cx="624" cy="384"/>
            </a:xfrm>
            <a:prstGeom prst="ellipse">
              <a:avLst/>
            </a:prstGeom>
            <a:solidFill>
              <a:srgbClr val="CC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4" name="Text Box 10"/>
            <p:cNvSpPr txBox="1">
              <a:spLocks noChangeArrowheads="1"/>
            </p:cNvSpPr>
            <p:nvPr/>
          </p:nvSpPr>
          <p:spPr bwMode="auto">
            <a:xfrm>
              <a:off x="897" y="938"/>
              <a:ext cx="552"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ctr"/>
              <a:r>
                <a:rPr lang="en-US" altLang="en-US" sz="1300" b="1" dirty="0" smtClean="0"/>
                <a:t>Computer</a:t>
              </a:r>
            </a:p>
            <a:p>
              <a:pPr algn="ctr"/>
              <a:r>
                <a:rPr lang="en-US" altLang="en-US" sz="1300" b="1" dirty="0" smtClean="0"/>
                <a:t>Science</a:t>
              </a:r>
              <a:endParaRPr lang="en-US" altLang="en-US" sz="1300" b="1" dirty="0"/>
            </a:p>
          </p:txBody>
        </p:sp>
        <p:sp>
          <p:nvSpPr>
            <p:cNvPr id="15" name="Text Box 11"/>
            <p:cNvSpPr txBox="1">
              <a:spLocks noChangeArrowheads="1"/>
            </p:cNvSpPr>
            <p:nvPr/>
          </p:nvSpPr>
          <p:spPr bwMode="auto">
            <a:xfrm>
              <a:off x="1920" y="997"/>
              <a:ext cx="689"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tLang="en-US" sz="1300" b="1" dirty="0" smtClean="0"/>
                <a:t>Mathematics</a:t>
              </a:r>
              <a:endParaRPr lang="en-US" altLang="en-US" sz="1300" b="1" dirty="0"/>
            </a:p>
          </p:txBody>
        </p:sp>
        <p:sp>
          <p:nvSpPr>
            <p:cNvPr id="16" name="Text Box 12"/>
            <p:cNvSpPr txBox="1">
              <a:spLocks noChangeArrowheads="1"/>
            </p:cNvSpPr>
            <p:nvPr/>
          </p:nvSpPr>
          <p:spPr bwMode="auto">
            <a:xfrm>
              <a:off x="495" y="1545"/>
              <a:ext cx="503"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tLang="en-US" sz="1300" b="1" dirty="0" smtClean="0"/>
                <a:t>Statistics</a:t>
              </a:r>
              <a:endParaRPr lang="en-US" altLang="en-US" sz="1300" b="1" dirty="0"/>
            </a:p>
          </p:txBody>
        </p:sp>
        <p:sp>
          <p:nvSpPr>
            <p:cNvPr id="17" name="Text Box 13"/>
            <p:cNvSpPr txBox="1">
              <a:spLocks noChangeArrowheads="1"/>
            </p:cNvSpPr>
            <p:nvPr/>
          </p:nvSpPr>
          <p:spPr bwMode="auto">
            <a:xfrm>
              <a:off x="1552" y="1897"/>
              <a:ext cx="429"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tLang="en-US" sz="1300" b="1" dirty="0" smtClean="0"/>
                <a:t>Physics</a:t>
              </a:r>
              <a:endParaRPr lang="en-US" altLang="en-US" sz="1300" b="1" dirty="0"/>
            </a:p>
          </p:txBody>
        </p:sp>
        <p:sp>
          <p:nvSpPr>
            <p:cNvPr id="18" name="Oval 14"/>
            <p:cNvSpPr>
              <a:spLocks noChangeArrowheads="1"/>
            </p:cNvSpPr>
            <p:nvPr/>
          </p:nvSpPr>
          <p:spPr bwMode="auto">
            <a:xfrm>
              <a:off x="2400" y="1440"/>
              <a:ext cx="624" cy="260"/>
            </a:xfrm>
            <a:prstGeom prst="ellipse">
              <a:avLst/>
            </a:prstGeom>
            <a:solidFill>
              <a:srgbClr val="FFFF66"/>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dirty="0"/>
            </a:p>
          </p:txBody>
        </p:sp>
        <p:sp>
          <p:nvSpPr>
            <p:cNvPr id="19" name="Text Box 15"/>
            <p:cNvSpPr txBox="1">
              <a:spLocks noChangeArrowheads="1"/>
            </p:cNvSpPr>
            <p:nvPr/>
          </p:nvSpPr>
          <p:spPr bwMode="auto">
            <a:xfrm>
              <a:off x="2417" y="1477"/>
              <a:ext cx="631"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tLang="en-US" sz="1300" b="1" dirty="0" smtClean="0"/>
                <a:t>Engineering</a:t>
              </a:r>
              <a:endParaRPr lang="en-US" altLang="en-US" sz="1300" b="1" dirty="0"/>
            </a:p>
          </p:txBody>
        </p:sp>
        <p:cxnSp>
          <p:nvCxnSpPr>
            <p:cNvPr id="20" name="AutoShape 16"/>
            <p:cNvCxnSpPr>
              <a:cxnSpLocks noChangeShapeType="1"/>
              <a:stCxn id="13" idx="0"/>
              <a:endCxn id="11" idx="3"/>
            </p:cNvCxnSpPr>
            <p:nvPr/>
          </p:nvCxnSpPr>
          <p:spPr bwMode="auto">
            <a:xfrm flipV="1">
              <a:off x="744" y="1257"/>
              <a:ext cx="110" cy="183"/>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7"/>
            <p:cNvCxnSpPr>
              <a:cxnSpLocks noChangeShapeType="1"/>
              <a:stCxn id="12" idx="6"/>
              <a:endCxn id="18" idx="3"/>
            </p:cNvCxnSpPr>
            <p:nvPr/>
          </p:nvCxnSpPr>
          <p:spPr bwMode="auto">
            <a:xfrm flipV="1">
              <a:off x="2016" y="1662"/>
              <a:ext cx="475" cy="330"/>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8"/>
            <p:cNvCxnSpPr>
              <a:cxnSpLocks noChangeShapeType="1"/>
              <a:stCxn id="11" idx="6"/>
              <a:endCxn id="10" idx="2"/>
            </p:cNvCxnSpPr>
            <p:nvPr/>
          </p:nvCxnSpPr>
          <p:spPr bwMode="auto">
            <a:xfrm>
              <a:off x="1632" y="1094"/>
              <a:ext cx="288" cy="0"/>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19"/>
            <p:cNvCxnSpPr>
              <a:cxnSpLocks noChangeShapeType="1"/>
              <a:stCxn id="10" idx="5"/>
              <a:endCxn id="18" idx="0"/>
            </p:cNvCxnSpPr>
            <p:nvPr/>
          </p:nvCxnSpPr>
          <p:spPr bwMode="auto">
            <a:xfrm>
              <a:off x="2494" y="1237"/>
              <a:ext cx="218" cy="203"/>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0"/>
            <p:cNvCxnSpPr>
              <a:cxnSpLocks noChangeShapeType="1"/>
              <a:stCxn id="12" idx="7"/>
              <a:endCxn id="10" idx="4"/>
            </p:cNvCxnSpPr>
            <p:nvPr/>
          </p:nvCxnSpPr>
          <p:spPr bwMode="auto">
            <a:xfrm flipV="1">
              <a:off x="1939" y="1296"/>
              <a:ext cx="317" cy="577"/>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1"/>
            <p:cNvCxnSpPr>
              <a:cxnSpLocks noChangeShapeType="1"/>
              <a:stCxn id="13" idx="7"/>
              <a:endCxn id="10" idx="3"/>
            </p:cNvCxnSpPr>
            <p:nvPr/>
          </p:nvCxnSpPr>
          <p:spPr bwMode="auto">
            <a:xfrm flipV="1">
              <a:off x="965" y="1237"/>
              <a:ext cx="1053" cy="259"/>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2"/>
            <p:cNvCxnSpPr>
              <a:cxnSpLocks noChangeShapeType="1"/>
              <a:stCxn id="12" idx="1"/>
              <a:endCxn id="11" idx="4"/>
            </p:cNvCxnSpPr>
            <p:nvPr/>
          </p:nvCxnSpPr>
          <p:spPr bwMode="auto">
            <a:xfrm flipH="1" flipV="1">
              <a:off x="1176" y="1324"/>
              <a:ext cx="389" cy="549"/>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3"/>
            <p:cNvCxnSpPr>
              <a:cxnSpLocks noChangeShapeType="1"/>
              <a:stCxn id="18" idx="1"/>
              <a:endCxn id="11" idx="5"/>
            </p:cNvCxnSpPr>
            <p:nvPr/>
          </p:nvCxnSpPr>
          <p:spPr bwMode="auto">
            <a:xfrm flipH="1" flipV="1">
              <a:off x="1498" y="1257"/>
              <a:ext cx="993" cy="221"/>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4"/>
            <p:cNvCxnSpPr>
              <a:cxnSpLocks noChangeShapeType="1"/>
              <a:stCxn id="13" idx="5"/>
              <a:endCxn id="12" idx="2"/>
            </p:cNvCxnSpPr>
            <p:nvPr/>
          </p:nvCxnSpPr>
          <p:spPr bwMode="auto">
            <a:xfrm>
              <a:off x="965" y="1768"/>
              <a:ext cx="523" cy="224"/>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Oval 25"/>
            <p:cNvSpPr>
              <a:spLocks noChangeArrowheads="1"/>
            </p:cNvSpPr>
            <p:nvPr/>
          </p:nvSpPr>
          <p:spPr bwMode="auto">
            <a:xfrm>
              <a:off x="1440" y="1392"/>
              <a:ext cx="624" cy="30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pPr algn="ctr"/>
              <a:endParaRPr lang="en-US" altLang="en-US" sz="2200" b="1" dirty="0"/>
            </a:p>
          </p:txBody>
        </p:sp>
        <p:sp>
          <p:nvSpPr>
            <p:cNvPr id="30" name="Text Box 26"/>
            <p:cNvSpPr txBox="1">
              <a:spLocks noChangeArrowheads="1"/>
            </p:cNvSpPr>
            <p:nvPr/>
          </p:nvSpPr>
          <p:spPr bwMode="auto">
            <a:xfrm>
              <a:off x="1536" y="1440"/>
              <a:ext cx="439"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tLang="en-US" sz="1300" b="1" dirty="0" smtClean="0">
                  <a:solidFill>
                    <a:srgbClr val="FF0000"/>
                  </a:solidFill>
                </a:rPr>
                <a:t>Biology</a:t>
              </a:r>
              <a:endParaRPr lang="en-US" altLang="en-US" sz="1300" b="1" dirty="0">
                <a:solidFill>
                  <a:srgbClr val="FF0000"/>
                </a:solidFill>
              </a:endParaRPr>
            </a:p>
          </p:txBody>
        </p:sp>
        <p:cxnSp>
          <p:nvCxnSpPr>
            <p:cNvPr id="31" name="AutoShape 27"/>
            <p:cNvCxnSpPr>
              <a:cxnSpLocks noChangeShapeType="1"/>
              <a:stCxn id="13" idx="4"/>
              <a:endCxn id="18" idx="4"/>
            </p:cNvCxnSpPr>
            <p:nvPr/>
          </p:nvCxnSpPr>
          <p:spPr bwMode="auto">
            <a:xfrm rot="5400000" flipH="1" flipV="1">
              <a:off x="1666" y="778"/>
              <a:ext cx="124" cy="1968"/>
            </a:xfrm>
            <a:prstGeom prst="curvedConnector3">
              <a:avLst>
                <a:gd name="adj1" fmla="val -340324"/>
              </a:avLst>
            </a:prstGeom>
            <a:noFill/>
            <a:ln w="12700" cap="sq">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 Box 28"/>
            <p:cNvSpPr txBox="1">
              <a:spLocks noChangeArrowheads="1"/>
            </p:cNvSpPr>
            <p:nvPr/>
          </p:nvSpPr>
          <p:spPr bwMode="auto">
            <a:xfrm>
              <a:off x="1291" y="672"/>
              <a:ext cx="799" cy="19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ctr"/>
              <a:r>
                <a:rPr lang="en-US" altLang="en-US" sz="1400" b="1" u="sng" dirty="0" smtClean="0">
                  <a:solidFill>
                    <a:srgbClr val="0B085E"/>
                  </a:solidFill>
                </a:rPr>
                <a:t>Bioinformatics</a:t>
              </a:r>
              <a:endParaRPr lang="en-US" altLang="en-US" sz="1400" b="1" u="sng" dirty="0"/>
            </a:p>
          </p:txBody>
        </p:sp>
      </p:grpSp>
      <p:sp>
        <p:nvSpPr>
          <p:cNvPr id="33" name="Text Box 29"/>
          <p:cNvSpPr txBox="1">
            <a:spLocks noChangeArrowheads="1"/>
          </p:cNvSpPr>
          <p:nvPr/>
        </p:nvSpPr>
        <p:spPr bwMode="auto">
          <a:xfrm>
            <a:off x="4375793" y="228600"/>
            <a:ext cx="3613463"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ctr"/>
            <a:r>
              <a:rPr lang="en-US" altLang="en-US" sz="3600" b="1" dirty="0" smtClean="0">
                <a:solidFill>
                  <a:srgbClr val="0B085E"/>
                </a:solidFill>
              </a:rPr>
              <a:t>Genomic Sciences</a:t>
            </a:r>
            <a:endParaRPr lang="en-US" altLang="en-US" sz="3600" dirty="0">
              <a:solidFill>
                <a:srgbClr val="0B085E"/>
              </a:solidFill>
            </a:endParaRPr>
          </a:p>
        </p:txBody>
      </p:sp>
      <p:grpSp>
        <p:nvGrpSpPr>
          <p:cNvPr id="34" name="Group 30"/>
          <p:cNvGrpSpPr>
            <a:grpSpLocks/>
          </p:cNvGrpSpPr>
          <p:nvPr/>
        </p:nvGrpSpPr>
        <p:grpSpPr bwMode="auto">
          <a:xfrm>
            <a:off x="4724400" y="3657600"/>
            <a:ext cx="4495800" cy="2743200"/>
            <a:chOff x="2016" y="2112"/>
            <a:chExt cx="2832" cy="1728"/>
          </a:xfrm>
        </p:grpSpPr>
        <p:sp>
          <p:nvSpPr>
            <p:cNvPr id="35" name="Oval 31"/>
            <p:cNvSpPr>
              <a:spLocks noChangeArrowheads="1"/>
            </p:cNvSpPr>
            <p:nvPr/>
          </p:nvSpPr>
          <p:spPr bwMode="auto">
            <a:xfrm>
              <a:off x="2016" y="2112"/>
              <a:ext cx="2832" cy="1728"/>
            </a:xfrm>
            <a:prstGeom prst="ellipse">
              <a:avLst/>
            </a:prstGeom>
            <a:solidFill>
              <a:srgbClr val="35C38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 name="Oval 32"/>
            <p:cNvSpPr>
              <a:spLocks noChangeArrowheads="1"/>
            </p:cNvSpPr>
            <p:nvPr/>
          </p:nvSpPr>
          <p:spPr bwMode="auto">
            <a:xfrm>
              <a:off x="3792" y="2428"/>
              <a:ext cx="672" cy="404"/>
            </a:xfrm>
            <a:prstGeom prst="ellipse">
              <a:avLst/>
            </a:prstGeom>
            <a:solidFill>
              <a:srgbClr val="FF7C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pPr algn="ctr"/>
              <a:endParaRPr lang="en-US" altLang="en-US" sz="2400" dirty="0"/>
            </a:p>
          </p:txBody>
        </p:sp>
        <p:sp>
          <p:nvSpPr>
            <p:cNvPr id="37" name="Oval 33"/>
            <p:cNvSpPr>
              <a:spLocks noChangeArrowheads="1"/>
            </p:cNvSpPr>
            <p:nvPr/>
          </p:nvSpPr>
          <p:spPr bwMode="auto">
            <a:xfrm>
              <a:off x="2400" y="2400"/>
              <a:ext cx="912" cy="460"/>
            </a:xfrm>
            <a:prstGeom prst="ellipse">
              <a:avLst/>
            </a:prstGeom>
            <a:solidFill>
              <a:schemeClr val="hlink"/>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pPr algn="ctr"/>
              <a:endParaRPr lang="en-US" altLang="en-US" sz="2400" dirty="0"/>
            </a:p>
          </p:txBody>
        </p:sp>
        <p:sp>
          <p:nvSpPr>
            <p:cNvPr id="38" name="Oval 34"/>
            <p:cNvSpPr>
              <a:spLocks noChangeArrowheads="1"/>
            </p:cNvSpPr>
            <p:nvPr/>
          </p:nvSpPr>
          <p:spPr bwMode="auto">
            <a:xfrm>
              <a:off x="3168" y="3360"/>
              <a:ext cx="720" cy="384"/>
            </a:xfrm>
            <a:prstGeom prst="ellipse">
              <a:avLst/>
            </a:prstGeom>
            <a:solidFill>
              <a:srgbClr val="FFCC66"/>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9" name="Oval 35"/>
            <p:cNvSpPr>
              <a:spLocks noChangeArrowheads="1"/>
            </p:cNvSpPr>
            <p:nvPr/>
          </p:nvSpPr>
          <p:spPr bwMode="auto">
            <a:xfrm>
              <a:off x="2112" y="2976"/>
              <a:ext cx="720" cy="384"/>
            </a:xfrm>
            <a:prstGeom prst="ellipse">
              <a:avLst/>
            </a:prstGeom>
            <a:solidFill>
              <a:srgbClr val="CCFFCC"/>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0" name="Text Box 36"/>
            <p:cNvSpPr txBox="1">
              <a:spLocks noChangeArrowheads="1"/>
            </p:cNvSpPr>
            <p:nvPr/>
          </p:nvSpPr>
          <p:spPr bwMode="auto">
            <a:xfrm>
              <a:off x="2593" y="2476"/>
              <a:ext cx="56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ctr"/>
              <a:r>
                <a:rPr lang="en-US" altLang="en-US" sz="1300" b="1" dirty="0" smtClean="0"/>
                <a:t>Molecular</a:t>
              </a:r>
            </a:p>
            <a:p>
              <a:pPr algn="ctr"/>
              <a:r>
                <a:rPr lang="en-US" altLang="en-US" sz="1300" b="1" dirty="0" smtClean="0"/>
                <a:t>Biology</a:t>
              </a:r>
              <a:endParaRPr lang="en-US" altLang="en-US" sz="1300" b="1" dirty="0"/>
            </a:p>
          </p:txBody>
        </p:sp>
        <p:sp>
          <p:nvSpPr>
            <p:cNvPr id="41" name="Text Box 37"/>
            <p:cNvSpPr txBox="1">
              <a:spLocks noChangeArrowheads="1"/>
            </p:cNvSpPr>
            <p:nvPr/>
          </p:nvSpPr>
          <p:spPr bwMode="auto">
            <a:xfrm>
              <a:off x="3855" y="2476"/>
              <a:ext cx="56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tLang="en-US" sz="1300" b="1" dirty="0" smtClean="0"/>
                <a:t>Molecular</a:t>
              </a:r>
            </a:p>
            <a:p>
              <a:r>
                <a:rPr lang="en-US" altLang="en-US" sz="1300" b="1" dirty="0" smtClean="0"/>
                <a:t>Evolution</a:t>
              </a:r>
              <a:endParaRPr lang="en-US" altLang="en-US" sz="1300" b="1" dirty="0"/>
            </a:p>
          </p:txBody>
        </p:sp>
        <p:sp>
          <p:nvSpPr>
            <p:cNvPr id="42" name="Text Box 38"/>
            <p:cNvSpPr txBox="1">
              <a:spLocks noChangeArrowheads="1"/>
            </p:cNvSpPr>
            <p:nvPr/>
          </p:nvSpPr>
          <p:spPr bwMode="auto">
            <a:xfrm>
              <a:off x="2115" y="3081"/>
              <a:ext cx="696"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tLang="en-US" sz="1300" b="1" dirty="0" smtClean="0"/>
                <a:t>Biostructures</a:t>
              </a:r>
              <a:endParaRPr lang="en-US" altLang="en-US" sz="1300" b="1" dirty="0"/>
            </a:p>
          </p:txBody>
        </p:sp>
        <p:sp>
          <p:nvSpPr>
            <p:cNvPr id="43" name="Text Box 39"/>
            <p:cNvSpPr txBox="1">
              <a:spLocks noChangeArrowheads="1"/>
            </p:cNvSpPr>
            <p:nvPr/>
          </p:nvSpPr>
          <p:spPr bwMode="auto">
            <a:xfrm>
              <a:off x="3271" y="3388"/>
              <a:ext cx="56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ctr"/>
              <a:r>
                <a:rPr lang="en-US" altLang="en-US" sz="1300" b="1" dirty="0" smtClean="0"/>
                <a:t>Molecular</a:t>
              </a:r>
            </a:p>
            <a:p>
              <a:pPr algn="ctr"/>
              <a:r>
                <a:rPr lang="en-US" altLang="en-US" sz="1300" b="1" dirty="0" smtClean="0"/>
                <a:t>Genetics</a:t>
              </a:r>
              <a:endParaRPr lang="en-US" altLang="en-US" sz="1300" b="1" dirty="0"/>
            </a:p>
          </p:txBody>
        </p:sp>
        <p:sp>
          <p:nvSpPr>
            <p:cNvPr id="44" name="Oval 40"/>
            <p:cNvSpPr>
              <a:spLocks noChangeArrowheads="1"/>
            </p:cNvSpPr>
            <p:nvPr/>
          </p:nvSpPr>
          <p:spPr bwMode="auto">
            <a:xfrm>
              <a:off x="4119" y="2976"/>
              <a:ext cx="687" cy="260"/>
            </a:xfrm>
            <a:prstGeom prst="ellipse">
              <a:avLst/>
            </a:prstGeom>
            <a:solidFill>
              <a:srgbClr val="FFFF66"/>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600" dirty="0"/>
            </a:p>
          </p:txBody>
        </p:sp>
        <p:sp>
          <p:nvSpPr>
            <p:cNvPr id="45" name="Text Box 41"/>
            <p:cNvSpPr txBox="1">
              <a:spLocks noChangeArrowheads="1"/>
            </p:cNvSpPr>
            <p:nvPr/>
          </p:nvSpPr>
          <p:spPr bwMode="auto">
            <a:xfrm>
              <a:off x="4128" y="3024"/>
              <a:ext cx="687"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r>
                <a:rPr lang="en-US" altLang="en-US" sz="1300" b="1" dirty="0" smtClean="0"/>
                <a:t>Biochemistry</a:t>
              </a:r>
              <a:endParaRPr lang="en-US" altLang="en-US" sz="1300" b="1" dirty="0"/>
            </a:p>
          </p:txBody>
        </p:sp>
        <p:cxnSp>
          <p:nvCxnSpPr>
            <p:cNvPr id="46" name="AutoShape 42"/>
            <p:cNvCxnSpPr>
              <a:cxnSpLocks noChangeShapeType="1"/>
              <a:stCxn id="39" idx="0"/>
              <a:endCxn id="37" idx="3"/>
            </p:cNvCxnSpPr>
            <p:nvPr/>
          </p:nvCxnSpPr>
          <p:spPr bwMode="auto">
            <a:xfrm flipV="1">
              <a:off x="2472" y="2793"/>
              <a:ext cx="62" cy="183"/>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43"/>
            <p:cNvCxnSpPr>
              <a:cxnSpLocks noChangeShapeType="1"/>
              <a:stCxn id="38" idx="6"/>
              <a:endCxn id="44" idx="3"/>
            </p:cNvCxnSpPr>
            <p:nvPr/>
          </p:nvCxnSpPr>
          <p:spPr bwMode="auto">
            <a:xfrm flipV="1">
              <a:off x="3888" y="3198"/>
              <a:ext cx="332" cy="354"/>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44"/>
            <p:cNvCxnSpPr>
              <a:cxnSpLocks noChangeShapeType="1"/>
              <a:stCxn id="37" idx="6"/>
              <a:endCxn id="36" idx="2"/>
            </p:cNvCxnSpPr>
            <p:nvPr/>
          </p:nvCxnSpPr>
          <p:spPr bwMode="auto">
            <a:xfrm>
              <a:off x="3312" y="2630"/>
              <a:ext cx="480" cy="0"/>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45"/>
            <p:cNvCxnSpPr>
              <a:cxnSpLocks noChangeShapeType="1"/>
              <a:stCxn id="36" idx="5"/>
              <a:endCxn id="44" idx="0"/>
            </p:cNvCxnSpPr>
            <p:nvPr/>
          </p:nvCxnSpPr>
          <p:spPr bwMode="auto">
            <a:xfrm>
              <a:off x="4366" y="2773"/>
              <a:ext cx="97" cy="203"/>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46"/>
            <p:cNvCxnSpPr>
              <a:cxnSpLocks noChangeShapeType="1"/>
              <a:stCxn id="38" idx="7"/>
              <a:endCxn id="36" idx="4"/>
            </p:cNvCxnSpPr>
            <p:nvPr/>
          </p:nvCxnSpPr>
          <p:spPr bwMode="auto">
            <a:xfrm flipV="1">
              <a:off x="3783" y="2832"/>
              <a:ext cx="345" cy="584"/>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47"/>
            <p:cNvCxnSpPr>
              <a:cxnSpLocks noChangeShapeType="1"/>
              <a:stCxn id="39" idx="7"/>
              <a:endCxn id="36" idx="3"/>
            </p:cNvCxnSpPr>
            <p:nvPr/>
          </p:nvCxnSpPr>
          <p:spPr bwMode="auto">
            <a:xfrm flipV="1">
              <a:off x="2727" y="2773"/>
              <a:ext cx="1163" cy="259"/>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48"/>
            <p:cNvCxnSpPr>
              <a:cxnSpLocks noChangeShapeType="1"/>
              <a:stCxn id="38" idx="1"/>
              <a:endCxn id="37" idx="4"/>
            </p:cNvCxnSpPr>
            <p:nvPr/>
          </p:nvCxnSpPr>
          <p:spPr bwMode="auto">
            <a:xfrm flipH="1" flipV="1">
              <a:off x="2856" y="2860"/>
              <a:ext cx="417" cy="556"/>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49"/>
            <p:cNvCxnSpPr>
              <a:cxnSpLocks noChangeShapeType="1"/>
              <a:stCxn id="44" idx="1"/>
              <a:endCxn id="37" idx="5"/>
            </p:cNvCxnSpPr>
            <p:nvPr/>
          </p:nvCxnSpPr>
          <p:spPr bwMode="auto">
            <a:xfrm flipH="1" flipV="1">
              <a:off x="3178" y="2793"/>
              <a:ext cx="1041" cy="221"/>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50"/>
            <p:cNvCxnSpPr>
              <a:cxnSpLocks noChangeShapeType="1"/>
              <a:stCxn id="39" idx="5"/>
              <a:endCxn id="38" idx="2"/>
            </p:cNvCxnSpPr>
            <p:nvPr/>
          </p:nvCxnSpPr>
          <p:spPr bwMode="auto">
            <a:xfrm>
              <a:off x="2727" y="3304"/>
              <a:ext cx="441" cy="248"/>
            </a:xfrm>
            <a:prstGeom prst="straightConnector1">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Oval 51"/>
            <p:cNvSpPr>
              <a:spLocks noChangeArrowheads="1"/>
            </p:cNvSpPr>
            <p:nvPr/>
          </p:nvSpPr>
          <p:spPr bwMode="auto">
            <a:xfrm>
              <a:off x="3168" y="2928"/>
              <a:ext cx="720" cy="384"/>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nchor="ctr"/>
            <a:lstStyle/>
            <a:p>
              <a:pPr algn="ctr"/>
              <a:endParaRPr lang="en-US" altLang="en-US" sz="2200" b="1" dirty="0"/>
            </a:p>
          </p:txBody>
        </p:sp>
        <p:sp>
          <p:nvSpPr>
            <p:cNvPr id="56" name="Text Box 52"/>
            <p:cNvSpPr txBox="1">
              <a:spLocks noChangeArrowheads="1"/>
            </p:cNvSpPr>
            <p:nvPr/>
          </p:nvSpPr>
          <p:spPr bwMode="auto">
            <a:xfrm>
              <a:off x="3175" y="2985"/>
              <a:ext cx="696"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ctr"/>
              <a:r>
                <a:rPr lang="en-US" altLang="en-US" sz="1300" b="1" dirty="0" smtClean="0">
                  <a:solidFill>
                    <a:srgbClr val="FF0000"/>
                  </a:solidFill>
                </a:rPr>
                <a:t>Experimental</a:t>
              </a:r>
            </a:p>
            <a:p>
              <a:pPr algn="ctr"/>
              <a:r>
                <a:rPr lang="en-US" altLang="en-US" sz="1300" b="1" dirty="0" smtClean="0">
                  <a:solidFill>
                    <a:srgbClr val="FF0000"/>
                  </a:solidFill>
                </a:rPr>
                <a:t>Design</a:t>
              </a:r>
              <a:endParaRPr lang="en-US" altLang="en-US" sz="1300" b="1" dirty="0">
                <a:solidFill>
                  <a:srgbClr val="FF0000"/>
                </a:solidFill>
              </a:endParaRPr>
            </a:p>
          </p:txBody>
        </p:sp>
        <p:cxnSp>
          <p:nvCxnSpPr>
            <p:cNvPr id="57" name="AutoShape 53"/>
            <p:cNvCxnSpPr>
              <a:cxnSpLocks noChangeShapeType="1"/>
              <a:stCxn id="39" idx="4"/>
              <a:endCxn id="44" idx="4"/>
            </p:cNvCxnSpPr>
            <p:nvPr/>
          </p:nvCxnSpPr>
          <p:spPr bwMode="auto">
            <a:xfrm rot="5400000" flipH="1" flipV="1">
              <a:off x="3405" y="2303"/>
              <a:ext cx="124" cy="1991"/>
            </a:xfrm>
            <a:prstGeom prst="curvedConnector3">
              <a:avLst>
                <a:gd name="adj1" fmla="val -341936"/>
              </a:avLst>
            </a:prstGeom>
            <a:noFill/>
            <a:ln w="12700" cap="sq">
              <a:solidFill>
                <a:srgbClr val="000000"/>
              </a:solidFill>
              <a:round/>
              <a:headEnd type="triangl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 Box 54"/>
            <p:cNvSpPr txBox="1">
              <a:spLocks noChangeArrowheads="1"/>
            </p:cNvSpPr>
            <p:nvPr/>
          </p:nvSpPr>
          <p:spPr bwMode="auto">
            <a:xfrm>
              <a:off x="2920" y="2208"/>
              <a:ext cx="991" cy="19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ctr"/>
              <a:r>
                <a:rPr lang="en-US" altLang="en-US" sz="1400" b="1" dirty="0" smtClean="0">
                  <a:solidFill>
                    <a:srgbClr val="0B085E"/>
                  </a:solidFill>
                </a:rPr>
                <a:t>Biological Sciences</a:t>
              </a:r>
              <a:endParaRPr lang="en-US" altLang="en-US" sz="1400" b="1" dirty="0"/>
            </a:p>
          </p:txBody>
        </p:sp>
      </p:grpSp>
      <p:grpSp>
        <p:nvGrpSpPr>
          <p:cNvPr id="59" name="Group 55"/>
          <p:cNvGrpSpPr>
            <a:grpSpLocks/>
          </p:cNvGrpSpPr>
          <p:nvPr/>
        </p:nvGrpSpPr>
        <p:grpSpPr bwMode="auto">
          <a:xfrm>
            <a:off x="6505586" y="1812926"/>
            <a:ext cx="1525590" cy="1844675"/>
            <a:chOff x="3138" y="950"/>
            <a:chExt cx="961" cy="1162"/>
          </a:xfrm>
        </p:grpSpPr>
        <p:sp>
          <p:nvSpPr>
            <p:cNvPr id="60" name="Text Box 56"/>
            <p:cNvSpPr txBox="1">
              <a:spLocks noChangeArrowheads="1"/>
            </p:cNvSpPr>
            <p:nvPr/>
          </p:nvSpPr>
          <p:spPr bwMode="auto">
            <a:xfrm>
              <a:off x="3138" y="950"/>
              <a:ext cx="961"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ctr"/>
              <a:r>
                <a:rPr lang="en-US" altLang="en-US" b="1" dirty="0" smtClean="0">
                  <a:solidFill>
                    <a:srgbClr val="0B085E"/>
                  </a:solidFill>
                </a:rPr>
                <a:t>Analysis and</a:t>
              </a:r>
            </a:p>
            <a:p>
              <a:pPr algn="ctr"/>
              <a:r>
                <a:rPr lang="en-US" altLang="en-US" b="1" dirty="0" smtClean="0">
                  <a:solidFill>
                    <a:srgbClr val="0B085E"/>
                  </a:solidFill>
                </a:rPr>
                <a:t>interpretation</a:t>
              </a:r>
            </a:p>
            <a:p>
              <a:pPr algn="ctr"/>
              <a:endParaRPr lang="en-US" altLang="en-US" dirty="0">
                <a:solidFill>
                  <a:srgbClr val="0B085E"/>
                </a:solidFill>
              </a:endParaRPr>
            </a:p>
          </p:txBody>
        </p:sp>
        <p:sp>
          <p:nvSpPr>
            <p:cNvPr id="61" name="AutoShape 57"/>
            <p:cNvSpPr>
              <a:spLocks noChangeArrowheads="1"/>
            </p:cNvSpPr>
            <p:nvPr/>
          </p:nvSpPr>
          <p:spPr bwMode="auto">
            <a:xfrm rot="16200000" flipH="1" flipV="1">
              <a:off x="3168" y="1392"/>
              <a:ext cx="720" cy="72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dirty="0">
                <a:solidFill>
                  <a:srgbClr val="0B085E"/>
                </a:solidFill>
              </a:endParaRPr>
            </a:p>
          </p:txBody>
        </p:sp>
      </p:grpSp>
      <p:grpSp>
        <p:nvGrpSpPr>
          <p:cNvPr id="62" name="Group 58"/>
          <p:cNvGrpSpPr>
            <a:grpSpLocks/>
          </p:cNvGrpSpPr>
          <p:nvPr/>
        </p:nvGrpSpPr>
        <p:grpSpPr bwMode="auto">
          <a:xfrm>
            <a:off x="2695580" y="4038600"/>
            <a:ext cx="1952629" cy="1295400"/>
            <a:chOff x="738" y="2352"/>
            <a:chExt cx="1230" cy="816"/>
          </a:xfrm>
        </p:grpSpPr>
        <p:sp>
          <p:nvSpPr>
            <p:cNvPr id="63" name="Text Box 59"/>
            <p:cNvSpPr txBox="1">
              <a:spLocks noChangeArrowheads="1"/>
            </p:cNvSpPr>
            <p:nvPr/>
          </p:nvSpPr>
          <p:spPr bwMode="auto">
            <a:xfrm>
              <a:off x="738" y="2399"/>
              <a:ext cx="775"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ctr">
                <a:lnSpc>
                  <a:spcPct val="90000"/>
                </a:lnSpc>
              </a:pPr>
              <a:r>
                <a:rPr lang="en-US" altLang="en-US" b="1" dirty="0" smtClean="0">
                  <a:solidFill>
                    <a:srgbClr val="0B085E"/>
                  </a:solidFill>
                </a:rPr>
                <a:t>Data and </a:t>
              </a:r>
            </a:p>
            <a:p>
              <a:pPr algn="ctr">
                <a:lnSpc>
                  <a:spcPct val="90000"/>
                </a:lnSpc>
              </a:pPr>
              <a:r>
                <a:rPr lang="en-US" altLang="en-US" b="1" i="1" dirty="0" smtClean="0">
                  <a:solidFill>
                    <a:srgbClr val="0B085E"/>
                  </a:solidFill>
                </a:rPr>
                <a:t>a priori</a:t>
              </a:r>
            </a:p>
            <a:p>
              <a:pPr algn="ctr">
                <a:lnSpc>
                  <a:spcPct val="90000"/>
                </a:lnSpc>
              </a:pPr>
              <a:r>
                <a:rPr lang="en-US" altLang="en-US" b="1" dirty="0" smtClean="0">
                  <a:solidFill>
                    <a:srgbClr val="0B085E"/>
                  </a:solidFill>
                </a:rPr>
                <a:t>knowledge</a:t>
              </a:r>
              <a:endParaRPr lang="en-US" altLang="en-US" b="1" dirty="0">
                <a:solidFill>
                  <a:srgbClr val="0B085E"/>
                </a:solidFill>
              </a:endParaRPr>
            </a:p>
          </p:txBody>
        </p:sp>
        <p:sp>
          <p:nvSpPr>
            <p:cNvPr id="64" name="AutoShape 60"/>
            <p:cNvSpPr>
              <a:spLocks noChangeArrowheads="1"/>
            </p:cNvSpPr>
            <p:nvPr/>
          </p:nvSpPr>
          <p:spPr bwMode="auto">
            <a:xfrm rot="16200000">
              <a:off x="1368" y="2568"/>
              <a:ext cx="816" cy="384"/>
            </a:xfrm>
            <a:custGeom>
              <a:avLst/>
              <a:gdLst>
                <a:gd name="G0" fmla="+- 15141 0 0"/>
                <a:gd name="G1" fmla="+- 5159 0 0"/>
                <a:gd name="G2" fmla="+- 12158 0 5159"/>
                <a:gd name="G3" fmla="+- G2 0 5159"/>
                <a:gd name="G4" fmla="*/ G3 32768 32059"/>
                <a:gd name="G5" fmla="*/ G4 1 2"/>
                <a:gd name="G6" fmla="+- 21600 0 15141"/>
                <a:gd name="G7" fmla="*/ G6 5159 6079"/>
                <a:gd name="G8" fmla="+- G7 15141 0"/>
                <a:gd name="T0" fmla="*/ 15141 w 21600"/>
                <a:gd name="T1" fmla="*/ 0 h 21600"/>
                <a:gd name="T2" fmla="*/ 15141 w 21600"/>
                <a:gd name="T3" fmla="*/ 12158 h 21600"/>
                <a:gd name="T4" fmla="*/ 941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41" y="0"/>
                  </a:lnTo>
                  <a:lnTo>
                    <a:pt x="15141" y="5159"/>
                  </a:lnTo>
                  <a:lnTo>
                    <a:pt x="12427" y="5159"/>
                  </a:lnTo>
                  <a:cubicBezTo>
                    <a:pt x="5564" y="5159"/>
                    <a:pt x="0" y="8293"/>
                    <a:pt x="0" y="12158"/>
                  </a:cubicBezTo>
                  <a:lnTo>
                    <a:pt x="0" y="21600"/>
                  </a:lnTo>
                  <a:lnTo>
                    <a:pt x="1881" y="21600"/>
                  </a:lnTo>
                  <a:lnTo>
                    <a:pt x="1881" y="12158"/>
                  </a:lnTo>
                  <a:cubicBezTo>
                    <a:pt x="1881" y="9309"/>
                    <a:pt x="6603" y="6999"/>
                    <a:pt x="12427" y="6999"/>
                  </a:cubicBezTo>
                  <a:lnTo>
                    <a:pt x="15141" y="6999"/>
                  </a:lnTo>
                  <a:lnTo>
                    <a:pt x="15141" y="12158"/>
                  </a:lnTo>
                  <a:close/>
                </a:path>
              </a:pathLst>
            </a:custGeom>
            <a:solidFill>
              <a:schemeClr val="tx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sz="2200" b="1" dirty="0">
                <a:solidFill>
                  <a:srgbClr val="0B085E"/>
                </a:solidFill>
                <a:latin typeface="Times" panose="02020603050405020304" pitchFamily="18" charset="0"/>
              </a:endParaRPr>
            </a:p>
          </p:txBody>
        </p:sp>
      </p:grpSp>
      <p:grpSp>
        <p:nvGrpSpPr>
          <p:cNvPr id="65" name="Group 61"/>
          <p:cNvGrpSpPr>
            <a:grpSpLocks/>
          </p:cNvGrpSpPr>
          <p:nvPr/>
        </p:nvGrpSpPr>
        <p:grpSpPr bwMode="auto">
          <a:xfrm>
            <a:off x="7620000" y="1676400"/>
            <a:ext cx="3200400" cy="2078038"/>
            <a:chOff x="3840" y="864"/>
            <a:chExt cx="2016" cy="1309"/>
          </a:xfrm>
        </p:grpSpPr>
        <p:sp>
          <p:nvSpPr>
            <p:cNvPr id="66" name="Text Box 62"/>
            <p:cNvSpPr txBox="1">
              <a:spLocks noChangeArrowheads="1"/>
            </p:cNvSpPr>
            <p:nvPr/>
          </p:nvSpPr>
          <p:spPr bwMode="auto">
            <a:xfrm>
              <a:off x="4656" y="1010"/>
              <a:ext cx="1200" cy="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7" tIns="45713" rIns="91427" bIns="45713">
              <a:spAutoFit/>
            </a:bodyPr>
            <a:lstStyle/>
            <a:p>
              <a:pPr>
                <a:buFontTx/>
                <a:buChar char="•"/>
              </a:pPr>
              <a:r>
                <a:rPr lang="en-US" altLang="en-US" sz="1900" b="1" dirty="0" smtClean="0">
                  <a:solidFill>
                    <a:srgbClr val="ED181E"/>
                  </a:solidFill>
                </a:rPr>
                <a:t>Theories</a:t>
              </a:r>
            </a:p>
            <a:p>
              <a:pPr>
                <a:buFontTx/>
                <a:buChar char="•"/>
              </a:pPr>
              <a:r>
                <a:rPr lang="en-US" altLang="en-US" sz="1900" b="1" dirty="0" smtClean="0">
                  <a:solidFill>
                    <a:srgbClr val="ED181E"/>
                  </a:solidFill>
                </a:rPr>
                <a:t>Laws</a:t>
              </a:r>
            </a:p>
            <a:p>
              <a:pPr>
                <a:buFontTx/>
                <a:buChar char="•"/>
              </a:pPr>
              <a:r>
                <a:rPr lang="en-US" altLang="en-US" sz="1900" b="1" dirty="0" smtClean="0">
                  <a:solidFill>
                    <a:srgbClr val="ED181E"/>
                  </a:solidFill>
                </a:rPr>
                <a:t>Applications</a:t>
              </a:r>
            </a:p>
            <a:p>
              <a:pPr>
                <a:buFontTx/>
                <a:buChar char="•"/>
              </a:pPr>
              <a:r>
                <a:rPr lang="en-US" altLang="en-US" sz="1900" b="1" dirty="0" smtClean="0">
                  <a:solidFill>
                    <a:srgbClr val="ED181E"/>
                  </a:solidFill>
                </a:rPr>
                <a:t>Models</a:t>
              </a:r>
            </a:p>
            <a:p>
              <a:pPr>
                <a:buFontTx/>
                <a:buChar char="•"/>
              </a:pPr>
              <a:r>
                <a:rPr lang="en-US" altLang="en-US" sz="1900" b="1" dirty="0" smtClean="0">
                  <a:solidFill>
                    <a:srgbClr val="ED181E"/>
                  </a:solidFill>
                </a:rPr>
                <a:t>Tools</a:t>
              </a:r>
            </a:p>
            <a:p>
              <a:pPr>
                <a:buFontTx/>
                <a:buChar char="•"/>
              </a:pPr>
              <a:endParaRPr lang="en-US" altLang="en-US" sz="1900" b="1" dirty="0">
                <a:solidFill>
                  <a:srgbClr val="ED181E"/>
                </a:solidFill>
              </a:endParaRPr>
            </a:p>
          </p:txBody>
        </p:sp>
        <p:sp>
          <p:nvSpPr>
            <p:cNvPr id="67" name="Line 63"/>
            <p:cNvSpPr>
              <a:spLocks noChangeShapeType="1"/>
            </p:cNvSpPr>
            <p:nvPr/>
          </p:nvSpPr>
          <p:spPr bwMode="auto">
            <a:xfrm>
              <a:off x="3840" y="1488"/>
              <a:ext cx="720" cy="0"/>
            </a:xfrm>
            <a:prstGeom prst="line">
              <a:avLst/>
            </a:prstGeom>
            <a:noFill/>
            <a:ln w="254000">
              <a:solidFill>
                <a:srgbClr val="ED181E"/>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68" name="AutoShape 64"/>
            <p:cNvSpPr>
              <a:spLocks/>
            </p:cNvSpPr>
            <p:nvPr/>
          </p:nvSpPr>
          <p:spPr bwMode="auto">
            <a:xfrm>
              <a:off x="4512" y="864"/>
              <a:ext cx="96" cy="1248"/>
            </a:xfrm>
            <a:prstGeom prst="rightBrace">
              <a:avLst>
                <a:gd name="adj1" fmla="val 108333"/>
                <a:gd name="adj2" fmla="val 50000"/>
              </a:avLst>
            </a:prstGeom>
            <a:noFill/>
            <a:ln w="28575" cap="sq">
              <a:solidFill>
                <a:srgbClr val="ED181E"/>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cxnSp>
        <p:nvCxnSpPr>
          <p:cNvPr id="69" name="Straight Connector 68"/>
          <p:cNvCxnSpPr/>
          <p:nvPr/>
        </p:nvCxnSpPr>
        <p:spPr>
          <a:xfrm>
            <a:off x="4826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40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0-#ppt_w/2"/>
                                          </p:val>
                                        </p:tav>
                                        <p:tav tm="100000">
                                          <p:val>
                                            <p:strVal val="#ppt_x"/>
                                          </p:val>
                                        </p:tav>
                                      </p:tavLst>
                                    </p:anim>
                                    <p:anim calcmode="lin" valueType="num">
                                      <p:cBhvr additive="base">
                                        <p:cTn id="8"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additive="base">
                                        <p:cTn id="19" dur="500" fill="hold"/>
                                        <p:tgtEl>
                                          <p:spTgt spid="59"/>
                                        </p:tgtEl>
                                        <p:attrNameLst>
                                          <p:attrName>ppt_x</p:attrName>
                                        </p:attrNameLst>
                                      </p:cBhvr>
                                      <p:tavLst>
                                        <p:tav tm="0">
                                          <p:val>
                                            <p:strVal val="1+#ppt_w/2"/>
                                          </p:val>
                                        </p:tav>
                                        <p:tav tm="100000">
                                          <p:val>
                                            <p:strVal val="#ppt_x"/>
                                          </p:val>
                                        </p:tav>
                                      </p:tavLst>
                                    </p:anim>
                                    <p:anim calcmode="lin" valueType="num">
                                      <p:cBhvr additive="base">
                                        <p:cTn id="2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9"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0-#ppt_w/2"/>
                                          </p:val>
                                        </p:tav>
                                        <p:tav tm="100000">
                                          <p:val>
                                            <p:strVal val="#ppt_x"/>
                                          </p:val>
                                        </p:tav>
                                      </p:tavLst>
                                    </p:anim>
                                    <p:anim calcmode="lin" valueType="num">
                                      <p:cBhvr additive="base">
                                        <p:cTn id="26" dur="500" fill="hold"/>
                                        <p:tgtEl>
                                          <p:spTgt spid="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Resources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943789"/>
            <a:ext cx="10515600" cy="3092040"/>
          </a:xfrm>
        </p:spPr>
        <p:txBody>
          <a:bodyPr>
            <a:noAutofit/>
          </a:bodyPr>
          <a:lstStyle/>
          <a:p>
            <a:pPr marL="457200" indent="-457200">
              <a:buClr>
                <a:srgbClr val="002060"/>
              </a:buClr>
              <a:buFont typeface="Wingdings" panose="05000000000000000000" pitchFamily="2" charset="2"/>
              <a:buChar char="q"/>
            </a:pPr>
            <a:r>
              <a:rPr lang="en-US" sz="3200" dirty="0" err="1" smtClean="0"/>
              <a:t>Awk</a:t>
            </a:r>
            <a:endParaRPr lang="en-US" sz="3200" dirty="0" smtClean="0"/>
          </a:p>
          <a:p>
            <a:pPr lvl="1">
              <a:buClr>
                <a:srgbClr val="002060"/>
              </a:buClr>
              <a:buFont typeface="Courier New" panose="02070309020205020404" pitchFamily="49" charset="0"/>
              <a:buChar char="o"/>
            </a:pPr>
            <a:r>
              <a:rPr lang="en-US" dirty="0">
                <a:hlinkClick r:id="rId2"/>
              </a:rPr>
              <a:t>http://</a:t>
            </a:r>
            <a:r>
              <a:rPr lang="en-US" dirty="0" smtClean="0">
                <a:hlinkClick r:id="rId2"/>
              </a:rPr>
              <a:t>www.grymoire.com/Unix/Awk.html</a:t>
            </a:r>
            <a:endParaRPr lang="en-US" dirty="0" smtClean="0"/>
          </a:p>
          <a:p>
            <a:pPr lvl="1">
              <a:buClr>
                <a:srgbClr val="002060"/>
              </a:buClr>
              <a:buFont typeface="Courier New" panose="02070309020205020404" pitchFamily="49" charset="0"/>
              <a:buChar char="o"/>
            </a:pPr>
            <a:r>
              <a:rPr lang="en-US" dirty="0">
                <a:hlinkClick r:id="rId3"/>
              </a:rPr>
              <a:t>https://www.tutorialspoint.com/awk</a:t>
            </a:r>
            <a:r>
              <a:rPr lang="en-US" dirty="0" smtClean="0">
                <a:hlinkClick r:id="rId3"/>
              </a:rPr>
              <a:t>/</a:t>
            </a:r>
            <a:endParaRPr lang="en-US" dirty="0"/>
          </a:p>
          <a:p>
            <a:pPr marL="457200" indent="-457200">
              <a:buClr>
                <a:srgbClr val="002060"/>
              </a:buClr>
              <a:buFont typeface="Wingdings" panose="05000000000000000000" pitchFamily="2" charset="2"/>
              <a:buChar char="q"/>
            </a:pPr>
            <a:r>
              <a:rPr lang="en-US" sz="3200" dirty="0" smtClean="0"/>
              <a:t>Perl</a:t>
            </a:r>
          </a:p>
          <a:p>
            <a:pPr lvl="1">
              <a:buClr>
                <a:srgbClr val="002060"/>
              </a:buClr>
              <a:buFont typeface="Courier New" panose="02070309020205020404" pitchFamily="49" charset="0"/>
              <a:buChar char="o"/>
            </a:pPr>
            <a:r>
              <a:rPr lang="en-US" dirty="0">
                <a:hlinkClick r:id="rId4"/>
              </a:rPr>
              <a:t>https://</a:t>
            </a:r>
            <a:r>
              <a:rPr lang="en-US" dirty="0" smtClean="0">
                <a:hlinkClick r:id="rId4"/>
              </a:rPr>
              <a:t>perlmaven.com/perl-tutorial</a:t>
            </a:r>
            <a:endParaRPr lang="en-US" dirty="0" smtClean="0"/>
          </a:p>
          <a:p>
            <a:pPr lvl="1">
              <a:buClr>
                <a:srgbClr val="002060"/>
              </a:buClr>
              <a:buFont typeface="Courier New" panose="02070309020205020404" pitchFamily="49" charset="0"/>
              <a:buChar char="o"/>
            </a:pPr>
            <a:r>
              <a:rPr lang="en-US" dirty="0">
                <a:hlinkClick r:id="rId5"/>
              </a:rPr>
              <a:t>https://www.tutorialspoint.com/perl</a:t>
            </a:r>
            <a:r>
              <a:rPr lang="en-US" dirty="0" smtClean="0">
                <a:hlinkClick r:id="rId5"/>
              </a:rPr>
              <a:t>/</a:t>
            </a:r>
            <a:endParaRPr lang="en-US" dirty="0" smtClean="0"/>
          </a:p>
          <a:p>
            <a:pPr marL="457200" indent="-457200">
              <a:buClr>
                <a:srgbClr val="002060"/>
              </a:buClr>
              <a:buFont typeface="Wingdings" panose="05000000000000000000" pitchFamily="2" charset="2"/>
              <a:buChar char="q"/>
            </a:pPr>
            <a:r>
              <a:rPr lang="en-US" sz="3200" dirty="0" smtClean="0"/>
              <a:t>Python</a:t>
            </a:r>
          </a:p>
          <a:p>
            <a:pPr lvl="1">
              <a:buClr>
                <a:srgbClr val="002060"/>
              </a:buClr>
              <a:buFont typeface="Courier New" panose="02070309020205020404" pitchFamily="49" charset="0"/>
              <a:buChar char="o"/>
            </a:pPr>
            <a:r>
              <a:rPr lang="en-US" dirty="0">
                <a:hlinkClick r:id="rId6"/>
              </a:rPr>
              <a:t>https://www.learnpython.org</a:t>
            </a:r>
            <a:r>
              <a:rPr lang="en-US" dirty="0" smtClean="0">
                <a:hlinkClick r:id="rId6"/>
              </a:rPr>
              <a:t>/</a:t>
            </a:r>
          </a:p>
          <a:p>
            <a:pPr lvl="1">
              <a:buClr>
                <a:srgbClr val="002060"/>
              </a:buClr>
              <a:buFont typeface="Courier New" panose="02070309020205020404" pitchFamily="49" charset="0"/>
              <a:buChar char="o"/>
            </a:pPr>
            <a:r>
              <a:rPr lang="en-US" dirty="0" smtClean="0">
                <a:hlinkClick r:id="rId6"/>
              </a:rPr>
              <a:t>https</a:t>
            </a:r>
            <a:r>
              <a:rPr lang="en-US" dirty="0">
                <a:hlinkClick r:id="rId6"/>
              </a:rPr>
              <a:t>://www.tutorialspoint.com/python</a:t>
            </a:r>
            <a:r>
              <a:rPr lang="en-US" dirty="0" smtClean="0">
                <a:hlinkClick r:id="rId6"/>
              </a:rPr>
              <a:t>/</a:t>
            </a:r>
            <a:endParaRPr lang="en-US" dirty="0" smtClean="0"/>
          </a:p>
          <a:p>
            <a:pPr lvl="1">
              <a:buClr>
                <a:srgbClr val="002060"/>
              </a:buClr>
              <a:buFont typeface="Courier New" panose="02070309020205020404" pitchFamily="49" charset="0"/>
              <a:buChar char="o"/>
            </a:pPr>
            <a:r>
              <a:rPr lang="en-US" dirty="0">
                <a:hlinkClick r:id="rId7"/>
              </a:rPr>
              <a:t>https://</a:t>
            </a:r>
            <a:r>
              <a:rPr lang="en-US" dirty="0" smtClean="0">
                <a:hlinkClick r:id="rId7"/>
              </a:rPr>
              <a:t>www.codecademy.com/learn/python</a:t>
            </a:r>
            <a:endParaRPr lang="en-US" dirty="0" smtClean="0"/>
          </a:p>
          <a:p>
            <a:pPr marL="457200" indent="-457200">
              <a:buClr>
                <a:srgbClr val="002060"/>
              </a:buClr>
              <a:buFont typeface="Wingdings" panose="05000000000000000000" pitchFamily="2" charset="2"/>
              <a:buChar char="q"/>
            </a:pPr>
            <a:endParaRPr lang="en-US" sz="3200" dirty="0" smtClean="0"/>
          </a:p>
          <a:p>
            <a:pPr marL="457200" indent="-457200">
              <a:buClr>
                <a:srgbClr val="002060"/>
              </a:buClr>
              <a:buFont typeface="Wingdings" panose="05000000000000000000" pitchFamily="2" charset="2"/>
              <a:buChar char="q"/>
            </a:pPr>
            <a:endParaRPr lang="en-US" sz="3200" dirty="0" smtClean="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734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2438" y="257176"/>
            <a:ext cx="8869362" cy="644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5694845"/>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858166" y="838200"/>
            <a:ext cx="3217868" cy="3396000"/>
          </a:xfrm>
          <a:prstGeom prst="snip2SameRect">
            <a:avLst/>
          </a:prstGeom>
        </p:spPr>
      </p:pic>
      <p:sp>
        <p:nvSpPr>
          <p:cNvPr id="352258" name="Rectangle 2"/>
          <p:cNvSpPr>
            <a:spLocks noChangeArrowheads="1"/>
          </p:cNvSpPr>
          <p:nvPr/>
        </p:nvSpPr>
        <p:spPr bwMode="auto">
          <a:xfrm>
            <a:off x="1752600" y="2819400"/>
            <a:ext cx="8458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23850" indent="-323850" defTabSz="455613">
              <a:spcBef>
                <a:spcPct val="20000"/>
              </a:spcBef>
              <a:buClr>
                <a:schemeClr val="accent1"/>
              </a:buClr>
              <a:buSzPct val="75000"/>
              <a:buFont typeface="Monotype Sorts" pitchFamily="1" charset="2"/>
              <a:tabLst>
                <a:tab pos="723900" algn="l"/>
                <a:tab pos="1446213" algn="l"/>
                <a:tab pos="2171700" algn="l"/>
                <a:tab pos="2895600" algn="l"/>
                <a:tab pos="3616325" algn="l"/>
                <a:tab pos="4340225" algn="l"/>
                <a:tab pos="5065713" algn="l"/>
                <a:tab pos="5789613" algn="l"/>
                <a:tab pos="6511925" algn="l"/>
                <a:tab pos="7237413" algn="l"/>
                <a:tab pos="7962900" algn="l"/>
              </a:tabLst>
              <a:defRPr kumimoji="1" sz="3200">
                <a:solidFill>
                  <a:schemeClr val="tx1"/>
                </a:solidFill>
                <a:effectLst>
                  <a:outerShdw blurRad="38100" dist="38100" dir="2700000" algn="tl">
                    <a:srgbClr val="C0C0C0"/>
                  </a:outerShdw>
                </a:effectLst>
                <a:latin typeface="Impact" pitchFamily="1" charset="0"/>
              </a:defRPr>
            </a:lvl1pPr>
            <a:lvl2pPr marL="725488" indent="-287338" algn="ctr" defTabSz="455613">
              <a:spcBef>
                <a:spcPct val="20000"/>
              </a:spcBef>
              <a:buClr>
                <a:schemeClr val="accent2"/>
              </a:buClr>
              <a:tabLst>
                <a:tab pos="723900" algn="l"/>
                <a:tab pos="1446213" algn="l"/>
                <a:tab pos="2171700" algn="l"/>
                <a:tab pos="2895600" algn="l"/>
                <a:tab pos="3616325" algn="l"/>
                <a:tab pos="4340225" algn="l"/>
                <a:tab pos="5065713" algn="l"/>
                <a:tab pos="5789613" algn="l"/>
                <a:tab pos="6511925" algn="l"/>
                <a:tab pos="7237413" algn="l"/>
                <a:tab pos="7962900" algn="l"/>
              </a:tabLst>
              <a:defRPr kumimoji="1" sz="2800">
                <a:solidFill>
                  <a:schemeClr val="tx1"/>
                </a:solidFill>
                <a:effectLst>
                  <a:outerShdw blurRad="38100" dist="38100" dir="2700000" algn="tl">
                    <a:srgbClr val="C0C0C0"/>
                  </a:outerShdw>
                </a:effectLst>
                <a:latin typeface="Impact" pitchFamily="1" charset="0"/>
              </a:defRPr>
            </a:lvl2pPr>
            <a:lvl3pPr marL="1055688" indent="-215900" algn="ctr" defTabSz="455613">
              <a:spcBef>
                <a:spcPct val="20000"/>
              </a:spcBef>
              <a:tabLst>
                <a:tab pos="723900" algn="l"/>
                <a:tab pos="1446213" algn="l"/>
                <a:tab pos="2171700" algn="l"/>
                <a:tab pos="2895600" algn="l"/>
                <a:tab pos="3616325" algn="l"/>
                <a:tab pos="4340225" algn="l"/>
                <a:tab pos="5065713" algn="l"/>
                <a:tab pos="5789613" algn="l"/>
                <a:tab pos="6511925" algn="l"/>
                <a:tab pos="7237413" algn="l"/>
                <a:tab pos="7962900" algn="l"/>
              </a:tabLst>
              <a:defRPr kumimoji="1" sz="2400">
                <a:solidFill>
                  <a:schemeClr val="tx1"/>
                </a:solidFill>
                <a:effectLst>
                  <a:outerShdw blurRad="38100" dist="38100" dir="2700000" algn="tl">
                    <a:srgbClr val="C0C0C0"/>
                  </a:outerShdw>
                </a:effectLst>
                <a:latin typeface="Impact" pitchFamily="1" charset="0"/>
              </a:defRPr>
            </a:lvl3pPr>
            <a:lvl4pPr marL="1727200" indent="-219075" algn="ctr" defTabSz="455613">
              <a:spcBef>
                <a:spcPct val="20000"/>
              </a:spcBef>
              <a:tabLst>
                <a:tab pos="723900" algn="l"/>
                <a:tab pos="1446213" algn="l"/>
                <a:tab pos="2171700" algn="l"/>
                <a:tab pos="2895600" algn="l"/>
                <a:tab pos="3616325" algn="l"/>
                <a:tab pos="4340225" algn="l"/>
                <a:tab pos="5065713" algn="l"/>
                <a:tab pos="5789613" algn="l"/>
                <a:tab pos="6511925" algn="l"/>
                <a:tab pos="7237413" algn="l"/>
                <a:tab pos="7962900" algn="l"/>
              </a:tabLst>
              <a:defRPr kumimoji="1" sz="2000">
                <a:solidFill>
                  <a:schemeClr val="tx1"/>
                </a:solidFill>
                <a:effectLst>
                  <a:outerShdw blurRad="38100" dist="38100" dir="2700000" algn="tl">
                    <a:srgbClr val="C0C0C0"/>
                  </a:outerShdw>
                </a:effectLst>
                <a:latin typeface="Impact" pitchFamily="1" charset="0"/>
              </a:defRPr>
            </a:lvl4pPr>
            <a:lvl5pPr marL="2155825" indent="-212725" algn="ctr" defTabSz="455613">
              <a:spcBef>
                <a:spcPct val="20000"/>
              </a:spcBef>
              <a:tabLst>
                <a:tab pos="723900" algn="l"/>
                <a:tab pos="1446213" algn="l"/>
                <a:tab pos="2171700" algn="l"/>
                <a:tab pos="2895600" algn="l"/>
                <a:tab pos="3616325" algn="l"/>
                <a:tab pos="4340225" algn="l"/>
                <a:tab pos="5065713" algn="l"/>
                <a:tab pos="5789613" algn="l"/>
                <a:tab pos="6511925" algn="l"/>
                <a:tab pos="7237413" algn="l"/>
                <a:tab pos="7962900" algn="l"/>
              </a:tabLst>
              <a:defRPr kumimoji="1" sz="2000">
                <a:solidFill>
                  <a:schemeClr val="tx1"/>
                </a:solidFill>
                <a:effectLst>
                  <a:outerShdw blurRad="38100" dist="38100" dir="2700000" algn="tl">
                    <a:srgbClr val="C0C0C0"/>
                  </a:outerShdw>
                </a:effectLst>
                <a:latin typeface="Impact" pitchFamily="1" charset="0"/>
              </a:defRPr>
            </a:lvl5pPr>
            <a:lvl6pPr marL="2613025" indent="-212725" algn="ctr" defTabSz="455613" eaLnBrk="0" fontAlgn="base" hangingPunct="0">
              <a:spcBef>
                <a:spcPct val="20000"/>
              </a:spcBef>
              <a:spcAft>
                <a:spcPct val="0"/>
              </a:spcAft>
              <a:tabLst>
                <a:tab pos="723900" algn="l"/>
                <a:tab pos="1446213" algn="l"/>
                <a:tab pos="2171700" algn="l"/>
                <a:tab pos="2895600" algn="l"/>
                <a:tab pos="3616325" algn="l"/>
                <a:tab pos="4340225" algn="l"/>
                <a:tab pos="5065713" algn="l"/>
                <a:tab pos="5789613" algn="l"/>
                <a:tab pos="6511925" algn="l"/>
                <a:tab pos="7237413" algn="l"/>
                <a:tab pos="7962900" algn="l"/>
              </a:tabLst>
              <a:defRPr kumimoji="1" sz="2000">
                <a:solidFill>
                  <a:schemeClr val="tx1"/>
                </a:solidFill>
                <a:effectLst>
                  <a:outerShdw blurRad="38100" dist="38100" dir="2700000" algn="tl">
                    <a:srgbClr val="C0C0C0"/>
                  </a:outerShdw>
                </a:effectLst>
                <a:latin typeface="Impact" pitchFamily="1" charset="0"/>
              </a:defRPr>
            </a:lvl6pPr>
            <a:lvl7pPr marL="3070225" indent="-212725" algn="ctr" defTabSz="455613" eaLnBrk="0" fontAlgn="base" hangingPunct="0">
              <a:spcBef>
                <a:spcPct val="20000"/>
              </a:spcBef>
              <a:spcAft>
                <a:spcPct val="0"/>
              </a:spcAft>
              <a:tabLst>
                <a:tab pos="723900" algn="l"/>
                <a:tab pos="1446213" algn="l"/>
                <a:tab pos="2171700" algn="l"/>
                <a:tab pos="2895600" algn="l"/>
                <a:tab pos="3616325" algn="l"/>
                <a:tab pos="4340225" algn="l"/>
                <a:tab pos="5065713" algn="l"/>
                <a:tab pos="5789613" algn="l"/>
                <a:tab pos="6511925" algn="l"/>
                <a:tab pos="7237413" algn="l"/>
                <a:tab pos="7962900" algn="l"/>
              </a:tabLst>
              <a:defRPr kumimoji="1" sz="2000">
                <a:solidFill>
                  <a:schemeClr val="tx1"/>
                </a:solidFill>
                <a:effectLst>
                  <a:outerShdw blurRad="38100" dist="38100" dir="2700000" algn="tl">
                    <a:srgbClr val="C0C0C0"/>
                  </a:outerShdw>
                </a:effectLst>
                <a:latin typeface="Impact" pitchFamily="1" charset="0"/>
              </a:defRPr>
            </a:lvl7pPr>
            <a:lvl8pPr marL="3527425" indent="-212725" algn="ctr" defTabSz="455613" eaLnBrk="0" fontAlgn="base" hangingPunct="0">
              <a:spcBef>
                <a:spcPct val="20000"/>
              </a:spcBef>
              <a:spcAft>
                <a:spcPct val="0"/>
              </a:spcAft>
              <a:tabLst>
                <a:tab pos="723900" algn="l"/>
                <a:tab pos="1446213" algn="l"/>
                <a:tab pos="2171700" algn="l"/>
                <a:tab pos="2895600" algn="l"/>
                <a:tab pos="3616325" algn="l"/>
                <a:tab pos="4340225" algn="l"/>
                <a:tab pos="5065713" algn="l"/>
                <a:tab pos="5789613" algn="l"/>
                <a:tab pos="6511925" algn="l"/>
                <a:tab pos="7237413" algn="l"/>
                <a:tab pos="7962900" algn="l"/>
              </a:tabLst>
              <a:defRPr kumimoji="1" sz="2000">
                <a:solidFill>
                  <a:schemeClr val="tx1"/>
                </a:solidFill>
                <a:effectLst>
                  <a:outerShdw blurRad="38100" dist="38100" dir="2700000" algn="tl">
                    <a:srgbClr val="C0C0C0"/>
                  </a:outerShdw>
                </a:effectLst>
                <a:latin typeface="Impact" pitchFamily="1" charset="0"/>
              </a:defRPr>
            </a:lvl8pPr>
            <a:lvl9pPr marL="3984625" indent="-212725" algn="ctr" defTabSz="455613" eaLnBrk="0" fontAlgn="base" hangingPunct="0">
              <a:spcBef>
                <a:spcPct val="20000"/>
              </a:spcBef>
              <a:spcAft>
                <a:spcPct val="0"/>
              </a:spcAft>
              <a:tabLst>
                <a:tab pos="723900" algn="l"/>
                <a:tab pos="1446213" algn="l"/>
                <a:tab pos="2171700" algn="l"/>
                <a:tab pos="2895600" algn="l"/>
                <a:tab pos="3616325" algn="l"/>
                <a:tab pos="4340225" algn="l"/>
                <a:tab pos="5065713" algn="l"/>
                <a:tab pos="5789613" algn="l"/>
                <a:tab pos="6511925" algn="l"/>
                <a:tab pos="7237413" algn="l"/>
                <a:tab pos="7962900" algn="l"/>
              </a:tabLst>
              <a:defRPr kumimoji="1" sz="2000">
                <a:solidFill>
                  <a:schemeClr val="tx1"/>
                </a:solidFill>
                <a:effectLst>
                  <a:outerShdw blurRad="38100" dist="38100" dir="2700000" algn="tl">
                    <a:srgbClr val="C0C0C0"/>
                  </a:outerShdw>
                </a:effectLst>
                <a:latin typeface="Impact" pitchFamily="1" charset="0"/>
              </a:defRPr>
            </a:lvl9pPr>
          </a:lstStyle>
          <a:p>
            <a:pPr lvl="1" algn="l">
              <a:lnSpc>
                <a:spcPct val="120000"/>
              </a:lnSpc>
              <a:buClr>
                <a:srgbClr val="000099"/>
              </a:buClr>
              <a:buFont typeface="Monotype Sorts" pitchFamily="1" charset="2"/>
              <a:buChar char="u"/>
              <a:defRPr/>
            </a:pPr>
            <a:endParaRPr lang="es-ES_tradnl" altLang="en-US">
              <a:solidFill>
                <a:srgbClr val="000000"/>
              </a:solidFill>
              <a:latin typeface="Arial" charset="0"/>
            </a:endParaRPr>
          </a:p>
        </p:txBody>
      </p:sp>
      <p:sp>
        <p:nvSpPr>
          <p:cNvPr id="352259" name="Rectangle 3"/>
          <p:cNvSpPr>
            <a:spLocks noChangeArrowheads="1"/>
          </p:cNvSpPr>
          <p:nvPr/>
        </p:nvSpPr>
        <p:spPr bwMode="auto">
          <a:xfrm>
            <a:off x="2286000" y="5180014"/>
            <a:ext cx="8001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defRPr/>
            </a:pPr>
            <a:r>
              <a:rPr kumimoji="1" lang="en-US" altLang="en-US" sz="2800" dirty="0" smtClean="0">
                <a:solidFill>
                  <a:srgbClr val="0000CC"/>
                </a:solidFill>
                <a:effectLst>
                  <a:outerShdw blurRad="38100" dist="38100" dir="2700000" algn="tl">
                    <a:srgbClr val="C0C0C0"/>
                  </a:outerShdw>
                </a:effectLst>
                <a:latin typeface="Arial" charset="0"/>
              </a:rPr>
              <a:t>Data mining and knowledge Discovery are essential underpinnings of the </a:t>
            </a:r>
            <a:r>
              <a:rPr kumimoji="1" lang="en-US" altLang="ja-JP" sz="2800" b="1" dirty="0" smtClean="0">
                <a:solidFill>
                  <a:srgbClr val="0000CC"/>
                </a:solidFill>
                <a:effectLst>
                  <a:outerShdw blurRad="38100" dist="38100" dir="2700000" algn="tl">
                    <a:srgbClr val="C0C0C0"/>
                  </a:outerShdw>
                </a:effectLst>
                <a:latin typeface="Arial" charset="0"/>
                <a:ea typeface="ＭＳ Ｐゴシック" pitchFamily="1" charset="-128"/>
              </a:rPr>
              <a:t>Information age</a:t>
            </a:r>
            <a:r>
              <a:rPr kumimoji="1" lang="en-US" altLang="ja-JP" sz="2800" dirty="0" smtClean="0">
                <a:solidFill>
                  <a:srgbClr val="0000CC"/>
                </a:solidFill>
                <a:effectLst>
                  <a:outerShdw blurRad="38100" dist="38100" dir="2700000" algn="tl">
                    <a:srgbClr val="C0C0C0"/>
                  </a:outerShdw>
                </a:effectLst>
                <a:latin typeface="Arial" charset="0"/>
                <a:ea typeface="ＭＳ Ｐゴシック" pitchFamily="1" charset="-128"/>
              </a:rPr>
              <a:t>.</a:t>
            </a:r>
            <a:endParaRPr kumimoji="1" lang="en-US" altLang="en-US" sz="2800" dirty="0">
              <a:solidFill>
                <a:srgbClr val="0000CC"/>
              </a:solidFill>
              <a:effectLst>
                <a:outerShdw blurRad="38100" dist="38100" dir="2700000" algn="tl">
                  <a:srgbClr val="C0C0C0"/>
                </a:outerShdw>
              </a:effectLst>
              <a:latin typeface="Arial" charset="0"/>
              <a:ea typeface="ＭＳ Ｐゴシック" pitchFamily="1" charset="-128"/>
            </a:endParaRPr>
          </a:p>
        </p:txBody>
      </p:sp>
      <p:grpSp>
        <p:nvGrpSpPr>
          <p:cNvPr id="16389" name="Group 6"/>
          <p:cNvGrpSpPr>
            <a:grpSpLocks/>
          </p:cNvGrpSpPr>
          <p:nvPr/>
        </p:nvGrpSpPr>
        <p:grpSpPr bwMode="auto">
          <a:xfrm>
            <a:off x="1752601" y="268289"/>
            <a:ext cx="3438525" cy="1176337"/>
            <a:chOff x="228600" y="268129"/>
            <a:chExt cx="3437965" cy="1176000"/>
          </a:xfrm>
        </p:grpSpPr>
        <p:pic>
          <p:nvPicPr>
            <p:cNvPr id="16392" name="Picture 1"/>
            <p:cNvPicPr>
              <a:picLocks noChangeAspect="1"/>
            </p:cNvPicPr>
            <p:nvPr/>
          </p:nvPicPr>
          <p:blipFill>
            <a:blip r:embed="rId4">
              <a:extLst>
                <a:ext uri="{28A0092B-C50C-407E-A947-70E740481C1C}">
                  <a14:useLocalDpi xmlns:a14="http://schemas.microsoft.com/office/drawing/2010/main" val="0"/>
                </a:ext>
              </a:extLst>
            </a:blip>
            <a:srcRect l="25378"/>
            <a:stretch>
              <a:fillRect/>
            </a:stretch>
          </p:blipFill>
          <p:spPr bwMode="auto">
            <a:xfrm>
              <a:off x="1676400" y="268129"/>
              <a:ext cx="1990165" cy="11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28600" y="391919"/>
              <a:ext cx="1101405" cy="369226"/>
            </a:xfrm>
            <a:prstGeom prst="rect">
              <a:avLst/>
            </a:prstGeom>
            <a:noFill/>
          </p:spPr>
          <p:txBody>
            <a:bodyPr wrap="none">
              <a:spAutoFit/>
            </a:bodyPr>
            <a:lstStyle/>
            <a:p>
              <a:pPr>
                <a:defRPr/>
              </a:pPr>
              <a:r>
                <a:rPr lang="en-US" dirty="0" smtClean="0">
                  <a:solidFill>
                    <a:schemeClr val="accent6"/>
                  </a:solidFill>
                  <a:latin typeface="Times New Roman" pitchFamily="1" charset="0"/>
                </a:rPr>
                <a:t>Raw Data</a:t>
              </a:r>
              <a:endParaRPr lang="en-US" dirty="0">
                <a:solidFill>
                  <a:schemeClr val="accent6"/>
                </a:solidFill>
                <a:latin typeface="Times New Roman" pitchFamily="1" charset="0"/>
              </a:endParaRPr>
            </a:p>
          </p:txBody>
        </p:sp>
      </p:grpSp>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46713" y="2638425"/>
            <a:ext cx="12192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10364" y="1479550"/>
            <a:ext cx="365283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947785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2259"/>
                                        </p:tgtEl>
                                        <p:attrNameLst>
                                          <p:attrName>style.visibility</p:attrName>
                                        </p:attrNameLst>
                                      </p:cBhvr>
                                      <p:to>
                                        <p:strVal val="visible"/>
                                      </p:to>
                                    </p:set>
                                    <p:animEffect transition="in" filter="fade">
                                      <p:cBhvr>
                                        <p:cTn id="22" dur="500"/>
                                        <p:tgtEl>
                                          <p:spTgt spid="352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37134"/>
            <a:ext cx="8610600" cy="412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p:nvCxnSpPr>
        <p:spPr>
          <a:xfrm>
            <a:off x="482600" y="9271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 Box 29"/>
          <p:cNvSpPr txBox="1">
            <a:spLocks noChangeArrowheads="1"/>
          </p:cNvSpPr>
          <p:nvPr/>
        </p:nvSpPr>
        <p:spPr bwMode="auto">
          <a:xfrm>
            <a:off x="4043462" y="228600"/>
            <a:ext cx="4278133" cy="64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7" tIns="45713" rIns="91427" bIns="45713">
            <a:spAutoFit/>
          </a:bodyPr>
          <a:lstStyle/>
          <a:p>
            <a:pPr algn="ctr"/>
            <a:r>
              <a:rPr lang="en-US" altLang="en-US" sz="3600" b="1" dirty="0" smtClean="0">
                <a:solidFill>
                  <a:srgbClr val="0B085E"/>
                </a:solidFill>
              </a:rPr>
              <a:t>Knowledge Discovery</a:t>
            </a:r>
            <a:endParaRPr lang="en-US" altLang="en-US" sz="3600" dirty="0">
              <a:solidFill>
                <a:srgbClr val="0B085E"/>
              </a:solidFill>
            </a:endParaRPr>
          </a:p>
        </p:txBody>
      </p:sp>
      <p:sp>
        <p:nvSpPr>
          <p:cNvPr id="3" name="TextBox 2"/>
          <p:cNvSpPr txBox="1"/>
          <p:nvPr/>
        </p:nvSpPr>
        <p:spPr>
          <a:xfrm>
            <a:off x="1281141" y="5608224"/>
            <a:ext cx="10231974" cy="923330"/>
          </a:xfrm>
          <a:prstGeom prst="rect">
            <a:avLst/>
          </a:prstGeom>
          <a:noFill/>
        </p:spPr>
        <p:txBody>
          <a:bodyPr wrap="square" rtlCol="0">
            <a:spAutoFit/>
          </a:bodyPr>
          <a:lstStyle/>
          <a:p>
            <a:r>
              <a:rPr lang="en-US" dirty="0" smtClean="0"/>
              <a:t>Throughout the process steps  (i.e., variable selection, preprocessing, transformation, Data Mining and Interpretation) data processing plays a major role. </a:t>
            </a:r>
            <a:r>
              <a:rPr lang="en-US" u="sng" dirty="0" smtClean="0"/>
              <a:t>Mastering the UNIX shell and a scripting language </a:t>
            </a:r>
            <a:r>
              <a:rPr lang="en-US" dirty="0" smtClean="0"/>
              <a:t>(e.g., python and </a:t>
            </a:r>
            <a:r>
              <a:rPr lang="en-US" dirty="0" err="1" smtClean="0"/>
              <a:t>perl</a:t>
            </a:r>
            <a:r>
              <a:rPr lang="en-US" dirty="0" smtClean="0"/>
              <a:t>) will </a:t>
            </a:r>
            <a:r>
              <a:rPr lang="en-US" u="sng" dirty="0" smtClean="0"/>
              <a:t>greatly facilitate the bioinformatic process of knowledge discovery</a:t>
            </a:r>
            <a:r>
              <a:rPr lang="en-US" dirty="0" smtClean="0"/>
              <a:t>.</a:t>
            </a:r>
            <a:endParaRPr lang="en-US" dirty="0"/>
          </a:p>
        </p:txBody>
      </p:sp>
    </p:spTree>
    <p:extLst>
      <p:ext uri="{BB962C8B-B14F-4D97-AF65-F5344CB8AC3E}">
        <p14:creationId xmlns:p14="http://schemas.microsoft.com/office/powerpoint/2010/main" val="1151751029"/>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Two Modes of Practicing Bioinformatics</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51025"/>
            <a:ext cx="10515600" cy="4351338"/>
          </a:xfrm>
        </p:spPr>
        <p:txBody>
          <a:bodyPr>
            <a:normAutofit/>
          </a:bodyPr>
          <a:lstStyle/>
          <a:p>
            <a:pPr marL="457200" indent="-457200">
              <a:buClr>
                <a:srgbClr val="002060"/>
              </a:buClr>
              <a:buFont typeface="Wingdings" panose="05000000000000000000" pitchFamily="2" charset="2"/>
              <a:buChar char="q"/>
            </a:pPr>
            <a:r>
              <a:rPr lang="en-US" dirty="0"/>
              <a:t>Expert user:</a:t>
            </a:r>
          </a:p>
          <a:p>
            <a:pPr lvl="1">
              <a:buClr>
                <a:srgbClr val="002060"/>
              </a:buClr>
              <a:buFont typeface="Courier New" panose="02070309020205020404" pitchFamily="49" charset="0"/>
              <a:buChar char="o"/>
            </a:pPr>
            <a:r>
              <a:rPr lang="en-US" dirty="0"/>
              <a:t>Understands current methodologies </a:t>
            </a:r>
          </a:p>
          <a:p>
            <a:pPr lvl="1">
              <a:buClr>
                <a:srgbClr val="002060"/>
              </a:buClr>
              <a:buFont typeface="Courier New" panose="02070309020205020404" pitchFamily="49" charset="0"/>
              <a:buChar char="o"/>
            </a:pPr>
            <a:r>
              <a:rPr lang="en-US" dirty="0"/>
              <a:t>Knows how to use existing </a:t>
            </a:r>
            <a:r>
              <a:rPr lang="en-US" dirty="0" smtClean="0"/>
              <a:t>tools</a:t>
            </a:r>
            <a:endParaRPr lang="en-US" dirty="0"/>
          </a:p>
          <a:p>
            <a:pPr lvl="1">
              <a:buClr>
                <a:srgbClr val="002060"/>
              </a:buClr>
              <a:buFont typeface="Courier New" panose="02070309020205020404" pitchFamily="49" charset="0"/>
              <a:buChar char="o"/>
            </a:pPr>
            <a:r>
              <a:rPr lang="en-US" dirty="0"/>
              <a:t>Designs blueprints of new strategies, models and methodologies</a:t>
            </a:r>
          </a:p>
          <a:p>
            <a:pPr marL="457200" indent="-457200">
              <a:buClr>
                <a:srgbClr val="002060"/>
              </a:buClr>
              <a:buFont typeface="Wingdings" panose="05000000000000000000" pitchFamily="2" charset="2"/>
              <a:buChar char="q"/>
            </a:pPr>
            <a:r>
              <a:rPr lang="en-US" dirty="0" smtClean="0"/>
              <a:t>Developer:</a:t>
            </a:r>
          </a:p>
          <a:p>
            <a:pPr lvl="1">
              <a:buClr>
                <a:srgbClr val="002060"/>
              </a:buClr>
              <a:buFont typeface="Courier New" panose="02070309020205020404" pitchFamily="49" charset="0"/>
              <a:buChar char="o"/>
            </a:pPr>
            <a:r>
              <a:rPr lang="en-US" dirty="0"/>
              <a:t>Understands current </a:t>
            </a:r>
            <a:r>
              <a:rPr lang="en-US" dirty="0" smtClean="0"/>
              <a:t>methodologies</a:t>
            </a:r>
          </a:p>
          <a:p>
            <a:pPr lvl="1">
              <a:buClr>
                <a:srgbClr val="002060"/>
              </a:buClr>
              <a:buFont typeface="Courier New" panose="02070309020205020404" pitchFamily="49" charset="0"/>
              <a:buChar char="o"/>
            </a:pPr>
            <a:r>
              <a:rPr lang="en-US" dirty="0"/>
              <a:t>Knows how to use existing </a:t>
            </a:r>
            <a:r>
              <a:rPr lang="en-US" dirty="0" smtClean="0"/>
              <a:t>tools</a:t>
            </a:r>
          </a:p>
          <a:p>
            <a:pPr lvl="1">
              <a:buClr>
                <a:srgbClr val="002060"/>
              </a:buClr>
              <a:buFont typeface="Courier New" panose="02070309020205020404" pitchFamily="49" charset="0"/>
              <a:buChar char="o"/>
            </a:pPr>
            <a:r>
              <a:rPr lang="en-US" b="1" u="sng" dirty="0" smtClean="0"/>
              <a:t>Is capable of modifying/improving existing tools</a:t>
            </a:r>
          </a:p>
          <a:p>
            <a:pPr lvl="1">
              <a:buClr>
                <a:srgbClr val="002060"/>
              </a:buClr>
              <a:buFont typeface="Courier New" panose="02070309020205020404" pitchFamily="49" charset="0"/>
              <a:buChar char="o"/>
            </a:pPr>
            <a:r>
              <a:rPr lang="en-US" dirty="0"/>
              <a:t>Designs </a:t>
            </a:r>
            <a:r>
              <a:rPr lang="en-US" b="1" u="sng" dirty="0" smtClean="0"/>
              <a:t>and implements </a:t>
            </a:r>
            <a:r>
              <a:rPr lang="en-US" dirty="0"/>
              <a:t>new strategies, models and </a:t>
            </a:r>
            <a:r>
              <a:rPr lang="en-US" dirty="0" smtClean="0"/>
              <a:t>methodologies</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42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About this Course</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35760" y="1851025"/>
            <a:ext cx="9379226" cy="4006436"/>
          </a:xfrm>
        </p:spPr>
        <p:txBody>
          <a:bodyPr>
            <a:normAutofit fontScale="85000" lnSpcReduction="20000"/>
          </a:bodyPr>
          <a:lstStyle/>
          <a:p>
            <a:pPr marL="457200" indent="-457200">
              <a:buClr>
                <a:srgbClr val="002060"/>
              </a:buClr>
              <a:buFont typeface="Wingdings" panose="05000000000000000000" pitchFamily="2" charset="2"/>
              <a:buChar char="q"/>
            </a:pPr>
            <a:r>
              <a:rPr lang="en-US" dirty="0" smtClean="0"/>
              <a:t>We will focus on the </a:t>
            </a:r>
            <a:r>
              <a:rPr lang="en-US" b="1" dirty="0" smtClean="0"/>
              <a:t>Developer</a:t>
            </a:r>
            <a:r>
              <a:rPr lang="en-US" dirty="0" smtClean="0"/>
              <a:t> mode of practicing bioinformatics</a:t>
            </a:r>
            <a:endParaRPr lang="en-US" dirty="0"/>
          </a:p>
          <a:p>
            <a:pPr lvl="1">
              <a:buClr>
                <a:srgbClr val="002060"/>
              </a:buClr>
              <a:buFont typeface="Courier New" panose="02070309020205020404" pitchFamily="49" charset="0"/>
              <a:buChar char="o"/>
            </a:pPr>
            <a:r>
              <a:rPr lang="en-US" dirty="0" smtClean="0"/>
              <a:t>Application of currently available software tools </a:t>
            </a:r>
            <a:endParaRPr lang="en-US" dirty="0"/>
          </a:p>
          <a:p>
            <a:pPr lvl="1">
              <a:buClr>
                <a:srgbClr val="002060"/>
              </a:buClr>
              <a:buFont typeface="Courier New" panose="02070309020205020404" pitchFamily="49" charset="0"/>
              <a:buChar char="o"/>
            </a:pPr>
            <a:r>
              <a:rPr lang="en-US" dirty="0" smtClean="0"/>
              <a:t>Development of tools (pipelines, wrappers, brand new tools)</a:t>
            </a:r>
          </a:p>
          <a:p>
            <a:pPr marL="457200" indent="-457200">
              <a:buClr>
                <a:srgbClr val="002060"/>
              </a:buClr>
              <a:buFont typeface="Wingdings" panose="05000000000000000000" pitchFamily="2" charset="2"/>
              <a:buChar char="q"/>
            </a:pPr>
            <a:r>
              <a:rPr lang="en-US" dirty="0" smtClean="0"/>
              <a:t>This class requires a high </a:t>
            </a:r>
            <a:r>
              <a:rPr lang="en-US" dirty="0"/>
              <a:t>level of participation, engagement, and independent research</a:t>
            </a:r>
          </a:p>
          <a:p>
            <a:pPr lvl="1">
              <a:buClr>
                <a:srgbClr val="002060"/>
              </a:buClr>
              <a:buFont typeface="Courier New" panose="02070309020205020404" pitchFamily="49" charset="0"/>
              <a:buChar char="o"/>
            </a:pPr>
            <a:r>
              <a:rPr lang="en-US" dirty="0"/>
              <a:t>Attend classes </a:t>
            </a:r>
          </a:p>
          <a:p>
            <a:pPr lvl="1">
              <a:buClr>
                <a:srgbClr val="002060"/>
              </a:buClr>
              <a:buFont typeface="Courier New" panose="02070309020205020404" pitchFamily="49" charset="0"/>
              <a:buChar char="o"/>
            </a:pPr>
            <a:r>
              <a:rPr lang="en-US" dirty="0"/>
              <a:t>Complete </a:t>
            </a:r>
            <a:r>
              <a:rPr lang="en-US" dirty="0" smtClean="0"/>
              <a:t>assignments </a:t>
            </a:r>
            <a:r>
              <a:rPr lang="en-US" dirty="0"/>
              <a:t>on time</a:t>
            </a:r>
          </a:p>
          <a:p>
            <a:pPr lvl="1">
              <a:buClr>
                <a:srgbClr val="002060"/>
              </a:buClr>
              <a:buFont typeface="Courier New" panose="02070309020205020404" pitchFamily="49" charset="0"/>
              <a:buChar char="o"/>
            </a:pPr>
            <a:r>
              <a:rPr lang="en-US" dirty="0"/>
              <a:t>Critical </a:t>
            </a:r>
            <a:r>
              <a:rPr lang="en-US" dirty="0" smtClean="0"/>
              <a:t>reflection</a:t>
            </a:r>
          </a:p>
          <a:p>
            <a:pPr marL="463550" indent="-463550">
              <a:buClr>
                <a:srgbClr val="002060"/>
              </a:buClr>
              <a:buFont typeface="Wingdings" panose="05000000000000000000" pitchFamily="2" charset="2"/>
              <a:buChar char="q"/>
            </a:pPr>
            <a:r>
              <a:rPr lang="en-US" dirty="0" smtClean="0"/>
              <a:t>Keep a journal of what you learn in the lab. It will make it easier to write your reports.</a:t>
            </a:r>
          </a:p>
          <a:p>
            <a:pPr marL="463550" indent="-463550">
              <a:buClr>
                <a:srgbClr val="002060"/>
              </a:buClr>
              <a:buFont typeface="Wingdings" panose="05000000000000000000" pitchFamily="2" charset="2"/>
              <a:buChar char="q"/>
            </a:pPr>
            <a:r>
              <a:rPr lang="en-US" dirty="0" smtClean="0"/>
              <a:t>Office </a:t>
            </a:r>
            <a:r>
              <a:rPr lang="en-US" dirty="0"/>
              <a:t>hours will be set next week, but you can always contact </a:t>
            </a:r>
            <a:r>
              <a:rPr lang="en-US" dirty="0" smtClean="0"/>
              <a:t>me by </a:t>
            </a:r>
            <a:r>
              <a:rPr lang="en-US" dirty="0"/>
              <a:t>e-mail and we can set up an appointment.</a:t>
            </a:r>
          </a:p>
          <a:p>
            <a:pPr>
              <a:buClr>
                <a:srgbClr val="002060"/>
              </a:buClr>
              <a:buFont typeface="Courier New" panose="02070309020205020404" pitchFamily="49" charset="0"/>
              <a:buChar char="o"/>
            </a:pP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90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Grading</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759758" y="1718503"/>
            <a:ext cx="7298640" cy="3198054"/>
          </a:xfrm>
        </p:spPr>
        <p:txBody>
          <a:bodyPr>
            <a:normAutofit/>
          </a:bodyPr>
          <a:lstStyle/>
          <a:p>
            <a:pPr marL="457200" indent="-457200">
              <a:buClr>
                <a:srgbClr val="002060"/>
              </a:buClr>
              <a:buFont typeface="Wingdings" panose="05000000000000000000" pitchFamily="2" charset="2"/>
              <a:buChar char="q"/>
            </a:pPr>
            <a:r>
              <a:rPr lang="en-US" dirty="0" smtClean="0"/>
              <a:t>Quizzes and participation (15% )</a:t>
            </a:r>
          </a:p>
          <a:p>
            <a:pPr marL="457200" indent="-457200">
              <a:buClr>
                <a:srgbClr val="002060"/>
              </a:buClr>
              <a:buFont typeface="Wingdings" panose="05000000000000000000" pitchFamily="2" charset="2"/>
              <a:buChar char="q"/>
            </a:pPr>
            <a:r>
              <a:rPr lang="en-US" dirty="0" smtClean="0"/>
              <a:t>Final Project (25%)</a:t>
            </a:r>
          </a:p>
          <a:p>
            <a:pPr marL="457200" indent="-457200">
              <a:buClr>
                <a:srgbClr val="002060"/>
              </a:buClr>
              <a:buFont typeface="Wingdings" panose="05000000000000000000" pitchFamily="2" charset="2"/>
              <a:buChar char="q"/>
            </a:pPr>
            <a:r>
              <a:rPr lang="en-US" dirty="0" smtClean="0"/>
              <a:t>Weekly lab reports (60%)</a:t>
            </a:r>
          </a:p>
          <a:p>
            <a:pPr lvl="1">
              <a:buClr>
                <a:srgbClr val="002060"/>
              </a:buClr>
              <a:buFont typeface="Courier New" panose="02070309020205020404" pitchFamily="49" charset="0"/>
              <a:buChar char="o"/>
            </a:pPr>
            <a:r>
              <a:rPr lang="en-US" dirty="0" smtClean="0"/>
              <a:t>No reports will be accepted after the deadline (Start of the class the following Tuesday).</a:t>
            </a:r>
          </a:p>
          <a:p>
            <a:pPr marL="463550" indent="-463550">
              <a:buClr>
                <a:srgbClr val="002060"/>
              </a:buClr>
              <a:buFont typeface="Wingdings" panose="05000000000000000000" pitchFamily="2" charset="2"/>
              <a:buChar char="q"/>
            </a:pPr>
            <a:r>
              <a:rPr lang="en-US" dirty="0"/>
              <a:t>No midterm and no </a:t>
            </a:r>
            <a:r>
              <a:rPr lang="en-US" dirty="0" smtClean="0"/>
              <a:t>final exams</a:t>
            </a:r>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977870" y="4969561"/>
            <a:ext cx="8348869" cy="1569660"/>
          </a:xfrm>
          <a:prstGeom prst="rect">
            <a:avLst/>
          </a:prstGeom>
          <a:noFill/>
        </p:spPr>
        <p:txBody>
          <a:bodyPr wrap="square" rtlCol="0">
            <a:spAutoFit/>
          </a:bodyPr>
          <a:lstStyle/>
          <a:p>
            <a:pPr marL="966788" indent="-966788"/>
            <a:r>
              <a:rPr lang="en-US" sz="2400" b="1" dirty="0" smtClean="0"/>
              <a:t>NOTE:</a:t>
            </a:r>
            <a:r>
              <a:rPr lang="en-US" sz="2400" dirty="0"/>
              <a:t>	</a:t>
            </a:r>
            <a:r>
              <a:rPr lang="en-US" sz="2400" dirty="0" smtClean="0"/>
              <a:t>if for some extraordinary justifiable reason you can’t attend a lab session, you need to talk with </a:t>
            </a:r>
            <a:r>
              <a:rPr lang="en-US" sz="2400" dirty="0" err="1" smtClean="0"/>
              <a:t>Hanbin</a:t>
            </a:r>
            <a:r>
              <a:rPr lang="en-US" sz="2400" dirty="0" smtClean="0"/>
              <a:t> or me in advance. A quiz will be prepared  to give you the opportunity to earn the points of the class you missed.</a:t>
            </a:r>
            <a:endParaRPr lang="en-US" sz="2400" dirty="0"/>
          </a:p>
        </p:txBody>
      </p:sp>
    </p:spTree>
    <p:extLst>
      <p:ext uri="{BB962C8B-B14F-4D97-AF65-F5344CB8AC3E}">
        <p14:creationId xmlns:p14="http://schemas.microsoft.com/office/powerpoint/2010/main" val="124914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725"/>
            <a:ext cx="10515600" cy="1325563"/>
          </a:xfrm>
        </p:spPr>
        <p:txBody>
          <a:bodyPr/>
          <a:lstStyle/>
          <a:p>
            <a:pPr algn="ctr"/>
            <a:r>
              <a:rPr lang="en-US" b="1" dirty="0" smtClean="0">
                <a:solidFill>
                  <a:srgbClr val="002060"/>
                </a:solidFill>
                <a:effectLst>
                  <a:outerShdw blurRad="38100" dist="38100" dir="2700000" algn="tl">
                    <a:srgbClr val="000000">
                      <a:alpha val="43137"/>
                    </a:srgbClr>
                  </a:outerShdw>
                </a:effectLst>
              </a:rPr>
              <a:t>Connecting to the UNIX server</a:t>
            </a:r>
            <a:endParaRPr lang="en-US" b="1" dirty="0">
              <a:solidFill>
                <a:srgbClr val="00206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51025"/>
            <a:ext cx="10515600" cy="4351338"/>
          </a:xfrm>
        </p:spPr>
        <p:txBody>
          <a:bodyPr>
            <a:normAutofit fontScale="92500" lnSpcReduction="20000"/>
          </a:bodyPr>
          <a:lstStyle/>
          <a:p>
            <a:pPr marL="457200" indent="-457200">
              <a:buClr>
                <a:srgbClr val="002060"/>
              </a:buClr>
              <a:buFont typeface="Wingdings" panose="05000000000000000000" pitchFamily="2" charset="2"/>
              <a:buChar char="q"/>
            </a:pPr>
            <a:r>
              <a:rPr lang="en-US" dirty="0" smtClean="0"/>
              <a:t>Open your </a:t>
            </a:r>
            <a:r>
              <a:rPr lang="en-US" dirty="0" err="1" smtClean="0"/>
              <a:t>Xterm</a:t>
            </a:r>
            <a:r>
              <a:rPr lang="en-US" dirty="0" smtClean="0"/>
              <a:t> client and connect to the servers:</a:t>
            </a:r>
          </a:p>
          <a:p>
            <a:pPr lvl="1">
              <a:buClr>
                <a:srgbClr val="002060"/>
              </a:buClr>
              <a:buFont typeface="Courier New" panose="02070309020205020404" pitchFamily="49" charset="0"/>
              <a:buChar char="o"/>
            </a:pPr>
            <a:r>
              <a:rPr lang="en-US" dirty="0" smtClean="0"/>
              <a:t>ieng6-NNN.ucsd.edu  (NNN are numbers between 240 to 254)</a:t>
            </a:r>
          </a:p>
          <a:p>
            <a:pPr lvl="1">
              <a:buClr>
                <a:srgbClr val="002060"/>
              </a:buClr>
              <a:buFont typeface="Courier New" panose="02070309020205020404" pitchFamily="49" charset="0"/>
              <a:buChar char="o"/>
            </a:pPr>
            <a:r>
              <a:rPr lang="en-US" dirty="0" smtClean="0">
                <a:effectLst/>
                <a:hlinkClick r:id="rId2"/>
              </a:rPr>
              <a:t>https://acms.ucsd.edu/info/vncgnome.html</a:t>
            </a:r>
            <a:endParaRPr lang="en-US" dirty="0"/>
          </a:p>
          <a:p>
            <a:pPr marL="457200" indent="-457200">
              <a:buClr>
                <a:srgbClr val="002060"/>
              </a:buClr>
              <a:buFont typeface="Wingdings" panose="05000000000000000000" pitchFamily="2" charset="2"/>
              <a:buChar char="q"/>
            </a:pPr>
            <a:r>
              <a:rPr lang="en-US" dirty="0" smtClean="0"/>
              <a:t>Type:  bm185s</a:t>
            </a:r>
          </a:p>
          <a:p>
            <a:pPr marL="457200" indent="-457200">
              <a:buClr>
                <a:srgbClr val="002060"/>
              </a:buClr>
              <a:buFont typeface="Wingdings" panose="05000000000000000000" pitchFamily="2" charset="2"/>
              <a:buChar char="q"/>
            </a:pPr>
            <a:r>
              <a:rPr lang="en-US" dirty="0" smtClean="0"/>
              <a:t>You have all been assigned 10G of space in your accounts.</a:t>
            </a:r>
          </a:p>
          <a:p>
            <a:pPr marL="457200" indent="-457200">
              <a:buClr>
                <a:srgbClr val="002060"/>
              </a:buClr>
              <a:buFont typeface="Wingdings" panose="05000000000000000000" pitchFamily="2" charset="2"/>
              <a:buChar char="q"/>
            </a:pPr>
            <a:r>
              <a:rPr lang="en-US" dirty="0" smtClean="0"/>
              <a:t>You can reset your password here:</a:t>
            </a:r>
          </a:p>
          <a:p>
            <a:pPr lvl="1">
              <a:buClr>
                <a:srgbClr val="002060"/>
              </a:buClr>
              <a:buFont typeface="Courier New" panose="02070309020205020404" pitchFamily="49" charset="0"/>
              <a:buChar char="o"/>
            </a:pPr>
            <a:r>
              <a:rPr lang="en-US" dirty="0" smtClean="0"/>
              <a:t> </a:t>
            </a:r>
            <a:r>
              <a:rPr lang="en-US" dirty="0" smtClean="0">
                <a:effectLst/>
                <a:hlinkClick r:id="rId3"/>
              </a:rPr>
              <a:t>http://acms.ucsd.edu/students/gpasswd.html</a:t>
            </a:r>
            <a:endParaRPr lang="en-US" dirty="0" smtClean="0">
              <a:effectLst/>
            </a:endParaRPr>
          </a:p>
          <a:p>
            <a:pPr marL="457200" indent="-457200">
              <a:buClr>
                <a:srgbClr val="002060"/>
              </a:buClr>
              <a:buFont typeface="Wingdings" panose="05000000000000000000" pitchFamily="2" charset="2"/>
              <a:buChar char="q"/>
            </a:pPr>
            <a:r>
              <a:rPr lang="en-US" dirty="0" smtClean="0"/>
              <a:t>You can find information about your accounts/lab here:</a:t>
            </a:r>
          </a:p>
          <a:p>
            <a:pPr lvl="1">
              <a:buClr>
                <a:srgbClr val="002060"/>
              </a:buClr>
              <a:buFont typeface="Courier New" panose="02070309020205020404" pitchFamily="49" charset="0"/>
              <a:buChar char="o"/>
            </a:pPr>
            <a:r>
              <a:rPr lang="en-US" dirty="0" smtClean="0">
                <a:hlinkClick r:id="rId4"/>
              </a:rPr>
              <a:t>https://sdacs.ucsd.edu/~icc/index.php</a:t>
            </a:r>
            <a:endParaRPr lang="en-US" dirty="0" smtClean="0"/>
          </a:p>
          <a:p>
            <a:pPr marL="457200" indent="-457200">
              <a:buClr>
                <a:srgbClr val="002060"/>
              </a:buClr>
              <a:buFont typeface="Wingdings" panose="05000000000000000000" pitchFamily="2" charset="2"/>
              <a:buChar char="q"/>
            </a:pPr>
            <a:r>
              <a:rPr lang="en-US" dirty="0" smtClean="0"/>
              <a:t>If you have any problem with the computers and your accounts, contact ETS:</a:t>
            </a:r>
          </a:p>
          <a:p>
            <a:pPr lvl="1">
              <a:buClr>
                <a:srgbClr val="002060"/>
              </a:buClr>
              <a:buFont typeface="Courier New" panose="02070309020205020404" pitchFamily="49" charset="0"/>
              <a:buChar char="o"/>
            </a:pPr>
            <a:r>
              <a:rPr lang="en-US" dirty="0" smtClean="0">
                <a:hlinkClick r:id="rId5"/>
              </a:rPr>
              <a:t>https://acms.ucsd.edu/contact/index.html</a:t>
            </a:r>
            <a:endParaRPr lang="en-US" dirty="0"/>
          </a:p>
        </p:txBody>
      </p:sp>
      <p:cxnSp>
        <p:nvCxnSpPr>
          <p:cNvPr id="4" name="Straight Connector 3"/>
          <p:cNvCxnSpPr/>
          <p:nvPr/>
        </p:nvCxnSpPr>
        <p:spPr>
          <a:xfrm>
            <a:off x="342900" y="1333500"/>
            <a:ext cx="11214100"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8651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2044</TotalTime>
  <Words>1855</Words>
  <Application>Microsoft Office PowerPoint</Application>
  <PresentationFormat>Widescreen</PresentationFormat>
  <Paragraphs>237</Paragraphs>
  <Slides>20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ＭＳ Ｐゴシック</vt:lpstr>
      <vt:lpstr>Arial</vt:lpstr>
      <vt:lpstr>Calibri</vt:lpstr>
      <vt:lpstr>Calibri Light</vt:lpstr>
      <vt:lpstr>Courier New</vt:lpstr>
      <vt:lpstr>Monotype Sorts</vt:lpstr>
      <vt:lpstr>Times</vt:lpstr>
      <vt:lpstr>Times New Roman</vt:lpstr>
      <vt:lpstr>Wingdings</vt:lpstr>
      <vt:lpstr>Office Theme</vt:lpstr>
      <vt:lpstr>Bioinformatics Lab</vt:lpstr>
      <vt:lpstr>PowerPoint Presentation</vt:lpstr>
      <vt:lpstr>PowerPoint Presentation</vt:lpstr>
      <vt:lpstr>PowerPoint Presentation</vt:lpstr>
      <vt:lpstr>PowerPoint Presentation</vt:lpstr>
      <vt:lpstr>Two Modes of Practicing Bioinformatics</vt:lpstr>
      <vt:lpstr>About this Course</vt:lpstr>
      <vt:lpstr>Grading</vt:lpstr>
      <vt:lpstr>Connecting to the UNIX server</vt:lpstr>
      <vt:lpstr>The UNIX terminal</vt:lpstr>
      <vt:lpstr>The UNIX terminal</vt:lpstr>
      <vt:lpstr>The UNIX terminal</vt:lpstr>
      <vt:lpstr>The UNIX terminal</vt:lpstr>
      <vt:lpstr>The UNIX terminal</vt:lpstr>
      <vt:lpstr>The UNIX terminal</vt:lpstr>
      <vt:lpstr>The UNIX terminal</vt:lpstr>
      <vt:lpstr>The UNIX terminal</vt:lpstr>
      <vt:lpstr>Scripting Challenge 1</vt:lpstr>
      <vt:lpstr>Scripting Challenge 2</vt:lpstr>
      <vt:lpstr>Resources</vt:lpstr>
    </vt:vector>
  </TitlesOfParts>
  <Company>UCLA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Bioinformatics Lab</dc:title>
  <dc:creator>Luis Arturo Medrano Soto</dc:creator>
  <cp:lastModifiedBy>Luis Arturo Medrano Soto</cp:lastModifiedBy>
  <cp:revision>239</cp:revision>
  <dcterms:created xsi:type="dcterms:W3CDTF">2017-04-04T01:02:20Z</dcterms:created>
  <dcterms:modified xsi:type="dcterms:W3CDTF">2017-04-09T04:21:03Z</dcterms:modified>
</cp:coreProperties>
</file>