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75" r:id="rId3"/>
    <p:sldId id="335" r:id="rId4"/>
    <p:sldId id="367" r:id="rId5"/>
    <p:sldId id="368" r:id="rId6"/>
    <p:sldId id="369" r:id="rId7"/>
    <p:sldId id="383" r:id="rId8"/>
    <p:sldId id="346" r:id="rId9"/>
    <p:sldId id="376" r:id="rId10"/>
    <p:sldId id="378" r:id="rId11"/>
    <p:sldId id="375" r:id="rId12"/>
    <p:sldId id="374" r:id="rId13"/>
    <p:sldId id="371" r:id="rId14"/>
    <p:sldId id="372" r:id="rId15"/>
    <p:sldId id="373" r:id="rId16"/>
    <p:sldId id="379" r:id="rId17"/>
    <p:sldId id="380" r:id="rId18"/>
    <p:sldId id="381" r:id="rId19"/>
    <p:sldId id="384" r:id="rId20"/>
    <p:sldId id="382" r:id="rId21"/>
    <p:sldId id="385" r:id="rId22"/>
    <p:sldId id="386"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FF40FF"/>
    <a:srgbClr val="FF43FF"/>
    <a:srgbClr val="18F91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5" autoAdjust="0"/>
    <p:restoredTop sz="93931" autoAdjust="0"/>
  </p:normalViewPr>
  <p:slideViewPr>
    <p:cSldViewPr snapToGrid="0">
      <p:cViewPr varScale="1">
        <p:scale>
          <a:sx n="71" d="100"/>
          <a:sy n="71" d="100"/>
        </p:scale>
        <p:origin x="984" y="60"/>
      </p:cViewPr>
      <p:guideLst>
        <p:guide orient="horz" pos="288"/>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5/2/2017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5/2/2017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5  Session 1</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BLOSUM62</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37" y="1538288"/>
            <a:ext cx="9305925" cy="5133975"/>
          </a:xfrm>
          <a:prstGeom prst="rect">
            <a:avLst/>
          </a:prstGeom>
        </p:spPr>
      </p:pic>
    </p:spTree>
    <p:extLst>
      <p:ext uri="{BB962C8B-B14F-4D97-AF65-F5344CB8AC3E}">
        <p14:creationId xmlns:p14="http://schemas.microsoft.com/office/powerpoint/2010/main" val="3505090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Amino Acid Substitution Matrices</a:t>
            </a:r>
            <a:endParaRPr lang="en-US" b="1" dirty="0">
              <a:solidFill>
                <a:srgbClr val="00206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6155" y="1738075"/>
                <a:ext cx="10677645" cy="4467853"/>
              </a:xfrm>
            </p:spPr>
            <p:txBody>
              <a:bodyPr>
                <a:noAutofit/>
              </a:bodyPr>
              <a:lstStyle/>
              <a:p>
                <a:pPr marL="457200" indent="-457200">
                  <a:buClr>
                    <a:srgbClr val="002060"/>
                  </a:buClr>
                  <a:buFont typeface="Wingdings" panose="05000000000000000000" pitchFamily="2" charset="2"/>
                  <a:buChar char="q"/>
                </a:pPr>
                <a:r>
                  <a:rPr lang="en-US" sz="2200" dirty="0" smtClean="0"/>
                  <a:t>Because of the statistical nature of the log-odds scores</a:t>
                </a:r>
                <a:r>
                  <a:rPr lang="en-US" sz="2200" dirty="0"/>
                  <a:t> </a:t>
                </a:r>
                <a:r>
                  <a:rPr lang="en-US" sz="2200" dirty="0" smtClean="0"/>
                  <a:t>identities between different pairs of residues can have different scores:</a:t>
                </a:r>
              </a:p>
              <a:p>
                <a:pPr lvl="1">
                  <a:buClr>
                    <a:srgbClr val="002060"/>
                  </a:buClr>
                  <a:buFont typeface="Courier New" panose="02070309020205020404" pitchFamily="49" charset="0"/>
                  <a:buChar char="o"/>
                </a:pPr>
                <a:r>
                  <a:rPr lang="en-US" sz="1800" dirty="0" smtClean="0"/>
                  <a:t>BLOSUM score for W/W = +11   whereas   L/L = +4</a:t>
                </a:r>
              </a:p>
              <a:p>
                <a:pPr lvl="1">
                  <a:buClr>
                    <a:srgbClr val="002060"/>
                  </a:buClr>
                  <a:buFont typeface="Courier New" panose="02070309020205020404" pitchFamily="49" charset="0"/>
                  <a:buChar char="o"/>
                </a:pPr>
                <a:r>
                  <a:rPr lang="en-US" sz="1800" dirty="0" smtClean="0"/>
                  <a:t>In the homologous sequences that BLOSUM was trained on, L/L were more common than W/W pairs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𝑊</m:t>
                        </m:r>
                        <m:r>
                          <a:rPr lang="en-US" sz="1800" b="0" i="1" smtClean="0">
                            <a:latin typeface="Cambria Math" panose="02040503050406030204" pitchFamily="18" charset="0"/>
                          </a:rPr>
                          <m:t>,</m:t>
                        </m:r>
                        <m:r>
                          <a:rPr lang="en-US" sz="1800" b="0" i="1" smtClean="0">
                            <a:latin typeface="Cambria Math" panose="02040503050406030204" pitchFamily="18" charset="0"/>
                          </a:rPr>
                          <m:t>𝑊</m:t>
                        </m:r>
                      </m:sub>
                    </m:sSub>
                    <m:r>
                      <a:rPr lang="en-US" sz="1800" b="0" i="1" smtClean="0">
                        <a:latin typeface="Cambria Math" panose="02040503050406030204" pitchFamily="18" charset="0"/>
                      </a:rPr>
                      <m:t>=0.0065</m:t>
                    </m:r>
                  </m:oMath>
                </a14:m>
                <a:r>
                  <a:rPr lang="en-US" sz="1800" dirty="0" smtClean="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𝐿</m:t>
                        </m:r>
                        <m:r>
                          <a:rPr lang="en-US" sz="1800" b="0" i="1" smtClean="0">
                            <a:latin typeface="Cambria Math" panose="02040503050406030204" pitchFamily="18" charset="0"/>
                          </a:rPr>
                          <m:t>,</m:t>
                        </m:r>
                        <m:r>
                          <a:rPr lang="en-US" sz="1800" b="0" i="1" smtClean="0">
                            <a:latin typeface="Cambria Math" panose="02040503050406030204" pitchFamily="18" charset="0"/>
                          </a:rPr>
                          <m:t>𝐿</m:t>
                        </m:r>
                      </m:sub>
                    </m:sSub>
                    <m:r>
                      <a:rPr lang="en-US" sz="1800" b="0" i="1" smtClean="0">
                        <a:latin typeface="Cambria Math" panose="02040503050406030204" pitchFamily="18" charset="0"/>
                      </a:rPr>
                      <m:t>=0.0371</m:t>
                    </m:r>
                  </m:oMath>
                </a14:m>
                <a:r>
                  <a:rPr lang="en-US" sz="1800" dirty="0" smtClean="0"/>
                  <a:t>), but W is much rarer amino acid </a:t>
                </a:r>
                <a:r>
                  <a:rPr lang="en-US" sz="1800" dirty="0"/>
                  <a:t>than L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𝐿</m:t>
                        </m:r>
                      </m:sub>
                    </m:sSub>
                    <m:r>
                      <a:rPr lang="en-US" sz="1800" i="1">
                        <a:latin typeface="Cambria Math" panose="02040503050406030204" pitchFamily="18" charset="0"/>
                      </a:rPr>
                      <m:t>=0.0</m:t>
                    </m:r>
                    <m:r>
                      <a:rPr lang="en-US" sz="1800" b="0" i="1" smtClean="0">
                        <a:latin typeface="Cambria Math" panose="02040503050406030204" pitchFamily="18" charset="0"/>
                      </a:rPr>
                      <m:t>99</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𝑊</m:t>
                        </m:r>
                      </m:sub>
                    </m:sSub>
                    <m:r>
                      <a:rPr lang="en-US" sz="1800" i="1">
                        <a:latin typeface="Cambria Math" panose="02040503050406030204" pitchFamily="18" charset="0"/>
                      </a:rPr>
                      <m:t>=0.0</m:t>
                    </m:r>
                    <m:r>
                      <a:rPr lang="en-US" sz="1800" b="0" i="1" smtClean="0">
                        <a:latin typeface="Cambria Math" panose="02040503050406030204" pitchFamily="18" charset="0"/>
                      </a:rPr>
                      <m:t>13</m:t>
                    </m:r>
                  </m:oMath>
                </a14:m>
                <a:r>
                  <a:rPr lang="en-US" sz="1800" dirty="0" smtClean="0"/>
                  <a:t>).</a:t>
                </a:r>
              </a:p>
              <a:p>
                <a:pPr marL="403225" indent="-403225">
                  <a:buClr>
                    <a:srgbClr val="002060"/>
                  </a:buClr>
                  <a:buFont typeface="Wingdings" panose="05000000000000000000" pitchFamily="2" charset="2"/>
                  <a:buChar char="q"/>
                </a:pPr>
                <a:r>
                  <a:rPr lang="en-US" sz="2200" dirty="0"/>
                  <a:t>Assuming independence between amino acids, the alignment score is the sum of individual log-odds cores for each </a:t>
                </a:r>
                <a:r>
                  <a:rPr lang="en-US" sz="2200" dirty="0" smtClean="0"/>
                  <a:t>aligned </a:t>
                </a:r>
                <a:r>
                  <a:rPr lang="en-US" sz="2200" dirty="0"/>
                  <a:t>residue pair</a:t>
                </a:r>
                <a:r>
                  <a:rPr lang="en-US" sz="2200" dirty="0" smtClean="0"/>
                  <a:t>.</a:t>
                </a:r>
                <a:endParaRPr lang="en-US" dirty="0"/>
              </a:p>
              <a:p>
                <a:pPr marL="457200" indent="-457200">
                  <a:buClr>
                    <a:srgbClr val="002060"/>
                  </a:buClr>
                  <a:buFont typeface="Wingdings" panose="05000000000000000000" pitchFamily="2" charset="2"/>
                  <a:buChar char="q"/>
                </a:pPr>
                <a:r>
                  <a:rPr lang="en-US" sz="2200" dirty="0" smtClean="0"/>
                  <a:t>The BLOSUM matrices were built from sets of reliable alignments in the BLOCKS database. In BLOSUM62 sequences satisfy the threshold of 62% percentage identity or less. The higher the number after BLOSUM the more related the reference sequences are.</a:t>
                </a:r>
              </a:p>
              <a:p>
                <a:pPr marL="457200" lvl="1" indent="0">
                  <a:buClr>
                    <a:srgbClr val="002060"/>
                  </a:buClr>
                  <a:buNone/>
                </a:pPr>
                <a:endParaRPr lang="en-US" sz="1600" dirty="0"/>
              </a:p>
              <a:p>
                <a:pPr marL="0" indent="0">
                  <a:buClr>
                    <a:srgbClr val="002060"/>
                  </a:buClr>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6155" y="1738075"/>
                <a:ext cx="10677645" cy="4467853"/>
              </a:xfrm>
              <a:blipFill rotWithShape="0">
                <a:blip r:embed="rId2"/>
                <a:stretch>
                  <a:fillRect l="-628" t="-1774" r="-1027"/>
                </a:stretch>
              </a:blipFill>
            </p:spPr>
            <p:txBody>
              <a:bodyPr/>
              <a:lstStyle/>
              <a:p>
                <a:r>
                  <a:rPr lang="en-US">
                    <a:noFill/>
                  </a:rPr>
                  <a:t> </a:t>
                </a:r>
              </a:p>
            </p:txBody>
          </p:sp>
        </mc:Fallback>
      </mc:AlternateContent>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p:spTree>
    <p:extLst>
      <p:ext uri="{BB962C8B-B14F-4D97-AF65-F5344CB8AC3E}">
        <p14:creationId xmlns:p14="http://schemas.microsoft.com/office/powerpoint/2010/main" val="5190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BLAST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6"/>
            <a:ext cx="10677645" cy="4528253"/>
          </a:xfrm>
        </p:spPr>
        <p:txBody>
          <a:bodyPr>
            <a:noAutofit/>
          </a:bodyPr>
          <a:lstStyle/>
          <a:p>
            <a:pPr marL="457200" indent="-457200">
              <a:buClr>
                <a:srgbClr val="002060"/>
              </a:buClr>
              <a:buFont typeface="Wingdings" panose="05000000000000000000" pitchFamily="2" charset="2"/>
              <a:buChar char="q"/>
            </a:pPr>
            <a:r>
              <a:rPr lang="en-US" sz="3200" dirty="0"/>
              <a:t>B</a:t>
            </a:r>
            <a:r>
              <a:rPr lang="en-US" sz="3200" dirty="0" smtClean="0"/>
              <a:t>asic </a:t>
            </a:r>
            <a:r>
              <a:rPr lang="en-US" sz="3200" dirty="0"/>
              <a:t>L</a:t>
            </a:r>
            <a:r>
              <a:rPr lang="en-US" sz="3200" dirty="0" smtClean="0"/>
              <a:t>ocal </a:t>
            </a:r>
            <a:r>
              <a:rPr lang="en-US" sz="3200" dirty="0"/>
              <a:t>A</a:t>
            </a:r>
            <a:r>
              <a:rPr lang="en-US" sz="3200" dirty="0" smtClean="0"/>
              <a:t>lignment Search Tool.</a:t>
            </a:r>
          </a:p>
          <a:p>
            <a:pPr marL="457200" indent="-457200">
              <a:buClr>
                <a:srgbClr val="002060"/>
              </a:buClr>
              <a:buFont typeface="Wingdings" panose="05000000000000000000" pitchFamily="2" charset="2"/>
              <a:buChar char="q"/>
            </a:pPr>
            <a:r>
              <a:rPr lang="en-US" sz="3200" dirty="0" smtClean="0"/>
              <a:t>A heuristic algorithm that allows comparison of DNA or proteins sequences. </a:t>
            </a:r>
          </a:p>
          <a:p>
            <a:pPr marL="806450" lvl="1" indent="-349250">
              <a:buClr>
                <a:srgbClr val="002060"/>
              </a:buClr>
              <a:buFont typeface="Courier New" panose="02070309020205020404" pitchFamily="49" charset="0"/>
              <a:buChar char="o"/>
            </a:pPr>
            <a:r>
              <a:rPr lang="en-US" sz="2800" dirty="0" smtClean="0"/>
              <a:t>Designed by Stephen </a:t>
            </a:r>
            <a:r>
              <a:rPr lang="en-US" sz="2800" dirty="0" err="1" smtClean="0"/>
              <a:t>Altschul</a:t>
            </a:r>
            <a:r>
              <a:rPr lang="en-US" sz="2800" dirty="0" smtClean="0"/>
              <a:t>, David J. </a:t>
            </a:r>
            <a:r>
              <a:rPr lang="en-US" sz="2800" dirty="0" err="1" smtClean="0"/>
              <a:t>Lipman</a:t>
            </a:r>
            <a:r>
              <a:rPr lang="en-US" sz="2800" dirty="0" smtClean="0"/>
              <a:t> and colleagues.</a:t>
            </a:r>
          </a:p>
          <a:p>
            <a:pPr marL="806450" lvl="1" indent="-349250">
              <a:buClr>
                <a:srgbClr val="002060"/>
              </a:buClr>
              <a:buFont typeface="Courier New" panose="02070309020205020404" pitchFamily="49" charset="0"/>
              <a:buChar char="o"/>
            </a:pPr>
            <a:r>
              <a:rPr lang="en-US" sz="2800" dirty="0" smtClean="0"/>
              <a:t>Much faster than calculating an optimal alignment.</a:t>
            </a:r>
          </a:p>
          <a:p>
            <a:pPr marL="806450" lvl="1" indent="-349250">
              <a:buClr>
                <a:srgbClr val="002060"/>
              </a:buClr>
              <a:buFont typeface="Courier New" panose="02070309020205020404" pitchFamily="49" charset="0"/>
              <a:buChar char="o"/>
            </a:pPr>
            <a:r>
              <a:rPr lang="en-US" sz="2800" dirty="0" smtClean="0"/>
              <a:t>It does not guarantee finding the optimal alignments of the query and the sequences in the database.</a:t>
            </a:r>
          </a:p>
          <a:p>
            <a:pPr marL="457200" indent="-457200">
              <a:buClr>
                <a:srgbClr val="002060"/>
              </a:buClr>
              <a:buFont typeface="Wingdings" panose="05000000000000000000" pitchFamily="2" charset="2"/>
              <a:buChar char="q"/>
            </a:pPr>
            <a:r>
              <a:rPr lang="en-US" sz="3200" dirty="0" smtClean="0"/>
              <a:t>Compares a </a:t>
            </a:r>
            <a:r>
              <a:rPr lang="en-US" sz="3200" b="1" dirty="0" smtClean="0"/>
              <a:t>query</a:t>
            </a:r>
            <a:r>
              <a:rPr lang="en-US" sz="3200" dirty="0" smtClean="0"/>
              <a:t> sequence against a database of sequences and identify </a:t>
            </a:r>
            <a:r>
              <a:rPr lang="en-US" sz="3200" b="1" dirty="0" smtClean="0"/>
              <a:t>subject</a:t>
            </a:r>
            <a:r>
              <a:rPr lang="en-US" sz="3200" dirty="0" smtClean="0"/>
              <a:t> sequences in the database that are similar to the query.</a:t>
            </a:r>
          </a:p>
          <a:p>
            <a:pPr marL="457200" lvl="1" indent="0">
              <a:buClr>
                <a:srgbClr val="002060"/>
              </a:buClr>
              <a:buNone/>
            </a:pPr>
            <a:endParaRPr lang="en-US" dirty="0"/>
          </a:p>
          <a:p>
            <a:pPr marL="0" indent="0">
              <a:buClr>
                <a:srgbClr val="002060"/>
              </a:buClr>
              <a:buNone/>
            </a:pPr>
            <a:endParaRPr lang="en-US" sz="3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p:spTree>
    <p:extLst>
      <p:ext uri="{BB962C8B-B14F-4D97-AF65-F5344CB8AC3E}">
        <p14:creationId xmlns:p14="http://schemas.microsoft.com/office/powerpoint/2010/main" val="333307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BLAST algorithm</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7"/>
            <a:ext cx="10677645" cy="634188"/>
          </a:xfrm>
        </p:spPr>
        <p:txBody>
          <a:bodyPr>
            <a:noAutofit/>
          </a:bodyPr>
          <a:lstStyle/>
          <a:p>
            <a:pPr marL="457200" indent="-457200">
              <a:buClr>
                <a:srgbClr val="002060"/>
              </a:buClr>
              <a:buFont typeface="Wingdings" panose="05000000000000000000" pitchFamily="2" charset="2"/>
              <a:buChar char="q"/>
            </a:pPr>
            <a:r>
              <a:rPr lang="en-US" sz="2200" dirty="0" smtClean="0"/>
              <a:t>Identify all </a:t>
            </a:r>
            <a:r>
              <a:rPr lang="en-US" sz="2200" b="1" dirty="0" smtClean="0"/>
              <a:t>words</a:t>
            </a:r>
            <a:r>
              <a:rPr lang="en-US" sz="2200" dirty="0" smtClean="0"/>
              <a:t> of size </a:t>
            </a:r>
            <a:r>
              <a:rPr lang="en-US" sz="2200" b="1" i="1" dirty="0"/>
              <a:t>k</a:t>
            </a:r>
            <a:r>
              <a:rPr lang="en-US" sz="2200" dirty="0" smtClean="0"/>
              <a:t> (e.g., 3) present in the query</a:t>
            </a:r>
          </a:p>
          <a:p>
            <a:pPr marL="0" indent="0">
              <a:buClr>
                <a:srgbClr val="002060"/>
              </a:buClr>
              <a:buNone/>
            </a:pPr>
            <a:endParaRPr lang="en-US" sz="20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98" y="2316260"/>
            <a:ext cx="3018881" cy="2530981"/>
          </a:xfrm>
          <a:prstGeom prst="rect">
            <a:avLst/>
          </a:prstGeom>
        </p:spPr>
      </p:pic>
      <p:sp>
        <p:nvSpPr>
          <p:cNvPr id="8" name="Content Placeholder 2"/>
          <p:cNvSpPr txBox="1">
            <a:spLocks/>
          </p:cNvSpPr>
          <p:nvPr/>
        </p:nvSpPr>
        <p:spPr>
          <a:xfrm>
            <a:off x="676155" y="5047745"/>
            <a:ext cx="10677645" cy="6341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rgbClr val="002060"/>
              </a:buClr>
              <a:buFont typeface="Wingdings" panose="05000000000000000000" pitchFamily="2" charset="2"/>
              <a:buChar char="q"/>
            </a:pPr>
            <a:r>
              <a:rPr lang="en-US" sz="2200" dirty="0" smtClean="0"/>
              <a:t>Keep only </a:t>
            </a:r>
            <a:r>
              <a:rPr lang="en-US" sz="2200" b="1" dirty="0" smtClean="0"/>
              <a:t>high scoring words </a:t>
            </a:r>
            <a:r>
              <a:rPr lang="en-US" sz="2200" dirty="0" smtClean="0"/>
              <a:t>when compared against all 20</a:t>
            </a:r>
            <a:r>
              <a:rPr lang="en-US" sz="2200" baseline="30000" dirty="0" smtClean="0"/>
              <a:t>3</a:t>
            </a:r>
            <a:r>
              <a:rPr lang="en-US" sz="2200" dirty="0" smtClean="0"/>
              <a:t> possible words using an amino acid substitution matrix (e.g. BLOSUM62).</a:t>
            </a:r>
          </a:p>
          <a:p>
            <a:pPr lvl="1">
              <a:buClr>
                <a:srgbClr val="002060"/>
              </a:buClr>
              <a:buFont typeface="Courier New" panose="02070309020205020404" pitchFamily="49" charset="0"/>
              <a:buChar char="o"/>
            </a:pPr>
            <a:r>
              <a:rPr lang="en-US" sz="1800" dirty="0" smtClean="0"/>
              <a:t>Score should be higher then a set threshold </a:t>
            </a:r>
            <a:r>
              <a:rPr lang="en-US" sz="1800" b="1" i="1" dirty="0"/>
              <a:t>T</a:t>
            </a:r>
            <a:r>
              <a:rPr lang="en-US" sz="1800" dirty="0" smtClean="0"/>
              <a:t>.</a:t>
            </a:r>
          </a:p>
          <a:p>
            <a:pPr marL="0" indent="0">
              <a:buClr>
                <a:srgbClr val="002060"/>
              </a:buClr>
              <a:buFont typeface="Arial" panose="020B0604020202020204" pitchFamily="34" charset="0"/>
              <a:buNone/>
            </a:pPr>
            <a:endParaRPr lang="en-US" sz="2000" dirty="0" smtClean="0"/>
          </a:p>
          <a:p>
            <a:pPr marL="457200" lvl="1" indent="0">
              <a:buClr>
                <a:srgbClr val="002060"/>
              </a:buClr>
              <a:buFont typeface="Arial" panose="020B0604020202020204" pitchFamily="34" charset="0"/>
              <a:buNone/>
            </a:pPr>
            <a:endParaRPr lang="en-US" sz="1600" dirty="0" smtClean="0"/>
          </a:p>
          <a:p>
            <a:pPr marL="457200" lvl="1" indent="0">
              <a:buClr>
                <a:srgbClr val="002060"/>
              </a:buClr>
              <a:buFont typeface="Arial" panose="020B0604020202020204" pitchFamily="34" charset="0"/>
              <a:buNone/>
            </a:pPr>
            <a:endParaRPr lang="en-US" sz="1600" dirty="0" smtClean="0"/>
          </a:p>
          <a:p>
            <a:pPr marL="0" indent="0">
              <a:buClr>
                <a:srgbClr val="002060"/>
              </a:buClr>
              <a:buFont typeface="Arial" panose="020B0604020202020204" pitchFamily="34" charset="0"/>
              <a:buNone/>
            </a:pPr>
            <a:endParaRPr lang="en-US" sz="2200" dirty="0" smtClean="0"/>
          </a:p>
        </p:txBody>
      </p:sp>
    </p:spTree>
    <p:extLst>
      <p:ext uri="{BB962C8B-B14F-4D97-AF65-F5344CB8AC3E}">
        <p14:creationId xmlns:p14="http://schemas.microsoft.com/office/powerpoint/2010/main" val="6683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BLAST algorithm</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7"/>
            <a:ext cx="10677645" cy="634188"/>
          </a:xfrm>
        </p:spPr>
        <p:txBody>
          <a:bodyPr>
            <a:noAutofit/>
          </a:bodyPr>
          <a:lstStyle/>
          <a:p>
            <a:pPr marL="457200" indent="-457200">
              <a:buClr>
                <a:srgbClr val="002060"/>
              </a:buClr>
              <a:buFont typeface="Wingdings" panose="05000000000000000000" pitchFamily="2" charset="2"/>
              <a:buChar char="q"/>
            </a:pPr>
            <a:r>
              <a:rPr lang="en-US" sz="2200" dirty="0" smtClean="0"/>
              <a:t>Scan the database sequences for </a:t>
            </a:r>
            <a:r>
              <a:rPr lang="en-US" sz="2200" b="1" dirty="0" smtClean="0"/>
              <a:t>exact matches </a:t>
            </a:r>
            <a:r>
              <a:rPr lang="en-US" sz="2200" dirty="0" smtClean="0"/>
              <a:t>with the high scoring words obtained from the query sequence.</a:t>
            </a:r>
          </a:p>
          <a:p>
            <a:pPr marL="457200" indent="-457200">
              <a:buClr>
                <a:srgbClr val="002060"/>
              </a:buClr>
              <a:buFont typeface="Wingdings" panose="05000000000000000000" pitchFamily="2" charset="2"/>
              <a:buChar char="q"/>
            </a:pPr>
            <a:r>
              <a:rPr lang="en-US" sz="2200" dirty="0" smtClean="0"/>
              <a:t>If a match is found, this match is used to </a:t>
            </a:r>
            <a:r>
              <a:rPr lang="en-US" sz="2200" b="1" dirty="0" smtClean="0"/>
              <a:t>seed</a:t>
            </a:r>
            <a:r>
              <a:rPr lang="en-US" sz="2200" dirty="0" smtClean="0"/>
              <a:t> possible un-gapped alignments between the query and database sequences.</a:t>
            </a:r>
          </a:p>
          <a:p>
            <a:pPr marL="457200" indent="-457200">
              <a:buClr>
                <a:srgbClr val="002060"/>
              </a:buClr>
              <a:buFont typeface="Wingdings" panose="05000000000000000000" pitchFamily="2" charset="2"/>
              <a:buChar char="q"/>
            </a:pPr>
            <a:r>
              <a:rPr lang="en-US" sz="2200" dirty="0" smtClean="0"/>
              <a:t>Extend exact matches to identify </a:t>
            </a:r>
            <a:r>
              <a:rPr lang="en-US" sz="2200" b="1" dirty="0" smtClean="0"/>
              <a:t>high-scoring segment pairs </a:t>
            </a:r>
            <a:r>
              <a:rPr lang="en-US" sz="2200" dirty="0" smtClean="0"/>
              <a:t>(</a:t>
            </a:r>
            <a:r>
              <a:rPr lang="en-US" sz="2200" b="1" dirty="0" smtClean="0"/>
              <a:t>HSP</a:t>
            </a:r>
            <a:r>
              <a:rPr lang="en-US" sz="2200" dirty="0" smtClean="0"/>
              <a:t>). Extensions do not stop until the accumulated score of the HSP begins to decrease.</a:t>
            </a:r>
          </a:p>
          <a:p>
            <a:pPr marL="0" indent="0">
              <a:buClr>
                <a:srgbClr val="002060"/>
              </a:buClr>
              <a:buNone/>
            </a:pPr>
            <a:endParaRPr lang="en-US" sz="20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014439"/>
            <a:ext cx="5029200" cy="26289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146" y="3999462"/>
            <a:ext cx="4157798" cy="2643877"/>
          </a:xfrm>
          <a:prstGeom prst="rect">
            <a:avLst/>
          </a:prstGeom>
        </p:spPr>
      </p:pic>
    </p:spTree>
    <p:extLst>
      <p:ext uri="{BB962C8B-B14F-4D97-AF65-F5344CB8AC3E}">
        <p14:creationId xmlns:p14="http://schemas.microsoft.com/office/powerpoint/2010/main" val="13446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BLAST algorithm</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684" y="1686318"/>
            <a:ext cx="10677645" cy="2327214"/>
          </a:xfrm>
        </p:spPr>
        <p:txBody>
          <a:bodyPr>
            <a:noAutofit/>
          </a:bodyPr>
          <a:lstStyle/>
          <a:p>
            <a:pPr marL="457200" indent="-457200">
              <a:buClr>
                <a:srgbClr val="002060"/>
              </a:buClr>
              <a:buFont typeface="Wingdings" panose="05000000000000000000" pitchFamily="2" charset="2"/>
              <a:buChar char="q"/>
            </a:pPr>
            <a:r>
              <a:rPr lang="en-US" sz="2200" dirty="0" smtClean="0"/>
              <a:t>Retrieve all HSPs whose score is high enough to be considered</a:t>
            </a:r>
            <a:r>
              <a:rPr lang="en-US" sz="2200" dirty="0" smtClean="0">
                <a:sym typeface="Symbol" panose="05050102010706020507" pitchFamily="18" charset="2"/>
              </a:rPr>
              <a:t>. By examining the </a:t>
            </a:r>
            <a:r>
              <a:rPr lang="en-US" sz="2200" u="sng" dirty="0" smtClean="0">
                <a:sym typeface="Symbol" panose="05050102010706020507" pitchFamily="18" charset="2"/>
              </a:rPr>
              <a:t>distribution of alignment scores modeled by comparing random sequences</a:t>
            </a:r>
            <a:r>
              <a:rPr lang="en-US" sz="2200" dirty="0" smtClean="0">
                <a:sym typeface="Symbol" panose="05050102010706020507" pitchFamily="18" charset="2"/>
              </a:rPr>
              <a:t>, a cutoff (raw) score </a:t>
            </a:r>
            <a:r>
              <a:rPr lang="en-US" sz="2200" b="1" i="1" dirty="0" smtClean="0">
                <a:sym typeface="Symbol" panose="05050102010706020507" pitchFamily="18" charset="2"/>
              </a:rPr>
              <a:t>S</a:t>
            </a:r>
            <a:r>
              <a:rPr lang="en-US" sz="2200" dirty="0" smtClean="0">
                <a:sym typeface="Symbol" panose="05050102010706020507" pitchFamily="18" charset="2"/>
              </a:rPr>
              <a:t> can be determined such that its value is large enough to guarantee the significance of the remaining HSPs.</a:t>
            </a:r>
          </a:p>
          <a:p>
            <a:pPr marL="457200" indent="-457200">
              <a:buClr>
                <a:srgbClr val="002060"/>
              </a:buClr>
              <a:buFont typeface="Wingdings" panose="05000000000000000000" pitchFamily="2" charset="2"/>
              <a:buChar char="q"/>
            </a:pPr>
            <a:r>
              <a:rPr lang="en-US" sz="2200" dirty="0" smtClean="0"/>
              <a:t>The significance of a HSP is calculated based on the Gumbel Extreme </a:t>
            </a:r>
            <a:r>
              <a:rPr lang="en-US" sz="2200" dirty="0"/>
              <a:t>V</a:t>
            </a:r>
            <a:r>
              <a:rPr lang="en-US" sz="2200" dirty="0" smtClean="0"/>
              <a:t>alue Distribution (</a:t>
            </a:r>
            <a:r>
              <a:rPr lang="en-US" sz="2200" b="1" dirty="0" smtClean="0"/>
              <a:t>EVD</a:t>
            </a:r>
            <a:r>
              <a:rPr lang="en-US" sz="2200" dirty="0" smtClean="0"/>
              <a:t>). It is formally proved that optimal local alignment scores between two random sequences follow the Gumbel EVD.</a:t>
            </a:r>
          </a:p>
          <a:p>
            <a:pPr marL="0" indent="0">
              <a:buClr>
                <a:srgbClr val="002060"/>
              </a:buClr>
              <a:buNone/>
            </a:pPr>
            <a:endParaRPr lang="en-US" sz="2000" dirty="0" smtClean="0"/>
          </a:p>
          <a:p>
            <a:pPr marL="457200" lvl="1" indent="0">
              <a:buClr>
                <a:srgbClr val="002060"/>
              </a:buClr>
              <a:buNone/>
            </a:pPr>
            <a:endParaRPr lang="en-US" sz="1600" dirty="0"/>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28" t="7142" r="8212" b="5850"/>
          <a:stretch/>
        </p:blipFill>
        <p:spPr>
          <a:xfrm>
            <a:off x="7824156" y="4161562"/>
            <a:ext cx="3433315" cy="2482689"/>
          </a:xfrm>
          <a:prstGeom prst="rect">
            <a:avLst/>
          </a:prstGeom>
        </p:spPr>
      </p:pic>
      <p:grpSp>
        <p:nvGrpSpPr>
          <p:cNvPr id="21" name="Group 20"/>
          <p:cNvGrpSpPr/>
          <p:nvPr/>
        </p:nvGrpSpPr>
        <p:grpSpPr>
          <a:xfrm>
            <a:off x="4073736" y="4393018"/>
            <a:ext cx="3636380" cy="1875875"/>
            <a:chOff x="4073736" y="4393018"/>
            <a:chExt cx="3636380" cy="1875875"/>
          </a:xfrm>
        </p:grpSpPr>
        <mc:AlternateContent xmlns:mc="http://schemas.openxmlformats.org/markup-compatibility/2006" xmlns:a14="http://schemas.microsoft.com/office/drawing/2010/main">
          <mc:Choice Requires="a14">
            <p:sp>
              <p:nvSpPr>
                <p:cNvPr id="14" name="TextBox 13"/>
                <p:cNvSpPr txBox="1"/>
                <p:nvPr/>
              </p:nvSpPr>
              <p:spPr>
                <a:xfrm>
                  <a:off x="4558504" y="5991894"/>
                  <a:ext cx="2401019" cy="276999"/>
                </a:xfrm>
                <a:prstGeom prst="rect">
                  <a:avLst/>
                </a:prstGeom>
                <a:noFill/>
              </p:spPr>
              <p:txBody>
                <a:bodyPr wrap="square" rtlCol="0">
                  <a:spAutoFit/>
                </a:bodyPr>
                <a:lstStyle/>
                <a:p>
                  <a14:m>
                    <m:oMath xmlns:m="http://schemas.openxmlformats.org/officeDocument/2006/math">
                      <m:r>
                        <a:rPr lang="en-US" sz="1200" b="1" i="1" smtClean="0">
                          <a:latin typeface="Cambria Math" panose="02040503050406030204" pitchFamily="18" charset="0"/>
                        </a:rPr>
                        <m:t>𝑺</m:t>
                      </m:r>
                      <m:r>
                        <a:rPr lang="en-US" sz="1200" b="1" i="1" smtClean="0">
                          <a:latin typeface="Cambria Math" panose="02040503050406030204" pitchFamily="18" charset="0"/>
                        </a:rPr>
                        <m:t>′</m:t>
                      </m:r>
                    </m:oMath>
                  </a14:m>
                  <a:r>
                    <a:rPr lang="en-US" sz="1200" dirty="0" smtClean="0"/>
                    <a:t> Is bit core of the raw score </a:t>
                  </a:r>
                  <a14:m>
                    <m:oMath xmlns:m="http://schemas.openxmlformats.org/officeDocument/2006/math">
                      <m:r>
                        <a:rPr lang="en-US" sz="1200" b="1" i="1">
                          <a:latin typeface="Cambria Math" panose="02040503050406030204" pitchFamily="18" charset="0"/>
                        </a:rPr>
                        <m:t>𝑺</m:t>
                      </m:r>
                    </m:oMath>
                  </a14:m>
                  <a:r>
                    <a:rPr lang="en-US" sz="1200" dirty="0" smtClean="0"/>
                    <a:t>.</a:t>
                  </a:r>
                  <a:endParaRPr lang="en-US" sz="1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558504" y="5991894"/>
                  <a:ext cx="2401019" cy="276999"/>
                </a:xfrm>
                <a:prstGeom prst="rect">
                  <a:avLst/>
                </a:prstGeom>
                <a:blipFill rotWithShape="0">
                  <a:blip r:embed="rId3"/>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073736" y="4393018"/>
                  <a:ext cx="3636380" cy="4069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𝑬</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𝑺</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rPr>
                          <m:t>𝑲𝒎𝒏</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𝒆</m:t>
                            </m:r>
                          </m:e>
                          <m:sup>
                            <m:r>
                              <a:rPr lang="en-US" b="1"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𝝀</m:t>
                            </m:r>
                            <m:r>
                              <a:rPr lang="en-US" b="1" i="1" smtClean="0">
                                <a:latin typeface="Cambria Math" panose="02040503050406030204" pitchFamily="18" charset="0"/>
                                <a:ea typeface="Cambria Math" panose="02040503050406030204" pitchFamily="18" charset="0"/>
                              </a:rPr>
                              <m:t>𝑺</m:t>
                            </m:r>
                          </m:sup>
                        </m:sSup>
                        <m:r>
                          <a:rPr lang="en-US" b="1" i="1" smtClean="0">
                            <a:latin typeface="Cambria Math" panose="02040503050406030204" pitchFamily="18" charset="0"/>
                          </a:rPr>
                          <m:t>=</m:t>
                        </m:r>
                        <m:r>
                          <a:rPr lang="en-US" b="1" i="1" smtClean="0">
                            <a:latin typeface="Cambria Math" panose="02040503050406030204" pitchFamily="18" charset="0"/>
                          </a:rPr>
                          <m:t>𝒎𝒏</m:t>
                        </m:r>
                        <m:sSup>
                          <m:sSupPr>
                            <m:ctrlPr>
                              <a:rPr lang="en-US" b="1" i="1">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𝟐</m:t>
                            </m:r>
                          </m:e>
                          <m: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𝑺</m:t>
                                </m:r>
                              </m:e>
                              <m:sup>
                                <m:r>
                                  <a:rPr lang="en-US" b="1" i="1" smtClean="0">
                                    <a:latin typeface="Cambria Math" panose="02040503050406030204" pitchFamily="18" charset="0"/>
                                  </a:rPr>
                                  <m:t>′</m:t>
                                </m:r>
                              </m:sup>
                            </m:sSup>
                          </m:sup>
                        </m:sSup>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073736" y="4393018"/>
                  <a:ext cx="3636380" cy="406971"/>
                </a:xfrm>
                <a:prstGeom prst="rect">
                  <a:avLst/>
                </a:prstGeom>
                <a:blipFill rotWithShape="0">
                  <a:blip r:embed="rId4"/>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199609" y="4915925"/>
                  <a:ext cx="1213794" cy="443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𝑺</m:t>
                        </m:r>
                        <m:r>
                          <a:rPr lang="en-US" sz="1200" b="1" i="1" smtClean="0">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ea typeface="Cambria Math" panose="02040503050406030204" pitchFamily="18" charset="0"/>
                              </a:rPr>
                              <m:t>𝝀</m:t>
                            </m:r>
                            <m:r>
                              <a:rPr lang="en-US" sz="1200" b="1" i="1" smtClean="0">
                                <a:latin typeface="Cambria Math" panose="02040503050406030204" pitchFamily="18" charset="0"/>
                                <a:ea typeface="Cambria Math" panose="02040503050406030204" pitchFamily="18" charset="0"/>
                              </a:rPr>
                              <m:t>𝑺</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𝒍𝒏</m:t>
                            </m:r>
                            <m:r>
                              <a:rPr lang="en-US" sz="1200" b="1" i="1" smtClean="0">
                                <a:latin typeface="Cambria Math" panose="02040503050406030204" pitchFamily="18" charset="0"/>
                                <a:ea typeface="Cambria Math" panose="02040503050406030204" pitchFamily="18" charset="0"/>
                              </a:rPr>
                              <m:t> </m:t>
                            </m:r>
                            <m:r>
                              <a:rPr lang="en-US" sz="1200" b="1" i="1" smtClean="0">
                                <a:latin typeface="Cambria Math" panose="02040503050406030204" pitchFamily="18" charset="0"/>
                                <a:ea typeface="Cambria Math" panose="02040503050406030204" pitchFamily="18" charset="0"/>
                              </a:rPr>
                              <m:t>𝑲</m:t>
                            </m:r>
                          </m:num>
                          <m:den>
                            <m:r>
                              <a:rPr lang="en-US" sz="1200" b="1" i="1" smtClean="0">
                                <a:latin typeface="Cambria Math" panose="02040503050406030204" pitchFamily="18" charset="0"/>
                              </a:rPr>
                              <m:t>𝒍𝒏</m:t>
                            </m:r>
                            <m:r>
                              <a:rPr lang="en-US" sz="1200" b="1" i="1" smtClean="0">
                                <a:latin typeface="Cambria Math" panose="02040503050406030204" pitchFamily="18" charset="0"/>
                              </a:rPr>
                              <m:t> </m:t>
                            </m:r>
                            <m:r>
                              <a:rPr lang="en-US" sz="1200" b="1" i="1" smtClean="0">
                                <a:latin typeface="Cambria Math" panose="02040503050406030204" pitchFamily="18" charset="0"/>
                              </a:rPr>
                              <m:t>𝟐</m:t>
                            </m:r>
                          </m:den>
                        </m:f>
                      </m:oMath>
                    </m:oMathPara>
                  </a14:m>
                  <a:endParaRPr lang="en-US" sz="1200" dirty="0"/>
                </a:p>
              </p:txBody>
            </p:sp>
          </mc:Choice>
          <mc:Fallback xmlns="">
            <p:sp>
              <p:nvSpPr>
                <p:cNvPr id="16" name="Rectangle 15"/>
                <p:cNvSpPr>
                  <a:spLocks noRot="1" noChangeAspect="1" noMove="1" noResize="1" noEditPoints="1" noAdjustHandles="1" noChangeArrowheads="1" noChangeShapeType="1" noTextEdit="1"/>
                </p:cNvSpPr>
                <p:nvPr/>
              </p:nvSpPr>
              <p:spPr>
                <a:xfrm>
                  <a:off x="5199609" y="4915925"/>
                  <a:ext cx="1213794" cy="443519"/>
                </a:xfrm>
                <a:prstGeom prst="rect">
                  <a:avLst/>
                </a:prstGeom>
                <a:blipFill rotWithShape="0">
                  <a:blip r:embed="rId5"/>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49878" y="5480130"/>
                  <a:ext cx="2773948" cy="461665"/>
                </a:xfrm>
                <a:prstGeom prst="rect">
                  <a:avLst/>
                </a:prstGeom>
                <a:noFill/>
              </p:spPr>
              <p:txBody>
                <a:bodyPr wrap="square" rtlCol="0">
                  <a:spAutoFit/>
                </a:bodyPr>
                <a:lstStyle/>
                <a:p>
                  <a14:m>
                    <m:oMath xmlns:m="http://schemas.openxmlformats.org/officeDocument/2006/math">
                      <m:r>
                        <a:rPr lang="en-US" sz="1200" b="1" i="1" smtClean="0">
                          <a:latin typeface="Cambria Math" panose="02040503050406030204" pitchFamily="18" charset="0"/>
                        </a:rPr>
                        <m:t>𝑬</m:t>
                      </m:r>
                    </m:oMath>
                  </a14:m>
                  <a:r>
                    <a:rPr lang="en-US" sz="1200" dirty="0" smtClean="0"/>
                    <a:t> is the expected value of finding a HSP with as score of at least </a:t>
                  </a:r>
                  <a14:m>
                    <m:oMath xmlns:m="http://schemas.openxmlformats.org/officeDocument/2006/math">
                      <m:r>
                        <a:rPr lang="en-US" sz="1200" b="1" i="1" smtClean="0">
                          <a:latin typeface="Cambria Math" panose="02040503050406030204" pitchFamily="18" charset="0"/>
                        </a:rPr>
                        <m:t>𝑺</m:t>
                      </m:r>
                    </m:oMath>
                  </a14:m>
                  <a:r>
                    <a:rPr lang="en-US" sz="1200" dirty="0" smtClean="0"/>
                    <a:t>.</a:t>
                  </a:r>
                  <a:endParaRPr lang="en-US" sz="1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549878" y="5480130"/>
                  <a:ext cx="2773948" cy="461665"/>
                </a:xfrm>
                <a:prstGeom prst="rect">
                  <a:avLst/>
                </a:prstGeom>
                <a:blipFill rotWithShape="0">
                  <a:blip r:embed="rId6"/>
                  <a:stretch>
                    <a:fillRect t="-1316" b="-9211"/>
                  </a:stretch>
                </a:blipFill>
              </p:spPr>
              <p:txBody>
                <a:bodyPr/>
                <a:lstStyle/>
                <a:p>
                  <a:r>
                    <a:rPr lang="en-US">
                      <a:noFill/>
                    </a:rPr>
                    <a:t> </a:t>
                  </a:r>
                </a:p>
              </p:txBody>
            </p:sp>
          </mc:Fallback>
        </mc:AlternateContent>
      </p:grpSp>
      <p:grpSp>
        <p:nvGrpSpPr>
          <p:cNvPr id="20" name="Group 19"/>
          <p:cNvGrpSpPr/>
          <p:nvPr/>
        </p:nvGrpSpPr>
        <p:grpSpPr>
          <a:xfrm>
            <a:off x="737869" y="4366349"/>
            <a:ext cx="2809805" cy="2274023"/>
            <a:chOff x="737869" y="4366349"/>
            <a:chExt cx="2809805" cy="2274023"/>
          </a:xfrm>
        </p:grpSpPr>
        <mc:AlternateContent xmlns:mc="http://schemas.openxmlformats.org/markup-compatibility/2006" xmlns:a14="http://schemas.microsoft.com/office/drawing/2010/main">
          <mc:Choice Requires="a14">
            <p:sp>
              <p:nvSpPr>
                <p:cNvPr id="11" name="Rectangle 10"/>
                <p:cNvSpPr/>
                <p:nvPr/>
              </p:nvSpPr>
              <p:spPr>
                <a:xfrm>
                  <a:off x="869825" y="4366349"/>
                  <a:ext cx="2677849" cy="4211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𝒆</m:t>
                            </m:r>
                          </m:e>
                          <m: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𝒆</m:t>
                                </m:r>
                              </m:e>
                              <m:sup>
                                <m:r>
                                  <a:rPr lang="en-US" b="1" i="1">
                                    <a:latin typeface="Cambria Math" panose="02040503050406030204" pitchFamily="18" charset="0"/>
                                    <a:ea typeface="Cambria Math" panose="02040503050406030204" pitchFamily="18" charset="0"/>
                                  </a:rPr>
                                  <m:t>𝝀</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𝝁</m:t>
                                </m:r>
                                <m:r>
                                  <a:rPr lang="en-US" b="1" i="1">
                                    <a:latin typeface="Cambria Math" panose="02040503050406030204" pitchFamily="18" charset="0"/>
                                    <a:ea typeface="Cambria Math" panose="02040503050406030204" pitchFamily="18" charset="0"/>
                                  </a:rPr>
                                  <m:t>)</m:t>
                                </m:r>
                              </m:sup>
                            </m:sSup>
                          </m:sup>
                        </m:sSup>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869825" y="4366349"/>
                  <a:ext cx="2677849" cy="421141"/>
                </a:xfrm>
                <a:prstGeom prst="rect">
                  <a:avLst/>
                </a:prstGeom>
                <a:blipFill rotWithShape="0">
                  <a:blip r:embed="rId7"/>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38200" y="4915669"/>
                  <a:ext cx="1378180" cy="4440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𝝁</m:t>
                        </m:r>
                        <m:r>
                          <a:rPr lang="en-US" sz="1200" b="1" i="1">
                            <a:latin typeface="Cambria Math" panose="02040503050406030204" pitchFamily="18" charset="0"/>
                          </a:rPr>
                          <m:t>=</m:t>
                        </m:r>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𝒍𝒐𝒈</m:t>
                            </m:r>
                            <m:r>
                              <a:rPr lang="en-US" sz="1200" b="1" i="1" smtClean="0">
                                <a:latin typeface="Cambria Math" panose="02040503050406030204" pitchFamily="18" charset="0"/>
                              </a:rPr>
                              <m:t>(</m:t>
                            </m:r>
                            <m:r>
                              <a:rPr lang="en-US" sz="1200" b="1" i="1" smtClean="0">
                                <a:latin typeface="Cambria Math" panose="02040503050406030204" pitchFamily="18" charset="0"/>
                              </a:rPr>
                              <m:t>𝑲𝒎𝒏</m:t>
                            </m:r>
                            <m:r>
                              <a:rPr lang="en-US" sz="1200" b="1" i="1" smtClean="0">
                                <a:latin typeface="Cambria Math" panose="02040503050406030204" pitchFamily="18" charset="0"/>
                              </a:rPr>
                              <m:t>)</m:t>
                            </m:r>
                          </m:num>
                          <m:den>
                            <m:r>
                              <a:rPr lang="en-US" sz="1200" b="1" i="1" smtClean="0">
                                <a:latin typeface="Cambria Math" panose="02040503050406030204" pitchFamily="18" charset="0"/>
                                <a:ea typeface="Cambria Math" panose="02040503050406030204" pitchFamily="18" charset="0"/>
                              </a:rPr>
                              <m:t>𝝀</m:t>
                            </m:r>
                          </m:den>
                        </m:f>
                      </m:oMath>
                    </m:oMathPara>
                  </a14:m>
                  <a:endParaRPr lang="en-US" sz="1200" dirty="0"/>
                </a:p>
              </p:txBody>
            </p:sp>
          </mc:Choice>
          <mc:Fallback xmlns="">
            <p:sp>
              <p:nvSpPr>
                <p:cNvPr id="12" name="Rectangle 11"/>
                <p:cNvSpPr>
                  <a:spLocks noRot="1" noChangeAspect="1" noMove="1" noResize="1" noEditPoints="1" noAdjustHandles="1" noChangeArrowheads="1" noChangeShapeType="1" noTextEdit="1"/>
                </p:cNvSpPr>
                <p:nvPr/>
              </p:nvSpPr>
              <p:spPr>
                <a:xfrm>
                  <a:off x="838200" y="4915669"/>
                  <a:ext cx="1378180" cy="444032"/>
                </a:xfrm>
                <a:prstGeom prst="rect">
                  <a:avLst/>
                </a:prstGeom>
                <a:blipFill rotWithShape="0">
                  <a:blip r:embed="rId8"/>
                  <a:stretch>
                    <a:fillRect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7624" y="5355798"/>
                  <a:ext cx="2513163" cy="830997"/>
                </a:xfrm>
                <a:prstGeom prst="rect">
                  <a:avLst/>
                </a:prstGeom>
                <a:noFill/>
              </p:spPr>
              <p:txBody>
                <a:bodyPr wrap="square" rtlCol="0">
                  <a:spAutoFit/>
                </a:bodyPr>
                <a:lstStyle/>
                <a:p>
                  <a14:m>
                    <m:oMath xmlns:m="http://schemas.openxmlformats.org/officeDocument/2006/math">
                      <m:r>
                        <a:rPr lang="en-US" sz="1200" b="1" i="1" dirty="0" smtClean="0">
                          <a:latin typeface="Cambria Math" panose="02040503050406030204" pitchFamily="18" charset="0"/>
                        </a:rPr>
                        <m:t>𝑲</m:t>
                      </m:r>
                    </m:oMath>
                  </a14:m>
                  <a:r>
                    <a:rPr lang="en-US" sz="1200" dirty="0" smtClean="0"/>
                    <a:t> and </a:t>
                  </a:r>
                  <a14:m>
                    <m:oMath xmlns:m="http://schemas.openxmlformats.org/officeDocument/2006/math">
                      <m:r>
                        <a:rPr lang="en-US" sz="1200" b="1" i="1" dirty="0" smtClean="0">
                          <a:latin typeface="Cambria Math" panose="02040503050406030204" pitchFamily="18" charset="0"/>
                          <a:ea typeface="Cambria Math" panose="02040503050406030204" pitchFamily="18" charset="0"/>
                        </a:rPr>
                        <m:t>𝝀</m:t>
                      </m:r>
                    </m:oMath>
                  </a14:m>
                  <a:r>
                    <a:rPr lang="en-US" sz="1200" dirty="0" smtClean="0"/>
                    <a:t> are parameters used to fit the distribution of alignment scores of the query and </a:t>
                  </a:r>
                  <a:r>
                    <a:rPr lang="en-US" sz="1200" dirty="0"/>
                    <a:t>s</a:t>
                  </a:r>
                  <a:r>
                    <a:rPr lang="en-US" sz="1200" dirty="0" smtClean="0"/>
                    <a:t>huffled versions of a database sequence.</a:t>
                  </a:r>
                  <a:endParaRPr lang="en-US" sz="1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47624" y="5355798"/>
                  <a:ext cx="2513163" cy="830997"/>
                </a:xfrm>
                <a:prstGeom prst="rect">
                  <a:avLst/>
                </a:prstGeom>
                <a:blipFill rotWithShape="0">
                  <a:blip r:embed="rId9"/>
                  <a:stretch>
                    <a:fillRect l="-243" t="-735"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7869" y="6178707"/>
                  <a:ext cx="2513163" cy="461665"/>
                </a:xfrm>
                <a:prstGeom prst="rect">
                  <a:avLst/>
                </a:prstGeom>
                <a:noFill/>
              </p:spPr>
              <p:txBody>
                <a:bodyPr wrap="square" rtlCol="0">
                  <a:spAutoFit/>
                </a:bodyPr>
                <a:lstStyle/>
                <a:p>
                  <a14:m>
                    <m:oMath xmlns:m="http://schemas.openxmlformats.org/officeDocument/2006/math">
                      <m:r>
                        <a:rPr lang="en-US" sz="1200" b="1" i="1" dirty="0" smtClean="0">
                          <a:latin typeface="Cambria Math" panose="02040503050406030204" pitchFamily="18" charset="0"/>
                        </a:rPr>
                        <m:t>𝒎</m:t>
                      </m:r>
                    </m:oMath>
                  </a14:m>
                  <a:r>
                    <a:rPr lang="en-US" sz="1200" dirty="0" smtClean="0"/>
                    <a:t> and </a:t>
                  </a:r>
                  <a14:m>
                    <m:oMath xmlns:m="http://schemas.openxmlformats.org/officeDocument/2006/math">
                      <m:r>
                        <a:rPr lang="en-US" sz="1200" b="1" i="1" dirty="0" smtClean="0">
                          <a:latin typeface="Cambria Math" panose="02040503050406030204" pitchFamily="18" charset="0"/>
                          <a:ea typeface="Cambria Math" panose="02040503050406030204" pitchFamily="18" charset="0"/>
                        </a:rPr>
                        <m:t>𝒏</m:t>
                      </m:r>
                    </m:oMath>
                  </a14:m>
                  <a:r>
                    <a:rPr lang="en-US" sz="1200" dirty="0" smtClean="0"/>
                    <a:t> are the lengths of the query and database, respectively.</a:t>
                  </a:r>
                  <a:endParaRPr lang="en-US" sz="1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37869" y="6178707"/>
                  <a:ext cx="2513163" cy="461665"/>
                </a:xfrm>
                <a:prstGeom prst="rect">
                  <a:avLst/>
                </a:prstGeom>
                <a:blipFill rotWithShape="0">
                  <a:blip r:embed="rId10"/>
                  <a:stretch>
                    <a:fillRect t="-1333" r="-243" b="-10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09588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a blast database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4472" y="1923565"/>
            <a:ext cx="12057528" cy="4436892"/>
          </a:xfrm>
        </p:spPr>
        <p:txBody>
          <a:bodyPr>
            <a:noAutofit/>
          </a:bodyPr>
          <a:lstStyle/>
          <a:p>
            <a:pPr marL="457200" indent="-457200">
              <a:buClr>
                <a:srgbClr val="002060"/>
              </a:buClr>
              <a:buFont typeface="Wingdings" panose="05000000000000000000" pitchFamily="2" charset="2"/>
              <a:buChar char="q"/>
            </a:pPr>
            <a:r>
              <a:rPr lang="en-US" sz="2200" dirty="0" smtClean="0"/>
              <a:t>The blast suit of programs includes the command </a:t>
            </a:r>
            <a:r>
              <a:rPr lang="en-US" sz="2200" b="1" dirty="0" err="1" smtClean="0"/>
              <a:t>makeblastdb</a:t>
            </a:r>
            <a:r>
              <a:rPr lang="en-US" sz="2200" dirty="0" smtClean="0"/>
              <a:t> that allows the definition of custom databases</a:t>
            </a:r>
            <a:r>
              <a:rPr lang="en-US" sz="2200" dirty="0" smtClean="0">
                <a:sym typeface="Symbol" panose="05050102010706020507" pitchFamily="18" charset="2"/>
              </a:rPr>
              <a:t>. Assuming that all </a:t>
            </a:r>
            <a:r>
              <a:rPr lang="en-US" sz="2200" dirty="0" err="1" smtClean="0">
                <a:sym typeface="Symbol" panose="05050102010706020507" pitchFamily="18" charset="2"/>
              </a:rPr>
              <a:t>fasta</a:t>
            </a:r>
            <a:r>
              <a:rPr lang="en-US" sz="2200" dirty="0" smtClean="0">
                <a:sym typeface="Symbol" panose="05050102010706020507" pitchFamily="18" charset="2"/>
              </a:rPr>
              <a:t> proteins in E. coli K12 are stored in file E_coli_K12.faa we can create a database with the command:</a:t>
            </a:r>
          </a:p>
          <a:p>
            <a:pPr marL="0" indent="0">
              <a:buClr>
                <a:srgbClr val="002060"/>
              </a:buClr>
              <a:buNone/>
            </a:pPr>
            <a:r>
              <a:rPr lang="en-US" sz="1400" b="1" dirty="0" err="1">
                <a:sym typeface="Symbol" panose="05050102010706020507" pitchFamily="18" charset="2"/>
              </a:rPr>
              <a:t>m</a:t>
            </a:r>
            <a:r>
              <a:rPr lang="en-US" sz="1400" b="1" dirty="0" err="1" smtClean="0">
                <a:sym typeface="Symbol" panose="05050102010706020507" pitchFamily="18" charset="2"/>
              </a:rPr>
              <a:t>akeblastdb</a:t>
            </a:r>
            <a:r>
              <a:rPr lang="en-US" sz="1400" dirty="0" smtClean="0">
                <a:sym typeface="Symbol" panose="05050102010706020507" pitchFamily="18" charset="2"/>
              </a:rPr>
              <a:t> </a:t>
            </a:r>
            <a:r>
              <a:rPr lang="en-US" sz="1400" b="1" dirty="0">
                <a:sym typeface="Symbol" panose="05050102010706020507" pitchFamily="18" charset="2"/>
              </a:rPr>
              <a:t>-</a:t>
            </a:r>
            <a:r>
              <a:rPr lang="en-US" sz="1400" b="1" dirty="0" smtClean="0">
                <a:sym typeface="Symbol" panose="05050102010706020507" pitchFamily="18" charset="2"/>
              </a:rPr>
              <a:t>in </a:t>
            </a:r>
            <a:r>
              <a:rPr lang="en-US" sz="1400" dirty="0" smtClean="0">
                <a:sym typeface="Symbol" panose="05050102010706020507" pitchFamily="18" charset="2"/>
              </a:rPr>
              <a:t>E_coli_K12.faa </a:t>
            </a:r>
            <a:r>
              <a:rPr lang="en-US" sz="1400" b="1" dirty="0" smtClean="0">
                <a:sym typeface="Symbol" panose="05050102010706020507" pitchFamily="18" charset="2"/>
              </a:rPr>
              <a:t>-</a:t>
            </a:r>
            <a:r>
              <a:rPr lang="en-US" sz="1400" b="1" dirty="0" err="1" smtClean="0">
                <a:sym typeface="Symbol" panose="05050102010706020507" pitchFamily="18" charset="2"/>
              </a:rPr>
              <a:t>dbtype</a:t>
            </a:r>
            <a:r>
              <a:rPr lang="en-US" sz="1400" b="1" dirty="0" smtClean="0">
                <a:sym typeface="Symbol" panose="05050102010706020507" pitchFamily="18" charset="2"/>
              </a:rPr>
              <a:t> </a:t>
            </a:r>
            <a:r>
              <a:rPr lang="en-US" sz="1400" dirty="0" err="1" smtClean="0">
                <a:sym typeface="Symbol" panose="05050102010706020507" pitchFamily="18" charset="2"/>
              </a:rPr>
              <a:t>prot</a:t>
            </a:r>
            <a:r>
              <a:rPr lang="en-US" sz="1400"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input_type</a:t>
            </a:r>
            <a:r>
              <a:rPr lang="en-US" sz="1400" b="1" dirty="0" smtClean="0">
                <a:sym typeface="Symbol" panose="05050102010706020507" pitchFamily="18" charset="2"/>
              </a:rPr>
              <a:t> </a:t>
            </a:r>
            <a:r>
              <a:rPr lang="en-US" sz="1400" dirty="0" err="1" smtClean="0">
                <a:sym typeface="Symbol" panose="05050102010706020507" pitchFamily="18" charset="2"/>
              </a:rPr>
              <a:t>fasta</a:t>
            </a:r>
            <a:r>
              <a:rPr lang="en-US" sz="1400" dirty="0" smtClean="0">
                <a:sym typeface="Symbol" panose="05050102010706020507" pitchFamily="18" charset="2"/>
              </a:rPr>
              <a:t>  </a:t>
            </a:r>
            <a:r>
              <a:rPr lang="en-US" sz="1400" b="1" dirty="0">
                <a:sym typeface="Symbol" panose="05050102010706020507" pitchFamily="18" charset="2"/>
              </a:rPr>
              <a:t>-</a:t>
            </a:r>
            <a:r>
              <a:rPr lang="en-US" sz="1400" b="1" dirty="0" err="1" smtClean="0">
                <a:sym typeface="Symbol" panose="05050102010706020507" pitchFamily="18" charset="2"/>
              </a:rPr>
              <a:t>parse_seqids</a:t>
            </a:r>
            <a:r>
              <a:rPr lang="en-US" sz="1400" b="1" dirty="0" smtClean="0">
                <a:sym typeface="Symbol" panose="05050102010706020507" pitchFamily="18" charset="2"/>
              </a:rPr>
              <a:t> -</a:t>
            </a:r>
            <a:r>
              <a:rPr lang="en-US" sz="1400" b="1" dirty="0" err="1" smtClean="0">
                <a:sym typeface="Symbol" panose="05050102010706020507" pitchFamily="18" charset="2"/>
              </a:rPr>
              <a:t>hash_index</a:t>
            </a:r>
            <a:r>
              <a:rPr lang="en-US" sz="1400" b="1" dirty="0" smtClean="0">
                <a:sym typeface="Symbol" panose="05050102010706020507" pitchFamily="18" charset="2"/>
              </a:rPr>
              <a:t> -out </a:t>
            </a:r>
            <a:r>
              <a:rPr lang="en-US" sz="1400" dirty="0" smtClean="0">
                <a:sym typeface="Symbol" panose="05050102010706020507" pitchFamily="18" charset="2"/>
              </a:rPr>
              <a:t>/output/</a:t>
            </a:r>
            <a:r>
              <a:rPr lang="en-US" sz="1400" dirty="0" err="1" smtClean="0">
                <a:sym typeface="Symbol" panose="05050102010706020507" pitchFamily="18" charset="2"/>
              </a:rPr>
              <a:t>dbname</a:t>
            </a:r>
            <a:r>
              <a:rPr lang="en-US" sz="1400" dirty="0" smtClean="0">
                <a:sym typeface="Symbol" panose="05050102010706020507" pitchFamily="18" charset="2"/>
              </a:rPr>
              <a:t> -title “</a:t>
            </a:r>
            <a:r>
              <a:rPr lang="en-US" sz="1400" dirty="0" err="1" smtClean="0">
                <a:sym typeface="Symbol" panose="05050102010706020507" pitchFamily="18" charset="2"/>
              </a:rPr>
              <a:t>ecoli</a:t>
            </a:r>
            <a:r>
              <a:rPr lang="en-US" sz="1400" dirty="0" smtClean="0">
                <a:sym typeface="Symbol" panose="05050102010706020507" pitchFamily="18" charset="2"/>
              </a:rPr>
              <a:t>  04/27/2017”</a:t>
            </a:r>
          </a:p>
          <a:p>
            <a:pPr marL="0" indent="0">
              <a:buClr>
                <a:srgbClr val="002060"/>
              </a:buClr>
              <a:buNone/>
            </a:pPr>
            <a:endParaRPr lang="en-US" sz="17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200" dirty="0" smtClean="0"/>
              <a:t>If the file is compressed, we don’t need to decompress it:</a:t>
            </a:r>
          </a:p>
          <a:p>
            <a:pPr marL="0" indent="0">
              <a:buClr>
                <a:srgbClr val="002060"/>
              </a:buClr>
              <a:buNone/>
            </a:pPr>
            <a:r>
              <a:rPr lang="en-US" sz="1400" b="1" dirty="0" err="1" smtClean="0">
                <a:sym typeface="Symbol" panose="05050102010706020507" pitchFamily="18" charset="2"/>
              </a:rPr>
              <a:t>zcat</a:t>
            </a:r>
            <a:r>
              <a:rPr lang="en-US" sz="1400" b="1" dirty="0" smtClean="0">
                <a:sym typeface="Symbol" panose="05050102010706020507" pitchFamily="18" charset="2"/>
              </a:rPr>
              <a:t> </a:t>
            </a:r>
            <a:r>
              <a:rPr lang="en-US" sz="1400" dirty="0" smtClean="0">
                <a:sym typeface="Symbol" panose="05050102010706020507" pitchFamily="18" charset="2"/>
              </a:rPr>
              <a:t>E.coli_K12.faa.gz</a:t>
            </a:r>
            <a:r>
              <a:rPr lang="en-US" sz="1400" b="1" dirty="0" smtClean="0">
                <a:sym typeface="Symbol" panose="05050102010706020507" pitchFamily="18" charset="2"/>
              </a:rPr>
              <a:t> | </a:t>
            </a:r>
            <a:r>
              <a:rPr lang="en-US" sz="1400" b="1" dirty="0" err="1" smtClean="0">
                <a:sym typeface="Symbol" panose="05050102010706020507" pitchFamily="18" charset="2"/>
              </a:rPr>
              <a:t>makeblastdb</a:t>
            </a:r>
            <a:r>
              <a:rPr lang="en-US" sz="1400" b="1"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input_type</a:t>
            </a:r>
            <a:r>
              <a:rPr lang="en-US" sz="1400" b="1" dirty="0" smtClean="0">
                <a:sym typeface="Symbol" panose="05050102010706020507" pitchFamily="18" charset="2"/>
              </a:rPr>
              <a:t> </a:t>
            </a:r>
            <a:r>
              <a:rPr lang="en-US" sz="1400" dirty="0" err="1" smtClean="0">
                <a:sym typeface="Symbol" panose="05050102010706020507" pitchFamily="18" charset="2"/>
              </a:rPr>
              <a:t>fasta</a:t>
            </a:r>
            <a:r>
              <a:rPr lang="en-US" sz="1400" b="1" dirty="0" smtClean="0">
                <a:sym typeface="Symbol" panose="05050102010706020507" pitchFamily="18" charset="2"/>
              </a:rPr>
              <a:t> –</a:t>
            </a:r>
            <a:r>
              <a:rPr lang="en-US" sz="1400" b="1" dirty="0" err="1" smtClean="0">
                <a:sym typeface="Symbol" panose="05050102010706020507" pitchFamily="18" charset="2"/>
              </a:rPr>
              <a:t>dbtype</a:t>
            </a:r>
            <a:r>
              <a:rPr lang="en-US" sz="1400" b="1" dirty="0" smtClean="0">
                <a:sym typeface="Symbol" panose="05050102010706020507" pitchFamily="18" charset="2"/>
              </a:rPr>
              <a:t> </a:t>
            </a:r>
            <a:r>
              <a:rPr lang="en-US" sz="1400" dirty="0" err="1" smtClean="0">
                <a:sym typeface="Symbol" panose="05050102010706020507" pitchFamily="18" charset="2"/>
              </a:rPr>
              <a:t>prot</a:t>
            </a:r>
            <a:r>
              <a:rPr lang="en-US" sz="1400"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parse_seqids</a:t>
            </a:r>
            <a:r>
              <a:rPr lang="en-US" sz="1400" b="1" dirty="0" smtClean="0">
                <a:sym typeface="Symbol" panose="05050102010706020507" pitchFamily="18" charset="2"/>
              </a:rPr>
              <a:t> -</a:t>
            </a:r>
            <a:r>
              <a:rPr lang="en-US" sz="1400" b="1" dirty="0" err="1" smtClean="0">
                <a:sym typeface="Symbol" panose="05050102010706020507" pitchFamily="18" charset="2"/>
              </a:rPr>
              <a:t>hash_index</a:t>
            </a:r>
            <a:r>
              <a:rPr lang="en-US" sz="1400" b="1" dirty="0" smtClean="0">
                <a:sym typeface="Symbol" panose="05050102010706020507" pitchFamily="18" charset="2"/>
              </a:rPr>
              <a:t> -out </a:t>
            </a:r>
            <a:r>
              <a:rPr lang="en-US" sz="1400" dirty="0">
                <a:sym typeface="Symbol" panose="05050102010706020507" pitchFamily="18" charset="2"/>
              </a:rPr>
              <a:t>/</a:t>
            </a:r>
            <a:r>
              <a:rPr lang="en-US" sz="1400" dirty="0" smtClean="0">
                <a:sym typeface="Symbol" panose="05050102010706020507" pitchFamily="18" charset="2"/>
              </a:rPr>
              <a:t>output/</a:t>
            </a:r>
            <a:r>
              <a:rPr lang="en-US" sz="1400" dirty="0" err="1" smtClean="0">
                <a:sym typeface="Symbol" panose="05050102010706020507" pitchFamily="18" charset="2"/>
              </a:rPr>
              <a:t>dbname</a:t>
            </a:r>
            <a:r>
              <a:rPr lang="en-US" sz="1400" dirty="0" smtClean="0">
                <a:sym typeface="Symbol" panose="05050102010706020507" pitchFamily="18" charset="2"/>
              </a:rPr>
              <a:t> </a:t>
            </a:r>
            <a:r>
              <a:rPr lang="en-US" sz="1400" dirty="0">
                <a:sym typeface="Symbol" panose="05050102010706020507" pitchFamily="18" charset="2"/>
              </a:rPr>
              <a:t>-title “</a:t>
            </a:r>
            <a:r>
              <a:rPr lang="en-US" sz="1400" dirty="0" err="1">
                <a:sym typeface="Symbol" panose="05050102010706020507" pitchFamily="18" charset="2"/>
              </a:rPr>
              <a:t>ecoli</a:t>
            </a:r>
            <a:r>
              <a:rPr lang="en-US" sz="1400" dirty="0">
                <a:sym typeface="Symbol" panose="05050102010706020507" pitchFamily="18" charset="2"/>
              </a:rPr>
              <a:t>  04/27/2017</a:t>
            </a:r>
            <a:r>
              <a:rPr lang="en-US" sz="1400" dirty="0" smtClean="0">
                <a:sym typeface="Symbol" panose="05050102010706020507" pitchFamily="18" charset="2"/>
              </a:rPr>
              <a:t>”  </a:t>
            </a:r>
            <a:r>
              <a:rPr lang="en-US" sz="1400" b="1" dirty="0" smtClean="0">
                <a:sym typeface="Symbol" panose="05050102010706020507" pitchFamily="18" charset="2"/>
              </a:rPr>
              <a:t>-in </a:t>
            </a:r>
            <a:r>
              <a:rPr lang="en-US" sz="1400" dirty="0">
                <a:sym typeface="Symbol" panose="05050102010706020507" pitchFamily="18" charset="2"/>
              </a:rPr>
              <a:t>-</a:t>
            </a:r>
            <a:endParaRPr lang="en-US" sz="1400" dirty="0" smtClean="0"/>
          </a:p>
          <a:p>
            <a:pPr marL="457200" lvl="1" indent="0">
              <a:buClr>
                <a:srgbClr val="002060"/>
              </a:buClr>
              <a:buNone/>
            </a:pPr>
            <a:endParaRPr lang="en-US" sz="1700" dirty="0"/>
          </a:p>
          <a:p>
            <a:pPr>
              <a:buClr>
                <a:srgbClr val="002060"/>
              </a:buClr>
              <a:buFont typeface="Wingdings" panose="05000000000000000000" pitchFamily="2" charset="2"/>
              <a:buChar char="q"/>
            </a:pPr>
            <a:r>
              <a:rPr lang="en-US" sz="2200" dirty="0" smtClean="0"/>
              <a:t>   </a:t>
            </a:r>
            <a:r>
              <a:rPr lang="en-US" sz="2200" dirty="0"/>
              <a:t>T</a:t>
            </a:r>
            <a:r>
              <a:rPr lang="en-US" sz="2200" dirty="0" smtClean="0"/>
              <a:t>o use the database we need to:</a:t>
            </a:r>
          </a:p>
          <a:p>
            <a:pPr lvl="1">
              <a:buClr>
                <a:srgbClr val="002060"/>
              </a:buClr>
              <a:buFont typeface="Courier New" panose="02070309020205020404" pitchFamily="49" charset="0"/>
              <a:buChar char="o"/>
            </a:pPr>
            <a:r>
              <a:rPr lang="en-US" sz="1800" dirty="0"/>
              <a:t>S</a:t>
            </a:r>
            <a:r>
              <a:rPr lang="en-US" sz="1800" dirty="0" smtClean="0"/>
              <a:t>et the </a:t>
            </a:r>
            <a:r>
              <a:rPr lang="en-US" sz="1800" dirty="0"/>
              <a:t>e</a:t>
            </a:r>
            <a:r>
              <a:rPr lang="en-US" sz="1800" dirty="0" smtClean="0"/>
              <a:t>nvironment variable </a:t>
            </a:r>
            <a:r>
              <a:rPr lang="en-US" sz="1800" b="1" dirty="0" smtClean="0"/>
              <a:t>$BLAST:     export </a:t>
            </a:r>
            <a:r>
              <a:rPr lang="en-US" sz="1800" dirty="0" smtClean="0"/>
              <a:t>BLASTDB=/path/to/</a:t>
            </a:r>
            <a:r>
              <a:rPr lang="en-US" sz="1800" dirty="0" err="1" smtClean="0"/>
              <a:t>blastdb</a:t>
            </a:r>
            <a:endParaRPr lang="en-US" sz="1800" dirty="0" smtClean="0"/>
          </a:p>
          <a:p>
            <a:pPr lvl="1">
              <a:buClr>
                <a:srgbClr val="002060"/>
              </a:buClr>
              <a:buFont typeface="Courier New" panose="02070309020205020404" pitchFamily="49" charset="0"/>
              <a:buChar char="o"/>
            </a:pPr>
            <a:r>
              <a:rPr lang="en-US" sz="1800" dirty="0" smtClean="0"/>
              <a:t>Or specify the path to the database when we run blast.</a:t>
            </a:r>
            <a:endParaRPr lang="en-US" sz="1800" dirty="0"/>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Tree>
    <p:extLst>
      <p:ext uri="{BB962C8B-B14F-4D97-AF65-F5344CB8AC3E}">
        <p14:creationId xmlns:p14="http://schemas.microsoft.com/office/powerpoint/2010/main" val="238621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Running blast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683" y="1923565"/>
            <a:ext cx="11406070" cy="4436892"/>
          </a:xfrm>
        </p:spPr>
        <p:txBody>
          <a:bodyPr>
            <a:noAutofit/>
          </a:bodyPr>
          <a:lstStyle/>
          <a:p>
            <a:pPr marL="457200" indent="-457200">
              <a:buClr>
                <a:srgbClr val="002060"/>
              </a:buClr>
              <a:buFont typeface="Wingdings" panose="05000000000000000000" pitchFamily="2" charset="2"/>
              <a:buChar char="q"/>
            </a:pPr>
            <a:r>
              <a:rPr lang="en-US" sz="2200" dirty="0" smtClean="0">
                <a:sym typeface="Symbol" panose="05050102010706020507" pitchFamily="18" charset="2"/>
              </a:rPr>
              <a:t>There are multiple commands, but we’ll start with:</a:t>
            </a:r>
          </a:p>
          <a:p>
            <a:pPr marL="0" indent="0">
              <a:buClr>
                <a:srgbClr val="002060"/>
              </a:buClr>
              <a:buNone/>
            </a:pPr>
            <a:r>
              <a:rPr lang="en-US" sz="1700" b="1" dirty="0" smtClean="0">
                <a:sym typeface="Symbol" panose="05050102010706020507" pitchFamily="18" charset="2"/>
              </a:rPr>
              <a:t>	</a:t>
            </a:r>
            <a:r>
              <a:rPr lang="en-US" sz="1700" b="1" dirty="0" err="1" smtClean="0">
                <a:sym typeface="Symbol" panose="05050102010706020507" pitchFamily="18" charset="2"/>
              </a:rPr>
              <a:t>blastp</a:t>
            </a:r>
            <a:r>
              <a:rPr lang="en-US" sz="1700" b="1" dirty="0" smtClean="0">
                <a:sym typeface="Symbol" panose="05050102010706020507" pitchFamily="18" charset="2"/>
              </a:rPr>
              <a:t> -in </a:t>
            </a:r>
            <a:r>
              <a:rPr lang="en-US" sz="1700" dirty="0" smtClean="0">
                <a:sym typeface="Symbol" panose="05050102010706020507" pitchFamily="18" charset="2"/>
              </a:rPr>
              <a:t>E_coli_K12.faa </a:t>
            </a:r>
            <a:r>
              <a:rPr lang="en-US" sz="1700" b="1" dirty="0" smtClean="0">
                <a:sym typeface="Symbol" panose="05050102010706020507" pitchFamily="18" charset="2"/>
              </a:rPr>
              <a:t>-out </a:t>
            </a:r>
            <a:r>
              <a:rPr lang="en-US" sz="1700" dirty="0" err="1" smtClean="0">
                <a:sym typeface="Symbol" panose="05050102010706020507" pitchFamily="18" charset="2"/>
              </a:rPr>
              <a:t>blast.out</a:t>
            </a:r>
            <a:r>
              <a:rPr lang="en-US" sz="1700" dirty="0" smtClean="0">
                <a:sym typeface="Symbol" panose="05050102010706020507" pitchFamily="18" charset="2"/>
              </a:rPr>
              <a:t> </a:t>
            </a:r>
            <a:r>
              <a:rPr lang="en-US" sz="1700" b="1" dirty="0" smtClean="0">
                <a:sym typeface="Symbol" panose="05050102010706020507" pitchFamily="18" charset="2"/>
              </a:rPr>
              <a:t>-</a:t>
            </a:r>
            <a:r>
              <a:rPr lang="en-US" sz="1700" b="1" dirty="0" err="1" smtClean="0">
                <a:sym typeface="Symbol" panose="05050102010706020507" pitchFamily="18" charset="2"/>
              </a:rPr>
              <a:t>db</a:t>
            </a:r>
            <a:r>
              <a:rPr lang="en-US" sz="1700" b="1" dirty="0" smtClean="0">
                <a:sym typeface="Symbol" panose="05050102010706020507" pitchFamily="18" charset="2"/>
              </a:rPr>
              <a:t> </a:t>
            </a:r>
            <a:r>
              <a:rPr lang="en-US" sz="1700" dirty="0" err="1" smtClean="0">
                <a:sym typeface="Symbol" panose="05050102010706020507" pitchFamily="18" charset="2"/>
              </a:rPr>
              <a:t>ecoli</a:t>
            </a:r>
            <a:r>
              <a:rPr lang="en-US" sz="1700" dirty="0" smtClean="0">
                <a:sym typeface="Symbol" panose="05050102010706020507" pitchFamily="18" charset="2"/>
              </a:rPr>
              <a:t> </a:t>
            </a:r>
            <a:r>
              <a:rPr lang="en-US" sz="1700" b="1" dirty="0">
                <a:sym typeface="Symbol" panose="05050102010706020507" pitchFamily="18" charset="2"/>
              </a:rPr>
              <a:t>-</a:t>
            </a:r>
            <a:r>
              <a:rPr lang="en-US" sz="1700" b="1" dirty="0" err="1" smtClean="0">
                <a:sym typeface="Symbol" panose="05050102010706020507" pitchFamily="18" charset="2"/>
              </a:rPr>
              <a:t>evalue</a:t>
            </a:r>
            <a:r>
              <a:rPr lang="en-US" sz="1700" b="1" dirty="0" smtClean="0">
                <a:sym typeface="Symbol" panose="05050102010706020507" pitchFamily="18" charset="2"/>
              </a:rPr>
              <a:t> </a:t>
            </a:r>
            <a:r>
              <a:rPr lang="en-US" sz="1700" dirty="0" smtClean="0">
                <a:sym typeface="Symbol" panose="05050102010706020507" pitchFamily="18" charset="2"/>
              </a:rPr>
              <a:t>0.01 </a:t>
            </a:r>
            <a:r>
              <a:rPr lang="en-US" sz="1700" b="1" dirty="0">
                <a:sym typeface="Symbol" panose="05050102010706020507" pitchFamily="18" charset="2"/>
              </a:rPr>
              <a:t>-</a:t>
            </a:r>
            <a:r>
              <a:rPr lang="en-US" sz="1700" b="1" dirty="0" err="1" smtClean="0">
                <a:sym typeface="Symbol" panose="05050102010706020507" pitchFamily="18" charset="2"/>
              </a:rPr>
              <a:t>outfmt</a:t>
            </a:r>
            <a:r>
              <a:rPr lang="en-US" sz="1700" b="1" dirty="0" smtClean="0">
                <a:sym typeface="Symbol" panose="05050102010706020507" pitchFamily="18" charset="2"/>
              </a:rPr>
              <a:t> </a:t>
            </a:r>
            <a:r>
              <a:rPr lang="en-US" sz="1700" dirty="0" smtClean="0">
                <a:sym typeface="Symbol" panose="05050102010706020507" pitchFamily="18" charset="2"/>
              </a:rPr>
              <a:t>‘6 </a:t>
            </a:r>
            <a:r>
              <a:rPr lang="en-US" sz="1700" dirty="0" err="1" smtClean="0">
                <a:sym typeface="Symbol" panose="05050102010706020507" pitchFamily="18" charset="2"/>
              </a:rPr>
              <a:t>qseqid</a:t>
            </a:r>
            <a:r>
              <a:rPr lang="en-US" sz="1700" dirty="0" smtClean="0">
                <a:sym typeface="Symbol" panose="05050102010706020507" pitchFamily="18" charset="2"/>
              </a:rPr>
              <a:t> </a:t>
            </a:r>
            <a:r>
              <a:rPr lang="en-US" sz="1700" dirty="0" err="1" smtClean="0">
                <a:sym typeface="Symbol" panose="05050102010706020507" pitchFamily="18" charset="2"/>
              </a:rPr>
              <a:t>sseqid</a:t>
            </a:r>
            <a:r>
              <a:rPr lang="en-US" sz="1700" dirty="0" smtClean="0">
                <a:sym typeface="Symbol" panose="05050102010706020507" pitchFamily="18" charset="2"/>
              </a:rPr>
              <a:t> </a:t>
            </a:r>
            <a:r>
              <a:rPr lang="en-US" sz="1700" dirty="0" err="1" smtClean="0">
                <a:sym typeface="Symbol" panose="05050102010706020507" pitchFamily="18" charset="2"/>
              </a:rPr>
              <a:t>evalue</a:t>
            </a:r>
            <a:r>
              <a:rPr lang="en-US" sz="1700" dirty="0" smtClean="0">
                <a:sym typeface="Symbol" panose="05050102010706020507" pitchFamily="18" charset="2"/>
              </a:rPr>
              <a:t> </a:t>
            </a:r>
            <a:r>
              <a:rPr lang="en-US" sz="1700" dirty="0" err="1" smtClean="0">
                <a:sym typeface="Symbol" panose="05050102010706020507" pitchFamily="18" charset="2"/>
              </a:rPr>
              <a:t>pident</a:t>
            </a:r>
            <a:r>
              <a:rPr lang="en-US" sz="1700" dirty="0" smtClean="0">
                <a:sym typeface="Symbol" panose="05050102010706020507" pitchFamily="18" charset="2"/>
              </a:rPr>
              <a:t>’</a:t>
            </a:r>
          </a:p>
          <a:p>
            <a:pPr marL="0" indent="0">
              <a:buClr>
                <a:srgbClr val="002060"/>
              </a:buClr>
              <a:buNone/>
            </a:pPr>
            <a:endParaRPr lang="en-US" sz="17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200" dirty="0" smtClean="0"/>
              <a:t>There are many more useful options for </a:t>
            </a:r>
            <a:r>
              <a:rPr lang="en-US" sz="2200" b="1" dirty="0"/>
              <a:t>-</a:t>
            </a:r>
            <a:r>
              <a:rPr lang="en-US" sz="2200" b="1" dirty="0" err="1" smtClean="0"/>
              <a:t>outfmt</a:t>
            </a:r>
            <a:r>
              <a:rPr lang="en-US" sz="2200" b="1" dirty="0" smtClean="0"/>
              <a:t> </a:t>
            </a:r>
            <a:r>
              <a:rPr lang="en-US" sz="2200" dirty="0" smtClean="0"/>
              <a:t>options</a:t>
            </a:r>
            <a:r>
              <a:rPr lang="en-US" sz="2200" b="1" dirty="0" smtClean="0"/>
              <a:t> 6, 7, 10</a:t>
            </a:r>
            <a:r>
              <a:rPr lang="en-US" sz="2200" dirty="0" smtClean="0"/>
              <a:t>:</a:t>
            </a:r>
            <a:endParaRPr lang="en-US" sz="2200" b="1" dirty="0" smtClean="0"/>
          </a:p>
          <a:p>
            <a:pPr lvl="1">
              <a:buClr>
                <a:srgbClr val="002060"/>
              </a:buClr>
              <a:buFont typeface="Courier New" panose="02070309020205020404" pitchFamily="49" charset="0"/>
              <a:buChar char="o"/>
            </a:pPr>
            <a:r>
              <a:rPr lang="en-US" sz="1800" dirty="0" err="1"/>
              <a:t>q</a:t>
            </a:r>
            <a:r>
              <a:rPr lang="en-US" sz="1800" dirty="0" err="1" smtClean="0"/>
              <a:t>len</a:t>
            </a:r>
            <a:r>
              <a:rPr lang="en-US" sz="1800" dirty="0" smtClean="0"/>
              <a:t>, </a:t>
            </a:r>
            <a:r>
              <a:rPr lang="en-US" sz="1800" dirty="0" err="1" smtClean="0"/>
              <a:t>slen</a:t>
            </a:r>
            <a:r>
              <a:rPr lang="en-US" sz="1800" dirty="0" smtClean="0"/>
              <a:t>, </a:t>
            </a:r>
            <a:r>
              <a:rPr lang="en-US" sz="1800" dirty="0" err="1" smtClean="0"/>
              <a:t>nident</a:t>
            </a:r>
            <a:r>
              <a:rPr lang="en-US" sz="1800" dirty="0" smtClean="0"/>
              <a:t>, </a:t>
            </a:r>
            <a:r>
              <a:rPr lang="en-US" sz="1800" dirty="0" err="1" smtClean="0"/>
              <a:t>qcovs</a:t>
            </a:r>
            <a:r>
              <a:rPr lang="en-US" sz="1800" dirty="0" smtClean="0"/>
              <a:t>, </a:t>
            </a:r>
            <a:r>
              <a:rPr lang="en-US" sz="1800" dirty="0" err="1" smtClean="0"/>
              <a:t>qstart</a:t>
            </a:r>
            <a:r>
              <a:rPr lang="en-US" sz="1800" dirty="0" smtClean="0"/>
              <a:t>, </a:t>
            </a:r>
            <a:r>
              <a:rPr lang="en-US" sz="1800" dirty="0" err="1" smtClean="0"/>
              <a:t>qend</a:t>
            </a:r>
            <a:r>
              <a:rPr lang="en-US" sz="1800" dirty="0" smtClean="0"/>
              <a:t>, </a:t>
            </a:r>
            <a:r>
              <a:rPr lang="en-US" sz="1800" dirty="0" err="1" smtClean="0"/>
              <a:t>sstart</a:t>
            </a:r>
            <a:r>
              <a:rPr lang="en-US" sz="1800" dirty="0" smtClean="0"/>
              <a:t>, send, </a:t>
            </a:r>
            <a:r>
              <a:rPr lang="en-US" sz="1800" dirty="0" err="1" smtClean="0"/>
              <a:t>bitscore</a:t>
            </a:r>
            <a:r>
              <a:rPr lang="en-US" sz="1800" dirty="0" smtClean="0"/>
              <a:t>, </a:t>
            </a:r>
            <a:r>
              <a:rPr lang="en-US" sz="1800" dirty="0" err="1" smtClean="0"/>
              <a:t>qcovs</a:t>
            </a:r>
            <a:r>
              <a:rPr lang="en-US" sz="1800" dirty="0" smtClean="0"/>
              <a:t>, etc.</a:t>
            </a:r>
          </a:p>
          <a:p>
            <a:pPr marL="457200" lvl="1" indent="0">
              <a:buClr>
                <a:srgbClr val="002060"/>
              </a:buClr>
              <a:buNone/>
            </a:pPr>
            <a:endParaRPr lang="en-US" sz="1700" dirty="0"/>
          </a:p>
          <a:p>
            <a:pPr>
              <a:buClr>
                <a:srgbClr val="002060"/>
              </a:buClr>
              <a:buFont typeface="Wingdings" panose="05000000000000000000" pitchFamily="2" charset="2"/>
              <a:buChar char="q"/>
            </a:pPr>
            <a:r>
              <a:rPr lang="en-US" sz="2200" dirty="0" smtClean="0"/>
              <a:t>   </a:t>
            </a:r>
            <a:r>
              <a:rPr lang="en-US" sz="2200" dirty="0"/>
              <a:t>T</a:t>
            </a:r>
            <a:r>
              <a:rPr lang="en-US" sz="2200" dirty="0" smtClean="0"/>
              <a:t>o extract the sequence of a protein:</a:t>
            </a:r>
          </a:p>
          <a:p>
            <a:pPr lvl="1">
              <a:buClr>
                <a:srgbClr val="002060"/>
              </a:buClr>
              <a:buFont typeface="Courier New" panose="02070309020205020404" pitchFamily="49" charset="0"/>
              <a:buChar char="o"/>
            </a:pPr>
            <a:r>
              <a:rPr lang="en-US" sz="1800" b="1" dirty="0" err="1" smtClean="0"/>
              <a:t>blastdbcmd</a:t>
            </a:r>
            <a:r>
              <a:rPr lang="en-US" sz="1800" b="1" dirty="0" smtClean="0"/>
              <a:t>  -</a:t>
            </a:r>
            <a:r>
              <a:rPr lang="en-US" sz="1800" b="1" dirty="0" err="1" smtClean="0"/>
              <a:t>db</a:t>
            </a:r>
            <a:r>
              <a:rPr lang="en-US" sz="1800" b="1" dirty="0" smtClean="0"/>
              <a:t> </a:t>
            </a:r>
            <a:r>
              <a:rPr lang="en-US" sz="1800" dirty="0" err="1" smtClean="0"/>
              <a:t>ecoli</a:t>
            </a:r>
            <a:r>
              <a:rPr lang="en-US" sz="1800" dirty="0" smtClean="0"/>
              <a:t> </a:t>
            </a:r>
            <a:r>
              <a:rPr lang="en-US" sz="1800" b="1" dirty="0" smtClean="0"/>
              <a:t>–entry </a:t>
            </a:r>
            <a:r>
              <a:rPr lang="en-US" sz="1800" dirty="0" smtClean="0"/>
              <a:t>NP_517767</a:t>
            </a:r>
            <a:r>
              <a:rPr lang="en-US" sz="1800" b="1" dirty="0" smtClean="0"/>
              <a:t> –</a:t>
            </a:r>
            <a:r>
              <a:rPr lang="en-US" sz="1800" b="1" dirty="0" err="1" smtClean="0"/>
              <a:t>target_only</a:t>
            </a:r>
            <a:r>
              <a:rPr lang="en-US" sz="1800" b="1" dirty="0" smtClean="0"/>
              <a:t> –out </a:t>
            </a:r>
            <a:r>
              <a:rPr lang="en-US" sz="1800" dirty="0" smtClean="0"/>
              <a:t>NP_517767.faa</a:t>
            </a:r>
          </a:p>
          <a:p>
            <a:pPr lvl="1">
              <a:buClr>
                <a:srgbClr val="002060"/>
              </a:buClr>
              <a:buFont typeface="Courier New" panose="02070309020205020404" pitchFamily="49" charset="0"/>
              <a:buChar char="o"/>
            </a:pPr>
            <a:r>
              <a:rPr lang="en-US" sz="1800" dirty="0" smtClean="0"/>
              <a:t>See option </a:t>
            </a:r>
            <a:r>
              <a:rPr lang="en-US" sz="1800" b="1" dirty="0" smtClean="0"/>
              <a:t>–</a:t>
            </a:r>
            <a:r>
              <a:rPr lang="en-US" sz="1800" b="1" dirty="0" err="1" smtClean="0"/>
              <a:t>entry_batch</a:t>
            </a:r>
            <a:r>
              <a:rPr lang="en-US" sz="1800" dirty="0" smtClean="0"/>
              <a:t>, </a:t>
            </a:r>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17</a:t>
            </a:fld>
            <a:endParaRPr lang="en-US" dirty="0"/>
          </a:p>
        </p:txBody>
      </p:sp>
    </p:spTree>
    <p:extLst>
      <p:ext uri="{BB962C8B-B14F-4D97-AF65-F5344CB8AC3E}">
        <p14:creationId xmlns:p14="http://schemas.microsoft.com/office/powerpoint/2010/main" val="27576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7"/>
            <a:ext cx="10718800" cy="4436892"/>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Run blast of the whole proteome </a:t>
            </a:r>
            <a:r>
              <a:rPr lang="en-US" sz="2400" i="1" dirty="0" smtClean="0">
                <a:sym typeface="Symbol" panose="05050102010706020507" pitchFamily="18" charset="2"/>
              </a:rPr>
              <a:t>E. coli </a:t>
            </a:r>
            <a:r>
              <a:rPr lang="en-US" sz="2400" dirty="0" smtClean="0">
                <a:sym typeface="Symbol" panose="05050102010706020507" pitchFamily="18" charset="2"/>
              </a:rPr>
              <a:t>K12</a:t>
            </a:r>
            <a:r>
              <a:rPr lang="en-US" sz="2400" i="1" dirty="0" smtClean="0">
                <a:sym typeface="Symbol" panose="05050102010706020507" pitchFamily="18" charset="2"/>
              </a:rPr>
              <a:t> </a:t>
            </a:r>
            <a:r>
              <a:rPr lang="en-US" sz="2400" dirty="0" smtClean="0">
                <a:sym typeface="Symbol" panose="05050102010706020507" pitchFamily="18" charset="2"/>
              </a:rPr>
              <a:t>vs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i="1" dirty="0" smtClean="0">
                <a:sym typeface="Symbol" panose="05050102010706020507" pitchFamily="18" charset="2"/>
              </a:rPr>
              <a:t> </a:t>
            </a:r>
            <a:r>
              <a:rPr lang="en-US" sz="2400" dirty="0" smtClean="0">
                <a:sym typeface="Symbol" panose="05050102010706020507" pitchFamily="18" charset="2"/>
              </a:rPr>
              <a:t>and </a:t>
            </a:r>
            <a:r>
              <a:rPr lang="en-US" sz="2400" dirty="0" err="1" smtClean="0">
                <a:sym typeface="Symbol" panose="05050102010706020507" pitchFamily="18" charset="2"/>
              </a:rPr>
              <a:t>viceversa</a:t>
            </a:r>
            <a:r>
              <a:rPr lang="en-US" sz="2400" dirty="0" smtClean="0">
                <a:sym typeface="Symbol" panose="05050102010706020507" pitchFamily="18" charset="2"/>
              </a:rPr>
              <a:t>:</a:t>
            </a:r>
          </a:p>
          <a:p>
            <a:pPr lvl="1">
              <a:buClr>
                <a:srgbClr val="002060"/>
              </a:buClr>
              <a:buFont typeface="Courier New" panose="02070309020205020404" pitchFamily="49" charset="0"/>
              <a:buChar char="o"/>
            </a:pPr>
            <a:r>
              <a:rPr lang="en-US" sz="2000" dirty="0" smtClean="0">
                <a:sym typeface="Symbol" panose="05050102010706020507" pitchFamily="18" charset="2"/>
              </a:rPr>
              <a:t>Generate blast databases for both genomes and put them in the same directory</a:t>
            </a:r>
          </a:p>
          <a:p>
            <a:pPr lvl="1">
              <a:buClr>
                <a:srgbClr val="002060"/>
              </a:buClr>
              <a:buFont typeface="Courier New" panose="02070309020205020404" pitchFamily="49" charset="0"/>
              <a:buChar char="o"/>
            </a:pPr>
            <a:r>
              <a:rPr lang="en-US" sz="2000" dirty="0" smtClean="0">
                <a:sym typeface="Symbol" panose="05050102010706020507" pitchFamily="18" charset="2"/>
              </a:rPr>
              <a:t>Run blast giving the full proteome of one genome against the blast database of the other genome.</a:t>
            </a:r>
          </a:p>
          <a:p>
            <a:pPr lvl="1">
              <a:buClr>
                <a:srgbClr val="002060"/>
              </a:buClr>
              <a:buFont typeface="Courier New" panose="02070309020205020404" pitchFamily="49" charset="0"/>
              <a:buChar char="o"/>
            </a:pPr>
            <a:r>
              <a:rPr lang="en-US" sz="2000" dirty="0" smtClean="0">
                <a:sym typeface="Symbol" panose="05050102010706020507" pitchFamily="18" charset="2"/>
              </a:rPr>
              <a:t>Produce a tabulated file where you store:</a:t>
            </a:r>
          </a:p>
          <a:p>
            <a:pPr lvl="1" indent="0">
              <a:buClr>
                <a:srgbClr val="002060"/>
              </a:buClr>
              <a:buNone/>
            </a:pPr>
            <a:r>
              <a:rPr lang="en-US" sz="1800" dirty="0" err="1" smtClean="0">
                <a:sym typeface="Symbol" panose="05050102010706020507" pitchFamily="18" charset="2"/>
              </a:rPr>
              <a:t>qseqid</a:t>
            </a:r>
            <a:r>
              <a:rPr lang="en-US" sz="1800" dirty="0" smtClean="0">
                <a:sym typeface="Symbol" panose="05050102010706020507" pitchFamily="18" charset="2"/>
              </a:rPr>
              <a:t>, </a:t>
            </a:r>
            <a:r>
              <a:rPr lang="en-US" sz="1800" dirty="0" err="1" smtClean="0">
                <a:sym typeface="Symbol" panose="05050102010706020507" pitchFamily="18" charset="2"/>
              </a:rPr>
              <a:t>sseqid</a:t>
            </a:r>
            <a:r>
              <a:rPr lang="en-US" sz="1800" dirty="0" smtClean="0">
                <a:sym typeface="Symbol" panose="05050102010706020507" pitchFamily="18" charset="2"/>
              </a:rPr>
              <a:t>, </a:t>
            </a:r>
            <a:r>
              <a:rPr lang="en-US" sz="1800" dirty="0" err="1" smtClean="0">
                <a:sym typeface="Symbol" panose="05050102010706020507" pitchFamily="18" charset="2"/>
              </a:rPr>
              <a:t>qlen</a:t>
            </a:r>
            <a:r>
              <a:rPr lang="en-US" sz="1800" dirty="0" smtClean="0">
                <a:sym typeface="Symbol" panose="05050102010706020507" pitchFamily="18" charset="2"/>
              </a:rPr>
              <a:t>, </a:t>
            </a:r>
            <a:r>
              <a:rPr lang="en-US" sz="1800" dirty="0" err="1" smtClean="0">
                <a:sym typeface="Symbol" panose="05050102010706020507" pitchFamily="18" charset="2"/>
              </a:rPr>
              <a:t>slen</a:t>
            </a:r>
            <a:r>
              <a:rPr lang="en-US" sz="1800" dirty="0" smtClean="0">
                <a:sym typeface="Symbol" panose="05050102010706020507" pitchFamily="18" charset="2"/>
              </a:rPr>
              <a:t>, </a:t>
            </a:r>
            <a:r>
              <a:rPr lang="en-US" sz="1800" dirty="0" err="1" smtClean="0">
                <a:sym typeface="Symbol" panose="05050102010706020507" pitchFamily="18" charset="2"/>
              </a:rPr>
              <a:t>bitscore</a:t>
            </a:r>
            <a:r>
              <a:rPr lang="en-US" sz="1800" dirty="0" smtClean="0">
                <a:sym typeface="Symbol" panose="05050102010706020507" pitchFamily="18" charset="2"/>
              </a:rPr>
              <a:t>, </a:t>
            </a:r>
            <a:r>
              <a:rPr lang="en-US" sz="1800" dirty="0" err="1" smtClean="0">
                <a:sym typeface="Symbol" panose="05050102010706020507" pitchFamily="18" charset="2"/>
              </a:rPr>
              <a:t>evalue</a:t>
            </a:r>
            <a:r>
              <a:rPr lang="en-US" sz="1800" dirty="0" smtClean="0">
                <a:sym typeface="Symbol" panose="05050102010706020507" pitchFamily="18" charset="2"/>
              </a:rPr>
              <a:t>, </a:t>
            </a:r>
            <a:r>
              <a:rPr lang="en-US" sz="1800" dirty="0" err="1" smtClean="0">
                <a:sym typeface="Symbol" panose="05050102010706020507" pitchFamily="18" charset="2"/>
              </a:rPr>
              <a:t>pident</a:t>
            </a:r>
            <a:r>
              <a:rPr lang="en-US" sz="1800" dirty="0" smtClean="0">
                <a:sym typeface="Symbol" panose="05050102010706020507" pitchFamily="18" charset="2"/>
              </a:rPr>
              <a:t>, </a:t>
            </a:r>
            <a:r>
              <a:rPr lang="en-US" sz="1800" dirty="0" err="1" smtClean="0">
                <a:sym typeface="Symbol" panose="05050102010706020507" pitchFamily="18" charset="2"/>
              </a:rPr>
              <a:t>nident</a:t>
            </a:r>
            <a:r>
              <a:rPr lang="en-US" sz="1800" dirty="0" smtClean="0">
                <a:sym typeface="Symbol" panose="05050102010706020507" pitchFamily="18" charset="2"/>
              </a:rPr>
              <a:t>, length, </a:t>
            </a:r>
            <a:r>
              <a:rPr lang="en-US" sz="1800" dirty="0" err="1" smtClean="0">
                <a:sym typeface="Symbol" panose="05050102010706020507" pitchFamily="18" charset="2"/>
              </a:rPr>
              <a:t>qcovs</a:t>
            </a:r>
            <a:r>
              <a:rPr lang="en-US" sz="1800" dirty="0" smtClean="0">
                <a:sym typeface="Symbol" panose="05050102010706020507" pitchFamily="18" charset="2"/>
              </a:rPr>
              <a:t>, </a:t>
            </a:r>
            <a:r>
              <a:rPr lang="en-US" sz="1800" dirty="0" err="1" smtClean="0">
                <a:sym typeface="Symbol" panose="05050102010706020507" pitchFamily="18" charset="2"/>
              </a:rPr>
              <a:t>qstat</a:t>
            </a:r>
            <a:r>
              <a:rPr lang="en-US" sz="1800" dirty="0" smtClean="0">
                <a:sym typeface="Symbol" panose="05050102010706020507" pitchFamily="18" charset="2"/>
              </a:rPr>
              <a:t>, </a:t>
            </a:r>
            <a:r>
              <a:rPr lang="en-US" sz="1800" dirty="0" err="1" smtClean="0">
                <a:sym typeface="Symbol" panose="05050102010706020507" pitchFamily="18" charset="2"/>
              </a:rPr>
              <a:t>qend</a:t>
            </a:r>
            <a:r>
              <a:rPr lang="en-US" sz="1800" dirty="0" smtClean="0">
                <a:sym typeface="Symbol" panose="05050102010706020507" pitchFamily="18" charset="2"/>
              </a:rPr>
              <a:t>, </a:t>
            </a:r>
            <a:r>
              <a:rPr lang="en-US" sz="1800" dirty="0" err="1" smtClean="0">
                <a:sym typeface="Symbol" panose="05050102010706020507" pitchFamily="18" charset="2"/>
              </a:rPr>
              <a:t>sstart</a:t>
            </a:r>
            <a:r>
              <a:rPr lang="en-US" sz="1800" dirty="0" smtClean="0">
                <a:sym typeface="Symbol" panose="05050102010706020507" pitchFamily="18" charset="2"/>
              </a:rPr>
              <a:t>, send</a:t>
            </a:r>
          </a:p>
          <a:p>
            <a:pPr marL="688975" lvl="1" indent="-223838">
              <a:buClr>
                <a:srgbClr val="002060"/>
              </a:buClr>
              <a:buFont typeface="Courier New" panose="02070309020205020404" pitchFamily="49" charset="0"/>
              <a:buChar char="o"/>
            </a:pPr>
            <a:r>
              <a:rPr lang="en-US" sz="1800" dirty="0" smtClean="0">
                <a:sym typeface="Symbol" panose="05050102010706020507" pitchFamily="18" charset="2"/>
              </a:rPr>
              <a:t>Calculate </a:t>
            </a:r>
            <a:r>
              <a:rPr lang="en-US" sz="1800" dirty="0">
                <a:sym typeface="Symbol" panose="05050102010706020507" pitchFamily="18" charset="2"/>
              </a:rPr>
              <a:t>the extra field </a:t>
            </a:r>
            <a:r>
              <a:rPr lang="en-US" sz="1800" dirty="0" err="1">
                <a:sym typeface="Symbol" panose="05050102010706020507" pitchFamily="18" charset="2"/>
              </a:rPr>
              <a:t>scov</a:t>
            </a:r>
            <a:r>
              <a:rPr lang="en-US" sz="1800" dirty="0">
                <a:sym typeface="Symbol" panose="05050102010706020507" pitchFamily="18" charset="2"/>
              </a:rPr>
              <a:t> (subject coverage) as </a:t>
            </a:r>
            <a:r>
              <a:rPr lang="en-US" sz="1800" dirty="0" smtClean="0">
                <a:sym typeface="Symbol" panose="05050102010706020507" pitchFamily="18" charset="2"/>
              </a:rPr>
              <a:t>length/</a:t>
            </a:r>
            <a:r>
              <a:rPr lang="en-US" sz="1800" dirty="0" err="1" smtClean="0">
                <a:sym typeface="Symbol" panose="05050102010706020507" pitchFamily="18" charset="2"/>
              </a:rPr>
              <a:t>slen</a:t>
            </a:r>
            <a:endParaRPr lang="en-US" sz="22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t>Generate tables in your database to store this information. For each query genome generate a table with the name:</a:t>
            </a:r>
          </a:p>
          <a:p>
            <a:pPr lvl="1">
              <a:buClr>
                <a:srgbClr val="002060"/>
              </a:buClr>
              <a:buFont typeface="Courier New" panose="02070309020205020404" pitchFamily="49" charset="0"/>
              <a:buChar char="o"/>
            </a:pPr>
            <a:r>
              <a:rPr lang="en-US" sz="2000" dirty="0" smtClean="0"/>
              <a:t> ‘blast’ + ‘_’ + </a:t>
            </a:r>
            <a:r>
              <a:rPr lang="en-US" sz="2000" dirty="0" err="1" smtClean="0"/>
              <a:t>genome_id</a:t>
            </a:r>
            <a:endParaRPr lang="en-US" sz="1400" dirty="0"/>
          </a:p>
          <a:p>
            <a:pPr>
              <a:buClr>
                <a:srgbClr val="002060"/>
              </a:buClr>
              <a:buFont typeface="Wingdings" panose="05000000000000000000" pitchFamily="2" charset="2"/>
              <a:buChar char="q"/>
            </a:pPr>
            <a:r>
              <a:rPr lang="en-US" sz="2400" dirty="0" smtClean="0"/>
              <a:t>   Fill the blast tables with the blast output.</a:t>
            </a:r>
            <a:endParaRPr lang="en-US" sz="16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18</a:t>
            </a:fld>
            <a:endParaRPr lang="en-US" dirty="0"/>
          </a:p>
        </p:txBody>
      </p:sp>
    </p:spTree>
    <p:extLst>
      <p:ext uri="{BB962C8B-B14F-4D97-AF65-F5344CB8AC3E}">
        <p14:creationId xmlns:p14="http://schemas.microsoft.com/office/powerpoint/2010/main" val="347215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Exercise1</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35864691"/>
              </p:ext>
            </p:extLst>
          </p:nvPr>
        </p:nvGraphicFramePr>
        <p:xfrm>
          <a:off x="614596" y="2729558"/>
          <a:ext cx="10942404" cy="1854200"/>
        </p:xfrm>
        <a:graphic>
          <a:graphicData uri="http://schemas.openxmlformats.org/drawingml/2006/table">
            <a:tbl>
              <a:tblPr firstRow="1" bandRow="1">
                <a:tableStyleId>{2D5ABB26-0587-4C30-8999-92F81FD0307C}</a:tableStyleId>
              </a:tblPr>
              <a:tblGrid>
                <a:gridCol w="839450"/>
                <a:gridCol w="959370"/>
                <a:gridCol w="1185472"/>
                <a:gridCol w="994764"/>
                <a:gridCol w="994764"/>
                <a:gridCol w="994764"/>
                <a:gridCol w="994764"/>
                <a:gridCol w="994764"/>
                <a:gridCol w="994764"/>
                <a:gridCol w="994764"/>
                <a:gridCol w="994764"/>
              </a:tblGrid>
              <a:tr h="370840">
                <a:tc gridSpan="11">
                  <a:txBody>
                    <a:bodyPr/>
                    <a:lstStyle/>
                    <a:p>
                      <a:pPr algn="ctr"/>
                      <a:r>
                        <a:rPr lang="en-US" b="1" dirty="0" smtClean="0"/>
                        <a:t>blast_1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b="1" dirty="0" smtClean="0"/>
                        <a:t>gid_1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gid_2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evalue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bitscore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identity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alnlen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qcovs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scov</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4.2e-25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7.2e-200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62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Biological Databases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70620"/>
            <a:ext cx="1937346" cy="883914"/>
          </a:xfrm>
          <a:prstGeom prst="rect">
            <a:avLst/>
          </a:prstGeom>
        </p:spPr>
      </p:pic>
      <p:sp>
        <p:nvSpPr>
          <p:cNvPr id="8" name="TextBox 7"/>
          <p:cNvSpPr txBox="1"/>
          <p:nvPr/>
        </p:nvSpPr>
        <p:spPr>
          <a:xfrm>
            <a:off x="11701670" y="6458673"/>
            <a:ext cx="301686" cy="369332"/>
          </a:xfrm>
          <a:prstGeom prst="rect">
            <a:avLst/>
          </a:prstGeom>
          <a:noFill/>
        </p:spPr>
        <p:txBody>
          <a:bodyPr wrap="none" rtlCol="0">
            <a:spAutoFit/>
          </a:bodyPr>
          <a:lstStyle/>
          <a:p>
            <a:fld id="{D96B25CF-4D78-4789-8E1D-2237639CD050}" type="slidenum">
              <a:rPr lang="en-US" dirty="0" smtClean="0"/>
              <a:t>2</a:t>
            </a:fld>
            <a:endParaRPr lang="en-US" dirty="0"/>
          </a:p>
        </p:txBody>
      </p:sp>
      <p:sp>
        <p:nvSpPr>
          <p:cNvPr id="9" name="Content Placeholder 2"/>
          <p:cNvSpPr>
            <a:spLocks noGrp="1"/>
          </p:cNvSpPr>
          <p:nvPr>
            <p:ph idx="1"/>
          </p:nvPr>
        </p:nvSpPr>
        <p:spPr>
          <a:xfrm>
            <a:off x="219689" y="1691434"/>
            <a:ext cx="11693370" cy="4767239"/>
          </a:xfrm>
        </p:spPr>
        <p:txBody>
          <a:bodyPr>
            <a:noAutofit/>
          </a:bodyPr>
          <a:lstStyle/>
          <a:p>
            <a:pPr marL="457200" indent="-457200">
              <a:buClr>
                <a:srgbClr val="002060"/>
              </a:buClr>
              <a:buFont typeface="Wingdings" panose="05000000000000000000" pitchFamily="2" charset="2"/>
              <a:buChar char="q"/>
            </a:pPr>
            <a:r>
              <a:rPr lang="en-US" sz="3200" dirty="0" smtClean="0"/>
              <a:t>Last week we learned how to use </a:t>
            </a:r>
            <a:r>
              <a:rPr lang="en-US" sz="3200" dirty="0" err="1" smtClean="0"/>
              <a:t>biopython</a:t>
            </a:r>
            <a:r>
              <a:rPr lang="en-US" sz="3200" dirty="0" smtClean="0"/>
              <a:t> to parse files with genomic information from UniProt.</a:t>
            </a:r>
          </a:p>
          <a:p>
            <a:pPr marL="457200" indent="-457200">
              <a:buClr>
                <a:srgbClr val="002060"/>
              </a:buClr>
              <a:buFont typeface="Wingdings" panose="05000000000000000000" pitchFamily="2" charset="2"/>
              <a:buChar char="q"/>
            </a:pPr>
            <a:r>
              <a:rPr lang="en-US" sz="3200" dirty="0" smtClean="0"/>
              <a:t>In addition, we worked with MySQL and learned how to create, modify, load, and query tables. We also defined a preliminary set of fields to generate tables for a realistic database that contains genomic information.</a:t>
            </a:r>
          </a:p>
          <a:p>
            <a:pPr marL="457200" indent="-457200">
              <a:buClr>
                <a:srgbClr val="002060"/>
              </a:buClr>
              <a:buFont typeface="Wingdings" panose="05000000000000000000" pitchFamily="2" charset="2"/>
              <a:buChar char="q"/>
            </a:pPr>
            <a:r>
              <a:rPr lang="en-US" sz="3200" dirty="0" smtClean="0"/>
              <a:t>In this session we will continue to work on MySQL and start with the concept of homology where we’ll define and implement computational strategies to detect it and store that information into a our database.</a:t>
            </a:r>
            <a:endParaRPr lang="en-US" sz="2400" dirty="0"/>
          </a:p>
          <a:p>
            <a:pPr marL="0" indent="0">
              <a:buClr>
                <a:srgbClr val="002060"/>
              </a:buClr>
              <a:buNone/>
            </a:pPr>
            <a:endParaRPr lang="en-US" sz="3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600" y="145839"/>
            <a:ext cx="1676400" cy="1133475"/>
          </a:xfrm>
          <a:prstGeom prst="rect">
            <a:avLst/>
          </a:prstGeom>
        </p:spPr>
      </p:pic>
    </p:spTree>
    <p:extLst>
      <p:ext uri="{BB962C8B-B14F-4D97-AF65-F5344CB8AC3E}">
        <p14:creationId xmlns:p14="http://schemas.microsoft.com/office/powerpoint/2010/main" val="291756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6"/>
            <a:ext cx="11406070" cy="3333741"/>
          </a:xfrm>
        </p:spPr>
        <p:txBody>
          <a:bodyPr>
            <a:noAutofit/>
          </a:bodyPr>
          <a:lstStyle/>
          <a:p>
            <a:pPr marL="457200" indent="-457200">
              <a:buClr>
                <a:srgbClr val="002060"/>
              </a:buClr>
              <a:buFont typeface="Wingdings" panose="05000000000000000000" pitchFamily="2" charset="2"/>
              <a:buChar char="q"/>
            </a:pPr>
            <a:r>
              <a:rPr lang="en-US" sz="3200" dirty="0" smtClean="0">
                <a:sym typeface="Symbol" panose="05050102010706020507" pitchFamily="18" charset="2"/>
              </a:rPr>
              <a:t>Identify </a:t>
            </a:r>
            <a:r>
              <a:rPr lang="en-US" sz="3200" dirty="0" err="1" smtClean="0">
                <a:sym typeface="Symbol" panose="05050102010706020507" pitchFamily="18" charset="2"/>
              </a:rPr>
              <a:t>orthologs</a:t>
            </a:r>
            <a:r>
              <a:rPr lang="en-US" sz="3200" dirty="0" smtClean="0">
                <a:sym typeface="Symbol" panose="05050102010706020507" pitchFamily="18" charset="2"/>
              </a:rPr>
              <a:t> between the two genomes using the definitions:</a:t>
            </a:r>
          </a:p>
          <a:p>
            <a:pPr lvl="1">
              <a:buClr>
                <a:srgbClr val="002060"/>
              </a:buClr>
              <a:buFont typeface="Courier New" panose="02070309020205020404" pitchFamily="49" charset="0"/>
              <a:buChar char="o"/>
            </a:pPr>
            <a:r>
              <a:rPr lang="en-US" sz="2800" dirty="0" smtClean="0">
                <a:sym typeface="Symbol" panose="05050102010706020507" pitchFamily="18" charset="2"/>
              </a:rPr>
              <a:t>Reciprocal Best Hit  or Bidirectional Best Hit</a:t>
            </a:r>
          </a:p>
          <a:p>
            <a:pPr marL="457200" indent="-457200">
              <a:buClr>
                <a:srgbClr val="002060"/>
              </a:buClr>
              <a:buFont typeface="Wingdings" panose="05000000000000000000" pitchFamily="2" charset="2"/>
              <a:buChar char="q"/>
            </a:pPr>
            <a:r>
              <a:rPr lang="en-US" sz="3200" dirty="0" smtClean="0"/>
              <a:t>For each genome generate a table with the </a:t>
            </a:r>
            <a:r>
              <a:rPr lang="en-US" sz="3200" dirty="0" err="1" smtClean="0"/>
              <a:t>orthologs</a:t>
            </a:r>
            <a:r>
              <a:rPr lang="en-US" sz="3200" dirty="0" smtClean="0"/>
              <a:t>:</a:t>
            </a:r>
          </a:p>
          <a:p>
            <a:pPr lvl="1">
              <a:buClr>
                <a:srgbClr val="002060"/>
              </a:buClr>
              <a:buFont typeface="Courier New" panose="02070309020205020404" pitchFamily="49" charset="0"/>
              <a:buChar char="o"/>
            </a:pPr>
            <a:r>
              <a:rPr lang="en-US" sz="2800" dirty="0" smtClean="0"/>
              <a:t> ‘homology’ + ‘_’ + </a:t>
            </a:r>
            <a:r>
              <a:rPr lang="en-US" sz="2800" dirty="0" err="1" smtClean="0"/>
              <a:t>genome_id</a:t>
            </a:r>
            <a:endParaRPr lang="en-US" sz="1800" dirty="0" smtClean="0"/>
          </a:p>
          <a:p>
            <a:pPr>
              <a:buClr>
                <a:srgbClr val="002060"/>
              </a:buClr>
              <a:buFont typeface="Wingdings" panose="05000000000000000000" pitchFamily="2" charset="2"/>
              <a:buChar char="q"/>
            </a:pPr>
            <a:endParaRPr lang="en-US" sz="20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20</a:t>
            </a:fld>
            <a:endParaRPr lang="en-US" dirty="0"/>
          </a:p>
        </p:txBody>
      </p:sp>
    </p:spTree>
    <p:extLst>
      <p:ext uri="{BB962C8B-B14F-4D97-AF65-F5344CB8AC3E}">
        <p14:creationId xmlns:p14="http://schemas.microsoft.com/office/powerpoint/2010/main" val="5571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42447609"/>
              </p:ext>
            </p:extLst>
          </p:nvPr>
        </p:nvGraphicFramePr>
        <p:xfrm>
          <a:off x="3043002" y="2454276"/>
          <a:ext cx="6595672" cy="2595880"/>
        </p:xfrm>
        <a:graphic>
          <a:graphicData uri="http://schemas.openxmlformats.org/drawingml/2006/table">
            <a:tbl>
              <a:tblPr firstRow="1" bandRow="1">
                <a:tableStyleId>{2D5ABB26-0587-4C30-8999-92F81FD0307C}</a:tableStyleId>
              </a:tblPr>
              <a:tblGrid>
                <a:gridCol w="1391470"/>
                <a:gridCol w="1590249"/>
                <a:gridCol w="1965035"/>
                <a:gridCol w="1648918"/>
              </a:tblGrid>
              <a:tr h="370840">
                <a:tc gridSpan="4">
                  <a:txBody>
                    <a:bodyPr/>
                    <a:lstStyle/>
                    <a:p>
                      <a:pPr algn="ctr"/>
                      <a:r>
                        <a:rPr lang="en-US" b="1" dirty="0" smtClean="0"/>
                        <a:t>homology_1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gid_1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gid_2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method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OHTP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BDBH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homology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Topblast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xenology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Phylogeny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paralogy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30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Some </a:t>
            </a:r>
            <a:r>
              <a:rPr lang="en-US" b="1" dirty="0">
                <a:solidFill>
                  <a:srgbClr val="002060"/>
                </a:solidFill>
                <a:effectLst>
                  <a:outerShdw blurRad="38100" dist="38100" dir="2700000" algn="tl">
                    <a:srgbClr val="000000">
                      <a:alpha val="43137"/>
                    </a:srgbClr>
                  </a:outerShdw>
                </a:effectLst>
              </a:rPr>
              <a:t>q</a:t>
            </a:r>
            <a:r>
              <a:rPr lang="en-US" b="1" dirty="0" smtClean="0">
                <a:solidFill>
                  <a:srgbClr val="002060"/>
                </a:solidFill>
                <a:effectLst>
                  <a:outerShdw blurRad="38100" dist="38100" dir="2700000" algn="tl">
                    <a:srgbClr val="000000">
                      <a:alpha val="43137"/>
                    </a:srgbClr>
                  </a:outerShdw>
                </a:effectLst>
              </a:rPr>
              <a:t>uestions we are ready to answer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5"/>
            <a:ext cx="9660165" cy="4535108"/>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is the set of genes shared between</a:t>
            </a:r>
            <a:r>
              <a:rPr lang="en-US" sz="2400" i="1" dirty="0" smtClean="0">
                <a:sym typeface="Symbol" panose="05050102010706020507" pitchFamily="18" charset="2"/>
              </a:rPr>
              <a:t> E. coli </a:t>
            </a:r>
            <a:r>
              <a:rPr lang="en-US" sz="2400" dirty="0" smtClean="0">
                <a:sym typeface="Symbol" panose="05050102010706020507" pitchFamily="18" charset="2"/>
              </a:rPr>
              <a:t>and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dirty="0" smtClean="0">
                <a:sym typeface="Symbol" panose="05050102010706020507" pitchFamily="18" charset="2"/>
              </a:rPr>
              <a: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genes are unique to each of both genomes?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predominant functions of the genes shared?</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functions of the genes not shared?</a:t>
            </a:r>
            <a:endParaRPr lang="en-US" sz="2400" dirty="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transport systems are shared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metabolic pathways are share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about transcriptional regulators?</a:t>
            </a:r>
          </a:p>
          <a:p>
            <a:pPr marL="457200" indent="-457200">
              <a:buClr>
                <a:srgbClr val="002060"/>
              </a:buClr>
              <a:buFont typeface="Wingdings" panose="05000000000000000000" pitchFamily="2" charset="2"/>
              <a:buChar char="q"/>
            </a:pPr>
            <a:r>
              <a:rPr lang="en-US" sz="2400" dirty="0" err="1" smtClean="0">
                <a:sym typeface="Symbol" panose="05050102010706020507" pitchFamily="18" charset="2"/>
              </a:rPr>
              <a:t>Etc</a:t>
            </a:r>
            <a:r>
              <a:rPr lang="en-US" sz="2400" dirty="0" smtClean="0">
                <a:sym typeface="Symbol" panose="05050102010706020507" pitchFamily="18" charset="2"/>
              </a:rPr>
              <a:t>…</a:t>
            </a:r>
          </a:p>
          <a:p>
            <a:pPr marL="457200" lvl="1" indent="0">
              <a:buClr>
                <a:srgbClr val="002060"/>
              </a:buClr>
              <a:buNone/>
            </a:pPr>
            <a:endParaRPr lang="en-US" sz="1800" dirty="0"/>
          </a:p>
          <a:p>
            <a:pPr marL="0" indent="0">
              <a:buClr>
                <a:srgbClr val="002060"/>
              </a:buClr>
              <a:buNone/>
            </a:pP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22</a:t>
            </a:fld>
            <a:endParaRPr lang="en-US" dirty="0"/>
          </a:p>
        </p:txBody>
      </p:sp>
    </p:spTree>
    <p:extLst>
      <p:ext uri="{BB962C8B-B14F-4D97-AF65-F5344CB8AC3E}">
        <p14:creationId xmlns:p14="http://schemas.microsoft.com/office/powerpoint/2010/main" val="1085536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Homology</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876312"/>
            <a:ext cx="10677645" cy="4239815"/>
          </a:xfrm>
        </p:spPr>
        <p:txBody>
          <a:bodyPr>
            <a:noAutofit/>
          </a:bodyPr>
          <a:lstStyle/>
          <a:p>
            <a:pPr marL="457200" indent="-457200">
              <a:buClr>
                <a:srgbClr val="002060"/>
              </a:buClr>
              <a:buFont typeface="Wingdings" panose="05000000000000000000" pitchFamily="2" charset="2"/>
              <a:buChar char="q"/>
            </a:pPr>
            <a:r>
              <a:rPr lang="en-US" sz="2200" b="1" dirty="0" smtClean="0"/>
              <a:t>Homology: </a:t>
            </a:r>
            <a:r>
              <a:rPr lang="en-US" sz="2200" dirty="0"/>
              <a:t>t</a:t>
            </a:r>
            <a:r>
              <a:rPr lang="en-US" sz="2200" dirty="0" smtClean="0"/>
              <a:t>he relationship of two characters that have descended from a common ancestral character.</a:t>
            </a:r>
          </a:p>
          <a:p>
            <a:pPr lvl="1">
              <a:buClr>
                <a:srgbClr val="002060"/>
              </a:buClr>
              <a:buFont typeface="Courier New" panose="02070309020205020404" pitchFamily="49" charset="0"/>
              <a:buChar char="o"/>
            </a:pPr>
            <a:r>
              <a:rPr lang="en-US" sz="1800" dirty="0" smtClean="0"/>
              <a:t>Two </a:t>
            </a:r>
            <a:r>
              <a:rPr lang="en-US" sz="1800" dirty="0"/>
              <a:t>genes are either homologous or </a:t>
            </a:r>
            <a:r>
              <a:rPr lang="en-US" sz="1800" dirty="0" smtClean="0"/>
              <a:t>not; </a:t>
            </a:r>
            <a:r>
              <a:rPr lang="en-US" sz="1800" dirty="0"/>
              <a:t>80% identity does not mean 80% homology.</a:t>
            </a:r>
          </a:p>
          <a:p>
            <a:pPr marL="457200" indent="-457200">
              <a:buClr>
                <a:srgbClr val="002060"/>
              </a:buClr>
              <a:buFont typeface="Wingdings" panose="05000000000000000000" pitchFamily="2" charset="2"/>
              <a:buChar char="q"/>
            </a:pPr>
            <a:r>
              <a:rPr lang="en-US" sz="2200" b="1" dirty="0" smtClean="0"/>
              <a:t>Cenancestor</a:t>
            </a:r>
            <a:r>
              <a:rPr lang="en-US" sz="2200" dirty="0" smtClean="0"/>
              <a:t>: the most recent common ancestor of the taxa being considered.</a:t>
            </a:r>
          </a:p>
          <a:p>
            <a:pPr marL="457200" indent="-457200">
              <a:buClr>
                <a:srgbClr val="002060"/>
              </a:buClr>
              <a:buFont typeface="Wingdings" panose="05000000000000000000" pitchFamily="2" charset="2"/>
              <a:buChar char="q"/>
            </a:pPr>
            <a:r>
              <a:rPr lang="en-US" sz="2200" b="1" dirty="0" smtClean="0"/>
              <a:t>Analogy</a:t>
            </a:r>
            <a:r>
              <a:rPr lang="en-US" sz="2200" dirty="0" smtClean="0"/>
              <a:t>: when characters, although similar,  have descended convergently from unrelated ancestral characters. Functionally similar features that have evolved independently are analogous.</a:t>
            </a:r>
          </a:p>
          <a:p>
            <a:pPr lvl="1">
              <a:buClr>
                <a:srgbClr val="002060"/>
              </a:buClr>
              <a:buFont typeface="Courier New" panose="02070309020205020404" pitchFamily="49" charset="0"/>
              <a:buChar char="o"/>
            </a:pPr>
            <a:r>
              <a:rPr lang="en-US" sz="1800" dirty="0" smtClean="0"/>
              <a:t>For example, the evolution of flight as insects, birds have independently evolved the capacity of flight.</a:t>
            </a:r>
          </a:p>
          <a:p>
            <a:pPr marL="457200" indent="-457200">
              <a:buClr>
                <a:srgbClr val="002060"/>
              </a:buClr>
              <a:buFont typeface="Wingdings" panose="05000000000000000000" pitchFamily="2" charset="2"/>
              <a:buChar char="q"/>
            </a:pPr>
            <a:r>
              <a:rPr lang="en-US" sz="2200" b="1" dirty="0"/>
              <a:t>Homoplasy</a:t>
            </a:r>
            <a:r>
              <a:rPr lang="en-US" sz="2200" dirty="0"/>
              <a:t>: </a:t>
            </a:r>
            <a:r>
              <a:rPr lang="en-US" sz="2200" dirty="0" smtClean="0"/>
              <a:t>The complement </a:t>
            </a:r>
            <a:r>
              <a:rPr lang="en-US" sz="2200" dirty="0"/>
              <a:t>of </a:t>
            </a:r>
            <a:r>
              <a:rPr lang="en-US" sz="2200" dirty="0" smtClean="0"/>
              <a:t>analogy. </a:t>
            </a:r>
            <a:r>
              <a:rPr lang="en-US" sz="2200" dirty="0"/>
              <a:t>I</a:t>
            </a:r>
            <a:r>
              <a:rPr lang="en-US" sz="2200" dirty="0" smtClean="0"/>
              <a:t>t </a:t>
            </a:r>
            <a:r>
              <a:rPr lang="en-US" sz="2200" dirty="0"/>
              <a:t>refers to the relationship of 2 characters in a tree (parallel evolution), </a:t>
            </a:r>
            <a:r>
              <a:rPr lang="en-US" sz="2200" dirty="0" smtClean="0"/>
              <a:t>whereas </a:t>
            </a:r>
            <a:r>
              <a:rPr lang="en-US" sz="2200" dirty="0"/>
              <a:t>analogy is a relationship of 2 characters </a:t>
            </a:r>
            <a:r>
              <a:rPr lang="en-US" sz="2200" dirty="0" smtClean="0"/>
              <a:t>independently </a:t>
            </a:r>
            <a:r>
              <a:rPr lang="en-US" sz="2200" dirty="0"/>
              <a:t>of any </a:t>
            </a:r>
            <a:r>
              <a:rPr lang="en-US" sz="2200" dirty="0" smtClean="0"/>
              <a:t>tree (convergent evolution). </a:t>
            </a:r>
            <a:endParaRPr lang="en-US" sz="22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p:sp>
        <p:nvSpPr>
          <p:cNvPr id="7" name="TextBox 6"/>
          <p:cNvSpPr txBox="1"/>
          <p:nvPr/>
        </p:nvSpPr>
        <p:spPr>
          <a:xfrm>
            <a:off x="94892" y="6527681"/>
            <a:ext cx="2026517" cy="307777"/>
          </a:xfrm>
          <a:prstGeom prst="rect">
            <a:avLst/>
          </a:prstGeom>
          <a:noFill/>
        </p:spPr>
        <p:txBody>
          <a:bodyPr wrap="none" rtlCol="0">
            <a:spAutoFit/>
          </a:bodyPr>
          <a:lstStyle/>
          <a:p>
            <a:r>
              <a:rPr lang="en-US" sz="1400" dirty="0" smtClean="0"/>
              <a:t>2000, TIGs 16(5):227-231</a:t>
            </a:r>
            <a:endParaRPr lang="en-US" sz="1400" dirty="0"/>
          </a:p>
        </p:txBody>
      </p:sp>
    </p:spTree>
    <p:extLst>
      <p:ext uri="{BB962C8B-B14F-4D97-AF65-F5344CB8AC3E}">
        <p14:creationId xmlns:p14="http://schemas.microsoft.com/office/powerpoint/2010/main" val="2683655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Homology</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72800"/>
            <a:ext cx="10677645" cy="3970775"/>
          </a:xfrm>
        </p:spPr>
        <p:txBody>
          <a:bodyPr>
            <a:noAutofit/>
          </a:bodyPr>
          <a:lstStyle/>
          <a:p>
            <a:pPr marL="457200" indent="-457200">
              <a:buClr>
                <a:srgbClr val="002060"/>
              </a:buClr>
              <a:buFont typeface="Wingdings" panose="05000000000000000000" pitchFamily="2" charset="2"/>
              <a:buChar char="q"/>
            </a:pPr>
            <a:r>
              <a:rPr lang="en-US" sz="2200" dirty="0" smtClean="0"/>
              <a:t>There are </a:t>
            </a:r>
            <a:r>
              <a:rPr lang="en-US" sz="2200" u="sng" dirty="0" smtClean="0"/>
              <a:t>three disjoint subtypes of homology</a:t>
            </a:r>
            <a:r>
              <a:rPr lang="en-US" sz="2200" dirty="0" smtClean="0"/>
              <a:t>: </a:t>
            </a:r>
            <a:r>
              <a:rPr lang="en-US" sz="2200" dirty="0"/>
              <a:t>o</a:t>
            </a:r>
            <a:r>
              <a:rPr lang="en-US" sz="2200" dirty="0" smtClean="0"/>
              <a:t>rthology, paralogy and Xenology.</a:t>
            </a:r>
          </a:p>
          <a:p>
            <a:pPr marL="457200" indent="-457200">
              <a:buClr>
                <a:srgbClr val="002060"/>
              </a:buClr>
              <a:buFont typeface="Wingdings" panose="05000000000000000000" pitchFamily="2" charset="2"/>
              <a:buChar char="q"/>
            </a:pPr>
            <a:r>
              <a:rPr lang="en-US" sz="2200" b="1" dirty="0" smtClean="0"/>
              <a:t>Orthology</a:t>
            </a:r>
            <a:r>
              <a:rPr lang="en-US" sz="2200" dirty="0" smtClean="0"/>
              <a:t>: The relationship where sequence divergence follow speciation. That is, the common ancestor of the two genes lies in the Cenancestor of the taxa from which the two sequences were obtained. This means that the true phylogeny of the genes is identical to the phylogeny of the organisms from which the sequences were obtained. </a:t>
            </a:r>
            <a:r>
              <a:rPr lang="en-US" sz="2200" u="sng" dirty="0" smtClean="0"/>
              <a:t>Only orthologous sequences have this property</a:t>
            </a:r>
            <a:r>
              <a:rPr lang="en-US" sz="2200" dirty="0" smtClean="0"/>
              <a:t>.</a:t>
            </a:r>
          </a:p>
          <a:p>
            <a:pPr marL="457200" indent="-457200">
              <a:buClr>
                <a:srgbClr val="002060"/>
              </a:buClr>
              <a:buFont typeface="Wingdings" panose="05000000000000000000" pitchFamily="2" charset="2"/>
              <a:buChar char="q"/>
            </a:pPr>
            <a:r>
              <a:rPr lang="en-US" sz="2200" b="1" dirty="0" smtClean="0"/>
              <a:t>Paralogy</a:t>
            </a:r>
            <a:r>
              <a:rPr lang="en-US" sz="2200" dirty="0" smtClean="0"/>
              <a:t>: the condition where sequences divergence follows gene duplication. Genes diverge while coexisting in the same lineage. Mixing paralogous with orthologous sequences can lead to a tree with the correct phylogeny but not for the taxa from which they derive. A gene tree is not necessarily a species tree.</a:t>
            </a:r>
            <a:endParaRPr lang="en-US" sz="1800" dirty="0" smtClean="0"/>
          </a:p>
          <a:p>
            <a:pPr marL="457200" indent="-457200">
              <a:buClr>
                <a:srgbClr val="002060"/>
              </a:buClr>
              <a:buFont typeface="Wingdings" panose="05000000000000000000" pitchFamily="2" charset="2"/>
              <a:buChar char="q"/>
            </a:pPr>
            <a:r>
              <a:rPr lang="en-US" sz="2200" b="1" dirty="0" smtClean="0"/>
              <a:t>Xenology</a:t>
            </a:r>
            <a:r>
              <a:rPr lang="en-US" sz="2200" dirty="0"/>
              <a:t>:</a:t>
            </a:r>
            <a:r>
              <a:rPr lang="en-US" sz="2200" dirty="0" smtClean="0"/>
              <a:t> The condition where the history of a gene involves an interspecies transfer of genetic material (horizontal gene transfer). The only form of homology where descent is not from parent to offspring but, rather, from one organism to another.</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sp>
        <p:nvSpPr>
          <p:cNvPr id="7" name="TextBox 6"/>
          <p:cNvSpPr txBox="1"/>
          <p:nvPr/>
        </p:nvSpPr>
        <p:spPr>
          <a:xfrm>
            <a:off x="94892" y="6527681"/>
            <a:ext cx="2026517" cy="307777"/>
          </a:xfrm>
          <a:prstGeom prst="rect">
            <a:avLst/>
          </a:prstGeom>
          <a:noFill/>
        </p:spPr>
        <p:txBody>
          <a:bodyPr wrap="none" rtlCol="0">
            <a:spAutoFit/>
          </a:bodyPr>
          <a:lstStyle/>
          <a:p>
            <a:r>
              <a:rPr lang="en-US" sz="1400" dirty="0" smtClean="0"/>
              <a:t>2000, TIGs 16(5):227-231</a:t>
            </a:r>
            <a:endParaRPr lang="en-US" sz="1400" dirty="0"/>
          </a:p>
        </p:txBody>
      </p:sp>
    </p:spTree>
    <p:extLst>
      <p:ext uri="{BB962C8B-B14F-4D97-AF65-F5344CB8AC3E}">
        <p14:creationId xmlns:p14="http://schemas.microsoft.com/office/powerpoint/2010/main" val="38285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Homology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pic>
        <p:nvPicPr>
          <p:cNvPr id="7" name="Picture 6"/>
          <p:cNvPicPr>
            <a:picLocks noChangeAspect="1"/>
          </p:cNvPicPr>
          <p:nvPr/>
        </p:nvPicPr>
        <p:blipFill>
          <a:blip r:embed="rId2"/>
          <a:stretch>
            <a:fillRect/>
          </a:stretch>
        </p:blipFill>
        <p:spPr>
          <a:xfrm>
            <a:off x="342900" y="1920847"/>
            <a:ext cx="7167563" cy="4537826"/>
          </a:xfrm>
          <a:prstGeom prst="rect">
            <a:avLst/>
          </a:prstGeom>
          <a:ln>
            <a:solidFill>
              <a:srgbClr val="002060"/>
            </a:solidFill>
          </a:ln>
        </p:spPr>
      </p:pic>
      <p:sp>
        <p:nvSpPr>
          <p:cNvPr id="21" name="TextBox 20"/>
          <p:cNvSpPr txBox="1"/>
          <p:nvPr/>
        </p:nvSpPr>
        <p:spPr>
          <a:xfrm>
            <a:off x="7825335" y="2136534"/>
            <a:ext cx="1558510" cy="369332"/>
          </a:xfrm>
          <a:prstGeom prst="rect">
            <a:avLst/>
          </a:prstGeom>
          <a:noFill/>
        </p:spPr>
        <p:txBody>
          <a:bodyPr wrap="square" rtlCol="0">
            <a:spAutoFit/>
          </a:bodyPr>
          <a:lstStyle/>
          <a:p>
            <a:r>
              <a:rPr lang="en-US" dirty="0" smtClean="0"/>
              <a:t>C2 and C3</a:t>
            </a:r>
            <a:r>
              <a:rPr lang="en-US" dirty="0"/>
              <a:t> </a:t>
            </a:r>
            <a:r>
              <a:rPr lang="en-US" dirty="0" smtClean="0"/>
              <a:t>are:</a:t>
            </a:r>
            <a:endParaRPr lang="en-US" b="1" dirty="0"/>
          </a:p>
        </p:txBody>
      </p:sp>
      <p:sp>
        <p:nvSpPr>
          <p:cNvPr id="22" name="TextBox 21"/>
          <p:cNvSpPr txBox="1"/>
          <p:nvPr/>
        </p:nvSpPr>
        <p:spPr>
          <a:xfrm>
            <a:off x="7825330" y="2491638"/>
            <a:ext cx="2924390" cy="369332"/>
          </a:xfrm>
          <a:prstGeom prst="rect">
            <a:avLst/>
          </a:prstGeom>
          <a:noFill/>
        </p:spPr>
        <p:txBody>
          <a:bodyPr wrap="none" rtlCol="0">
            <a:spAutoFit/>
          </a:bodyPr>
          <a:lstStyle/>
          <a:p>
            <a:r>
              <a:rPr lang="en-US" dirty="0" smtClean="0"/>
              <a:t>B2 is related to C2 and C3 by:</a:t>
            </a:r>
            <a:endParaRPr lang="en-US" dirty="0"/>
          </a:p>
        </p:txBody>
      </p:sp>
      <p:sp>
        <p:nvSpPr>
          <p:cNvPr id="23" name="TextBox 22"/>
          <p:cNvSpPr txBox="1"/>
          <p:nvPr/>
        </p:nvSpPr>
        <p:spPr>
          <a:xfrm>
            <a:off x="7825330" y="2949917"/>
            <a:ext cx="2924390" cy="369332"/>
          </a:xfrm>
          <a:prstGeom prst="rect">
            <a:avLst/>
          </a:prstGeom>
          <a:noFill/>
        </p:spPr>
        <p:txBody>
          <a:bodyPr wrap="none" rtlCol="0">
            <a:spAutoFit/>
          </a:bodyPr>
          <a:lstStyle/>
          <a:p>
            <a:r>
              <a:rPr lang="en-US" dirty="0" smtClean="0"/>
              <a:t>B1 is related to C2 and C3 by:</a:t>
            </a:r>
            <a:endParaRPr lang="en-US" dirty="0"/>
          </a:p>
        </p:txBody>
      </p:sp>
      <p:sp>
        <p:nvSpPr>
          <p:cNvPr id="24" name="TextBox 23"/>
          <p:cNvSpPr txBox="1"/>
          <p:nvPr/>
        </p:nvSpPr>
        <p:spPr>
          <a:xfrm>
            <a:off x="7825330" y="3407112"/>
            <a:ext cx="3201710" cy="369332"/>
          </a:xfrm>
          <a:prstGeom prst="rect">
            <a:avLst/>
          </a:prstGeom>
          <a:noFill/>
        </p:spPr>
        <p:txBody>
          <a:bodyPr wrap="none" rtlCol="0">
            <a:spAutoFit/>
          </a:bodyPr>
          <a:lstStyle/>
          <a:p>
            <a:r>
              <a:rPr lang="en-US" dirty="0" smtClean="0"/>
              <a:t>A1 is related to all </a:t>
            </a:r>
            <a:r>
              <a:rPr lang="en-US" dirty="0" err="1" smtClean="0"/>
              <a:t>Bs</a:t>
            </a:r>
            <a:r>
              <a:rPr lang="en-US" dirty="0" smtClean="0"/>
              <a:t> and Cs by: </a:t>
            </a:r>
            <a:endParaRPr lang="en-US" dirty="0"/>
          </a:p>
        </p:txBody>
      </p:sp>
      <p:sp>
        <p:nvSpPr>
          <p:cNvPr id="25" name="TextBox 24"/>
          <p:cNvSpPr txBox="1"/>
          <p:nvPr/>
        </p:nvSpPr>
        <p:spPr>
          <a:xfrm>
            <a:off x="7832373" y="4240542"/>
            <a:ext cx="1688476" cy="369332"/>
          </a:xfrm>
          <a:prstGeom prst="rect">
            <a:avLst/>
          </a:prstGeom>
          <a:noFill/>
        </p:spPr>
        <p:txBody>
          <a:bodyPr wrap="none" rtlCol="0">
            <a:spAutoFit/>
          </a:bodyPr>
          <a:lstStyle/>
          <a:p>
            <a:r>
              <a:rPr lang="en-US" dirty="0" smtClean="0"/>
              <a:t>AB1 and A1 are:</a:t>
            </a:r>
            <a:endParaRPr lang="en-US" dirty="0"/>
          </a:p>
        </p:txBody>
      </p:sp>
      <p:sp>
        <p:nvSpPr>
          <p:cNvPr id="26" name="TextBox 25"/>
          <p:cNvSpPr txBox="1"/>
          <p:nvPr/>
        </p:nvSpPr>
        <p:spPr>
          <a:xfrm>
            <a:off x="1758563" y="5500687"/>
            <a:ext cx="453201" cy="276999"/>
          </a:xfrm>
          <a:prstGeom prst="rect">
            <a:avLst/>
          </a:prstGeom>
          <a:noFill/>
        </p:spPr>
        <p:txBody>
          <a:bodyPr wrap="none" rtlCol="0">
            <a:spAutoFit/>
          </a:bodyPr>
          <a:lstStyle/>
          <a:p>
            <a:r>
              <a:rPr lang="en-US" sz="1200" dirty="0" smtClean="0">
                <a:solidFill>
                  <a:srgbClr val="FF0000"/>
                </a:solidFill>
              </a:rPr>
              <a:t>HGT</a:t>
            </a:r>
            <a:endParaRPr lang="en-US" sz="1200" dirty="0">
              <a:solidFill>
                <a:srgbClr val="FF0000"/>
              </a:solidFill>
            </a:endParaRPr>
          </a:p>
        </p:txBody>
      </p:sp>
      <p:sp>
        <p:nvSpPr>
          <p:cNvPr id="3" name="TextBox 2"/>
          <p:cNvSpPr txBox="1"/>
          <p:nvPr/>
        </p:nvSpPr>
        <p:spPr>
          <a:xfrm>
            <a:off x="94892" y="6527681"/>
            <a:ext cx="2026517" cy="307777"/>
          </a:xfrm>
          <a:prstGeom prst="rect">
            <a:avLst/>
          </a:prstGeom>
          <a:noFill/>
        </p:spPr>
        <p:txBody>
          <a:bodyPr wrap="none" rtlCol="0">
            <a:spAutoFit/>
          </a:bodyPr>
          <a:lstStyle/>
          <a:p>
            <a:r>
              <a:rPr lang="en-US" sz="1400" dirty="0" smtClean="0"/>
              <a:t>2000, TIGs 16(5):227-231</a:t>
            </a:r>
            <a:endParaRPr lang="en-US" sz="1400" dirty="0"/>
          </a:p>
        </p:txBody>
      </p:sp>
      <p:sp>
        <p:nvSpPr>
          <p:cNvPr id="5" name="Rectangle 4"/>
          <p:cNvSpPr/>
          <p:nvPr/>
        </p:nvSpPr>
        <p:spPr>
          <a:xfrm>
            <a:off x="9383845" y="2136534"/>
            <a:ext cx="1232453" cy="369332"/>
          </a:xfrm>
          <a:prstGeom prst="rect">
            <a:avLst/>
          </a:prstGeom>
        </p:spPr>
        <p:txBody>
          <a:bodyPr wrap="none">
            <a:spAutoFit/>
          </a:bodyPr>
          <a:lstStyle/>
          <a:p>
            <a:r>
              <a:rPr lang="en-US" b="1" dirty="0"/>
              <a:t>Paralogous</a:t>
            </a:r>
          </a:p>
        </p:txBody>
      </p:sp>
      <p:sp>
        <p:nvSpPr>
          <p:cNvPr id="8" name="Rectangle 7"/>
          <p:cNvSpPr/>
          <p:nvPr/>
        </p:nvSpPr>
        <p:spPr>
          <a:xfrm>
            <a:off x="10736218" y="2505866"/>
            <a:ext cx="1146468" cy="369332"/>
          </a:xfrm>
          <a:prstGeom prst="rect">
            <a:avLst/>
          </a:prstGeom>
        </p:spPr>
        <p:txBody>
          <a:bodyPr wrap="none">
            <a:spAutoFit/>
          </a:bodyPr>
          <a:lstStyle/>
          <a:p>
            <a:r>
              <a:rPr lang="en-US" b="1" dirty="0" smtClean="0"/>
              <a:t>Orthology</a:t>
            </a:r>
            <a:endParaRPr lang="en-US" b="1" dirty="0"/>
          </a:p>
        </p:txBody>
      </p:sp>
      <p:sp>
        <p:nvSpPr>
          <p:cNvPr id="15" name="Rectangle 14"/>
          <p:cNvSpPr/>
          <p:nvPr/>
        </p:nvSpPr>
        <p:spPr>
          <a:xfrm>
            <a:off x="10774051" y="2956489"/>
            <a:ext cx="1005468" cy="369332"/>
          </a:xfrm>
          <a:prstGeom prst="rect">
            <a:avLst/>
          </a:prstGeom>
        </p:spPr>
        <p:txBody>
          <a:bodyPr wrap="none">
            <a:spAutoFit/>
          </a:bodyPr>
          <a:lstStyle/>
          <a:p>
            <a:r>
              <a:rPr lang="en-US" b="1" dirty="0" smtClean="0"/>
              <a:t>Paralogy</a:t>
            </a:r>
            <a:endParaRPr lang="en-US" b="1" dirty="0"/>
          </a:p>
        </p:txBody>
      </p:sp>
      <p:sp>
        <p:nvSpPr>
          <p:cNvPr id="16" name="Rectangle 15"/>
          <p:cNvSpPr/>
          <p:nvPr/>
        </p:nvSpPr>
        <p:spPr>
          <a:xfrm>
            <a:off x="10852181" y="3407112"/>
            <a:ext cx="1146468" cy="369332"/>
          </a:xfrm>
          <a:prstGeom prst="rect">
            <a:avLst/>
          </a:prstGeom>
        </p:spPr>
        <p:txBody>
          <a:bodyPr wrap="none">
            <a:spAutoFit/>
          </a:bodyPr>
          <a:lstStyle/>
          <a:p>
            <a:r>
              <a:rPr lang="en-US" b="1" dirty="0" smtClean="0"/>
              <a:t>Orthology</a:t>
            </a:r>
            <a:endParaRPr lang="en-US" b="1" dirty="0"/>
          </a:p>
        </p:txBody>
      </p:sp>
      <p:sp>
        <p:nvSpPr>
          <p:cNvPr id="17" name="TextBox 16"/>
          <p:cNvSpPr txBox="1"/>
          <p:nvPr/>
        </p:nvSpPr>
        <p:spPr>
          <a:xfrm>
            <a:off x="7811866" y="3871210"/>
            <a:ext cx="1680460" cy="369332"/>
          </a:xfrm>
          <a:prstGeom prst="rect">
            <a:avLst/>
          </a:prstGeom>
          <a:noFill/>
        </p:spPr>
        <p:txBody>
          <a:bodyPr wrap="none" rtlCol="0">
            <a:spAutoFit/>
          </a:bodyPr>
          <a:lstStyle/>
          <a:p>
            <a:r>
              <a:rPr lang="en-US" dirty="0" smtClean="0"/>
              <a:t>AB1 and B1 are:</a:t>
            </a:r>
            <a:endParaRPr lang="en-US" dirty="0"/>
          </a:p>
        </p:txBody>
      </p:sp>
      <p:sp>
        <p:nvSpPr>
          <p:cNvPr id="18" name="Rectangle 17"/>
          <p:cNvSpPr/>
          <p:nvPr/>
        </p:nvSpPr>
        <p:spPr>
          <a:xfrm>
            <a:off x="9492326" y="3864307"/>
            <a:ext cx="1293687" cy="369332"/>
          </a:xfrm>
          <a:prstGeom prst="rect">
            <a:avLst/>
          </a:prstGeom>
        </p:spPr>
        <p:txBody>
          <a:bodyPr wrap="none">
            <a:spAutoFit/>
          </a:bodyPr>
          <a:lstStyle/>
          <a:p>
            <a:r>
              <a:rPr lang="en-US" b="1" dirty="0" smtClean="0"/>
              <a:t>Xenologous</a:t>
            </a:r>
            <a:endParaRPr lang="en-US" b="1" dirty="0"/>
          </a:p>
        </p:txBody>
      </p:sp>
      <p:sp>
        <p:nvSpPr>
          <p:cNvPr id="19" name="TextBox 18"/>
          <p:cNvSpPr txBox="1"/>
          <p:nvPr/>
        </p:nvSpPr>
        <p:spPr>
          <a:xfrm>
            <a:off x="7822701" y="4676322"/>
            <a:ext cx="3016467" cy="369332"/>
          </a:xfrm>
          <a:prstGeom prst="rect">
            <a:avLst/>
          </a:prstGeom>
          <a:noFill/>
        </p:spPr>
        <p:txBody>
          <a:bodyPr wrap="none" rtlCol="0">
            <a:spAutoFit/>
          </a:bodyPr>
          <a:lstStyle/>
          <a:p>
            <a:r>
              <a:rPr lang="en-US" dirty="0" smtClean="0"/>
              <a:t>AB1 is </a:t>
            </a:r>
            <a:r>
              <a:rPr lang="en-US" b="1" dirty="0" smtClean="0"/>
              <a:t>xenologous </a:t>
            </a:r>
            <a:r>
              <a:rPr lang="en-US" dirty="0" smtClean="0"/>
              <a:t>to all genes</a:t>
            </a:r>
            <a:endParaRPr lang="en-US" dirty="0"/>
          </a:p>
        </p:txBody>
      </p:sp>
      <p:sp>
        <p:nvSpPr>
          <p:cNvPr id="20" name="Rectangle 19"/>
          <p:cNvSpPr/>
          <p:nvPr/>
        </p:nvSpPr>
        <p:spPr>
          <a:xfrm>
            <a:off x="9512833" y="4233639"/>
            <a:ext cx="1293687" cy="369332"/>
          </a:xfrm>
          <a:prstGeom prst="rect">
            <a:avLst/>
          </a:prstGeom>
        </p:spPr>
        <p:txBody>
          <a:bodyPr wrap="none">
            <a:spAutoFit/>
          </a:bodyPr>
          <a:lstStyle/>
          <a:p>
            <a:r>
              <a:rPr lang="en-US" b="1" dirty="0" smtClean="0"/>
              <a:t>Xenologous</a:t>
            </a:r>
            <a:endParaRPr lang="en-US" b="1" dirty="0"/>
          </a:p>
        </p:txBody>
      </p:sp>
    </p:spTree>
    <p:extLst>
      <p:ext uri="{BB962C8B-B14F-4D97-AF65-F5344CB8AC3E}">
        <p14:creationId xmlns:p14="http://schemas.microsoft.com/office/powerpoint/2010/main" val="20147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5" grpId="0"/>
      <p:bldP spid="8" grpId="0"/>
      <p:bldP spid="15" grpId="0"/>
      <p:bldP spid="16"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Analogy vs Homoplasy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sp>
        <p:nvSpPr>
          <p:cNvPr id="3" name="TextBox 2"/>
          <p:cNvSpPr txBox="1"/>
          <p:nvPr/>
        </p:nvSpPr>
        <p:spPr>
          <a:xfrm>
            <a:off x="94892" y="6527681"/>
            <a:ext cx="2026517" cy="307777"/>
          </a:xfrm>
          <a:prstGeom prst="rect">
            <a:avLst/>
          </a:prstGeom>
          <a:noFill/>
        </p:spPr>
        <p:txBody>
          <a:bodyPr wrap="none" rtlCol="0">
            <a:spAutoFit/>
          </a:bodyPr>
          <a:lstStyle/>
          <a:p>
            <a:r>
              <a:rPr lang="en-US" sz="1400" dirty="0" smtClean="0"/>
              <a:t>2000, TIGs 16(5):227-231</a:t>
            </a:r>
            <a:endParaRPr lang="en-US" sz="1400" dirty="0"/>
          </a:p>
        </p:txBody>
      </p:sp>
      <p:grpSp>
        <p:nvGrpSpPr>
          <p:cNvPr id="11" name="Group 10"/>
          <p:cNvGrpSpPr/>
          <p:nvPr/>
        </p:nvGrpSpPr>
        <p:grpSpPr>
          <a:xfrm>
            <a:off x="1718094" y="2947134"/>
            <a:ext cx="2843303" cy="2171700"/>
            <a:chOff x="710781" y="2659063"/>
            <a:chExt cx="2843303" cy="2171700"/>
          </a:xfrm>
        </p:grpSpPr>
        <p:pic>
          <p:nvPicPr>
            <p:cNvPr id="5" name="Picture 4"/>
            <p:cNvPicPr>
              <a:picLocks noChangeAspect="1"/>
            </p:cNvPicPr>
            <p:nvPr/>
          </p:nvPicPr>
          <p:blipFill rotWithShape="1">
            <a:blip r:embed="rId2"/>
            <a:srcRect r="61790"/>
            <a:stretch/>
          </p:blipFill>
          <p:spPr>
            <a:xfrm>
              <a:off x="710781" y="2659063"/>
              <a:ext cx="1695990" cy="2171700"/>
            </a:xfrm>
            <a:prstGeom prst="rect">
              <a:avLst/>
            </a:prstGeom>
          </p:spPr>
        </p:pic>
        <p:pic>
          <p:nvPicPr>
            <p:cNvPr id="8" name="Picture 7"/>
            <p:cNvPicPr>
              <a:picLocks noChangeAspect="1"/>
            </p:cNvPicPr>
            <p:nvPr/>
          </p:nvPicPr>
          <p:blipFill rotWithShape="1">
            <a:blip r:embed="rId2"/>
            <a:srcRect l="64252" r="5041"/>
            <a:stretch/>
          </p:blipFill>
          <p:spPr>
            <a:xfrm>
              <a:off x="2191110" y="2659063"/>
              <a:ext cx="1362974" cy="2171700"/>
            </a:xfrm>
            <a:prstGeom prst="rect">
              <a:avLst/>
            </a:prstGeom>
          </p:spPr>
        </p:pic>
      </p:grpSp>
      <p:pic>
        <p:nvPicPr>
          <p:cNvPr id="9" name="Picture 8"/>
          <p:cNvPicPr>
            <a:picLocks noChangeAspect="1"/>
          </p:cNvPicPr>
          <p:nvPr/>
        </p:nvPicPr>
        <p:blipFill>
          <a:blip r:embed="rId3"/>
          <a:stretch>
            <a:fillRect/>
          </a:stretch>
        </p:blipFill>
        <p:spPr>
          <a:xfrm>
            <a:off x="6261160" y="1816040"/>
            <a:ext cx="4362450" cy="4638675"/>
          </a:xfrm>
          <a:prstGeom prst="rect">
            <a:avLst/>
          </a:prstGeom>
        </p:spPr>
      </p:pic>
    </p:spTree>
    <p:extLst>
      <p:ext uri="{BB962C8B-B14F-4D97-AF65-F5344CB8AC3E}">
        <p14:creationId xmlns:p14="http://schemas.microsoft.com/office/powerpoint/2010/main" val="4193661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definitions of Orthology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42901" y="1538288"/>
                <a:ext cx="5197287" cy="1811137"/>
              </a:xfrm>
              <a:prstGeom prst="rect">
                <a:avLst/>
              </a:prstGeom>
              <a:noFill/>
            </p:spPr>
            <p:txBody>
              <a:bodyPr wrap="square" rtlCol="0">
                <a:spAutoFit/>
              </a:bodyPr>
              <a:lstStyle/>
              <a:p>
                <a:r>
                  <a:rPr lang="en-US" b="1" dirty="0" smtClean="0"/>
                  <a:t>Bi-Directional </a:t>
                </a:r>
                <a:r>
                  <a:rPr lang="en-US" b="1" dirty="0"/>
                  <a:t>B</a:t>
                </a:r>
                <a:r>
                  <a:rPr lang="en-US" b="1" dirty="0" smtClean="0"/>
                  <a:t>est </a:t>
                </a:r>
                <a:r>
                  <a:rPr lang="en-US" b="1" dirty="0"/>
                  <a:t>H</a:t>
                </a:r>
                <a:r>
                  <a:rPr lang="en-US" b="1" dirty="0" smtClean="0"/>
                  <a:t>it:</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𝑏</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and vice versa when comparing genome </a:t>
                </a:r>
                <a14:m>
                  <m:oMath xmlns:m="http://schemas.openxmlformats.org/officeDocument/2006/math">
                    <m:r>
                      <a:rPr lang="en-US" i="1">
                        <a:latin typeface="Cambria Math" panose="02040503050406030204" pitchFamily="18" charset="0"/>
                      </a:rPr>
                      <m:t>𝑏</m:t>
                    </m:r>
                  </m:oMath>
                </a14:m>
                <a:r>
                  <a:rPr lang="en-US" dirty="0" smtClean="0"/>
                  <a:t> to genome </a:t>
                </a:r>
                <a14:m>
                  <m:oMath xmlns:m="http://schemas.openxmlformats.org/officeDocument/2006/math">
                    <m:r>
                      <a:rPr lang="en-US" i="1">
                        <a:latin typeface="Cambria Math" panose="02040503050406030204" pitchFamily="18" charset="0"/>
                      </a:rPr>
                      <m:t>𝑎</m:t>
                    </m:r>
                  </m:oMath>
                </a14:m>
                <a:r>
                  <a:rPr lang="en-US" dirty="0" smtClean="0"/>
                  <a:t> the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smtClean="0"/>
                  <a:t>.</a:t>
                </a:r>
              </a:p>
              <a:p>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1" y="1538288"/>
                <a:ext cx="5197287" cy="1811137"/>
              </a:xfrm>
              <a:prstGeom prst="rect">
                <a:avLst/>
              </a:prstGeom>
              <a:blipFill rotWithShape="0">
                <a:blip r:embed="rId2"/>
                <a:stretch>
                  <a:fillRect l="-938" t="-1684" r="-1758"/>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1113304" y="3760955"/>
            <a:ext cx="3295650" cy="306705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1330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13304" y="3409259"/>
                <a:ext cx="1176156" cy="369332"/>
              </a:xfrm>
              <a:prstGeom prst="rect">
                <a:avLst/>
              </a:prstGeom>
              <a:blipFill rotWithShape="0">
                <a:blip r:embed="rId4"/>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45566"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345566" y="3409259"/>
                <a:ext cx="1176156" cy="369332"/>
              </a:xfrm>
              <a:prstGeom prst="rect">
                <a:avLst/>
              </a:prstGeom>
              <a:blipFill rotWithShape="0">
                <a:blip r:embed="rId5"/>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7932"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147932" y="3409259"/>
                <a:ext cx="1176156" cy="369332"/>
              </a:xfrm>
              <a:prstGeom prst="rect">
                <a:avLst/>
              </a:prstGeom>
              <a:blipFill rotWithShape="0">
                <a:blip r:embed="rId6"/>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38019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𝑐</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380194" y="3409259"/>
                <a:ext cx="1176156" cy="369332"/>
              </a:xfrm>
              <a:prstGeom prst="rect">
                <a:avLst/>
              </a:prstGeom>
              <a:blipFill rotWithShape="0">
                <a:blip r:embed="rId7"/>
                <a:stretch>
                  <a:fillRect l="-4663" t="-8197" b="-24590"/>
                </a:stretch>
              </a:blipFill>
            </p:spPr>
            <p:txBody>
              <a:bodyPr/>
              <a:lstStyle/>
              <a:p>
                <a:r>
                  <a:rPr lang="en-US">
                    <a:noFill/>
                  </a:rPr>
                  <a:t> </a:t>
                </a:r>
              </a:p>
            </p:txBody>
          </p:sp>
        </mc:Fallback>
      </mc:AlternateContent>
      <p:grpSp>
        <p:nvGrpSpPr>
          <p:cNvPr id="20" name="Group 19"/>
          <p:cNvGrpSpPr/>
          <p:nvPr/>
        </p:nvGrpSpPr>
        <p:grpSpPr>
          <a:xfrm>
            <a:off x="6359713" y="1596265"/>
            <a:ext cx="5197287" cy="5193640"/>
            <a:chOff x="6359713" y="1596265"/>
            <a:chExt cx="5197287" cy="5193640"/>
          </a:xfrm>
        </p:grpSpPr>
        <p:pic>
          <p:nvPicPr>
            <p:cNvPr id="14" name="Picture 13"/>
            <p:cNvPicPr>
              <a:picLocks noChangeAspect="1"/>
            </p:cNvPicPr>
            <p:nvPr/>
          </p:nvPicPr>
          <p:blipFill>
            <a:blip r:embed="rId8"/>
            <a:stretch>
              <a:fillRect/>
            </a:stretch>
          </p:blipFill>
          <p:spPr>
            <a:xfrm>
              <a:off x="7238160" y="3760955"/>
              <a:ext cx="3228975" cy="30289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359713" y="1596265"/>
                  <a:ext cx="5197287" cy="1811137"/>
                </a:xfrm>
                <a:prstGeom prst="rect">
                  <a:avLst/>
                </a:prstGeom>
                <a:noFill/>
              </p:spPr>
              <p:txBody>
                <a:bodyPr wrap="square" rtlCol="0">
                  <a:spAutoFit/>
                </a:bodyPr>
                <a:lstStyle/>
                <a:p>
                  <a:r>
                    <a:rPr lang="en-US" b="1" dirty="0" smtClean="0"/>
                    <a:t>Ortholog Higher Than Paralog:</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𝑐</m:t>
                      </m:r>
                    </m:oMath>
                  </a14:m>
                  <a:r>
                    <a:rPr lang="en-US" dirty="0" smtClean="0"/>
                    <a:t>,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but not vice versa. However, no other candidate paralog </a:t>
                  </a:r>
                  <a14:m>
                    <m:oMath xmlns:m="http://schemas.openxmlformats.org/officeDocument/2006/math">
                      <m:sSub>
                        <m:sSubPr>
                          <m:ctrlPr>
                            <a:rPr lang="en-US" i="1" smtClean="0">
                              <a:solidFill>
                                <a:srgbClr val="1F3BFF"/>
                              </a:solidFill>
                              <a:latin typeface="Cambria Math" panose="02040503050406030204" pitchFamily="18" charset="0"/>
                            </a:rPr>
                          </m:ctrlPr>
                        </m:sSubPr>
                        <m:e>
                          <m:r>
                            <a:rPr lang="en-US" i="1">
                              <a:solidFill>
                                <a:srgbClr val="1F3BFF"/>
                              </a:solidFill>
                              <a:latin typeface="Cambria Math" panose="02040503050406030204" pitchFamily="18" charset="0"/>
                            </a:rPr>
                            <m:t>𝐺</m:t>
                          </m:r>
                        </m:e>
                        <m:sub>
                          <m:r>
                            <a:rPr lang="en-US" i="1">
                              <a:solidFill>
                                <a:srgbClr val="1F3BFF"/>
                              </a:solidFill>
                              <a:latin typeface="Cambria Math" panose="02040503050406030204" pitchFamily="18" charset="0"/>
                            </a:rPr>
                            <m:t>𝑎</m:t>
                          </m:r>
                          <m:r>
                            <a:rPr lang="en-US" i="1">
                              <a:solidFill>
                                <a:srgbClr val="1F3BFF"/>
                              </a:solidFill>
                              <a:latin typeface="Cambria Math" panose="02040503050406030204" pitchFamily="18" charset="0"/>
                            </a:rPr>
                            <m:t>,</m:t>
                          </m:r>
                          <m:r>
                            <a:rPr lang="en-US" b="0" i="1" smtClean="0">
                              <a:solidFill>
                                <a:srgbClr val="1F3BFF"/>
                              </a:solidFill>
                              <a:latin typeface="Cambria Math" panose="02040503050406030204" pitchFamily="18" charset="0"/>
                            </a:rPr>
                            <m:t>𝑘</m:t>
                          </m:r>
                        </m:sub>
                      </m:sSub>
                    </m:oMath>
                  </a14:m>
                  <a:r>
                    <a:rPr lang="en-US" dirty="0" smtClean="0"/>
                    <a:t> in genome </a:t>
                  </a:r>
                  <a14:m>
                    <m:oMath xmlns:m="http://schemas.openxmlformats.org/officeDocument/2006/math">
                      <m:r>
                        <a:rPr lang="en-US" i="1">
                          <a:latin typeface="Cambria Math" panose="02040503050406030204" pitchFamily="18" charset="0"/>
                        </a:rPr>
                        <m:t>𝑎</m:t>
                      </m:r>
                    </m:oMath>
                  </a14:m>
                  <a:r>
                    <a:rPr lang="en-US" dirty="0" smtClean="0"/>
                    <a:t> is more similar to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than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a:t>
                  </a:r>
                </a:p>
                <a:p>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359713" y="1596265"/>
                  <a:ext cx="5197287" cy="1811137"/>
                </a:xfrm>
                <a:prstGeom prst="rect">
                  <a:avLst/>
                </a:prstGeom>
                <a:blipFill rotWithShape="0">
                  <a:blip r:embed="rId9"/>
                  <a:stretch>
                    <a:fillRect l="-938" t="-2020" r="-1407"/>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Amino Acid Substitution Matrices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6"/>
            <a:ext cx="10677645" cy="3533172"/>
          </a:xfrm>
        </p:spPr>
        <p:txBody>
          <a:bodyPr>
            <a:noAutofit/>
          </a:bodyPr>
          <a:lstStyle/>
          <a:p>
            <a:pPr marL="457200" indent="-457200">
              <a:buClr>
                <a:srgbClr val="002060"/>
              </a:buClr>
              <a:buFont typeface="Wingdings" panose="05000000000000000000" pitchFamily="2" charset="2"/>
              <a:buChar char="q"/>
            </a:pPr>
            <a:r>
              <a:rPr lang="en-US" dirty="0" smtClean="0"/>
              <a:t>Model the rate at which one amino acid can change to a different amino acid over time.</a:t>
            </a:r>
          </a:p>
          <a:p>
            <a:pPr marL="457200" indent="-457200">
              <a:buClr>
                <a:srgbClr val="002060"/>
              </a:buClr>
              <a:buFont typeface="Wingdings" panose="05000000000000000000" pitchFamily="2" charset="2"/>
              <a:buChar char="q"/>
            </a:pPr>
            <a:r>
              <a:rPr lang="en-US" dirty="0" smtClean="0"/>
              <a:t>Over evolutionary time each amino acid is more or less likely to mutate into other amino acids</a:t>
            </a:r>
          </a:p>
          <a:p>
            <a:pPr lvl="1">
              <a:buClr>
                <a:srgbClr val="002060"/>
              </a:buClr>
              <a:buFont typeface="Courier New" panose="02070309020205020404" pitchFamily="49" charset="0"/>
              <a:buChar char="o"/>
            </a:pPr>
            <a:r>
              <a:rPr lang="en-US" dirty="0" smtClean="0"/>
              <a:t>For example a hydrophilic residue such as R is more likely to be replaced by another hydrophilic residue such as Q, than it is to be mutated to a hydrophobic residue such as L.</a:t>
            </a:r>
          </a:p>
          <a:p>
            <a:pPr lvl="1">
              <a:buClr>
                <a:srgbClr val="002060"/>
              </a:buClr>
              <a:buFont typeface="Courier New" panose="02070309020205020404" pitchFamily="49" charset="0"/>
              <a:buChar char="o"/>
            </a:pPr>
            <a:r>
              <a:rPr lang="en-US" dirty="0" smtClean="0"/>
              <a:t>This is primarily due to redundancy of the genetic code, which translates similar codons into similar amino acids.</a:t>
            </a:r>
          </a:p>
          <a:p>
            <a:pPr lvl="1">
              <a:buClr>
                <a:srgbClr val="002060"/>
              </a:buClr>
              <a:buFont typeface="Courier New" panose="02070309020205020404" pitchFamily="49" charset="0"/>
              <a:buChar char="o"/>
            </a:pPr>
            <a:r>
              <a:rPr lang="en-US" dirty="0" smtClean="0"/>
              <a:t>Mutating an amino acid to another with significantly different </a:t>
            </a:r>
            <a:r>
              <a:rPr lang="en-US" dirty="0" err="1" smtClean="0"/>
              <a:t>physico</a:t>
            </a:r>
            <a:r>
              <a:rPr lang="en-US" dirty="0" smtClean="0"/>
              <a:t>-chemical properties could affect the folding and activity of the protein.</a:t>
            </a:r>
            <a:endParaRPr lang="en-US" sz="2800" dirty="0" smtClean="0"/>
          </a:p>
          <a:p>
            <a:pPr marL="457200" lvl="1" indent="0">
              <a:buClr>
                <a:srgbClr val="002060"/>
              </a:buClr>
              <a:buNone/>
            </a:pPr>
            <a:endParaRPr lang="en-US" sz="2000" dirty="0"/>
          </a:p>
          <a:p>
            <a:pPr marL="0" indent="0">
              <a:buClr>
                <a:srgbClr val="002060"/>
              </a:buClr>
              <a:buNone/>
            </a:pPr>
            <a:endParaRPr lang="en-US"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p:spTree>
    <p:extLst>
      <p:ext uri="{BB962C8B-B14F-4D97-AF65-F5344CB8AC3E}">
        <p14:creationId xmlns:p14="http://schemas.microsoft.com/office/powerpoint/2010/main" val="2248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Amino Acid Substitution Matrices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6155" y="1738075"/>
            <a:ext cx="10677645" cy="1341301"/>
          </a:xfrm>
        </p:spPr>
        <p:txBody>
          <a:bodyPr>
            <a:noAutofit/>
          </a:bodyPr>
          <a:lstStyle/>
          <a:p>
            <a:pPr marL="457200" indent="-457200">
              <a:buClr>
                <a:srgbClr val="002060"/>
              </a:buClr>
              <a:buFont typeface="Wingdings" panose="05000000000000000000" pitchFamily="2" charset="2"/>
              <a:buChar char="q"/>
            </a:pPr>
            <a:r>
              <a:rPr lang="en-US" sz="2200" dirty="0" smtClean="0"/>
              <a:t>Alignment scores in a substitution matrix are represented with log-odds scores.</a:t>
            </a:r>
          </a:p>
          <a:p>
            <a:pPr lvl="1">
              <a:buClr>
                <a:srgbClr val="002060"/>
              </a:buClr>
              <a:buFont typeface="Courier New" panose="02070309020205020404" pitchFamily="49" charset="0"/>
              <a:buChar char="o"/>
            </a:pPr>
            <a:r>
              <a:rPr lang="en-US" sz="1800" dirty="0" smtClean="0"/>
              <a:t>They reflect the ratio of likelihoods of two competing hypotheses.</a:t>
            </a:r>
          </a:p>
          <a:p>
            <a:pPr marL="403225" indent="-403225">
              <a:buClr>
                <a:srgbClr val="002060"/>
              </a:buClr>
              <a:buFont typeface="Wingdings" panose="05000000000000000000" pitchFamily="2" charset="2"/>
              <a:buChar char="q"/>
            </a:pPr>
            <a:r>
              <a:rPr lang="en-US" sz="2200" dirty="0" smtClean="0"/>
              <a:t>The log-odds score between two residues is determined by:</a:t>
            </a:r>
          </a:p>
          <a:p>
            <a:pPr marL="457200" lvl="1" indent="0">
              <a:buClr>
                <a:srgbClr val="002060"/>
              </a:buClr>
              <a:buNone/>
            </a:pPr>
            <a:endParaRPr lang="en-US" sz="1600" dirty="0"/>
          </a:p>
          <a:p>
            <a:pPr marL="0" indent="0">
              <a:buClr>
                <a:srgbClr val="002060"/>
              </a:buClr>
              <a:buNone/>
            </a:pPr>
            <a:endParaRPr lang="en-US" sz="2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pic>
        <p:nvPicPr>
          <p:cNvPr id="7" name="Picture 6"/>
          <p:cNvPicPr>
            <a:picLocks noChangeAspect="1"/>
          </p:cNvPicPr>
          <p:nvPr/>
        </p:nvPicPr>
        <p:blipFill>
          <a:blip r:embed="rId2"/>
          <a:stretch>
            <a:fillRect/>
          </a:stretch>
        </p:blipFill>
        <p:spPr>
          <a:xfrm>
            <a:off x="4461248" y="2908301"/>
            <a:ext cx="2638799" cy="839003"/>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76155" y="5731579"/>
                <a:ext cx="10269751" cy="1135119"/>
              </a:xfrm>
              <a:prstGeom prst="rect">
                <a:avLst/>
              </a:prstGeom>
            </p:spPr>
            <p:txBody>
              <a:bodyPr wrap="square">
                <a:spAutoFit/>
              </a:bodyPr>
              <a:lstStyle/>
              <a:p>
                <a:pPr marL="403225" indent="-403225">
                  <a:buClr>
                    <a:srgbClr val="002060"/>
                  </a:buClr>
                  <a:buFont typeface="Wingdings" panose="05000000000000000000" pitchFamily="2" charset="2"/>
                  <a:buChar char="q"/>
                </a:pPr>
                <a:r>
                  <a:rPr lang="en-US" sz="2200" dirty="0" smtClean="0"/>
                  <a:t>When aligning homologous sequences we expect to see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𝑗</m:t>
                        </m:r>
                      </m:sub>
                    </m:sSub>
                    <m:r>
                      <a:rPr lang="en-US" sz="2200" b="0" i="1" smtClean="0">
                        <a:latin typeface="Cambria Math" panose="02040503050406030204" pitchFamily="18" charset="0"/>
                      </a:rPr>
                      <m:t>&gt;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𝑓</m:t>
                        </m:r>
                      </m:e>
                      <m:sub>
                        <m:r>
                          <a:rPr lang="en-US" sz="2200" b="0" i="1" smtClean="0">
                            <a:latin typeface="Cambria Math" panose="02040503050406030204" pitchFamily="18" charset="0"/>
                          </a:rPr>
                          <m:t>𝑖</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𝑓</m:t>
                        </m:r>
                      </m:e>
                      <m:sub>
                        <m:r>
                          <a:rPr lang="en-US" sz="2200" b="0" i="1" smtClean="0">
                            <a:latin typeface="Cambria Math" panose="02040503050406030204" pitchFamily="18" charset="0"/>
                          </a:rPr>
                          <m:t>𝑗</m:t>
                        </m:r>
                      </m:sub>
                    </m:sSub>
                  </m:oMath>
                </a14:m>
                <a:r>
                  <a:rPr lang="en-US" sz="2200" dirty="0" smtClean="0"/>
                  <a:t>, and the odds ratio will be positive</a:t>
                </a:r>
                <a:r>
                  <a:rPr lang="en-US" sz="2200" dirty="0"/>
                  <a:t>.</a:t>
                </a:r>
                <a:r>
                  <a:rPr lang="en-US" sz="2200" dirty="0" smtClean="0"/>
                  <a:t> This is interpreted as a conservative substitution but it is purely statistical.</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676155" y="5731579"/>
                <a:ext cx="10269751" cy="1135119"/>
              </a:xfrm>
              <a:prstGeom prst="rect">
                <a:avLst/>
              </a:prstGeom>
              <a:blipFill rotWithShape="0">
                <a:blip r:embed="rId3"/>
                <a:stretch>
                  <a:fillRect l="-653" t="-3226" r="-119" b="-102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871041" y="3788218"/>
                <a:ext cx="7879977" cy="1806905"/>
              </a:xfrm>
              <a:prstGeom prst="rect">
                <a:avLst/>
              </a:prstGeom>
              <a:noFill/>
            </p:spPr>
            <p:txBody>
              <a:bodyPr wrap="square" rtlCol="0">
                <a:spAutoFit/>
              </a:bodyPr>
              <a:lstStyle/>
              <a:p>
                <a:pPr marL="631825" indent="-631825"/>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smtClean="0"/>
                  <a:t> 	</a:t>
                </a:r>
                <a:r>
                  <a:rPr lang="en-US" dirty="0"/>
                  <a:t>P</a:t>
                </a:r>
                <a:r>
                  <a:rPr lang="en-US" dirty="0" smtClean="0"/>
                  <a:t>robability that amino acid </a:t>
                </a:r>
                <a14:m>
                  <m:oMath xmlns:m="http://schemas.openxmlformats.org/officeDocument/2006/math">
                    <m:r>
                      <a:rPr lang="en-US" b="1" i="1" smtClean="0">
                        <a:latin typeface="Cambria Math" panose="02040503050406030204" pitchFamily="18" charset="0"/>
                      </a:rPr>
                      <m:t>𝒊</m:t>
                    </m:r>
                  </m:oMath>
                </a14:m>
                <a:r>
                  <a:rPr lang="en-US" dirty="0" smtClean="0"/>
                  <a:t> transforms into amino acid </a:t>
                </a:r>
                <a14:m>
                  <m:oMath xmlns:m="http://schemas.openxmlformats.org/officeDocument/2006/math">
                    <m:r>
                      <a:rPr lang="en-US" b="1" i="1" smtClean="0">
                        <a:latin typeface="Cambria Math" panose="02040503050406030204" pitchFamily="18" charset="0"/>
                      </a:rPr>
                      <m:t>𝒋</m:t>
                    </m:r>
                  </m:oMath>
                </a14:m>
                <a:r>
                  <a:rPr lang="en-US" dirty="0" smtClean="0"/>
                  <a:t>.  That is, the probability of observing this change in homologous sequences (the </a:t>
                </a:r>
                <a:r>
                  <a:rPr lang="en-US" u="sng" dirty="0" smtClean="0"/>
                  <a:t>main hypothesis</a:t>
                </a:r>
                <a:r>
                  <a:rPr lang="en-US" dirty="0" smtClean="0"/>
                  <a:t>).</a:t>
                </a:r>
              </a:p>
              <a:p>
                <a:pPr marL="631825" indent="-631825"/>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𝒊</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𝒋</m:t>
                        </m:r>
                      </m:sub>
                    </m:sSub>
                  </m:oMath>
                </a14:m>
                <a:r>
                  <a:rPr lang="en-US" dirty="0" smtClean="0"/>
                  <a:t>	</a:t>
                </a:r>
                <a:r>
                  <a:rPr lang="en-US" dirty="0"/>
                  <a:t>B</a:t>
                </a:r>
                <a:r>
                  <a:rPr lang="en-US" dirty="0" smtClean="0"/>
                  <a:t>ackground frequencies or the probabilities of observing these amino acids in unrelated sequences (the </a:t>
                </a:r>
                <a:r>
                  <a:rPr lang="en-US" u="sng" dirty="0" smtClean="0"/>
                  <a:t>null hypothesis</a:t>
                </a:r>
                <a:r>
                  <a:rPr lang="en-US" dirty="0" smtClean="0"/>
                  <a:t>)</a:t>
                </a:r>
              </a:p>
              <a:p>
                <a:pPr marL="631825" indent="-631825"/>
                <a14:m>
                  <m:oMath xmlns:m="http://schemas.openxmlformats.org/officeDocument/2006/math">
                    <m:r>
                      <a:rPr lang="en-US" b="1" i="1" smtClean="0">
                        <a:latin typeface="Cambria Math" panose="02040503050406030204" pitchFamily="18" charset="0"/>
                        <a:ea typeface="Cambria Math" panose="02040503050406030204" pitchFamily="18" charset="0"/>
                      </a:rPr>
                      <m:t>𝝀</m:t>
                    </m:r>
                  </m:oMath>
                </a14:m>
                <a:r>
                  <a:rPr lang="en-US" dirty="0" smtClean="0"/>
                  <a:t>	Scaling factor used to round off the terms in the matrix to sensible integers</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871041" y="3788218"/>
                <a:ext cx="7879977" cy="1806905"/>
              </a:xfrm>
              <a:prstGeom prst="rect">
                <a:avLst/>
              </a:prstGeom>
              <a:blipFill rotWithShape="0">
                <a:blip r:embed="rId4"/>
                <a:stretch>
                  <a:fillRect l="-232" t="-1347" r="-387" b="-4377"/>
                </a:stretch>
              </a:blipFill>
            </p:spPr>
            <p:txBody>
              <a:bodyPr/>
              <a:lstStyle/>
              <a:p>
                <a:r>
                  <a:rPr lang="en-US">
                    <a:noFill/>
                  </a:rPr>
                  <a:t> </a:t>
                </a:r>
              </a:p>
            </p:txBody>
          </p:sp>
        </mc:Fallback>
      </mc:AlternateContent>
    </p:spTree>
    <p:extLst>
      <p:ext uri="{BB962C8B-B14F-4D97-AF65-F5344CB8AC3E}">
        <p14:creationId xmlns:p14="http://schemas.microsoft.com/office/powerpoint/2010/main" val="162228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9488</TotalTime>
  <Words>1653</Words>
  <Application>Microsoft Office PowerPoint</Application>
  <PresentationFormat>Widescreen</PresentationFormat>
  <Paragraphs>257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Courier New</vt:lpstr>
      <vt:lpstr>Symbol</vt:lpstr>
      <vt:lpstr>Wingdings</vt:lpstr>
      <vt:lpstr>Office Theme</vt:lpstr>
      <vt:lpstr>Bioinformatics Lab</vt:lpstr>
      <vt:lpstr>Biological Databases</vt:lpstr>
      <vt:lpstr>Homology</vt:lpstr>
      <vt:lpstr>Homology</vt:lpstr>
      <vt:lpstr>Homology</vt:lpstr>
      <vt:lpstr>Analogy vs Homoplasy</vt:lpstr>
      <vt:lpstr>Working definitions of Orthology</vt:lpstr>
      <vt:lpstr>Amino Acid Substitution Matrices</vt:lpstr>
      <vt:lpstr>Amino Acid Substitution Matrices</vt:lpstr>
      <vt:lpstr>BLOSUM62</vt:lpstr>
      <vt:lpstr>Amino Acid Substitution Matrices</vt:lpstr>
      <vt:lpstr>BLAST</vt:lpstr>
      <vt:lpstr>BLAST algorithm</vt:lpstr>
      <vt:lpstr>BLAST algorithm</vt:lpstr>
      <vt:lpstr>BLAST algorithm</vt:lpstr>
      <vt:lpstr>Creating a blast database</vt:lpstr>
      <vt:lpstr>Running blast</vt:lpstr>
      <vt:lpstr>Exercise1</vt:lpstr>
      <vt:lpstr>Exercise1</vt:lpstr>
      <vt:lpstr>Exercise 2</vt:lpstr>
      <vt:lpstr>Exercise 2</vt:lpstr>
      <vt:lpstr>Some questions we are ready to answer</vt:lpstr>
      <vt:lpstr>PowerPoint Presentation</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1285</cp:revision>
  <dcterms:created xsi:type="dcterms:W3CDTF">2017-04-04T01:02:20Z</dcterms:created>
  <dcterms:modified xsi:type="dcterms:W3CDTF">2017-05-03T02:23:01Z</dcterms:modified>
</cp:coreProperties>
</file>