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383" r:id="rId3"/>
    <p:sldId id="384" r:id="rId4"/>
    <p:sldId id="385" r:id="rId5"/>
    <p:sldId id="412" r:id="rId6"/>
    <p:sldId id="413" r:id="rId7"/>
    <p:sldId id="414" r:id="rId8"/>
    <p:sldId id="418" r:id="rId9"/>
    <p:sldId id="419" r:id="rId10"/>
    <p:sldId id="390" r:id="rId11"/>
    <p:sldId id="420" r:id="rId12"/>
    <p:sldId id="421" r:id="rId13"/>
    <p:sldId id="422" r:id="rId14"/>
    <p:sldId id="266" r:id="rId15"/>
    <p:sldId id="381" r:id="rId16"/>
    <p:sldId id="382" r:id="rId17"/>
    <p:sldId id="386" r:id="rId18"/>
    <p:sldId id="417" r:id="rId19"/>
    <p:sldId id="3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BFF"/>
    <a:srgbClr val="FF40FF"/>
    <a:srgbClr val="FF43FF"/>
    <a:srgbClr val="18F91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93931" autoAdjust="0"/>
  </p:normalViewPr>
  <p:slideViewPr>
    <p:cSldViewPr snapToGrid="0">
      <p:cViewPr varScale="1">
        <p:scale>
          <a:sx n="71" d="100"/>
          <a:sy n="71" d="100"/>
        </p:scale>
        <p:origin x="996" y="60"/>
      </p:cViewPr>
      <p:guideLst>
        <p:guide orient="horz" pos="2160"/>
        <p:guide pos="3840"/>
      </p:guideLst>
    </p:cSldViewPr>
  </p:slideViewPr>
  <p:notesTextViewPr>
    <p:cViewPr>
      <p:scale>
        <a:sx n="3" d="2"/>
        <a:sy n="3" d="2"/>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5/11/2017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5/11/2017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 Id="rId9" Type="http://schemas.openxmlformats.org/officeDocument/2006/relationships/image" Target="../media/image1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regulondb.ccg.unam.mx/menu/download/datasets/files/TUSet.txt" TargetMode="External"/><Relationship Id="rId2" Type="http://schemas.openxmlformats.org/officeDocument/2006/relationships/hyperlink" Target="http://regulondb.ccg.unam.mx/"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hyperlink" Target="http://regulondb.ccg.unam.mx/menu/download/datasets/files/GeneProductSet.txt" TargetMode="External"/><Relationship Id="rId4" Type="http://schemas.openxmlformats.org/officeDocument/2006/relationships/hyperlink" Target="http://regulondb.ccg.unam.mx/menu/download/datasets/files/OperonSet.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6  Session 2</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82077" y="4525064"/>
            <a:ext cx="8924925" cy="771525"/>
          </a:xfrm>
          <a:prstGeom prst="rect">
            <a:avLst/>
          </a:prstGeom>
        </p:spPr>
      </p:pic>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Extracting genes in curated operons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sp>
        <p:nvSpPr>
          <p:cNvPr id="5" name="TextBox 4"/>
          <p:cNvSpPr txBox="1"/>
          <p:nvPr/>
        </p:nvSpPr>
        <p:spPr>
          <a:xfrm>
            <a:off x="1653777" y="1923161"/>
            <a:ext cx="8948633" cy="646331"/>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From files </a:t>
            </a:r>
            <a:r>
              <a:rPr lang="en-US" b="1" i="1" dirty="0" smtClean="0"/>
              <a:t>TUSet.txt</a:t>
            </a:r>
            <a:r>
              <a:rPr lang="en-US" dirty="0" smtClean="0"/>
              <a:t> and </a:t>
            </a:r>
            <a:r>
              <a:rPr lang="en-US" b="1" i="1" dirty="0"/>
              <a:t>OperonSet.txt</a:t>
            </a:r>
            <a:r>
              <a:rPr lang="en-US" dirty="0" smtClean="0"/>
              <a:t>, </a:t>
            </a:r>
            <a:r>
              <a:rPr lang="en-US" dirty="0" smtClean="0"/>
              <a:t>extract the name of the genes in each transcription unit with evidence “</a:t>
            </a:r>
            <a:r>
              <a:rPr lang="en-US" b="1" dirty="0" smtClean="0"/>
              <a:t>strong</a:t>
            </a:r>
            <a:r>
              <a:rPr lang="en-US" dirty="0" smtClean="0"/>
              <a:t>” or “</a:t>
            </a:r>
            <a:r>
              <a:rPr lang="en-US" b="1" dirty="0" smtClean="0"/>
              <a:t>confirmed</a:t>
            </a:r>
            <a:r>
              <a:rPr lang="en-US" dirty="0" smtClean="0"/>
              <a:t>”.</a:t>
            </a:r>
            <a:endParaRPr lang="en-US" dirty="0" smtClean="0"/>
          </a:p>
        </p:txBody>
      </p:sp>
      <p:grpSp>
        <p:nvGrpSpPr>
          <p:cNvPr id="16" name="Group 15"/>
          <p:cNvGrpSpPr/>
          <p:nvPr/>
        </p:nvGrpSpPr>
        <p:grpSpPr>
          <a:xfrm>
            <a:off x="2532825" y="5011838"/>
            <a:ext cx="5963620" cy="1269467"/>
            <a:chOff x="2407534" y="4898781"/>
            <a:chExt cx="5963620" cy="1269467"/>
          </a:xfrm>
        </p:grpSpPr>
        <p:sp>
          <p:nvSpPr>
            <p:cNvPr id="13" name="TextBox 12"/>
            <p:cNvSpPr txBox="1"/>
            <p:nvPr/>
          </p:nvSpPr>
          <p:spPr>
            <a:xfrm>
              <a:off x="2407534" y="5798916"/>
              <a:ext cx="5963620" cy="369332"/>
            </a:xfrm>
            <a:prstGeom prst="rect">
              <a:avLst/>
            </a:prstGeom>
            <a:noFill/>
          </p:spPr>
          <p:txBody>
            <a:bodyPr wrap="none" rtlCol="0">
              <a:spAutoFit/>
            </a:bodyPr>
            <a:lstStyle/>
            <a:p>
              <a:r>
                <a:rPr lang="en-US" dirty="0" smtClean="0"/>
                <a:t>There is an internal promoter </a:t>
              </a:r>
              <a:r>
                <a:rPr lang="en-US" dirty="0" smtClean="0">
                  <a:solidFill>
                    <a:srgbClr val="1F3BFF"/>
                  </a:solidFill>
                </a:rPr>
                <a:t>aceKp</a:t>
              </a:r>
              <a:r>
                <a:rPr lang="en-US" dirty="0" smtClean="0"/>
                <a:t> between aceA and aceK.</a:t>
              </a:r>
              <a:endParaRPr lang="en-US" dirty="0"/>
            </a:p>
          </p:txBody>
        </p:sp>
        <p:cxnSp>
          <p:nvCxnSpPr>
            <p:cNvPr id="15" name="Straight Arrow Connector 14"/>
            <p:cNvCxnSpPr>
              <a:stCxn id="13" idx="0"/>
            </p:cNvCxnSpPr>
            <p:nvPr/>
          </p:nvCxnSpPr>
          <p:spPr>
            <a:xfrm flipH="1" flipV="1">
              <a:off x="3474436" y="4898781"/>
              <a:ext cx="1914908" cy="900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3"/>
          <a:stretch>
            <a:fillRect/>
          </a:stretch>
        </p:blipFill>
        <p:spPr>
          <a:xfrm>
            <a:off x="475005" y="2925701"/>
            <a:ext cx="11306175" cy="1162050"/>
          </a:xfrm>
          <a:prstGeom prst="rect">
            <a:avLst/>
          </a:prstGeom>
        </p:spPr>
      </p:pic>
    </p:spTree>
    <p:extLst>
      <p:ext uri="{BB962C8B-B14F-4D97-AF65-F5344CB8AC3E}">
        <p14:creationId xmlns:p14="http://schemas.microsoft.com/office/powerpoint/2010/main" val="389354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Dealing with missing genes </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11</a:t>
            </a:fld>
            <a:endParaRPr lang="en-US" dirty="0"/>
          </a:p>
        </p:txBody>
      </p:sp>
      <p:sp>
        <p:nvSpPr>
          <p:cNvPr id="5" name="TextBox 4"/>
          <p:cNvSpPr txBox="1"/>
          <p:nvPr/>
        </p:nvSpPr>
        <p:spPr>
          <a:xfrm>
            <a:off x="1653777" y="1923161"/>
            <a:ext cx="8948633" cy="923330"/>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Just in case there are genes in the files</a:t>
            </a:r>
            <a:r>
              <a:rPr lang="en-US" dirty="0" smtClean="0"/>
              <a:t> </a:t>
            </a:r>
            <a:r>
              <a:rPr lang="en-US" b="1" i="1" dirty="0" smtClean="0"/>
              <a:t>TUSet.txt</a:t>
            </a:r>
            <a:r>
              <a:rPr lang="en-US" dirty="0" smtClean="0"/>
              <a:t> </a:t>
            </a:r>
            <a:r>
              <a:rPr lang="en-US" dirty="0" smtClean="0"/>
              <a:t>and </a:t>
            </a:r>
            <a:r>
              <a:rPr lang="en-US" b="1" i="1" dirty="0" smtClean="0"/>
              <a:t>OperonSet.txt</a:t>
            </a:r>
            <a:r>
              <a:rPr lang="en-US" dirty="0"/>
              <a:t> </a:t>
            </a:r>
            <a:r>
              <a:rPr lang="en-US" dirty="0" smtClean="0"/>
              <a:t>that are not included in our database, we can use the file </a:t>
            </a:r>
            <a:r>
              <a:rPr lang="en-US" b="1" i="1" dirty="0" smtClean="0"/>
              <a:t>GeneProductSet.txt</a:t>
            </a:r>
            <a:r>
              <a:rPr lang="en-US" dirty="0" smtClean="0"/>
              <a:t> to map the gene name to the locus_tag (b-number), which we will definitely have in our database</a:t>
            </a:r>
            <a:endParaRPr lang="en-US" dirty="0" smtClean="0"/>
          </a:p>
        </p:txBody>
      </p:sp>
      <p:pic>
        <p:nvPicPr>
          <p:cNvPr id="7" name="Picture 6"/>
          <p:cNvPicPr>
            <a:picLocks noChangeAspect="1"/>
          </p:cNvPicPr>
          <p:nvPr/>
        </p:nvPicPr>
        <p:blipFill>
          <a:blip r:embed="rId2"/>
          <a:stretch>
            <a:fillRect/>
          </a:stretch>
        </p:blipFill>
        <p:spPr>
          <a:xfrm>
            <a:off x="1205120" y="3298766"/>
            <a:ext cx="10496550" cy="1743075"/>
          </a:xfrm>
          <a:prstGeom prst="rect">
            <a:avLst/>
          </a:prstGeom>
        </p:spPr>
      </p:pic>
      <p:sp>
        <p:nvSpPr>
          <p:cNvPr id="8" name="Rectangle 7"/>
          <p:cNvSpPr/>
          <p:nvPr/>
        </p:nvSpPr>
        <p:spPr>
          <a:xfrm>
            <a:off x="1205120" y="3010459"/>
            <a:ext cx="2100319" cy="369332"/>
          </a:xfrm>
          <a:prstGeom prst="rect">
            <a:avLst/>
          </a:prstGeom>
        </p:spPr>
        <p:txBody>
          <a:bodyPr wrap="none">
            <a:spAutoFit/>
          </a:bodyPr>
          <a:lstStyle/>
          <a:p>
            <a:r>
              <a:rPr lang="en-US" b="1" i="1" dirty="0"/>
              <a:t>GeneProductSet.txt</a:t>
            </a:r>
            <a:r>
              <a:rPr lang="en-US" dirty="0"/>
              <a:t> </a:t>
            </a:r>
          </a:p>
        </p:txBody>
      </p:sp>
      <p:sp>
        <p:nvSpPr>
          <p:cNvPr id="14" name="TextBox 13"/>
          <p:cNvSpPr txBox="1"/>
          <p:nvPr/>
        </p:nvSpPr>
        <p:spPr>
          <a:xfrm>
            <a:off x="1653776" y="5351865"/>
            <a:ext cx="8948633" cy="1384995"/>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We can transform all operons to their b-numbers before we query the database for their respective coordinates. </a:t>
            </a:r>
          </a:p>
          <a:p>
            <a:pPr marL="742950" lvl="1" indent="-285750">
              <a:buClr>
                <a:schemeClr val="accent5">
                  <a:lumMod val="50000"/>
                </a:schemeClr>
              </a:buClr>
              <a:buFont typeface="Courier New" panose="02070309020205020404" pitchFamily="49" charset="0"/>
              <a:buChar char="o"/>
            </a:pPr>
            <a:r>
              <a:rPr lang="en-US" sz="1600" dirty="0" smtClean="0"/>
              <a:t>Note that this file contains the coordinates of the gene in the genome. But that implies to trust that that you are using the same version of the genome than RegulonDB and that is not guaranteed until you corroborate it.</a:t>
            </a:r>
            <a:endParaRPr lang="en-US" sz="1600" dirty="0" smtClean="0"/>
          </a:p>
        </p:txBody>
      </p:sp>
    </p:spTree>
    <p:extLst>
      <p:ext uri="{BB962C8B-B14F-4D97-AF65-F5344CB8AC3E}">
        <p14:creationId xmlns:p14="http://schemas.microsoft.com/office/powerpoint/2010/main" val="9484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Extracting the data to model </a:t>
            </a:r>
            <a:r>
              <a:rPr lang="en-US" b="1" i="1" dirty="0" smtClean="0">
                <a:solidFill>
                  <a:srgbClr val="00B050"/>
                </a:solidFill>
                <a:effectLst>
                  <a:outerShdw blurRad="38100" dist="38100" dir="2700000" algn="tl">
                    <a:srgbClr val="000000">
                      <a:alpha val="43137"/>
                    </a:srgbClr>
                  </a:outerShdw>
                </a:effectLst>
              </a:rPr>
              <a:t>h</a:t>
            </a:r>
            <a:r>
              <a:rPr lang="en-US" b="1" i="1" baseline="-25000" dirty="0">
                <a:solidFill>
                  <a:srgbClr val="00B050"/>
                </a:solidFill>
                <a:effectLst>
                  <a:outerShdw blurRad="38100" dist="38100" dir="2700000" algn="tl">
                    <a:srgbClr val="000000">
                      <a:alpha val="43137"/>
                    </a:srgbClr>
                  </a:outerShdw>
                </a:effectLst>
              </a:rPr>
              <a:t>1</a:t>
            </a:r>
            <a:r>
              <a:rPr lang="en-US" b="1" i="1" baseline="-25000" dirty="0" smtClean="0">
                <a:solidFill>
                  <a:srgbClr val="FF0000"/>
                </a:solidFill>
                <a:effectLst>
                  <a:outerShdw blurRad="38100" dist="38100" dir="2700000" algn="tl">
                    <a:srgbClr val="000000">
                      <a:alpha val="43137"/>
                    </a:srgbClr>
                  </a:outerShdw>
                </a:effectLst>
              </a:rPr>
              <a:t> </a:t>
            </a:r>
            <a:r>
              <a:rPr lang="en-US" b="1" dirty="0" smtClean="0">
                <a:solidFill>
                  <a:srgbClr val="002060"/>
                </a:solidFill>
                <a:effectLst>
                  <a:outerShdw blurRad="38100" dist="38100" dir="2700000" algn="tl">
                    <a:srgbClr val="000000">
                      <a:alpha val="43137"/>
                    </a:srgbClr>
                  </a:outerShdw>
                </a:effectLst>
              </a:rPr>
              <a:t>and </a:t>
            </a:r>
            <a:r>
              <a:rPr lang="en-US" b="1" i="1" baseline="-25000" dirty="0" smtClean="0">
                <a:solidFill>
                  <a:srgbClr val="FF0000"/>
                </a:solidFill>
                <a:effectLst>
                  <a:outerShdw blurRad="38100" dist="38100" dir="2700000" algn="tl">
                    <a:srgbClr val="000000">
                      <a:alpha val="43137"/>
                    </a:srgbClr>
                  </a:outerShdw>
                </a:effectLst>
              </a:rPr>
              <a:t> </a:t>
            </a:r>
            <a:r>
              <a:rPr lang="en-US" b="1" i="1" dirty="0" smtClean="0">
                <a:solidFill>
                  <a:srgbClr val="FF0000"/>
                </a:solidFill>
                <a:effectLst>
                  <a:outerShdw blurRad="38100" dist="38100" dir="2700000" algn="tl">
                    <a:srgbClr val="000000">
                      <a:alpha val="43137"/>
                    </a:srgbClr>
                  </a:outerShdw>
                </a:effectLst>
              </a:rPr>
              <a:t>h</a:t>
            </a:r>
            <a:r>
              <a:rPr lang="en-US" b="1" i="1" baseline="-25000" dirty="0" smtClean="0">
                <a:solidFill>
                  <a:srgbClr val="FF0000"/>
                </a:solidFill>
                <a:effectLst>
                  <a:outerShdw blurRad="38100" dist="38100" dir="2700000" algn="tl">
                    <a:srgbClr val="000000">
                      <a:alpha val="43137"/>
                    </a:srgbClr>
                  </a:outerShdw>
                </a:effectLst>
              </a:rPr>
              <a:t>0  </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12</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621683" y="3685239"/>
                <a:ext cx="8948633" cy="2073388"/>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Once you get the list of genes in operons (including mono-operons), sort them based on their left position.</a:t>
                </a:r>
              </a:p>
              <a:p>
                <a:pPr marL="285750" indent="-285750">
                  <a:buClr>
                    <a:schemeClr val="accent5">
                      <a:lumMod val="50000"/>
                    </a:schemeClr>
                  </a:buClr>
                  <a:buFont typeface="Wingdings" panose="05000000000000000000" pitchFamily="2" charset="2"/>
                  <a:buChar char="q"/>
                </a:pPr>
                <a:r>
                  <a:rPr lang="en-US" dirty="0" smtClean="0"/>
                  <a:t>Identify the operons that are adjacent in the genome and on the same strand.</a:t>
                </a:r>
                <a:r>
                  <a:rPr lang="en-US" dirty="0"/>
                  <a:t> </a:t>
                </a:r>
                <a:r>
                  <a:rPr lang="en-US" dirty="0" smtClean="0"/>
                  <a:t>There must not be any intervening gene on the other strand.</a:t>
                </a:r>
              </a:p>
              <a:p>
                <a:pPr marL="285750" indent="-285750">
                  <a:buClr>
                    <a:schemeClr val="accent5">
                      <a:lumMod val="50000"/>
                    </a:schemeClr>
                  </a:buClr>
                  <a:buFont typeface="Wingdings" panose="05000000000000000000" pitchFamily="2" charset="2"/>
                  <a:buChar char="q"/>
                </a:pPr>
                <a:r>
                  <a:rPr lang="en-US" dirty="0" smtClean="0"/>
                  <a:t>Keep pairs of genes at operon borders, their distances will be used to estimate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oMath>
                </a14:m>
                <a:endParaRPr lang="en-US" dirty="0" smtClean="0"/>
              </a:p>
              <a:p>
                <a:pPr marL="285750" indent="-285750">
                  <a:buClr>
                    <a:schemeClr val="accent5">
                      <a:lumMod val="50000"/>
                    </a:schemeClr>
                  </a:buClr>
                  <a:buFont typeface="Wingdings" panose="05000000000000000000" pitchFamily="2" charset="2"/>
                  <a:buChar char="q"/>
                </a:pPr>
                <a:endParaRPr lang="en-US" dirty="0" smtClean="0"/>
              </a:p>
            </p:txBody>
          </p:sp>
        </mc:Choice>
        <mc:Fallback>
          <p:sp>
            <p:nvSpPr>
              <p:cNvPr id="5" name="TextBox 4"/>
              <p:cNvSpPr txBox="1">
                <a:spLocks noRot="1" noChangeAspect="1" noMove="1" noResize="1" noEditPoints="1" noAdjustHandles="1" noChangeArrowheads="1" noChangeShapeType="1" noTextEdit="1"/>
              </p:cNvSpPr>
              <p:nvPr/>
            </p:nvSpPr>
            <p:spPr>
              <a:xfrm>
                <a:off x="1621683" y="3685239"/>
                <a:ext cx="8948633" cy="2073388"/>
              </a:xfrm>
              <a:prstGeom prst="rect">
                <a:avLst/>
              </a:prstGeom>
              <a:blipFill rotWithShape="0">
                <a:blip r:embed="rId2"/>
                <a:stretch>
                  <a:fillRect l="-409" t="-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621683" y="2037381"/>
                <a:ext cx="8948633" cy="1242391"/>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The distances of genes inside operons will be taken directly from all retrieved operons with two or more genes.</a:t>
                </a:r>
              </a:p>
              <a:p>
                <a:pPr marL="285750" indent="-285750">
                  <a:buClr>
                    <a:schemeClr val="accent5">
                      <a:lumMod val="50000"/>
                    </a:schemeClr>
                  </a:buClr>
                  <a:buFont typeface="Wingdings" panose="05000000000000000000" pitchFamily="2" charset="2"/>
                  <a:buChar char="q"/>
                </a:pPr>
                <a:r>
                  <a:rPr lang="en-US" dirty="0" smtClean="0"/>
                  <a:t>The distribution of these distances correspond to the likelihood function: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e>
                    </m:d>
                  </m:oMath>
                </a14:m>
                <a:endParaRPr lang="en-US" dirty="0" smtClean="0"/>
              </a:p>
              <a:p>
                <a:pPr>
                  <a:buClr>
                    <a:schemeClr val="accent5">
                      <a:lumMod val="50000"/>
                    </a:schemeClr>
                  </a:buClr>
                </a:pPr>
                <a:endParaRPr lang="en-US" dirty="0" smtClean="0"/>
              </a:p>
            </p:txBody>
          </p:sp>
        </mc:Choice>
        <mc:Fallback>
          <p:sp>
            <p:nvSpPr>
              <p:cNvPr id="9" name="TextBox 8"/>
              <p:cNvSpPr txBox="1">
                <a:spLocks noRot="1" noChangeAspect="1" noMove="1" noResize="1" noEditPoints="1" noAdjustHandles="1" noChangeArrowheads="1" noChangeShapeType="1" noTextEdit="1"/>
              </p:cNvSpPr>
              <p:nvPr/>
            </p:nvSpPr>
            <p:spPr>
              <a:xfrm>
                <a:off x="1621683" y="2037381"/>
                <a:ext cx="8948633" cy="1242391"/>
              </a:xfrm>
              <a:prstGeom prst="rect">
                <a:avLst/>
              </a:prstGeom>
              <a:blipFill rotWithShape="0">
                <a:blip r:embed="rId3"/>
                <a:stretch>
                  <a:fillRect l="-409" t="-2451" r="-681"/>
                </a:stretch>
              </a:blipFill>
            </p:spPr>
            <p:txBody>
              <a:bodyPr/>
              <a:lstStyle/>
              <a:p>
                <a:r>
                  <a:rPr lang="en-US">
                    <a:noFill/>
                  </a:rPr>
                  <a:t> </a:t>
                </a:r>
              </a:p>
            </p:txBody>
          </p:sp>
        </mc:Fallback>
      </mc:AlternateContent>
      <p:sp>
        <p:nvSpPr>
          <p:cNvPr id="3" name="Rectangle 2"/>
          <p:cNvSpPr/>
          <p:nvPr/>
        </p:nvSpPr>
        <p:spPr>
          <a:xfrm>
            <a:off x="1621683" y="1374130"/>
            <a:ext cx="540533" cy="584775"/>
          </a:xfrm>
          <a:prstGeom prst="rect">
            <a:avLst/>
          </a:prstGeom>
        </p:spPr>
        <p:txBody>
          <a:bodyPr wrap="none">
            <a:spAutoFit/>
          </a:bodyPr>
          <a:lstStyle/>
          <a:p>
            <a:r>
              <a:rPr lang="en-US" sz="3200" b="1" i="1" dirty="0">
                <a:solidFill>
                  <a:srgbClr val="00B050"/>
                </a:solidFill>
                <a:effectLst>
                  <a:outerShdw blurRad="38100" dist="38100" dir="2700000" algn="tl">
                    <a:srgbClr val="000000">
                      <a:alpha val="43137"/>
                    </a:srgbClr>
                  </a:outerShdw>
                </a:effectLst>
              </a:rPr>
              <a:t>h</a:t>
            </a:r>
            <a:r>
              <a:rPr lang="en-US" sz="3200" b="1" i="1" baseline="-25000" dirty="0">
                <a:solidFill>
                  <a:srgbClr val="00B050"/>
                </a:solidFill>
                <a:effectLst>
                  <a:outerShdw blurRad="38100" dist="38100" dir="2700000" algn="tl">
                    <a:srgbClr val="000000">
                      <a:alpha val="43137"/>
                    </a:srgbClr>
                  </a:outerShdw>
                </a:effectLst>
              </a:rPr>
              <a:t>1</a:t>
            </a:r>
            <a:endParaRPr lang="en-US" sz="3200" dirty="0"/>
          </a:p>
        </p:txBody>
      </p:sp>
      <p:sp>
        <p:nvSpPr>
          <p:cNvPr id="11" name="Rectangle 10"/>
          <p:cNvSpPr/>
          <p:nvPr/>
        </p:nvSpPr>
        <p:spPr>
          <a:xfrm>
            <a:off x="1621683" y="3100464"/>
            <a:ext cx="540533" cy="584775"/>
          </a:xfrm>
          <a:prstGeom prst="rect">
            <a:avLst/>
          </a:prstGeom>
        </p:spPr>
        <p:txBody>
          <a:bodyPr wrap="none">
            <a:spAutoFit/>
          </a:bodyPr>
          <a:lstStyle/>
          <a:p>
            <a:r>
              <a:rPr lang="en-US" sz="3200" b="1" i="1" dirty="0" smtClean="0">
                <a:solidFill>
                  <a:srgbClr val="FF0000"/>
                </a:solidFill>
                <a:effectLst>
                  <a:outerShdw blurRad="38100" dist="38100" dir="2700000" algn="tl">
                    <a:srgbClr val="000000">
                      <a:alpha val="43137"/>
                    </a:srgbClr>
                  </a:outerShdw>
                </a:effectLst>
              </a:rPr>
              <a:t>h</a:t>
            </a:r>
            <a:r>
              <a:rPr lang="en-US" sz="3200" b="1" i="1" baseline="-25000" dirty="0">
                <a:solidFill>
                  <a:srgbClr val="FF0000"/>
                </a:solidFill>
                <a:effectLst>
                  <a:outerShdw blurRad="38100" dist="38100" dir="2700000" algn="tl">
                    <a:srgbClr val="000000">
                      <a:alpha val="43137"/>
                    </a:srgbClr>
                  </a:outerShdw>
                </a:effectLst>
              </a:rPr>
              <a:t>0</a:t>
            </a:r>
            <a:endParaRPr lang="en-US" sz="3200" dirty="0">
              <a:solidFill>
                <a:srgbClr val="FF0000"/>
              </a:solidFill>
            </a:endParaRPr>
          </a:p>
        </p:txBody>
      </p:sp>
      <p:grpSp>
        <p:nvGrpSpPr>
          <p:cNvPr id="12" name="Group 11"/>
          <p:cNvGrpSpPr/>
          <p:nvPr/>
        </p:nvGrpSpPr>
        <p:grpSpPr>
          <a:xfrm>
            <a:off x="4202575" y="5724771"/>
            <a:ext cx="3948895" cy="906894"/>
            <a:chOff x="4885485" y="5828934"/>
            <a:chExt cx="3948895" cy="906894"/>
          </a:xfrm>
        </p:grpSpPr>
        <p:sp>
          <p:nvSpPr>
            <p:cNvPr id="13" name="AutoShape 11"/>
            <p:cNvSpPr>
              <a:spLocks noChangeArrowheads="1"/>
            </p:cNvSpPr>
            <p:nvPr/>
          </p:nvSpPr>
          <p:spPr bwMode="auto">
            <a:xfrm>
              <a:off x="4885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5" name="AutoShape 12"/>
            <p:cNvSpPr>
              <a:spLocks noChangeArrowheads="1"/>
            </p:cNvSpPr>
            <p:nvPr/>
          </p:nvSpPr>
          <p:spPr bwMode="auto">
            <a:xfrm>
              <a:off x="5266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6" name="AutoShape 13"/>
            <p:cNvSpPr>
              <a:spLocks noChangeArrowheads="1"/>
            </p:cNvSpPr>
            <p:nvPr/>
          </p:nvSpPr>
          <p:spPr bwMode="auto">
            <a:xfrm>
              <a:off x="5647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7" name="AutoShape 14"/>
            <p:cNvSpPr>
              <a:spLocks noChangeArrowheads="1"/>
            </p:cNvSpPr>
            <p:nvPr/>
          </p:nvSpPr>
          <p:spPr bwMode="auto">
            <a:xfrm>
              <a:off x="6419128" y="5828934"/>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sp>
          <p:nvSpPr>
            <p:cNvPr id="18" name="AutoShape 15"/>
            <p:cNvSpPr>
              <a:spLocks noChangeArrowheads="1"/>
            </p:cNvSpPr>
            <p:nvPr/>
          </p:nvSpPr>
          <p:spPr bwMode="auto">
            <a:xfrm>
              <a:off x="8072380" y="5828934"/>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19" name="AutoShape 16"/>
            <p:cNvSpPr>
              <a:spLocks noChangeArrowheads="1"/>
            </p:cNvSpPr>
            <p:nvPr/>
          </p:nvSpPr>
          <p:spPr bwMode="auto">
            <a:xfrm>
              <a:off x="8453380" y="5828934"/>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20" name="Line 18"/>
            <p:cNvSpPr>
              <a:spLocks noChangeShapeType="1"/>
            </p:cNvSpPr>
            <p:nvPr/>
          </p:nvSpPr>
          <p:spPr bwMode="auto">
            <a:xfrm>
              <a:off x="6028485" y="5981334"/>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1" name="Line 19"/>
            <p:cNvSpPr>
              <a:spLocks noChangeShapeType="1"/>
            </p:cNvSpPr>
            <p:nvPr/>
          </p:nvSpPr>
          <p:spPr bwMode="auto">
            <a:xfrm>
              <a:off x="7243410" y="5981334"/>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2" name="Left Brace 21"/>
            <p:cNvSpPr/>
            <p:nvPr/>
          </p:nvSpPr>
          <p:spPr>
            <a:xfrm rot="16200000">
              <a:off x="6113262" y="6037068"/>
              <a:ext cx="24855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Left Brace 22"/>
            <p:cNvSpPr/>
            <p:nvPr/>
          </p:nvSpPr>
          <p:spPr>
            <a:xfrm rot="16200000">
              <a:off x="7552073" y="5855839"/>
              <a:ext cx="248560" cy="792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TextBox 23"/>
            <p:cNvSpPr txBox="1"/>
            <p:nvPr/>
          </p:nvSpPr>
          <p:spPr>
            <a:xfrm>
              <a:off x="6067298" y="6366496"/>
              <a:ext cx="38504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1</a:t>
              </a:r>
              <a:endParaRPr lang="en-US" i="1" dirty="0">
                <a:latin typeface="+mj-lt"/>
              </a:endParaRPr>
            </a:p>
          </p:txBody>
        </p:sp>
        <p:sp>
          <p:nvSpPr>
            <p:cNvPr id="25" name="TextBox 24"/>
            <p:cNvSpPr txBox="1"/>
            <p:nvPr/>
          </p:nvSpPr>
          <p:spPr>
            <a:xfrm>
              <a:off x="7578745" y="6354498"/>
              <a:ext cx="38023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2</a:t>
              </a:r>
              <a:endParaRPr lang="en-US" i="1" dirty="0">
                <a:latin typeface="+mj-lt"/>
              </a:endParaRPr>
            </a:p>
          </p:txBody>
        </p:sp>
        <p:sp>
          <p:nvSpPr>
            <p:cNvPr id="26" name="AutoShape 14"/>
            <p:cNvSpPr>
              <a:spLocks noChangeArrowheads="1"/>
            </p:cNvSpPr>
            <p:nvPr/>
          </p:nvSpPr>
          <p:spPr bwMode="auto">
            <a:xfrm>
              <a:off x="6895622" y="5830859"/>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cxnSp>
          <p:nvCxnSpPr>
            <p:cNvPr id="27" name="Straight Connector 26"/>
            <p:cNvCxnSpPr>
              <a:stCxn id="17" idx="3"/>
              <a:endCxn id="26" idx="1"/>
            </p:cNvCxnSpPr>
            <p:nvPr/>
          </p:nvCxnSpPr>
          <p:spPr>
            <a:xfrm>
              <a:off x="6800128" y="5981334"/>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65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Implementing the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13</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653777" y="1992611"/>
                <a:ext cx="8948633" cy="945643"/>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Based on the distances within operons and at transcription unit boundaries, use python or R to generate Kernel Density Estimation functions</a:t>
                </a:r>
                <a:endParaRPr lang="en-US" dirty="0" smtClean="0"/>
              </a:p>
              <a:p>
                <a:pPr marL="285750" indent="-285750">
                  <a:buClr>
                    <a:schemeClr val="accent5">
                      <a:lumMod val="50000"/>
                    </a:schemeClr>
                  </a:buClr>
                  <a:buFont typeface="Wingdings" panose="05000000000000000000" pitchFamily="2" charset="2"/>
                  <a:buChar char="q"/>
                </a:pPr>
                <a:r>
                  <a:rPr lang="en-US" dirty="0" smtClean="0"/>
                  <a:t>Implement the function to calculate the posterior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US" dirty="0" smtClean="0"/>
              </a:p>
            </p:txBody>
          </p:sp>
        </mc:Choice>
        <mc:Fallback>
          <p:sp>
            <p:nvSpPr>
              <p:cNvPr id="5" name="TextBox 4"/>
              <p:cNvSpPr txBox="1">
                <a:spLocks noRot="1" noChangeAspect="1" noMove="1" noResize="1" noEditPoints="1" noAdjustHandles="1" noChangeArrowheads="1" noChangeShapeType="1" noTextEdit="1"/>
              </p:cNvSpPr>
              <p:nvPr/>
            </p:nvSpPr>
            <p:spPr>
              <a:xfrm>
                <a:off x="1653777" y="1992611"/>
                <a:ext cx="8948633" cy="945643"/>
              </a:xfrm>
              <a:prstGeom prst="rect">
                <a:avLst/>
              </a:prstGeom>
              <a:blipFill rotWithShape="0">
                <a:blip r:embed="rId2"/>
                <a:stretch>
                  <a:fillRect l="-409" t="-3871" r="-136" b="-77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653777" y="4089553"/>
                <a:ext cx="8948633" cy="1776640"/>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b="1" dirty="0" smtClean="0"/>
                  <a:t>Identify all the directons in the genome</a:t>
                </a:r>
                <a:r>
                  <a:rPr lang="en-US" dirty="0" smtClean="0"/>
                  <a:t>: sort all genes by their left position, and identify as directons all genes in the same strand without intervening genes in the other strand. Every time you find a gene in the other strand start a new replicon.</a:t>
                </a:r>
                <a:endParaRPr lang="en-US" dirty="0" smtClean="0"/>
              </a:p>
              <a:p>
                <a:pPr marL="285750" indent="-285750">
                  <a:buClr>
                    <a:schemeClr val="accent5">
                      <a:lumMod val="50000"/>
                    </a:schemeClr>
                  </a:buClr>
                  <a:buFont typeface="Wingdings" panose="05000000000000000000" pitchFamily="2" charset="2"/>
                  <a:buChar char="q"/>
                </a:pPr>
                <a:r>
                  <a:rPr lang="en-US" dirty="0" smtClean="0"/>
                  <a:t>For all contiguous genes in the same directon calculate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smtClean="0"/>
                  <a:t>.</a:t>
                </a:r>
              </a:p>
              <a:p>
                <a:pPr marL="285750" indent="-285750">
                  <a:buClr>
                    <a:schemeClr val="accent5">
                      <a:lumMod val="50000"/>
                    </a:schemeClr>
                  </a:buClr>
                  <a:buFont typeface="Wingdings" panose="05000000000000000000" pitchFamily="2" charset="2"/>
                  <a:buChar char="q"/>
                </a:pPr>
                <a:r>
                  <a:rPr lang="en-US" dirty="0" smtClean="0"/>
                  <a:t>Generate a list of pairs of genes, </a:t>
                </a:r>
                <a:r>
                  <a:rPr lang="en-US" smtClean="0"/>
                  <a:t>their strand, </a:t>
                </a:r>
                <a:r>
                  <a:rPr lang="en-US" dirty="0" smtClean="0"/>
                  <a:t>intergenic distance and probability of membership to the same operon.</a:t>
                </a:r>
                <a:endParaRPr lang="en-US" dirty="0" smtClean="0"/>
              </a:p>
            </p:txBody>
          </p:sp>
        </mc:Choice>
        <mc:Fallback>
          <p:sp>
            <p:nvSpPr>
              <p:cNvPr id="7" name="TextBox 6"/>
              <p:cNvSpPr txBox="1">
                <a:spLocks noRot="1" noChangeAspect="1" noMove="1" noResize="1" noEditPoints="1" noAdjustHandles="1" noChangeArrowheads="1" noChangeShapeType="1" noTextEdit="1"/>
              </p:cNvSpPr>
              <p:nvPr/>
            </p:nvSpPr>
            <p:spPr>
              <a:xfrm>
                <a:off x="1653777" y="4089553"/>
                <a:ext cx="8948633" cy="1776640"/>
              </a:xfrm>
              <a:prstGeom prst="rect">
                <a:avLst/>
              </a:prstGeom>
              <a:blipFill rotWithShape="0">
                <a:blip r:embed="rId3"/>
                <a:stretch>
                  <a:fillRect l="-409" t="-2062" r="-1158" b="-4811"/>
                </a:stretch>
              </a:blipFill>
            </p:spPr>
            <p:txBody>
              <a:bodyPr/>
              <a:lstStyle/>
              <a:p>
                <a:r>
                  <a:rPr lang="en-US">
                    <a:noFill/>
                  </a:rPr>
                  <a:t> </a:t>
                </a:r>
              </a:p>
            </p:txBody>
          </p:sp>
        </mc:Fallback>
      </mc:AlternateContent>
      <p:sp>
        <p:nvSpPr>
          <p:cNvPr id="3" name="TextBox 2"/>
          <p:cNvSpPr txBox="1"/>
          <p:nvPr/>
        </p:nvSpPr>
        <p:spPr>
          <a:xfrm>
            <a:off x="3608588" y="3581324"/>
            <a:ext cx="4974823" cy="400110"/>
          </a:xfrm>
          <a:prstGeom prst="rect">
            <a:avLst/>
          </a:prstGeom>
          <a:noFill/>
        </p:spPr>
        <p:txBody>
          <a:bodyPr wrap="none" rtlCol="0">
            <a:spAutoFit/>
          </a:bodyPr>
          <a:lstStyle/>
          <a:p>
            <a:r>
              <a:rPr lang="en-US" sz="2000" b="1" dirty="0" smtClean="0"/>
              <a:t>Predicting Operons for the complete genome</a:t>
            </a:r>
            <a:endParaRPr lang="en-US" sz="2000" b="1" dirty="0"/>
          </a:p>
        </p:txBody>
      </p:sp>
    </p:spTree>
    <p:extLst>
      <p:ext uri="{BB962C8B-B14F-4D97-AF65-F5344CB8AC3E}">
        <p14:creationId xmlns:p14="http://schemas.microsoft.com/office/powerpoint/2010/main" val="1885622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7"/>
            <a:ext cx="10718800" cy="4436892"/>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Run blast of the whole proteome </a:t>
            </a:r>
            <a:r>
              <a:rPr lang="en-US" sz="2400" i="1" dirty="0" smtClean="0">
                <a:sym typeface="Symbol" panose="05050102010706020507" pitchFamily="18" charset="2"/>
              </a:rPr>
              <a:t>E. coli </a:t>
            </a:r>
            <a:r>
              <a:rPr lang="en-US" sz="2400" dirty="0" smtClean="0">
                <a:sym typeface="Symbol" panose="05050102010706020507" pitchFamily="18" charset="2"/>
              </a:rPr>
              <a:t>K12</a:t>
            </a:r>
            <a:r>
              <a:rPr lang="en-US" sz="2400" i="1" dirty="0" smtClean="0">
                <a:sym typeface="Symbol" panose="05050102010706020507" pitchFamily="18" charset="2"/>
              </a:rPr>
              <a:t> </a:t>
            </a:r>
            <a:r>
              <a:rPr lang="en-US" sz="2400" dirty="0" smtClean="0">
                <a:sym typeface="Symbol" panose="05050102010706020507" pitchFamily="18" charset="2"/>
              </a:rPr>
              <a:t>vs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i="1" dirty="0" smtClean="0">
                <a:sym typeface="Symbol" panose="05050102010706020507" pitchFamily="18" charset="2"/>
              </a:rPr>
              <a:t> </a:t>
            </a:r>
            <a:r>
              <a:rPr lang="en-US" sz="2400" dirty="0" smtClean="0">
                <a:sym typeface="Symbol" panose="05050102010706020507" pitchFamily="18" charset="2"/>
              </a:rPr>
              <a:t>and vice versa:</a:t>
            </a:r>
          </a:p>
          <a:p>
            <a:pPr lvl="1">
              <a:buClr>
                <a:srgbClr val="002060"/>
              </a:buClr>
              <a:buFont typeface="Courier New" panose="02070309020205020404" pitchFamily="49" charset="0"/>
              <a:buChar char="o"/>
            </a:pPr>
            <a:r>
              <a:rPr lang="en-US" sz="2000" dirty="0" smtClean="0">
                <a:sym typeface="Symbol" panose="05050102010706020507" pitchFamily="18" charset="2"/>
              </a:rPr>
              <a:t>Generate blast databases for both genomes and put them in the same directory</a:t>
            </a:r>
          </a:p>
          <a:p>
            <a:pPr lvl="1">
              <a:buClr>
                <a:srgbClr val="002060"/>
              </a:buClr>
              <a:buFont typeface="Courier New" panose="02070309020205020404" pitchFamily="49" charset="0"/>
              <a:buChar char="o"/>
            </a:pPr>
            <a:r>
              <a:rPr lang="en-US" sz="2000" dirty="0" smtClean="0">
                <a:sym typeface="Symbol" panose="05050102010706020507" pitchFamily="18" charset="2"/>
              </a:rPr>
              <a:t>Run blast giving the full proteome of one genome against the blast database of the other genome.</a:t>
            </a:r>
          </a:p>
          <a:p>
            <a:pPr lvl="1">
              <a:buClr>
                <a:srgbClr val="002060"/>
              </a:buClr>
              <a:buFont typeface="Courier New" panose="02070309020205020404" pitchFamily="49" charset="0"/>
              <a:buChar char="o"/>
            </a:pPr>
            <a:r>
              <a:rPr lang="en-US" sz="2000" dirty="0" smtClean="0">
                <a:sym typeface="Symbol" panose="05050102010706020507" pitchFamily="18" charset="2"/>
              </a:rPr>
              <a:t>Produce a tabulated file where you store:</a:t>
            </a:r>
          </a:p>
          <a:p>
            <a:pPr lvl="1" indent="0">
              <a:buClr>
                <a:srgbClr val="002060"/>
              </a:buClr>
              <a:buNone/>
            </a:pPr>
            <a:r>
              <a:rPr lang="en-US" sz="1800" dirty="0" err="1" smtClean="0">
                <a:sym typeface="Symbol" panose="05050102010706020507" pitchFamily="18" charset="2"/>
              </a:rPr>
              <a:t>qseqid</a:t>
            </a:r>
            <a:r>
              <a:rPr lang="en-US" sz="1800" dirty="0" smtClean="0">
                <a:sym typeface="Symbol" panose="05050102010706020507" pitchFamily="18" charset="2"/>
              </a:rPr>
              <a:t>, </a:t>
            </a:r>
            <a:r>
              <a:rPr lang="en-US" sz="1800" dirty="0" err="1" smtClean="0">
                <a:sym typeface="Symbol" panose="05050102010706020507" pitchFamily="18" charset="2"/>
              </a:rPr>
              <a:t>sseqid</a:t>
            </a:r>
            <a:r>
              <a:rPr lang="en-US" sz="1800" dirty="0" smtClean="0">
                <a:sym typeface="Symbol" panose="05050102010706020507" pitchFamily="18" charset="2"/>
              </a:rPr>
              <a:t>, </a:t>
            </a:r>
            <a:r>
              <a:rPr lang="en-US" sz="1800" dirty="0" err="1" smtClean="0">
                <a:sym typeface="Symbol" panose="05050102010706020507" pitchFamily="18" charset="2"/>
              </a:rPr>
              <a:t>qlen</a:t>
            </a:r>
            <a:r>
              <a:rPr lang="en-US" sz="1800" dirty="0" smtClean="0">
                <a:sym typeface="Symbol" panose="05050102010706020507" pitchFamily="18" charset="2"/>
              </a:rPr>
              <a:t>, </a:t>
            </a:r>
            <a:r>
              <a:rPr lang="en-US" sz="1800" dirty="0" err="1" smtClean="0">
                <a:sym typeface="Symbol" panose="05050102010706020507" pitchFamily="18" charset="2"/>
              </a:rPr>
              <a:t>slen</a:t>
            </a:r>
            <a:r>
              <a:rPr lang="en-US" sz="1800" dirty="0" smtClean="0">
                <a:sym typeface="Symbol" panose="05050102010706020507" pitchFamily="18" charset="2"/>
              </a:rPr>
              <a:t>, </a:t>
            </a:r>
            <a:r>
              <a:rPr lang="en-US" sz="1800" dirty="0" err="1" smtClean="0">
                <a:sym typeface="Symbol" panose="05050102010706020507" pitchFamily="18" charset="2"/>
              </a:rPr>
              <a:t>bitscore</a:t>
            </a:r>
            <a:r>
              <a:rPr lang="en-US" sz="1800" dirty="0" smtClean="0">
                <a:sym typeface="Symbol" panose="05050102010706020507" pitchFamily="18" charset="2"/>
              </a:rPr>
              <a:t>, </a:t>
            </a:r>
            <a:r>
              <a:rPr lang="en-US" sz="1800" dirty="0" err="1" smtClean="0">
                <a:sym typeface="Symbol" panose="05050102010706020507" pitchFamily="18" charset="2"/>
              </a:rPr>
              <a:t>evalue</a:t>
            </a:r>
            <a:r>
              <a:rPr lang="en-US" sz="1800" dirty="0" smtClean="0">
                <a:sym typeface="Symbol" panose="05050102010706020507" pitchFamily="18" charset="2"/>
              </a:rPr>
              <a:t>, </a:t>
            </a:r>
            <a:r>
              <a:rPr lang="en-US" sz="1800" dirty="0" err="1" smtClean="0">
                <a:sym typeface="Symbol" panose="05050102010706020507" pitchFamily="18" charset="2"/>
              </a:rPr>
              <a:t>pident</a:t>
            </a:r>
            <a:r>
              <a:rPr lang="en-US" sz="1800" dirty="0" smtClean="0">
                <a:sym typeface="Symbol" panose="05050102010706020507" pitchFamily="18" charset="2"/>
              </a:rPr>
              <a:t>, </a:t>
            </a:r>
            <a:r>
              <a:rPr lang="en-US" sz="1800" dirty="0" err="1" smtClean="0">
                <a:sym typeface="Symbol" panose="05050102010706020507" pitchFamily="18" charset="2"/>
              </a:rPr>
              <a:t>nident</a:t>
            </a:r>
            <a:r>
              <a:rPr lang="en-US" sz="1800" dirty="0" smtClean="0">
                <a:sym typeface="Symbol" panose="05050102010706020507" pitchFamily="18" charset="2"/>
              </a:rPr>
              <a:t>, length, </a:t>
            </a:r>
            <a:r>
              <a:rPr lang="en-US" sz="1800" dirty="0" err="1" smtClean="0">
                <a:sym typeface="Symbol" panose="05050102010706020507" pitchFamily="18" charset="2"/>
              </a:rPr>
              <a:t>qcovs</a:t>
            </a:r>
            <a:r>
              <a:rPr lang="en-US" sz="1800" dirty="0" smtClean="0">
                <a:sym typeface="Symbol" panose="05050102010706020507" pitchFamily="18" charset="2"/>
              </a:rPr>
              <a:t>, </a:t>
            </a:r>
            <a:r>
              <a:rPr lang="en-US" sz="1800" dirty="0" err="1" smtClean="0">
                <a:sym typeface="Symbol" panose="05050102010706020507" pitchFamily="18" charset="2"/>
              </a:rPr>
              <a:t>qstart</a:t>
            </a:r>
            <a:r>
              <a:rPr lang="en-US" sz="1800" dirty="0" smtClean="0">
                <a:sym typeface="Symbol" panose="05050102010706020507" pitchFamily="18" charset="2"/>
              </a:rPr>
              <a:t>, </a:t>
            </a:r>
            <a:r>
              <a:rPr lang="en-US" sz="1800" dirty="0" err="1" smtClean="0">
                <a:sym typeface="Symbol" panose="05050102010706020507" pitchFamily="18" charset="2"/>
              </a:rPr>
              <a:t>qend</a:t>
            </a:r>
            <a:r>
              <a:rPr lang="en-US" sz="1800" dirty="0" smtClean="0">
                <a:sym typeface="Symbol" panose="05050102010706020507" pitchFamily="18" charset="2"/>
              </a:rPr>
              <a:t>, </a:t>
            </a:r>
            <a:r>
              <a:rPr lang="en-US" sz="1800" dirty="0" err="1" smtClean="0">
                <a:sym typeface="Symbol" panose="05050102010706020507" pitchFamily="18" charset="2"/>
              </a:rPr>
              <a:t>sstart</a:t>
            </a:r>
            <a:r>
              <a:rPr lang="en-US" sz="1800" dirty="0" smtClean="0">
                <a:sym typeface="Symbol" panose="05050102010706020507" pitchFamily="18" charset="2"/>
              </a:rPr>
              <a:t>, send</a:t>
            </a:r>
          </a:p>
          <a:p>
            <a:pPr marL="688975" lvl="1" indent="-223838">
              <a:buClr>
                <a:srgbClr val="002060"/>
              </a:buClr>
              <a:buFont typeface="Courier New" panose="02070309020205020404" pitchFamily="49" charset="0"/>
              <a:buChar char="o"/>
            </a:pPr>
            <a:r>
              <a:rPr lang="en-US" sz="1800" dirty="0" smtClean="0">
                <a:sym typeface="Symbol" panose="05050102010706020507" pitchFamily="18" charset="2"/>
              </a:rPr>
              <a:t>Calculate </a:t>
            </a:r>
            <a:r>
              <a:rPr lang="en-US" sz="1800" dirty="0">
                <a:sym typeface="Symbol" panose="05050102010706020507" pitchFamily="18" charset="2"/>
              </a:rPr>
              <a:t>the extra field </a:t>
            </a:r>
            <a:r>
              <a:rPr lang="en-US" sz="1800" dirty="0" err="1">
                <a:sym typeface="Symbol" panose="05050102010706020507" pitchFamily="18" charset="2"/>
              </a:rPr>
              <a:t>scov</a:t>
            </a:r>
            <a:r>
              <a:rPr lang="en-US" sz="1800" dirty="0">
                <a:sym typeface="Symbol" panose="05050102010706020507" pitchFamily="18" charset="2"/>
              </a:rPr>
              <a:t> (subject coverage) as </a:t>
            </a:r>
            <a:r>
              <a:rPr lang="en-US" sz="1800" dirty="0" smtClean="0">
                <a:sym typeface="Symbol" panose="05050102010706020507" pitchFamily="18" charset="2"/>
              </a:rPr>
              <a:t>length/</a:t>
            </a:r>
            <a:r>
              <a:rPr lang="en-US" sz="1800" dirty="0" err="1" smtClean="0">
                <a:sym typeface="Symbol" panose="05050102010706020507" pitchFamily="18" charset="2"/>
              </a:rPr>
              <a:t>slen</a:t>
            </a:r>
            <a:r>
              <a:rPr lang="en-US" sz="1800" dirty="0" smtClean="0">
                <a:sym typeface="Symbol" panose="05050102010706020507" pitchFamily="18" charset="2"/>
              </a:rPr>
              <a:t>*100</a:t>
            </a:r>
            <a:endParaRPr lang="en-US" sz="22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t>Generate tables in your database to store this information. For each query genome generate a table with the name:</a:t>
            </a:r>
          </a:p>
          <a:p>
            <a:pPr lvl="1">
              <a:buClr>
                <a:srgbClr val="002060"/>
              </a:buClr>
              <a:buFont typeface="Courier New" panose="02070309020205020404" pitchFamily="49" charset="0"/>
              <a:buChar char="o"/>
            </a:pPr>
            <a:r>
              <a:rPr lang="en-US" sz="2000" dirty="0" smtClean="0"/>
              <a:t> ‘blast’ + ‘_’ + </a:t>
            </a:r>
            <a:r>
              <a:rPr lang="en-US" sz="2000" dirty="0" err="1" smtClean="0"/>
              <a:t>genome_id</a:t>
            </a:r>
            <a:endParaRPr lang="en-US" sz="1400" dirty="0"/>
          </a:p>
          <a:p>
            <a:pPr>
              <a:buClr>
                <a:srgbClr val="002060"/>
              </a:buClr>
              <a:buFont typeface="Wingdings" panose="05000000000000000000" pitchFamily="2" charset="2"/>
              <a:buChar char="q"/>
            </a:pPr>
            <a:r>
              <a:rPr lang="en-US" sz="2400" dirty="0" smtClean="0"/>
              <a:t>   Fill the blast tables with the blast output.</a:t>
            </a:r>
            <a:endParaRPr lang="en-US" sz="16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15</a:t>
            </a:fld>
            <a:endParaRPr lang="en-US" dirty="0"/>
          </a:p>
        </p:txBody>
      </p:sp>
    </p:spTree>
    <p:extLst>
      <p:ext uri="{BB962C8B-B14F-4D97-AF65-F5344CB8AC3E}">
        <p14:creationId xmlns:p14="http://schemas.microsoft.com/office/powerpoint/2010/main" val="347215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6"/>
            <a:ext cx="11406070" cy="3333741"/>
          </a:xfrm>
        </p:spPr>
        <p:txBody>
          <a:bodyPr>
            <a:noAutofit/>
          </a:bodyPr>
          <a:lstStyle/>
          <a:p>
            <a:pPr marL="457200" indent="-457200">
              <a:buClr>
                <a:srgbClr val="002060"/>
              </a:buClr>
              <a:buFont typeface="Wingdings" panose="05000000000000000000" pitchFamily="2" charset="2"/>
              <a:buChar char="q"/>
            </a:pPr>
            <a:r>
              <a:rPr lang="en-US" sz="3200" dirty="0" smtClean="0">
                <a:sym typeface="Symbol" panose="05050102010706020507" pitchFamily="18" charset="2"/>
              </a:rPr>
              <a:t>Identify </a:t>
            </a:r>
            <a:r>
              <a:rPr lang="en-US" sz="3200" dirty="0" err="1" smtClean="0">
                <a:sym typeface="Symbol" panose="05050102010706020507" pitchFamily="18" charset="2"/>
              </a:rPr>
              <a:t>orthologs</a:t>
            </a:r>
            <a:r>
              <a:rPr lang="en-US" sz="3200" dirty="0" smtClean="0">
                <a:sym typeface="Symbol" panose="05050102010706020507" pitchFamily="18" charset="2"/>
              </a:rPr>
              <a:t> between the two genomes using the definitions:</a:t>
            </a:r>
          </a:p>
          <a:p>
            <a:pPr lvl="1">
              <a:buClr>
                <a:srgbClr val="002060"/>
              </a:buClr>
              <a:buFont typeface="Courier New" panose="02070309020205020404" pitchFamily="49" charset="0"/>
              <a:buChar char="o"/>
            </a:pPr>
            <a:r>
              <a:rPr lang="en-US" sz="2800" dirty="0" smtClean="0">
                <a:sym typeface="Symbol" panose="05050102010706020507" pitchFamily="18" charset="2"/>
              </a:rPr>
              <a:t>Reciprocal Best Hit  or Bidirectional Best Hit</a:t>
            </a:r>
          </a:p>
          <a:p>
            <a:pPr marL="457200" indent="-457200">
              <a:buClr>
                <a:srgbClr val="002060"/>
              </a:buClr>
              <a:buFont typeface="Wingdings" panose="05000000000000000000" pitchFamily="2" charset="2"/>
              <a:buChar char="q"/>
            </a:pPr>
            <a:r>
              <a:rPr lang="en-US" sz="3200" dirty="0" smtClean="0"/>
              <a:t>For each genome generate a table with the </a:t>
            </a:r>
            <a:r>
              <a:rPr lang="en-US" sz="3200" dirty="0" err="1" smtClean="0"/>
              <a:t>orthologs</a:t>
            </a:r>
            <a:r>
              <a:rPr lang="en-US" sz="3200" dirty="0" smtClean="0"/>
              <a:t>:</a:t>
            </a:r>
          </a:p>
          <a:p>
            <a:pPr lvl="1">
              <a:buClr>
                <a:srgbClr val="002060"/>
              </a:buClr>
              <a:buFont typeface="Courier New" panose="02070309020205020404" pitchFamily="49" charset="0"/>
              <a:buChar char="o"/>
            </a:pPr>
            <a:r>
              <a:rPr lang="en-US" sz="2800" dirty="0" smtClean="0"/>
              <a:t> ‘homology’ + ‘_’ + </a:t>
            </a:r>
            <a:r>
              <a:rPr lang="en-US" sz="2800" dirty="0" err="1" smtClean="0"/>
              <a:t>genome_id</a:t>
            </a:r>
            <a:endParaRPr lang="en-US" sz="1800" dirty="0" smtClean="0"/>
          </a:p>
          <a:p>
            <a:pPr>
              <a:buClr>
                <a:srgbClr val="002060"/>
              </a:buClr>
              <a:buFont typeface="Wingdings" panose="05000000000000000000" pitchFamily="2" charset="2"/>
              <a:buChar char="q"/>
            </a:pPr>
            <a:endParaRPr lang="en-US" sz="20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16</a:t>
            </a:fld>
            <a:endParaRPr lang="en-US" dirty="0"/>
          </a:p>
        </p:txBody>
      </p:sp>
    </p:spTree>
    <p:extLst>
      <p:ext uri="{BB962C8B-B14F-4D97-AF65-F5344CB8AC3E}">
        <p14:creationId xmlns:p14="http://schemas.microsoft.com/office/powerpoint/2010/main" val="55717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Some </a:t>
            </a:r>
            <a:r>
              <a:rPr lang="en-US" b="1" dirty="0">
                <a:solidFill>
                  <a:srgbClr val="002060"/>
                </a:solidFill>
                <a:effectLst>
                  <a:outerShdw blurRad="38100" dist="38100" dir="2700000" algn="tl">
                    <a:srgbClr val="000000">
                      <a:alpha val="43137"/>
                    </a:srgbClr>
                  </a:outerShdw>
                </a:effectLst>
              </a:rPr>
              <a:t>q</a:t>
            </a:r>
            <a:r>
              <a:rPr lang="en-US" b="1" dirty="0" smtClean="0">
                <a:solidFill>
                  <a:srgbClr val="002060"/>
                </a:solidFill>
                <a:effectLst>
                  <a:outerShdw blurRad="38100" dist="38100" dir="2700000" algn="tl">
                    <a:srgbClr val="000000">
                      <a:alpha val="43137"/>
                    </a:srgbClr>
                  </a:outerShdw>
                </a:effectLst>
              </a:rPr>
              <a:t>uestions we are ready to answer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384062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is the set of genes shared between</a:t>
            </a:r>
            <a:r>
              <a:rPr lang="en-US" sz="2400" i="1" dirty="0" smtClean="0">
                <a:sym typeface="Symbol" panose="05050102010706020507" pitchFamily="18" charset="2"/>
              </a:rPr>
              <a:t> E. coli </a:t>
            </a:r>
            <a:r>
              <a:rPr lang="en-US" sz="2400" dirty="0" smtClean="0">
                <a:sym typeface="Symbol" panose="05050102010706020507" pitchFamily="18" charset="2"/>
              </a:rPr>
              <a:t>and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dirty="0" smtClean="0">
                <a:sym typeface="Symbol" panose="05050102010706020507" pitchFamily="18" charset="2"/>
              </a:rPr>
              <a: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genes are unique to each of both genomes?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predominant functions of the genes shared?</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functions of the genes not shared?</a:t>
            </a:r>
            <a:endParaRPr lang="en-US" sz="2400" dirty="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transport systems are shared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metabolic pathways are share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about transcriptional regulators?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How many proteins are syntenic?</a:t>
            </a:r>
            <a:endParaRPr lang="en-US" sz="1800" dirty="0"/>
          </a:p>
          <a:p>
            <a:pPr marL="0" indent="0">
              <a:buClr>
                <a:srgbClr val="002060"/>
              </a:buClr>
              <a:buNone/>
            </a:pP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17</a:t>
            </a:fld>
            <a:endParaRPr lang="en-US" dirty="0"/>
          </a:p>
        </p:txBody>
      </p:sp>
    </p:spTree>
    <p:extLst>
      <p:ext uri="{BB962C8B-B14F-4D97-AF65-F5344CB8AC3E}">
        <p14:creationId xmlns:p14="http://schemas.microsoft.com/office/powerpoint/2010/main" val="108553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Criteria to infer orthologous genes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262528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At least 60% of the smaller protein should be covered in the alignment.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We need to use the bit score as criterion of significance because the E-value is not reliable as the databases are so small.</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Pay attention to the top blast hits because there can be very similar or identical values, in which case one query protein can have more than one reciprocal best hit.</a:t>
            </a: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18</a:t>
            </a:fld>
            <a:endParaRPr lang="en-US" dirty="0"/>
          </a:p>
        </p:txBody>
      </p:sp>
    </p:spTree>
    <p:extLst>
      <p:ext uri="{BB962C8B-B14F-4D97-AF65-F5344CB8AC3E}">
        <p14:creationId xmlns:p14="http://schemas.microsoft.com/office/powerpoint/2010/main" val="3012851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inference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19</a:t>
            </a:fld>
            <a:endParaRPr lang="en-US" dirty="0"/>
          </a:p>
        </p:txBody>
      </p:sp>
      <mc:AlternateContent xmlns:mc="http://schemas.openxmlformats.org/markup-compatibility/2006" xmlns:a14="http://schemas.microsoft.com/office/drawing/2010/main">
        <mc:Choice Requires="a14">
          <p:sp>
            <p:nvSpPr>
              <p:cNvPr id="9" name="Rectangle 8"/>
              <p:cNvSpPr/>
              <p:nvPr/>
            </p:nvSpPr>
            <p:spPr>
              <a:xfrm>
                <a:off x="634835" y="1553685"/>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634835" y="1553685"/>
                <a:ext cx="1483419" cy="376000"/>
              </a:xfrm>
              <a:prstGeom prst="rect">
                <a:avLst/>
              </a:prstGeom>
              <a:blipFill rotWithShape="0">
                <a:blip r:embed="rId2"/>
                <a:stretch>
                  <a:fillRect r="-164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071954" y="1573013"/>
                <a:ext cx="9438746" cy="1114664"/>
              </a:xfrm>
              <a:prstGeom prst="rect">
                <a:avLst/>
              </a:prstGeom>
              <a:noFill/>
            </p:spPr>
            <p:txBody>
              <a:bodyPr wrap="square" rtlCol="0">
                <a:spAutoFit/>
              </a:bodyPr>
              <a:lstStyle/>
              <a:p>
                <a:r>
                  <a:rPr lang="en-US" sz="1600" dirty="0" smtClean="0"/>
                  <a:t>This likelihood is our model of how the intergenic distance </a:t>
                </a:r>
                <a:r>
                  <a:rPr lang="en-US" sz="1600" i="1" dirty="0" smtClean="0">
                    <a:latin typeface="Times New Roman" panose="02020603050405020304" pitchFamily="18" charset="0"/>
                    <a:cs typeface="Times New Roman" panose="02020603050405020304" pitchFamily="18" charset="0"/>
                  </a:rPr>
                  <a:t>x</a:t>
                </a:r>
                <a:r>
                  <a:rPr lang="en-US" sz="1600" dirty="0" smtClean="0"/>
                  <a:t> </a:t>
                </a:r>
                <a:r>
                  <a:rPr lang="en-US" sz="1600" dirty="0"/>
                  <a:t> </a:t>
                </a:r>
                <a:r>
                  <a:rPr lang="en-US" sz="1600" dirty="0" smtClean="0"/>
                  <a:t>between adjacent genes </a:t>
                </a:r>
                <a:r>
                  <a:rPr lang="en-US" sz="1600" i="1" dirty="0" smtClean="0">
                    <a:latin typeface="Times New Roman" panose="02020603050405020304" pitchFamily="18" charset="0"/>
                    <a:cs typeface="Times New Roman" panose="02020603050405020304" pitchFamily="18" charset="0"/>
                  </a:rPr>
                  <a:t>i,j</a:t>
                </a:r>
                <a:r>
                  <a:rPr lang="en-US" sz="1600" dirty="0" smtClean="0"/>
                  <a:t> is distributed given that they are in the same operon</a:t>
                </a:r>
                <a:r>
                  <a:rPr lang="en-US" sz="1600" dirty="0"/>
                  <a:t> </a:t>
                </a:r>
                <a:r>
                  <a:rPr lang="en-US" sz="1600" dirty="0" smtClean="0">
                    <a:cs typeface="Times New Roman" panose="02020603050405020304" pitchFamily="18" charset="0"/>
                  </a:rPr>
                  <a:t>(</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The same concept applies for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h</m:t>
                            </m:r>
                          </m:e>
                          <m:sub>
                            <m:r>
                              <a:rPr lang="en-US" sz="1600" b="0" i="1" smtClean="0">
                                <a:solidFill>
                                  <a:srgbClr val="FF0000"/>
                                </a:solidFill>
                                <a:latin typeface="Cambria Math" panose="02040503050406030204" pitchFamily="18" charset="0"/>
                              </a:rPr>
                              <m:t>0</m:t>
                            </m:r>
                          </m:sub>
                        </m:sSub>
                      </m:e>
                    </m:d>
                  </m:oMath>
                </a14:m>
                <a:r>
                  <a:rPr lang="en-US" sz="1600" dirty="0" smtClean="0"/>
                  <a:t>.</a:t>
                </a:r>
              </a:p>
              <a:p>
                <a:endParaRPr lang="en-US" sz="1600" dirty="0"/>
              </a:p>
              <a:p>
                <a:r>
                  <a:rPr lang="en-US" sz="1600" dirty="0" smtClean="0"/>
                  <a:t>We can use the histogram if it is reasonably smooth or we can use the kernel density function.</a:t>
                </a:r>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2071954" y="1573013"/>
                <a:ext cx="9438746" cy="1114664"/>
              </a:xfrm>
              <a:prstGeom prst="rect">
                <a:avLst/>
              </a:prstGeom>
              <a:blipFill rotWithShape="0">
                <a:blip r:embed="rId3"/>
                <a:stretch>
                  <a:fillRect l="-388" t="-2186" r="-581" b="-6011"/>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8764" t="12779" r="7232" b="7219"/>
          <a:stretch/>
        </p:blipFill>
        <p:spPr>
          <a:xfrm>
            <a:off x="2484699" y="2927189"/>
            <a:ext cx="7469530" cy="3530120"/>
          </a:xfrm>
          <a:prstGeom prst="rect">
            <a:avLst/>
          </a:prstGeom>
        </p:spPr>
      </p:pic>
      <p:sp>
        <p:nvSpPr>
          <p:cNvPr id="13" name="TextBox 12"/>
          <p:cNvSpPr txBox="1"/>
          <p:nvPr/>
        </p:nvSpPr>
        <p:spPr>
          <a:xfrm>
            <a:off x="9786069" y="4092972"/>
            <a:ext cx="461665" cy="796052"/>
          </a:xfrm>
          <a:prstGeom prst="rect">
            <a:avLst/>
          </a:prstGeom>
          <a:noFill/>
        </p:spPr>
        <p:txBody>
          <a:bodyPr vert="vert270" wrap="none" rtlCol="0">
            <a:spAutoFit/>
          </a:bodyPr>
          <a:lstStyle/>
          <a:p>
            <a:r>
              <a:rPr lang="en-US" dirty="0" smtClean="0"/>
              <a:t>Density</a:t>
            </a:r>
            <a:endParaRPr lang="en-US" dirty="0"/>
          </a:p>
        </p:txBody>
      </p:sp>
      <p:sp>
        <p:nvSpPr>
          <p:cNvPr id="14" name="TextBox 13"/>
          <p:cNvSpPr txBox="1"/>
          <p:nvPr/>
        </p:nvSpPr>
        <p:spPr>
          <a:xfrm>
            <a:off x="2118254" y="3948767"/>
            <a:ext cx="461665" cy="940257"/>
          </a:xfrm>
          <a:prstGeom prst="rect">
            <a:avLst/>
          </a:prstGeom>
          <a:noFill/>
        </p:spPr>
        <p:txBody>
          <a:bodyPr vert="vert270" wrap="none" rtlCol="0">
            <a:spAutoFit/>
          </a:bodyPr>
          <a:lstStyle/>
          <a:p>
            <a:r>
              <a:rPr lang="en-US" dirty="0" smtClean="0"/>
              <a:t>Posterior</a:t>
            </a:r>
            <a:endParaRPr lang="en-US" dirty="0"/>
          </a:p>
        </p:txBody>
      </p:sp>
      <p:sp>
        <p:nvSpPr>
          <p:cNvPr id="15" name="TextBox 14"/>
          <p:cNvSpPr txBox="1"/>
          <p:nvPr/>
        </p:nvSpPr>
        <p:spPr>
          <a:xfrm>
            <a:off x="5787340" y="6423414"/>
            <a:ext cx="1148712" cy="307777"/>
          </a:xfrm>
          <a:prstGeom prst="rect">
            <a:avLst/>
          </a:prstGeom>
          <a:noFill/>
        </p:spPr>
        <p:txBody>
          <a:bodyPr wrap="none" rtlCol="0">
            <a:spAutoFit/>
          </a:bodyPr>
          <a:lstStyle/>
          <a:p>
            <a:r>
              <a:rPr lang="en-US" sz="1400" dirty="0" smtClean="0"/>
              <a:t>Distance (bp)</a:t>
            </a:r>
            <a:endParaRPr lang="en-US" sz="1400" dirty="0"/>
          </a:p>
        </p:txBody>
      </p:sp>
      <p:sp>
        <p:nvSpPr>
          <p:cNvPr id="16" name="Rectangle 15"/>
          <p:cNvSpPr/>
          <p:nvPr/>
        </p:nvSpPr>
        <p:spPr>
          <a:xfrm>
            <a:off x="8553691" y="3078866"/>
            <a:ext cx="636608" cy="682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Rectangle 16"/>
              <p:cNvSpPr/>
              <p:nvPr/>
            </p:nvSpPr>
            <p:spPr>
              <a:xfrm>
                <a:off x="8266080" y="3183441"/>
                <a:ext cx="993669" cy="269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FF0000"/>
                                  </a:solidFill>
                                  <a:latin typeface="Cambria Math" panose="02040503050406030204" pitchFamily="18" charset="0"/>
                                </a:rPr>
                              </m:ctrlPr>
                            </m:sSubPr>
                            <m:e>
                              <m:r>
                                <a:rPr lang="en-US" sz="1000" i="1">
                                  <a:solidFill>
                                    <a:srgbClr val="FF0000"/>
                                  </a:solidFill>
                                  <a:latin typeface="Cambria Math" panose="02040503050406030204" pitchFamily="18" charset="0"/>
                                </a:rPr>
                                <m:t>h</m:t>
                              </m:r>
                            </m:e>
                            <m:sub>
                              <m:r>
                                <a:rPr lang="en-US" sz="1000" i="1">
                                  <a:solidFill>
                                    <a:srgbClr val="FF0000"/>
                                  </a:solidFill>
                                  <a:latin typeface="Cambria Math" panose="02040503050406030204" pitchFamily="18" charset="0"/>
                                </a:rPr>
                                <m:t>0</m:t>
                              </m:r>
                            </m:sub>
                          </m:sSub>
                        </m:e>
                      </m:d>
                    </m:oMath>
                  </m:oMathPara>
                </a14:m>
                <a:endParaRPr lang="en-US" sz="1000" dirty="0"/>
              </a:p>
            </p:txBody>
          </p:sp>
        </mc:Choice>
        <mc:Fallback xmlns="">
          <p:sp>
            <p:nvSpPr>
              <p:cNvPr id="17" name="Rectangle 16"/>
              <p:cNvSpPr>
                <a:spLocks noRot="1" noChangeAspect="1" noMove="1" noResize="1" noEditPoints="1" noAdjustHandles="1" noChangeArrowheads="1" noChangeShapeType="1" noTextEdit="1"/>
              </p:cNvSpPr>
              <p:nvPr/>
            </p:nvSpPr>
            <p:spPr>
              <a:xfrm>
                <a:off x="8266080" y="3183441"/>
                <a:ext cx="993669" cy="26956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266080" y="2996373"/>
                <a:ext cx="990719" cy="269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00B050"/>
                                  </a:solidFill>
                                  <a:latin typeface="Cambria Math" panose="02040503050406030204" pitchFamily="18"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e>
                      </m:d>
                    </m:oMath>
                  </m:oMathPara>
                </a14:m>
                <a:endParaRPr lang="en-US" sz="1000" dirty="0"/>
              </a:p>
            </p:txBody>
          </p:sp>
        </mc:Choice>
        <mc:Fallback xmlns="">
          <p:sp>
            <p:nvSpPr>
              <p:cNvPr id="18" name="Rectangle 17"/>
              <p:cNvSpPr>
                <a:spLocks noRot="1" noChangeAspect="1" noMove="1" noResize="1" noEditPoints="1" noAdjustHandles="1" noChangeArrowheads="1" noChangeShapeType="1" noTextEdit="1"/>
              </p:cNvSpPr>
              <p:nvPr/>
            </p:nvSpPr>
            <p:spPr>
              <a:xfrm>
                <a:off x="8266080" y="2996373"/>
                <a:ext cx="990719" cy="26956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8275953" y="3362070"/>
                <a:ext cx="980846" cy="258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r>
                        <a:rPr lang="en-US" sz="1000" i="1">
                          <a:latin typeface="Cambria Math" panose="02040503050406030204" pitchFamily="18" charset="0"/>
                        </a:rPr>
                        <m:t>(</m:t>
                      </m:r>
                      <m:sSub>
                        <m:sSubPr>
                          <m:ctrlPr>
                            <a:rPr lang="en-US" sz="1000" i="1">
                              <a:solidFill>
                                <a:srgbClr val="00B050"/>
                              </a:solidFill>
                              <a:latin typeface="Cambria Math" panose="02040503050406030204" pitchFamily="18"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r>
                        <a:rPr lang="en-US" sz="1000" i="1">
                          <a:latin typeface="Cambria Math" panose="02040503050406030204" pitchFamily="18" charset="0"/>
                        </a:rPr>
                        <m:t>)</m:t>
                      </m:r>
                    </m:oMath>
                  </m:oMathPara>
                </a14:m>
                <a:endParaRPr lang="en-US" sz="1000" dirty="0"/>
              </a:p>
            </p:txBody>
          </p:sp>
        </mc:Choice>
        <mc:Fallback xmlns="">
          <p:sp>
            <p:nvSpPr>
              <p:cNvPr id="19" name="Rectangle 18"/>
              <p:cNvSpPr>
                <a:spLocks noRot="1" noChangeAspect="1" noMove="1" noResize="1" noEditPoints="1" noAdjustHandles="1" noChangeArrowheads="1" noChangeShapeType="1" noTextEdit="1"/>
              </p:cNvSpPr>
              <p:nvPr/>
            </p:nvSpPr>
            <p:spPr>
              <a:xfrm>
                <a:off x="8275953" y="3362070"/>
                <a:ext cx="980846" cy="258597"/>
              </a:xfrm>
              <a:prstGeom prst="rect">
                <a:avLst/>
              </a:prstGeom>
              <a:blipFill rotWithShape="0">
                <a:blip r:embed="rId7"/>
                <a:stretch>
                  <a:fillRect b="-2381"/>
                </a:stretch>
              </a:blipFill>
            </p:spPr>
            <p:txBody>
              <a:bodyPr/>
              <a:lstStyle/>
              <a:p>
                <a:r>
                  <a:rPr lang="en-US">
                    <a:noFill/>
                  </a:rPr>
                  <a:t> </a:t>
                </a:r>
              </a:p>
            </p:txBody>
          </p:sp>
        </mc:Fallback>
      </mc:AlternateContent>
    </p:spTree>
    <p:extLst>
      <p:ext uri="{BB962C8B-B14F-4D97-AF65-F5344CB8AC3E}">
        <p14:creationId xmlns:p14="http://schemas.microsoft.com/office/powerpoint/2010/main" val="2277548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definitions of Orthology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42901" y="1538288"/>
                <a:ext cx="5197287" cy="1811137"/>
              </a:xfrm>
              <a:prstGeom prst="rect">
                <a:avLst/>
              </a:prstGeom>
              <a:noFill/>
            </p:spPr>
            <p:txBody>
              <a:bodyPr wrap="square" rtlCol="0">
                <a:spAutoFit/>
              </a:bodyPr>
              <a:lstStyle/>
              <a:p>
                <a:r>
                  <a:rPr lang="en-US" b="1" dirty="0" smtClean="0"/>
                  <a:t>Bi-Directional </a:t>
                </a:r>
                <a:r>
                  <a:rPr lang="en-US" b="1" dirty="0"/>
                  <a:t>B</a:t>
                </a:r>
                <a:r>
                  <a:rPr lang="en-US" b="1" dirty="0" smtClean="0"/>
                  <a:t>est </a:t>
                </a:r>
                <a:r>
                  <a:rPr lang="en-US" b="1" dirty="0"/>
                  <a:t>H</a:t>
                </a:r>
                <a:r>
                  <a:rPr lang="en-US" b="1" dirty="0" smtClean="0"/>
                  <a:t>it:</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𝑏</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and vice versa when comparing genome </a:t>
                </a:r>
                <a14:m>
                  <m:oMath xmlns:m="http://schemas.openxmlformats.org/officeDocument/2006/math">
                    <m:r>
                      <a:rPr lang="en-US" i="1">
                        <a:latin typeface="Cambria Math" panose="02040503050406030204" pitchFamily="18" charset="0"/>
                      </a:rPr>
                      <m:t>𝑏</m:t>
                    </m:r>
                  </m:oMath>
                </a14:m>
                <a:r>
                  <a:rPr lang="en-US" dirty="0" smtClean="0"/>
                  <a:t> to genome </a:t>
                </a:r>
                <a14:m>
                  <m:oMath xmlns:m="http://schemas.openxmlformats.org/officeDocument/2006/math">
                    <m:r>
                      <a:rPr lang="en-US" i="1">
                        <a:latin typeface="Cambria Math" panose="02040503050406030204" pitchFamily="18" charset="0"/>
                      </a:rPr>
                      <m:t>𝑎</m:t>
                    </m:r>
                  </m:oMath>
                </a14:m>
                <a:r>
                  <a:rPr lang="en-US" dirty="0" smtClean="0"/>
                  <a:t> the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sub>
                    </m:sSub>
                  </m:oMath>
                </a14:m>
                <a:r>
                  <a:rPr lang="en-US" dirty="0" smtClean="0"/>
                  <a:t>.</a:t>
                </a:r>
              </a:p>
              <a:p>
                <a:r>
                  <a:rPr lang="en-US" dirty="0" smtClean="0"/>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1" y="1538288"/>
                <a:ext cx="5197287" cy="1811137"/>
              </a:xfrm>
              <a:prstGeom prst="rect">
                <a:avLst/>
              </a:prstGeom>
              <a:blipFill rotWithShape="0">
                <a:blip r:embed="rId2"/>
                <a:stretch>
                  <a:fillRect l="-938" t="-1684" r="-1758"/>
                </a:stretch>
              </a:blipFill>
            </p:spPr>
            <p:txBody>
              <a:bodyPr/>
              <a:lstStyle/>
              <a:p>
                <a:r>
                  <a:rPr lang="en-US">
                    <a:noFill/>
                  </a:rPr>
                  <a:t> </a:t>
                </a:r>
              </a:p>
            </p:txBody>
          </p:sp>
        </mc:Fallback>
      </mc:AlternateContent>
      <p:pic>
        <p:nvPicPr>
          <p:cNvPr id="13" name="Picture 12"/>
          <p:cNvPicPr>
            <a:picLocks noChangeAspect="1"/>
          </p:cNvPicPr>
          <p:nvPr/>
        </p:nvPicPr>
        <p:blipFill>
          <a:blip r:embed="rId3"/>
          <a:stretch>
            <a:fillRect/>
          </a:stretch>
        </p:blipFill>
        <p:spPr>
          <a:xfrm>
            <a:off x="1113304" y="3760955"/>
            <a:ext cx="3295650" cy="3067050"/>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11330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13304" y="3409259"/>
                <a:ext cx="1176156" cy="369332"/>
              </a:xfrm>
              <a:prstGeom prst="rect">
                <a:avLst/>
              </a:prstGeom>
              <a:blipFill rotWithShape="0">
                <a:blip r:embed="rId4"/>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45566"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𝑏</m:t>
                    </m:r>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345566" y="3409259"/>
                <a:ext cx="1176156" cy="369332"/>
              </a:xfrm>
              <a:prstGeom prst="rect">
                <a:avLst/>
              </a:prstGeom>
              <a:blipFill rotWithShape="0">
                <a:blip r:embed="rId5"/>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7932"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147932" y="3409259"/>
                <a:ext cx="1176156" cy="369332"/>
              </a:xfrm>
              <a:prstGeom prst="rect">
                <a:avLst/>
              </a:prstGeom>
              <a:blipFill rotWithShape="0">
                <a:blip r:embed="rId6"/>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38019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𝑐</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9380194" y="3409259"/>
                <a:ext cx="1176156" cy="369332"/>
              </a:xfrm>
              <a:prstGeom prst="rect">
                <a:avLst/>
              </a:prstGeom>
              <a:blipFill rotWithShape="0">
                <a:blip r:embed="rId7"/>
                <a:stretch>
                  <a:fillRect l="-4663" t="-8197" b="-24590"/>
                </a:stretch>
              </a:blipFill>
            </p:spPr>
            <p:txBody>
              <a:bodyPr/>
              <a:lstStyle/>
              <a:p>
                <a:r>
                  <a:rPr lang="en-US">
                    <a:noFill/>
                  </a:rPr>
                  <a:t> </a:t>
                </a:r>
              </a:p>
            </p:txBody>
          </p:sp>
        </mc:Fallback>
      </mc:AlternateContent>
      <p:grpSp>
        <p:nvGrpSpPr>
          <p:cNvPr id="20" name="Group 19"/>
          <p:cNvGrpSpPr/>
          <p:nvPr/>
        </p:nvGrpSpPr>
        <p:grpSpPr>
          <a:xfrm>
            <a:off x="6359713" y="1596265"/>
            <a:ext cx="5197287" cy="5193640"/>
            <a:chOff x="6359713" y="1596265"/>
            <a:chExt cx="5197287" cy="5193640"/>
          </a:xfrm>
        </p:grpSpPr>
        <p:pic>
          <p:nvPicPr>
            <p:cNvPr id="14" name="Picture 13"/>
            <p:cNvPicPr>
              <a:picLocks noChangeAspect="1"/>
            </p:cNvPicPr>
            <p:nvPr/>
          </p:nvPicPr>
          <p:blipFill>
            <a:blip r:embed="rId8"/>
            <a:stretch>
              <a:fillRect/>
            </a:stretch>
          </p:blipFill>
          <p:spPr>
            <a:xfrm>
              <a:off x="7238160" y="3760955"/>
              <a:ext cx="3228975" cy="30289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359713" y="1596265"/>
                  <a:ext cx="5197287" cy="1811137"/>
                </a:xfrm>
                <a:prstGeom prst="rect">
                  <a:avLst/>
                </a:prstGeom>
                <a:noFill/>
              </p:spPr>
              <p:txBody>
                <a:bodyPr wrap="square" rtlCol="0">
                  <a:spAutoFit/>
                </a:bodyPr>
                <a:lstStyle/>
                <a:p>
                  <a:r>
                    <a:rPr lang="en-US" b="1" dirty="0" smtClean="0"/>
                    <a:t>Ortholog Higher Than Paralog:</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𝑐</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but not vice versa. However, no other candidate paralog </a:t>
                  </a:r>
                  <a14:m>
                    <m:oMath xmlns:m="http://schemas.openxmlformats.org/officeDocument/2006/math">
                      <m:sSub>
                        <m:sSubPr>
                          <m:ctrlPr>
                            <a:rPr lang="en-US" i="1" smtClean="0">
                              <a:solidFill>
                                <a:srgbClr val="1F3BFF"/>
                              </a:solidFill>
                              <a:latin typeface="Cambria Math" panose="02040503050406030204" pitchFamily="18" charset="0"/>
                            </a:rPr>
                          </m:ctrlPr>
                        </m:sSubPr>
                        <m:e>
                          <m:r>
                            <a:rPr lang="en-US" i="1">
                              <a:solidFill>
                                <a:srgbClr val="1F3BFF"/>
                              </a:solidFill>
                              <a:latin typeface="Cambria Math" panose="02040503050406030204" pitchFamily="18" charset="0"/>
                            </a:rPr>
                            <m:t>𝐺</m:t>
                          </m:r>
                        </m:e>
                        <m:sub>
                          <m:r>
                            <a:rPr lang="en-US" i="1">
                              <a:solidFill>
                                <a:srgbClr val="1F3BFF"/>
                              </a:solidFill>
                              <a:latin typeface="Cambria Math" panose="02040503050406030204" pitchFamily="18" charset="0"/>
                            </a:rPr>
                            <m:t>𝑎</m:t>
                          </m:r>
                          <m:r>
                            <a:rPr lang="en-US" i="1">
                              <a:solidFill>
                                <a:srgbClr val="1F3BFF"/>
                              </a:solidFill>
                              <a:latin typeface="Cambria Math" panose="02040503050406030204" pitchFamily="18" charset="0"/>
                            </a:rPr>
                            <m:t>,</m:t>
                          </m:r>
                          <m:r>
                            <a:rPr lang="en-US" b="0" i="1" smtClean="0">
                              <a:solidFill>
                                <a:srgbClr val="1F3BFF"/>
                              </a:solidFill>
                              <a:latin typeface="Cambria Math" panose="02040503050406030204" pitchFamily="18" charset="0"/>
                            </a:rPr>
                            <m:t>𝑘</m:t>
                          </m:r>
                        </m:sub>
                      </m:sSub>
                    </m:oMath>
                  </a14:m>
                  <a:r>
                    <a:rPr lang="en-US" dirty="0" smtClean="0"/>
                    <a:t> in genome </a:t>
                  </a:r>
                  <a14:m>
                    <m:oMath xmlns:m="http://schemas.openxmlformats.org/officeDocument/2006/math">
                      <m:r>
                        <a:rPr lang="en-US" i="1">
                          <a:latin typeface="Cambria Math" panose="02040503050406030204" pitchFamily="18" charset="0"/>
                        </a:rPr>
                        <m:t>𝑎</m:t>
                      </m:r>
                    </m:oMath>
                  </a14:m>
                  <a:r>
                    <a:rPr lang="en-US" dirty="0" smtClean="0"/>
                    <a:t> is more similar to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than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a:t>
                  </a:r>
                </a:p>
                <a:p>
                  <a:r>
                    <a:rPr lang="en-US" dirty="0" smtClean="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359713" y="1596265"/>
                  <a:ext cx="5197287" cy="1811137"/>
                </a:xfrm>
                <a:prstGeom prst="rect">
                  <a:avLst/>
                </a:prstGeom>
                <a:blipFill rotWithShape="0">
                  <a:blip r:embed="rId9"/>
                  <a:stretch>
                    <a:fillRect l="-938" t="-2020" r="-1407"/>
                  </a:stretch>
                </a:blipFill>
              </p:spPr>
              <p:txBody>
                <a:bodyPr/>
                <a:lstStyle/>
                <a:p>
                  <a:r>
                    <a:rPr lang="en-US">
                      <a:noFill/>
                    </a:rPr>
                    <a:t> </a:t>
                  </a:r>
                </a:p>
              </p:txBody>
            </p:sp>
          </mc:Fallback>
        </mc:AlternateContent>
      </p:grpSp>
    </p:spTree>
    <p:extLst>
      <p:ext uri="{BB962C8B-B14F-4D97-AF65-F5344CB8AC3E}">
        <p14:creationId xmlns:p14="http://schemas.microsoft.com/office/powerpoint/2010/main" val="4147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1</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31962804"/>
              </p:ext>
            </p:extLst>
          </p:nvPr>
        </p:nvGraphicFramePr>
        <p:xfrm>
          <a:off x="614596" y="2729558"/>
          <a:ext cx="10942404" cy="1854200"/>
        </p:xfrm>
        <a:graphic>
          <a:graphicData uri="http://schemas.openxmlformats.org/drawingml/2006/table">
            <a:tbl>
              <a:tblPr firstRow="1" bandRow="1">
                <a:tableStyleId>{2D5ABB26-0587-4C30-8999-92F81FD0307C}</a:tableStyleId>
              </a:tblPr>
              <a:tblGrid>
                <a:gridCol w="839450"/>
                <a:gridCol w="959370"/>
                <a:gridCol w="1185472"/>
                <a:gridCol w="994764"/>
                <a:gridCol w="994764"/>
                <a:gridCol w="994764"/>
                <a:gridCol w="994764"/>
                <a:gridCol w="994764"/>
                <a:gridCol w="994764"/>
                <a:gridCol w="994764"/>
                <a:gridCol w="994764"/>
              </a:tblGrid>
              <a:tr h="370840">
                <a:tc gridSpan="11">
                  <a:txBody>
                    <a:bodyPr/>
                    <a:lstStyle/>
                    <a:p>
                      <a:pPr algn="ctr"/>
                      <a:r>
                        <a:rPr lang="en-US" b="1" dirty="0" smtClean="0"/>
                        <a:t>blast_1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algn="ctr"/>
                      <a:r>
                        <a:rPr lang="en-US" b="1" dirty="0" smtClean="0"/>
                        <a:t>pid_1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pid_2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evalue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bitscore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identity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alnlen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qcovs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scov</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NP_XX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WP_XX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4.2e-25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153.8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NP_YY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WP_YY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7.2e-200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NP_ZZ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WP_ZZ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2.3e-5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7629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46146726"/>
              </p:ext>
            </p:extLst>
          </p:nvPr>
        </p:nvGraphicFramePr>
        <p:xfrm>
          <a:off x="728066" y="2454276"/>
          <a:ext cx="6595672" cy="2607898"/>
        </p:xfrm>
        <a:graphic>
          <a:graphicData uri="http://schemas.openxmlformats.org/drawingml/2006/table">
            <a:tbl>
              <a:tblPr firstRow="1" bandRow="1">
                <a:tableStyleId>{2D5ABB26-0587-4C30-8999-92F81FD0307C}</a:tableStyleId>
              </a:tblPr>
              <a:tblGrid>
                <a:gridCol w="1391470"/>
                <a:gridCol w="1590249"/>
                <a:gridCol w="1965035"/>
                <a:gridCol w="1648918"/>
              </a:tblGrid>
              <a:tr h="382858">
                <a:tc gridSpan="4">
                  <a:txBody>
                    <a:bodyPr/>
                    <a:lstStyle/>
                    <a:p>
                      <a:pPr algn="ctr"/>
                      <a:r>
                        <a:rPr lang="en-US" b="1" dirty="0" smtClean="0"/>
                        <a:t>homology_1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gid_1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gid_2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type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method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OHTP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BDBH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homology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Topblast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rgbClr val="1F3BFF"/>
                          </a:solidFill>
                        </a:rPr>
                        <a:t>50</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1F3BFF"/>
                          </a:solidFill>
                        </a:rPr>
                        <a:t>3125</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solidFill>
                            <a:srgbClr val="1F3BFF"/>
                          </a:solidFill>
                        </a:rPr>
                        <a:t>xenology</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1F3BFF"/>
                          </a:solidFill>
                        </a:rPr>
                        <a:t>Phylogeny</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paralogy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465667" y="4328925"/>
            <a:ext cx="4003019" cy="307777"/>
          </a:xfrm>
          <a:prstGeom prst="rect">
            <a:avLst/>
          </a:prstGeom>
          <a:noFill/>
        </p:spPr>
        <p:txBody>
          <a:bodyPr wrap="none" rtlCol="0">
            <a:spAutoFit/>
          </a:bodyPr>
          <a:lstStyle/>
          <a:p>
            <a:r>
              <a:rPr lang="en-US" sz="1400" dirty="0" smtClean="0">
                <a:solidFill>
                  <a:srgbClr val="1F3BFF"/>
                </a:solidFill>
              </a:rPr>
              <a:t>(just an example, we have not seen this method yet)</a:t>
            </a:r>
            <a:endParaRPr lang="en-US" sz="1400" dirty="0">
              <a:solidFill>
                <a:srgbClr val="1F3BFF"/>
              </a:solidFill>
            </a:endParaRPr>
          </a:p>
        </p:txBody>
      </p:sp>
    </p:spTree>
    <p:extLst>
      <p:ext uri="{BB962C8B-B14F-4D97-AF65-F5344CB8AC3E}">
        <p14:creationId xmlns:p14="http://schemas.microsoft.com/office/powerpoint/2010/main" val="1963063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How predictive can intergenic distances be? </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5</a:t>
            </a:fld>
            <a:endParaRPr lang="en-US" dirty="0"/>
          </a:p>
        </p:txBody>
      </p:sp>
      <p:sp>
        <p:nvSpPr>
          <p:cNvPr id="19" name="TextBox 18"/>
          <p:cNvSpPr txBox="1"/>
          <p:nvPr/>
        </p:nvSpPr>
        <p:spPr>
          <a:xfrm>
            <a:off x="342900" y="6335562"/>
            <a:ext cx="2234907" cy="307777"/>
          </a:xfrm>
          <a:prstGeom prst="rect">
            <a:avLst/>
          </a:prstGeom>
          <a:noFill/>
        </p:spPr>
        <p:txBody>
          <a:bodyPr wrap="none" rtlCol="0">
            <a:spAutoFit/>
          </a:bodyPr>
          <a:lstStyle/>
          <a:p>
            <a:r>
              <a:rPr lang="en-US" sz="1400" dirty="0" smtClean="0"/>
              <a:t>2000, PNAS 97(12): 6652-57</a:t>
            </a:r>
            <a:endParaRPr lang="en-US" sz="1400" dirty="0"/>
          </a:p>
        </p:txBody>
      </p:sp>
      <p:pic>
        <p:nvPicPr>
          <p:cNvPr id="24" name="Picture 23"/>
          <p:cNvPicPr>
            <a:picLocks noChangeAspect="1"/>
          </p:cNvPicPr>
          <p:nvPr/>
        </p:nvPicPr>
        <p:blipFill>
          <a:blip r:embed="rId2"/>
          <a:stretch>
            <a:fillRect/>
          </a:stretch>
        </p:blipFill>
        <p:spPr>
          <a:xfrm>
            <a:off x="1034004" y="1787402"/>
            <a:ext cx="4811782" cy="4173886"/>
          </a:xfrm>
          <a:prstGeom prst="rect">
            <a:avLst/>
          </a:prstGeom>
        </p:spPr>
      </p:pic>
      <p:pic>
        <p:nvPicPr>
          <p:cNvPr id="33" name="Picture 32"/>
          <p:cNvPicPr>
            <a:picLocks noChangeAspect="1"/>
          </p:cNvPicPr>
          <p:nvPr/>
        </p:nvPicPr>
        <p:blipFill>
          <a:blip r:embed="rId3"/>
          <a:stretch>
            <a:fillRect/>
          </a:stretch>
        </p:blipFill>
        <p:spPr>
          <a:xfrm>
            <a:off x="6579030" y="1804654"/>
            <a:ext cx="4592175" cy="4109695"/>
          </a:xfrm>
          <a:prstGeom prst="rect">
            <a:avLst/>
          </a:prstGeom>
        </p:spPr>
      </p:pic>
    </p:spTree>
    <p:extLst>
      <p:ext uri="{BB962C8B-B14F-4D97-AF65-F5344CB8AC3E}">
        <p14:creationId xmlns:p14="http://schemas.microsoft.com/office/powerpoint/2010/main" val="26367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Log-Likelihood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6</a:t>
            </a:fld>
            <a:endParaRPr lang="en-US" dirty="0"/>
          </a:p>
        </p:txBody>
      </p:sp>
      <p:sp>
        <p:nvSpPr>
          <p:cNvPr id="5" name="Rectangle 4"/>
          <p:cNvSpPr/>
          <p:nvPr/>
        </p:nvSpPr>
        <p:spPr>
          <a:xfrm>
            <a:off x="546100" y="2242372"/>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1077021" y="1873040"/>
            <a:ext cx="3421258" cy="369332"/>
          </a:xfrm>
          <a:prstGeom prst="rect">
            <a:avLst/>
          </a:prstGeom>
          <a:noFill/>
        </p:spPr>
        <p:txBody>
          <a:bodyPr wrap="none" rtlCol="0">
            <a:spAutoFit/>
          </a:bodyPr>
          <a:lstStyle/>
          <a:p>
            <a:r>
              <a:rPr lang="en-US" dirty="0" smtClean="0"/>
              <a:t>Distances between adjacent genes</a:t>
            </a:r>
            <a:endParaRPr lang="en-US" i="1"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946149" y="2534472"/>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742961" y="2858905"/>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p:pic>
        <p:nvPicPr>
          <p:cNvPr id="24" name="Picture 23"/>
          <p:cNvPicPr>
            <a:picLocks noChangeAspect="1"/>
          </p:cNvPicPr>
          <p:nvPr/>
        </p:nvPicPr>
        <p:blipFill>
          <a:blip r:embed="rId2"/>
          <a:stretch>
            <a:fillRect/>
          </a:stretch>
        </p:blipFill>
        <p:spPr>
          <a:xfrm>
            <a:off x="6706274" y="1616869"/>
            <a:ext cx="3657600" cy="895350"/>
          </a:xfrm>
          <a:prstGeom prst="rect">
            <a:avLst/>
          </a:prstGeom>
        </p:spPr>
      </p:pic>
      <mc:AlternateContent xmlns:mc="http://schemas.openxmlformats.org/markup-compatibility/2006" xmlns:a14="http://schemas.microsoft.com/office/drawing/2010/main">
        <mc:Choice Requires="a14">
          <p:sp>
            <p:nvSpPr>
              <p:cNvPr id="25" name="TextBox 24"/>
              <p:cNvSpPr txBox="1"/>
              <p:nvPr/>
            </p:nvSpPr>
            <p:spPr>
              <a:xfrm>
                <a:off x="6301359" y="2865825"/>
                <a:ext cx="968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𝐿𝐿</m:t>
                      </m:r>
                      <m:d>
                        <m:dPr>
                          <m:ctrlPr>
                            <a:rPr lang="en-US" i="1" smtClean="0">
                              <a:latin typeface="Cambria Math" panose="02040503050406030204" pitchFamily="18"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6301359" y="2865825"/>
                <a:ext cx="968214" cy="276999"/>
              </a:xfrm>
              <a:prstGeom prst="rect">
                <a:avLst/>
              </a:prstGeom>
              <a:blipFill rotWithShape="0">
                <a:blip r:embed="rId3"/>
                <a:stretch>
                  <a:fillRect l="-5660" r="-3145" b="-6522"/>
                </a:stretch>
              </a:blipFill>
            </p:spPr>
            <p:txBody>
              <a:bodyPr/>
              <a:lstStyle/>
              <a:p>
                <a:r>
                  <a:rPr lang="en-US">
                    <a:noFill/>
                  </a:rPr>
                  <a:t> </a:t>
                </a:r>
              </a:p>
            </p:txBody>
          </p:sp>
        </mc:Fallback>
      </mc:AlternateContent>
      <p:sp>
        <p:nvSpPr>
          <p:cNvPr id="26" name="TextBox 25"/>
          <p:cNvSpPr txBox="1"/>
          <p:nvPr/>
        </p:nvSpPr>
        <p:spPr>
          <a:xfrm>
            <a:off x="7269573" y="2819659"/>
            <a:ext cx="3878352" cy="646331"/>
          </a:xfrm>
          <a:prstGeom prst="rect">
            <a:avLst/>
          </a:prstGeom>
          <a:noFill/>
        </p:spPr>
        <p:txBody>
          <a:bodyPr wrap="square" rtlCol="0">
            <a:spAutoFit/>
          </a:bodyPr>
          <a:lstStyle/>
          <a:p>
            <a:r>
              <a:rPr lang="en-US" dirty="0" smtClean="0"/>
              <a:t>Log-likelihood of the distance between 2 adjacent genes in in the same strand.</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6187034" y="3693606"/>
                <a:ext cx="108253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𝑜𝑝</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187034" y="3693606"/>
                <a:ext cx="1082539" cy="298415"/>
              </a:xfrm>
              <a:prstGeom prst="rect">
                <a:avLst/>
              </a:prstGeom>
              <a:blipFill rotWithShape="0">
                <a:blip r:embed="rId4"/>
                <a:stretch>
                  <a:fillRect l="-5056" r="-2247" b="-20408"/>
                </a:stretch>
              </a:blipFill>
            </p:spPr>
            <p:txBody>
              <a:bodyPr/>
              <a:lstStyle/>
              <a:p>
                <a:r>
                  <a:rPr lang="en-US">
                    <a:noFill/>
                  </a:rPr>
                  <a:t> </a:t>
                </a:r>
              </a:p>
            </p:txBody>
          </p:sp>
        </mc:Fallback>
      </mc:AlternateContent>
      <p:sp>
        <p:nvSpPr>
          <p:cNvPr id="28" name="TextBox 27"/>
          <p:cNvSpPr txBox="1"/>
          <p:nvPr/>
        </p:nvSpPr>
        <p:spPr>
          <a:xfrm>
            <a:off x="7269573" y="3652282"/>
            <a:ext cx="3878352" cy="646331"/>
          </a:xfrm>
          <a:prstGeom prst="rect">
            <a:avLst/>
          </a:prstGeom>
          <a:noFill/>
        </p:spPr>
        <p:txBody>
          <a:bodyPr wrap="square" rtlCol="0">
            <a:spAutoFit/>
          </a:bodyPr>
          <a:lstStyle/>
          <a:p>
            <a:r>
              <a:rPr lang="en-US" dirty="0" smtClean="0"/>
              <a:t>Number of pairs of genes in operons at a specific distance.</a:t>
            </a:r>
            <a:endParaRPr lang="en-US" dirty="0"/>
          </a:p>
        </p:txBody>
      </p:sp>
      <p:sp>
        <p:nvSpPr>
          <p:cNvPr id="29" name="TextBox 28"/>
          <p:cNvSpPr txBox="1"/>
          <p:nvPr/>
        </p:nvSpPr>
        <p:spPr>
          <a:xfrm>
            <a:off x="7269573" y="4414037"/>
            <a:ext cx="3878352" cy="646331"/>
          </a:xfrm>
          <a:prstGeom prst="rect">
            <a:avLst/>
          </a:prstGeom>
          <a:noFill/>
        </p:spPr>
        <p:txBody>
          <a:bodyPr wrap="square" rtlCol="0">
            <a:spAutoFit/>
          </a:bodyPr>
          <a:lstStyle/>
          <a:p>
            <a:r>
              <a:rPr lang="en-US" dirty="0" smtClean="0"/>
              <a:t>Number of pairs of genes not in operons at a specific distance.</a:t>
            </a: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6055329" y="4454526"/>
                <a:ext cx="1191544"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𝑛𝑜𝑝</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055329" y="4454526"/>
                <a:ext cx="1191544" cy="298415"/>
              </a:xfrm>
              <a:prstGeom prst="rect">
                <a:avLst/>
              </a:prstGeom>
              <a:blipFill rotWithShape="0">
                <a:blip r:embed="rId5"/>
                <a:stretch>
                  <a:fillRect l="-4082" r="-2041" b="-20408"/>
                </a:stretch>
              </a:blipFill>
            </p:spPr>
            <p:txBody>
              <a:bodyPr/>
              <a:lstStyle/>
              <a:p>
                <a:r>
                  <a:rPr lang="en-US">
                    <a:noFill/>
                  </a:rPr>
                  <a:t> </a:t>
                </a:r>
              </a:p>
            </p:txBody>
          </p:sp>
        </mc:Fallback>
      </mc:AlternateContent>
      <p:sp>
        <p:nvSpPr>
          <p:cNvPr id="31" name="TextBox 30"/>
          <p:cNvSpPr txBox="1"/>
          <p:nvPr/>
        </p:nvSpPr>
        <p:spPr>
          <a:xfrm>
            <a:off x="342900" y="6335562"/>
            <a:ext cx="2234907" cy="307777"/>
          </a:xfrm>
          <a:prstGeom prst="rect">
            <a:avLst/>
          </a:prstGeom>
          <a:noFill/>
        </p:spPr>
        <p:txBody>
          <a:bodyPr wrap="none" rtlCol="0">
            <a:spAutoFit/>
          </a:bodyPr>
          <a:lstStyle/>
          <a:p>
            <a:r>
              <a:rPr lang="en-US" sz="1400" dirty="0" smtClean="0"/>
              <a:t>2000, PNAS 97(12): 6652-57</a:t>
            </a:r>
            <a:endParaRPr lang="en-US" sz="1400" dirty="0"/>
          </a:p>
        </p:txBody>
      </p:sp>
      <p:sp>
        <p:nvSpPr>
          <p:cNvPr id="32" name="TextBox 31"/>
          <p:cNvSpPr txBox="1"/>
          <p:nvPr/>
        </p:nvSpPr>
        <p:spPr>
          <a:xfrm>
            <a:off x="7269573" y="5201192"/>
            <a:ext cx="3878352" cy="646331"/>
          </a:xfrm>
          <a:prstGeom prst="rect">
            <a:avLst/>
          </a:prstGeom>
          <a:noFill/>
        </p:spPr>
        <p:txBody>
          <a:bodyPr wrap="square" rtlCol="0">
            <a:spAutoFit/>
          </a:bodyPr>
          <a:lstStyle/>
          <a:p>
            <a:r>
              <a:rPr lang="en-US" dirty="0" smtClean="0"/>
              <a:t>Total number of adjacent pairs of genes in operons</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6603843" y="5249536"/>
                <a:ext cx="61760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𝑇𝑁</m:t>
                          </m:r>
                        </m:e>
                        <m:sub>
                          <m:r>
                            <a:rPr lang="en-US" b="0" i="1" smtClean="0">
                              <a:latin typeface="Cambria Math" panose="02040503050406030204" pitchFamily="18" charset="0"/>
                            </a:rPr>
                            <m:t>𝑜𝑝</m:t>
                          </m:r>
                        </m:sub>
                      </m:sSub>
                      <m:r>
                        <a:rPr lang="en-US" b="0" i="1" smtClean="0">
                          <a:latin typeface="Cambria Math" panose="02040503050406030204" pitchFamily="18" charset="0"/>
                        </a:rPr>
                        <m:t>:</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603843" y="5249536"/>
                <a:ext cx="617605" cy="298415"/>
              </a:xfrm>
              <a:prstGeom prst="rect">
                <a:avLst/>
              </a:prstGeom>
              <a:blipFill rotWithShape="0">
                <a:blip r:embed="rId6"/>
                <a:stretch>
                  <a:fillRect l="-7843" r="-4902" b="-20408"/>
                </a:stretch>
              </a:blipFill>
            </p:spPr>
            <p:txBody>
              <a:bodyPr/>
              <a:lstStyle/>
              <a:p>
                <a:r>
                  <a:rPr lang="en-US">
                    <a:noFill/>
                  </a:rPr>
                  <a:t> </a:t>
                </a:r>
              </a:p>
            </p:txBody>
          </p:sp>
        </mc:Fallback>
      </mc:AlternateContent>
      <p:sp>
        <p:nvSpPr>
          <p:cNvPr id="34" name="TextBox 33"/>
          <p:cNvSpPr txBox="1"/>
          <p:nvPr/>
        </p:nvSpPr>
        <p:spPr>
          <a:xfrm>
            <a:off x="7269573" y="5886764"/>
            <a:ext cx="3878352" cy="646331"/>
          </a:xfrm>
          <a:prstGeom prst="rect">
            <a:avLst/>
          </a:prstGeom>
          <a:noFill/>
        </p:spPr>
        <p:txBody>
          <a:bodyPr wrap="square" rtlCol="0">
            <a:spAutoFit/>
          </a:bodyPr>
          <a:lstStyle/>
          <a:p>
            <a:r>
              <a:rPr lang="en-US" dirty="0" smtClean="0"/>
              <a:t>Total number of adjacent pairs of genes NOT in operons</a:t>
            </a:r>
            <a:endParaRPr lang="en-US" dirty="0"/>
          </a:p>
        </p:txBody>
      </p:sp>
      <mc:AlternateContent xmlns:mc="http://schemas.openxmlformats.org/markup-compatibility/2006" xmlns:a14="http://schemas.microsoft.com/office/drawing/2010/main">
        <mc:Choice Requires="a14">
          <p:sp>
            <p:nvSpPr>
              <p:cNvPr id="35" name="TextBox 34"/>
              <p:cNvSpPr txBox="1"/>
              <p:nvPr/>
            </p:nvSpPr>
            <p:spPr>
              <a:xfrm>
                <a:off x="6542964" y="5934965"/>
                <a:ext cx="753348"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𝑇𝑁</m:t>
                          </m:r>
                        </m:e>
                        <m:sub>
                          <m:r>
                            <a:rPr lang="en-US" b="0" i="1" smtClean="0">
                              <a:latin typeface="Cambria Math" panose="02040503050406030204" pitchFamily="18" charset="0"/>
                            </a:rPr>
                            <m:t>𝑛𝑜𝑝</m:t>
                          </m:r>
                        </m:sub>
                      </m:sSub>
                      <m:r>
                        <a:rPr lang="en-US" b="0" i="1" smtClean="0">
                          <a:latin typeface="Cambria Math" panose="02040503050406030204" pitchFamily="18" charset="0"/>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6542964" y="5934965"/>
                <a:ext cx="753348" cy="301878"/>
              </a:xfrm>
              <a:prstGeom prst="rect">
                <a:avLst/>
              </a:prstGeom>
              <a:blipFill rotWithShape="0">
                <a:blip r:embed="rId7"/>
                <a:stretch>
                  <a:fillRect l="-4839" r="-1613" b="-20408"/>
                </a:stretch>
              </a:blipFill>
            </p:spPr>
            <p:txBody>
              <a:bodyPr/>
              <a:lstStyle/>
              <a:p>
                <a:r>
                  <a:rPr lang="en-US">
                    <a:noFill/>
                  </a:rPr>
                  <a:t> </a:t>
                </a:r>
              </a:p>
            </p:txBody>
          </p:sp>
        </mc:Fallback>
      </mc:AlternateContent>
      <p:sp>
        <p:nvSpPr>
          <p:cNvPr id="36" name="TextBox 35"/>
          <p:cNvSpPr txBox="1"/>
          <p:nvPr/>
        </p:nvSpPr>
        <p:spPr>
          <a:xfrm>
            <a:off x="615550" y="4850343"/>
            <a:ext cx="4319607" cy="1200329"/>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The interpretation of </a:t>
            </a:r>
            <a:r>
              <a:rPr lang="en-US" i="1" dirty="0" smtClean="0"/>
              <a:t>LL</a:t>
            </a:r>
            <a:r>
              <a:rPr lang="en-US" dirty="0" smtClean="0"/>
              <a:t> is not intuitive.</a:t>
            </a:r>
          </a:p>
          <a:p>
            <a:pPr marL="285750" indent="-285750">
              <a:buClr>
                <a:schemeClr val="accent5">
                  <a:lumMod val="50000"/>
                </a:schemeClr>
              </a:buClr>
              <a:buFont typeface="Wingdings" panose="05000000000000000000" pitchFamily="2" charset="2"/>
              <a:buChar char="q"/>
            </a:pPr>
            <a:r>
              <a:rPr lang="en-US" dirty="0" smtClean="0"/>
              <a:t>We still need to find a critical value of </a:t>
            </a:r>
            <a:r>
              <a:rPr lang="en-US" i="1" dirty="0" smtClean="0"/>
              <a:t>LL</a:t>
            </a:r>
            <a:r>
              <a:rPr lang="en-US" dirty="0" smtClean="0"/>
              <a:t> to discriminate operons from other transcription units.</a:t>
            </a:r>
          </a:p>
        </p:txBody>
      </p:sp>
    </p:spTree>
    <p:extLst>
      <p:ext uri="{BB962C8B-B14F-4D97-AF65-F5344CB8AC3E}">
        <p14:creationId xmlns:p14="http://schemas.microsoft.com/office/powerpoint/2010/main" val="1077601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O</a:t>
            </a:r>
            <a:r>
              <a:rPr lang="en-US" b="1" dirty="0" smtClean="0">
                <a:solidFill>
                  <a:srgbClr val="002060"/>
                </a:solidFill>
                <a:effectLst>
                  <a:outerShdw blurRad="38100" dist="38100" dir="2700000" algn="tl">
                    <a:srgbClr val="000000">
                      <a:alpha val="43137"/>
                    </a:srgbClr>
                  </a:outerShdw>
                </a:effectLst>
              </a:rPr>
              <a:t>ur Bayesian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7</a:t>
            </a:fld>
            <a:endParaRPr lang="en-US" dirty="0"/>
          </a:p>
        </p:txBody>
      </p:sp>
      <p:sp>
        <p:nvSpPr>
          <p:cNvPr id="5" name="Rectangle 4"/>
          <p:cNvSpPr/>
          <p:nvPr/>
        </p:nvSpPr>
        <p:spPr>
          <a:xfrm>
            <a:off x="838200" y="1886798"/>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1238249" y="2178898"/>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1369121" y="1517466"/>
            <a:ext cx="3794757" cy="369332"/>
          </a:xfrm>
          <a:prstGeom prst="rect">
            <a:avLst/>
          </a:prstGeom>
          <a:noFill/>
        </p:spPr>
        <p:txBody>
          <a:bodyPr wrap="none" rtlCol="0">
            <a:spAutoFit/>
          </a:bodyPr>
          <a:lstStyle/>
          <a:p>
            <a:r>
              <a:rPr lang="en-US" dirty="0" smtClean="0"/>
              <a:t>Distances between adjacent genes </a:t>
            </a:r>
            <a:r>
              <a:rPr lang="en-US" i="1" dirty="0" smtClean="0">
                <a:latin typeface="Times New Roman" panose="02020603050405020304" pitchFamily="18" charset="0"/>
                <a:cs typeface="Times New Roman" panose="02020603050405020304" pitchFamily="18" charset="0"/>
              </a:rPr>
              <a:t>i</a:t>
            </a:r>
            <a:r>
              <a:rPr lang="en-US" i="1" dirty="0" smtClean="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j</a:t>
            </a:r>
            <a:endParaRPr lang="en-US" i="1"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035061" y="2503331"/>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mc:AlternateContent xmlns:mc="http://schemas.openxmlformats.org/markup-compatibility/2006" xmlns:a14="http://schemas.microsoft.com/office/drawing/2010/main">
        <mc:Choice Requires="a14">
          <p:sp>
            <p:nvSpPr>
              <p:cNvPr id="17" name="TextBox 16"/>
              <p:cNvSpPr txBox="1"/>
              <p:nvPr/>
            </p:nvSpPr>
            <p:spPr>
              <a:xfrm>
                <a:off x="6178967" y="1937890"/>
                <a:ext cx="10520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178967" y="1937890"/>
                <a:ext cx="1052083" cy="299313"/>
              </a:xfrm>
              <a:prstGeom prst="rect">
                <a:avLst/>
              </a:prstGeom>
              <a:blipFill rotWithShape="0">
                <a:blip r:embed="rId2"/>
                <a:stretch>
                  <a:fillRect l="-5233" r="-3488"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78967" y="2312609"/>
                <a:ext cx="122572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𝑁𝑂𝑃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78967" y="2312609"/>
                <a:ext cx="1225720" cy="299313"/>
              </a:xfrm>
              <a:prstGeom prst="rect">
                <a:avLst/>
              </a:prstGeom>
              <a:blipFill rotWithShape="0">
                <a:blip r:embed="rId3"/>
                <a:stretch>
                  <a:fillRect l="-4478" r="-2985" b="-26531"/>
                </a:stretch>
              </a:blipFill>
            </p:spPr>
            <p:txBody>
              <a:bodyPr/>
              <a:lstStyle/>
              <a:p>
                <a:r>
                  <a:rPr lang="en-US">
                    <a:noFill/>
                  </a:rPr>
                  <a:t> </a:t>
                </a:r>
              </a:p>
            </p:txBody>
          </p:sp>
        </mc:Fallback>
      </mc:AlternateContent>
      <p:sp>
        <p:nvSpPr>
          <p:cNvPr id="20" name="TextBox 19"/>
          <p:cNvSpPr txBox="1"/>
          <p:nvPr/>
        </p:nvSpPr>
        <p:spPr>
          <a:xfrm>
            <a:off x="7146984" y="1497121"/>
            <a:ext cx="2747355" cy="369332"/>
          </a:xfrm>
          <a:prstGeom prst="rect">
            <a:avLst/>
          </a:prstGeom>
          <a:noFill/>
        </p:spPr>
        <p:txBody>
          <a:bodyPr wrap="none" rtlCol="0">
            <a:spAutoFit/>
          </a:bodyPr>
          <a:lstStyle/>
          <a:p>
            <a:r>
              <a:rPr lang="en-US" b="1" dirty="0" smtClean="0"/>
              <a:t>The competing hypotheses</a:t>
            </a:r>
            <a:endParaRPr lang="en-US" b="1" dirty="0"/>
          </a:p>
        </p:txBody>
      </p:sp>
      <mc:AlternateContent xmlns:mc="http://schemas.openxmlformats.org/markup-compatibility/2006" xmlns:a14="http://schemas.microsoft.com/office/drawing/2010/main">
        <mc:Choice Requires="a14">
          <p:sp>
            <p:nvSpPr>
              <p:cNvPr id="21" name="TextBox 20"/>
              <p:cNvSpPr txBox="1"/>
              <p:nvPr/>
            </p:nvSpPr>
            <p:spPr>
              <a:xfrm>
                <a:off x="5993430" y="3319029"/>
                <a:ext cx="1277016" cy="266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sSub>
                        <m:sSubPr>
                          <m:ctrlPr>
                            <a:rPr lang="en-US" sz="1600" b="0" i="1" smtClean="0">
                              <a:solidFill>
                                <a:srgbClr val="00B050"/>
                              </a:solidFill>
                              <a:latin typeface="Cambria Math" panose="02040503050406030204" pitchFamily="18" charset="0"/>
                            </a:rPr>
                          </m:ctrlPr>
                        </m:sSubPr>
                        <m:e>
                          <m:r>
                            <a:rPr lang="en-US" sz="1600" b="0" i="1" smtClean="0">
                              <a:solidFill>
                                <a:srgbClr val="00B050"/>
                              </a:solidFill>
                              <a:latin typeface="Cambria Math" panose="02040503050406030204" pitchFamily="18" charset="0"/>
                            </a:rPr>
                            <m:t>h</m:t>
                          </m:r>
                        </m:e>
                        <m:sub>
                          <m:r>
                            <a:rPr lang="en-US" sz="1600" b="0" i="1" smtClean="0">
                              <a:solidFill>
                                <a:srgbClr val="00B050"/>
                              </a:solidFill>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993430" y="3319029"/>
                <a:ext cx="1277016" cy="266035"/>
              </a:xfrm>
              <a:prstGeom prst="rect">
                <a:avLst/>
              </a:prstGeom>
              <a:blipFill rotWithShape="0">
                <a:blip r:embed="rId4"/>
                <a:stretch>
                  <a:fillRect l="-3333" r="-5238" b="-27273"/>
                </a:stretch>
              </a:blipFill>
            </p:spPr>
            <p:txBody>
              <a:bodyPr/>
              <a:lstStyle/>
              <a:p>
                <a:r>
                  <a:rPr lang="en-US">
                    <a:noFill/>
                  </a:rPr>
                  <a:t> </a:t>
                </a:r>
              </a:p>
            </p:txBody>
          </p:sp>
        </mc:Fallback>
      </mc:AlternateContent>
      <p:sp>
        <p:nvSpPr>
          <p:cNvPr id="23" name="TextBox 22"/>
          <p:cNvSpPr txBox="1"/>
          <p:nvPr/>
        </p:nvSpPr>
        <p:spPr>
          <a:xfrm>
            <a:off x="7238260" y="2930233"/>
            <a:ext cx="2484976" cy="369332"/>
          </a:xfrm>
          <a:prstGeom prst="rect">
            <a:avLst/>
          </a:prstGeom>
          <a:noFill/>
        </p:spPr>
        <p:txBody>
          <a:bodyPr wrap="none" rtlCol="0">
            <a:spAutoFit/>
          </a:bodyPr>
          <a:lstStyle/>
          <a:p>
            <a:r>
              <a:rPr lang="en-US" b="1" dirty="0" smtClean="0"/>
              <a:t>What we want to know:</a:t>
            </a:r>
            <a:endParaRPr lang="en-US" b="1" dirty="0"/>
          </a:p>
        </p:txBody>
      </p:sp>
      <mc:AlternateContent xmlns:mc="http://schemas.openxmlformats.org/markup-compatibility/2006" xmlns:a14="http://schemas.microsoft.com/office/drawing/2010/main">
        <mc:Choice Requires="a14">
          <p:sp>
            <p:nvSpPr>
              <p:cNvPr id="22" name="TextBox 21"/>
              <p:cNvSpPr txBox="1"/>
              <p:nvPr/>
            </p:nvSpPr>
            <p:spPr>
              <a:xfrm>
                <a:off x="791077" y="4465997"/>
                <a:ext cx="4301690"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00B050"/>
                                  </a:solidFill>
                                  <a:latin typeface="Cambria Math" panose="02040503050406030204" pitchFamily="18" charset="0"/>
                                </a:rPr>
                                <m:t>h</m:t>
                              </m:r>
                            </m:e>
                            <m:sub>
                              <m:r>
                                <a:rPr lang="en-US"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e>
                              </m:d>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r>
                                <a:rPr lang="en-US" i="1">
                                  <a:latin typeface="Cambria Math" panose="02040503050406030204" pitchFamily="18" charset="0"/>
                                </a:rPr>
                                <m:t>)</m:t>
                              </m:r>
                            </m:e>
                          </m:nary>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91077" y="4465997"/>
                <a:ext cx="4301690" cy="677943"/>
              </a:xfrm>
              <a:prstGeom prst="rect">
                <a:avLst/>
              </a:prstGeom>
              <a:blipFill rotWithShape="0">
                <a:blip r:embed="rId5"/>
                <a:stretch>
                  <a:fillRect/>
                </a:stretch>
              </a:blipFill>
            </p:spPr>
            <p:txBody>
              <a:bodyPr/>
              <a:lstStyle/>
              <a:p>
                <a:r>
                  <a:rPr lang="en-US">
                    <a:noFill/>
                  </a:rPr>
                  <a:t> </a:t>
                </a:r>
              </a:p>
            </p:txBody>
          </p:sp>
        </mc:Fallback>
      </mc:AlternateContent>
      <p:sp>
        <p:nvSpPr>
          <p:cNvPr id="24" name="TextBox 23"/>
          <p:cNvSpPr txBox="1"/>
          <p:nvPr/>
        </p:nvSpPr>
        <p:spPr>
          <a:xfrm>
            <a:off x="1576878" y="4096665"/>
            <a:ext cx="2943755" cy="369332"/>
          </a:xfrm>
          <a:prstGeom prst="rect">
            <a:avLst/>
          </a:prstGeom>
          <a:noFill/>
        </p:spPr>
        <p:txBody>
          <a:bodyPr wrap="none" rtlCol="0">
            <a:spAutoFit/>
          </a:bodyPr>
          <a:lstStyle/>
          <a:p>
            <a:r>
              <a:rPr lang="en-US" b="1" dirty="0" smtClean="0"/>
              <a:t>Applying the Bayes theorem:</a:t>
            </a:r>
            <a:endParaRPr lang="en-US" b="1" dirty="0"/>
          </a:p>
        </p:txBody>
      </p:sp>
      <p:grpSp>
        <p:nvGrpSpPr>
          <p:cNvPr id="26" name="Group 25"/>
          <p:cNvGrpSpPr/>
          <p:nvPr/>
        </p:nvGrpSpPr>
        <p:grpSpPr>
          <a:xfrm>
            <a:off x="2194985" y="2966897"/>
            <a:ext cx="1682913" cy="561332"/>
            <a:chOff x="2472581" y="4607195"/>
            <a:chExt cx="1682913" cy="561332"/>
          </a:xfrm>
        </p:grpSpPr>
        <p:sp>
          <p:nvSpPr>
            <p:cNvPr id="8" name="Rectangle 7"/>
            <p:cNvSpPr/>
            <p:nvPr/>
          </p:nvSpPr>
          <p:spPr>
            <a:xfrm>
              <a:off x="2503296" y="4819359"/>
              <a:ext cx="1652198" cy="32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472581" y="4607195"/>
              <a:ext cx="814647" cy="261610"/>
            </a:xfrm>
            <a:prstGeom prst="rect">
              <a:avLst/>
            </a:prstGeom>
            <a:noFill/>
          </p:spPr>
          <p:txBody>
            <a:bodyPr wrap="none" rtlCol="0">
              <a:spAutoFit/>
            </a:bodyPr>
            <a:lstStyle/>
            <a:p>
              <a:r>
                <a:rPr lang="en-US" sz="1050" dirty="0" smtClean="0"/>
                <a:t>RegulonDB</a:t>
              </a:r>
              <a:endParaRPr lang="en-US" sz="1050" dirty="0"/>
            </a:p>
          </p:txBody>
        </p:sp>
        <p:sp>
          <p:nvSpPr>
            <p:cNvPr id="19" name="TextBox 18"/>
            <p:cNvSpPr txBox="1"/>
            <p:nvPr/>
          </p:nvSpPr>
          <p:spPr>
            <a:xfrm>
              <a:off x="2600104" y="4799195"/>
              <a:ext cx="421910" cy="369332"/>
            </a:xfrm>
            <a:prstGeom prst="rect">
              <a:avLst/>
            </a:prstGeom>
            <a:noFill/>
          </p:spPr>
          <p:txBody>
            <a:bodyPr wrap="none" rtlCol="0">
              <a:spAutoFit/>
            </a:bodyPr>
            <a:lstStyle/>
            <a:p>
              <a:r>
                <a:rPr lang="en-US" b="1" dirty="0" smtClean="0">
                  <a:solidFill>
                    <a:srgbClr val="00B050"/>
                  </a:solidFill>
                </a:rPr>
                <a:t>TP</a:t>
              </a:r>
              <a:endParaRPr lang="en-US" b="1" dirty="0">
                <a:solidFill>
                  <a:srgbClr val="00B050"/>
                </a:solidFill>
              </a:endParaRPr>
            </a:p>
          </p:txBody>
        </p:sp>
        <p:sp>
          <p:nvSpPr>
            <p:cNvPr id="25" name="TextBox 24"/>
            <p:cNvSpPr txBox="1"/>
            <p:nvPr/>
          </p:nvSpPr>
          <p:spPr>
            <a:xfrm>
              <a:off x="3661888" y="4789850"/>
              <a:ext cx="450764" cy="369332"/>
            </a:xfrm>
            <a:prstGeom prst="rect">
              <a:avLst/>
            </a:prstGeom>
            <a:noFill/>
          </p:spPr>
          <p:txBody>
            <a:bodyPr wrap="none" rtlCol="0">
              <a:spAutoFit/>
            </a:bodyPr>
            <a:lstStyle/>
            <a:p>
              <a:r>
                <a:rPr lang="en-US" b="1" dirty="0" smtClean="0">
                  <a:solidFill>
                    <a:srgbClr val="FF0000"/>
                  </a:solidFill>
                </a:rPr>
                <a:t>TN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27" name="Rectangle 26"/>
              <p:cNvSpPr/>
              <p:nvPr/>
            </p:nvSpPr>
            <p:spPr>
              <a:xfrm>
                <a:off x="519088" y="5298902"/>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xmlns="">
          <p:sp>
            <p:nvSpPr>
              <p:cNvPr id="27" name="Rectangle 26"/>
              <p:cNvSpPr>
                <a:spLocks noRot="1" noChangeAspect="1" noMove="1" noResize="1" noEditPoints="1" noAdjustHandles="1" noChangeArrowheads="1" noChangeShapeType="1" noTextEdit="1"/>
              </p:cNvSpPr>
              <p:nvPr/>
            </p:nvSpPr>
            <p:spPr>
              <a:xfrm>
                <a:off x="519088" y="5298902"/>
                <a:ext cx="1483419" cy="376000"/>
              </a:xfrm>
              <a:prstGeom prst="rect">
                <a:avLst/>
              </a:prstGeom>
              <a:blipFill rotWithShape="0">
                <a:blip r:embed="rId6"/>
                <a:stretch>
                  <a:fillRect r="-164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925921" y="5327062"/>
                <a:ext cx="3903954" cy="1077218"/>
              </a:xfrm>
              <a:prstGeom prst="rect">
                <a:avLst/>
              </a:prstGeom>
              <a:noFill/>
            </p:spPr>
            <p:txBody>
              <a:bodyPr wrap="square" rtlCol="0">
                <a:spAutoFit/>
              </a:bodyPr>
              <a:lstStyle/>
              <a:p>
                <a:r>
                  <a:rPr lang="en-US" sz="1600" dirty="0" smtClean="0"/>
                  <a:t>Likelihood of observing a distance </a:t>
                </a:r>
                <a:r>
                  <a:rPr lang="en-US" sz="1600" i="1" dirty="0" smtClean="0">
                    <a:latin typeface="Times New Roman" panose="02020603050405020304" pitchFamily="18" charset="0"/>
                    <a:cs typeface="Times New Roman" panose="02020603050405020304" pitchFamily="18" charset="0"/>
                  </a:rPr>
                  <a:t>x</a:t>
                </a:r>
                <a:r>
                  <a:rPr lang="en-US" sz="1600" dirty="0" smtClean="0"/>
                  <a:t> between genes </a:t>
                </a:r>
                <a:r>
                  <a:rPr lang="en-US" sz="1600" i="1" dirty="0" smtClean="0">
                    <a:latin typeface="Times New Roman" panose="02020603050405020304" pitchFamily="18" charset="0"/>
                    <a:cs typeface="Times New Roman" panose="02020603050405020304" pitchFamily="18" charset="0"/>
                  </a:rPr>
                  <a:t>i,j</a:t>
                </a:r>
                <a:r>
                  <a:rPr lang="en-US" sz="1600" dirty="0" smtClean="0"/>
                  <a:t> under the hypothesis that they are in the same operon. </a:t>
                </a:r>
                <a:r>
                  <a:rPr lang="en-US" sz="1600" dirty="0" smtClean="0">
                    <a:cs typeface="Times New Roman" panose="02020603050405020304" pitchFamily="18" charset="0"/>
                  </a:rPr>
                  <a:t>That is, our model </a:t>
                </a:r>
                <a:r>
                  <a:rPr lang="en-US" sz="1600" dirty="0">
                    <a:cs typeface="Times New Roman" panose="02020603050405020304" pitchFamily="18" charset="0"/>
                  </a:rPr>
                  <a:t>of how the distances </a:t>
                </a:r>
                <a:r>
                  <a:rPr lang="en-US" sz="1600" dirty="0" smtClean="0">
                    <a:cs typeface="Times New Roman" panose="02020603050405020304" pitchFamily="18" charset="0"/>
                  </a:rPr>
                  <a:t>distribute given </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a:t>.</a:t>
                </a:r>
              </a:p>
            </p:txBody>
          </p:sp>
        </mc:Choice>
        <mc:Fallback xmlns="">
          <p:sp>
            <p:nvSpPr>
              <p:cNvPr id="29" name="TextBox 28"/>
              <p:cNvSpPr txBox="1">
                <a:spLocks noRot="1" noChangeAspect="1" noMove="1" noResize="1" noEditPoints="1" noAdjustHandles="1" noChangeArrowheads="1" noChangeShapeType="1" noTextEdit="1"/>
              </p:cNvSpPr>
              <p:nvPr/>
            </p:nvSpPr>
            <p:spPr>
              <a:xfrm>
                <a:off x="1925921" y="5327062"/>
                <a:ext cx="3903954" cy="1077218"/>
              </a:xfrm>
              <a:prstGeom prst="rect">
                <a:avLst/>
              </a:prstGeom>
              <a:blipFill rotWithShape="0">
                <a:blip r:embed="rId7"/>
                <a:stretch>
                  <a:fillRect l="-938" t="-2260" r="-1406" b="-6215"/>
                </a:stretch>
              </a:blipFill>
            </p:spPr>
            <p:txBody>
              <a:bodyPr/>
              <a:lstStyle/>
              <a:p>
                <a:r>
                  <a:rPr lang="en-US">
                    <a:noFill/>
                  </a:rPr>
                  <a:t> </a:t>
                </a:r>
              </a:p>
            </p:txBody>
          </p:sp>
        </mc:Fallback>
      </mc:AlternateContent>
      <p:sp>
        <p:nvSpPr>
          <p:cNvPr id="31" name="TextBox 30"/>
          <p:cNvSpPr txBox="1"/>
          <p:nvPr/>
        </p:nvSpPr>
        <p:spPr>
          <a:xfrm>
            <a:off x="7270016" y="3313609"/>
            <a:ext cx="4480494" cy="523220"/>
          </a:xfrm>
          <a:prstGeom prst="rect">
            <a:avLst/>
          </a:prstGeom>
          <a:noFill/>
        </p:spPr>
        <p:txBody>
          <a:bodyPr wrap="square" rtlCol="0">
            <a:spAutoFit/>
          </a:bodyPr>
          <a:lstStyle/>
          <a:p>
            <a:r>
              <a:rPr lang="en-US" sz="1400" dirty="0" smtClean="0"/>
              <a:t>Posterior probability that genes </a:t>
            </a:r>
            <a:r>
              <a:rPr lang="en-US" sz="1400" i="1" dirty="0" smtClean="0">
                <a:latin typeface="Times New Roman" panose="02020603050405020304" pitchFamily="18" charset="0"/>
                <a:cs typeface="Times New Roman" panose="02020603050405020304" pitchFamily="18" charset="0"/>
              </a:rPr>
              <a:t>i</a:t>
            </a:r>
            <a:r>
              <a:rPr lang="en-US" sz="1400" dirty="0" smtClean="0"/>
              <a:t> and </a:t>
            </a:r>
            <a:r>
              <a:rPr lang="en-US" sz="1400" i="1" dirty="0" smtClean="0">
                <a:latin typeface="Times New Roman" panose="02020603050405020304" pitchFamily="18" charset="0"/>
                <a:cs typeface="Times New Roman" panose="02020603050405020304" pitchFamily="18" charset="0"/>
              </a:rPr>
              <a:t>j</a:t>
            </a:r>
            <a:r>
              <a:rPr lang="en-US" sz="1400" dirty="0" smtClean="0"/>
              <a:t> are in the same operons given that they have intergenic distance </a:t>
            </a:r>
            <a:r>
              <a:rPr lang="en-US" sz="1400" i="1" dirty="0" smtClean="0">
                <a:latin typeface="Times New Roman" panose="02020603050405020304" pitchFamily="18" charset="0"/>
                <a:cs typeface="Times New Roman" panose="02020603050405020304" pitchFamily="18" charset="0"/>
              </a:rPr>
              <a:t>x</a:t>
            </a:r>
            <a:r>
              <a:rPr lang="en-US" sz="1400" i="1" dirty="0" smtClean="0">
                <a:cs typeface="Times New Roman" panose="02020603050405020304" pitchFamily="18" charset="0"/>
              </a:rPr>
              <a:t>. </a:t>
            </a:r>
            <a:endParaRPr lang="en-US" sz="1400" dirty="0" smtClean="0"/>
          </a:p>
        </p:txBody>
      </p:sp>
      <mc:AlternateContent xmlns:mc="http://schemas.openxmlformats.org/markup-compatibility/2006" xmlns:a14="http://schemas.microsoft.com/office/drawing/2010/main">
        <mc:Choice Requires="a14">
          <p:sp>
            <p:nvSpPr>
              <p:cNvPr id="3" name="Rectangle 2"/>
              <p:cNvSpPr/>
              <p:nvPr/>
            </p:nvSpPr>
            <p:spPr>
              <a:xfrm>
                <a:off x="1332492" y="2878231"/>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𝒉</m:t>
                          </m:r>
                        </m:e>
                        <m:sub>
                          <m:r>
                            <a:rPr lang="en-US" b="1" i="1">
                              <a:solidFill>
                                <a:srgbClr val="00B050"/>
                              </a:solidFill>
                              <a:latin typeface="Cambria Math" panose="02040503050406030204" pitchFamily="18" charset="0"/>
                            </a:rPr>
                            <m:t>𝟏</m:t>
                          </m:r>
                        </m:sub>
                      </m:sSub>
                    </m:oMath>
                  </m:oMathPara>
                </a14:m>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1332492" y="2878231"/>
                <a:ext cx="49398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413881" y="2882415"/>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smtClean="0">
                              <a:solidFill>
                                <a:srgbClr val="FF0000"/>
                              </a:solidFill>
                              <a:latin typeface="Cambria Math" panose="02040503050406030204" pitchFamily="18" charset="0"/>
                            </a:rPr>
                            <m:t>𝟎</m:t>
                          </m:r>
                        </m:sub>
                      </m:sSub>
                    </m:oMath>
                  </m:oMathPara>
                </a14:m>
                <a:endParaRPr lang="en-US" b="1" dirty="0"/>
              </a:p>
            </p:txBody>
          </p:sp>
        </mc:Choice>
        <mc:Fallback xmlns="">
          <p:sp>
            <p:nvSpPr>
              <p:cNvPr id="30" name="Rectangle 29"/>
              <p:cNvSpPr>
                <a:spLocks noRot="1" noChangeAspect="1" noMove="1" noResize="1" noEditPoints="1" noAdjustHandles="1" noChangeArrowheads="1" noChangeShapeType="1" noTextEdit="1"/>
              </p:cNvSpPr>
              <p:nvPr/>
            </p:nvSpPr>
            <p:spPr>
              <a:xfrm>
                <a:off x="4413881" y="2882415"/>
                <a:ext cx="493981" cy="369332"/>
              </a:xfrm>
              <a:prstGeom prst="rect">
                <a:avLst/>
              </a:prstGeom>
              <a:blipFill rotWithShape="0">
                <a:blip r:embed="rId9"/>
                <a:stretch>
                  <a:fillRect/>
                </a:stretch>
              </a:blipFill>
            </p:spPr>
            <p:txBody>
              <a:bodyPr/>
              <a:lstStyle/>
              <a:p>
                <a:r>
                  <a:rPr lang="en-US">
                    <a:noFill/>
                  </a:rPr>
                  <a:t> </a:t>
                </a:r>
              </a:p>
            </p:txBody>
          </p:sp>
        </mc:Fallback>
      </mc:AlternateContent>
      <p:sp>
        <p:nvSpPr>
          <p:cNvPr id="28" name="TextBox 27"/>
          <p:cNvSpPr txBox="1"/>
          <p:nvPr/>
        </p:nvSpPr>
        <p:spPr>
          <a:xfrm>
            <a:off x="7448234" y="1865292"/>
            <a:ext cx="365189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in the same operon</a:t>
            </a:r>
            <a:endParaRPr lang="en-US" sz="1600" dirty="0"/>
          </a:p>
        </p:txBody>
      </p:sp>
      <p:sp>
        <p:nvSpPr>
          <p:cNvPr id="32" name="TextBox 31"/>
          <p:cNvSpPr txBox="1"/>
          <p:nvPr/>
        </p:nvSpPr>
        <p:spPr>
          <a:xfrm>
            <a:off x="7448234" y="2264259"/>
            <a:ext cx="411285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NOT in the same operon.</a:t>
            </a:r>
            <a:endParaRPr lang="en-US" sz="1600" dirty="0"/>
          </a:p>
        </p:txBody>
      </p:sp>
      <mc:AlternateContent xmlns:mc="http://schemas.openxmlformats.org/markup-compatibility/2006" xmlns:a14="http://schemas.microsoft.com/office/drawing/2010/main">
        <mc:Choice Requires="a14">
          <p:sp>
            <p:nvSpPr>
              <p:cNvPr id="33" name="Rectangle 32"/>
              <p:cNvSpPr/>
              <p:nvPr/>
            </p:nvSpPr>
            <p:spPr>
              <a:xfrm>
                <a:off x="1170781" y="6350037"/>
                <a:ext cx="8513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1170781" y="6350037"/>
                <a:ext cx="851387" cy="369332"/>
              </a:xfrm>
              <a:prstGeom prst="rect">
                <a:avLst/>
              </a:prstGeom>
              <a:blipFill rotWithShape="0">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925921" y="6392918"/>
                <a:ext cx="2123080" cy="338554"/>
              </a:xfrm>
              <a:prstGeom prst="rect">
                <a:avLst/>
              </a:prstGeom>
              <a:noFill/>
            </p:spPr>
            <p:txBody>
              <a:bodyPr wrap="square" rtlCol="0">
                <a:spAutoFit/>
              </a:bodyPr>
              <a:lstStyle/>
              <a:p>
                <a:r>
                  <a:rPr lang="en-US" sz="1600" dirty="0" smtClean="0"/>
                  <a:t>Prior probability of </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a:t>
                </a:r>
              </a:p>
            </p:txBody>
          </p:sp>
        </mc:Choice>
        <mc:Fallback xmlns="">
          <p:sp>
            <p:nvSpPr>
              <p:cNvPr id="34" name="TextBox 33"/>
              <p:cNvSpPr txBox="1">
                <a:spLocks noRot="1" noChangeAspect="1" noMove="1" noResize="1" noEditPoints="1" noAdjustHandles="1" noChangeArrowheads="1" noChangeShapeType="1" noTextEdit="1"/>
              </p:cNvSpPr>
              <p:nvPr/>
            </p:nvSpPr>
            <p:spPr>
              <a:xfrm>
                <a:off x="1925921" y="6392918"/>
                <a:ext cx="2123080" cy="338554"/>
              </a:xfrm>
              <a:prstGeom prst="rect">
                <a:avLst/>
              </a:prstGeom>
              <a:blipFill rotWithShape="0">
                <a:blip r:embed="rId11"/>
                <a:stretch>
                  <a:fillRect l="-1724" t="-5455" b="-23636"/>
                </a:stretch>
              </a:blipFill>
            </p:spPr>
            <p:txBody>
              <a:bodyPr/>
              <a:lstStyle/>
              <a:p>
                <a:r>
                  <a:rPr lang="en-US">
                    <a:noFill/>
                  </a:rPr>
                  <a:t> </a:t>
                </a:r>
              </a:p>
            </p:txBody>
          </p:sp>
        </mc:Fallback>
      </mc:AlternateContent>
      <p:sp>
        <p:nvSpPr>
          <p:cNvPr id="36" name="TextBox 35"/>
          <p:cNvSpPr txBox="1"/>
          <p:nvPr/>
        </p:nvSpPr>
        <p:spPr>
          <a:xfrm>
            <a:off x="5985411" y="4107596"/>
            <a:ext cx="5686374" cy="1077218"/>
          </a:xfrm>
          <a:prstGeom prst="rect">
            <a:avLst/>
          </a:prstGeom>
          <a:noFill/>
        </p:spPr>
        <p:txBody>
          <a:bodyPr wrap="square" rtlCol="0">
            <a:spAutoFit/>
          </a:bodyPr>
          <a:lstStyle/>
          <a:p>
            <a:r>
              <a:rPr lang="en-US" sz="1600" b="1" dirty="0" smtClean="0"/>
              <a:t>Now back to reality: </a:t>
            </a:r>
            <a:r>
              <a:rPr lang="en-US" sz="1600" dirty="0" smtClean="0"/>
              <a:t>we don’t know the operon partition! Therefore we must work with samples and assume they are representative of the genomic distribution of distances in operons. We’ll take this sample from RegulonDB.</a:t>
            </a:r>
            <a:endParaRPr lang="en-US" sz="1600" dirty="0"/>
          </a:p>
        </p:txBody>
      </p:sp>
      <mc:AlternateContent xmlns:mc="http://schemas.openxmlformats.org/markup-compatibility/2006" xmlns:a14="http://schemas.microsoft.com/office/drawing/2010/main">
        <mc:Choice Requires="a14">
          <p:sp>
            <p:nvSpPr>
              <p:cNvPr id="37" name="TextBox 36"/>
              <p:cNvSpPr txBox="1"/>
              <p:nvPr/>
            </p:nvSpPr>
            <p:spPr>
              <a:xfrm>
                <a:off x="7371665" y="5307467"/>
                <a:ext cx="2661883" cy="338554"/>
              </a:xfrm>
              <a:prstGeom prst="rect">
                <a:avLst/>
              </a:prstGeom>
              <a:noFill/>
            </p:spPr>
            <p:txBody>
              <a:bodyPr wrap="none" rtlCol="0">
                <a:spAutoFit/>
              </a:bodyPr>
              <a:lstStyle/>
              <a:p>
                <a:r>
                  <a:rPr lang="en-US" sz="1600" b="1" dirty="0" smtClean="0"/>
                  <a:t>What about the prior </a:t>
                </a:r>
                <a14:m>
                  <m:oMath xmlns:m="http://schemas.openxmlformats.org/officeDocument/2006/math">
                    <m:r>
                      <a:rPr lang="en-US" sz="1600" b="1" i="1">
                        <a:latin typeface="Cambria Math" panose="02040503050406030204" pitchFamily="18" charset="0"/>
                      </a:rPr>
                      <m:t>𝒑</m:t>
                    </m:r>
                    <m:d>
                      <m:dPr>
                        <m:ctrlPr>
                          <a:rPr lang="en-US" sz="1600" b="1" i="1">
                            <a:latin typeface="Cambria Math" panose="02040503050406030204" pitchFamily="18" charset="0"/>
                          </a:rPr>
                        </m:ctrlPr>
                      </m:dPr>
                      <m:e>
                        <m:sSub>
                          <m:sSubPr>
                            <m:ctrlPr>
                              <a:rPr lang="en-US" sz="1600" b="1" i="1">
                                <a:solidFill>
                                  <a:srgbClr val="00B050"/>
                                </a:solidFill>
                                <a:latin typeface="Cambria Math" panose="02040503050406030204" pitchFamily="18" charset="0"/>
                              </a:rPr>
                            </m:ctrlPr>
                          </m:sSubPr>
                          <m:e>
                            <m:r>
                              <a:rPr lang="en-US" sz="1600" b="1" i="1">
                                <a:solidFill>
                                  <a:srgbClr val="00B050"/>
                                </a:solidFill>
                                <a:latin typeface="Cambria Math" panose="02040503050406030204" pitchFamily="18" charset="0"/>
                              </a:rPr>
                              <m:t>𝒉</m:t>
                            </m:r>
                          </m:e>
                          <m:sub>
                            <m:r>
                              <a:rPr lang="en-US" sz="1600" b="1" i="1">
                                <a:solidFill>
                                  <a:srgbClr val="00B050"/>
                                </a:solidFill>
                                <a:latin typeface="Cambria Math" panose="02040503050406030204" pitchFamily="18" charset="0"/>
                              </a:rPr>
                              <m:t>𝟏</m:t>
                            </m:r>
                          </m:sub>
                        </m:sSub>
                      </m:e>
                    </m:d>
                  </m:oMath>
                </a14:m>
                <a:r>
                  <a:rPr lang="en-US" sz="1600" b="1" dirty="0" smtClean="0"/>
                  <a:t>?</a:t>
                </a:r>
                <a:endParaRPr lang="en-US" sz="16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7371665" y="5307467"/>
                <a:ext cx="2661883" cy="338554"/>
              </a:xfrm>
              <a:prstGeom prst="rect">
                <a:avLst/>
              </a:prstGeom>
              <a:blipFill rotWithShape="0">
                <a:blip r:embed="rId12"/>
                <a:stretch>
                  <a:fillRect l="-1144" t="-5455" r="-229"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948018" y="5558614"/>
                <a:ext cx="5405782" cy="830997"/>
              </a:xfrm>
              <a:prstGeom prst="rect">
                <a:avLst/>
              </a:prstGeom>
              <a:noFill/>
            </p:spPr>
            <p:txBody>
              <a:bodyPr wrap="square" rtlCol="0">
                <a:spAutoFit/>
              </a:bodyPr>
              <a:lstStyle/>
              <a:p>
                <a:r>
                  <a:rPr lang="en-US" sz="1600" dirty="0" smtClean="0"/>
                  <a:t>The prior presents an opportunity to include what we currently know about </a:t>
                </a:r>
                <a14:m>
                  <m:oMath xmlns:m="http://schemas.openxmlformats.org/officeDocument/2006/math">
                    <m:r>
                      <a:rPr lang="en-US" sz="1600" b="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solidFill>
                                  <a:srgbClr val="00B050"/>
                                </a:solidFill>
                                <a:latin typeface="Cambria Math" panose="02040503050406030204" pitchFamily="18" charset="0"/>
                              </a:rPr>
                            </m:ctrlPr>
                          </m:sSubPr>
                          <m:e>
                            <m:r>
                              <a:rPr lang="en-US" sz="1600" b="0" i="1">
                                <a:solidFill>
                                  <a:srgbClr val="00B050"/>
                                </a:solidFill>
                                <a:latin typeface="Cambria Math" panose="02040503050406030204" pitchFamily="18" charset="0"/>
                              </a:rPr>
                              <m:t>h</m:t>
                            </m:r>
                          </m:e>
                          <m:sub>
                            <m:r>
                              <a:rPr lang="en-US" sz="1600" b="0" i="1">
                                <a:solidFill>
                                  <a:srgbClr val="00B050"/>
                                </a:solidFill>
                                <a:latin typeface="Cambria Math" panose="02040503050406030204" pitchFamily="18" charset="0"/>
                              </a:rPr>
                              <m:t>1</m:t>
                            </m:r>
                          </m:sub>
                        </m:sSub>
                      </m:e>
                    </m:d>
                  </m:oMath>
                </a14:m>
                <a:r>
                  <a:rPr lang="en-US" sz="1600" dirty="0" smtClean="0"/>
                  <a:t> before looking at the data.  The prior for the null hypothesis would be:</a:t>
                </a:r>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948018" y="5558614"/>
                <a:ext cx="5405782" cy="830997"/>
              </a:xfrm>
              <a:prstGeom prst="rect">
                <a:avLst/>
              </a:prstGeom>
              <a:blipFill rotWithShape="0">
                <a:blip r:embed="rId13"/>
                <a:stretch>
                  <a:fillRect l="-676" t="-2206" r="-1015"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7745513" y="6280696"/>
                <a:ext cx="203395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oMath>
                </a14:m>
                <a:r>
                  <a:rPr lang="en-US" dirty="0" smtClean="0"/>
                  <a:t>)</a:t>
                </a:r>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7745513" y="6280696"/>
                <a:ext cx="2033955" cy="369332"/>
              </a:xfrm>
              <a:prstGeom prst="rect">
                <a:avLst/>
              </a:prstGeom>
              <a:blipFill rotWithShape="0">
                <a:blip r:embed="rId1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819895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Posterior probability vs log-likelihood</a:t>
            </a:r>
            <a:endParaRPr lang="en-US" b="1"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8</a:t>
            </a:fld>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6625991" y="1831601"/>
                <a:ext cx="4301690"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00B050"/>
                                  </a:solidFill>
                                  <a:latin typeface="Cambria Math" panose="02040503050406030204" pitchFamily="18" charset="0"/>
                                </a:rPr>
                                <m:t>h</m:t>
                              </m:r>
                            </m:e>
                            <m:sub>
                              <m:r>
                                <a:rPr lang="en-US"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e>
                              </m:d>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r>
                                <a:rPr lang="en-US" i="1">
                                  <a:latin typeface="Cambria Math" panose="02040503050406030204" pitchFamily="18" charset="0"/>
                                </a:rPr>
                                <m:t>)</m:t>
                              </m:r>
                            </m:e>
                          </m:nary>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625991" y="1831601"/>
                <a:ext cx="4301690" cy="677943"/>
              </a:xfrm>
              <a:prstGeom prst="rect">
                <a:avLst/>
              </a:prstGeom>
              <a:blipFill rotWithShape="0">
                <a:blip r:embed="rId2"/>
                <a:stretch>
                  <a:fillRect/>
                </a:stretch>
              </a:blipFill>
            </p:spPr>
            <p:txBody>
              <a:bodyPr/>
              <a:lstStyle/>
              <a:p>
                <a:r>
                  <a:rPr lang="en-US">
                    <a:noFill/>
                  </a:rPr>
                  <a:t> </a:t>
                </a:r>
              </a:p>
            </p:txBody>
          </p:sp>
        </mc:Fallback>
      </mc:AlternateContent>
      <p:sp>
        <p:nvSpPr>
          <p:cNvPr id="24" name="TextBox 23"/>
          <p:cNvSpPr txBox="1"/>
          <p:nvPr/>
        </p:nvSpPr>
        <p:spPr>
          <a:xfrm>
            <a:off x="7802864" y="1434109"/>
            <a:ext cx="1806585" cy="369332"/>
          </a:xfrm>
          <a:prstGeom prst="rect">
            <a:avLst/>
          </a:prstGeom>
          <a:noFill/>
        </p:spPr>
        <p:txBody>
          <a:bodyPr wrap="none" rtlCol="0">
            <a:spAutoFit/>
          </a:bodyPr>
          <a:lstStyle/>
          <a:p>
            <a:r>
              <a:rPr lang="en-US" b="1" dirty="0" smtClean="0"/>
              <a:t> Bayesian model:</a:t>
            </a:r>
            <a:endParaRPr lang="en-US" b="1" dirty="0"/>
          </a:p>
        </p:txBody>
      </p:sp>
      <p:cxnSp>
        <p:nvCxnSpPr>
          <p:cNvPr id="40" name="Straight Connector 39"/>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a:stretch>
            <a:fillRect/>
          </a:stretch>
        </p:blipFill>
        <p:spPr>
          <a:xfrm>
            <a:off x="1092313" y="1792550"/>
            <a:ext cx="3657600" cy="895350"/>
          </a:xfrm>
          <a:prstGeom prst="rect">
            <a:avLst/>
          </a:prstGeom>
        </p:spPr>
      </p:pic>
      <p:sp>
        <p:nvSpPr>
          <p:cNvPr id="42" name="TextBox 41"/>
          <p:cNvSpPr txBox="1"/>
          <p:nvPr/>
        </p:nvSpPr>
        <p:spPr>
          <a:xfrm>
            <a:off x="2053674" y="1477461"/>
            <a:ext cx="2088392" cy="369332"/>
          </a:xfrm>
          <a:prstGeom prst="rect">
            <a:avLst/>
          </a:prstGeom>
          <a:noFill/>
        </p:spPr>
        <p:txBody>
          <a:bodyPr wrap="none" rtlCol="0">
            <a:spAutoFit/>
          </a:bodyPr>
          <a:lstStyle/>
          <a:p>
            <a:r>
              <a:rPr lang="en-US" b="1" dirty="0" smtClean="0"/>
              <a:t>Log-likelihood ratio:</a:t>
            </a:r>
            <a:endParaRPr lang="en-US" b="1" dirty="0"/>
          </a:p>
        </p:txBody>
      </p:sp>
      <mc:AlternateContent xmlns:mc="http://schemas.openxmlformats.org/markup-compatibility/2006" xmlns:a14="http://schemas.microsoft.com/office/drawing/2010/main">
        <mc:Choice Requires="a14">
          <p:sp>
            <p:nvSpPr>
              <p:cNvPr id="43" name="TextBox 42"/>
              <p:cNvSpPr txBox="1"/>
              <p:nvPr/>
            </p:nvSpPr>
            <p:spPr>
              <a:xfrm>
                <a:off x="177115" y="3598311"/>
                <a:ext cx="5999143"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00B050"/>
                                  </a:solidFill>
                                  <a:latin typeface="Cambria Math" panose="02040503050406030204" pitchFamily="18" charset="0"/>
                                </a:rPr>
                                <m:t>h</m:t>
                              </m:r>
                            </m:e>
                            <m:sub>
                              <m:r>
                                <a:rPr lang="en-US"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e>
                          </m:d>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r>
                            <a:rPr lang="en-US" i="1">
                              <a:latin typeface="Cambria Math" panose="02040503050406030204" pitchFamily="18" charset="0"/>
                            </a:rPr>
                            <m:t>𝑝</m:t>
                          </m:r>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r>
                            <a:rPr lang="en-US" i="1">
                              <a:latin typeface="Cambria Math" panose="02040503050406030204" pitchFamily="18" charset="0"/>
                            </a:rPr>
                            <m:t>)</m:t>
                          </m:r>
                        </m:den>
                      </m:f>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77115" y="3598311"/>
                <a:ext cx="5999143" cy="67794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216164" y="2893101"/>
                <a:ext cx="3944895" cy="646331"/>
              </a:xfrm>
              <a:prstGeom prst="rect">
                <a:avLst/>
              </a:prstGeom>
              <a:noFill/>
            </p:spPr>
            <p:txBody>
              <a:bodyPr wrap="square" rtlCol="0">
                <a:spAutoFit/>
              </a:bodyPr>
              <a:lstStyle/>
              <a:p>
                <a:r>
                  <a:rPr lang="en-US" b="1" dirty="0" smtClean="0"/>
                  <a:t>We remove now the influence of the priors by making </a:t>
                </a:r>
                <a14:m>
                  <m:oMath xmlns:m="http://schemas.openxmlformats.org/officeDocument/2006/math">
                    <m:sSub>
                      <m:sSubPr>
                        <m:ctrlPr>
                          <a:rPr lang="en-US" i="1">
                            <a:solidFill>
                              <a:srgbClr val="00B050"/>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i="1">
                            <a:solidFill>
                              <a:srgbClr val="FF0000"/>
                            </a:solidFill>
                            <a:latin typeface="Cambria Math" panose="02040503050406030204" pitchFamily="18" charset="0"/>
                          </a:rPr>
                          <m:t>h</m:t>
                        </m:r>
                      </m:e>
                      <m:sub>
                        <m:r>
                          <a:rPr lang="en-US" i="1">
                            <a:solidFill>
                              <a:srgbClr val="FF0000"/>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oMath>
                </a14:m>
                <a:r>
                  <a:rPr lang="en-US" b="1" dirty="0" smtClean="0"/>
                  <a:t>:</a:t>
                </a:r>
                <a:endParaRPr lang="en-US"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7216164" y="2893101"/>
                <a:ext cx="3944895" cy="646331"/>
              </a:xfrm>
              <a:prstGeom prst="rect">
                <a:avLst/>
              </a:prstGeom>
              <a:blipFill rotWithShape="0">
                <a:blip r:embed="rId5"/>
                <a:stretch>
                  <a:fillRect l="-139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08457" y="3640438"/>
                <a:ext cx="4837606"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num>
                        <m:den>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den>
                      </m:f>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6708457" y="3640438"/>
                <a:ext cx="4837606" cy="677943"/>
              </a:xfrm>
              <a:prstGeom prst="rect">
                <a:avLst/>
              </a:prstGeom>
              <a:blipFill rotWithShape="0">
                <a:blip r:embed="rId6"/>
                <a:stretch>
                  <a:fillRect/>
                </a:stretch>
              </a:blipFill>
            </p:spPr>
            <p:txBody>
              <a:bodyPr/>
              <a:lstStyle/>
              <a:p>
                <a:r>
                  <a:rPr lang="en-US">
                    <a:noFill/>
                  </a:rPr>
                  <a:t> </a:t>
                </a:r>
              </a:p>
            </p:txBody>
          </p:sp>
        </mc:Fallback>
      </mc:AlternateContent>
      <p:sp>
        <p:nvSpPr>
          <p:cNvPr id="46" name="TextBox 45"/>
          <p:cNvSpPr txBox="1"/>
          <p:nvPr/>
        </p:nvSpPr>
        <p:spPr>
          <a:xfrm>
            <a:off x="5407328" y="5268706"/>
            <a:ext cx="5266886" cy="1200329"/>
          </a:xfrm>
          <a:prstGeom prst="rect">
            <a:avLst/>
          </a:prstGeom>
          <a:noFill/>
        </p:spPr>
        <p:txBody>
          <a:bodyPr wrap="square" rtlCol="0">
            <a:spAutoFit/>
          </a:bodyPr>
          <a:lstStyle/>
          <a:p>
            <a:r>
              <a:rPr lang="en-US" b="1" dirty="0"/>
              <a:t>The main disadvantage </a:t>
            </a:r>
            <a:r>
              <a:rPr lang="en-US" b="1" dirty="0" smtClean="0"/>
              <a:t>of the log-likelihood </a:t>
            </a:r>
            <a:r>
              <a:rPr lang="en-US" b="1" dirty="0"/>
              <a:t>ratio </a:t>
            </a:r>
            <a:r>
              <a:rPr lang="en-US" b="1" dirty="0" smtClean="0"/>
              <a:t>is that it does not inherently incorporate prior knowledge into the model…. and, of course, </a:t>
            </a:r>
            <a:r>
              <a:rPr lang="en-US" b="1" dirty="0" smtClean="0"/>
              <a:t>that it does </a:t>
            </a:r>
            <a:r>
              <a:rPr lang="en-US" b="1" dirty="0" smtClean="0"/>
              <a:t>not give a probability of the main hypothesis.</a:t>
            </a:r>
            <a:endParaRPr lang="en-US" b="1" dirty="0"/>
          </a:p>
        </p:txBody>
      </p:sp>
      <mc:AlternateContent xmlns:mc="http://schemas.openxmlformats.org/markup-compatibility/2006" xmlns:a14="http://schemas.microsoft.com/office/drawing/2010/main">
        <mc:Choice Requires="a14">
          <p:sp>
            <p:nvSpPr>
              <p:cNvPr id="47" name="TextBox 46"/>
              <p:cNvSpPr txBox="1"/>
              <p:nvPr/>
            </p:nvSpPr>
            <p:spPr>
              <a:xfrm>
                <a:off x="1491336" y="5554010"/>
                <a:ext cx="3470694"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𝐿𝐿</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num>
                        <m:den>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den>
                      </m:f>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1491336" y="5554010"/>
                <a:ext cx="3470694" cy="677943"/>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315234" y="4743370"/>
                <a:ext cx="10250307" cy="415370"/>
              </a:xfrm>
              <a:prstGeom prst="rect">
                <a:avLst/>
              </a:prstGeom>
            </p:spPr>
            <p:txBody>
              <a:bodyPr wrap="none">
                <a:spAutoFit/>
              </a:bodyPr>
              <a:lstStyle/>
              <a:p>
                <a:r>
                  <a:rPr lang="en-US" b="1" dirty="0" smtClean="0"/>
                  <a:t>We can see that </a:t>
                </a:r>
                <a14:m>
                  <m:oMath xmlns:m="http://schemas.openxmlformats.org/officeDocument/2006/math">
                    <m:r>
                      <a:rPr lang="en-US" b="1">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𝑜𝑝</m:t>
                        </m:r>
                      </m:sub>
                    </m:sSub>
                    <m:r>
                      <a:rPr lang="en-US" b="0" i="1">
                        <a:latin typeface="Cambria Math" panose="02040503050406030204" pitchFamily="18" charset="0"/>
                      </a:rPr>
                      <m:t>(</m:t>
                    </m:r>
                    <m:r>
                      <a:rPr lang="en-US" b="0" i="1" smtClean="0">
                        <a:latin typeface="Cambria Math" panose="02040503050406030204" pitchFamily="18" charset="0"/>
                      </a:rPr>
                      <m:t>𝑑𝑖𝑠𝑡</m:t>
                    </m:r>
                    <m:r>
                      <a:rPr lang="en-US" b="0" i="1">
                        <a:latin typeface="Cambria Math" panose="02040503050406030204" pitchFamily="18" charset="0"/>
                      </a:rPr>
                      <m:t>)</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𝑇𝑁</m:t>
                        </m:r>
                      </m:e>
                      <m:sub>
                        <m:r>
                          <a:rPr lang="en-US" b="0" i="1" smtClean="0">
                            <a:latin typeface="Cambria Math" panose="02040503050406030204" pitchFamily="18" charset="0"/>
                          </a:rPr>
                          <m:t>𝑜𝑝</m:t>
                        </m:r>
                      </m:sub>
                    </m:sSub>
                    <m:r>
                      <a:rPr lang="en-US" b="0" i="1">
                        <a:latin typeface="Cambria Math" panose="02040503050406030204" pitchFamily="18" charset="0"/>
                      </a:rPr>
                      <m:t>=</m:t>
                    </m:r>
                    <m:r>
                      <a:rPr lang="en-US" b="0"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𝑑</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𝑥</m:t>
                        </m:r>
                      </m:e>
                      <m:e>
                        <m:sSub>
                          <m:sSubPr>
                            <m:ctrlPr>
                              <a:rPr lang="en-US" i="1">
                                <a:solidFill>
                                  <a:srgbClr val="00B050"/>
                                </a:solidFill>
                                <a:latin typeface="Cambria Math" panose="02040503050406030204" pitchFamily="18" charset="0"/>
                              </a:rPr>
                            </m:ctrlPr>
                          </m:sSubPr>
                          <m:e>
                            <m:r>
                              <a:rPr lang="en-US" b="0" i="1">
                                <a:solidFill>
                                  <a:srgbClr val="00B050"/>
                                </a:solidFill>
                                <a:latin typeface="Cambria Math" panose="02040503050406030204" pitchFamily="18" charset="0"/>
                              </a:rPr>
                              <m:t>h</m:t>
                            </m:r>
                          </m:e>
                          <m:sub>
                            <m:r>
                              <a:rPr lang="en-US" b="0" i="1">
                                <a:solidFill>
                                  <a:srgbClr val="00B050"/>
                                </a:solidFill>
                                <a:latin typeface="Cambria Math" panose="02040503050406030204" pitchFamily="18" charset="0"/>
                              </a:rPr>
                              <m:t>1</m:t>
                            </m:r>
                          </m:sub>
                        </m:sSub>
                      </m:e>
                    </m:d>
                  </m:oMath>
                </a14:m>
                <a:r>
                  <a:rPr lang="en-US" b="1" dirty="0" smtClean="0"/>
                  <a:t> </a:t>
                </a:r>
                <a:r>
                  <a:rPr lang="en-US" dirty="0" smtClean="0"/>
                  <a:t>  </a:t>
                </a:r>
                <a:r>
                  <a:rPr lang="en-US" b="1" dirty="0" smtClean="0"/>
                  <a:t>and</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b="0" i="1">
                            <a:latin typeface="Cambria Math" panose="02040503050406030204" pitchFamily="18" charset="0"/>
                          </a:rPr>
                          <m:t>𝑁</m:t>
                        </m:r>
                      </m:e>
                      <m:sub>
                        <m:r>
                          <a:rPr lang="en-US" b="0" i="1" smtClean="0">
                            <a:latin typeface="Cambria Math" panose="02040503050406030204" pitchFamily="18" charset="0"/>
                          </a:rPr>
                          <m:t>𝑛</m:t>
                        </m:r>
                        <m:r>
                          <a:rPr lang="en-US" b="0" i="1">
                            <a:latin typeface="Cambria Math" panose="02040503050406030204" pitchFamily="18" charset="0"/>
                          </a:rPr>
                          <m:t>𝑜𝑝</m:t>
                        </m:r>
                      </m:sub>
                    </m:sSub>
                    <m:r>
                      <a:rPr lang="en-US" b="0" i="1">
                        <a:latin typeface="Cambria Math" panose="02040503050406030204" pitchFamily="18" charset="0"/>
                      </a:rPr>
                      <m:t>(</m:t>
                    </m:r>
                    <m:r>
                      <a:rPr lang="en-US" b="0" i="1">
                        <a:latin typeface="Cambria Math" panose="02040503050406030204" pitchFamily="18" charset="0"/>
                      </a:rPr>
                      <m:t>𝑑𝑖𝑠𝑡</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𝑇𝑁</m:t>
                        </m:r>
                      </m:e>
                      <m:sub>
                        <m:r>
                          <a:rPr lang="en-US" b="0" i="1" smtClean="0">
                            <a:latin typeface="Cambria Math" panose="02040503050406030204" pitchFamily="18" charset="0"/>
                          </a:rPr>
                          <m:t>𝑛</m:t>
                        </m:r>
                        <m:r>
                          <a:rPr lang="en-US" b="0" i="1">
                            <a:latin typeface="Cambria Math" panose="02040503050406030204" pitchFamily="18" charset="0"/>
                          </a:rPr>
                          <m:t>𝑜𝑝</m:t>
                        </m:r>
                      </m:sub>
                    </m:sSub>
                    <m:r>
                      <a:rPr lang="en-US" b="0" i="1">
                        <a:latin typeface="Cambria Math" panose="02040503050406030204" pitchFamily="18" charset="0"/>
                      </a:rPr>
                      <m:t>=</m:t>
                    </m:r>
                    <m:r>
                      <a:rPr lang="en-US" b="0"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𝑑</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sub>
                        </m:sSub>
                        <m:r>
                          <a:rPr lang="en-US" b="0" i="1">
                            <a:latin typeface="Cambria Math" panose="02040503050406030204" pitchFamily="18" charset="0"/>
                          </a:rPr>
                          <m:t>=</m:t>
                        </m:r>
                        <m:r>
                          <a:rPr lang="en-US" b="0"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b="0"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oMath>
                </a14:m>
                <a:r>
                  <a:rPr lang="en-US" b="1" dirty="0" smtClean="0"/>
                  <a:t>.   Thus,</a:t>
                </a:r>
                <a:endParaRPr lang="en-US" b="1" dirty="0"/>
              </a:p>
            </p:txBody>
          </p:sp>
        </mc:Choice>
        <mc:Fallback xmlns="">
          <p:sp>
            <p:nvSpPr>
              <p:cNvPr id="35" name="Rectangle 34"/>
              <p:cNvSpPr>
                <a:spLocks noRot="1" noChangeAspect="1" noMove="1" noResize="1" noEditPoints="1" noAdjustHandles="1" noChangeArrowheads="1" noChangeShapeType="1" noTextEdit="1"/>
              </p:cNvSpPr>
              <p:nvPr/>
            </p:nvSpPr>
            <p:spPr>
              <a:xfrm>
                <a:off x="1315234" y="4743370"/>
                <a:ext cx="10250307" cy="415370"/>
              </a:xfrm>
              <a:prstGeom prst="rect">
                <a:avLst/>
              </a:prstGeom>
              <a:blipFill rotWithShape="0">
                <a:blip r:embed="rId8"/>
                <a:stretch>
                  <a:fillRect l="-535" t="-1471" b="-17647"/>
                </a:stretch>
              </a:blipFill>
            </p:spPr>
            <p:txBody>
              <a:bodyPr/>
              <a:lstStyle/>
              <a:p>
                <a:r>
                  <a:rPr lang="en-US">
                    <a:noFill/>
                  </a:rPr>
                  <a:t> </a:t>
                </a:r>
              </a:p>
            </p:txBody>
          </p:sp>
        </mc:Fallback>
      </mc:AlternateContent>
      <p:sp>
        <p:nvSpPr>
          <p:cNvPr id="48" name="TextBox 47"/>
          <p:cNvSpPr txBox="1"/>
          <p:nvPr/>
        </p:nvSpPr>
        <p:spPr>
          <a:xfrm>
            <a:off x="1959436" y="3179518"/>
            <a:ext cx="2651175" cy="369332"/>
          </a:xfrm>
          <a:prstGeom prst="rect">
            <a:avLst/>
          </a:prstGeom>
          <a:noFill/>
        </p:spPr>
        <p:txBody>
          <a:bodyPr wrap="none" rtlCol="0">
            <a:spAutoFit/>
          </a:bodyPr>
          <a:lstStyle/>
          <a:p>
            <a:r>
              <a:rPr lang="en-US" b="1" dirty="0" smtClean="0"/>
              <a:t>Applying the summation:</a:t>
            </a:r>
            <a:endParaRPr lang="en-US" b="1" dirty="0"/>
          </a:p>
        </p:txBody>
      </p:sp>
    </p:spTree>
    <p:extLst>
      <p:ext uri="{BB962C8B-B14F-4D97-AF65-F5344CB8AC3E}">
        <p14:creationId xmlns:p14="http://schemas.microsoft.com/office/powerpoint/2010/main" val="47239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3" grpId="0"/>
      <p:bldP spid="44" grpId="0"/>
      <p:bldP spid="45" grpId="0"/>
      <p:bldP spid="46" grpId="0"/>
      <p:bldP spid="47" grpId="0"/>
      <p:bldP spid="35"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Implementing the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653777" y="1992611"/>
                <a:ext cx="8948633" cy="3735382"/>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Download the set of known operons for E. coli K12 </a:t>
                </a:r>
                <a:r>
                  <a:rPr lang="en-US" dirty="0"/>
                  <a:t>from </a:t>
                </a:r>
                <a:r>
                  <a:rPr lang="en-US" dirty="0" smtClean="0"/>
                  <a:t>RegulonDB (</a:t>
                </a:r>
                <a:r>
                  <a:rPr lang="en-US" dirty="0" smtClean="0">
                    <a:hlinkClick r:id="rId2"/>
                  </a:rPr>
                  <a:t>http</a:t>
                </a:r>
                <a:r>
                  <a:rPr lang="en-US" dirty="0">
                    <a:hlinkClick r:id="rId2"/>
                  </a:rPr>
                  <a:t>://regulondb.ccg.unam.mx</a:t>
                </a:r>
                <a:r>
                  <a:rPr lang="en-US" dirty="0" smtClean="0">
                    <a:hlinkClick r:id="rId2"/>
                  </a:rPr>
                  <a:t>/</a:t>
                </a:r>
                <a:r>
                  <a:rPr lang="en-US" dirty="0" smtClean="0"/>
                  <a:t>) the following the list of operons and TUs from the experimental </a:t>
                </a:r>
                <a:r>
                  <a:rPr lang="en-US" dirty="0"/>
                  <a:t>datasets </a:t>
                </a:r>
                <a:r>
                  <a:rPr lang="en-US" dirty="0" smtClean="0"/>
                  <a:t>link:</a:t>
                </a:r>
              </a:p>
              <a:p>
                <a:pPr marL="742950" lvl="1" indent="-285750">
                  <a:buClr>
                    <a:srgbClr val="002060"/>
                  </a:buClr>
                  <a:buFont typeface="Courier New" panose="02070309020205020404" pitchFamily="49" charset="0"/>
                  <a:buChar char="o"/>
                </a:pPr>
                <a:r>
                  <a:rPr lang="en-US" dirty="0">
                    <a:hlinkClick r:id="rId3"/>
                  </a:rPr>
                  <a:t>http://</a:t>
                </a:r>
                <a:r>
                  <a:rPr lang="en-US" dirty="0" smtClean="0">
                    <a:hlinkClick r:id="rId3"/>
                  </a:rPr>
                  <a:t>regulondb.ccg.unam.mx/menu/download/datasets/files/TUSet.txt</a:t>
                </a:r>
                <a:endParaRPr lang="en-US" dirty="0" smtClean="0"/>
              </a:p>
              <a:p>
                <a:pPr marL="742950" lvl="1" indent="-285750">
                  <a:buClr>
                    <a:srgbClr val="002060"/>
                  </a:buClr>
                  <a:buFont typeface="Courier New" panose="02070309020205020404" pitchFamily="49" charset="0"/>
                  <a:buChar char="o"/>
                </a:pPr>
                <a:r>
                  <a:rPr lang="en-US" dirty="0">
                    <a:hlinkClick r:id="rId4"/>
                  </a:rPr>
                  <a:t>http://</a:t>
                </a:r>
                <a:r>
                  <a:rPr lang="en-US" dirty="0" smtClean="0">
                    <a:hlinkClick r:id="rId4"/>
                  </a:rPr>
                  <a:t>regulondb.ccg.unam.mx/menu/download/datasets/files/OperonSet.txt</a:t>
                </a:r>
                <a:endParaRPr lang="en-US" dirty="0" smtClean="0"/>
              </a:p>
              <a:p>
                <a:pPr marL="742950" lvl="1" indent="-285750">
                  <a:buClr>
                    <a:srgbClr val="002060"/>
                  </a:buClr>
                  <a:buFont typeface="Courier New" panose="02070309020205020404" pitchFamily="49" charset="0"/>
                  <a:buChar char="o"/>
                </a:pPr>
                <a:r>
                  <a:rPr lang="en-US" dirty="0">
                    <a:hlinkClick r:id="rId5"/>
                  </a:rPr>
                  <a:t>http://</a:t>
                </a:r>
                <a:r>
                  <a:rPr lang="en-US" dirty="0" smtClean="0">
                    <a:hlinkClick r:id="rId5"/>
                  </a:rPr>
                  <a:t>regulondb.ccg.unam.mx/menu/download/datasets/files/GeneProductSet.txt</a:t>
                </a:r>
                <a:endParaRPr lang="en-US" dirty="0"/>
              </a:p>
              <a:p>
                <a:pPr marL="285750" indent="-285750">
                  <a:buClr>
                    <a:schemeClr val="accent5">
                      <a:lumMod val="50000"/>
                    </a:schemeClr>
                  </a:buClr>
                  <a:buFont typeface="Wingdings" panose="05000000000000000000" pitchFamily="2" charset="2"/>
                  <a:buChar char="q"/>
                </a:pPr>
                <a:r>
                  <a:rPr lang="en-US" dirty="0" smtClean="0"/>
                  <a:t>Identify all the genes in the different operons units based on their name using your table genes and gene_synonyms. Work only with transcription units and operons with </a:t>
                </a:r>
                <a:r>
                  <a:rPr lang="en-US" dirty="0"/>
                  <a:t>evidence type </a:t>
                </a:r>
                <a:r>
                  <a:rPr lang="en-US" dirty="0" smtClean="0"/>
                  <a:t>“strong” or “confirmed” (last column in the text files).</a:t>
                </a:r>
              </a:p>
              <a:p>
                <a:pPr marL="285750" indent="-285750">
                  <a:buClr>
                    <a:schemeClr val="accent5">
                      <a:lumMod val="50000"/>
                    </a:schemeClr>
                  </a:buClr>
                  <a:buFont typeface="Wingdings" panose="05000000000000000000" pitchFamily="2" charset="2"/>
                  <a:buChar char="q"/>
                </a:pPr>
                <a:r>
                  <a:rPr lang="en-US" dirty="0" smtClean="0"/>
                  <a:t>Identify genes at transcription unit borders for the negative control.</a:t>
                </a:r>
              </a:p>
              <a:p>
                <a:pPr marL="285750" indent="-285750">
                  <a:buClr>
                    <a:schemeClr val="accent5">
                      <a:lumMod val="50000"/>
                    </a:schemeClr>
                  </a:buClr>
                  <a:buFont typeface="Wingdings" panose="05000000000000000000" pitchFamily="2" charset="2"/>
                  <a:buChar char="q"/>
                </a:pPr>
                <a:r>
                  <a:rPr lang="en-US" dirty="0" smtClean="0"/>
                  <a:t>Calculate the distances between genes to estimate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oMath>
                </a14:m>
                <a:r>
                  <a:rPr lang="en-US" dirty="0" smtClean="0"/>
                  <a:t> and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i="1">
                                <a:solidFill>
                                  <a:srgbClr val="FF0000"/>
                                </a:solidFill>
                                <a:latin typeface="Cambria Math" panose="02040503050406030204" pitchFamily="18" charset="0"/>
                              </a:rPr>
                              <m:t>1</m:t>
                            </m:r>
                          </m:sub>
                        </m:sSub>
                      </m:e>
                    </m:d>
                  </m:oMath>
                </a14:m>
                <a:endParaRPr lang="en-US" dirty="0" smtClean="0"/>
              </a:p>
              <a:p>
                <a:pPr marL="285750" indent="-285750">
                  <a:buClr>
                    <a:schemeClr val="accent5">
                      <a:lumMod val="50000"/>
                    </a:schemeClr>
                  </a:buClr>
                  <a:buFont typeface="Wingdings" panose="05000000000000000000" pitchFamily="2" charset="2"/>
                  <a:buChar char="q"/>
                </a:pPr>
                <a:r>
                  <a:rPr lang="en-US" dirty="0" smtClean="0"/>
                  <a:t>Identify all directons in the genome.</a:t>
                </a:r>
              </a:p>
              <a:p>
                <a:pPr marL="285750" indent="-285750">
                  <a:buFont typeface="Wingdings" panose="05000000000000000000" pitchFamily="2" charset="2"/>
                  <a:buChar char="q"/>
                </a:pP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653777" y="1992611"/>
                <a:ext cx="8948633" cy="3735382"/>
              </a:xfrm>
              <a:prstGeom prst="rect">
                <a:avLst/>
              </a:prstGeom>
              <a:blipFill rotWithShape="0">
                <a:blip r:embed="rId6"/>
                <a:stretch>
                  <a:fillRect l="-409" t="-979"/>
                </a:stretch>
              </a:blipFill>
            </p:spPr>
            <p:txBody>
              <a:bodyPr/>
              <a:lstStyle/>
              <a:p>
                <a:r>
                  <a:rPr lang="en-US">
                    <a:noFill/>
                  </a:rPr>
                  <a:t> </a:t>
                </a:r>
              </a:p>
            </p:txBody>
          </p:sp>
        </mc:Fallback>
      </mc:AlternateContent>
    </p:spTree>
    <p:extLst>
      <p:ext uri="{BB962C8B-B14F-4D97-AF65-F5344CB8AC3E}">
        <p14:creationId xmlns:p14="http://schemas.microsoft.com/office/powerpoint/2010/main" val="3893836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12751</TotalTime>
  <Words>1370</Words>
  <Application>Microsoft Office PowerPoint</Application>
  <PresentationFormat>Widescreen</PresentationFormat>
  <Paragraphs>244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 Math</vt:lpstr>
      <vt:lpstr>Courier New</vt:lpstr>
      <vt:lpstr>Symbol</vt:lpstr>
      <vt:lpstr>Times New Roman</vt:lpstr>
      <vt:lpstr>Wingdings</vt:lpstr>
      <vt:lpstr>Office Theme</vt:lpstr>
      <vt:lpstr>Bioinformatics Lab</vt:lpstr>
      <vt:lpstr>Working definitions of Orthology</vt:lpstr>
      <vt:lpstr>Exercise 1</vt:lpstr>
      <vt:lpstr>Exercise 2</vt:lpstr>
      <vt:lpstr>How predictive can intergenic distances be? </vt:lpstr>
      <vt:lpstr>Log-Likelihood model</vt:lpstr>
      <vt:lpstr>Our Bayesian model</vt:lpstr>
      <vt:lpstr>Posterior probability vs log-likelihood</vt:lpstr>
      <vt:lpstr>Implementing the model</vt:lpstr>
      <vt:lpstr>Extracting genes in curated operons</vt:lpstr>
      <vt:lpstr>Dealing with missing genes </vt:lpstr>
      <vt:lpstr>Extracting the data to model h1 and  h0  </vt:lpstr>
      <vt:lpstr>Implementing the model</vt:lpstr>
      <vt:lpstr>PowerPoint Presentation</vt:lpstr>
      <vt:lpstr>Exercise 1</vt:lpstr>
      <vt:lpstr>Exercise 2</vt:lpstr>
      <vt:lpstr>Some questions we are ready to answer</vt:lpstr>
      <vt:lpstr>Criteria to infer orthologous genes</vt:lpstr>
      <vt:lpstr>The inference model</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1566</cp:revision>
  <dcterms:created xsi:type="dcterms:W3CDTF">2017-04-04T01:02:20Z</dcterms:created>
  <dcterms:modified xsi:type="dcterms:W3CDTF">2017-05-12T00:56:36Z</dcterms:modified>
</cp:coreProperties>
</file>