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3" r:id="rId10"/>
    <p:sldId id="274" r:id="rId11"/>
    <p:sldId id="26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DB1"/>
    <a:srgbClr val="12CBD0"/>
    <a:srgbClr val="87D6D8"/>
    <a:srgbClr val="1C7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6405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5966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8930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30671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7028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2669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3140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167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6747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773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8941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3B5B-92DC-41E6-AE4C-D195B33DA858}" type="datetimeFigureOut">
              <a:rPr lang="es-MX" smtClean="0"/>
              <a:t>23/03/2017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A91A-F873-492B-8867-93DD5F4329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6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71" y="-26931"/>
            <a:ext cx="12268595" cy="69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61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7859"/>
              </p:ext>
            </p:extLst>
          </p:nvPr>
        </p:nvGraphicFramePr>
        <p:xfrm>
          <a:off x="3053366" y="808194"/>
          <a:ext cx="8127999" cy="15290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3191"/>
                <a:gridCol w="3440919"/>
                <a:gridCol w="33638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#¡REF!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 error es de referencia,  cuando Excel busca   una celda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ha utilizado y  no es valida.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Cambiar las formulas,  o eligiendo  deshacer 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restablecer las celdas  de la hoja de calculo inmediatamente                  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después de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eliminarlas o pegarlas.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66" y="2681910"/>
            <a:ext cx="4077269" cy="1971950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6" y="4856828"/>
            <a:ext cx="4207685" cy="1260636"/>
          </a:xfrm>
          <a:prstGeom prst="rect">
            <a:avLst/>
          </a:prstGeom>
        </p:spPr>
      </p:pic>
      <p:sp>
        <p:nvSpPr>
          <p:cNvPr id="5" name="Flecha doblada 4"/>
          <p:cNvSpPr/>
          <p:nvPr/>
        </p:nvSpPr>
        <p:spPr>
          <a:xfrm rot="5400000">
            <a:off x="6718511" y="3581820"/>
            <a:ext cx="1687132" cy="862884"/>
          </a:xfrm>
          <a:prstGeom prst="bent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Anillo 5"/>
          <p:cNvSpPr/>
          <p:nvPr/>
        </p:nvSpPr>
        <p:spPr>
          <a:xfrm>
            <a:off x="5215941" y="2757901"/>
            <a:ext cx="1914694" cy="325658"/>
          </a:xfrm>
          <a:prstGeom prst="donut">
            <a:avLst>
              <a:gd name="adj" fmla="val 93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Anillo 6"/>
          <p:cNvSpPr/>
          <p:nvPr/>
        </p:nvSpPr>
        <p:spPr>
          <a:xfrm>
            <a:off x="8676375" y="4856828"/>
            <a:ext cx="1622740" cy="418540"/>
          </a:xfrm>
          <a:prstGeom prst="donut">
            <a:avLst>
              <a:gd name="adj" fmla="val 119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860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28527"/>
              </p:ext>
            </p:extLst>
          </p:nvPr>
        </p:nvGraphicFramePr>
        <p:xfrm>
          <a:off x="2839761" y="910603"/>
          <a:ext cx="8127999" cy="889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3191">
                  <a:extLst>
                    <a:ext uri="{9D8B030D-6E8A-4147-A177-3AD203B41FA5}">
                      <a16:colId xmlns="" xmlns:a16="http://schemas.microsoft.com/office/drawing/2014/main" val="281996024"/>
                    </a:ext>
                  </a:extLst>
                </a:gridCol>
                <a:gridCol w="3248809">
                  <a:extLst>
                    <a:ext uri="{9D8B030D-6E8A-4147-A177-3AD203B41FA5}">
                      <a16:colId xmlns="" xmlns:a16="http://schemas.microsoft.com/office/drawing/2014/main" val="1132877080"/>
                    </a:ext>
                  </a:extLst>
                </a:gridCol>
                <a:gridCol w="3555999">
                  <a:extLst>
                    <a:ext uri="{9D8B030D-6E8A-4147-A177-3AD203B41FA5}">
                      <a16:colId xmlns="" xmlns:a16="http://schemas.microsoft.com/office/drawing/2014/main" val="2993699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443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#N/A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Cuando el valor no esta disponible para una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formula.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Escribir datos  donde se ha colocado #N/A </a:t>
                      </a:r>
                      <a:r>
                        <a:rPr lang="es-MX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6148166"/>
                  </a:ext>
                </a:extLst>
              </a:tr>
            </a:tbl>
          </a:graphicData>
        </a:graphic>
      </p:graphicFrame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3" y="2748398"/>
            <a:ext cx="4829033" cy="1707691"/>
          </a:xfrm>
          <a:prstGeom prst="rect">
            <a:avLst/>
          </a:prstGeom>
        </p:spPr>
      </p:pic>
      <p:sp>
        <p:nvSpPr>
          <p:cNvPr id="8" name="Anillo 7"/>
          <p:cNvSpPr/>
          <p:nvPr/>
        </p:nvSpPr>
        <p:spPr>
          <a:xfrm>
            <a:off x="7192523" y="2748397"/>
            <a:ext cx="1622740" cy="509957"/>
          </a:xfrm>
          <a:prstGeom prst="donut">
            <a:avLst>
              <a:gd name="adj" fmla="val 119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181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17975"/>
              </p:ext>
            </p:extLst>
          </p:nvPr>
        </p:nvGraphicFramePr>
        <p:xfrm>
          <a:off x="3053366" y="808194"/>
          <a:ext cx="8127999" cy="1102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3191"/>
                <a:gridCol w="3248809"/>
                <a:gridCol w="355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¡DIV/0!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 muestra este error cuando se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 0 o cuando se divide por una celda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vacía.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Compruebe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divisor de la formula no sea cero ni este en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blanco.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66" y="2932422"/>
            <a:ext cx="4039164" cy="1971950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71" y="3113323"/>
            <a:ext cx="3256894" cy="1597866"/>
          </a:xfrm>
          <a:prstGeom prst="rect">
            <a:avLst/>
          </a:prstGeom>
        </p:spPr>
      </p:pic>
      <p:sp>
        <p:nvSpPr>
          <p:cNvPr id="5" name="Flecha a la derecha con muesca 4"/>
          <p:cNvSpPr/>
          <p:nvPr/>
        </p:nvSpPr>
        <p:spPr>
          <a:xfrm>
            <a:off x="7197395" y="3731951"/>
            <a:ext cx="622211" cy="360609"/>
          </a:xfrm>
          <a:prstGeom prst="notchedRight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Anillo 5"/>
          <p:cNvSpPr/>
          <p:nvPr/>
        </p:nvSpPr>
        <p:spPr>
          <a:xfrm>
            <a:off x="5276726" y="3011747"/>
            <a:ext cx="1120464" cy="325658"/>
          </a:xfrm>
          <a:prstGeom prst="donut">
            <a:avLst>
              <a:gd name="adj" fmla="val 93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Anillo 6"/>
          <p:cNvSpPr/>
          <p:nvPr/>
        </p:nvSpPr>
        <p:spPr>
          <a:xfrm>
            <a:off x="9659155" y="3109959"/>
            <a:ext cx="893108" cy="418540"/>
          </a:xfrm>
          <a:prstGeom prst="donut">
            <a:avLst>
              <a:gd name="adj" fmla="val 119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431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12473"/>
              </p:ext>
            </p:extLst>
          </p:nvPr>
        </p:nvGraphicFramePr>
        <p:xfrm>
          <a:off x="3053366" y="808194"/>
          <a:ext cx="8127999" cy="1102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3191"/>
                <a:gridCol w="3248809"/>
                <a:gridCol w="355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#¡VALOR!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ha escrito un texto y la formula espera un </a:t>
                      </a:r>
                      <a:r>
                        <a:rPr lang="es-MX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 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un valor </a:t>
                      </a:r>
                      <a:r>
                        <a:rPr lang="es-MX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lógico.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s-MX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ambiar 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argumento de la celda donde aparece el texto si la formula espera números y viceversa </a:t>
                      </a:r>
                      <a:r>
                        <a:rPr lang="es-MX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66" y="2917465"/>
            <a:ext cx="4048690" cy="1981477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714" y="3087578"/>
            <a:ext cx="3377651" cy="1641253"/>
          </a:xfrm>
          <a:prstGeom prst="rect">
            <a:avLst/>
          </a:prstGeom>
        </p:spPr>
      </p:pic>
      <p:sp>
        <p:nvSpPr>
          <p:cNvPr id="5" name="Cheurón 4"/>
          <p:cNvSpPr/>
          <p:nvPr/>
        </p:nvSpPr>
        <p:spPr>
          <a:xfrm>
            <a:off x="7266141" y="3243799"/>
            <a:ext cx="373487" cy="1328808"/>
          </a:xfrm>
          <a:prstGeom prst="chevron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Anillo 5"/>
          <p:cNvSpPr/>
          <p:nvPr/>
        </p:nvSpPr>
        <p:spPr>
          <a:xfrm>
            <a:off x="5276726" y="2993061"/>
            <a:ext cx="1120464" cy="325658"/>
          </a:xfrm>
          <a:prstGeom prst="donut">
            <a:avLst>
              <a:gd name="adj" fmla="val 93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Anillo 6"/>
          <p:cNvSpPr/>
          <p:nvPr/>
        </p:nvSpPr>
        <p:spPr>
          <a:xfrm>
            <a:off x="9594760" y="3034529"/>
            <a:ext cx="996400" cy="418540"/>
          </a:xfrm>
          <a:prstGeom prst="donut">
            <a:avLst>
              <a:gd name="adj" fmla="val 119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494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79963"/>
              </p:ext>
            </p:extLst>
          </p:nvPr>
        </p:nvGraphicFramePr>
        <p:xfrm>
          <a:off x="3053366" y="808194"/>
          <a:ext cx="8127999" cy="1102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3191"/>
                <a:gridCol w="3248809"/>
                <a:gridCol w="355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#¡NUM!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produce cuando se escriben  valores numéricos no validos en una formula.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Asegúrese que el argumento utilizado escrito en la formula sea </a:t>
                      </a:r>
                      <a:r>
                        <a:rPr lang="es-MX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numérico.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49" y="2257957"/>
            <a:ext cx="4058216" cy="1981477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49" y="4476476"/>
            <a:ext cx="4058216" cy="2000529"/>
          </a:xfrm>
          <a:prstGeom prst="rect">
            <a:avLst/>
          </a:prstGeom>
        </p:spPr>
      </p:pic>
      <p:sp>
        <p:nvSpPr>
          <p:cNvPr id="5" name="Flecha doblada 4"/>
          <p:cNvSpPr/>
          <p:nvPr/>
        </p:nvSpPr>
        <p:spPr>
          <a:xfrm rot="5400000">
            <a:off x="6705241" y="3201468"/>
            <a:ext cx="1687132" cy="862884"/>
          </a:xfrm>
          <a:prstGeom prst="bent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Anillo 5"/>
          <p:cNvSpPr/>
          <p:nvPr/>
        </p:nvSpPr>
        <p:spPr>
          <a:xfrm>
            <a:off x="5383367" y="2342509"/>
            <a:ext cx="1481072" cy="325658"/>
          </a:xfrm>
          <a:prstGeom prst="donut">
            <a:avLst>
              <a:gd name="adj" fmla="val 93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Anillo 6"/>
          <p:cNvSpPr/>
          <p:nvPr/>
        </p:nvSpPr>
        <p:spPr>
          <a:xfrm>
            <a:off x="9427335" y="4476476"/>
            <a:ext cx="1133341" cy="418540"/>
          </a:xfrm>
          <a:prstGeom prst="donut">
            <a:avLst>
              <a:gd name="adj" fmla="val 119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409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58780"/>
              </p:ext>
            </p:extLst>
          </p:nvPr>
        </p:nvGraphicFramePr>
        <p:xfrm>
          <a:off x="3053366" y="808194"/>
          <a:ext cx="8127999" cy="1102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3191"/>
                <a:gridCol w="3248809"/>
                <a:gridCol w="355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#¡NULO!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 un  operando de rango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incorrecto.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Utilice un operador de rango correcto para celdas contiguas que es los dos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puntos.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7420543" y="5511865"/>
            <a:ext cx="3760822" cy="923330"/>
          </a:xfrm>
          <a:prstGeom prst="rect">
            <a:avLst/>
          </a:prstGeom>
          <a:solidFill>
            <a:srgbClr val="87D6D8"/>
          </a:solidFill>
          <a:ln>
            <a:solidFill>
              <a:srgbClr val="12CB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NOTA: Siempre hay que tener cuidado al momento de insertar el orden de las funciones a utilizar.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66" y="2232199"/>
            <a:ext cx="4048690" cy="1981477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19" y="3396556"/>
            <a:ext cx="3347046" cy="1634239"/>
          </a:xfrm>
          <a:prstGeom prst="rect">
            <a:avLst/>
          </a:prstGeom>
        </p:spPr>
      </p:pic>
      <p:sp>
        <p:nvSpPr>
          <p:cNvPr id="6" name="Flecha doblada hacia arriba 5"/>
          <p:cNvSpPr/>
          <p:nvPr/>
        </p:nvSpPr>
        <p:spPr>
          <a:xfrm flipV="1">
            <a:off x="7117365" y="2709463"/>
            <a:ext cx="1936483" cy="687093"/>
          </a:xfrm>
          <a:prstGeom prst="bentUp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Anillo 6"/>
          <p:cNvSpPr/>
          <p:nvPr/>
        </p:nvSpPr>
        <p:spPr>
          <a:xfrm>
            <a:off x="5276725" y="2259658"/>
            <a:ext cx="1343015" cy="325658"/>
          </a:xfrm>
          <a:prstGeom prst="donut">
            <a:avLst>
              <a:gd name="adj" fmla="val 93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Anillo 7"/>
          <p:cNvSpPr/>
          <p:nvPr/>
        </p:nvSpPr>
        <p:spPr>
          <a:xfrm>
            <a:off x="9770803" y="3396556"/>
            <a:ext cx="1021694" cy="418540"/>
          </a:xfrm>
          <a:prstGeom prst="donut">
            <a:avLst>
              <a:gd name="adj" fmla="val 119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965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83049" y="580914"/>
            <a:ext cx="8347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1C7646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Es importante informarnos.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7289" y="1699708"/>
            <a:ext cx="7992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Excel es una herramienta esencial y practica para toda persona que quiera tener una recopilación de datos organizada.</a:t>
            </a:r>
          </a:p>
          <a:p>
            <a:pPr>
              <a:lnSpc>
                <a:spcPct val="150000"/>
              </a:lnSpc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Clr>
                <a:srgbClr val="1C7646"/>
              </a:buClr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Organiza los datos numéricos o de texto en hojas de libros o de cálculo.</a:t>
            </a:r>
          </a:p>
          <a:p>
            <a:pPr marL="742950" lvl="1" indent="-285750" algn="just">
              <a:lnSpc>
                <a:spcPct val="150000"/>
              </a:lnSpc>
              <a:buClr>
                <a:srgbClr val="1C7646"/>
              </a:buClr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Excel aprende y reconoce tus criterios para autocompletar los datos restantes sin necesidad de formulas.</a:t>
            </a:r>
          </a:p>
          <a:p>
            <a:pPr marL="742950" lvl="1" indent="-285750" algn="just">
              <a:lnSpc>
                <a:spcPct val="150000"/>
              </a:lnSpc>
              <a:buClr>
                <a:srgbClr val="1C7646"/>
              </a:buClr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Realiza complejos análisis automáticamente.</a:t>
            </a:r>
          </a:p>
          <a:p>
            <a:pPr marL="742950" lvl="1" indent="-285750" algn="just">
              <a:lnSpc>
                <a:spcPct val="150000"/>
              </a:lnSpc>
              <a:buClr>
                <a:srgbClr val="1C7646"/>
              </a:buClr>
              <a:buFont typeface="Wingdings" panose="05000000000000000000" pitchFamily="2" charset="2"/>
              <a:buChar char="Ø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Excel puede recomendar los diagramas y graficas que ilustren mejor los patrones de tus datos, puede visualiza las alternativas.</a:t>
            </a:r>
          </a:p>
        </p:txBody>
      </p:sp>
    </p:spTree>
    <p:extLst>
      <p:ext uri="{BB962C8B-B14F-4D97-AF65-F5344CB8AC3E}">
        <p14:creationId xmlns:p14="http://schemas.microsoft.com/office/powerpoint/2010/main" val="20561124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4857" y="439400"/>
            <a:ext cx="957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1C7646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Conozcamos las funciones mas interesantes de este software.</a:t>
            </a:r>
          </a:p>
        </p:txBody>
      </p:sp>
      <p:pic>
        <p:nvPicPr>
          <p:cNvPr id="6" name="Imagen 5" descr="Libro1 - Exc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08" y="1639729"/>
            <a:ext cx="6731926" cy="405025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573384" y="6002767"/>
            <a:ext cx="42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 es nuestra área de trabajo.</a:t>
            </a:r>
          </a:p>
        </p:txBody>
      </p:sp>
    </p:spTree>
    <p:extLst>
      <p:ext uri="{BB962C8B-B14F-4D97-AF65-F5344CB8AC3E}">
        <p14:creationId xmlns:p14="http://schemas.microsoft.com/office/powerpoint/2010/main" val="17502320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83049" y="580914"/>
            <a:ext cx="8347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1C7646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¿Que debemos de identificar?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80" y="1686942"/>
            <a:ext cx="8787203" cy="287003"/>
          </a:xfrm>
          <a:prstGeom prst="rect">
            <a:avLst/>
          </a:prstGeom>
        </p:spPr>
      </p:pic>
      <p:sp>
        <p:nvSpPr>
          <p:cNvPr id="6" name="Círculo: vacío 5"/>
          <p:cNvSpPr/>
          <p:nvPr/>
        </p:nvSpPr>
        <p:spPr>
          <a:xfrm>
            <a:off x="2796989" y="1543639"/>
            <a:ext cx="817581" cy="430306"/>
          </a:xfrm>
          <a:prstGeom prst="donut">
            <a:avLst>
              <a:gd name="adj" fmla="val 10455"/>
            </a:avLst>
          </a:prstGeom>
          <a:solidFill>
            <a:srgbClr val="0FA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11142" y="4540495"/>
            <a:ext cx="3220635" cy="923330"/>
          </a:xfrm>
          <a:prstGeom prst="rect">
            <a:avLst/>
          </a:prstGeom>
          <a:solidFill>
            <a:srgbClr val="87D6D8"/>
          </a:solidFill>
          <a:ln>
            <a:solidFill>
              <a:srgbClr val="12CBD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NOTA: Esta parte esta situada en la parte inferior de nuestra interfaz de trabajo.</a:t>
            </a:r>
          </a:p>
        </p:txBody>
      </p:sp>
      <p:sp>
        <p:nvSpPr>
          <p:cNvPr id="8" name="Flecha: doblada 7"/>
          <p:cNvSpPr/>
          <p:nvPr/>
        </p:nvSpPr>
        <p:spPr>
          <a:xfrm flipV="1">
            <a:off x="3087445" y="1973945"/>
            <a:ext cx="796066" cy="1005757"/>
          </a:xfrm>
          <a:prstGeom prst="bent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883511" y="2334409"/>
            <a:ext cx="362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Todo nuestro documento de Excel es conocido como un libro.</a:t>
            </a:r>
          </a:p>
        </p:txBody>
      </p:sp>
      <p:sp>
        <p:nvSpPr>
          <p:cNvPr id="10" name="Flecha: doblada 9"/>
          <p:cNvSpPr/>
          <p:nvPr/>
        </p:nvSpPr>
        <p:spPr>
          <a:xfrm flipH="1" flipV="1">
            <a:off x="6578555" y="2979702"/>
            <a:ext cx="727038" cy="1005757"/>
          </a:xfrm>
          <a:prstGeom prst="bent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087445" y="3340166"/>
            <a:ext cx="332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Para formar un libro este esta integrado por hojas y estas están llenas de contenido especifico.</a:t>
            </a:r>
          </a:p>
        </p:txBody>
      </p:sp>
      <p:sp>
        <p:nvSpPr>
          <p:cNvPr id="12" name="Flecha: hacia abajo 11"/>
          <p:cNvSpPr/>
          <p:nvPr/>
        </p:nvSpPr>
        <p:spPr>
          <a:xfrm>
            <a:off x="3453205" y="4587513"/>
            <a:ext cx="430306" cy="500854"/>
          </a:xfrm>
          <a:prstGeom prst="down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2443780" y="5077609"/>
            <a:ext cx="332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Nosotros tenemos que encargarnos de insertar un contenido a nuestras hojas.</a:t>
            </a:r>
          </a:p>
        </p:txBody>
      </p:sp>
    </p:spTree>
    <p:extLst>
      <p:ext uri="{BB962C8B-B14F-4D97-AF65-F5344CB8AC3E}">
        <p14:creationId xmlns:p14="http://schemas.microsoft.com/office/powerpoint/2010/main" val="42342650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57139" y="580914"/>
            <a:ext cx="8573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1C7646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Conozcamos algunos atajos-</a:t>
            </a:r>
            <a:r>
              <a:rPr lang="es-MX" sz="4000" b="1" dirty="0" err="1">
                <a:solidFill>
                  <a:srgbClr val="1C7646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tips</a:t>
            </a:r>
            <a:endParaRPr lang="es-MX" sz="4000" b="1" dirty="0">
              <a:solidFill>
                <a:srgbClr val="1C7646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63" y="1532965"/>
            <a:ext cx="9379995" cy="2496552"/>
          </a:xfrm>
          <a:prstGeom prst="rect">
            <a:avLst/>
          </a:prstGeom>
        </p:spPr>
      </p:pic>
      <p:sp>
        <p:nvSpPr>
          <p:cNvPr id="7" name="Flecha: doblada hacia arriba 6"/>
          <p:cNvSpPr/>
          <p:nvPr/>
        </p:nvSpPr>
        <p:spPr>
          <a:xfrm rot="10800000" flipH="1">
            <a:off x="2958354" y="3238052"/>
            <a:ext cx="376518" cy="1398494"/>
          </a:xfrm>
          <a:prstGeom prst="bentUpArrow">
            <a:avLst>
              <a:gd name="adj1" fmla="val 2143"/>
              <a:gd name="adj2" fmla="val 25000"/>
              <a:gd name="adj3" fmla="val 25000"/>
            </a:avLst>
          </a:prstGeom>
          <a:solidFill>
            <a:srgbClr val="12CBD0"/>
          </a:solidFill>
          <a:ln>
            <a:solidFill>
              <a:srgbClr val="87D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ruz 7"/>
          <p:cNvSpPr/>
          <p:nvPr/>
        </p:nvSpPr>
        <p:spPr>
          <a:xfrm>
            <a:off x="2861535" y="3180333"/>
            <a:ext cx="96818" cy="115437"/>
          </a:xfrm>
          <a:prstGeom prst="plus">
            <a:avLst>
              <a:gd name="adj" fmla="val 460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20471" y="4636546"/>
            <a:ext cx="33025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presionamos en la parte inferior derecha de nuestra celda aparecerá un icono “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” posterior a eso desplazamos de derecha a izquierda, arriba o abajo.</a:t>
            </a:r>
          </a:p>
        </p:txBody>
      </p:sp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06" y="3158050"/>
            <a:ext cx="7256370" cy="832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11" y="4860720"/>
            <a:ext cx="5701265" cy="12839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Flecha: hacia abajo 15"/>
          <p:cNvSpPr/>
          <p:nvPr/>
        </p:nvSpPr>
        <p:spPr>
          <a:xfrm flipV="1">
            <a:off x="4765638" y="4104743"/>
            <a:ext cx="430306" cy="456577"/>
          </a:xfrm>
          <a:prstGeom prst="down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bajo 16"/>
          <p:cNvSpPr/>
          <p:nvPr/>
        </p:nvSpPr>
        <p:spPr>
          <a:xfrm>
            <a:off x="8665090" y="4082604"/>
            <a:ext cx="430306" cy="640004"/>
          </a:xfrm>
          <a:prstGeom prst="down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9273091" y="4270786"/>
            <a:ext cx="215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27390064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83049" y="580914"/>
            <a:ext cx="8347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4000" b="1" dirty="0">
              <a:solidFill>
                <a:srgbClr val="1C7646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197787" y="3334870"/>
            <a:ext cx="26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¿Notas algo extraño?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09790" y="4550485"/>
            <a:ext cx="627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 solamente esta función es capacitada para texto si  no para realizar operaciones requeridas por el usuario, como a continuación se muestra en la tabla.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54651" y="634086"/>
            <a:ext cx="2500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esta área se muestra la función utilizada en cada celda o de lo contrario el contenido que tiene.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90" y="945785"/>
            <a:ext cx="6506483" cy="2943636"/>
          </a:xfrm>
          <a:prstGeom prst="rect">
            <a:avLst/>
          </a:prstGeom>
        </p:spPr>
      </p:pic>
      <p:sp>
        <p:nvSpPr>
          <p:cNvPr id="10" name="Círculo: vacío 4"/>
          <p:cNvSpPr/>
          <p:nvPr/>
        </p:nvSpPr>
        <p:spPr>
          <a:xfrm>
            <a:off x="7469303" y="3397009"/>
            <a:ext cx="981636" cy="402150"/>
          </a:xfrm>
          <a:prstGeom prst="donut">
            <a:avLst>
              <a:gd name="adj" fmla="val 16971"/>
            </a:avLst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Flecha abajo 10"/>
          <p:cNvSpPr/>
          <p:nvPr/>
        </p:nvSpPr>
        <p:spPr>
          <a:xfrm rot="16200000">
            <a:off x="8339980" y="346561"/>
            <a:ext cx="540912" cy="1635617"/>
          </a:xfrm>
          <a:prstGeom prst="down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5987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83049" y="580914"/>
            <a:ext cx="8347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1C7646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Buscar formulas y aplicarlas.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51" y="1609992"/>
            <a:ext cx="9085729" cy="1876585"/>
          </a:xfrm>
          <a:prstGeom prst="rect">
            <a:avLst/>
          </a:prstGeom>
        </p:spPr>
      </p:pic>
      <p:sp>
        <p:nvSpPr>
          <p:cNvPr id="5" name="Círculo: vacío 4"/>
          <p:cNvSpPr/>
          <p:nvPr/>
        </p:nvSpPr>
        <p:spPr>
          <a:xfrm>
            <a:off x="3550025" y="2915321"/>
            <a:ext cx="1204856" cy="462579"/>
          </a:xfrm>
          <a:prstGeom prst="donut">
            <a:avLst>
              <a:gd name="adj" fmla="val 11430"/>
            </a:avLst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Flecha: doblada 5"/>
          <p:cNvSpPr/>
          <p:nvPr/>
        </p:nvSpPr>
        <p:spPr>
          <a:xfrm flipV="1">
            <a:off x="4055634" y="3355948"/>
            <a:ext cx="1097280" cy="903642"/>
          </a:xfrm>
          <a:prstGeom prst="bent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61" y="3617259"/>
            <a:ext cx="3521307" cy="291392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89412" y="4477525"/>
            <a:ext cx="246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Tenemos que insertar una función</a:t>
            </a:r>
          </a:p>
        </p:txBody>
      </p:sp>
      <p:sp>
        <p:nvSpPr>
          <p:cNvPr id="10" name="Flecha: a la derecha 9"/>
          <p:cNvSpPr/>
          <p:nvPr/>
        </p:nvSpPr>
        <p:spPr>
          <a:xfrm>
            <a:off x="8028549" y="4259590"/>
            <a:ext cx="1312433" cy="182880"/>
          </a:xfrm>
          <a:prstGeom prst="right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9340982" y="3807769"/>
            <a:ext cx="2470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 ayuda de esta función podemos determinar con formulas establecidas de una manera directa y sin problemas.</a:t>
            </a:r>
          </a:p>
        </p:txBody>
      </p:sp>
      <p:sp>
        <p:nvSpPr>
          <p:cNvPr id="12" name="Flecha: doblada hacia arriba 11"/>
          <p:cNvSpPr/>
          <p:nvPr/>
        </p:nvSpPr>
        <p:spPr>
          <a:xfrm flipH="1" flipV="1">
            <a:off x="4020736" y="5341791"/>
            <a:ext cx="1468289" cy="443453"/>
          </a:xfrm>
          <a:prstGeom prst="bentUp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2318274" y="5791638"/>
            <a:ext cx="246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Aquí nos indica el nombre de la función.</a:t>
            </a:r>
          </a:p>
        </p:txBody>
      </p:sp>
    </p:spTree>
    <p:extLst>
      <p:ext uri="{BB962C8B-B14F-4D97-AF65-F5344CB8AC3E}">
        <p14:creationId xmlns:p14="http://schemas.microsoft.com/office/powerpoint/2010/main" val="39195799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83049" y="580914"/>
            <a:ext cx="8347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rgbClr val="1C7646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Errores que se pueden presentar.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883049" y="1570617"/>
            <a:ext cx="797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Algunos errores que se hacen presentes al momento de presentar algunas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son la siguientes 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26786"/>
              </p:ext>
            </p:extLst>
          </p:nvPr>
        </p:nvGraphicFramePr>
        <p:xfrm>
          <a:off x="2993016" y="2405175"/>
          <a:ext cx="8127999" cy="17424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3191"/>
                <a:gridCol w="3248809"/>
                <a:gridCol w="355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###### 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valor que se introduce o el que se calcula en una celda es mas grande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ancho de la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columna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introduce una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negativa</a:t>
                      </a:r>
                    </a:p>
                    <a:p>
                      <a:pPr algn="just"/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soluciona abriendo el ancho de la Columna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68" y="4335842"/>
            <a:ext cx="3743847" cy="1952898"/>
          </a:xfrm>
          <a:prstGeom prst="rect">
            <a:avLst/>
          </a:prstGeom>
        </p:spPr>
      </p:pic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16" y="4335842"/>
            <a:ext cx="3753374" cy="1981477"/>
          </a:xfrm>
          <a:prstGeom prst="rect">
            <a:avLst/>
          </a:prstGeom>
        </p:spPr>
      </p:pic>
      <p:sp>
        <p:nvSpPr>
          <p:cNvPr id="14" name="Franja diagonal 13"/>
          <p:cNvSpPr/>
          <p:nvPr/>
        </p:nvSpPr>
        <p:spPr>
          <a:xfrm rot="19124100">
            <a:off x="6240275" y="4478455"/>
            <a:ext cx="1725769" cy="1918953"/>
          </a:xfrm>
          <a:prstGeom prst="diagStripe">
            <a:avLst>
              <a:gd name="adj" fmla="val 84899"/>
            </a:avLst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Anillo 16"/>
          <p:cNvSpPr/>
          <p:nvPr/>
        </p:nvSpPr>
        <p:spPr>
          <a:xfrm>
            <a:off x="5151546" y="4335842"/>
            <a:ext cx="1120464" cy="416462"/>
          </a:xfrm>
          <a:prstGeom prst="donut">
            <a:avLst>
              <a:gd name="adj" fmla="val 93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Anillo 17"/>
          <p:cNvSpPr/>
          <p:nvPr/>
        </p:nvSpPr>
        <p:spPr>
          <a:xfrm>
            <a:off x="9575115" y="4333764"/>
            <a:ext cx="1101471" cy="418540"/>
          </a:xfrm>
          <a:prstGeom prst="donut">
            <a:avLst>
              <a:gd name="adj" fmla="val 119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413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71910"/>
              </p:ext>
            </p:extLst>
          </p:nvPr>
        </p:nvGraphicFramePr>
        <p:xfrm>
          <a:off x="3053366" y="808194"/>
          <a:ext cx="8127999" cy="11023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23191"/>
                <a:gridCol w="3248809"/>
                <a:gridCol w="3555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#¿</a:t>
                      </a:r>
                      <a:r>
                        <a:rPr lang="es-MX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</a:t>
                      </a:r>
                      <a:r>
                        <a:rPr lang="es-MX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Aparece cuando se digita mal el nombre de una formula o cuando la formula no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existe.</a:t>
                      </a:r>
                      <a:endParaRPr lang="es-MX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Observar lo </a:t>
                      </a:r>
                      <a:r>
                        <a:rPr lang="es-MX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</a:t>
                      </a:r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escribimos.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51" y="3024928"/>
            <a:ext cx="3910504" cy="1891593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97" y="3100123"/>
            <a:ext cx="3540168" cy="1741202"/>
          </a:xfrm>
          <a:prstGeom prst="rect">
            <a:avLst/>
          </a:prstGeom>
        </p:spPr>
      </p:pic>
      <p:sp>
        <p:nvSpPr>
          <p:cNvPr id="6" name="Flecha a la derecha con muesca 5"/>
          <p:cNvSpPr/>
          <p:nvPr/>
        </p:nvSpPr>
        <p:spPr>
          <a:xfrm>
            <a:off x="6955720" y="3790419"/>
            <a:ext cx="622211" cy="360609"/>
          </a:xfrm>
          <a:prstGeom prst="notchedRightArrow">
            <a:avLst/>
          </a:prstGeom>
          <a:solidFill>
            <a:srgbClr val="0FADB1"/>
          </a:solidFill>
          <a:ln>
            <a:solidFill>
              <a:srgbClr val="0F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Anillo 6"/>
          <p:cNvSpPr/>
          <p:nvPr/>
        </p:nvSpPr>
        <p:spPr>
          <a:xfrm>
            <a:off x="4997001" y="3100123"/>
            <a:ext cx="1120464" cy="325658"/>
          </a:xfrm>
          <a:prstGeom prst="donut">
            <a:avLst>
              <a:gd name="adj" fmla="val 93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Anillo 7"/>
          <p:cNvSpPr/>
          <p:nvPr/>
        </p:nvSpPr>
        <p:spPr>
          <a:xfrm>
            <a:off x="9278900" y="3100123"/>
            <a:ext cx="1622740" cy="418540"/>
          </a:xfrm>
          <a:prstGeom prst="donut">
            <a:avLst>
              <a:gd name="adj" fmla="val 1195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352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521</Words>
  <Application>Microsoft Office PowerPoint</Application>
  <PresentationFormat>Panorámica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Nirmala UI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SUPERVISION</dc:creator>
  <cp:lastModifiedBy>José Antonio García Luna</cp:lastModifiedBy>
  <cp:revision>31</cp:revision>
  <dcterms:created xsi:type="dcterms:W3CDTF">2017-03-22T17:27:21Z</dcterms:created>
  <dcterms:modified xsi:type="dcterms:W3CDTF">2017-03-24T05:19:58Z</dcterms:modified>
</cp:coreProperties>
</file>