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8" r:id="rId7"/>
    <p:sldId id="269" r:id="rId8"/>
    <p:sldId id="270" r:id="rId9"/>
    <p:sldId id="272" r:id="rId10"/>
    <p:sldId id="273" r:id="rId11"/>
    <p:sldId id="271" r:id="rId12"/>
    <p:sldId id="274" r:id="rId13"/>
    <p:sldId id="275" r:id="rId14"/>
    <p:sldId id="276" r:id="rId15"/>
    <p:sldId id="266" r:id="rId16"/>
    <p:sldId id="261" r:id="rId17"/>
    <p:sldId id="277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84" y="208"/>
      </p:cViewPr>
      <p:guideLst>
        <p:guide orient="horz" pos="2160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2019. 12. 17.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93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2019. 12. 17.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0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2019. 12. 17.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2019. 12. 17.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5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2019. 12. 17.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8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2019. 12. 17.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0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2019. 12. 17.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2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2019. 12. 17.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00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2019. 12. 17.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5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2019. 12. 17.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7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740-8457-49EB-8AA3-04F0D6501CB7}" type="datetimeFigureOut">
              <a:rPr lang="ko-KR" altLang="en-US" smtClean="0"/>
              <a:t>2019. 12. 17.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2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0F740-8457-49EB-8AA3-04F0D6501CB7}" type="datetimeFigureOut">
              <a:rPr lang="ko-KR" altLang="en-US" smtClean="0"/>
              <a:t>2019. 12. 17.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B5F7E-0485-4E2A-B3E4-B9C08BC80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C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84299" y="4201780"/>
            <a:ext cx="122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개발자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 /  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나영채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3594839" y="2379221"/>
            <a:ext cx="5018476" cy="1615827"/>
            <a:chOff x="3918689" y="2379221"/>
            <a:chExt cx="5018476" cy="1615827"/>
          </a:xfrm>
        </p:grpSpPr>
        <p:grpSp>
          <p:nvGrpSpPr>
            <p:cNvPr id="5" name="그룹 4"/>
            <p:cNvGrpSpPr/>
            <p:nvPr/>
          </p:nvGrpSpPr>
          <p:grpSpPr>
            <a:xfrm>
              <a:off x="3918689" y="2379221"/>
              <a:ext cx="4908716" cy="1615827"/>
              <a:chOff x="509288" y="1929950"/>
              <a:chExt cx="4908716" cy="1615827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44012" y="1929950"/>
                <a:ext cx="1548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vacation</a:t>
                </a:r>
                <a:endParaRPr lang="ko-KR" altLang="en-US" sz="3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9288" y="2222338"/>
                <a:ext cx="490871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JSP project</a:t>
                </a:r>
              </a:p>
            </p:txBody>
          </p:sp>
        </p:grpSp>
        <p:sp>
          <p:nvSpPr>
            <p:cNvPr id="7" name="눈물 방울 6"/>
            <p:cNvSpPr/>
            <p:nvPr/>
          </p:nvSpPr>
          <p:spPr>
            <a:xfrm rot="10800000">
              <a:off x="8717644" y="2664425"/>
              <a:ext cx="219521" cy="219521"/>
            </a:xfrm>
            <a:prstGeom prst="teardrop">
              <a:avLst>
                <a:gd name="adj" fmla="val 103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>
                      <a:alpha val="50000"/>
                    </a:schemeClr>
                  </a:solidFill>
                </a:ln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0" y="6539697"/>
            <a:ext cx="12192000" cy="3183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50471" y="75631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2</a:t>
            </a:r>
            <a:r>
              <a:rPr lang="ko-KR" altLang="en-US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학년 </a:t>
            </a:r>
            <a:r>
              <a:rPr lang="en-US" altLang="ko-KR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1</a:t>
            </a:r>
            <a:r>
              <a:rPr lang="ko-KR" altLang="en-US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학기 프로젝트 </a:t>
            </a:r>
            <a:r>
              <a:rPr lang="en-US" altLang="ko-KR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| JSP</a:t>
            </a:r>
            <a:endParaRPr lang="ko-KR" altLang="en-US" sz="1200" dirty="0">
              <a:ln>
                <a:solidFill>
                  <a:srgbClr val="42CBD2">
                    <a:alpha val="30000"/>
                  </a:srgbClr>
                </a:solidFill>
              </a:ln>
              <a:solidFill>
                <a:srgbClr val="42CBD2"/>
              </a:solidFill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73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383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구조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10 / 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22420" y="329791"/>
            <a:ext cx="2169735" cy="646331"/>
            <a:chOff x="4622420" y="607584"/>
            <a:chExt cx="2169735" cy="646331"/>
          </a:xfrm>
        </p:grpSpPr>
        <p:sp>
          <p:nvSpPr>
            <p:cNvPr id="38" name="직사각형 37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22420" y="792984"/>
              <a:ext cx="3257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F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9295" y="607584"/>
              <a:ext cx="17828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구조 설명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9308" y="5223269"/>
            <a:ext cx="35458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크기가 엄청  큰 프로젝트는 아니지만  상당히 분리를 많이 하였습니다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 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또한 버그도  많겠지만  여러  테스트를 통해서  여러 상황을 처리했습니다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DB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구조는 최대한 간결하게 만들었고 한 개의 참조 칼럼이 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웹 서버는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MVC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를 최대한 활용하려고 노력했습니다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74716" y="1713238"/>
            <a:ext cx="6613093" cy="3893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61016" y="1811575"/>
            <a:ext cx="590918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URL 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깔끔한 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url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로 구성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ex) /, /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mypage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/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signin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…</a:t>
            </a: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JDBC : DBCP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사용한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pooling pattern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JSON : simple 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json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NLP (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자연어처리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) : twitter-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korea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-text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감성어분리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Crawler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: Selenium, Phantom JS,  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Jsoup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Commend.properties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파일로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각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URL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을 처리하는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Action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클래스 지정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*Action : 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commandAction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interface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사용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 </a:t>
            </a: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Controller : commend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동적 로딩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요청을 받을 시 해당 클래스 연결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Model : DAO, VO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View 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JSTL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사용과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Bootstrap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으로 디자인함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Sign * : 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같은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URL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에서 요청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method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로 처리와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View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표시를 나누었다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web.xml 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확장명 사용제한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.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ico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.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png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…</a:t>
            </a: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favicon 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직접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만듬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Test.jsp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테스트용 페이지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API : key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사용한 요청 처리와 연산결과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JSON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에 담아 반환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03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03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실행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59308" y="5223269"/>
            <a:ext cx="3545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실행된 페이지들 소개입니다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11/ 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2" y="1263209"/>
            <a:ext cx="7432007" cy="421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174715" y="472386"/>
            <a:ext cx="5921909" cy="511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61015" y="570723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메인 페이지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61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03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실행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59308" y="5223269"/>
            <a:ext cx="3545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실행된 페이지들 소개입니다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12/ 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74715" y="472386"/>
            <a:ext cx="5921909" cy="511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61015" y="570723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메인 페이지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97" y="1075286"/>
            <a:ext cx="4786860" cy="373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895" y="3328340"/>
            <a:ext cx="5450668" cy="295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97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03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실행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59308" y="5223269"/>
            <a:ext cx="3545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실행된 페이지들 소개입니다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13/ 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74715" y="472386"/>
            <a:ext cx="5921909" cy="511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61015" y="570723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마이 페이지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15" y="1140617"/>
            <a:ext cx="5921909" cy="522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6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03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실행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59308" y="5223269"/>
            <a:ext cx="3545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실행된 페이지들 소개입니다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14/ 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74715" y="472386"/>
            <a:ext cx="5921909" cy="511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61015" y="570723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테스트 페이지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15" y="1583118"/>
            <a:ext cx="5943662" cy="384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5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4"/>
          <a:stretch/>
        </p:blipFill>
        <p:spPr>
          <a:xfrm>
            <a:off x="1361" y="0"/>
            <a:ext cx="4191676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617611" y="329791"/>
            <a:ext cx="1352203" cy="646331"/>
            <a:chOff x="4617611" y="607584"/>
            <a:chExt cx="1352203" cy="646331"/>
          </a:xfrm>
        </p:grpSpPr>
        <p:sp>
          <p:nvSpPr>
            <p:cNvPr id="95" name="직사각형 94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617611" y="792984"/>
              <a:ext cx="3353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A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09295" y="607584"/>
              <a:ext cx="9605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과정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96" y="984006"/>
            <a:ext cx="3498800" cy="226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799" y="3786669"/>
            <a:ext cx="3591811" cy="27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2672244"/>
            <a:ext cx="69246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/>
          <p:cNvSpPr/>
          <p:nvPr/>
        </p:nvSpPr>
        <p:spPr>
          <a:xfrm>
            <a:off x="0" y="0"/>
            <a:ext cx="4193037" cy="6858000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4865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04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6991" y="1075287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마침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60669" y="5501099"/>
            <a:ext cx="3545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마치며</a:t>
            </a:r>
            <a:endParaRPr lang="en-US" altLang="ko-KR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60670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15 / 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64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4"/>
          <a:stretch/>
        </p:blipFill>
        <p:spPr>
          <a:xfrm>
            <a:off x="0" y="0"/>
            <a:ext cx="4191676" cy="6858000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2" y="0"/>
            <a:ext cx="4193037" cy="6858000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04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마침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59308" y="5223269"/>
            <a:ext cx="3545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마치며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16 / 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620015" y="329791"/>
            <a:ext cx="1344991" cy="646331"/>
            <a:chOff x="4620015" y="607584"/>
            <a:chExt cx="1344991" cy="646331"/>
          </a:xfrm>
        </p:grpSpPr>
        <p:sp>
          <p:nvSpPr>
            <p:cNvPr id="30" name="직사각형 29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20015" y="792984"/>
              <a:ext cx="3305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B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09295" y="607584"/>
              <a:ext cx="9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발전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174714" y="2330032"/>
            <a:ext cx="6354677" cy="22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61014" y="2428369"/>
            <a:ext cx="6268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점수 통계 알고리즘 바꾸기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평균이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7.8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정도인 문제를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0.1~9.9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로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계산 알고리즘 적용하기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API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종류 늘리기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크롤링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대상 사이트 늘리기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어드민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페이지 개발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크롤링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대상 품사 증가와 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api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종류별로 쿼리 변경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예제 코드 페이지 만들기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76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4"/>
          <a:stretch/>
        </p:blipFill>
        <p:spPr>
          <a:xfrm>
            <a:off x="0" y="0"/>
            <a:ext cx="4191676" cy="6858000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2" y="0"/>
            <a:ext cx="4193037" cy="6858000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04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마침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59308" y="5223269"/>
            <a:ext cx="3545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마치며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17 / 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617611" y="329791"/>
            <a:ext cx="1684025" cy="646331"/>
            <a:chOff x="4617611" y="607584"/>
            <a:chExt cx="1684025" cy="646331"/>
          </a:xfrm>
        </p:grpSpPr>
        <p:sp>
          <p:nvSpPr>
            <p:cNvPr id="30" name="직사각형 29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17611" y="792984"/>
              <a:ext cx="3353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C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09295" y="607584"/>
              <a:ext cx="12923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err="1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느낀점</a:t>
              </a:r>
              <a:endPara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174715" y="2674897"/>
            <a:ext cx="6384494" cy="1667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61015" y="2773234"/>
            <a:ext cx="6109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급하게 만들었고 한번도 만들어본 적 없는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rest API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개발에 만드는 방법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에 대해 불신을 갖고 만들기도 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또한 아직 처리하지 못한 아쉬운 부분도 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또한 생각만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해놓고 구현 하지 못한 것도 있었습니다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하지만 끝까지 완성했고 나름의 지금껏 공부했던 것들을 다시 되짚어 보는 프로젝트였다고 생각됩니다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7219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C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32041" y="417594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나영채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3606834" y="2726371"/>
            <a:ext cx="4448654" cy="1425941"/>
            <a:chOff x="3918689" y="2569107"/>
            <a:chExt cx="4448654" cy="1425941"/>
          </a:xfrm>
        </p:grpSpPr>
        <p:sp>
          <p:nvSpPr>
            <p:cNvPr id="12" name="TextBox 11"/>
            <p:cNvSpPr txBox="1"/>
            <p:nvPr/>
          </p:nvSpPr>
          <p:spPr>
            <a:xfrm>
              <a:off x="3918689" y="2671609"/>
              <a:ext cx="444865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THANK _U</a:t>
              </a:r>
              <a:endParaRPr lang="ko-KR" altLang="en-US" sz="8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  <p:sp>
          <p:nvSpPr>
            <p:cNvPr id="7" name="눈물 방울 6"/>
            <p:cNvSpPr/>
            <p:nvPr/>
          </p:nvSpPr>
          <p:spPr>
            <a:xfrm rot="10800000">
              <a:off x="8053791" y="2569107"/>
              <a:ext cx="219521" cy="219521"/>
            </a:xfrm>
            <a:prstGeom prst="teardrop">
              <a:avLst>
                <a:gd name="adj" fmla="val 103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>
                      <a:alpha val="50000"/>
                    </a:schemeClr>
                  </a:solidFill>
                </a:ln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0" y="6539697"/>
            <a:ext cx="12192000" cy="3183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50471" y="75631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2</a:t>
            </a:r>
            <a:r>
              <a:rPr lang="ko-KR" altLang="en-US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학년 </a:t>
            </a:r>
            <a:r>
              <a:rPr lang="en-US" altLang="ko-KR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1</a:t>
            </a:r>
            <a:r>
              <a:rPr lang="ko-KR" altLang="en-US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학기 프로젝트 </a:t>
            </a:r>
            <a:r>
              <a:rPr lang="en-US" altLang="ko-KR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| JSP</a:t>
            </a:r>
            <a:endParaRPr lang="ko-KR" altLang="en-US" sz="1200" dirty="0">
              <a:ln>
                <a:solidFill>
                  <a:srgbClr val="42CBD2">
                    <a:alpha val="30000"/>
                  </a:srgbClr>
                </a:solidFill>
              </a:ln>
              <a:solidFill>
                <a:srgbClr val="42CBD2"/>
              </a:solidFill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12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C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6539697"/>
            <a:ext cx="12192000" cy="3183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50471" y="75631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2</a:t>
            </a:r>
            <a:r>
              <a:rPr lang="ko-KR" altLang="en-US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학년 </a:t>
            </a:r>
            <a:r>
              <a:rPr lang="en-US" altLang="ko-KR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1</a:t>
            </a:r>
            <a:r>
              <a:rPr lang="ko-KR" altLang="en-US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학기 프로젝트 </a:t>
            </a:r>
            <a:r>
              <a:rPr lang="en-US" altLang="ko-KR" sz="1200" dirty="0">
                <a:ln>
                  <a:solidFill>
                    <a:srgbClr val="42CBD2">
                      <a:alpha val="30000"/>
                    </a:srgbClr>
                  </a:solidFill>
                </a:ln>
                <a:solidFill>
                  <a:srgbClr val="42CBD2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| JSP</a:t>
            </a:r>
            <a:endParaRPr lang="ko-KR" altLang="en-US" sz="1200" dirty="0">
              <a:ln>
                <a:solidFill>
                  <a:srgbClr val="42CBD2">
                    <a:alpha val="30000"/>
                  </a:srgbClr>
                </a:solidFill>
              </a:ln>
              <a:solidFill>
                <a:srgbClr val="42CBD2"/>
              </a:solidFill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11728" y="803280"/>
            <a:ext cx="3018775" cy="949765"/>
            <a:chOff x="509288" y="1929950"/>
            <a:chExt cx="3018775" cy="949765"/>
          </a:xfrm>
        </p:grpSpPr>
        <p:sp>
          <p:nvSpPr>
            <p:cNvPr id="36" name="TextBox 35"/>
            <p:cNvSpPr txBox="1"/>
            <p:nvPr/>
          </p:nvSpPr>
          <p:spPr>
            <a:xfrm>
              <a:off x="544012" y="1929950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vacation</a:t>
              </a:r>
              <a:endParaRPr lang="ko-KR" altLang="en-US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9288" y="2048718"/>
              <a:ext cx="30187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JSP project</a:t>
              </a:r>
            </a:p>
          </p:txBody>
        </p:sp>
      </p:grpSp>
      <p:sp>
        <p:nvSpPr>
          <p:cNvPr id="35" name="눈물 방울 34"/>
          <p:cNvSpPr/>
          <p:nvPr/>
        </p:nvSpPr>
        <p:spPr>
          <a:xfrm rot="10800000">
            <a:off x="3315646" y="922048"/>
            <a:ext cx="143484" cy="143484"/>
          </a:xfrm>
          <a:prstGeom prst="teardrop">
            <a:avLst>
              <a:gd name="adj" fmla="val 1034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n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84376" y="2651972"/>
            <a:ext cx="1759367" cy="1839017"/>
            <a:chOff x="534617" y="3114195"/>
            <a:chExt cx="1759367" cy="1839017"/>
          </a:xfrm>
        </p:grpSpPr>
        <p:grpSp>
          <p:nvGrpSpPr>
            <p:cNvPr id="40" name="그룹 39"/>
            <p:cNvGrpSpPr/>
            <p:nvPr/>
          </p:nvGrpSpPr>
          <p:grpSpPr>
            <a:xfrm>
              <a:off x="534617" y="3114195"/>
              <a:ext cx="1302510" cy="646331"/>
              <a:chOff x="534617" y="3114195"/>
              <a:chExt cx="1302510" cy="646331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559796" y="3342063"/>
                <a:ext cx="320487" cy="210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34617" y="3299595"/>
                <a:ext cx="3738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rgbClr val="42CBD2">
                          <a:alpha val="50000"/>
                        </a:srgbClr>
                      </a:solidFill>
                    </a:ln>
                    <a:solidFill>
                      <a:srgbClr val="42CBD2"/>
                    </a:solidFill>
                    <a:latin typeface="KT&amp;G 상상본문 M" panose="020B0600000101010101" pitchFamily="50" charset="-127"/>
                    <a:ea typeface="KT&amp;G 상상본문 M" panose="020B0600000101010101" pitchFamily="50" charset="-127"/>
                  </a:rPr>
                  <a:t>01</a:t>
                </a:r>
                <a:endParaRPr lang="ko-KR" altLang="en-US" sz="1400" dirty="0">
                  <a:ln>
                    <a:solidFill>
                      <a:srgbClr val="42CBD2">
                        <a:alpha val="50000"/>
                      </a:srgbClr>
                    </a:solidFill>
                  </a:ln>
                  <a:solidFill>
                    <a:srgbClr val="42CBD2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05462" y="3114195"/>
                <a:ext cx="9316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기획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05462" y="3755593"/>
              <a:ext cx="827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 err="1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크롤러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05462" y="4041948"/>
              <a:ext cx="1388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텍스트 </a:t>
              </a:r>
              <a:r>
                <a:rPr lang="ko-KR" altLang="en-US" sz="1600" dirty="0" err="1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마이닝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05462" y="4328303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Restful </a:t>
              </a:r>
              <a:r>
                <a:rPr lang="en-US" altLang="ko-KR" sz="1600" dirty="0" err="1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api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05462" y="4614658"/>
              <a:ext cx="12378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 err="1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감성어</a:t>
              </a:r>
              <a:r>
                <a:rPr lang="ko-KR" altLang="en-US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 통계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506123" y="2635252"/>
            <a:ext cx="1344188" cy="1283027"/>
            <a:chOff x="3556364" y="3097475"/>
            <a:chExt cx="1344188" cy="1283027"/>
          </a:xfrm>
        </p:grpSpPr>
        <p:grpSp>
          <p:nvGrpSpPr>
            <p:cNvPr id="41" name="그룹 40"/>
            <p:cNvGrpSpPr/>
            <p:nvPr/>
          </p:nvGrpSpPr>
          <p:grpSpPr>
            <a:xfrm>
              <a:off x="3556364" y="3097475"/>
              <a:ext cx="1276862" cy="646331"/>
              <a:chOff x="3556364" y="3097475"/>
              <a:chExt cx="1276862" cy="64633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3581543" y="3325343"/>
                <a:ext cx="320486" cy="210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556364" y="3282875"/>
                <a:ext cx="3738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rgbClr val="42CBD2">
                          <a:alpha val="50000"/>
                        </a:srgbClr>
                      </a:solidFill>
                    </a:ln>
                    <a:solidFill>
                      <a:srgbClr val="42CBD2"/>
                    </a:solidFill>
                    <a:latin typeface="KT&amp;G 상상본문 M" panose="020B0600000101010101" pitchFamily="50" charset="-127"/>
                    <a:ea typeface="KT&amp;G 상상본문 M" panose="020B0600000101010101" pitchFamily="50" charset="-127"/>
                  </a:rPr>
                  <a:t>02</a:t>
                </a:r>
                <a:endParaRPr lang="ko-KR" altLang="en-US" sz="1400" dirty="0">
                  <a:ln>
                    <a:solidFill>
                      <a:srgbClr val="42CBD2">
                        <a:alpha val="50000"/>
                      </a:srgbClr>
                    </a:solidFill>
                  </a:ln>
                  <a:solidFill>
                    <a:srgbClr val="42CBD2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927209" y="3097475"/>
                <a:ext cx="9060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구조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3927209" y="3755593"/>
              <a:ext cx="7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MVC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27209" y="4041948"/>
              <a:ext cx="9733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schema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111089" y="2635251"/>
            <a:ext cx="1777021" cy="1569383"/>
            <a:chOff x="6161330" y="3097474"/>
            <a:chExt cx="1777021" cy="1569383"/>
          </a:xfrm>
        </p:grpSpPr>
        <p:sp>
          <p:nvSpPr>
            <p:cNvPr id="15" name="직사각형 14"/>
            <p:cNvSpPr/>
            <p:nvPr/>
          </p:nvSpPr>
          <p:spPr>
            <a:xfrm>
              <a:off x="6186509" y="3325342"/>
              <a:ext cx="320486" cy="210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61330" y="3282874"/>
              <a:ext cx="3738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2CBD2">
                        <a:alpha val="50000"/>
                      </a:srgbClr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03</a:t>
              </a:r>
              <a:endParaRPr lang="ko-KR" altLang="en-US" sz="1400" dirty="0">
                <a:ln>
                  <a:solidFill>
                    <a:srgbClr val="42CBD2">
                      <a:alpha val="50000"/>
                    </a:srgbClr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32175" y="3097474"/>
              <a:ext cx="946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실행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49829" y="3755593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메인 페이지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49829" y="4041948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마이 페이지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49829" y="4328303"/>
              <a:ext cx="1388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테스트 페이지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9126424" y="2635252"/>
            <a:ext cx="1316938" cy="1569382"/>
            <a:chOff x="9176665" y="3097475"/>
            <a:chExt cx="1316938" cy="1569382"/>
          </a:xfrm>
        </p:grpSpPr>
        <p:sp>
          <p:nvSpPr>
            <p:cNvPr id="22" name="직사각형 21"/>
            <p:cNvSpPr/>
            <p:nvPr/>
          </p:nvSpPr>
          <p:spPr>
            <a:xfrm>
              <a:off x="9201844" y="3325343"/>
              <a:ext cx="320486" cy="210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76665" y="3282875"/>
              <a:ext cx="3738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2CBD2">
                        <a:alpha val="50000"/>
                      </a:srgbClr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04</a:t>
              </a:r>
              <a:endParaRPr lang="ko-KR" altLang="en-US" sz="1400" dirty="0">
                <a:ln>
                  <a:solidFill>
                    <a:srgbClr val="42CBD2">
                      <a:alpha val="50000"/>
                    </a:srgbClr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47510" y="3097475"/>
              <a:ext cx="946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마침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564335" y="3755593"/>
              <a:ext cx="68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과정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564335" y="4041948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발전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564335" y="4328303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- </a:t>
              </a:r>
              <a:r>
                <a:rPr lang="ko-KR" altLang="en-US" sz="1600" dirty="0" err="1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T&amp;G 상상제목 M" panose="02000300000000000000" pitchFamily="2" charset="-127"/>
                  <a:ea typeface="KT&amp;G 상상제목 M" panose="02000300000000000000" pitchFamily="2" charset="-127"/>
                </a:rPr>
                <a:t>느낀점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534617" y="1753045"/>
            <a:ext cx="0" cy="7288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1437078" y="4616825"/>
            <a:ext cx="0" cy="7288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8966137" y="5421612"/>
            <a:ext cx="2502433" cy="830997"/>
            <a:chOff x="9136959" y="5421612"/>
            <a:chExt cx="2502433" cy="830997"/>
          </a:xfrm>
        </p:grpSpPr>
        <p:sp>
          <p:nvSpPr>
            <p:cNvPr id="72" name="TextBox 71"/>
            <p:cNvSpPr txBox="1"/>
            <p:nvPr/>
          </p:nvSpPr>
          <p:spPr>
            <a:xfrm>
              <a:off x="9136959" y="5421612"/>
              <a:ext cx="24416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THANK U</a:t>
              </a:r>
              <a:endParaRPr lang="ko-KR" altLang="en-US" sz="48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  <p:sp>
          <p:nvSpPr>
            <p:cNvPr id="73" name="눈물 방울 72"/>
            <p:cNvSpPr/>
            <p:nvPr/>
          </p:nvSpPr>
          <p:spPr>
            <a:xfrm rot="10800000">
              <a:off x="11495908" y="5421612"/>
              <a:ext cx="143484" cy="143484"/>
            </a:xfrm>
            <a:prstGeom prst="teardrop">
              <a:avLst>
                <a:gd name="adj" fmla="val 103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n>
                  <a:solidFill>
                    <a:schemeClr val="bg1">
                      <a:alpha val="50000"/>
                    </a:schemeClr>
                  </a:solidFill>
                </a:ln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79943" y="3918279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- crawler</a:t>
            </a:r>
            <a:endParaRPr lang="ko-KR" altLang="en-US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79943" y="4285616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- 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제목 M" panose="02000300000000000000" pitchFamily="2" charset="-127"/>
                <a:ea typeface="KT&amp;G 상상제목 M" panose="02000300000000000000" pitchFamily="2" charset="-127"/>
              </a:rPr>
              <a:t>스케치</a:t>
            </a:r>
          </a:p>
        </p:txBody>
      </p:sp>
    </p:spTree>
    <p:extLst>
      <p:ext uri="{BB962C8B-B14F-4D97-AF65-F5344CB8AC3E}">
        <p14:creationId xmlns:p14="http://schemas.microsoft.com/office/powerpoint/2010/main" val="265030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617611" y="329791"/>
            <a:ext cx="2084776" cy="646331"/>
            <a:chOff x="4617611" y="607584"/>
            <a:chExt cx="2084776" cy="646331"/>
          </a:xfrm>
        </p:grpSpPr>
        <p:sp>
          <p:nvSpPr>
            <p:cNvPr id="95" name="직사각형 94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617611" y="792984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A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09295" y="607584"/>
              <a:ext cx="1693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아이디어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38450" y="2478627"/>
            <a:ext cx="1663186" cy="646331"/>
            <a:chOff x="4638450" y="2940069"/>
            <a:chExt cx="1663186" cy="646331"/>
          </a:xfrm>
        </p:grpSpPr>
        <p:sp>
          <p:nvSpPr>
            <p:cNvPr id="99" name="직사각형 98"/>
            <p:cNvSpPr/>
            <p:nvPr/>
          </p:nvSpPr>
          <p:spPr>
            <a:xfrm>
              <a:off x="4663629" y="3167937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638450" y="3125469"/>
              <a:ext cx="3305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B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09295" y="2940069"/>
              <a:ext cx="12923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키워드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38450" y="4654517"/>
            <a:ext cx="6797321" cy="1582879"/>
            <a:chOff x="4638450" y="4654517"/>
            <a:chExt cx="6797321" cy="1582879"/>
          </a:xfrm>
        </p:grpSpPr>
        <p:grpSp>
          <p:nvGrpSpPr>
            <p:cNvPr id="7" name="그룹 6"/>
            <p:cNvGrpSpPr/>
            <p:nvPr/>
          </p:nvGrpSpPr>
          <p:grpSpPr>
            <a:xfrm>
              <a:off x="4638450" y="4654517"/>
              <a:ext cx="1294496" cy="646331"/>
              <a:chOff x="4638450" y="4654517"/>
              <a:chExt cx="1294496" cy="646331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4663629" y="4882385"/>
                <a:ext cx="320487" cy="21045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4638450" y="4839917"/>
                <a:ext cx="3353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rgbClr val="42CBD2"/>
                      </a:solidFill>
                    </a:ln>
                    <a:solidFill>
                      <a:srgbClr val="42CBD2"/>
                    </a:solidFill>
                    <a:latin typeface="KT&amp;G 상상본문 M" panose="020B0600000101010101" pitchFamily="50" charset="-127"/>
                    <a:ea typeface="KT&amp;G 상상본문 M" panose="020B0600000101010101" pitchFamily="50" charset="-127"/>
                  </a:rPr>
                  <a:t> C</a:t>
                </a:r>
                <a:endParaRPr lang="ko-KR" altLang="en-US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009295" y="4654517"/>
                <a:ext cx="9236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>
                    <a:ln>
                      <a:solidFill>
                        <a:srgbClr val="42CBD2"/>
                      </a:solidFill>
                    </a:ln>
                    <a:solidFill>
                      <a:srgbClr val="42CBD2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순서</a:t>
                </a:r>
              </a:p>
            </p:txBody>
          </p:sp>
        </p:grpSp>
        <p:sp>
          <p:nvSpPr>
            <p:cNvPr id="118" name="직사각형 117"/>
            <p:cNvSpPr/>
            <p:nvPr/>
          </p:nvSpPr>
          <p:spPr>
            <a:xfrm>
              <a:off x="4663630" y="5343316"/>
              <a:ext cx="1255272" cy="89408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522390" y="5343316"/>
              <a:ext cx="1255272" cy="89408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381149" y="5343316"/>
              <a:ext cx="1255272" cy="89408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683722" y="5501713"/>
              <a:ext cx="120757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MVC &amp; DB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구현</a:t>
              </a: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65240" y="5625537"/>
              <a:ext cx="13833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Crawler </a:t>
              </a:r>
              <a:r>
                <a:rPr lang="ko-KR" altLang="en-US" sz="1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구현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0313692" y="5558808"/>
              <a:ext cx="10776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</a:rPr>
                <a:t>CLEAR</a:t>
              </a:r>
              <a:endParaRPr lang="ko-KR" altLang="en-US" sz="2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0180499" y="5343316"/>
              <a:ext cx="1255272" cy="89408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0432345" y="5493405"/>
              <a:ext cx="84029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VIEW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&amp;User </a:t>
              </a:r>
              <a:endPara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8381149" y="5625537"/>
              <a:ext cx="125144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API </a:t>
              </a:r>
              <a:r>
                <a:rPr lang="ko-KR" altLang="en-US" sz="1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구현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33718"/>
          <a:stretch/>
        </p:blipFill>
        <p:spPr>
          <a:xfrm>
            <a:off x="0" y="0"/>
            <a:ext cx="4191676" cy="6858000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58000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01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4318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기획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59308" y="5501099"/>
            <a:ext cx="35458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간단하게 처음에 기획한 내용입니다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대부분 구현을 했지만 시간상의 문제로 구현 못한 것들도 있었습니다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03 / 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174716" y="1183830"/>
            <a:ext cx="6284518" cy="1111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261016" y="1282167"/>
            <a:ext cx="6130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처음에는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감성어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API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사용해 웹툰 댓글의 긍정 부정 수치를 시각화 하는 프로그램을 만들려고 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하지만 무료로 제공되는 한국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API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가 없었기에 직접 만들기로 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174716" y="3148983"/>
            <a:ext cx="6284518" cy="1346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261016" y="3247320"/>
            <a:ext cx="13837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Crawler</a:t>
            </a: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Text mining</a:t>
            </a: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restful API</a:t>
            </a: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긍정 부정 통계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42166" y="3247320"/>
            <a:ext cx="9316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JSP</a:t>
            </a:r>
          </a:p>
          <a:p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감성어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JSON</a:t>
            </a: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Daemon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97599" y="324732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048384" y="3247320"/>
            <a:ext cx="10470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MYSQL</a:t>
            </a: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MVC</a:t>
            </a: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NLP</a:t>
            </a: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bootstrap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49245" y="3247320"/>
            <a:ext cx="1233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Phantom 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js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Selenium</a:t>
            </a: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Twitter-text</a:t>
            </a:r>
          </a:p>
          <a:p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NaverMovie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54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614405" y="329791"/>
            <a:ext cx="1318541" cy="646331"/>
            <a:chOff x="4614405" y="607584"/>
            <a:chExt cx="1318541" cy="646331"/>
          </a:xfrm>
        </p:grpSpPr>
        <p:sp>
          <p:nvSpPr>
            <p:cNvPr id="95" name="직사각형 94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614405" y="792984"/>
              <a:ext cx="3417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D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09295" y="607584"/>
              <a:ext cx="9236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최종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33718"/>
          <a:stretch/>
        </p:blipFill>
        <p:spPr>
          <a:xfrm>
            <a:off x="0" y="0"/>
            <a:ext cx="4191676" cy="6858000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58000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01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4318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기획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59308" y="5501099"/>
            <a:ext cx="35458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간단하게 처음에 기획한 내용입니다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대부분 구현을 했지만 시간상의 문제로 구현 못한 것들도 있었습니다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04 / 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74716" y="1183831"/>
            <a:ext cx="6284518" cy="5245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261016" y="1282167"/>
            <a:ext cx="60894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감성분석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API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개발을 위한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감성어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사전 구축을 위해 크롤링할 자료로 영화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별점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댓글을 이용했습니다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문장에서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감성어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형용사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동사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추출하기 위해 트위터 자연어 처리기를 사용했습니다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추출된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감성어를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별점을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사용하여 평균을 내고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해당단어의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점수를 계속 기록하여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조회할수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있게 하였습니다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API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로그인한 사용자만 사용 가능하게 했고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header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client id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client secret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사용하게 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사용량 제한을 두어서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My page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에서 사용자를 조회할 수 있게 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78" y="4821597"/>
            <a:ext cx="6244393" cy="146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눈물 방울 66"/>
          <p:cNvSpPr/>
          <p:nvPr/>
        </p:nvSpPr>
        <p:spPr>
          <a:xfrm rot="1169242">
            <a:off x="4546556" y="4438817"/>
            <a:ext cx="477457" cy="477457"/>
          </a:xfrm>
          <a:prstGeom prst="teardrop">
            <a:avLst>
              <a:gd name="adj" fmla="val 1034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/>
                </a:solidFill>
              </a:rPr>
              <a:t>EX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7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383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구조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59308" y="5223269"/>
            <a:ext cx="35458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크기가 엄청  큰 프로젝트는 아니지만  상당히 분리를 많이 하였습니다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 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또한 버그도  많겠지만  여러  테스트를 통해서  여러 상황을 처리했습니다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DB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구조는 최대한 간결하게 만들었고 한 개의 참조 칼럼이 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웹 서버는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MVC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를 최대한 활용하려고 노력했습니다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05 / 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17611" y="329791"/>
            <a:ext cx="1616699" cy="646331"/>
            <a:chOff x="4617611" y="607584"/>
            <a:chExt cx="1616699" cy="646331"/>
          </a:xfrm>
        </p:grpSpPr>
        <p:sp>
          <p:nvSpPr>
            <p:cNvPr id="38" name="직사각형 37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17611" y="792984"/>
              <a:ext cx="3353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A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9295" y="607584"/>
              <a:ext cx="12250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웹 </a:t>
              </a:r>
              <a:r>
                <a:rPr lang="en-US" altLang="ko-KR" sz="36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DB</a:t>
              </a:r>
              <a:endPara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174716" y="1183830"/>
            <a:ext cx="5921909" cy="511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61016" y="1282167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DB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구조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31" y="1791364"/>
            <a:ext cx="46386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174716" y="3946080"/>
            <a:ext cx="5921909" cy="127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61016" y="4032613"/>
            <a:ext cx="49295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User 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회원들의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API key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와 사용량을 관리하기 위한 테이블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Crawler_log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: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크롤러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중복 제거를 위한 기록 테이블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Rate 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유저의 등급별 사용량을 설정하기 위한 테이블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Word :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감성어들과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그 점수를 저장하기 위한 테이블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78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383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구조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06 / 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20015" y="329791"/>
            <a:ext cx="1946116" cy="646331"/>
            <a:chOff x="4620015" y="607584"/>
            <a:chExt cx="1946116" cy="646331"/>
          </a:xfrm>
        </p:grpSpPr>
        <p:sp>
          <p:nvSpPr>
            <p:cNvPr id="38" name="직사각형 37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20015" y="792984"/>
              <a:ext cx="3305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B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9295" y="607584"/>
              <a:ext cx="15568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웹 </a:t>
              </a:r>
              <a:r>
                <a:rPr lang="en-US" altLang="ko-KR" sz="36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MVC</a:t>
              </a:r>
              <a:endPara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174716" y="1183830"/>
            <a:ext cx="5921909" cy="511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61016" y="128216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MVC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174715" y="1860333"/>
            <a:ext cx="5921909" cy="127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61015" y="1921673"/>
            <a:ext cx="6042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.properties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이용하여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action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에 필요한 페이지를 동적 로딩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dao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&amp; 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vo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사용과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connection provider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사용으로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리스크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줄임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view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에 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taglib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c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 사용하여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view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분리를 도움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Crawler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관련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connection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과 유저관련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connection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도 분리함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16" y="3592260"/>
            <a:ext cx="17049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01" y="3655390"/>
            <a:ext cx="1714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591" y="3592260"/>
            <a:ext cx="18097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41" y="4242010"/>
            <a:ext cx="28384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9308" y="5223269"/>
            <a:ext cx="35458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크기가 엄청  큰 프로젝트는 아니지만  상당히 분리를 많이 하였습니다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 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또한 버그도  많겠지만  여러  테스트를 통해서  여러 상황을 처리했습니다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DB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구조는 최대한 간결하게 만들었고 한 개의 참조 칼럼이 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웹 서버는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MVC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를 최대한 활용하려고 노력했습니다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9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383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구조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07 / 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17611" y="329791"/>
            <a:ext cx="1676010" cy="646331"/>
            <a:chOff x="4617611" y="607584"/>
            <a:chExt cx="1676010" cy="646331"/>
          </a:xfrm>
        </p:grpSpPr>
        <p:sp>
          <p:nvSpPr>
            <p:cNvPr id="38" name="직사각형 37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17611" y="792984"/>
              <a:ext cx="3353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C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9295" y="607584"/>
              <a:ext cx="12843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err="1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크롤러</a:t>
              </a:r>
              <a:endPara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174716" y="1183830"/>
            <a:ext cx="5921909" cy="511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61016" y="1282167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Crawler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174715" y="1837181"/>
            <a:ext cx="5921909" cy="1970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61016" y="1898523"/>
            <a:ext cx="572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Daemon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을 사용하여 일정시간마다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크롤링을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할 수 있도록 만들었으며 감성을 명확히 표현할 수 있는 품사인 형용사와 동사를 트위터 자연어 처리기를 사용해 추출했습니다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 </a:t>
            </a: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또한 혹시라도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네이버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이외의 사이트를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크롤링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할 수 있도록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PhantomJS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와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Selenium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을 사용하여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AJAX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로딩 사이트나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인증절차가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있는 사이트에 대응할 수 있게 하였습니다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308" y="5223269"/>
            <a:ext cx="35458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크기가 엄청  큰 프로젝트는 아니지만  상당히 분리를 많이 하였습니다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 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또한 버그도  많겠지만  여러  테스트를 통해서  여러 상황을 처리했습니다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DB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구조는 최대한 간결하게 만들었고 한 개의 참조 칼럼이 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웹 서버는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MVC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를 최대한 활용하려고 노력했습니다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12" y="3960626"/>
            <a:ext cx="2493255" cy="179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7824486" y="3960471"/>
            <a:ext cx="3272138" cy="1795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92658" y="4053718"/>
            <a:ext cx="3090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개인 테스트 용으로는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한나눔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자연어 라이브러리도 사용해봤지만 적용하지는 않았습니다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382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383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구조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08 / 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14405" y="329791"/>
            <a:ext cx="2596134" cy="646331"/>
            <a:chOff x="4614405" y="607584"/>
            <a:chExt cx="2596134" cy="646331"/>
          </a:xfrm>
        </p:grpSpPr>
        <p:sp>
          <p:nvSpPr>
            <p:cNvPr id="38" name="직사각형 37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14405" y="792984"/>
              <a:ext cx="3417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D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9295" y="607584"/>
              <a:ext cx="2201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자연어 처리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174716" y="1183830"/>
            <a:ext cx="5921909" cy="511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61016" y="1282167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감성어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추출 과정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308" y="5223269"/>
            <a:ext cx="35458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크기가 엄청  큰 프로젝트는 아니지만  상당히 분리를 많이 하였습니다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 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또한 버그도  많겠지만  여러  테스트를 통해서  여러 상황을 처리했습니다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DB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구조는 최대한 간결하게 만들었고 한 개의 참조 칼럼이 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웹 서버는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MVC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를 최대한 활용하려고 노력했습니다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16" y="3981942"/>
            <a:ext cx="2118854" cy="15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536" y="3981942"/>
            <a:ext cx="3719088" cy="1772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174715" y="1830077"/>
            <a:ext cx="1364981" cy="837796"/>
          </a:xfrm>
          <a:prstGeom prst="rect">
            <a:avLst/>
          </a:prstGeom>
          <a:solidFill>
            <a:srgbClr val="42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T&amp;G 상상본문 M" pitchFamily="50" charset="-127"/>
                <a:ea typeface="KT&amp;G 상상본문 M" pitchFamily="50" charset="-127"/>
              </a:rPr>
              <a:t>정규화</a:t>
            </a:r>
            <a:endParaRPr lang="en-US" altLang="ko-KR" dirty="0">
              <a:latin typeface="KT&amp;G 상상본문 M" pitchFamily="50" charset="-127"/>
              <a:ea typeface="KT&amp;G 상상본문 M" pitchFamily="50" charset="-127"/>
            </a:endParaRPr>
          </a:p>
          <a:p>
            <a:pPr algn="ctr"/>
            <a:r>
              <a:rPr lang="en-US" altLang="ko-KR" dirty="0">
                <a:latin typeface="KT&amp;G 상상본문 M" pitchFamily="50" charset="-127"/>
                <a:ea typeface="KT&amp;G 상상본문 M" pitchFamily="50" charset="-127"/>
              </a:rPr>
              <a:t>(Normalize)</a:t>
            </a:r>
            <a:endParaRPr lang="ko-KR" altLang="en-US" dirty="0">
              <a:latin typeface="KT&amp;G 상상본문 M" pitchFamily="50" charset="-127"/>
              <a:ea typeface="KT&amp;G 상상본문 M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22197" y="1829032"/>
            <a:ext cx="1342671" cy="822782"/>
          </a:xfrm>
          <a:prstGeom prst="rect">
            <a:avLst/>
          </a:prstGeom>
          <a:solidFill>
            <a:srgbClr val="42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T&amp;G 상상본문 M" pitchFamily="50" charset="-127"/>
                <a:ea typeface="KT&amp;G 상상본문 M" pitchFamily="50" charset="-127"/>
              </a:rPr>
              <a:t>어근화</a:t>
            </a:r>
            <a:endParaRPr lang="en-US" altLang="ko-KR" dirty="0">
              <a:latin typeface="KT&amp;G 상상본문 M" pitchFamily="50" charset="-127"/>
              <a:ea typeface="KT&amp;G 상상본문 M" pitchFamily="50" charset="-127"/>
            </a:endParaRPr>
          </a:p>
          <a:p>
            <a:pPr algn="ctr"/>
            <a:r>
              <a:rPr lang="en-US" altLang="ko-KR" dirty="0">
                <a:latin typeface="KT&amp;G 상상본문 M" pitchFamily="50" charset="-127"/>
                <a:ea typeface="KT&amp;G 상상본문 M" pitchFamily="50" charset="-127"/>
              </a:rPr>
              <a:t>(Stemming)</a:t>
            </a:r>
            <a:endParaRPr lang="ko-KR" altLang="en-US" dirty="0">
              <a:latin typeface="KT&amp;G 상상본문 M" pitchFamily="50" charset="-127"/>
              <a:ea typeface="KT&amp;G 상상본문 M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838481" y="1845091"/>
            <a:ext cx="1258143" cy="822782"/>
          </a:xfrm>
          <a:prstGeom prst="rect">
            <a:avLst/>
          </a:prstGeom>
          <a:solidFill>
            <a:srgbClr val="42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T&amp;G 상상본문 M" pitchFamily="50" charset="-127"/>
                <a:ea typeface="KT&amp;G 상상본문 M" pitchFamily="50" charset="-127"/>
              </a:rPr>
              <a:t>필터</a:t>
            </a:r>
            <a:endParaRPr lang="en-US" altLang="ko-KR" dirty="0">
              <a:latin typeface="KT&amp;G 상상본문 M" pitchFamily="50" charset="-127"/>
              <a:ea typeface="KT&amp;G 상상본문 M" pitchFamily="50" charset="-127"/>
            </a:endParaRPr>
          </a:p>
          <a:p>
            <a:pPr algn="ctr"/>
            <a:r>
              <a:rPr lang="en-US" altLang="ko-KR" dirty="0">
                <a:latin typeface="KT&amp;G 상상본문 M" pitchFamily="50" charset="-127"/>
                <a:ea typeface="KT&amp;G 상상본문 M" pitchFamily="50" charset="-127"/>
              </a:rPr>
              <a:t>(Filter)</a:t>
            </a:r>
            <a:endParaRPr lang="ko-KR" altLang="en-US" dirty="0">
              <a:latin typeface="KT&amp;G 상상본문 M" pitchFamily="50" charset="-127"/>
              <a:ea typeface="KT&amp;G 상상본문 M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74715" y="2813832"/>
            <a:ext cx="5921909" cy="975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61016" y="2875172"/>
            <a:ext cx="5825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정규화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ex)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재밌닼ㅋㅋ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-&gt;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재밌다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ㅋㅋ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샤릉해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-&gt;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사랑해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토큰화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ex)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한국어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Noun,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를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Josa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하는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Verb,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예시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Noun,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입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Adjective, ..</a:t>
            </a: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어근화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ex)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하는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-&gt;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하다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입니다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-&gt;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이다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.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686740" y="1829032"/>
            <a:ext cx="1472080" cy="822782"/>
          </a:xfrm>
          <a:prstGeom prst="rect">
            <a:avLst/>
          </a:prstGeom>
          <a:solidFill>
            <a:srgbClr val="42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T&amp;G 상상본문 M" pitchFamily="50" charset="-127"/>
                <a:ea typeface="KT&amp;G 상상본문 M" pitchFamily="50" charset="-127"/>
              </a:rPr>
              <a:t>토큰화</a:t>
            </a:r>
            <a:r>
              <a:rPr lang="en-US" altLang="ko-KR" dirty="0">
                <a:latin typeface="KT&amp;G 상상본문 M" pitchFamily="50" charset="-127"/>
                <a:ea typeface="KT&amp;G 상상본문 M" pitchFamily="50" charset="-127"/>
              </a:rPr>
              <a:t>(</a:t>
            </a:r>
            <a:r>
              <a:rPr lang="en-US" altLang="ko-KR" dirty="0"/>
              <a:t>Tokenize</a:t>
            </a:r>
            <a:r>
              <a:rPr lang="en-US" altLang="ko-KR" dirty="0">
                <a:latin typeface="KT&amp;G 상상본문 M" pitchFamily="50" charset="-127"/>
                <a:ea typeface="KT&amp;G 상상본문 M" pitchFamily="50" charset="-127"/>
              </a:rPr>
              <a:t>)</a:t>
            </a:r>
            <a:endParaRPr lang="ko-KR" altLang="en-US" dirty="0">
              <a:latin typeface="KT&amp;G 상상본문 M" pitchFamily="50" charset="-127"/>
              <a:ea typeface="KT&amp;G 상상본문 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01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/>
          <a:stretch/>
        </p:blipFill>
        <p:spPr>
          <a:xfrm>
            <a:off x="0" y="0"/>
            <a:ext cx="4191675" cy="689256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-1363" y="0"/>
            <a:ext cx="4193037" cy="6892564"/>
          </a:xfrm>
          <a:prstGeom prst="rect">
            <a:avLst/>
          </a:prstGeom>
          <a:solidFill>
            <a:srgbClr val="42CB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3504" y="568508"/>
            <a:ext cx="8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5630" y="1075287"/>
            <a:ext cx="1383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구조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59309" y="6429207"/>
            <a:ext cx="812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09 / 18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22420" y="329791"/>
            <a:ext cx="1693643" cy="646331"/>
            <a:chOff x="4622420" y="607584"/>
            <a:chExt cx="1693643" cy="646331"/>
          </a:xfrm>
        </p:grpSpPr>
        <p:sp>
          <p:nvSpPr>
            <p:cNvPr id="38" name="직사각형 37"/>
            <p:cNvSpPr/>
            <p:nvPr/>
          </p:nvSpPr>
          <p:spPr>
            <a:xfrm>
              <a:off x="4663629" y="835452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22420" y="792984"/>
              <a:ext cx="3257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 E</a:t>
              </a:r>
              <a:endParaRPr lang="ko-KR" altLang="en-US" sz="1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9295" y="607584"/>
              <a:ext cx="13067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42CBD2"/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스케치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9308" y="5223269"/>
            <a:ext cx="35458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크기가 엄청  큰 프로젝트는 아니지만  상당히 분리를 많이 하였습니다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 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또한 버그도  많겠지만  여러  테스트를 통해서  여러 상황을 처리했습니다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DB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구조는 최대한 간결하게 만들었고 한 개의 참조 칼럼이 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</a:p>
          <a:p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웹 서버는 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MVC </a:t>
            </a:r>
            <a:r>
              <a:rPr lang="ko-KR" altLang="en-US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를 최대한 활용하려고 노력했습니다</a:t>
            </a:r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.</a:t>
            </a:r>
            <a:endParaRPr lang="ko-KR" altLang="en-US" sz="10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432" y="984006"/>
            <a:ext cx="5714734" cy="570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17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1046</Words>
  <Application>Microsoft Macintosh PowerPoint</Application>
  <PresentationFormat>와이드스크린</PresentationFormat>
  <Paragraphs>224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KT&amp;G 상상본문 L</vt:lpstr>
      <vt:lpstr>KT&amp;G 상상본문 M</vt:lpstr>
      <vt:lpstr>KT&amp;G 상상제목 B</vt:lpstr>
      <vt:lpstr>KT&amp;G 상상제목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나영채</cp:lastModifiedBy>
  <cp:revision>34</cp:revision>
  <dcterms:created xsi:type="dcterms:W3CDTF">2017-03-14T12:30:47Z</dcterms:created>
  <dcterms:modified xsi:type="dcterms:W3CDTF">2019-12-17T08:59:33Z</dcterms:modified>
</cp:coreProperties>
</file>