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486" r:id="rId2"/>
    <p:sldId id="568" r:id="rId3"/>
    <p:sldId id="536" r:id="rId4"/>
    <p:sldId id="559" r:id="rId5"/>
    <p:sldId id="557" r:id="rId6"/>
    <p:sldId id="516" r:id="rId7"/>
    <p:sldId id="546" r:id="rId8"/>
    <p:sldId id="569" r:id="rId9"/>
    <p:sldId id="554" r:id="rId10"/>
    <p:sldId id="541" r:id="rId11"/>
    <p:sldId id="562" r:id="rId12"/>
    <p:sldId id="563" r:id="rId13"/>
    <p:sldId id="561" r:id="rId14"/>
    <p:sldId id="566" r:id="rId15"/>
    <p:sldId id="538" r:id="rId16"/>
    <p:sldId id="532" r:id="rId17"/>
    <p:sldId id="521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3B0"/>
    <a:srgbClr val="E3721D"/>
    <a:srgbClr val="333333"/>
    <a:srgbClr val="FF9900"/>
    <a:srgbClr val="0099CC"/>
    <a:srgbClr val="AE7079"/>
    <a:srgbClr val="33CC33"/>
    <a:srgbClr val="00CC99"/>
    <a:srgbClr val="E23C6B"/>
    <a:srgbClr val="FF7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75093" autoAdjust="0"/>
  </p:normalViewPr>
  <p:slideViewPr>
    <p:cSldViewPr snapToGrid="0">
      <p:cViewPr varScale="1">
        <p:scale>
          <a:sx n="91" d="100"/>
          <a:sy n="91" d="100"/>
        </p:scale>
        <p:origin x="-972" y="-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14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/>
      <c:area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 상품</c:v>
                </c:pt>
              </c:strCache>
            </c:strRef>
          </c:tx>
          <c:spPr>
            <a:solidFill>
              <a:srgbClr val="D2D8E4"/>
            </a:solidFill>
            <a:ln w="19050">
              <a:noFill/>
            </a:ln>
          </c:spPr>
          <c:cat>
            <c:numRef>
              <c:f>Sheet1!$A$2:$A$12</c:f>
              <c:numCache>
                <c:formatCode>General</c:formatCode>
                <c:ptCount val="11"/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300</c:v>
                </c:pt>
                <c:pt idx="1">
                  <c:v>230</c:v>
                </c:pt>
                <c:pt idx="2">
                  <c:v>130</c:v>
                </c:pt>
                <c:pt idx="3">
                  <c:v>60</c:v>
                </c:pt>
                <c:pt idx="4">
                  <c:v>55</c:v>
                </c:pt>
                <c:pt idx="5">
                  <c:v>30</c:v>
                </c:pt>
                <c:pt idx="6">
                  <c:v>20</c:v>
                </c:pt>
                <c:pt idx="7">
                  <c:v>10</c:v>
                </c:pt>
                <c:pt idx="8">
                  <c:v>4</c:v>
                </c:pt>
                <c:pt idx="9">
                  <c:v>2</c:v>
                </c:pt>
                <c:pt idx="1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 상품</c:v>
                </c:pt>
              </c:strCache>
            </c:strRef>
          </c:tx>
          <c:spPr>
            <a:solidFill>
              <a:srgbClr val="FF3300"/>
            </a:solidFill>
            <a:ln w="25400">
              <a:noFill/>
            </a:ln>
          </c:spPr>
          <c:cat>
            <c:numRef>
              <c:f>Sheet1!$A$2:$A$12</c:f>
              <c:numCache>
                <c:formatCode>General</c:formatCode>
                <c:ptCount val="11"/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99</c:v>
                </c:pt>
                <c:pt idx="1">
                  <c:v>66</c:v>
                </c:pt>
                <c:pt idx="2">
                  <c:v>30</c:v>
                </c:pt>
                <c:pt idx="3">
                  <c:v>21</c:v>
                </c:pt>
                <c:pt idx="4">
                  <c:v>12</c:v>
                </c:pt>
                <c:pt idx="5">
                  <c:v>10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22048"/>
        <c:axId val="122035520"/>
        <c:axId val="127894144"/>
      </c:area3DChart>
      <c:catAx>
        <c:axId val="403220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sz="1100"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122035520"/>
        <c:crosses val="autoZero"/>
        <c:auto val="1"/>
        <c:lblAlgn val="ctr"/>
        <c:lblOffset val="100"/>
        <c:noMultiLvlLbl val="0"/>
      </c:catAx>
      <c:valAx>
        <c:axId val="122035520"/>
        <c:scaling>
          <c:orientation val="minMax"/>
        </c:scaling>
        <c:delete val="1"/>
        <c:axPos val="r"/>
        <c:majorGridlines>
          <c:spPr>
            <a:ln w="0"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40322048"/>
        <c:crosses val="autoZero"/>
        <c:crossBetween val="midCat"/>
      </c:valAx>
      <c:serAx>
        <c:axId val="127894144"/>
        <c:scaling>
          <c:orientation val="minMax"/>
        </c:scaling>
        <c:delete val="1"/>
        <c:axPos val="b"/>
        <c:majorTickMark val="out"/>
        <c:minorTickMark val="none"/>
        <c:tickLblPos val="nextTo"/>
        <c:crossAx val="122035520"/>
        <c:crosses val="autoZero"/>
      </c:ser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5573170-E196-4354-8FE3-D8794D55EF5C}" type="datetimeFigureOut">
              <a:rPr lang="ko-KR" altLang="en-US" smtClean="0"/>
              <a:pPr/>
              <a:t>2018-12-24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6ABE701-31FF-47D8-9E65-CA6B694ED1A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01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Camellia</a:t>
            </a:r>
            <a:r>
              <a:rPr lang="en-US" altLang="ko-KR" baseline="0" dirty="0" smtClean="0"/>
              <a:t> Project</a:t>
            </a:r>
          </a:p>
          <a:p>
            <a:r>
              <a:rPr lang="en-US" altLang="ko-KR" baseline="0" dirty="0" smtClean="0"/>
              <a:t>Y-Unit : Server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BE701-31FF-47D8-9E65-CA6B694ED1A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135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BE701-31FF-47D8-9E65-CA6B694ED1AB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695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BE701-31FF-47D8-9E65-CA6B694ED1AB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695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BE701-31FF-47D8-9E65-CA6B694ED1AB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695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BE701-31FF-47D8-9E65-CA6B694ED1AB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995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BE701-31FF-47D8-9E65-CA6B694ED1AB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532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BE701-31FF-47D8-9E65-CA6B694ED1AB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199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BE701-31FF-47D8-9E65-CA6B694ED1AB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173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BE701-31FF-47D8-9E65-CA6B694ED1AB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120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BE701-31FF-47D8-9E65-CA6B694ED1AB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107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BE701-31FF-47D8-9E65-CA6B694ED1AB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776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BE701-31FF-47D8-9E65-CA6B694ED1AB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45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BE701-31FF-47D8-9E65-CA6B694ED1AB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153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BE701-31FF-47D8-9E65-CA6B694ED1AB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194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BE701-31FF-47D8-9E65-CA6B694ED1AB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69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2018-12-24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2018-12-24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2018-12-24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2018-12-24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2018-12-24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2018-12-24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2018-12-24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2018-12-24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2018-12-24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2018-12-24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2018-12-24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2018-12-24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40DJOA-HVt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bitly.kr/Oqe3" TargetMode="External"/><Relationship Id="rId13" Type="http://schemas.openxmlformats.org/officeDocument/2006/relationships/hyperlink" Target="http://bitly.kr/sq73" TargetMode="External"/><Relationship Id="rId3" Type="http://schemas.openxmlformats.org/officeDocument/2006/relationships/hyperlink" Target="http://bitly.kr/WR75" TargetMode="External"/><Relationship Id="rId7" Type="http://schemas.openxmlformats.org/officeDocument/2006/relationships/hyperlink" Target="http://bitly.kr/2sHt" TargetMode="External"/><Relationship Id="rId12" Type="http://schemas.openxmlformats.org/officeDocument/2006/relationships/hyperlink" Target="http://bitly.kr/hC7O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ly.kr/GmOn" TargetMode="External"/><Relationship Id="rId11" Type="http://schemas.openxmlformats.org/officeDocument/2006/relationships/hyperlink" Target="http://bitly.kr/dMhq" TargetMode="External"/><Relationship Id="rId5" Type="http://schemas.openxmlformats.org/officeDocument/2006/relationships/hyperlink" Target="http://bitly.kr/N5q2" TargetMode="External"/><Relationship Id="rId15" Type="http://schemas.openxmlformats.org/officeDocument/2006/relationships/hyperlink" Target="https://brunch.co.kr/@gentlepie/30" TargetMode="External"/><Relationship Id="rId10" Type="http://schemas.openxmlformats.org/officeDocument/2006/relationships/hyperlink" Target="http://bitly.kr/ENBn" TargetMode="External"/><Relationship Id="rId4" Type="http://schemas.openxmlformats.org/officeDocument/2006/relationships/hyperlink" Target="http://bitly.kr/OpxF" TargetMode="External"/><Relationship Id="rId9" Type="http://schemas.openxmlformats.org/officeDocument/2006/relationships/hyperlink" Target="http://bitly.kr/UUgv" TargetMode="External"/><Relationship Id="rId14" Type="http://schemas.openxmlformats.org/officeDocument/2006/relationships/hyperlink" Target="http://bitly.kr/MXp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8000">
                <a:schemeClr val="tx1">
                  <a:lumMod val="85000"/>
                  <a:lumOff val="15000"/>
                </a:schemeClr>
              </a:gs>
              <a:gs pos="14000">
                <a:schemeClr val="tx1">
                  <a:lumMod val="65000"/>
                  <a:lumOff val="3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74211" y="0"/>
            <a:ext cx="7579619" cy="7358743"/>
            <a:chOff x="374211" y="0"/>
            <a:chExt cx="7579619" cy="7358743"/>
          </a:xfrm>
        </p:grpSpPr>
        <p:sp>
          <p:nvSpPr>
            <p:cNvPr id="19" name="원호 18"/>
            <p:cNvSpPr/>
            <p:nvPr/>
          </p:nvSpPr>
          <p:spPr>
            <a:xfrm>
              <a:off x="374211" y="2155701"/>
              <a:ext cx="5094514" cy="5094514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원호 7"/>
            <p:cNvSpPr/>
            <p:nvPr/>
          </p:nvSpPr>
          <p:spPr>
            <a:xfrm>
              <a:off x="595087" y="0"/>
              <a:ext cx="7358743" cy="7358743"/>
            </a:xfrm>
            <a:prstGeom prst="arc">
              <a:avLst>
                <a:gd name="adj1" fmla="val 16200000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원호 25"/>
            <p:cNvSpPr/>
            <p:nvPr/>
          </p:nvSpPr>
          <p:spPr>
            <a:xfrm>
              <a:off x="911621" y="4405367"/>
              <a:ext cx="2601600" cy="2601600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30285" y="3561376"/>
            <a:ext cx="491880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건강마스터</a:t>
            </a:r>
            <a:r>
              <a:rPr lang="en-US" altLang="ko-KR" sz="48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Camelia Project @</a:t>
            </a:r>
            <a:r>
              <a:rPr lang="en-US" altLang="ko-KR" sz="900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LunaStratos</a:t>
            </a:r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9269" y="4744251"/>
            <a:ext cx="1576072" cy="2616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 sz="1100" dirty="0">
                <a:solidFill>
                  <a:srgbClr val="2126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sz="1100" dirty="0" smtClean="0">
                <a:solidFill>
                  <a:srgbClr val="2126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tratos.dothome.co.kr</a:t>
            </a:r>
            <a:endParaRPr lang="ko-KR" altLang="en-US" sz="3600" dirty="0">
              <a:solidFill>
                <a:srgbClr val="21262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54" y="6629789"/>
            <a:ext cx="170952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79269" y="3281510"/>
            <a:ext cx="4310744" cy="49529"/>
            <a:chOff x="777240" y="440338"/>
            <a:chExt cx="4310744" cy="49529"/>
          </a:xfrm>
        </p:grpSpPr>
        <p:sp>
          <p:nvSpPr>
            <p:cNvPr id="25" name="직사각형 24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010298" y="440338"/>
              <a:ext cx="1077686" cy="4952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30285" y="5096445"/>
            <a:ext cx="32832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Service : https://camelia-neoaspect.appspot.com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581262" y="6596400"/>
            <a:ext cx="34996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참가 팀 이름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참가분야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개발분야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T ID: </a:t>
            </a:r>
            <a:r>
              <a:rPr lang="en-US" altLang="ko-KR" sz="1000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nautiluxs</a:t>
            </a:r>
            <a:endParaRPr lang="en-US" altLang="ko-KR" sz="1000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32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73">
        <p:fade/>
      </p:transition>
    </mc:Choice>
    <mc:Fallback xmlns="">
      <p:transition spd="med" advTm="137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10955996" y="697260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10" name="직사각형 9"/>
          <p:cNvSpPr/>
          <p:nvPr/>
        </p:nvSpPr>
        <p:spPr>
          <a:xfrm>
            <a:off x="814460" y="1564545"/>
            <a:ext cx="49188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구현 설명</a:t>
            </a:r>
            <a:endParaRPr lang="en-US" altLang="ko-KR" sz="4800" b="1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63444" y="1284679"/>
            <a:ext cx="4310744" cy="49529"/>
            <a:chOff x="777240" y="440338"/>
            <a:chExt cx="4310744" cy="49529"/>
          </a:xfrm>
        </p:grpSpPr>
        <p:sp>
          <p:nvSpPr>
            <p:cNvPr id="12" name="직사각형 11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010298" y="444148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254" y="6629789"/>
            <a:ext cx="170952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17" name="평행 사변형 16"/>
          <p:cNvSpPr/>
          <p:nvPr/>
        </p:nvSpPr>
        <p:spPr>
          <a:xfrm>
            <a:off x="7845203" y="3856"/>
            <a:ext cx="3308146" cy="6841245"/>
          </a:xfrm>
          <a:prstGeom prst="parallelogram">
            <a:avLst>
              <a:gd name="adj" fmla="val 30282"/>
            </a:avLst>
          </a:prstGeom>
          <a:gradFill>
            <a:gsLst>
              <a:gs pos="78000">
                <a:srgbClr val="AE7079">
                  <a:alpha val="67000"/>
                </a:srgbClr>
              </a:gs>
              <a:gs pos="14000">
                <a:srgbClr val="3463B0">
                  <a:alpha val="59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Picture 2" descr="C:\Users\ACID\Desktop\as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336" y="2721235"/>
            <a:ext cx="5284494" cy="328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평행 사변형 18"/>
          <p:cNvSpPr/>
          <p:nvPr/>
        </p:nvSpPr>
        <p:spPr>
          <a:xfrm>
            <a:off x="6258996" y="4623151"/>
            <a:ext cx="1184699" cy="2221934"/>
          </a:xfrm>
          <a:prstGeom prst="parallelogram">
            <a:avLst>
              <a:gd name="adj" fmla="val 28964"/>
            </a:avLst>
          </a:prstGeom>
          <a:gradFill>
            <a:gsLst>
              <a:gs pos="78000">
                <a:srgbClr val="AE7079">
                  <a:alpha val="47000"/>
                </a:srgbClr>
              </a:gs>
              <a:gs pos="14000">
                <a:srgbClr val="3463B0">
                  <a:alpha val="2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Google Shape;293;p35"/>
          <p:cNvSpPr/>
          <p:nvPr/>
        </p:nvSpPr>
        <p:spPr>
          <a:xfrm>
            <a:off x="5895762" y="2480665"/>
            <a:ext cx="5719642" cy="436443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9569372" y="3081322"/>
            <a:ext cx="1766409" cy="3663883"/>
            <a:chOff x="8002761" y="498097"/>
            <a:chExt cx="2826061" cy="5861812"/>
          </a:xfrm>
        </p:grpSpPr>
        <p:pic>
          <p:nvPicPr>
            <p:cNvPr id="22" name="Picture 3" descr="C:\Users\Fuego\Google 드라이브\Screenshot_20181120-14515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606" y="1009932"/>
              <a:ext cx="2690993" cy="4831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oogle Shape;270;p33"/>
            <p:cNvGrpSpPr/>
            <p:nvPr/>
          </p:nvGrpSpPr>
          <p:grpSpPr>
            <a:xfrm>
              <a:off x="8002761" y="498097"/>
              <a:ext cx="2826061" cy="5861812"/>
              <a:chOff x="2547148" y="238125"/>
              <a:chExt cx="2525675" cy="5238750"/>
            </a:xfrm>
          </p:grpSpPr>
          <p:sp>
            <p:nvSpPr>
              <p:cNvPr id="24" name="Google Shape;271;p33"/>
              <p:cNvSpPr/>
              <p:nvPr/>
            </p:nvSpPr>
            <p:spPr>
              <a:xfrm>
                <a:off x="2547148" y="238125"/>
                <a:ext cx="2525675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101027" h="209550" extrusionOk="0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solidFill>
                <a:srgbClr val="D8D5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5" name="Google Shape;272;p33"/>
              <p:cNvSpPr/>
              <p:nvPr/>
            </p:nvSpPr>
            <p:spPr>
              <a:xfrm>
                <a:off x="3557025" y="5147100"/>
                <a:ext cx="504050" cy="179900"/>
              </a:xfrm>
              <a:custGeom>
                <a:avLst/>
                <a:gdLst/>
                <a:ahLst/>
                <a:cxnLst/>
                <a:rect l="l" t="t" r="r" b="b"/>
                <a:pathLst>
                  <a:path w="20162" h="7196" extrusionOk="0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rgbClr val="A7A4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Google Shape;273;p33"/>
              <p:cNvSpPr/>
              <p:nvPr/>
            </p:nvSpPr>
            <p:spPr>
              <a:xfrm>
                <a:off x="3008050" y="423600"/>
                <a:ext cx="99325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3973" extrusionOk="0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A7A4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7" name="Google Shape;274;p33"/>
              <p:cNvSpPr/>
              <p:nvPr/>
            </p:nvSpPr>
            <p:spPr>
              <a:xfrm>
                <a:off x="3566400" y="434850"/>
                <a:ext cx="487175" cy="76850"/>
              </a:xfrm>
              <a:custGeom>
                <a:avLst/>
                <a:gdLst/>
                <a:ahLst/>
                <a:cxnLst/>
                <a:rect l="l" t="t" r="r" b="b"/>
                <a:pathLst>
                  <a:path w="19487" h="3074" extrusionOk="0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rgbClr val="A7A4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dirty="0">
                  <a:latin typeface="맑은 고딕" panose="020B0503020000020004" pitchFamily="50" charset="-127"/>
                </a:endParaRPr>
              </a:p>
            </p:txBody>
          </p:sp>
        </p:grpSp>
      </p:grpSp>
      <p:sp>
        <p:nvSpPr>
          <p:cNvPr id="28" name="Google Shape;295;p35"/>
          <p:cNvSpPr txBox="1">
            <a:spLocks/>
          </p:cNvSpPr>
          <p:nvPr/>
        </p:nvSpPr>
        <p:spPr>
          <a:xfrm>
            <a:off x="10955996" y="6972600"/>
            <a:ext cx="548700" cy="39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mtClean="0">
                <a:latin typeface="맑은 고딕" panose="020B0503020000020004" pitchFamily="50" charset="-127"/>
              </a:rPr>
              <a:pPr/>
              <a:t>10</a:t>
            </a:fld>
            <a:endParaRPr lang="en" dirty="0">
              <a:latin typeface="맑은 고딕" panose="020B0503020000020004" pitchFamily="50" charset="-127"/>
            </a:endParaRPr>
          </a:p>
        </p:txBody>
      </p:sp>
      <p:sp>
        <p:nvSpPr>
          <p:cNvPr id="29" name="평행 사변형 28"/>
          <p:cNvSpPr/>
          <p:nvPr/>
        </p:nvSpPr>
        <p:spPr>
          <a:xfrm>
            <a:off x="8441612" y="0"/>
            <a:ext cx="820114" cy="872346"/>
          </a:xfrm>
          <a:prstGeom prst="parallelogram">
            <a:avLst>
              <a:gd name="adj" fmla="val 14875"/>
            </a:avLst>
          </a:prstGeom>
          <a:gradFill>
            <a:gsLst>
              <a:gs pos="78000">
                <a:srgbClr val="AE7079">
                  <a:alpha val="47000"/>
                </a:srgbClr>
              </a:gs>
              <a:gs pos="14000">
                <a:srgbClr val="3463B0">
                  <a:alpha val="2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평행 사변형 29"/>
          <p:cNvSpPr/>
          <p:nvPr/>
        </p:nvSpPr>
        <p:spPr>
          <a:xfrm>
            <a:off x="9261726" y="5569755"/>
            <a:ext cx="740488" cy="1388804"/>
          </a:xfrm>
          <a:prstGeom prst="parallelogram">
            <a:avLst>
              <a:gd name="adj" fmla="val 28964"/>
            </a:avLst>
          </a:prstGeom>
          <a:gradFill>
            <a:gsLst>
              <a:gs pos="78000">
                <a:srgbClr val="AE7079">
                  <a:alpha val="47000"/>
                </a:srgbClr>
              </a:gs>
              <a:gs pos="14000">
                <a:srgbClr val="3463B0">
                  <a:alpha val="2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평행 사변형 30"/>
          <p:cNvSpPr/>
          <p:nvPr/>
        </p:nvSpPr>
        <p:spPr>
          <a:xfrm>
            <a:off x="10459133" y="1448449"/>
            <a:ext cx="1184699" cy="2391023"/>
          </a:xfrm>
          <a:prstGeom prst="parallelogram">
            <a:avLst>
              <a:gd name="adj" fmla="val 30899"/>
            </a:avLst>
          </a:prstGeom>
          <a:gradFill>
            <a:gsLst>
              <a:gs pos="78000">
                <a:srgbClr val="AE7079">
                  <a:alpha val="47000"/>
                </a:srgbClr>
              </a:gs>
              <a:gs pos="14000">
                <a:srgbClr val="3463B0">
                  <a:alpha val="2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84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/>
          </p:cNvSpPr>
          <p:nvPr/>
        </p:nvSpPr>
        <p:spPr bwMode="auto">
          <a:xfrm>
            <a:off x="777241" y="3507917"/>
            <a:ext cx="3183746" cy="1732703"/>
          </a:xfrm>
          <a:prstGeom prst="rect">
            <a:avLst/>
          </a:prstGeom>
          <a:solidFill>
            <a:srgbClr val="F2F6F9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어제와 오늘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한달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기간 동안의 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걸음수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와 이동한 거리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심박수를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평균과 비교해서 알려드립니다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141337" y="4964392"/>
            <a:ext cx="504760" cy="504760"/>
          </a:xfrm>
          <a:prstGeom prst="ellipse">
            <a:avLst/>
          </a:prstGeom>
          <a:solidFill>
            <a:srgbClr val="FA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en-US" altLang="ko-KR" sz="11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7240" y="5567959"/>
            <a:ext cx="318374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워치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밴드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연동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더욱 편리한 조회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9146" y="531777"/>
            <a:ext cx="6644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건강마스터 주요 기능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77240" y="433291"/>
            <a:ext cx="4310744" cy="52768"/>
            <a:chOff x="777240" y="433291"/>
            <a:chExt cx="4310744" cy="52768"/>
          </a:xfrm>
        </p:grpSpPr>
        <p:sp>
          <p:nvSpPr>
            <p:cNvPr id="22" name="직사각형 21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010298" y="433291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6" name="Picture 2" descr="C:\Users\ACID\Desktop\t1.daumcd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" y="1446817"/>
            <a:ext cx="3183747" cy="202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9254" y="6629789"/>
            <a:ext cx="170952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64233" y="2127473"/>
            <a:ext cx="7501344" cy="4046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어제와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주일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한달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그리고 특정 달 만보기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걸은 거리 조회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 	&lt;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시  목표로 한 만보기 양이 있다면 비교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사이트에서 설정가능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어제와 오늘 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심박동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음식별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콜레스테를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칼로리 조회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칼로리 만보기로 환산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야외운동 날씨 확인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미세먼지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강수상황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온도 조합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앞으로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날씨 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다른 사람들의 평균 데이터 조회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최근 한 달 혹은 특정 달 만보기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걸은 거리 데이터 </a:t>
            </a: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보내기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질병예방지수 조회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눈병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감기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불쾌지수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자외선지수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음식부패지수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464233" y="1465887"/>
            <a:ext cx="6590374" cy="581572"/>
            <a:chOff x="5027964" y="1542085"/>
            <a:chExt cx="6590374" cy="581572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5027964" y="1542085"/>
              <a:ext cx="6590374" cy="581572"/>
            </a:xfrm>
            <a:prstGeom prst="roundRect">
              <a:avLst/>
            </a:prstGeom>
            <a:gradFill flip="none" rotWithShape="1">
              <a:gsLst>
                <a:gs pos="100000">
                  <a:srgbClr val="D5355F"/>
                </a:gs>
                <a:gs pos="0">
                  <a:srgbClr val="815695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건강마스터의 기능들</a:t>
              </a:r>
              <a:endParaRPr lang="en-US" altLang="ko-KR" sz="2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5132830" y="1652871"/>
              <a:ext cx="360000" cy="36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en-US" altLang="ko-KR" sz="11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7910107" y="6269415"/>
            <a:ext cx="4677267" cy="81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콜레스테롤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칼로리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서울삼성병원 사이트에서 발췌</a:t>
            </a:r>
            <a:endParaRPr lang="en-US" altLang="ko-KR" sz="1000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걷기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골든에이지포럼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만보기 평균값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 err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한국골든에이지포럼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직토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: d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기상청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에어코리아아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국민건강보험공단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오른쪽 화살표 2"/>
          <p:cNvSpPr/>
          <p:nvPr/>
        </p:nvSpPr>
        <p:spPr>
          <a:xfrm rot="16200000">
            <a:off x="6261490" y="3755380"/>
            <a:ext cx="1667669" cy="69226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54" y="6629789"/>
            <a:ext cx="170952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79" y="3229248"/>
            <a:ext cx="1855046" cy="18550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13284" y="5084294"/>
            <a:ext cx="15568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건강마스터 </a:t>
            </a:r>
            <a:endParaRPr lang="en-US" altLang="ko-KR" sz="20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en-US" altLang="ko-KR" sz="20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91249" y="1836018"/>
            <a:ext cx="7861640" cy="1431660"/>
            <a:chOff x="3135085" y="2800706"/>
            <a:chExt cx="7861640" cy="1431660"/>
          </a:xfrm>
        </p:grpSpPr>
        <p:sp>
          <p:nvSpPr>
            <p:cNvPr id="5" name="갈매기형 수장 4"/>
            <p:cNvSpPr/>
            <p:nvPr/>
          </p:nvSpPr>
          <p:spPr>
            <a:xfrm>
              <a:off x="3135085" y="2800706"/>
              <a:ext cx="3004457" cy="143166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날씨 </a:t>
              </a:r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Intent</a:t>
              </a: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인식</a:t>
              </a:r>
              <a:endPara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5564655" y="2800706"/>
              <a:ext cx="3004457" cy="1431660"/>
            </a:xfrm>
            <a:prstGeom prst="chevron">
              <a:avLst/>
            </a:prstGeom>
            <a:solidFill>
              <a:srgbClr val="3463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Intent</a:t>
              </a:r>
              <a:r>
                <a:rPr lang="ko-KR" altLang="en-US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endPara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연결된 </a:t>
              </a:r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Action </a:t>
              </a:r>
              <a:r>
                <a:rPr lang="ko-KR" altLang="en-US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동작</a:t>
              </a:r>
              <a:endPara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갈매기형 수장 16"/>
            <p:cNvSpPr/>
            <p:nvPr/>
          </p:nvSpPr>
          <p:spPr>
            <a:xfrm>
              <a:off x="7992268" y="2800706"/>
              <a:ext cx="3004457" cy="1431660"/>
            </a:xfrm>
            <a:prstGeom prst="chevron">
              <a:avLst/>
            </a:prstGeom>
            <a:solidFill>
              <a:srgbClr val="E372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누구에</a:t>
              </a:r>
              <a:endPara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텍스트</a:t>
              </a:r>
              <a:endPara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전송</a:t>
              </a:r>
              <a:endPara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17829" y="651396"/>
            <a:ext cx="5566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건강마스터 구조 </a:t>
            </a:r>
            <a:r>
              <a:rPr lang="en-US" altLang="ko-KR" sz="36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(API)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15924" y="556474"/>
            <a:ext cx="4310744" cy="49204"/>
            <a:chOff x="777240" y="436855"/>
            <a:chExt cx="4310744" cy="49204"/>
          </a:xfrm>
        </p:grpSpPr>
        <p:sp>
          <p:nvSpPr>
            <p:cNvPr id="19" name="직사각형 18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010298" y="436855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493477" y="4477147"/>
            <a:ext cx="3354955" cy="1696288"/>
            <a:chOff x="3275320" y="4885765"/>
            <a:chExt cx="3354955" cy="1696288"/>
          </a:xfrm>
        </p:grpSpPr>
        <p:grpSp>
          <p:nvGrpSpPr>
            <p:cNvPr id="30" name="그룹 29"/>
            <p:cNvGrpSpPr/>
            <p:nvPr/>
          </p:nvGrpSpPr>
          <p:grpSpPr>
            <a:xfrm>
              <a:off x="3275320" y="4885765"/>
              <a:ext cx="3354955" cy="1696288"/>
              <a:chOff x="321051" y="1397726"/>
              <a:chExt cx="5528905" cy="2795452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1316083" y="1855675"/>
                <a:ext cx="4533873" cy="18019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051" y="1397726"/>
                <a:ext cx="2795452" cy="2795452"/>
              </a:xfrm>
              <a:prstGeom prst="rect">
                <a:avLst/>
              </a:prstGeom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4535383" y="5163650"/>
              <a:ext cx="2094892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서버에서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요청</a:t>
              </a:r>
              <a:endPara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운동날씨 </a:t>
              </a:r>
              <a:r>
                <a:rPr lang="ko-KR" altLang="en-US" sz="1100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이용시</a:t>
              </a:r>
              <a:endParaRPr lang="en-US" altLang="ko-KR" sz="1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데이터 조합</a:t>
              </a:r>
              <a:endParaRPr lang="en-US" altLang="ko-KR" sz="1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오른쪽 화살표 33"/>
          <p:cNvSpPr/>
          <p:nvPr/>
        </p:nvSpPr>
        <p:spPr>
          <a:xfrm rot="5400000">
            <a:off x="5631509" y="3631876"/>
            <a:ext cx="1420661" cy="692268"/>
          </a:xfrm>
          <a:prstGeom prst="rightArrow">
            <a:avLst/>
          </a:prstGeom>
          <a:solidFill>
            <a:srgbClr val="346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864014" y="1836018"/>
            <a:ext cx="1918379" cy="128434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운동하기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어때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3296" y="1165274"/>
            <a:ext cx="6109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운동날씨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부패지수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자외선지수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뒤 날씨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불쾌지수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질병지수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sp>
        <p:nvSpPr>
          <p:cNvPr id="36" name="오른쪽 화살표 35"/>
          <p:cNvSpPr/>
          <p:nvPr/>
        </p:nvSpPr>
        <p:spPr>
          <a:xfrm rot="10800000">
            <a:off x="7917075" y="4688338"/>
            <a:ext cx="1016401" cy="332170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75000"/>
                  <a:alpha val="47000"/>
                </a:schemeClr>
              </a:gs>
              <a:gs pos="100000">
                <a:schemeClr val="accent6">
                  <a:lumMod val="20000"/>
                  <a:lumOff val="80000"/>
                  <a:alpha val="4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오른쪽 화살표 36"/>
          <p:cNvSpPr/>
          <p:nvPr/>
        </p:nvSpPr>
        <p:spPr>
          <a:xfrm rot="10800000">
            <a:off x="7917074" y="5075408"/>
            <a:ext cx="1016401" cy="332170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75000"/>
                  <a:alpha val="47000"/>
                </a:schemeClr>
              </a:gs>
              <a:gs pos="100000">
                <a:schemeClr val="accent6">
                  <a:lumMod val="20000"/>
                  <a:lumOff val="80000"/>
                  <a:alpha val="4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오른쪽 화살표 37"/>
          <p:cNvSpPr/>
          <p:nvPr/>
        </p:nvSpPr>
        <p:spPr>
          <a:xfrm rot="10800000">
            <a:off x="7917075" y="5479582"/>
            <a:ext cx="1016401" cy="332170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75000"/>
                  <a:alpha val="47000"/>
                </a:schemeClr>
              </a:gs>
              <a:gs pos="100000">
                <a:schemeClr val="accent6">
                  <a:lumMod val="20000"/>
                  <a:lumOff val="80000"/>
                  <a:alpha val="4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724470" y="4352887"/>
            <a:ext cx="3032101" cy="1777212"/>
            <a:chOff x="8828973" y="4068948"/>
            <a:chExt cx="3032101" cy="1777212"/>
          </a:xfrm>
        </p:grpSpPr>
        <p:sp>
          <p:nvSpPr>
            <p:cNvPr id="42" name="직사각형 41"/>
            <p:cNvSpPr/>
            <p:nvPr/>
          </p:nvSpPr>
          <p:spPr>
            <a:xfrm>
              <a:off x="9646129" y="4468960"/>
              <a:ext cx="2214945" cy="10934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8973" y="4068948"/>
              <a:ext cx="1634312" cy="1634312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0097108" y="4484249"/>
              <a:ext cx="1763966" cy="13619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요청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기상청 자외선 지수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기상청 현재날씨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에어코리아 미세먼지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074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4" grpId="0" animBg="1"/>
      <p:bldP spid="36" grpId="0" animBg="1"/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973372" y="319861"/>
            <a:ext cx="2428548" cy="897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7829" y="651396"/>
            <a:ext cx="5942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건강마스터 구조 </a:t>
            </a:r>
            <a:r>
              <a:rPr lang="en-US" altLang="ko-KR" sz="2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(OAuth</a:t>
            </a: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  <a:r>
              <a:rPr lang="en-US" altLang="ko-KR" sz="2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415924" y="556474"/>
            <a:ext cx="4310744" cy="49204"/>
            <a:chOff x="777240" y="436855"/>
            <a:chExt cx="4310744" cy="49204"/>
          </a:xfrm>
        </p:grpSpPr>
        <p:sp>
          <p:nvSpPr>
            <p:cNvPr id="22" name="직사각형 21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010298" y="436855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254" y="6629789"/>
            <a:ext cx="170952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759263" y="77033"/>
            <a:ext cx="4074100" cy="2176483"/>
            <a:chOff x="777635" y="2542243"/>
            <a:chExt cx="5143338" cy="2795452"/>
          </a:xfrm>
        </p:grpSpPr>
        <p:grpSp>
          <p:nvGrpSpPr>
            <p:cNvPr id="5" name="그룹 4"/>
            <p:cNvGrpSpPr/>
            <p:nvPr/>
          </p:nvGrpSpPr>
          <p:grpSpPr>
            <a:xfrm>
              <a:off x="777635" y="2542243"/>
              <a:ext cx="5086972" cy="2795452"/>
              <a:chOff x="321051" y="1397726"/>
              <a:chExt cx="5086972" cy="2795452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1316083" y="2286000"/>
                <a:ext cx="4091940" cy="1371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051" y="1397726"/>
                <a:ext cx="2795452" cy="2795452"/>
              </a:xfrm>
              <a:prstGeom prst="rect">
                <a:avLst/>
              </a:prstGeom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2935600" y="3454291"/>
              <a:ext cx="2985373" cy="1185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400" b="1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Oauth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&amp; SQL)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b="1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나이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성별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목표걸음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토큰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100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구글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100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토큰등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정보를 소유</a:t>
              </a:r>
              <a:endParaRPr lang="en-US" altLang="ko-KR" sz="1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1" y="3268046"/>
            <a:ext cx="2171579" cy="217157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54432" y="5451461"/>
            <a:ext cx="15568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건강마스터 </a:t>
            </a:r>
            <a:endParaRPr lang="en-US" altLang="ko-KR" sz="20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en-US" altLang="ko-KR" sz="20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위로 굽은 화살표 12"/>
          <p:cNvSpPr/>
          <p:nvPr/>
        </p:nvSpPr>
        <p:spPr>
          <a:xfrm rot="5400000" flipV="1">
            <a:off x="5805774" y="4026613"/>
            <a:ext cx="2430480" cy="1037740"/>
          </a:xfrm>
          <a:prstGeom prst="bentUpArrow">
            <a:avLst/>
          </a:prstGeom>
          <a:gradFill>
            <a:gsLst>
              <a:gs pos="100000">
                <a:srgbClr val="D5355F">
                  <a:alpha val="56000"/>
                </a:srgbClr>
              </a:gs>
              <a:gs pos="0">
                <a:srgbClr val="815695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768469" y="5601588"/>
            <a:ext cx="3491740" cy="956741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ko-KR" altLang="en-US" b="1" dirty="0" err="1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전송 기능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sz="14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만보기 데이터 </a:t>
            </a:r>
            <a:r>
              <a:rPr lang="ko-KR" altLang="en-US" sz="1400" b="1" dirty="0" err="1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이메일로</a:t>
            </a:r>
            <a:endParaRPr lang="en-US" altLang="ko-KR" sz="14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err="1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템플렛을</a:t>
            </a:r>
            <a:r>
              <a:rPr lang="ko-KR" altLang="en-US" sz="14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구성후</a:t>
            </a:r>
            <a:r>
              <a:rPr lang="ko-KR" altLang="en-US" sz="14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전송</a:t>
            </a:r>
            <a:endParaRPr lang="en-US" altLang="ko-KR" sz="1400" b="1" dirty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973574" y="3330243"/>
            <a:ext cx="1923197" cy="1923197"/>
            <a:chOff x="5212428" y="555878"/>
            <a:chExt cx="1923197" cy="1923197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428" y="555878"/>
              <a:ext cx="1923197" cy="192319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7719" y="830766"/>
              <a:ext cx="1532613" cy="1130302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 rot="2492781">
            <a:off x="8371622" y="3105545"/>
            <a:ext cx="1745179" cy="1007460"/>
            <a:chOff x="5622565" y="2015253"/>
            <a:chExt cx="1745179" cy="1007460"/>
          </a:xfrm>
          <a:gradFill>
            <a:gsLst>
              <a:gs pos="100000">
                <a:schemeClr val="accent6">
                  <a:lumMod val="75000"/>
                  <a:alpha val="58000"/>
                </a:schemeClr>
              </a:gs>
              <a:gs pos="0">
                <a:schemeClr val="accent6">
                  <a:lumMod val="40000"/>
                  <a:lumOff val="60000"/>
                  <a:alpha val="50000"/>
                </a:schemeClr>
              </a:gs>
            </a:gsLst>
            <a:lin ang="10800000" scaled="1"/>
          </a:gradFill>
        </p:grpSpPr>
        <p:sp>
          <p:nvSpPr>
            <p:cNvPr id="26" name="오른쪽 화살표 25"/>
            <p:cNvSpPr/>
            <p:nvPr/>
          </p:nvSpPr>
          <p:spPr>
            <a:xfrm>
              <a:off x="5656510" y="2526324"/>
              <a:ext cx="1711234" cy="496389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오른쪽 화살표 27"/>
            <p:cNvSpPr/>
            <p:nvPr/>
          </p:nvSpPr>
          <p:spPr>
            <a:xfrm flipH="1">
              <a:off x="5622565" y="2015253"/>
              <a:ext cx="1710837" cy="496389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907624" y="4125350"/>
            <a:ext cx="1773420" cy="1061829"/>
            <a:chOff x="7365806" y="3804623"/>
            <a:chExt cx="1773420" cy="1061829"/>
          </a:xfrm>
        </p:grpSpPr>
        <p:sp>
          <p:nvSpPr>
            <p:cNvPr id="36" name="TextBox 35"/>
            <p:cNvSpPr txBox="1"/>
            <p:nvPr/>
          </p:nvSpPr>
          <p:spPr>
            <a:xfrm>
              <a:off x="7393235" y="3804623"/>
              <a:ext cx="1745991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구글토큰으로</a:t>
              </a:r>
              <a:endPara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구글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피트니스에</a:t>
              </a:r>
              <a:endPara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만보기 데이터 요청</a:t>
              </a:r>
              <a:endParaRPr lang="en-US" altLang="ko-KR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7365806" y="3882548"/>
              <a:ext cx="301119" cy="30111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오른쪽 화살표 40"/>
          <p:cNvSpPr/>
          <p:nvPr/>
        </p:nvSpPr>
        <p:spPr>
          <a:xfrm>
            <a:off x="2678827" y="2049012"/>
            <a:ext cx="1164737" cy="130509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75000"/>
                  <a:alpha val="47000"/>
                </a:schemeClr>
              </a:gs>
              <a:gs pos="100000">
                <a:schemeClr val="accent6">
                  <a:lumMod val="72000"/>
                  <a:lumOff val="28000"/>
                  <a:alpha val="8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392889" y="2071027"/>
            <a:ext cx="2548675" cy="116504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어제와 오늘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얼마나 걸었어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620286" y="2275531"/>
            <a:ext cx="4725373" cy="853049"/>
            <a:chOff x="3620286" y="2275531"/>
            <a:chExt cx="4725373" cy="853049"/>
          </a:xfrm>
        </p:grpSpPr>
        <p:grpSp>
          <p:nvGrpSpPr>
            <p:cNvPr id="43" name="그룹 42"/>
            <p:cNvGrpSpPr/>
            <p:nvPr/>
          </p:nvGrpSpPr>
          <p:grpSpPr>
            <a:xfrm>
              <a:off x="3620286" y="2275532"/>
              <a:ext cx="3247139" cy="853048"/>
              <a:chOff x="3135085" y="2800706"/>
              <a:chExt cx="5455990" cy="1433330"/>
            </a:xfrm>
          </p:grpSpPr>
          <p:sp>
            <p:nvSpPr>
              <p:cNvPr id="44" name="갈매기형 수장 43"/>
              <p:cNvSpPr/>
              <p:nvPr/>
            </p:nvSpPr>
            <p:spPr>
              <a:xfrm>
                <a:off x="3135085" y="2800706"/>
                <a:ext cx="3004457" cy="143166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만보기 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Intent</a:t>
                </a:r>
              </a:p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인식</a:t>
                </a:r>
                <a:endParaRPr lang="en-US" altLang="ko-KR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갈매기형 수장 44"/>
              <p:cNvSpPr/>
              <p:nvPr/>
            </p:nvSpPr>
            <p:spPr>
              <a:xfrm>
                <a:off x="5586618" y="2802376"/>
                <a:ext cx="3004457" cy="1431660"/>
              </a:xfrm>
              <a:prstGeom prst="chevron">
                <a:avLst/>
              </a:prstGeom>
              <a:solidFill>
                <a:srgbClr val="3463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Intent</a:t>
                </a:r>
                <a:r>
                  <a:rPr lang="ko-KR" altLang="en-US" sz="12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와 </a:t>
                </a:r>
                <a:endParaRPr lang="en-US" altLang="ko-KR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연결된 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Action </a:t>
                </a:r>
              </a:p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동작</a:t>
                </a:r>
                <a:endParaRPr lang="en-US" altLang="ko-KR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8" name="갈매기형 수장 47"/>
            <p:cNvSpPr/>
            <p:nvPr/>
          </p:nvSpPr>
          <p:spPr>
            <a:xfrm>
              <a:off x="6557553" y="2275531"/>
              <a:ext cx="1788106" cy="852054"/>
            </a:xfrm>
            <a:prstGeom prst="chevron">
              <a:avLst/>
            </a:prstGeom>
            <a:solidFill>
              <a:srgbClr val="E372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서버에 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200" b="1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요청후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출력</a:t>
              </a:r>
              <a:endPara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" name="오른쪽 화살표 48"/>
          <p:cNvSpPr/>
          <p:nvPr/>
        </p:nvSpPr>
        <p:spPr>
          <a:xfrm rot="18831179">
            <a:off x="7743271" y="1584135"/>
            <a:ext cx="1164737" cy="130509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75000"/>
                  <a:alpha val="47000"/>
                </a:schemeClr>
              </a:gs>
              <a:gs pos="100000">
                <a:schemeClr val="accent6">
                  <a:lumMod val="72000"/>
                  <a:lumOff val="28000"/>
                  <a:alpha val="8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오른쪽 화살표 49"/>
          <p:cNvSpPr/>
          <p:nvPr/>
        </p:nvSpPr>
        <p:spPr>
          <a:xfrm rot="8100000">
            <a:off x="7352464" y="1385945"/>
            <a:ext cx="1164737" cy="130509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75000"/>
                  <a:alpha val="47000"/>
                </a:schemeClr>
              </a:gs>
              <a:gs pos="100000">
                <a:schemeClr val="accent6">
                  <a:lumMod val="72000"/>
                  <a:lumOff val="28000"/>
                  <a:alpha val="8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오른쪽 화살표 50"/>
          <p:cNvSpPr/>
          <p:nvPr/>
        </p:nvSpPr>
        <p:spPr>
          <a:xfrm rot="5400000">
            <a:off x="10352802" y="1619043"/>
            <a:ext cx="1164737" cy="130509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75000"/>
                  <a:alpha val="47000"/>
                </a:schemeClr>
              </a:gs>
              <a:gs pos="100000">
                <a:schemeClr val="accent6">
                  <a:lumMod val="72000"/>
                  <a:lumOff val="28000"/>
                  <a:alpha val="8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672648" y="1996103"/>
            <a:ext cx="252505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토큰 </a:t>
            </a:r>
            <a:r>
              <a:rPr lang="ko-KR" altLang="en-US" sz="14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요청시</a:t>
            </a:r>
            <a:endParaRPr lang="en-US" altLang="ko-KR" sz="14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갱신이 필요하면 </a:t>
            </a:r>
            <a:endParaRPr lang="en-US" altLang="ko-KR" sz="14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토큰 갱신 후 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4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768469" y="4472199"/>
            <a:ext cx="3491740" cy="956741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 만보기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걸은 거리</a:t>
            </a:r>
            <a:endParaRPr lang="en-US" altLang="ko-KR" b="1" dirty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설정한 </a:t>
            </a:r>
            <a:r>
              <a:rPr lang="ko-KR" altLang="en-US" sz="1400" b="1" dirty="0" err="1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목표치와</a:t>
            </a:r>
            <a:r>
              <a:rPr lang="ko-KR" altLang="en-US" sz="14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비교 후 출력</a:t>
            </a:r>
            <a:endParaRPr lang="en-US" altLang="ko-KR" sz="1400" b="1" dirty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목표치가 없다면 평균값과 비교</a:t>
            </a:r>
            <a:r>
              <a:rPr lang="en-US" altLang="ko-KR" sz="14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3296" y="1165274"/>
            <a:ext cx="50450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기간 별 만보기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거리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만보기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거리 </a:t>
            </a:r>
            <a:r>
              <a:rPr lang="ko-KR" altLang="en-US" sz="1600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전송 부분</a:t>
            </a:r>
            <a:endParaRPr lang="en-US" altLang="ko-KR" sz="1600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7897" y="361900"/>
            <a:ext cx="2327497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누구 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endParaRPr lang="en-US" altLang="ko-KR" sz="14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유저 데이터 검색</a:t>
            </a:r>
            <a:endParaRPr lang="en-US" altLang="ko-KR" sz="14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76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오른쪽 화살표 34"/>
          <p:cNvSpPr/>
          <p:nvPr/>
        </p:nvSpPr>
        <p:spPr>
          <a:xfrm>
            <a:off x="2480506" y="1836018"/>
            <a:ext cx="1164737" cy="130509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75000"/>
                  <a:alpha val="47000"/>
                </a:schemeClr>
              </a:gs>
              <a:gs pos="100000">
                <a:schemeClr val="accent6">
                  <a:lumMod val="20000"/>
                  <a:lumOff val="80000"/>
                  <a:alpha val="4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54" y="6629789"/>
            <a:ext cx="170952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36" y="1941606"/>
            <a:ext cx="3410769" cy="2754203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062875" y="1526108"/>
            <a:ext cx="2855397" cy="3558186"/>
            <a:chOff x="3062875" y="1526108"/>
            <a:chExt cx="2855397" cy="355818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071" y="1945725"/>
              <a:ext cx="2613007" cy="313856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062875" y="1526108"/>
              <a:ext cx="2855397" cy="37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특정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Intent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동작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(ex: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콜레스테롤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17830" y="651396"/>
            <a:ext cx="5824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건강마스터 구조 </a:t>
            </a:r>
            <a:r>
              <a:rPr lang="en-US" altLang="ko-KR" sz="36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(Entity)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15924" y="556474"/>
            <a:ext cx="4310744" cy="49204"/>
            <a:chOff x="777240" y="436855"/>
            <a:chExt cx="4310744" cy="49204"/>
          </a:xfrm>
        </p:grpSpPr>
        <p:sp>
          <p:nvSpPr>
            <p:cNvPr id="19" name="직사각형 18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010298" y="436855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79" y="3229248"/>
            <a:ext cx="1855046" cy="185504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013284" y="5084294"/>
            <a:ext cx="15568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건강마스터 </a:t>
            </a:r>
            <a:endParaRPr lang="en-US" altLang="ko-KR" sz="20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en-US" altLang="ko-KR" sz="20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864014" y="1836018"/>
            <a:ext cx="1918379" cy="128434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고등어의 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콜레스테롤을 알려줘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5466348" y="1825645"/>
            <a:ext cx="1164737" cy="130509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75000"/>
                  <a:alpha val="47000"/>
                </a:schemeClr>
              </a:gs>
              <a:gs pos="100000">
                <a:schemeClr val="accent6">
                  <a:lumMod val="20000"/>
                  <a:lumOff val="80000"/>
                  <a:alpha val="4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68536" y="3696789"/>
            <a:ext cx="3410769" cy="999020"/>
          </a:xfrm>
          <a:prstGeom prst="rect">
            <a:avLst/>
          </a:prstGeom>
          <a:solidFill>
            <a:schemeClr val="tx1">
              <a:lumMod val="65000"/>
              <a:lumOff val="3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20825" y="3808246"/>
            <a:ext cx="27061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Entity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등록된 식품이 있으면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Entity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서버로 전송</a:t>
            </a:r>
            <a:endParaRPr lang="en-US" altLang="ko-KR" sz="14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오른쪽 화살표 36"/>
          <p:cNvSpPr/>
          <p:nvPr/>
        </p:nvSpPr>
        <p:spPr>
          <a:xfrm rot="5400000">
            <a:off x="7643802" y="1081311"/>
            <a:ext cx="1164737" cy="130509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75000"/>
                  <a:alpha val="47000"/>
                </a:schemeClr>
              </a:gs>
              <a:gs pos="100000">
                <a:schemeClr val="accent6">
                  <a:lumMod val="20000"/>
                  <a:lumOff val="80000"/>
                  <a:alpha val="4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441347" y="90600"/>
            <a:ext cx="4270197" cy="1696288"/>
            <a:chOff x="3275320" y="4885765"/>
            <a:chExt cx="4270197" cy="1696288"/>
          </a:xfrm>
        </p:grpSpPr>
        <p:grpSp>
          <p:nvGrpSpPr>
            <p:cNvPr id="39" name="그룹 38"/>
            <p:cNvGrpSpPr/>
            <p:nvPr/>
          </p:nvGrpSpPr>
          <p:grpSpPr>
            <a:xfrm>
              <a:off x="3275320" y="4885765"/>
              <a:ext cx="4270197" cy="1696288"/>
              <a:chOff x="321051" y="1397726"/>
              <a:chExt cx="7037206" cy="2795452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1316083" y="2286000"/>
                <a:ext cx="6042174" cy="13716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051" y="1397726"/>
                <a:ext cx="2795452" cy="2795452"/>
              </a:xfrm>
              <a:prstGeom prst="rect">
                <a:avLst/>
              </a:prstGeom>
            </p:spPr>
          </p:pic>
        </p:grpSp>
        <p:sp>
          <p:nvSpPr>
            <p:cNvPr id="40" name="TextBox 39"/>
            <p:cNvSpPr txBox="1"/>
            <p:nvPr/>
          </p:nvSpPr>
          <p:spPr>
            <a:xfrm>
              <a:off x="4584779" y="5446562"/>
              <a:ext cx="2803983" cy="7848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서버에서 식품 정보 검색</a:t>
              </a:r>
              <a:endPara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식품 이름으로 검색 후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출력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오른쪽 화살표 42"/>
          <p:cNvSpPr/>
          <p:nvPr/>
        </p:nvSpPr>
        <p:spPr>
          <a:xfrm rot="5400000">
            <a:off x="8230292" y="2864178"/>
            <a:ext cx="4335484" cy="1301663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75000"/>
                  <a:alpha val="47000"/>
                </a:schemeClr>
              </a:gs>
              <a:gs pos="100000">
                <a:schemeClr val="accent6">
                  <a:lumMod val="20000"/>
                  <a:lumOff val="80000"/>
                  <a:alpha val="4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95" y="5532312"/>
            <a:ext cx="1198951" cy="1212892"/>
          </a:xfrm>
          <a:prstGeom prst="rect">
            <a:avLst/>
          </a:prstGeom>
        </p:spPr>
      </p:pic>
      <p:sp>
        <p:nvSpPr>
          <p:cNvPr id="44" name="모서리가 둥근 사각형 설명선 43"/>
          <p:cNvSpPr/>
          <p:nvPr/>
        </p:nvSpPr>
        <p:spPr>
          <a:xfrm>
            <a:off x="8620546" y="5795599"/>
            <a:ext cx="3253176" cy="68631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고등어의 콜레스테롤은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48mg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이며 지방은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38g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오른쪽 화살표 44"/>
          <p:cNvSpPr/>
          <p:nvPr/>
        </p:nvSpPr>
        <p:spPr>
          <a:xfrm rot="16200000">
            <a:off x="8378912" y="1033884"/>
            <a:ext cx="1164737" cy="130509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75000"/>
                  <a:alpha val="47000"/>
                </a:schemeClr>
              </a:gs>
              <a:gs pos="100000">
                <a:schemeClr val="accent6">
                  <a:lumMod val="20000"/>
                  <a:lumOff val="80000"/>
                  <a:alpha val="4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3296" y="1165274"/>
            <a:ext cx="50450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콜레스테롤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칼로리 부분</a:t>
            </a:r>
            <a:endParaRPr lang="en-US" altLang="ko-KR" sz="1600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594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lc="http://schemas.openxmlformats.org/drawingml/2006/lockedCanvas" xmlns:a16="http://schemas.microsoft.com/office/drawing/2014/main" xmlns="" id="{A1154D9F-BBCA-4AFC-B92B-7F043558D759}"/>
              </a:ext>
            </a:extLst>
          </p:cNvPr>
          <p:cNvSpPr/>
          <p:nvPr/>
        </p:nvSpPr>
        <p:spPr>
          <a:xfrm>
            <a:off x="456858" y="2767280"/>
            <a:ext cx="2914580" cy="132343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영상으로</a:t>
            </a:r>
            <a:endParaRPr lang="en-US" altLang="ko-KR" sz="40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ko-KR" altLang="en-US" sz="4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확인하세요</a:t>
            </a:r>
            <a:r>
              <a:rPr lang="en-US" altLang="ko-KR" sz="4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!</a:t>
            </a:r>
            <a:endParaRPr lang="en-US" altLang="ko-KR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2" name="TextBox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80F4C770-4705-4900-867C-F2046F044F29}"/>
              </a:ext>
            </a:extLst>
          </p:cNvPr>
          <p:cNvSpPr txBox="1"/>
          <p:nvPr/>
        </p:nvSpPr>
        <p:spPr>
          <a:xfrm>
            <a:off x="457365" y="4947773"/>
            <a:ext cx="2269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Camelia 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Project@LunaStratos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3" name="Picture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6B2DC557-A36F-43B5-A26A-2512CECD9DC9}"/>
              </a:ext>
            </a:extLst>
          </p:cNvPr>
          <p:cNvSpPr>
            <a:spLocks noGrp="1"/>
          </p:cNvSpPr>
          <p:nvPr/>
        </p:nvSpPr>
        <p:spPr>
          <a:xfrm>
            <a:off x="5077170" y="1"/>
            <a:ext cx="6657973" cy="6857999"/>
          </a:xfrm>
          <a:custGeom>
            <a:avLst/>
            <a:gdLst>
              <a:gd name="connsiteX0" fmla="*/ 3543299 w 9986960"/>
              <a:gd name="connsiteY0" fmla="*/ 0 h 10286999"/>
              <a:gd name="connsiteX1" fmla="*/ 9986960 w 9986960"/>
              <a:gd name="connsiteY1" fmla="*/ 0 h 10286999"/>
              <a:gd name="connsiteX2" fmla="*/ 9986960 w 9986960"/>
              <a:gd name="connsiteY2" fmla="*/ 1526 h 10286999"/>
              <a:gd name="connsiteX3" fmla="*/ 6444712 w 9986960"/>
              <a:gd name="connsiteY3" fmla="*/ 5157796 h 10286999"/>
              <a:gd name="connsiteX4" fmla="*/ 9986958 w 9986960"/>
              <a:gd name="connsiteY4" fmla="*/ 10285473 h 10286999"/>
              <a:gd name="connsiteX5" fmla="*/ 9986958 w 9986960"/>
              <a:gd name="connsiteY5" fmla="*/ 10286999 h 10286999"/>
              <a:gd name="connsiteX6" fmla="*/ 3543297 w 9986960"/>
              <a:gd name="connsiteY6" fmla="*/ 10286999 h 10286999"/>
              <a:gd name="connsiteX7" fmla="*/ 0 w 9986960"/>
              <a:gd name="connsiteY7" fmla="*/ 51577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86960" h="10286999">
                <a:moveTo>
                  <a:pt x="3543299" y="0"/>
                </a:moveTo>
                <a:lnTo>
                  <a:pt x="9986960" y="0"/>
                </a:lnTo>
                <a:lnTo>
                  <a:pt x="9986960" y="1526"/>
                </a:lnTo>
                <a:lnTo>
                  <a:pt x="6444712" y="5157796"/>
                </a:lnTo>
                <a:lnTo>
                  <a:pt x="9986958" y="10285473"/>
                </a:lnTo>
                <a:lnTo>
                  <a:pt x="9986958" y="10286999"/>
                </a:lnTo>
                <a:lnTo>
                  <a:pt x="3543297" y="10286999"/>
                </a:lnTo>
                <a:lnTo>
                  <a:pt x="0" y="51577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lc="http://schemas.openxmlformats.org/drawingml/2006/lockedCanvas" xmlns:a16="http://schemas.microsoft.com/office/drawing/2014/main" xmlns="" id="{A1154D9F-BBCA-4AFC-B92B-7F043558D759}"/>
              </a:ext>
            </a:extLst>
          </p:cNvPr>
          <p:cNvSpPr/>
          <p:nvPr/>
        </p:nvSpPr>
        <p:spPr>
          <a:xfrm>
            <a:off x="456858" y="3942671"/>
            <a:ext cx="2638864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&gt;</a:t>
            </a:r>
            <a:r>
              <a:rPr lang="en-US" altLang="ko-KR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hlinkClick r:id="rId3"/>
              </a:rPr>
              <a:t>Play Movie</a:t>
            </a:r>
            <a:endParaRPr lang="en-US" altLang="ko-KR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54" y="6629789"/>
            <a:ext cx="170952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80F4C770-4705-4900-867C-F2046F044F29}"/>
              </a:ext>
            </a:extLst>
          </p:cNvPr>
          <p:cNvSpPr txBox="1"/>
          <p:nvPr/>
        </p:nvSpPr>
        <p:spPr>
          <a:xfrm>
            <a:off x="457365" y="4534316"/>
            <a:ext cx="5276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주소</a:t>
            </a:r>
            <a:r>
              <a:rPr lang="en-US" altLang="ko-KR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 </a:t>
            </a:r>
            <a:r>
              <a:rPr lang="en-US" altLang="ko-KR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hlinkClick r:id="rId3"/>
              </a:rPr>
              <a:t>https://</a:t>
            </a:r>
            <a:r>
              <a:rPr lang="en-US" altLang="ko-KR" sz="1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hlinkClick r:id="rId3"/>
              </a:rPr>
              <a:t>youtu.be/40DJOA-HVtg</a:t>
            </a:r>
            <a:endParaRPr lang="en-US" altLang="ko-KR" sz="11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</a:t>
            </a:r>
            <a:r>
              <a:rPr lang="ko-KR" altLang="en-US" sz="1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링크를 누르시거나 들어가시면 영상이 뜹니다</a:t>
            </a:r>
            <a:r>
              <a:rPr lang="en-US" altLang="ko-KR" sz="1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264872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254" y="0"/>
            <a:ext cx="12182746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13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12062"/>
            <a:ext cx="4688484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31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3542" y="2089917"/>
            <a:ext cx="45278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lang="ko-KR" alt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54" y="6629789"/>
            <a:ext cx="170952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LunaStratos</a:t>
            </a:r>
            <a:endParaRPr lang="en-US" altLang="ko-KR" sz="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4400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916170" y="198976"/>
            <a:ext cx="5497502" cy="6605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헤럴드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경제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스마트워치ㆍ밴드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20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대보다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30~50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대가 더 쓴다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://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bitly.kr/WR75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다나와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&lt;[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웨어러블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총정리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앞으로가 더 기대되는 스마트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웨어러블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http://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bitly.kr/OpxF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디지털타임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&lt;AI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음성인식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3040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세대가 최다 사용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왜 그런가 봤더니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http://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bitly.kr/N5q2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중앙일보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말만 하면 척척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 AI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스피커 이젠 어르신 필수품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http://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bitly.kr/GmOn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조선일보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&lt;ICT/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미디어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심심해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"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 자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"…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음성 인식 인공지능과 친구처럼 대화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http://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bitly.kr/2sHt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'AI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스피커 시장을 잡아라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'...KT·SKT·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카카오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네이버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격돌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8"/>
              </a:rPr>
              <a:t>http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8"/>
              </a:rPr>
              <a:t>://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8"/>
              </a:rPr>
              <a:t>bitly.kr/Oqe3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 미국인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'4800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만명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 스피커 보유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9"/>
              </a:rPr>
              <a:t>http://bitly.kr/UUgv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로봇신문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디지털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디바이드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’여 안녕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실버들의 ‘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잇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템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’된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스피커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9"/>
              </a:rPr>
              <a:t>http://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9"/>
              </a:rPr>
              <a:t>bitly.kr/UUgv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텔레콤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사생활 중시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代 ‘음성보다 터치’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40~50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代 음성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편리성 느껴</a:t>
            </a:r>
            <a:endParaRPr lang="ko-KR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10"/>
              </a:rPr>
              <a:t>http://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10"/>
              </a:rPr>
              <a:t>bitly.kr/ENBn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텔레콤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누구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넘어 친구임을 확인하다</a:t>
            </a:r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11"/>
              </a:rPr>
              <a:t>http://bitly.kr/dMhq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트랜드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모니터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‘타인’보다는 ‘나’를 중요하게 생각하는 현대사회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그러나 ‘타인의 시선’에는 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민감</a:t>
            </a:r>
            <a:endParaRPr lang="ko-KR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12"/>
              </a:rPr>
              <a:t>http://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12"/>
              </a:rPr>
              <a:t>bitly.kr/hC7O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hlinkClick r:id="rId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54" y="6629789"/>
            <a:ext cx="170952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0285" y="5390176"/>
            <a:ext cx="49188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출처와 링크 </a:t>
            </a:r>
            <a:endParaRPr lang="ko-KR" altLang="en-US" sz="44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79269" y="5107294"/>
            <a:ext cx="4310744" cy="48737"/>
            <a:chOff x="777240" y="437322"/>
            <a:chExt cx="4310744" cy="48737"/>
          </a:xfrm>
        </p:grpSpPr>
        <p:sp>
          <p:nvSpPr>
            <p:cNvPr id="8" name="직사각형 7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010298" y="437322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595663" y="243459"/>
            <a:ext cx="4988050" cy="4549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텔레콤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AI '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누구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대화량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실사용자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돌파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13"/>
              </a:rPr>
              <a:t>http://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13"/>
              </a:rPr>
              <a:t>bitly.kr/sq73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스피커를 뿌려대는 이유는 결국 ‘홈 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14"/>
              </a:rPr>
              <a:t>http://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14"/>
              </a:rPr>
              <a:t>bitly.kr/MXp9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2018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스마트 스피커 이용 현황 분석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15"/>
              </a:rPr>
              <a:t>https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15"/>
              </a:rPr>
              <a:t>://brunch.co.kr/@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15"/>
              </a:rPr>
              <a:t>gentlepie/30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295136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8000">
                <a:schemeClr val="tx1">
                  <a:lumMod val="85000"/>
                  <a:lumOff val="15000"/>
                </a:schemeClr>
              </a:gs>
              <a:gs pos="14000">
                <a:schemeClr val="tx1">
                  <a:lumMod val="65000"/>
                  <a:lumOff val="3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74211" y="0"/>
            <a:ext cx="7653552" cy="7358743"/>
            <a:chOff x="374211" y="0"/>
            <a:chExt cx="7653552" cy="7358743"/>
          </a:xfrm>
        </p:grpSpPr>
        <p:sp>
          <p:nvSpPr>
            <p:cNvPr id="19" name="원호 18"/>
            <p:cNvSpPr/>
            <p:nvPr/>
          </p:nvSpPr>
          <p:spPr>
            <a:xfrm>
              <a:off x="374211" y="2155701"/>
              <a:ext cx="5094514" cy="5094514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5087" y="0"/>
              <a:ext cx="7432676" cy="7358743"/>
              <a:chOff x="595087" y="0"/>
              <a:chExt cx="7432676" cy="7358743"/>
            </a:xfrm>
          </p:grpSpPr>
          <p:sp>
            <p:nvSpPr>
              <p:cNvPr id="8" name="원호 7"/>
              <p:cNvSpPr/>
              <p:nvPr/>
            </p:nvSpPr>
            <p:spPr>
              <a:xfrm>
                <a:off x="595087" y="0"/>
                <a:ext cx="7358743" cy="7358743"/>
              </a:xfrm>
              <a:prstGeom prst="arc">
                <a:avLst>
                  <a:gd name="adj1" fmla="val 16200000"/>
                  <a:gd name="adj2" fmla="val 3531899"/>
                </a:avLst>
              </a:prstGeom>
              <a:ln cap="rnd">
                <a:solidFill>
                  <a:srgbClr val="3E4850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897135" y="3701143"/>
                <a:ext cx="130628" cy="13062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767871" y="2618559"/>
                <a:ext cx="130628" cy="130628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240468" y="1514672"/>
                <a:ext cx="77908" cy="7790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611818" y="816770"/>
                <a:ext cx="77908" cy="7790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6" name="원호 25"/>
            <p:cNvSpPr/>
            <p:nvPr/>
          </p:nvSpPr>
          <p:spPr>
            <a:xfrm>
              <a:off x="911621" y="4405367"/>
              <a:ext cx="2601600" cy="2601600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30285" y="1068878"/>
            <a:ext cx="491880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sz="4800" b="1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Camelia Project @</a:t>
            </a:r>
            <a:r>
              <a:rPr lang="en-US" altLang="ko-KR" sz="900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LunaStratos</a:t>
            </a:r>
            <a:r>
              <a:rPr lang="en-US" altLang="ko-KR" sz="9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153663" y="2407747"/>
            <a:ext cx="292025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영상시연</a:t>
            </a:r>
            <a:r>
              <a:rPr lang="en-US" altLang="ko-KR" sz="16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dirty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53663" y="3531635"/>
            <a:ext cx="2746340" cy="70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 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데이터의 출처와 사이트</a:t>
            </a:r>
            <a:endParaRPr lang="en-US" altLang="ko-KR" sz="10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45674" y="475330"/>
            <a:ext cx="2920253" cy="70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기획의도</a:t>
            </a:r>
            <a:r>
              <a:rPr lang="en-US" altLang="ko-KR" sz="16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dirty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05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스피커 사용자</a:t>
            </a:r>
            <a:r>
              <a:rPr lang="en-US" altLang="ko-KR" sz="105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중 장년층</a:t>
            </a:r>
            <a:endParaRPr lang="en-US" altLang="ko-KR" sz="105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01728" y="1369877"/>
            <a:ext cx="2920253" cy="70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기술시연 </a:t>
            </a:r>
            <a:r>
              <a:rPr lang="en-US" altLang="ko-KR" sz="16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6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설명</a:t>
            </a:r>
          </a:p>
          <a:p>
            <a:pPr>
              <a:lnSpc>
                <a:spcPct val="150000"/>
              </a:lnSpc>
            </a:pPr>
            <a:r>
              <a:rPr lang="en-US" altLang="ko-KR" sz="1050" dirty="0" err="1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Oauth</a:t>
            </a:r>
            <a:r>
              <a:rPr lang="en-US" altLang="ko-KR" sz="105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&amp; </a:t>
            </a:r>
            <a:r>
              <a:rPr lang="en-US" altLang="ko-KR" sz="1050" dirty="0" err="1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sz="105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Entity</a:t>
            </a:r>
            <a:endParaRPr lang="en-US" altLang="ko-KR" sz="105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54" y="6629789"/>
            <a:ext cx="170952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79269" y="3531635"/>
            <a:ext cx="4310744" cy="49529"/>
            <a:chOff x="777240" y="440338"/>
            <a:chExt cx="4310744" cy="49529"/>
          </a:xfrm>
        </p:grpSpPr>
        <p:sp>
          <p:nvSpPr>
            <p:cNvPr id="25" name="직사각형 24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010298" y="444148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62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757145" y="3856"/>
            <a:ext cx="4472989" cy="6841245"/>
          </a:xfrm>
          <a:prstGeom prst="parallelogram">
            <a:avLst/>
          </a:prstGeom>
          <a:gradFill>
            <a:gsLst>
              <a:gs pos="78000">
                <a:srgbClr val="AE7079">
                  <a:alpha val="67000"/>
                </a:srgbClr>
              </a:gs>
              <a:gs pos="14000">
                <a:srgbClr val="3463B0">
                  <a:alpha val="59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평행 사변형 44"/>
          <p:cNvSpPr/>
          <p:nvPr/>
        </p:nvSpPr>
        <p:spPr>
          <a:xfrm>
            <a:off x="662906" y="-841862"/>
            <a:ext cx="1184699" cy="2391023"/>
          </a:xfrm>
          <a:prstGeom prst="parallelogram">
            <a:avLst>
              <a:gd name="adj" fmla="val 27950"/>
            </a:avLst>
          </a:prstGeom>
          <a:gradFill>
            <a:gsLst>
              <a:gs pos="78000">
                <a:schemeClr val="accent1">
                  <a:lumMod val="50000"/>
                </a:schemeClr>
              </a:gs>
              <a:gs pos="14000">
                <a:schemeClr val="accent1">
                  <a:lumMod val="75000"/>
                  <a:alpha val="2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10955996" y="697260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44" name="평행 사변형 43"/>
          <p:cNvSpPr/>
          <p:nvPr/>
        </p:nvSpPr>
        <p:spPr>
          <a:xfrm>
            <a:off x="-803742" y="3389535"/>
            <a:ext cx="2555091" cy="3471071"/>
          </a:xfrm>
          <a:prstGeom prst="parallelogram">
            <a:avLst>
              <a:gd name="adj" fmla="val 20940"/>
            </a:avLst>
          </a:prstGeom>
          <a:gradFill>
            <a:gsLst>
              <a:gs pos="78000">
                <a:srgbClr val="AE7079">
                  <a:alpha val="47000"/>
                </a:srgbClr>
              </a:gs>
              <a:gs pos="14000">
                <a:srgbClr val="3463B0">
                  <a:alpha val="2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평행 사변형 5"/>
          <p:cNvSpPr/>
          <p:nvPr/>
        </p:nvSpPr>
        <p:spPr>
          <a:xfrm>
            <a:off x="4350694" y="4636067"/>
            <a:ext cx="1184699" cy="2221934"/>
          </a:xfrm>
          <a:prstGeom prst="parallelogram">
            <a:avLst>
              <a:gd name="adj" fmla="val 28964"/>
            </a:avLst>
          </a:prstGeom>
          <a:gradFill>
            <a:gsLst>
              <a:gs pos="78000">
                <a:srgbClr val="AE7079">
                  <a:alpha val="47000"/>
                </a:srgbClr>
              </a:gs>
              <a:gs pos="14000">
                <a:srgbClr val="3463B0">
                  <a:alpha val="2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4889211" y="3037952"/>
            <a:ext cx="1184699" cy="2391023"/>
          </a:xfrm>
          <a:prstGeom prst="parallelogram">
            <a:avLst/>
          </a:prstGeom>
          <a:gradFill>
            <a:gsLst>
              <a:gs pos="78000">
                <a:srgbClr val="AE7079">
                  <a:alpha val="47000"/>
                </a:srgbClr>
              </a:gs>
              <a:gs pos="14000">
                <a:srgbClr val="3463B0">
                  <a:alpha val="2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평행 사변형 7"/>
          <p:cNvSpPr/>
          <p:nvPr/>
        </p:nvSpPr>
        <p:spPr>
          <a:xfrm>
            <a:off x="-1053212" y="-965999"/>
            <a:ext cx="2555091" cy="3471071"/>
          </a:xfrm>
          <a:prstGeom prst="parallelogram">
            <a:avLst>
              <a:gd name="adj" fmla="val 20940"/>
            </a:avLst>
          </a:prstGeom>
          <a:gradFill>
            <a:gsLst>
              <a:gs pos="78000">
                <a:srgbClr val="AE7079">
                  <a:alpha val="47000"/>
                </a:srgbClr>
              </a:gs>
              <a:gs pos="14000">
                <a:srgbClr val="3463B0">
                  <a:alpha val="2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평행 사변형 8"/>
          <p:cNvSpPr/>
          <p:nvPr/>
        </p:nvSpPr>
        <p:spPr>
          <a:xfrm>
            <a:off x="3558506" y="-1143750"/>
            <a:ext cx="1184699" cy="2391023"/>
          </a:xfrm>
          <a:prstGeom prst="parallelogram">
            <a:avLst>
              <a:gd name="adj" fmla="val 27950"/>
            </a:avLst>
          </a:prstGeom>
          <a:gradFill>
            <a:gsLst>
              <a:gs pos="78000">
                <a:schemeClr val="accent1">
                  <a:lumMod val="50000"/>
                </a:schemeClr>
              </a:gs>
              <a:gs pos="14000">
                <a:schemeClr val="accent1">
                  <a:lumMod val="75000"/>
                  <a:alpha val="2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31192" y="1564545"/>
            <a:ext cx="49188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기획의도</a:t>
            </a:r>
            <a:endParaRPr lang="en-US" altLang="ko-KR" sz="4800" b="1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480176" y="1284679"/>
            <a:ext cx="4310744" cy="49529"/>
            <a:chOff x="777240" y="440338"/>
            <a:chExt cx="4310744" cy="49529"/>
          </a:xfrm>
        </p:grpSpPr>
        <p:sp>
          <p:nvSpPr>
            <p:cNvPr id="12" name="직사각형 11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010298" y="444148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254" y="6629789"/>
            <a:ext cx="170952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6381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36782" y="1326466"/>
            <a:ext cx="5686079" cy="4569918"/>
            <a:chOff x="681556" y="1196014"/>
            <a:chExt cx="6900183" cy="5362544"/>
          </a:xfrm>
        </p:grpSpPr>
        <p:graphicFrame>
          <p:nvGraphicFramePr>
            <p:cNvPr id="5" name="차트 4"/>
            <p:cNvGraphicFramePr/>
            <p:nvPr>
              <p:extLst>
                <p:ext uri="{D42A27DB-BD31-4B8C-83A1-F6EECF244321}">
                  <p14:modId xmlns:p14="http://schemas.microsoft.com/office/powerpoint/2010/main" val="1034787966"/>
                </p:ext>
              </p:extLst>
            </p:nvPr>
          </p:nvGraphicFramePr>
          <p:xfrm>
            <a:off x="681556" y="1196014"/>
            <a:ext cx="6900183" cy="53625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" name="모서리가 둥근 직사각형 5"/>
            <p:cNvSpPr/>
            <p:nvPr/>
          </p:nvSpPr>
          <p:spPr>
            <a:xfrm>
              <a:off x="6693836" y="5590276"/>
              <a:ext cx="369332" cy="369332"/>
            </a:xfrm>
            <a:prstGeom prst="roundRect">
              <a:avLst/>
            </a:prstGeom>
            <a:solidFill>
              <a:srgbClr val="FA4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i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sz="2400" b="1" i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61097" y="5653255"/>
              <a:ext cx="1825062" cy="3611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 err="1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중장년층</a:t>
              </a:r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사용자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79147" y="436270"/>
            <a:ext cx="6227840" cy="1295836"/>
            <a:chOff x="679147" y="436270"/>
            <a:chExt cx="6227840" cy="1295836"/>
          </a:xfrm>
        </p:grpSpPr>
        <p:sp>
          <p:nvSpPr>
            <p:cNvPr id="18" name="직사각형 17"/>
            <p:cNvSpPr/>
            <p:nvPr/>
          </p:nvSpPr>
          <p:spPr>
            <a:xfrm>
              <a:off x="679147" y="531777"/>
              <a:ext cx="622784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스마트스피커</a:t>
              </a:r>
              <a:r>
                <a:rPr lang="en-US" altLang="ko-KR" sz="3600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3600" dirty="0" err="1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중장년층의</a:t>
              </a:r>
              <a:r>
                <a:rPr lang="ko-KR" altLang="en-US" sz="3600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대두</a:t>
              </a:r>
              <a:endParaRPr lang="ko-KR" altLang="en-US" sz="360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777240" y="436270"/>
              <a:ext cx="4310744" cy="49789"/>
              <a:chOff x="777240" y="436270"/>
              <a:chExt cx="4310744" cy="49789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777240" y="440340"/>
                <a:ext cx="1077686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854926" y="440340"/>
                <a:ext cx="1077686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932612" y="440338"/>
                <a:ext cx="1077686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010298" y="436270"/>
                <a:ext cx="1077686" cy="45719"/>
              </a:xfrm>
              <a:prstGeom prst="rect">
                <a:avLst/>
              </a:prstGeom>
              <a:solidFill>
                <a:srgbClr val="D0303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825555" y="1638348"/>
            <a:ext cx="2558158" cy="1357735"/>
            <a:chOff x="9274358" y="1640970"/>
            <a:chExt cx="2558158" cy="1357735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10085097" y="1640970"/>
              <a:ext cx="1383697" cy="328246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ffectLst>
              <a:outerShdw blurRad="203200" dist="127000" dir="5400000" sx="87000" sy="8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050" b="1" dirty="0" smtClean="0">
                  <a:solidFill>
                    <a:srgbClr val="21262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AI</a:t>
              </a:r>
              <a:r>
                <a:rPr lang="ko-KR" altLang="en-US" sz="1050" b="1" dirty="0" smtClean="0">
                  <a:solidFill>
                    <a:srgbClr val="21262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스피커 성장</a:t>
              </a:r>
              <a:endParaRPr lang="en-US" altLang="ko-KR" sz="1050" b="1" dirty="0">
                <a:solidFill>
                  <a:srgbClr val="2126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659839" y="1731380"/>
              <a:ext cx="249253" cy="249253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274358" y="1902471"/>
              <a:ext cx="2558158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시장의 판매량은 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만대</a:t>
              </a:r>
              <a:endPara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r"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판매량은 점점 커지며</a:t>
              </a:r>
              <a:endPara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r"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사용계층도 다양화 </a:t>
              </a:r>
              <a:endPara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891972" y="3340403"/>
            <a:ext cx="2558158" cy="1275567"/>
            <a:chOff x="9032311" y="1640970"/>
            <a:chExt cx="2558158" cy="1275567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10085097" y="1640970"/>
              <a:ext cx="1383697" cy="328246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ffectLst>
              <a:outerShdw blurRad="203200" dist="127000" dir="5400000" sx="87000" sy="8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050" b="1" dirty="0" smtClean="0">
                  <a:solidFill>
                    <a:srgbClr val="21262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 장년층 사용자</a:t>
              </a:r>
              <a:endParaRPr lang="en-US" altLang="ko-KR" sz="1050" b="1" dirty="0">
                <a:solidFill>
                  <a:srgbClr val="2126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9659839" y="1731380"/>
              <a:ext cx="249253" cy="249253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032311" y="1820303"/>
              <a:ext cx="2558158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 장년층의 성장</a:t>
              </a:r>
              <a:endPara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30-40</a:t>
              </a:r>
              <a:r>
                <a:rPr lang="ko-KR" altLang="en-US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대가 메인</a:t>
              </a:r>
              <a:endPara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r"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새로운 세대의 등장 </a:t>
              </a:r>
              <a:endPara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 rot="20899303">
            <a:off x="1176889" y="1914972"/>
            <a:ext cx="3071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경향신문 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AI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스피커 보급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올해 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10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만대 달해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507186" y="754494"/>
            <a:ext cx="3648587" cy="3219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50" b="1" dirty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신문기사 </a:t>
            </a:r>
            <a:r>
              <a:rPr lang="en-US" altLang="ko-KR" sz="105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실버들의 ‘</a:t>
            </a:r>
            <a:r>
              <a:rPr lang="ko-KR" altLang="en-US" sz="105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잇</a:t>
            </a:r>
            <a:r>
              <a:rPr lang="ko-KR" altLang="en-US" sz="10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템</a:t>
            </a:r>
            <a:r>
              <a:rPr lang="ko-KR" altLang="en-US" sz="10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’된 </a:t>
            </a:r>
            <a:r>
              <a:rPr lang="en-US" altLang="ko-KR" sz="10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0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스피커 </a:t>
            </a:r>
            <a:r>
              <a:rPr lang="en-US" altLang="ko-KR" sz="10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0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중앙일보</a:t>
            </a:r>
            <a:r>
              <a:rPr lang="en-US" altLang="ko-KR" sz="10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 </a:t>
            </a:r>
            <a:endParaRPr lang="ko-KR" altLang="en-US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5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388363" y="779436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514547" y="1152208"/>
            <a:ext cx="4230985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87902"/>
              </p:ext>
            </p:extLst>
          </p:nvPr>
        </p:nvGraphicFramePr>
        <p:xfrm>
          <a:off x="7514548" y="1232800"/>
          <a:ext cx="4200025" cy="3455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0025"/>
              </a:tblGrid>
              <a:tr h="1151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■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어르신들의 접근 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 동안 어르신들은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스마트폰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등의 사용법이 어려워 이를 제대로 활용하지 못했다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하지만 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AI 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스피커는 음성만으로 기기를 조작할 수 있어 어르신들이 쉽고 간편하게 콘텐트에 접근할 수 있게 됐다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1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■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 이상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중장년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층의 사용 비중이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31%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 달했다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스피커 이용자 중 </a:t>
                      </a:r>
                      <a:r>
                        <a:rPr kumimoji="0" lang="ko-KR" alt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실버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세대를 포함한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 이상 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중장년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층의 사용 비중이 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31%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 달했다</a:t>
                      </a:r>
                      <a:endParaRPr kumimoji="0" lang="en-US" altLang="ko-KR" sz="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5000"/>
                      </a:schemeClr>
                    </a:solidFill>
                  </a:tcPr>
                </a:tc>
              </a:tr>
              <a:tr h="11518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■ </a:t>
                      </a:r>
                      <a:r>
                        <a:rPr lang="en-US" altLang="ko-KR" sz="1200" b="1" dirty="0" smtClean="0">
                          <a:gradFill>
                            <a:gsLst>
                              <a:gs pos="15000">
                                <a:schemeClr val="accent1">
                                  <a:lumMod val="40000"/>
                                  <a:lumOff val="60000"/>
                                  <a:alpha val="84000"/>
                                </a:schemeClr>
                              </a:gs>
                              <a:gs pos="77000">
                                <a:schemeClr val="accent6">
                                  <a:lumMod val="40000"/>
                                  <a:lumOff val="60000"/>
                                  <a:alpha val="76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</a:gra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1200" b="1" dirty="0" smtClean="0">
                          <a:gradFill>
                            <a:gsLst>
                              <a:gs pos="15000">
                                <a:schemeClr val="accent1">
                                  <a:lumMod val="40000"/>
                                  <a:lumOff val="60000"/>
                                  <a:alpha val="84000"/>
                                </a:schemeClr>
                              </a:gs>
                              <a:gs pos="77000">
                                <a:schemeClr val="accent6">
                                  <a:lumMod val="40000"/>
                                  <a:lumOff val="60000"/>
                                  <a:alpha val="76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</a:gra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gradFill>
                            <a:gsLst>
                              <a:gs pos="15000">
                                <a:schemeClr val="accent1">
                                  <a:lumMod val="40000"/>
                                  <a:lumOff val="60000"/>
                                  <a:alpha val="84000"/>
                                </a:schemeClr>
                              </a:gs>
                              <a:gs pos="77000">
                                <a:schemeClr val="accent6">
                                  <a:lumMod val="40000"/>
                                  <a:lumOff val="60000"/>
                                  <a:alpha val="76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</a:gra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NUGU</a:t>
                      </a:r>
                      <a:r>
                        <a:rPr lang="ko-KR" altLang="en-US" sz="1200" b="1" dirty="0" smtClean="0">
                          <a:gradFill>
                            <a:gsLst>
                              <a:gs pos="15000">
                                <a:schemeClr val="accent1">
                                  <a:lumMod val="40000"/>
                                  <a:lumOff val="60000"/>
                                  <a:alpha val="84000"/>
                                </a:schemeClr>
                              </a:gs>
                              <a:gs pos="77000">
                                <a:schemeClr val="accent6">
                                  <a:lumMod val="40000"/>
                                  <a:lumOff val="60000"/>
                                  <a:alpha val="76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</a:gra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또한 이들 세대에 접근 중</a:t>
                      </a:r>
                      <a:endParaRPr lang="en-US" altLang="ko-KR" sz="1200" b="1" dirty="0" smtClean="0">
                        <a:gradFill>
                          <a:gsLst>
                            <a:gs pos="15000">
                              <a:schemeClr val="accent1">
                                <a:lumMod val="40000"/>
                                <a:lumOff val="60000"/>
                                <a:alpha val="84000"/>
                              </a:schemeClr>
                            </a:gs>
                            <a:gs pos="77000">
                              <a:schemeClr val="accent6">
                                <a:lumMod val="40000"/>
                                <a:lumOff val="60000"/>
                                <a:alpha val="76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05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105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하이닉스와</a:t>
                      </a:r>
                      <a:r>
                        <a:rPr lang="ko-KR" altLang="en-US" sz="105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105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텔레콤은</a:t>
                      </a:r>
                      <a:r>
                        <a:rPr lang="ko-KR" altLang="en-US" sz="105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05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말부터 경기 이천</a:t>
                      </a:r>
                      <a:r>
                        <a:rPr lang="en-US" altLang="ko-KR" sz="105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충북 청주에 사는 독거노인 </a:t>
                      </a:r>
                      <a:r>
                        <a:rPr lang="en-US" altLang="ko-KR" sz="105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  <a:r>
                        <a:rPr lang="ko-KR" altLang="en-US" sz="105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가구에 </a:t>
                      </a:r>
                      <a:r>
                        <a:rPr lang="en-US" altLang="ko-KR" sz="105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 </a:t>
                      </a:r>
                      <a:r>
                        <a:rPr lang="ko-KR" altLang="en-US" sz="105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스피커를 포함한 </a:t>
                      </a:r>
                      <a:r>
                        <a:rPr lang="ko-KR" altLang="en-US" sz="105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실버</a:t>
                      </a:r>
                      <a:r>
                        <a:rPr lang="ko-KR" altLang="en-US" sz="105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프렌드</a:t>
                      </a:r>
                      <a:r>
                        <a:rPr lang="ko-KR" altLang="en-US" sz="105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패키지를 무상으로 제공하는 프로젝트 진행 중</a:t>
                      </a:r>
                      <a:endParaRPr lang="en-US" altLang="ko-KR" sz="105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7514547" y="2379807"/>
            <a:ext cx="4187326" cy="1150620"/>
          </a:xfrm>
          <a:prstGeom prst="rect">
            <a:avLst/>
          </a:prstGeom>
          <a:noFill/>
          <a:ln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463564" y="4973812"/>
            <a:ext cx="5630012" cy="1754326"/>
            <a:chOff x="6330691" y="2548467"/>
            <a:chExt cx="5630012" cy="1754326"/>
          </a:xfrm>
        </p:grpSpPr>
        <p:sp>
          <p:nvSpPr>
            <p:cNvPr id="29" name="TextBox 28"/>
            <p:cNvSpPr txBox="1"/>
            <p:nvPr/>
          </p:nvSpPr>
          <p:spPr>
            <a:xfrm>
              <a:off x="6380843" y="3928939"/>
              <a:ext cx="46826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출처</a:t>
              </a: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1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로봇신문 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1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디지털 </a:t>
              </a:r>
              <a:r>
                <a:rPr lang="ko-KR" altLang="en-US" sz="1100" dirty="0" err="1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디바이드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’여 안녕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실버들의 ‘</a:t>
              </a:r>
              <a:r>
                <a:rPr lang="ko-KR" altLang="en-US" sz="1100" dirty="0" err="1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잇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100" dirty="0" err="1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템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’된 </a:t>
              </a:r>
              <a:r>
                <a: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AI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스피커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30691" y="2548467"/>
              <a:ext cx="56300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미국 </a:t>
              </a:r>
              <a:r>
                <a:rPr lang="ko-KR" altLang="en-US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아마존 </a:t>
              </a:r>
              <a:r>
                <a:rPr lang="ko-KR" altLang="en-US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알렉사의</a:t>
              </a:r>
              <a:r>
                <a:rPr lang="ko-KR" altLang="en-US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경우 </a:t>
              </a:r>
              <a:r>
                <a:rPr lang="ko-KR" altLang="en-US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사용자의 </a:t>
              </a:r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%</a:t>
              </a:r>
              <a:r>
                <a:rPr lang="ko-KR" altLang="en-US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7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&gt;45-54</a:t>
              </a:r>
              <a:r>
                <a:rPr lang="ko-KR" altLang="en-US" sz="7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</a:t>
              </a:r>
              <a:endParaRPr lang="en-US" altLang="ko-KR" sz="7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3" name="타원 32"/>
          <p:cNvSpPr/>
          <p:nvPr/>
        </p:nvSpPr>
        <p:spPr>
          <a:xfrm>
            <a:off x="6526416" y="4996505"/>
            <a:ext cx="360000" cy="36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en-US" altLang="ko-KR" sz="11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7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 rot="16200000">
            <a:off x="5922588" y="588581"/>
            <a:ext cx="6858001" cy="5680838"/>
            <a:chOff x="5185244" y="6362408"/>
            <a:chExt cx="6858001" cy="5680838"/>
          </a:xfrm>
          <a:solidFill>
            <a:srgbClr val="0099CC"/>
          </a:solidFill>
        </p:grpSpPr>
        <p:sp>
          <p:nvSpPr>
            <p:cNvPr id="39" name="직사각형 38"/>
            <p:cNvSpPr/>
            <p:nvPr/>
          </p:nvSpPr>
          <p:spPr>
            <a:xfrm>
              <a:off x="5185244" y="6686469"/>
              <a:ext cx="6858001" cy="535677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10078049" y="6362408"/>
              <a:ext cx="375908" cy="324059"/>
            </a:xfrm>
            <a:prstGeom prst="triangle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6910614" y="708513"/>
            <a:ext cx="491880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 스피커</a:t>
            </a:r>
            <a:endParaRPr lang="en-US" altLang="ko-KR" sz="4800" b="1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왜 쓰세요</a:t>
            </a:r>
            <a:r>
              <a:rPr lang="en-US" altLang="ko-KR" sz="40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7000039" y="428647"/>
            <a:ext cx="4306902" cy="46231"/>
            <a:chOff x="777240" y="440338"/>
            <a:chExt cx="4306902" cy="46231"/>
          </a:xfrm>
        </p:grpSpPr>
        <p:sp>
          <p:nvSpPr>
            <p:cNvPr id="27" name="직사각형 26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006456" y="440850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949626" y="2279135"/>
            <a:ext cx="5173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32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챗봇을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개발해 봤지만</a:t>
            </a: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49626" y="2794205"/>
            <a:ext cx="57390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결국 기존 </a:t>
            </a:r>
            <a:r>
              <a:rPr lang="ko-KR" altLang="en-US" sz="20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스마트폰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앱에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 건 이용을 하지 않는다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손가락이 더 편하기 때문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-7347" y="1203007"/>
            <a:ext cx="4852397" cy="0"/>
          </a:xfrm>
          <a:prstGeom prst="line">
            <a:avLst/>
          </a:prstGeom>
          <a:ln w="28575">
            <a:gradFill flip="none" rotWithShape="1">
              <a:gsLst>
                <a:gs pos="15000">
                  <a:srgbClr val="002060">
                    <a:lumMod val="75000"/>
                    <a:lumOff val="25000"/>
                    <a:alpha val="36000"/>
                  </a:srgbClr>
                </a:gs>
                <a:gs pos="77000">
                  <a:srgbClr val="33CC33">
                    <a:alpha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85804" y="708513"/>
            <a:ext cx="452594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gradFill>
                  <a:gsLst>
                    <a:gs pos="15000">
                      <a:schemeClr val="accent1">
                        <a:lumMod val="40000"/>
                        <a:lumOff val="60000"/>
                        <a:alpha val="84000"/>
                      </a:schemeClr>
                    </a:gs>
                    <a:gs pos="77000">
                      <a:schemeClr val="accent6">
                        <a:lumMod val="40000"/>
                        <a:lumOff val="60000"/>
                        <a:alpha val="76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ko-KR" altLang="en-US" sz="2000" b="1" dirty="0" smtClean="0">
                <a:gradFill>
                  <a:gsLst>
                    <a:gs pos="15000">
                      <a:schemeClr val="accent1">
                        <a:lumMod val="40000"/>
                        <a:lumOff val="60000"/>
                        <a:alpha val="84000"/>
                      </a:schemeClr>
                    </a:gs>
                    <a:gs pos="77000">
                      <a:schemeClr val="accent6">
                        <a:lumMod val="40000"/>
                        <a:lumOff val="60000"/>
                        <a:alpha val="76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사에 올린 </a:t>
            </a:r>
            <a:r>
              <a:rPr lang="ko-KR" altLang="en-US" sz="2000" b="1" dirty="0" err="1" smtClean="0">
                <a:gradFill>
                  <a:gsLst>
                    <a:gs pos="15000">
                      <a:schemeClr val="accent1">
                        <a:lumMod val="40000"/>
                        <a:lumOff val="60000"/>
                        <a:alpha val="84000"/>
                      </a:schemeClr>
                    </a:gs>
                    <a:gs pos="77000">
                      <a:schemeClr val="accent6">
                        <a:lumMod val="40000"/>
                        <a:lumOff val="60000"/>
                        <a:alpha val="76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챗봇의</a:t>
            </a:r>
            <a:r>
              <a:rPr lang="ko-KR" altLang="en-US" sz="2000" b="1" dirty="0" smtClean="0">
                <a:gradFill>
                  <a:gsLst>
                    <a:gs pos="15000">
                      <a:schemeClr val="accent1">
                        <a:lumMod val="40000"/>
                        <a:lumOff val="60000"/>
                        <a:alpha val="84000"/>
                      </a:schemeClr>
                    </a:gs>
                    <a:gs pos="77000">
                      <a:schemeClr val="accent6">
                        <a:lumMod val="40000"/>
                        <a:lumOff val="60000"/>
                        <a:alpha val="76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한달 평균 조회수 </a:t>
            </a:r>
            <a:endParaRPr lang="en-US" altLang="ko-KR" sz="2000" b="1" dirty="0" smtClean="0">
              <a:gradFill>
                <a:gsLst>
                  <a:gs pos="15000">
                    <a:schemeClr val="accent1">
                      <a:lumMod val="40000"/>
                      <a:lumOff val="60000"/>
                      <a:alpha val="84000"/>
                    </a:schemeClr>
                  </a:gs>
                  <a:gs pos="77000">
                    <a:schemeClr val="accent6">
                      <a:lumMod val="40000"/>
                      <a:lumOff val="60000"/>
                      <a:alpha val="76000"/>
                    </a:schemeClr>
                  </a:gs>
                </a:gsLst>
                <a:path path="circle">
                  <a:fillToRect l="100000" t="100000"/>
                </a:path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758269" y="4160409"/>
            <a:ext cx="5433731" cy="2639847"/>
            <a:chOff x="6758269" y="3625747"/>
            <a:chExt cx="5433731" cy="2639847"/>
          </a:xfrm>
        </p:grpSpPr>
        <p:sp>
          <p:nvSpPr>
            <p:cNvPr id="36" name="TextBox 35"/>
            <p:cNvSpPr txBox="1"/>
            <p:nvPr/>
          </p:nvSpPr>
          <p:spPr>
            <a:xfrm>
              <a:off x="10815853" y="6052587"/>
              <a:ext cx="1376147" cy="213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Camelia Project @ </a:t>
              </a:r>
              <a:r>
                <a:rPr lang="en-US" altLang="ko-KR" sz="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LunaStratos</a:t>
              </a:r>
              <a:endParaRPr lang="en-US" altLang="ko-KR" sz="3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781712" y="3950560"/>
              <a:ext cx="5068643" cy="19182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>
              <a:off x="7139717" y="3625747"/>
              <a:ext cx="603049" cy="534663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963422" y="4164288"/>
              <a:ext cx="4750211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◆ 결론</a:t>
              </a:r>
              <a:endPara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b="1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스마트폰으로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할 수 있는 것을</a:t>
              </a:r>
              <a:endPara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굳이 스피커로 처리하지는 않는다는 것</a:t>
              </a:r>
              <a:endPara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스무고개를 일부러 할 필요는 없다</a:t>
              </a:r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자유형 70"/>
            <p:cNvSpPr/>
            <p:nvPr/>
          </p:nvSpPr>
          <p:spPr>
            <a:xfrm>
              <a:off x="6758269" y="3939642"/>
              <a:ext cx="5107763" cy="1940458"/>
            </a:xfrm>
            <a:custGeom>
              <a:avLst/>
              <a:gdLst>
                <a:gd name="connsiteX0" fmla="*/ 0 w 3610635"/>
                <a:gd name="connsiteY0" fmla="*/ 0 h 1523999"/>
                <a:gd name="connsiteX1" fmla="*/ 298866 w 3610635"/>
                <a:gd name="connsiteY1" fmla="*/ 0 h 1523999"/>
                <a:gd name="connsiteX2" fmla="*/ 298866 w 3610635"/>
                <a:gd name="connsiteY2" fmla="*/ 17800 h 1523999"/>
                <a:gd name="connsiteX3" fmla="*/ 17800 w 3610635"/>
                <a:gd name="connsiteY3" fmla="*/ 17800 h 1523999"/>
                <a:gd name="connsiteX4" fmla="*/ 17800 w 3610635"/>
                <a:gd name="connsiteY4" fmla="*/ 1506199 h 1523999"/>
                <a:gd name="connsiteX5" fmla="*/ 3592835 w 3610635"/>
                <a:gd name="connsiteY5" fmla="*/ 1506199 h 1523999"/>
                <a:gd name="connsiteX6" fmla="*/ 3592835 w 3610635"/>
                <a:gd name="connsiteY6" fmla="*/ 17800 h 1523999"/>
                <a:gd name="connsiteX7" fmla="*/ 685727 w 3610635"/>
                <a:gd name="connsiteY7" fmla="*/ 17800 h 1523999"/>
                <a:gd name="connsiteX8" fmla="*/ 685727 w 3610635"/>
                <a:gd name="connsiteY8" fmla="*/ 0 h 1523999"/>
                <a:gd name="connsiteX9" fmla="*/ 3610635 w 3610635"/>
                <a:gd name="connsiteY9" fmla="*/ 0 h 1523999"/>
                <a:gd name="connsiteX10" fmla="*/ 3610635 w 3610635"/>
                <a:gd name="connsiteY10" fmla="*/ 1523999 h 1523999"/>
                <a:gd name="connsiteX11" fmla="*/ 0 w 3610635"/>
                <a:gd name="connsiteY11" fmla="*/ 1523999 h 152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0635" h="1523999">
                  <a:moveTo>
                    <a:pt x="0" y="0"/>
                  </a:moveTo>
                  <a:lnTo>
                    <a:pt x="298866" y="0"/>
                  </a:lnTo>
                  <a:lnTo>
                    <a:pt x="298866" y="17800"/>
                  </a:lnTo>
                  <a:lnTo>
                    <a:pt x="17800" y="17800"/>
                  </a:lnTo>
                  <a:lnTo>
                    <a:pt x="17800" y="1506199"/>
                  </a:lnTo>
                  <a:lnTo>
                    <a:pt x="3592835" y="1506199"/>
                  </a:lnTo>
                  <a:lnTo>
                    <a:pt x="3592835" y="17800"/>
                  </a:lnTo>
                  <a:lnTo>
                    <a:pt x="685727" y="17800"/>
                  </a:lnTo>
                  <a:lnTo>
                    <a:pt x="685727" y="0"/>
                  </a:lnTo>
                  <a:lnTo>
                    <a:pt x="3610635" y="0"/>
                  </a:lnTo>
                  <a:lnTo>
                    <a:pt x="3610635" y="1523999"/>
                  </a:lnTo>
                  <a:lnTo>
                    <a:pt x="0" y="1523999"/>
                  </a:lnTo>
                  <a:close/>
                </a:path>
              </a:pathLst>
            </a:cu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88139" y="1341093"/>
            <a:ext cx="4571756" cy="5246156"/>
            <a:chOff x="416969" y="1589287"/>
            <a:chExt cx="4161183" cy="4775018"/>
          </a:xfrm>
        </p:grpSpPr>
        <p:grpSp>
          <p:nvGrpSpPr>
            <p:cNvPr id="2" name="그룹 1"/>
            <p:cNvGrpSpPr/>
            <p:nvPr/>
          </p:nvGrpSpPr>
          <p:grpSpPr>
            <a:xfrm>
              <a:off x="416969" y="1589287"/>
              <a:ext cx="4161183" cy="3168286"/>
              <a:chOff x="665163" y="1847851"/>
              <a:chExt cx="5295900" cy="4032249"/>
            </a:xfrm>
          </p:grpSpPr>
          <p:pic>
            <p:nvPicPr>
              <p:cNvPr id="1026" name="Picture 2" descr="C:\Users\ACID\Desktop\이미지 2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7563" y="1847851"/>
                <a:ext cx="2603500" cy="1968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Picture 3" descr="C:\Users\ACID\Desktop\이미지 1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7563" y="3879850"/>
                <a:ext cx="2603500" cy="2000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C:\Users\ACID\Desktop\이미지 4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163" y="3879850"/>
                <a:ext cx="2603500" cy="2000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Picture 5" descr="C:\Users\ACID\Desktop\이미지 3.jp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163" y="1847851"/>
                <a:ext cx="2603500" cy="1968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0" name="Picture 6" descr="C:\Users\ACID\Desktop\이미지 5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57" y="4802724"/>
              <a:ext cx="2041777" cy="1561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Box 30"/>
          <p:cNvSpPr txBox="1"/>
          <p:nvPr/>
        </p:nvSpPr>
        <p:spPr>
          <a:xfrm>
            <a:off x="596119" y="651932"/>
            <a:ext cx="3767333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gradFill>
                  <a:gsLst>
                    <a:gs pos="15000">
                      <a:schemeClr val="accent1">
                        <a:lumMod val="40000"/>
                        <a:lumOff val="60000"/>
                        <a:alpha val="84000"/>
                      </a:schemeClr>
                    </a:gs>
                    <a:gs pos="77000">
                      <a:schemeClr val="accent6">
                        <a:lumMod val="40000"/>
                        <a:lumOff val="60000"/>
                        <a:alpha val="76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800" b="1" dirty="0" smtClean="0">
                <a:gradFill>
                  <a:gsLst>
                    <a:gs pos="15000">
                      <a:schemeClr val="accent1">
                        <a:lumMod val="40000"/>
                        <a:lumOff val="60000"/>
                        <a:alpha val="84000"/>
                      </a:schemeClr>
                    </a:gs>
                    <a:gs pos="77000">
                      <a:schemeClr val="accent6">
                        <a:lumMod val="40000"/>
                        <a:lumOff val="60000"/>
                        <a:alpha val="76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800" b="1" dirty="0" err="1" smtClean="0">
                <a:gradFill>
                  <a:gsLst>
                    <a:gs pos="15000">
                      <a:schemeClr val="accent1">
                        <a:lumMod val="40000"/>
                        <a:lumOff val="60000"/>
                        <a:alpha val="84000"/>
                      </a:schemeClr>
                    </a:gs>
                    <a:gs pos="77000">
                      <a:schemeClr val="accent6">
                        <a:lumMod val="40000"/>
                        <a:lumOff val="60000"/>
                        <a:alpha val="76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Stratos</a:t>
            </a:r>
            <a:r>
              <a:rPr lang="en-US" altLang="ko-KR" sz="800" b="1" dirty="0" smtClean="0">
                <a:gradFill>
                  <a:gsLst>
                    <a:gs pos="15000">
                      <a:schemeClr val="accent1">
                        <a:lumMod val="40000"/>
                        <a:lumOff val="60000"/>
                        <a:alpha val="84000"/>
                      </a:schemeClr>
                    </a:gs>
                    <a:gs pos="77000">
                      <a:schemeClr val="accent6">
                        <a:lumMod val="40000"/>
                        <a:lumOff val="60000"/>
                        <a:alpha val="76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Heavy Industry </a:t>
            </a:r>
            <a:r>
              <a:rPr lang="en-US" altLang="ko-KR" sz="800" b="1" dirty="0" smtClean="0">
                <a:gradFill>
                  <a:gsLst>
                    <a:gs pos="15000">
                      <a:schemeClr val="accent1">
                        <a:lumMod val="40000"/>
                        <a:lumOff val="60000"/>
                        <a:alpha val="84000"/>
                      </a:schemeClr>
                    </a:gs>
                    <a:gs pos="77000">
                      <a:schemeClr val="accent6">
                        <a:lumMod val="40000"/>
                        <a:lumOff val="60000"/>
                        <a:alpha val="76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[11-03~12.04]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89" y="4871590"/>
            <a:ext cx="2247506" cy="171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9254" y="6629789"/>
            <a:ext cx="170952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112" name="그룹 111"/>
          <p:cNvGrpSpPr/>
          <p:nvPr/>
        </p:nvGrpSpPr>
        <p:grpSpPr>
          <a:xfrm rot="16200000">
            <a:off x="5922588" y="588581"/>
            <a:ext cx="6858001" cy="5680838"/>
            <a:chOff x="5185244" y="6362408"/>
            <a:chExt cx="6858001" cy="5680838"/>
          </a:xfrm>
          <a:solidFill>
            <a:srgbClr val="0099CC"/>
          </a:solidFill>
        </p:grpSpPr>
        <p:sp>
          <p:nvSpPr>
            <p:cNvPr id="113" name="직사각형 112"/>
            <p:cNvSpPr/>
            <p:nvPr/>
          </p:nvSpPr>
          <p:spPr>
            <a:xfrm>
              <a:off x="5185244" y="6686469"/>
              <a:ext cx="6858001" cy="535677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이등변 삼각형 113"/>
            <p:cNvSpPr/>
            <p:nvPr/>
          </p:nvSpPr>
          <p:spPr>
            <a:xfrm>
              <a:off x="10078049" y="6362408"/>
              <a:ext cx="375908" cy="324059"/>
            </a:xfrm>
            <a:prstGeom prst="triangle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6910614" y="1367756"/>
            <a:ext cx="49188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</a:t>
            </a:r>
            <a:r>
              <a:rPr lang="en-US" altLang="ko-KR" sz="48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INTENT</a:t>
            </a:r>
          </a:p>
        </p:txBody>
      </p:sp>
      <p:grpSp>
        <p:nvGrpSpPr>
          <p:cNvPr id="107" name="그룹 106"/>
          <p:cNvGrpSpPr/>
          <p:nvPr/>
        </p:nvGrpSpPr>
        <p:grpSpPr>
          <a:xfrm>
            <a:off x="7000039" y="1087890"/>
            <a:ext cx="4306902" cy="46231"/>
            <a:chOff x="777240" y="440338"/>
            <a:chExt cx="4306902" cy="46231"/>
          </a:xfrm>
        </p:grpSpPr>
        <p:sp>
          <p:nvSpPr>
            <p:cNvPr id="108" name="직사각형 107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006456" y="440850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9886307" y="6568991"/>
            <a:ext cx="1111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검열삭제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>
            <a:off x="-7347" y="1765024"/>
            <a:ext cx="4852397" cy="0"/>
          </a:xfrm>
          <a:prstGeom prst="line">
            <a:avLst/>
          </a:prstGeom>
          <a:ln w="28575">
            <a:gradFill flip="none" rotWithShape="1">
              <a:gsLst>
                <a:gs pos="15000">
                  <a:srgbClr val="002060">
                    <a:lumMod val="75000"/>
                    <a:lumOff val="25000"/>
                    <a:alpha val="36000"/>
                  </a:srgbClr>
                </a:gs>
                <a:gs pos="77000">
                  <a:srgbClr val="33CC33">
                    <a:alpha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85804" y="1382275"/>
            <a:ext cx="527553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gradFill>
                  <a:gsLst>
                    <a:gs pos="15000">
                      <a:schemeClr val="accent1">
                        <a:lumMod val="40000"/>
                        <a:lumOff val="60000"/>
                        <a:alpha val="84000"/>
                      </a:schemeClr>
                    </a:gs>
                    <a:gs pos="77000">
                      <a:schemeClr val="accent6">
                        <a:lumMod val="40000"/>
                        <a:lumOff val="60000"/>
                        <a:alpha val="76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Intent </a:t>
            </a:r>
            <a:r>
              <a:rPr lang="ko-KR" altLang="en-US" sz="1400" b="1" dirty="0" smtClean="0">
                <a:gradFill>
                  <a:gsLst>
                    <a:gs pos="15000">
                      <a:schemeClr val="accent1">
                        <a:lumMod val="40000"/>
                        <a:lumOff val="60000"/>
                        <a:alpha val="84000"/>
                      </a:schemeClr>
                    </a:gs>
                    <a:gs pos="77000">
                      <a:schemeClr val="accent6">
                        <a:lumMod val="40000"/>
                        <a:lumOff val="60000"/>
                        <a:alpha val="76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비율</a:t>
            </a:r>
            <a:r>
              <a:rPr lang="en-US" altLang="ko-KR" sz="1400" b="1" dirty="0" smtClean="0">
                <a:gradFill>
                  <a:gsLst>
                    <a:gs pos="15000">
                      <a:schemeClr val="accent1">
                        <a:lumMod val="40000"/>
                        <a:lumOff val="60000"/>
                        <a:alpha val="84000"/>
                      </a:schemeClr>
                    </a:gs>
                    <a:gs pos="77000">
                      <a:schemeClr val="accent6">
                        <a:lumMod val="40000"/>
                        <a:lumOff val="60000"/>
                        <a:alpha val="76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ko-KR" altLang="en-US" sz="1400" b="1" dirty="0" smtClean="0">
                <a:gradFill>
                  <a:gsLst>
                    <a:gs pos="15000">
                      <a:schemeClr val="accent1">
                        <a:lumMod val="40000"/>
                        <a:lumOff val="60000"/>
                        <a:alpha val="84000"/>
                      </a:schemeClr>
                    </a:gs>
                    <a:gs pos="77000">
                      <a:schemeClr val="accent6">
                        <a:lumMod val="40000"/>
                        <a:lumOff val="60000"/>
                        <a:alpha val="76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제공되는 기능</a:t>
            </a:r>
            <a:r>
              <a:rPr lang="en-US" altLang="ko-KR" sz="1400" b="1" dirty="0" smtClean="0">
                <a:gradFill>
                  <a:gsLst>
                    <a:gs pos="15000">
                      <a:schemeClr val="accent1">
                        <a:lumMod val="40000"/>
                        <a:lumOff val="60000"/>
                        <a:alpha val="84000"/>
                      </a:schemeClr>
                    </a:gs>
                    <a:gs pos="77000">
                      <a:schemeClr val="accent6">
                        <a:lumMod val="40000"/>
                        <a:lumOff val="60000"/>
                        <a:alpha val="76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 smtClean="0">
                <a:gradFill>
                  <a:gsLst>
                    <a:gs pos="15000">
                      <a:schemeClr val="accent1">
                        <a:lumMod val="40000"/>
                        <a:lumOff val="60000"/>
                        <a:alpha val="84000"/>
                      </a:schemeClr>
                    </a:gs>
                    <a:gs pos="77000">
                      <a:schemeClr val="accent6">
                        <a:lumMod val="40000"/>
                        <a:lumOff val="60000"/>
                        <a:alpha val="76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구입한 이유</a:t>
            </a:r>
            <a:r>
              <a:rPr lang="en-US" altLang="ko-KR" sz="1400" b="1" dirty="0" smtClean="0">
                <a:gradFill>
                  <a:gsLst>
                    <a:gs pos="15000">
                      <a:schemeClr val="accent1">
                        <a:lumMod val="40000"/>
                        <a:lumOff val="60000"/>
                        <a:alpha val="84000"/>
                      </a:schemeClr>
                    </a:gs>
                    <a:gs pos="77000">
                      <a:schemeClr val="accent6">
                        <a:lumMod val="40000"/>
                        <a:lumOff val="60000"/>
                        <a:alpha val="76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sp>
        <p:nvSpPr>
          <p:cNvPr id="42" name="TextBox 41"/>
          <p:cNvSpPr txBox="1"/>
          <p:nvPr/>
        </p:nvSpPr>
        <p:spPr>
          <a:xfrm rot="1634342">
            <a:off x="2309837" y="1740850"/>
            <a:ext cx="7692723" cy="2867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800" b="1" dirty="0" smtClean="0">
                <a:gradFill>
                  <a:gsLst>
                    <a:gs pos="15000">
                      <a:schemeClr val="accent1">
                        <a:lumMod val="40000"/>
                        <a:lumOff val="60000"/>
                        <a:alpha val="84000"/>
                      </a:schemeClr>
                    </a:gs>
                    <a:gs pos="77000">
                      <a:schemeClr val="accent6">
                        <a:lumMod val="40000"/>
                        <a:lumOff val="60000"/>
                        <a:alpha val="76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검열삭</a:t>
            </a:r>
            <a:r>
              <a:rPr lang="ko-KR" altLang="en-US" sz="13800" b="1" dirty="0">
                <a:gradFill>
                  <a:gsLst>
                    <a:gs pos="15000">
                      <a:schemeClr val="accent1">
                        <a:lumMod val="40000"/>
                        <a:lumOff val="60000"/>
                        <a:alpha val="84000"/>
                      </a:schemeClr>
                    </a:gs>
                    <a:gs pos="77000">
                      <a:schemeClr val="accent6">
                        <a:lumMod val="40000"/>
                        <a:lumOff val="60000"/>
                        <a:alpha val="76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endParaRPr lang="en-US" altLang="ko-KR" sz="13800" b="1" dirty="0" smtClean="0">
              <a:gradFill>
                <a:gsLst>
                  <a:gs pos="15000">
                    <a:schemeClr val="accent1">
                      <a:lumMod val="40000"/>
                      <a:lumOff val="60000"/>
                      <a:alpha val="84000"/>
                    </a:schemeClr>
                  </a:gs>
                  <a:gs pos="77000">
                    <a:schemeClr val="accent6">
                      <a:lumMod val="40000"/>
                      <a:lumOff val="60000"/>
                      <a:alpha val="76000"/>
                    </a:schemeClr>
                  </a:gs>
                </a:gsLst>
                <a:path path="circle">
                  <a:fillToRect l="100000" t="100000"/>
                </a:path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50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10955996" y="697260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21" name="TextBox 20"/>
          <p:cNvSpPr txBox="1"/>
          <p:nvPr/>
        </p:nvSpPr>
        <p:spPr>
          <a:xfrm>
            <a:off x="9254" y="6629789"/>
            <a:ext cx="170952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Camelia Project @ </a:t>
            </a:r>
            <a:r>
              <a:rPr lang="en-US" altLang="ko-KR" sz="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LunaStratos</a:t>
            </a: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33795" y="302265"/>
            <a:ext cx="719653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가지 데이터를 합치면 이 둘을 만족시키는 서비스가 필요</a:t>
            </a:r>
            <a:endParaRPr lang="en-US" altLang="ko-KR" sz="2000" b="1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0" y="5049547"/>
            <a:ext cx="12192000" cy="1821516"/>
            <a:chOff x="0" y="5036484"/>
            <a:chExt cx="12192000" cy="1821516"/>
          </a:xfrm>
          <a:solidFill>
            <a:srgbClr val="0099CC"/>
          </a:solidFill>
        </p:grpSpPr>
        <p:sp>
          <p:nvSpPr>
            <p:cNvPr id="39" name="직사각형 38"/>
            <p:cNvSpPr/>
            <p:nvPr/>
          </p:nvSpPr>
          <p:spPr>
            <a:xfrm>
              <a:off x="0" y="5352459"/>
              <a:ext cx="12192000" cy="1505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5898792" y="5036484"/>
              <a:ext cx="375908" cy="3240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82603" y="5435965"/>
            <a:ext cx="412123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건강과 </a:t>
            </a:r>
            <a:r>
              <a:rPr lang="ko-KR" altLang="en-US" sz="2000" b="1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중장년</a:t>
            </a:r>
            <a:r>
              <a:rPr lang="ko-KR" altLang="en-US" sz="20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그리고 </a:t>
            </a:r>
            <a:r>
              <a:rPr lang="en-US" altLang="ko-KR" sz="2000" b="1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ko-KR" altLang="en-US" sz="20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조합</a:t>
            </a:r>
            <a:endParaRPr lang="en-US" altLang="ko-KR" sz="2800" b="1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45661" y="5914822"/>
            <a:ext cx="9142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 </a:t>
            </a:r>
            <a:r>
              <a:rPr lang="ko-KR" altLang="en-US" sz="3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워치의</a:t>
            </a:r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만보기를 조회하여 건강관리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3773129" y="916469"/>
            <a:ext cx="4645742" cy="0"/>
          </a:xfrm>
          <a:prstGeom prst="line">
            <a:avLst/>
          </a:prstGeom>
          <a:ln w="28575">
            <a:gradFill flip="none" rotWithShape="1">
              <a:gsLst>
                <a:gs pos="15000">
                  <a:srgbClr val="002060">
                    <a:lumMod val="75000"/>
                    <a:lumOff val="25000"/>
                    <a:alpha val="36000"/>
                  </a:srgbClr>
                </a:gs>
                <a:gs pos="77000">
                  <a:srgbClr val="33CC33">
                    <a:alpha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472129" y="1551337"/>
            <a:ext cx="11237765" cy="4094006"/>
            <a:chOff x="472129" y="1551337"/>
            <a:chExt cx="11237765" cy="4094006"/>
          </a:xfrm>
        </p:grpSpPr>
        <p:grpSp>
          <p:nvGrpSpPr>
            <p:cNvPr id="7" name="그룹 6"/>
            <p:cNvGrpSpPr/>
            <p:nvPr/>
          </p:nvGrpSpPr>
          <p:grpSpPr>
            <a:xfrm>
              <a:off x="472129" y="1689629"/>
              <a:ext cx="3066638" cy="3066638"/>
              <a:chOff x="1084217" y="1689629"/>
              <a:chExt cx="3066638" cy="3066638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1084217" y="1689629"/>
                <a:ext cx="3066638" cy="3066638"/>
              </a:xfrm>
              <a:prstGeom prst="ellipse">
                <a:avLst/>
              </a:prstGeom>
              <a:noFill/>
              <a:ln w="762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676412" y="2162905"/>
                <a:ext cx="1882247" cy="216982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스피커에 </a:t>
                </a:r>
                <a:endPara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새롭게 진입하는</a:t>
                </a:r>
                <a:endPara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dirty="0" err="1" smtClean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중장년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이용자들</a:t>
                </a:r>
                <a:endPara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이들의 관심은 </a:t>
                </a:r>
                <a:endPara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건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강</a:t>
                </a:r>
                <a:endPara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8643256" y="1689629"/>
              <a:ext cx="3066638" cy="3066638"/>
              <a:chOff x="7467600" y="1689629"/>
              <a:chExt cx="3066638" cy="3066638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7467600" y="1689629"/>
                <a:ext cx="3066638" cy="3066638"/>
              </a:xfrm>
              <a:prstGeom prst="ellipse">
                <a:avLst/>
              </a:prstGeom>
              <a:noFill/>
              <a:ln w="762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713547" y="2162907"/>
                <a:ext cx="2574744" cy="216982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스마트스피커의 핵심은</a:t>
                </a:r>
                <a:endPara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결국 </a:t>
                </a:r>
                <a:r>
                  <a:rPr lang="en-US" altLang="ko-KR" dirty="0" err="1" smtClean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IoT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연결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성</a:t>
                </a:r>
                <a:endPara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dirty="0" err="1" smtClean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IoT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Intent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분석</a:t>
                </a:r>
                <a:endPara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다른 스피커에는 </a:t>
                </a:r>
                <a:endPara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없는 차별화</a:t>
                </a:r>
                <a:endPara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4339046" y="1720275"/>
              <a:ext cx="3513909" cy="3066638"/>
            </a:xfrm>
            <a:prstGeom prst="rect">
              <a:avLst/>
            </a:prstGeom>
            <a:noFill/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9" name="직선 화살표 연결선 18"/>
            <p:cNvCxnSpPr>
              <a:stCxn id="2" idx="6"/>
            </p:cNvCxnSpPr>
            <p:nvPr/>
          </p:nvCxnSpPr>
          <p:spPr>
            <a:xfrm>
              <a:off x="3538767" y="3222948"/>
              <a:ext cx="576033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H="1">
              <a:off x="8074112" y="3229021"/>
              <a:ext cx="569144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883176" y="2345785"/>
              <a:ext cx="2425665" cy="216982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건강에 관련된 </a:t>
              </a:r>
              <a:r>
                <a:rPr lang="ko-KR" altLang="en-US" dirty="0" err="1" smtClean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컨텐츠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동시에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 장년층이 관심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있을법한 내용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그리고 </a:t>
              </a: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IoT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연결성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30481" y="1551337"/>
              <a:ext cx="2271776" cy="409400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9900" dirty="0" smtClean="0">
                  <a:solidFill>
                    <a:schemeClr val="bg1">
                      <a:lumMod val="95000"/>
                      <a:alpha val="8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238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 rot="534278">
            <a:off x="8173644" y="1126785"/>
            <a:ext cx="258162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연령별 연동</a:t>
            </a:r>
            <a:r>
              <a:rPr lang="en-US" altLang="ko-KR" sz="11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(</a:t>
            </a:r>
            <a:r>
              <a:rPr lang="ko-KR" altLang="en-US" sz="11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밴드</a:t>
            </a:r>
            <a:r>
              <a:rPr lang="en-US" altLang="ko-KR" sz="11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, </a:t>
            </a:r>
            <a:r>
              <a:rPr lang="ko-KR" altLang="en-US" sz="1100" b="1" dirty="0" err="1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워치</a:t>
            </a:r>
            <a:r>
              <a:rPr lang="en-US" altLang="ko-KR" sz="11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)</a:t>
            </a:r>
            <a:r>
              <a:rPr lang="ko-KR" altLang="en-US" sz="11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기기 보유율</a:t>
            </a:r>
            <a:r>
              <a:rPr lang="en-US" altLang="ko-KR" sz="11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(</a:t>
            </a:r>
            <a:r>
              <a:rPr lang="ko-KR" altLang="en-US" sz="11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정보통신정책연구원</a:t>
            </a:r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(KISDI</a:t>
            </a:r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1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)</a:t>
            </a:r>
            <a:endParaRPr lang="en-US" altLang="ko-KR" sz="11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305138" y="4060147"/>
            <a:ext cx="2558158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 밴드는 </a:t>
            </a:r>
            <a:endParaRPr lang="en-US" altLang="ko-KR" sz="12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젋은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층을 중점적으로 발전 중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특히 싼 가격으로 판매되는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미밴드의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점유율이 보임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C:\Users\ACID\Desktop\20170728000733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883" y="1530080"/>
            <a:ext cx="4827757" cy="268868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7758683" y="4318909"/>
            <a:ext cx="2558158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-59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세의 유저비율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스마트워치는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이상부터 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대의 </a:t>
            </a:r>
            <a:r>
              <a:rPr lang="ko-KR" altLang="en-US" sz="1100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구입률이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높음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rot="534278">
            <a:off x="2712856" y="1348822"/>
            <a:ext cx="2230168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스마트밴드 판매점유율</a:t>
            </a:r>
            <a:r>
              <a:rPr lang="en-US" altLang="ko-KR" sz="11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(</a:t>
            </a:r>
            <a:r>
              <a:rPr lang="ko-KR" altLang="en-US" sz="1100" b="1" dirty="0" err="1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다나와</a:t>
            </a:r>
            <a:r>
              <a:rPr lang="en-US" altLang="ko-KR" sz="11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)</a:t>
            </a:r>
            <a:endParaRPr lang="en-US" altLang="ko-KR" sz="11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pic>
        <p:nvPicPr>
          <p:cNvPr id="1028" name="Picture 4" descr="C:\Users\ACID\Desktop\148419088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11" y="1605543"/>
            <a:ext cx="3976473" cy="2388467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79145" y="459588"/>
            <a:ext cx="9283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스마트밴드 </a:t>
            </a:r>
            <a:r>
              <a:rPr lang="en-US" altLang="ko-KR" sz="36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 </a:t>
            </a:r>
            <a:r>
              <a:rPr lang="ko-KR" altLang="en-US" sz="3600" b="1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워치</a:t>
            </a:r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판매량과 보유율</a:t>
            </a:r>
            <a:endParaRPr lang="ko-KR" altLang="en-US" sz="36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77240" y="364081"/>
            <a:ext cx="4310744" cy="49789"/>
            <a:chOff x="777240" y="436270"/>
            <a:chExt cx="4310744" cy="49789"/>
          </a:xfrm>
        </p:grpSpPr>
        <p:sp>
          <p:nvSpPr>
            <p:cNvPr id="2" name="직사각형 1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10298" y="436270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0" y="5036484"/>
            <a:ext cx="12516122" cy="1821516"/>
            <a:chOff x="9254" y="5036484"/>
            <a:chExt cx="12516122" cy="1821516"/>
          </a:xfrm>
        </p:grpSpPr>
        <p:sp>
          <p:nvSpPr>
            <p:cNvPr id="11" name="TextBox 10"/>
            <p:cNvSpPr txBox="1"/>
            <p:nvPr/>
          </p:nvSpPr>
          <p:spPr>
            <a:xfrm>
              <a:off x="9254" y="6629789"/>
              <a:ext cx="1709523" cy="213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Camelia Project @ </a:t>
              </a:r>
              <a:r>
                <a:rPr lang="en-US" altLang="ko-KR" sz="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LunaStratos</a:t>
              </a:r>
              <a:endParaRPr lang="en-US" altLang="ko-KR" sz="3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254" y="6629789"/>
              <a:ext cx="1709523" cy="213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Camelia Project @ </a:t>
              </a:r>
              <a:r>
                <a:rPr lang="en-US" altLang="ko-KR" sz="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LunaStratos</a:t>
              </a:r>
              <a:endParaRPr lang="en-US" altLang="ko-KR" sz="3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9254" y="5036484"/>
              <a:ext cx="12192000" cy="1821516"/>
              <a:chOff x="0" y="5036484"/>
              <a:chExt cx="12192000" cy="1821516"/>
            </a:xfrm>
            <a:solidFill>
              <a:srgbClr val="0099CC"/>
            </a:solidFill>
          </p:grpSpPr>
          <p:sp>
            <p:nvSpPr>
              <p:cNvPr id="21" name="직사각형 20"/>
              <p:cNvSpPr/>
              <p:nvPr/>
            </p:nvSpPr>
            <p:spPr>
              <a:xfrm>
                <a:off x="0" y="5352459"/>
                <a:ext cx="12192000" cy="1505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이등변 삼각형 21"/>
              <p:cNvSpPr/>
              <p:nvPr/>
            </p:nvSpPr>
            <p:spPr>
              <a:xfrm>
                <a:off x="5908046" y="5036484"/>
                <a:ext cx="375908" cy="32405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0815853" y="6629789"/>
              <a:ext cx="1709523" cy="213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Camelia Project @ </a:t>
              </a:r>
              <a:r>
                <a:rPr lang="en-US" altLang="ko-KR" sz="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LunaStratos</a:t>
              </a:r>
              <a:endParaRPr lang="en-US" altLang="ko-KR" sz="3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9622" y="5435965"/>
              <a:ext cx="11478011" cy="494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젊은 층은 </a:t>
              </a:r>
              <a:r>
                <a:rPr lang="ko-KR" altLang="en-US" sz="2000" b="1" dirty="0" err="1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샤오미</a:t>
              </a:r>
              <a:r>
                <a:rPr lang="ko-KR" altLang="en-US" sz="20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밴드를</a:t>
              </a:r>
              <a:r>
                <a:rPr lang="en-US" altLang="ko-KR" sz="20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중장년은</a:t>
              </a:r>
              <a:r>
                <a:rPr lang="ko-KR" altLang="en-US" sz="20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dirty="0" err="1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워치를</a:t>
              </a:r>
              <a:r>
                <a:rPr lang="ko-KR" altLang="en-US" sz="20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구입하는 경향</a:t>
              </a:r>
              <a:r>
                <a:rPr lang="en-US" altLang="ko-KR" sz="20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28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5733" y="5914822"/>
              <a:ext cx="114423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워치</a:t>
              </a:r>
              <a:r>
                <a:rPr lang="en-US" altLang="ko-KR" sz="3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&amp; </a:t>
              </a:r>
              <a:r>
                <a:rPr lang="ko-KR" altLang="en-US" sz="3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밴드 </a:t>
              </a:r>
              <a:r>
                <a:rPr lang="ko-KR" altLang="en-US" sz="3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보유율이 </a:t>
              </a:r>
              <a:r>
                <a:rPr lang="en-US" altLang="ko-KR" sz="3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3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대보다 </a:t>
              </a:r>
              <a:r>
                <a:rPr lang="en-US" altLang="ko-KR" sz="3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30~50</a:t>
              </a:r>
              <a:r>
                <a:rPr lang="ko-KR" altLang="en-US" sz="3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대에서 더 </a:t>
              </a:r>
              <a:r>
                <a:rPr lang="ko-KR" altLang="en-US" sz="3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높음</a:t>
              </a:r>
              <a:r>
                <a:rPr lang="en-US" altLang="ko-KR" sz="3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9330810" y="629991"/>
            <a:ext cx="2558158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endParaRPr lang="en-US" altLang="ko-KR" sz="900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73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859856" y="2108313"/>
            <a:ext cx="2270681" cy="1235782"/>
          </a:xfrm>
          <a:prstGeom prst="rect">
            <a:avLst/>
          </a:prstGeom>
          <a:solidFill>
            <a:srgbClr val="F2F6F9"/>
          </a:solidFill>
          <a:ln>
            <a:noFill/>
          </a:ln>
        </p:spPr>
        <p:txBody>
          <a:bodyPr vert="horz" wrap="square" lIns="14400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실행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앱을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직접 실행시키는 방식은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20-30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대는 쉽지만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 이상은 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쉬운일이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아님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3470097" y="2080777"/>
            <a:ext cx="2270681" cy="2135667"/>
          </a:xfrm>
          <a:prstGeom prst="rect">
            <a:avLst/>
          </a:prstGeom>
          <a:solidFill>
            <a:srgbClr val="F2F6F9"/>
          </a:solidFill>
          <a:ln>
            <a:noFill/>
          </a:ln>
        </p:spPr>
        <p:txBody>
          <a:bodyPr vert="horz" wrap="square" lIns="14400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스피커로 실행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실행과 달리 대화형태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스피커 사용층인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 이상이 접근하기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좋으며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음성형태로 실행과 명령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 타인과 비교를 통해서 원동력을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얻을 수 있으며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경쟁심리를 자극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3470097" y="473062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</a:t>
            </a:r>
            <a:endParaRPr lang="ko-KR" altLang="en-US" sz="11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800684" y="3146262"/>
            <a:ext cx="360000" cy="360000"/>
          </a:xfrm>
          <a:prstGeom prst="ellipse">
            <a:avLst/>
          </a:prstGeom>
          <a:solidFill>
            <a:srgbClr val="FA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en-US" altLang="ko-KR" sz="11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425437" y="4016850"/>
            <a:ext cx="360000" cy="360000"/>
          </a:xfrm>
          <a:prstGeom prst="ellipse">
            <a:avLst/>
          </a:prstGeom>
          <a:solidFill>
            <a:srgbClr val="FA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en-US" altLang="ko-KR" sz="11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70097" y="4364782"/>
            <a:ext cx="22683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대화형 서비스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듣고 판단 가능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64015" y="3506262"/>
            <a:ext cx="22665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화면을 보고</a:t>
            </a:r>
            <a:endParaRPr lang="en-US" altLang="ko-KR" sz="1400" b="1" dirty="0" smtClean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판단</a:t>
            </a:r>
            <a:endParaRPr lang="en-US" altLang="ko-KR" sz="1400" b="1" dirty="0" smtClean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7" name="Picture 3" descr="C:\Users\ACID\Desktop\Screenshot_20181118-22485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37"/>
          <a:stretch/>
        </p:blipFill>
        <p:spPr bwMode="auto">
          <a:xfrm>
            <a:off x="859855" y="473061"/>
            <a:ext cx="2270681" cy="155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CID\Desktop\22764B4F57D343ED1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097" y="475769"/>
            <a:ext cx="2270681" cy="15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7195456" y="2598249"/>
            <a:ext cx="6172200" cy="1312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스피커를 통한 조회</a:t>
            </a:r>
            <a:endParaRPr lang="en-US" altLang="ko-KR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들려주는 방식인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스피커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Fitness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endParaRPr lang="en-US" altLang="ko-KR" sz="1400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음성만 말하면 인식가능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간편하고 피로할 때 유용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221181" y="640119"/>
            <a:ext cx="6644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방식과 </a:t>
            </a:r>
            <a:r>
              <a:rPr lang="ko-KR" altLang="en-US" sz="3600" b="1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차별점인</a:t>
            </a:r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부분</a:t>
            </a:r>
            <a:r>
              <a:rPr lang="en-US" altLang="ko-KR" sz="36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600" b="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245675" y="1563112"/>
            <a:ext cx="827315" cy="8273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245676" y="2741505"/>
            <a:ext cx="827315" cy="827315"/>
          </a:xfrm>
          <a:prstGeom prst="ellipse">
            <a:avLst/>
          </a:prstGeom>
          <a:solidFill>
            <a:srgbClr val="E23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245674" y="3842805"/>
            <a:ext cx="827315" cy="8273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95456" y="1446494"/>
            <a:ext cx="6172200" cy="1158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ko-KR" altLang="en-US" b="1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앱의</a:t>
            </a:r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불편함</a:t>
            </a:r>
            <a:endParaRPr lang="en-US" altLang="ko-KR" b="1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앱은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사용이 복잡하고 실행 시 많은 정보로 인해서 불편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대는 괜찮지만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고령화 층의 경우 버거워 하는 편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95456" y="3754555"/>
            <a:ext cx="6172200" cy="1356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건강에 대한 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관심</a:t>
            </a:r>
            <a:endParaRPr lang="en-US" altLang="ko-KR" b="1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특히나 은퇴에 대비함과 동시에</a:t>
            </a:r>
            <a:endParaRPr lang="en-US" altLang="ko-KR" sz="1400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건강에 관심을 가지기 시작하는 계층에 있어서 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자신의 데이터 조회에 관심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245676" y="459668"/>
            <a:ext cx="4310744" cy="55546"/>
            <a:chOff x="777240" y="430513"/>
            <a:chExt cx="4310744" cy="55546"/>
          </a:xfrm>
        </p:grpSpPr>
        <p:sp>
          <p:nvSpPr>
            <p:cNvPr id="23" name="직사각형 22"/>
            <p:cNvSpPr/>
            <p:nvPr/>
          </p:nvSpPr>
          <p:spPr>
            <a:xfrm>
              <a:off x="777240" y="440340"/>
              <a:ext cx="107768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854926" y="440340"/>
              <a:ext cx="1077686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932612" y="440338"/>
              <a:ext cx="10776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 flipV="1">
              <a:off x="4010298" y="430513"/>
              <a:ext cx="1077686" cy="45719"/>
            </a:xfrm>
            <a:prstGeom prst="rect">
              <a:avLst/>
            </a:prstGeom>
            <a:solidFill>
              <a:srgbClr val="D0303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" name="Trapezoid 28">
            <a:extLst>
              <a:ext uri="{FF2B5EF4-FFF2-40B4-BE49-F238E27FC236}">
                <a16:creationId xmlns:lc="http://schemas.openxmlformats.org/drawingml/2006/lockedCanvas" xmlns:a16="http://schemas.microsoft.com/office/drawing/2014/main" xmlns="" id="{14157CED-2334-4295-B868-B6EA6128FB6C}"/>
              </a:ext>
            </a:extLst>
          </p:cNvPr>
          <p:cNvSpPr>
            <a:spLocks noChangeAspect="1"/>
          </p:cNvSpPr>
          <p:nvPr/>
        </p:nvSpPr>
        <p:spPr>
          <a:xfrm>
            <a:off x="6510805" y="1769712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7">
            <a:extLst>
              <a:ext uri="{FF2B5EF4-FFF2-40B4-BE49-F238E27FC236}">
                <a16:creationId xmlns:lc="http://schemas.openxmlformats.org/drawingml/2006/lockedCanvas" xmlns:a16="http://schemas.microsoft.com/office/drawing/2014/main" xmlns="" id="{893CFD62-5459-4EBF-97BB-D70F8A47B26B}"/>
              </a:ext>
            </a:extLst>
          </p:cNvPr>
          <p:cNvSpPr>
            <a:spLocks noChangeAspect="1"/>
          </p:cNvSpPr>
          <p:nvPr/>
        </p:nvSpPr>
        <p:spPr>
          <a:xfrm>
            <a:off x="6479331" y="4076462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Oval 25">
            <a:extLst>
              <a:ext uri="{FF2B5EF4-FFF2-40B4-BE49-F238E27FC236}">
                <a16:creationId xmlns:lc="http://schemas.openxmlformats.org/drawingml/2006/lockedCanvas" xmlns:a16="http://schemas.microsoft.com/office/drawing/2014/main" xmlns="" id="{52D20C77-1959-465A-BBD9-151B90E4EC3D}"/>
              </a:ext>
            </a:extLst>
          </p:cNvPr>
          <p:cNvSpPr>
            <a:spLocks noChangeAspect="1"/>
          </p:cNvSpPr>
          <p:nvPr/>
        </p:nvSpPr>
        <p:spPr>
          <a:xfrm>
            <a:off x="6472498" y="3036189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5036484"/>
            <a:ext cx="12455093" cy="1821516"/>
            <a:chOff x="0" y="5036484"/>
            <a:chExt cx="12455093" cy="1821516"/>
          </a:xfrm>
        </p:grpSpPr>
        <p:sp>
          <p:nvSpPr>
            <p:cNvPr id="29" name="TextBox 28"/>
            <p:cNvSpPr txBox="1"/>
            <p:nvPr/>
          </p:nvSpPr>
          <p:spPr>
            <a:xfrm>
              <a:off x="9254" y="6629789"/>
              <a:ext cx="1709523" cy="213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Camelia Project @ </a:t>
              </a:r>
              <a:r>
                <a:rPr lang="en-US" altLang="ko-KR" sz="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LunaStratos</a:t>
              </a:r>
              <a:endParaRPr lang="en-US" altLang="ko-KR" sz="3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0" y="5036484"/>
              <a:ext cx="12192000" cy="1821516"/>
              <a:chOff x="0" y="5036484"/>
              <a:chExt cx="12192000" cy="1821516"/>
            </a:xfrm>
            <a:solidFill>
              <a:srgbClr val="0099CC"/>
            </a:solidFill>
          </p:grpSpPr>
          <p:sp>
            <p:nvSpPr>
              <p:cNvPr id="39" name="직사각형 38"/>
              <p:cNvSpPr/>
              <p:nvPr/>
            </p:nvSpPr>
            <p:spPr>
              <a:xfrm>
                <a:off x="0" y="5352459"/>
                <a:ext cx="12192000" cy="1505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이등변 삼각형 39"/>
              <p:cNvSpPr/>
              <p:nvPr/>
            </p:nvSpPr>
            <p:spPr>
              <a:xfrm>
                <a:off x="5908046" y="5036484"/>
                <a:ext cx="375908" cy="32405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342685" y="5479765"/>
              <a:ext cx="11478011" cy="494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대화형을 선호하는 </a:t>
              </a:r>
              <a:r>
                <a:rPr lang="ko-KR" altLang="en-US" sz="2000" b="1" dirty="0" err="1" smtClean="0">
                  <a:solidFill>
                    <a:schemeClr val="bg1">
                      <a:lumMod val="8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중장년층</a:t>
              </a:r>
              <a:endParaRPr lang="en-US" altLang="ko-KR" sz="28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5734" y="5914822"/>
              <a:ext cx="79191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스피커에서 </a:t>
              </a:r>
              <a:r>
                <a:rPr lang="ko-KR" altLang="en-US" sz="3600" b="1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듣을</a:t>
              </a:r>
              <a:r>
                <a:rPr lang="ko-KR" altLang="en-US" sz="3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 있는 건강데이터 </a:t>
              </a:r>
              <a:endPara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84134" y="6282306"/>
              <a:ext cx="397095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■ </a:t>
              </a:r>
              <a:r>
                <a:rPr lang="ko-KR" altLang="en-US" sz="1000" dirty="0" err="1" smtClean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중장년층의</a:t>
              </a:r>
              <a:r>
                <a:rPr lang="ko-KR" altLang="en-US" sz="1000" dirty="0" smtClean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대화형 선호 출처  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SK</a:t>
              </a:r>
              <a:r>
                <a:rPr lang="ko-KR" altLang="en-US" sz="1000" dirty="0" err="1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텔레콤</a:t>
              </a:r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사생활 </a:t>
              </a:r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중시 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代 ‘음성보다 터치’ 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40~50</a:t>
              </a:r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代 음성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UI</a:t>
              </a:r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편리성 느껴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000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32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5776</TotalTime>
  <Words>1271</Words>
  <Application>Microsoft Office PowerPoint</Application>
  <PresentationFormat>사용자 지정</PresentationFormat>
  <Paragraphs>296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굴림</vt:lpstr>
      <vt:lpstr>Arial</vt:lpstr>
      <vt:lpstr>맑은 고딕</vt:lpstr>
      <vt:lpstr>Aharoni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Dev.LunaStratos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건강마스터</dc:title>
  <dc:subject>for Nugu</dc:subject>
  <dc:creator>LunaStratos</dc:creator>
  <cp:keywords>Camelia Project</cp:keywords>
  <cp:lastModifiedBy>ACID</cp:lastModifiedBy>
  <cp:revision>655</cp:revision>
  <dcterms:created xsi:type="dcterms:W3CDTF">2018-08-02T07:05:36Z</dcterms:created>
  <dcterms:modified xsi:type="dcterms:W3CDTF">2018-12-24T07:35:09Z</dcterms:modified>
  <cp:version>1.07</cp:version>
</cp:coreProperties>
</file>