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486" r:id="rId2"/>
    <p:sldId id="524" r:id="rId3"/>
    <p:sldId id="536" r:id="rId4"/>
    <p:sldId id="525" r:id="rId5"/>
    <p:sldId id="516" r:id="rId6"/>
    <p:sldId id="545" r:id="rId7"/>
    <p:sldId id="550" r:id="rId8"/>
    <p:sldId id="546" r:id="rId9"/>
    <p:sldId id="552" r:id="rId10"/>
    <p:sldId id="537" r:id="rId11"/>
    <p:sldId id="512" r:id="rId12"/>
    <p:sldId id="514" r:id="rId13"/>
    <p:sldId id="554" r:id="rId14"/>
    <p:sldId id="553" r:id="rId15"/>
    <p:sldId id="541" r:id="rId16"/>
    <p:sldId id="529" r:id="rId17"/>
    <p:sldId id="534" r:id="rId18"/>
    <p:sldId id="522" r:id="rId19"/>
    <p:sldId id="547" r:id="rId20"/>
    <p:sldId id="548" r:id="rId21"/>
    <p:sldId id="549" r:id="rId22"/>
    <p:sldId id="538" r:id="rId23"/>
    <p:sldId id="535" r:id="rId24"/>
    <p:sldId id="519" r:id="rId25"/>
    <p:sldId id="528" r:id="rId26"/>
    <p:sldId id="521" r:id="rId27"/>
    <p:sldId id="532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나눔고딕 Bold" panose="020D0804000000000000" pitchFamily="50" charset="-127"/>
      <p:bold r:id="rId32"/>
    </p:embeddedFont>
    <p:embeddedFont>
      <p:font typeface="나눔고딕" panose="020D0604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CC"/>
    <a:srgbClr val="AE7079"/>
    <a:srgbClr val="33CC33"/>
    <a:srgbClr val="00CC99"/>
    <a:srgbClr val="E3721D"/>
    <a:srgbClr val="3463B0"/>
    <a:srgbClr val="E23C6B"/>
    <a:srgbClr val="FF72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9837" autoAdjust="0"/>
  </p:normalViewPr>
  <p:slideViewPr>
    <p:cSldViewPr snapToGrid="0">
      <p:cViewPr varScale="1">
        <p:scale>
          <a:sx n="79" d="100"/>
          <a:sy n="79" d="100"/>
        </p:scale>
        <p:origin x="-64" y="-1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14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상품</c:v>
                </c:pt>
              </c:strCache>
            </c:strRef>
          </c:tx>
          <c:spPr>
            <a:solidFill>
              <a:srgbClr val="D2D8E4"/>
            </a:solidFill>
            <a:ln w="19050">
              <a:noFill/>
            </a:ln>
          </c:spP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300</c:v>
                </c:pt>
                <c:pt idx="1">
                  <c:v>230</c:v>
                </c:pt>
                <c:pt idx="2">
                  <c:v>130</c:v>
                </c:pt>
                <c:pt idx="3">
                  <c:v>60</c:v>
                </c:pt>
                <c:pt idx="4">
                  <c:v>55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 상품</c:v>
                </c:pt>
              </c:strCache>
            </c:strRef>
          </c:tx>
          <c:spPr>
            <a:solidFill>
              <a:srgbClr val="FF3300"/>
            </a:solidFill>
            <a:ln w="25400">
              <a:noFill/>
            </a:ln>
          </c:spP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99</c:v>
                </c:pt>
                <c:pt idx="1">
                  <c:v>66</c:v>
                </c:pt>
                <c:pt idx="2">
                  <c:v>30</c:v>
                </c:pt>
                <c:pt idx="3">
                  <c:v>21</c:v>
                </c:pt>
                <c:pt idx="4">
                  <c:v>12</c:v>
                </c:pt>
                <c:pt idx="5">
                  <c:v>10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67872"/>
        <c:axId val="212616320"/>
        <c:axId val="130206848"/>
      </c:area3DChart>
      <c:catAx>
        <c:axId val="47567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100"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212616320"/>
        <c:crosses val="autoZero"/>
        <c:auto val="1"/>
        <c:lblAlgn val="ctr"/>
        <c:lblOffset val="100"/>
        <c:noMultiLvlLbl val="0"/>
      </c:catAx>
      <c:valAx>
        <c:axId val="212616320"/>
        <c:scaling>
          <c:orientation val="minMax"/>
        </c:scaling>
        <c:delete val="1"/>
        <c:axPos val="r"/>
        <c:majorGridlines>
          <c:spPr>
            <a:ln w="0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47567872"/>
        <c:crosses val="autoZero"/>
        <c:crossBetween val="midCat"/>
      </c:valAx>
      <c:serAx>
        <c:axId val="1302068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2616320"/>
        <c:crosses val="autoZero"/>
      </c:ser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ko-KR" altLang="en-US" sz="1200" b="1" dirty="0" smtClean="0">
              <a:solidFill>
                <a:schemeClr val="bg1"/>
              </a:solidFill>
            </a:rPr>
            <a:t>인터뷰 </a:t>
          </a:r>
          <a:r>
            <a:rPr lang="en-US" altLang="ko-KR" sz="1200" b="1" dirty="0" smtClean="0">
              <a:solidFill>
                <a:schemeClr val="bg1"/>
              </a:solidFill>
            </a:rPr>
            <a:t>A (50</a:t>
          </a:r>
          <a:r>
            <a:rPr lang="ko-KR" altLang="en-US" sz="1200" b="1" dirty="0" smtClean="0">
              <a:solidFill>
                <a:schemeClr val="bg1"/>
              </a:solidFill>
            </a:rPr>
            <a:t>대 후반</a:t>
          </a:r>
          <a:r>
            <a:rPr lang="en-US" altLang="ko-KR" sz="1200" b="1" dirty="0" smtClean="0">
              <a:solidFill>
                <a:schemeClr val="bg1"/>
              </a:solidFill>
            </a:rPr>
            <a:t>, </a:t>
          </a:r>
          <a:r>
            <a:rPr lang="ko-KR" altLang="en-US" sz="1200" b="1" dirty="0" err="1" smtClean="0">
              <a:solidFill>
                <a:schemeClr val="bg1"/>
              </a:solidFill>
            </a:rPr>
            <a:t>은퇴후</a:t>
          </a:r>
          <a:r>
            <a:rPr lang="ko-KR" altLang="en-US" sz="1200" b="1" dirty="0" smtClean="0">
              <a:solidFill>
                <a:schemeClr val="bg1"/>
              </a:solidFill>
            </a:rPr>
            <a:t> 자영업 </a:t>
          </a:r>
          <a:r>
            <a:rPr lang="en-US" altLang="ko-KR" sz="1200" b="1" dirty="0" smtClean="0">
              <a:solidFill>
                <a:schemeClr val="bg1"/>
              </a:solidFill>
            </a:rPr>
            <a:t>[</a:t>
          </a:r>
          <a:r>
            <a:rPr lang="ko-KR" altLang="en-US" sz="1200" b="1" dirty="0" smtClean="0">
              <a:solidFill>
                <a:schemeClr val="bg1"/>
              </a:solidFill>
            </a:rPr>
            <a:t>헬스클럽 </a:t>
          </a:r>
          <a:r>
            <a:rPr lang="ko-KR" altLang="en-US" sz="1200" b="1" dirty="0" err="1" smtClean="0">
              <a:solidFill>
                <a:schemeClr val="bg1"/>
              </a:solidFill>
            </a:rPr>
            <a:t>가입중</a:t>
          </a:r>
          <a:r>
            <a:rPr lang="en-US" altLang="ko-KR" sz="1200" b="1" dirty="0" smtClean="0">
              <a:solidFill>
                <a:schemeClr val="bg1"/>
              </a:solidFill>
            </a:rPr>
            <a:t>])</a:t>
          </a:r>
        </a:p>
        <a:p>
          <a:pPr algn="l" latinLnBrk="1"/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헬스클럽에서 </a:t>
          </a:r>
          <a:endParaRPr lang="en-US" altLang="ko-KR" sz="1200" dirty="0" smtClean="0">
            <a:solidFill>
              <a:schemeClr val="bg1">
                <a:lumMod val="75000"/>
              </a:schemeClr>
            </a:solidFill>
          </a:endParaRPr>
        </a:p>
        <a:p>
          <a:pPr algn="l" latinLnBrk="1"/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남자의 경우는 자신의 주위에서만 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3~4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명을 사용한다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</a:t>
          </a:r>
          <a:b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</a:b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10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명중 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3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명 정도는 사용한다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 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확실히 사용하는 사람은 있다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9AA354-E810-4973-A960-DFA13CF0553C}" type="presOf" srcId="{6E1F0B0C-7180-40BA-9A37-71EDB37D3565}" destId="{CAAA867E-0FFF-4B25-9F2D-DB8E39959D6E}" srcOrd="0" destOrd="0" presId="urn:microsoft.com/office/officeart/2008/layout/CircularPictureCallout"/>
    <dgm:cxn modelId="{5A42652E-48E4-416D-BDBA-5BE76F897B23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9E9CF9A9-6705-4597-A49E-CAD037545F13}" type="presOf" srcId="{71FFC5F5-B3EF-473A-B372-99A4025E29B4}" destId="{F9BCA059-F00D-4597-9486-B165F60DC98F}" srcOrd="0" destOrd="0" presId="urn:microsoft.com/office/officeart/2008/layout/CircularPictureCallout"/>
    <dgm:cxn modelId="{E3F064A8-3EF3-4235-8171-EE164AEDBCEF}" type="presParOf" srcId="{D8CDDC13-C825-4851-853B-CC0567EFCDE1}" destId="{30114658-595F-45A3-875B-1668503675CA}" srcOrd="0" destOrd="0" presId="urn:microsoft.com/office/officeart/2008/layout/CircularPictureCallout"/>
    <dgm:cxn modelId="{D6D211F5-1785-4E02-A24A-3570B345F872}" type="presParOf" srcId="{30114658-595F-45A3-875B-1668503675CA}" destId="{310AA89F-93D3-435C-8E33-17B67BB1D4E0}" srcOrd="0" destOrd="0" presId="urn:microsoft.com/office/officeart/2008/layout/CircularPictureCallout"/>
    <dgm:cxn modelId="{D21E3917-AE2A-47E0-AB84-1FC448AD8F60}" type="presParOf" srcId="{310AA89F-93D3-435C-8E33-17B67BB1D4E0}" destId="{F9BCA059-F00D-4597-9486-B165F60DC98F}" srcOrd="0" destOrd="0" presId="urn:microsoft.com/office/officeart/2008/layout/CircularPictureCallout"/>
    <dgm:cxn modelId="{A7B1D29B-259D-46A8-80A4-2911C12D9BFA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ko-KR" altLang="en-US" sz="1200" b="1" dirty="0" smtClean="0">
              <a:solidFill>
                <a:schemeClr val="bg1"/>
              </a:solidFill>
              <a:effectLst/>
            </a:rPr>
            <a:t>인터뷰 </a:t>
          </a:r>
          <a:r>
            <a:rPr lang="en-US" altLang="ko-KR" sz="1200" b="1" dirty="0" smtClean="0">
              <a:solidFill>
                <a:schemeClr val="bg1"/>
              </a:solidFill>
              <a:effectLst/>
            </a:rPr>
            <a:t>B (20</a:t>
          </a:r>
          <a:r>
            <a:rPr lang="ko-KR" altLang="en-US" sz="1200" b="1" dirty="0" smtClean="0">
              <a:solidFill>
                <a:schemeClr val="bg1"/>
              </a:solidFill>
              <a:effectLst/>
            </a:rPr>
            <a:t>대 중반</a:t>
          </a:r>
          <a:r>
            <a:rPr lang="en-US" altLang="ko-KR" sz="1200" b="1" dirty="0" smtClean="0">
              <a:solidFill>
                <a:schemeClr val="bg1"/>
              </a:solidFill>
              <a:effectLst/>
            </a:rPr>
            <a:t>)</a:t>
          </a:r>
        </a:p>
        <a:p>
          <a:pPr algn="l" latinLnBrk="1"/>
          <a:r>
            <a:rPr lang="ko-KR" altLang="en-US" sz="1200" dirty="0" err="1" smtClean="0">
              <a:solidFill>
                <a:schemeClr val="bg1">
                  <a:lumMod val="75000"/>
                </a:schemeClr>
              </a:solidFill>
            </a:rPr>
            <a:t>샤오미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 밴드를 산 것은 싸서이다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 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시계도 되고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</a:t>
          </a:r>
        </a:p>
        <a:p>
          <a:pPr algn="l" latinLnBrk="1"/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요즘은 앉아서 일하는 게 많아서 만보기를 확인한다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</a:t>
          </a:r>
          <a:b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</a:b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하루에 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10000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보를 </a:t>
          </a:r>
          <a:r>
            <a:rPr lang="ko-KR" altLang="en-US" sz="1200" dirty="0" err="1" smtClean="0">
              <a:solidFill>
                <a:schemeClr val="bg1">
                  <a:lumMod val="75000"/>
                </a:schemeClr>
              </a:solidFill>
            </a:rPr>
            <a:t>걷는게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 좋다고 해서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D1CEAA-10B8-42C9-B5DA-C9BF578C1607}" type="presOf" srcId="{71FFC5F5-B3EF-473A-B372-99A4025E29B4}" destId="{F9BCA059-F00D-4597-9486-B165F60DC98F}" srcOrd="0" destOrd="0" presId="urn:microsoft.com/office/officeart/2008/layout/CircularPictureCallout"/>
    <dgm:cxn modelId="{2ED9407D-19BD-47BE-991F-8BCF5FF4D9BA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8AF7C335-8F21-458A-B588-F5403301B35D}" type="presOf" srcId="{6E1F0B0C-7180-40BA-9A37-71EDB37D3565}" destId="{CAAA867E-0FFF-4B25-9F2D-DB8E39959D6E}" srcOrd="0" destOrd="0" presId="urn:microsoft.com/office/officeart/2008/layout/CircularPictureCallout"/>
    <dgm:cxn modelId="{53F5E463-B254-4AA2-A8EA-57ED7986B036}" type="presParOf" srcId="{D8CDDC13-C825-4851-853B-CC0567EFCDE1}" destId="{30114658-595F-45A3-875B-1668503675CA}" srcOrd="0" destOrd="0" presId="urn:microsoft.com/office/officeart/2008/layout/CircularPictureCallout"/>
    <dgm:cxn modelId="{D4FE2B63-5CA8-4F59-9817-79A7B1C5D378}" type="presParOf" srcId="{30114658-595F-45A3-875B-1668503675CA}" destId="{310AA89F-93D3-435C-8E33-17B67BB1D4E0}" srcOrd="0" destOrd="0" presId="urn:microsoft.com/office/officeart/2008/layout/CircularPictureCallout"/>
    <dgm:cxn modelId="{6C9FBF78-9D18-4B18-97FD-492B78129F1D}" type="presParOf" srcId="{310AA89F-93D3-435C-8E33-17B67BB1D4E0}" destId="{F9BCA059-F00D-4597-9486-B165F60DC98F}" srcOrd="0" destOrd="0" presId="urn:microsoft.com/office/officeart/2008/layout/CircularPictureCallout"/>
    <dgm:cxn modelId="{79A7DFB7-D69A-4B53-847E-AE9A563585A8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ko-KR" altLang="en-US" sz="1200" b="1" dirty="0" smtClean="0">
              <a:solidFill>
                <a:schemeClr val="bg1"/>
              </a:solidFill>
            </a:rPr>
            <a:t>인터뷰 </a:t>
          </a:r>
          <a:r>
            <a:rPr lang="en-US" altLang="ko-KR" sz="1200" b="1" dirty="0" smtClean="0">
              <a:solidFill>
                <a:schemeClr val="bg1"/>
              </a:solidFill>
            </a:rPr>
            <a:t>C(50</a:t>
          </a:r>
          <a:r>
            <a:rPr lang="ko-KR" altLang="en-US" sz="1200" b="1" dirty="0" smtClean="0">
              <a:solidFill>
                <a:schemeClr val="bg1"/>
              </a:solidFill>
            </a:rPr>
            <a:t>대 초반</a:t>
          </a:r>
          <a:r>
            <a:rPr lang="en-US" altLang="ko-KR" sz="1200" b="1" dirty="0" smtClean="0">
              <a:solidFill>
                <a:schemeClr val="bg1"/>
              </a:solidFill>
            </a:rPr>
            <a:t>)</a:t>
          </a:r>
        </a:p>
        <a:p>
          <a:pPr algn="l" latinLnBrk="1"/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밴드를 사용하게 된 건 아무래도 건강이 염려되어서이다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</a:t>
          </a:r>
        </a:p>
        <a:p>
          <a:pPr algn="l" latinLnBrk="1"/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다만 이걸 확인하는 게 </a:t>
          </a:r>
          <a:r>
            <a:rPr lang="ko-KR" altLang="en-US" sz="1200" dirty="0" err="1" smtClean="0">
              <a:solidFill>
                <a:schemeClr val="bg1">
                  <a:lumMod val="75000"/>
                </a:schemeClr>
              </a:solidFill>
            </a:rPr>
            <a:t>스마트폰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ko-KR" altLang="en-US" sz="1200" dirty="0" err="1" smtClean="0">
              <a:solidFill>
                <a:schemeClr val="bg1">
                  <a:lumMod val="75000"/>
                </a:schemeClr>
              </a:solidFill>
            </a:rPr>
            <a:t>어플인데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, </a:t>
          </a:r>
        </a:p>
        <a:p>
          <a:pPr algn="l" latinLnBrk="1"/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내 </a:t>
          </a:r>
          <a:r>
            <a:rPr lang="ko-KR" altLang="en-US" sz="1200" dirty="0" err="1" smtClean="0">
              <a:solidFill>
                <a:schemeClr val="bg1">
                  <a:lumMod val="75000"/>
                </a:schemeClr>
              </a:solidFill>
            </a:rPr>
            <a:t>나이대</a:t>
          </a:r>
          <a:r>
            <a:rPr lang="ko-KR" altLang="en-US" sz="1200" dirty="0" smtClean="0">
              <a:solidFill>
                <a:schemeClr val="bg1">
                  <a:lumMod val="75000"/>
                </a:schemeClr>
              </a:solidFill>
            </a:rPr>
            <a:t> 에선 힘들다</a:t>
          </a:r>
          <a:r>
            <a:rPr lang="en-US" altLang="ko-KR" sz="1200" dirty="0" smtClean="0">
              <a:solidFill>
                <a:schemeClr val="bg1">
                  <a:lumMod val="75000"/>
                </a:schemeClr>
              </a:solidFill>
            </a:rPr>
            <a:t>.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77405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1C141567-9EF9-4B02-B47D-058B9B9D13CE}" type="presOf" srcId="{821FEB5E-636E-42FC-B703-E8AF8A398875}" destId="{D8CDDC13-C825-4851-853B-CC0567EFCDE1}" srcOrd="0" destOrd="0" presId="urn:microsoft.com/office/officeart/2008/layout/CircularPictureCallout"/>
    <dgm:cxn modelId="{C7FD92D7-2599-4D77-B8DB-1AF3E49067CB}" type="presOf" srcId="{71FFC5F5-B3EF-473A-B372-99A4025E29B4}" destId="{F9BCA059-F00D-4597-9486-B165F60DC98F}" srcOrd="0" destOrd="0" presId="urn:microsoft.com/office/officeart/2008/layout/CircularPictureCallout"/>
    <dgm:cxn modelId="{0B864153-7D86-4044-B03D-57E2CC8259FB}" type="presOf" srcId="{6E1F0B0C-7180-40BA-9A37-71EDB37D3565}" destId="{CAAA867E-0FFF-4B25-9F2D-DB8E39959D6E}" srcOrd="0" destOrd="0" presId="urn:microsoft.com/office/officeart/2008/layout/CircularPictureCallout"/>
    <dgm:cxn modelId="{224508A2-B28E-4229-AAD1-37B9B4FAD419}" type="presParOf" srcId="{D8CDDC13-C825-4851-853B-CC0567EFCDE1}" destId="{30114658-595F-45A3-875B-1668503675CA}" srcOrd="0" destOrd="0" presId="urn:microsoft.com/office/officeart/2008/layout/CircularPictureCallout"/>
    <dgm:cxn modelId="{D7E7AF9D-3AAA-4440-88E7-6C730B745B53}" type="presParOf" srcId="{30114658-595F-45A3-875B-1668503675CA}" destId="{310AA89F-93D3-435C-8E33-17B67BB1D4E0}" srcOrd="0" destOrd="0" presId="urn:microsoft.com/office/officeart/2008/layout/CircularPictureCallout"/>
    <dgm:cxn modelId="{30665D8D-D14D-4033-B117-E615CE6E7065}" type="presParOf" srcId="{310AA89F-93D3-435C-8E33-17B67BB1D4E0}" destId="{F9BCA059-F00D-4597-9486-B165F60DC98F}" srcOrd="0" destOrd="0" presId="urn:microsoft.com/office/officeart/2008/layout/CircularPictureCallout"/>
    <dgm:cxn modelId="{D9C82478-4DCC-4AEA-9079-A8308F1986F3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bg1"/>
              </a:solidFill>
            </a:rPr>
            <a:t>인터뷰 </a:t>
          </a:r>
          <a:r>
            <a:rPr lang="en-US" altLang="ko-KR" sz="1200" b="1" kern="1200" dirty="0" smtClean="0">
              <a:solidFill>
                <a:schemeClr val="bg1"/>
              </a:solidFill>
            </a:rPr>
            <a:t>A (50</a:t>
          </a:r>
          <a:r>
            <a:rPr lang="ko-KR" altLang="en-US" sz="1200" b="1" kern="1200" dirty="0" smtClean="0">
              <a:solidFill>
                <a:schemeClr val="bg1"/>
              </a:solidFill>
            </a:rPr>
            <a:t>대 후반</a:t>
          </a:r>
          <a:r>
            <a:rPr lang="en-US" altLang="ko-KR" sz="1200" b="1" kern="1200" dirty="0" smtClean="0">
              <a:solidFill>
                <a:schemeClr val="bg1"/>
              </a:solidFill>
            </a:rPr>
            <a:t>, </a:t>
          </a:r>
          <a:r>
            <a:rPr lang="ko-KR" altLang="en-US" sz="1200" b="1" kern="1200" dirty="0" err="1" smtClean="0">
              <a:solidFill>
                <a:schemeClr val="bg1"/>
              </a:solidFill>
            </a:rPr>
            <a:t>은퇴후</a:t>
          </a:r>
          <a:r>
            <a:rPr lang="ko-KR" altLang="en-US" sz="1200" b="1" kern="1200" dirty="0" smtClean="0">
              <a:solidFill>
                <a:schemeClr val="bg1"/>
              </a:solidFill>
            </a:rPr>
            <a:t> 자영업 </a:t>
          </a:r>
          <a:r>
            <a:rPr lang="en-US" altLang="ko-KR" sz="1200" b="1" kern="1200" dirty="0" smtClean="0">
              <a:solidFill>
                <a:schemeClr val="bg1"/>
              </a:solidFill>
            </a:rPr>
            <a:t>[</a:t>
          </a:r>
          <a:r>
            <a:rPr lang="ko-KR" altLang="en-US" sz="1200" b="1" kern="1200" dirty="0" smtClean="0">
              <a:solidFill>
                <a:schemeClr val="bg1"/>
              </a:solidFill>
            </a:rPr>
            <a:t>헬스클럽 </a:t>
          </a:r>
          <a:r>
            <a:rPr lang="ko-KR" altLang="en-US" sz="1200" b="1" kern="1200" dirty="0" err="1" smtClean="0">
              <a:solidFill>
                <a:schemeClr val="bg1"/>
              </a:solidFill>
            </a:rPr>
            <a:t>가입중</a:t>
          </a:r>
          <a:r>
            <a:rPr lang="en-US" altLang="ko-KR" sz="1200" b="1" kern="1200" dirty="0" smtClean="0">
              <a:solidFill>
                <a:schemeClr val="bg1"/>
              </a:solidFill>
            </a:rPr>
            <a:t>])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헬스클럽에서 </a:t>
          </a:r>
          <a:endParaRPr lang="en-US" altLang="ko-KR" sz="1200" kern="1200" dirty="0" smtClean="0">
            <a:solidFill>
              <a:schemeClr val="bg1">
                <a:lumMod val="75000"/>
              </a:schemeClr>
            </a:solidFill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남자의 경우는 자신의 주위에서만 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3~4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명을 사용한다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</a:t>
          </a:r>
          <a:b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</a:b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10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명중 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3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명 정도는 사용한다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 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확실히 사용하는 사람은 있다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 </a:t>
          </a: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bg1"/>
              </a:solidFill>
              <a:effectLst/>
            </a:rPr>
            <a:t>인터뷰 </a:t>
          </a:r>
          <a:r>
            <a:rPr lang="en-US" altLang="ko-KR" sz="1200" b="1" kern="1200" dirty="0" smtClean="0">
              <a:solidFill>
                <a:schemeClr val="bg1"/>
              </a:solidFill>
              <a:effectLst/>
            </a:rPr>
            <a:t>B (20</a:t>
          </a:r>
          <a:r>
            <a:rPr lang="ko-KR" altLang="en-US" sz="1200" b="1" kern="1200" dirty="0" smtClean="0">
              <a:solidFill>
                <a:schemeClr val="bg1"/>
              </a:solidFill>
              <a:effectLst/>
            </a:rPr>
            <a:t>대 중반</a:t>
          </a:r>
          <a:r>
            <a:rPr lang="en-US" altLang="ko-KR" sz="1200" b="1" kern="1200" dirty="0" smtClean="0">
              <a:solidFill>
                <a:schemeClr val="bg1"/>
              </a:solidFill>
              <a:effectLst/>
            </a:rPr>
            <a:t>)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solidFill>
                <a:schemeClr val="bg1">
                  <a:lumMod val="75000"/>
                </a:schemeClr>
              </a:solidFill>
            </a:rPr>
            <a:t>샤오미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 밴드를 산 것은 싸서이다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 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시계도 되고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요즘은 앉아서 일하는 게 많아서 만보기를 확인한다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</a:t>
          </a:r>
          <a:b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</a:b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하루에 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10000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보를 </a:t>
          </a:r>
          <a:r>
            <a:rPr lang="ko-KR" altLang="en-US" sz="1200" kern="1200" dirty="0" err="1" smtClean="0">
              <a:solidFill>
                <a:schemeClr val="bg1">
                  <a:lumMod val="75000"/>
                </a:schemeClr>
              </a:solidFill>
            </a:rPr>
            <a:t>걷는게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 좋다고 해서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</a:t>
          </a: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359460" y="518438"/>
          <a:ext cx="4450871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bg1"/>
              </a:solidFill>
            </a:rPr>
            <a:t>인터뷰 </a:t>
          </a:r>
          <a:r>
            <a:rPr lang="en-US" altLang="ko-KR" sz="1200" b="1" kern="1200" dirty="0" smtClean="0">
              <a:solidFill>
                <a:schemeClr val="bg1"/>
              </a:solidFill>
            </a:rPr>
            <a:t>C(50</a:t>
          </a:r>
          <a:r>
            <a:rPr lang="ko-KR" altLang="en-US" sz="1200" b="1" kern="1200" dirty="0" smtClean="0">
              <a:solidFill>
                <a:schemeClr val="bg1"/>
              </a:solidFill>
            </a:rPr>
            <a:t>대 초반</a:t>
          </a:r>
          <a:r>
            <a:rPr lang="en-US" altLang="ko-KR" sz="1200" b="1" kern="1200" dirty="0" smtClean="0">
              <a:solidFill>
                <a:schemeClr val="bg1"/>
              </a:solidFill>
            </a:rPr>
            <a:t>)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밴드를 사용하게 된 건 아무래도 건강이 염려되어서이다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다만 이걸 확인하는 게 </a:t>
          </a:r>
          <a:r>
            <a:rPr lang="ko-KR" altLang="en-US" sz="1200" kern="1200" dirty="0" err="1" smtClean="0">
              <a:solidFill>
                <a:schemeClr val="bg1">
                  <a:lumMod val="75000"/>
                </a:schemeClr>
              </a:solidFill>
            </a:rPr>
            <a:t>스마트폰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ko-KR" altLang="en-US" sz="1200" kern="1200" dirty="0" err="1" smtClean="0">
              <a:solidFill>
                <a:schemeClr val="bg1">
                  <a:lumMod val="75000"/>
                </a:schemeClr>
              </a:solidFill>
            </a:rPr>
            <a:t>어플인데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, 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내 </a:t>
          </a:r>
          <a:r>
            <a:rPr lang="ko-KR" altLang="en-US" sz="1200" kern="1200" dirty="0" err="1" smtClean="0">
              <a:solidFill>
                <a:schemeClr val="bg1">
                  <a:lumMod val="75000"/>
                </a:schemeClr>
              </a:solidFill>
            </a:rPr>
            <a:t>나이대</a:t>
          </a:r>
          <a:r>
            <a:rPr lang="ko-KR" altLang="en-US" sz="1200" kern="1200" dirty="0" smtClean="0">
              <a:solidFill>
                <a:schemeClr val="bg1">
                  <a:lumMod val="75000"/>
                </a:schemeClr>
              </a:solidFill>
            </a:rPr>
            <a:t> 에선 힘들다</a:t>
          </a:r>
          <a:r>
            <a:rPr lang="en-US" altLang="ko-KR" sz="1200" kern="1200" dirty="0" smtClean="0">
              <a:solidFill>
                <a:schemeClr val="bg1">
                  <a:lumMod val="75000"/>
                </a:schemeClr>
              </a:solidFill>
            </a:rPr>
            <a:t>. </a:t>
          </a:r>
        </a:p>
      </dsp:txBody>
      <dsp:txXfrm>
        <a:off x="1359460" y="518438"/>
        <a:ext cx="4450871" cy="946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3170-E196-4354-8FE3-D8794D55EF5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E701-31FF-47D8-9E65-CA6B694E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1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3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9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1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xWT8lLus1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bitly.kr/Oqe3" TargetMode="External"/><Relationship Id="rId3" Type="http://schemas.openxmlformats.org/officeDocument/2006/relationships/hyperlink" Target="http://bitly.kr/WR75" TargetMode="External"/><Relationship Id="rId7" Type="http://schemas.openxmlformats.org/officeDocument/2006/relationships/hyperlink" Target="http://bitly.kr/2sHt" TargetMode="External"/><Relationship Id="rId12" Type="http://schemas.openxmlformats.org/officeDocument/2006/relationships/hyperlink" Target="http://bitly.kr/hC7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ly.kr/GmOn" TargetMode="External"/><Relationship Id="rId11" Type="http://schemas.openxmlformats.org/officeDocument/2006/relationships/hyperlink" Target="http://bitly.kr/dMhq" TargetMode="External"/><Relationship Id="rId5" Type="http://schemas.openxmlformats.org/officeDocument/2006/relationships/hyperlink" Target="http://bitly.kr/N5q2" TargetMode="External"/><Relationship Id="rId10" Type="http://schemas.openxmlformats.org/officeDocument/2006/relationships/hyperlink" Target="http://bitly.kr/ENBn" TargetMode="External"/><Relationship Id="rId4" Type="http://schemas.openxmlformats.org/officeDocument/2006/relationships/hyperlink" Target="http://bitly.kr/OpxF" TargetMode="External"/><Relationship Id="rId9" Type="http://schemas.openxmlformats.org/officeDocument/2006/relationships/hyperlink" Target="http://bitly.kr/UUgv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8000">
                <a:schemeClr val="tx1">
                  <a:lumMod val="85000"/>
                  <a:lumOff val="15000"/>
                </a:schemeClr>
              </a:gs>
              <a:gs pos="14000">
                <a:schemeClr val="tx1">
                  <a:lumMod val="65000"/>
                  <a:lumOff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4211" y="0"/>
            <a:ext cx="7579619" cy="7358743"/>
            <a:chOff x="374211" y="0"/>
            <a:chExt cx="7579619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/>
            <p:cNvSpPr/>
            <p:nvPr/>
          </p:nvSpPr>
          <p:spPr>
            <a:xfrm>
              <a:off x="595087" y="0"/>
              <a:ext cx="7358743" cy="7358743"/>
            </a:xfrm>
            <a:prstGeom prst="arc">
              <a:avLst>
                <a:gd name="adj1" fmla="val 16200000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30285" y="3561376"/>
            <a:ext cx="49188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건강마스터</a:t>
            </a:r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</a:p>
          <a:p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Camelia Project @</a:t>
            </a:r>
            <a:r>
              <a:rPr lang="en-US" altLang="ko-KR" sz="900" dirty="0" err="1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LunaStratos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 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269" y="4744251"/>
            <a:ext cx="1576072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1100" dirty="0">
                <a:solidFill>
                  <a:srgbClr val="21262A"/>
                </a:solidFill>
                <a:latin typeface="맑은 고딕" panose="020B0503020000020004" pitchFamily="50" charset="-127"/>
              </a:rPr>
              <a:t>S</a:t>
            </a:r>
            <a:r>
              <a:rPr lang="en-US" altLang="ko-KR" sz="1100" dirty="0" smtClean="0">
                <a:solidFill>
                  <a:srgbClr val="21262A"/>
                </a:solidFill>
                <a:latin typeface="맑은 고딕" panose="020B0503020000020004" pitchFamily="50" charset="-127"/>
              </a:rPr>
              <a:t>tratos.dothome.co.kr</a:t>
            </a:r>
            <a:endParaRPr lang="ko-KR" altLang="en-US" sz="3600" dirty="0">
              <a:solidFill>
                <a:srgbClr val="21262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79269" y="3281510"/>
            <a:ext cx="4310744" cy="49529"/>
            <a:chOff x="777240" y="440338"/>
            <a:chExt cx="4310744" cy="49529"/>
          </a:xfrm>
        </p:grpSpPr>
        <p:sp>
          <p:nvSpPr>
            <p:cNvPr id="25" name="직사각형 2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30285" y="5096445"/>
            <a:ext cx="3283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Service : https://camelia-neoaspect.appspot.com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81262" y="6596400"/>
            <a:ext cx="35605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참가팀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이름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안병호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참가분야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개발분야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/ T ID: </a:t>
            </a:r>
            <a:r>
              <a:rPr lang="en-US" altLang="ko-KR" sz="1000" dirty="0" err="1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nautiluxs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평행 사변형 26"/>
          <p:cNvSpPr/>
          <p:nvPr/>
        </p:nvSpPr>
        <p:spPr>
          <a:xfrm>
            <a:off x="757145" y="3856"/>
            <a:ext cx="4472989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>
            <a:off x="359690" y="3386929"/>
            <a:ext cx="1059018" cy="3471071"/>
          </a:xfrm>
          <a:prstGeom prst="parallelogram">
            <a:avLst>
              <a:gd name="adj" fmla="val 4735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3013126"/>
            <a:ext cx="12192000" cy="3338688"/>
          </a:xfrm>
          <a:prstGeom prst="rect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" name="그룹 17"/>
          <p:cNvGrpSpPr/>
          <p:nvPr/>
        </p:nvGrpSpPr>
        <p:grpSpPr>
          <a:xfrm>
            <a:off x="-385731" y="1289443"/>
            <a:ext cx="6721416" cy="5301551"/>
            <a:chOff x="-673981" y="813764"/>
            <a:chExt cx="6721416" cy="53015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3981" y="813764"/>
              <a:ext cx="5342616" cy="40069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458" y="1382560"/>
              <a:ext cx="4341977" cy="4732755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6431192" y="1564545"/>
            <a:ext cx="5599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아이템 선택이유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80176" y="1284679"/>
            <a:ext cx="4310744" cy="49529"/>
            <a:chOff x="777240" y="440338"/>
            <a:chExt cx="4310744" cy="49529"/>
          </a:xfrm>
        </p:grpSpPr>
        <p:sp>
          <p:nvSpPr>
            <p:cNvPr id="12" name="직사각형 1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431191" y="3080629"/>
            <a:ext cx="5599699" cy="2888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스마트워치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밴드는 가장 보편화된 스마트 연동 기기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동시에 유의미한 많은 사용자 층을 보유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중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저가형은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샤오미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미 밴드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고가형은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애플과 삼성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이들 기기들은  만보기와 이동거리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심박동과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관련된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기초 센서가 존재하며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IoT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부합하는 조건을 가지고 있음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또한 데이터를 외부 개발자가 이용이 가능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21014" y="6362600"/>
            <a:ext cx="1555657" cy="456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출처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비공개 데이터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4" name="평행 사변형 23"/>
          <p:cNvSpPr/>
          <p:nvPr/>
        </p:nvSpPr>
        <p:spPr>
          <a:xfrm>
            <a:off x="2853498" y="1564545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>
            <a:off x="889199" y="784531"/>
            <a:ext cx="1184699" cy="2391023"/>
          </a:xfrm>
          <a:prstGeom prst="parallelogram">
            <a:avLst>
              <a:gd name="adj" fmla="val 30513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>
            <a:off x="3558506" y="-1143750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/>
          <p:cNvSpPr/>
          <p:nvPr/>
        </p:nvSpPr>
        <p:spPr>
          <a:xfrm>
            <a:off x="359690" y="5662488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2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 rot="534278">
            <a:off x="8173644" y="1126785"/>
            <a:ext cx="258162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연령별 연동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밴드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워치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)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기기 보유율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정보통신정책연구원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</a:rPr>
              <a:t>(KISDI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schemeClr val="bg1">
                  <a:lumMod val="9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305138" y="4060147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스마트 밴드는 </a:t>
            </a:r>
            <a:endParaRPr lang="en-US" altLang="ko-KR" sz="1200" dirty="0" smtClean="0">
              <a:solidFill>
                <a:schemeClr val="bg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젋은</a:t>
            </a:r>
            <a:r>
              <a:rPr lang="ko-KR" altLang="en-US" sz="12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층을 중점적으로 발전 중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특히 싼 가격으로 판매되는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미밴드의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점유율이 보임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1026" name="Picture 2" descr="C:\Users\ACID\Desktop\20170728000733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83" y="1530080"/>
            <a:ext cx="4827757" cy="26886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758683" y="4318909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30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대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-59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세의 유저비율</a:t>
            </a:r>
            <a:endParaRPr lang="en-US" altLang="ko-KR" sz="1200" b="1" dirty="0">
              <a:solidFill>
                <a:schemeClr val="bg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스마트워치는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30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세 이상부터 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50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대의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구입률이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높음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534278">
            <a:off x="2712856" y="1332471"/>
            <a:ext cx="223016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스마트밴드 판매점유율</a:t>
            </a:r>
            <a:r>
              <a:rPr lang="en-US" altLang="ko-KR" sz="11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b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다나와</a:t>
            </a:r>
            <a:r>
              <a:rPr lang="en-US" altLang="ko-KR" sz="11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28" name="Picture 4" descr="C:\Users\ACID\Desktop\14841908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11" y="1605543"/>
            <a:ext cx="3976473" cy="2388467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79145" y="459588"/>
            <a:ext cx="9283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스마트밴드 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&amp; 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스마트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워치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판매량과 보유율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7240" y="368149"/>
            <a:ext cx="4310744" cy="57693"/>
            <a:chOff x="777240" y="440338"/>
            <a:chExt cx="4310744" cy="57693"/>
          </a:xfrm>
        </p:grpSpPr>
        <p:sp>
          <p:nvSpPr>
            <p:cNvPr id="2" name="직사각형 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254" y="5036484"/>
            <a:ext cx="12192000" cy="1821516"/>
            <a:chOff x="0" y="5036484"/>
            <a:chExt cx="12192000" cy="1821516"/>
          </a:xfrm>
          <a:solidFill>
            <a:srgbClr val="0099CC"/>
          </a:solidFill>
        </p:grpSpPr>
        <p:sp>
          <p:nvSpPr>
            <p:cNvPr id="21" name="직사각형 20"/>
            <p:cNvSpPr/>
            <p:nvPr/>
          </p:nvSpPr>
          <p:spPr>
            <a:xfrm>
              <a:off x="0" y="5352459"/>
              <a:ext cx="12192000" cy="1505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5908046" y="5036484"/>
              <a:ext cx="375908" cy="324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815853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622" y="5435965"/>
            <a:ext cx="11478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젊은 층은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샤오미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밴드를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중장년은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워치를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구입하는 경향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sz="2800" dirty="0" smtClean="0">
              <a:solidFill>
                <a:schemeClr val="bg1">
                  <a:lumMod val="8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733" y="5914822"/>
            <a:ext cx="11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워치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&amp;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밴드 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보유율이 </a:t>
            </a:r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대보다 </a:t>
            </a:r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30~50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대에서 더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높음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30810" y="629991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0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H="1">
            <a:off x="5651547" y="3885077"/>
            <a:ext cx="12132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562480" y="4526628"/>
            <a:ext cx="1302344" cy="9870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endCxn id="2" idx="7"/>
          </p:cNvCxnSpPr>
          <p:nvPr/>
        </p:nvCxnSpPr>
        <p:spPr>
          <a:xfrm flipH="1">
            <a:off x="6017970" y="2429301"/>
            <a:ext cx="846854" cy="643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6200000" flipV="1">
            <a:off x="-1621191" y="1620810"/>
            <a:ext cx="6872723" cy="3631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65120977"/>
              </p:ext>
            </p:extLst>
          </p:nvPr>
        </p:nvGraphicFramePr>
        <p:xfrm>
          <a:off x="6525643" y="124813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856440584"/>
              </p:ext>
            </p:extLst>
          </p:nvPr>
        </p:nvGraphicFramePr>
        <p:xfrm>
          <a:off x="6569775" y="2922512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97614956"/>
              </p:ext>
            </p:extLst>
          </p:nvPr>
        </p:nvGraphicFramePr>
        <p:xfrm>
          <a:off x="6600009" y="4528375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98460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사용자 심층면접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: 20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대 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&amp; 50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대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515869" y="440338"/>
            <a:ext cx="4310744" cy="57693"/>
            <a:chOff x="777240" y="440338"/>
            <a:chExt cx="4310744" cy="57693"/>
          </a:xfrm>
        </p:grpSpPr>
        <p:sp>
          <p:nvSpPr>
            <p:cNvPr id="34" name="직사각형 3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815853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3604797" y="3698517"/>
            <a:ext cx="375908" cy="3240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071107" y="2739270"/>
            <a:ext cx="2280892" cy="22808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96461" y="3183542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평균보다 높은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37318" y="3391466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보유비율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198" y="998972"/>
            <a:ext cx="3560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스마트워치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밴드 등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연동기기 보유율이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2015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년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6.0%, 2016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년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9.0%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전체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평균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각각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5.0%, 7.4%)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보다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상당히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높게 나타남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50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대의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2016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년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연동기기의 보유율이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30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대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(9.4%)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다음으로 높은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9.2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%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기록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3216" y="4052792"/>
            <a:ext cx="1693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중장년층의</a:t>
            </a:r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스마트미디어 보유 및 활용</a:t>
            </a:r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-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정보통신정책연구원</a:t>
            </a:r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2017. 03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529" y="4791456"/>
            <a:ext cx="2497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실제로도 스마트기기를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ko-KR" altLang="en-US" sz="4800" b="1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사용중</a:t>
            </a:r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이다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헬스클럽 가니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사용중인걸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확인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)</a:t>
            </a:r>
            <a:endParaRPr lang="en-US" altLang="ko-KR" sz="1200" b="1" dirty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042" y="4746437"/>
            <a:ext cx="902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&gt;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65313" y="6093939"/>
            <a:ext cx="3760966" cy="52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정보통신정책연구원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(KISDI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) -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‘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스마트폰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연동기기의 증가 현황 및 연동기기 보유자의 특성’ 보고서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8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859856" y="2108313"/>
            <a:ext cx="2270681" cy="1235782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앱을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직접 실행시키는 방식은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20-30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대는 쉽지만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 이상은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쉬운일이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아님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70097" y="2080777"/>
            <a:ext cx="2270681" cy="213566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스피커로 실행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실행과 달리 대화형태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스피커 사용층인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 이상이 접근하기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좋으며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음성형태로 실행과 명령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또한 타인과 비교를 통해서 원동력을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얻을 수 있으며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경쟁심리를 자극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470097" y="473062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00684" y="3146262"/>
            <a:ext cx="360000" cy="360000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25437" y="4016850"/>
            <a:ext cx="360000" cy="360000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70097" y="4364782"/>
            <a:ext cx="2268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대화형 서비스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듣고 판단 가능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4015" y="3506262"/>
            <a:ext cx="22665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화면을 보고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판단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ACID\Desktop\Screenshot_20181118-22485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37"/>
          <a:stretch/>
        </p:blipFill>
        <p:spPr bwMode="auto">
          <a:xfrm>
            <a:off x="859855" y="473061"/>
            <a:ext cx="2270681" cy="15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CID\Desktop\22764B4F57D343ED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97" y="475769"/>
            <a:ext cx="2270681" cy="15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195456" y="2598249"/>
            <a:ext cx="6172200" cy="131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스피커를 통한 조회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하지만 들려주는 방식인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AI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스피커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– Fitness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모델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음성만 말하면 인식가능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간편하고 피로할 때 유용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21181" y="640119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앱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방식과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차별점인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부분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.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245675" y="1563112"/>
            <a:ext cx="827315" cy="8273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245676" y="2741505"/>
            <a:ext cx="827315" cy="827315"/>
          </a:xfrm>
          <a:prstGeom prst="ellipse">
            <a:avLst/>
          </a:prstGeom>
          <a:solidFill>
            <a:srgbClr val="E23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45674" y="3842805"/>
            <a:ext cx="827315" cy="8273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95456" y="1446494"/>
            <a:ext cx="6172200" cy="1158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기존 </a:t>
            </a:r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앱의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불편함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앱은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사용이 복잡하고 실행 시 많은 정보로 인해서 불편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20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대는 괜찮지만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고령화 층의 경우 버거워 하는 편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95456" y="3754555"/>
            <a:ext cx="6172200" cy="1356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건강에 대한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관심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특히나 은퇴에 대비함과 동시에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건강에 관심을 가지기 시작하는 계층에 있어서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자신의 데이터 조회에 관심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45676" y="469493"/>
            <a:ext cx="4310744" cy="49529"/>
            <a:chOff x="777240" y="440338"/>
            <a:chExt cx="4310744" cy="49529"/>
          </a:xfrm>
        </p:grpSpPr>
        <p:sp>
          <p:nvSpPr>
            <p:cNvPr id="23" name="직사각형 22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1" name="Trapezoid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6510805" y="1769712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Oval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6479331" y="407646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Oval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6472498" y="3036189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0" y="5036484"/>
            <a:ext cx="12192000" cy="1821516"/>
            <a:chOff x="0" y="5036484"/>
            <a:chExt cx="12192000" cy="1821516"/>
          </a:xfrm>
          <a:solidFill>
            <a:srgbClr val="0099CC"/>
          </a:solidFill>
        </p:grpSpPr>
        <p:sp>
          <p:nvSpPr>
            <p:cNvPr id="39" name="직사각형 38"/>
            <p:cNvSpPr/>
            <p:nvPr/>
          </p:nvSpPr>
          <p:spPr>
            <a:xfrm>
              <a:off x="0" y="5352459"/>
              <a:ext cx="12192000" cy="1505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5908046" y="5036484"/>
              <a:ext cx="375908" cy="324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42685" y="5479765"/>
            <a:ext cx="11478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대화형을 선호하는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중장년층</a:t>
            </a:r>
            <a:endParaRPr lang="en-US" altLang="ko-KR" sz="2800" dirty="0" smtClean="0">
              <a:solidFill>
                <a:schemeClr val="bg1">
                  <a:lumMod val="8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5734" y="5914822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스피커에서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듣을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수 있는 건강데이터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84134" y="6282306"/>
            <a:ext cx="3746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■ 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중장년층의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대화형 선호 출처 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SK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텔레콤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사생활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중시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20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代 ‘음성보다 터치’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40~50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代 음성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UI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에 편리성 느껴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.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ID\Desktop\고령친화사회_시니어_식품_대신증권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 t="-30" r="20835"/>
          <a:stretch/>
        </p:blipFill>
        <p:spPr bwMode="auto">
          <a:xfrm>
            <a:off x="625004" y="1274320"/>
            <a:ext cx="3161176" cy="31503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 rot="16200000">
            <a:off x="6084611" y="750612"/>
            <a:ext cx="6858001" cy="5356777"/>
            <a:chOff x="5185244" y="6686469"/>
            <a:chExt cx="6858001" cy="5356777"/>
          </a:xfrm>
          <a:solidFill>
            <a:srgbClr val="0099CC"/>
          </a:solidFill>
        </p:grpSpPr>
        <p:sp>
          <p:nvSpPr>
            <p:cNvPr id="21" name="직사각형 20"/>
            <p:cNvSpPr/>
            <p:nvPr/>
          </p:nvSpPr>
          <p:spPr>
            <a:xfrm>
              <a:off x="5185244" y="6686469"/>
              <a:ext cx="6858001" cy="535677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10715838" y="6821271"/>
              <a:ext cx="375908" cy="324059"/>
            </a:xfrm>
            <a:prstGeom prst="triangl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 flipH="1" flipV="1">
            <a:off x="3131244" y="4140609"/>
            <a:ext cx="818349" cy="6471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CID\Desktop\116B2A35505BB94C1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1" t="-101" r="16049"/>
          <a:stretch/>
        </p:blipFill>
        <p:spPr bwMode="auto">
          <a:xfrm>
            <a:off x="3679468" y="4446180"/>
            <a:ext cx="2197147" cy="2141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637336" y="1286450"/>
            <a:ext cx="3148843" cy="3148843"/>
          </a:xfrm>
          <a:prstGeom prst="ellipse">
            <a:avLst/>
          </a:prstGeom>
          <a:solidFill>
            <a:schemeClr val="accent1">
              <a:lumMod val="75000"/>
              <a:alpha val="54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83310" y="4435293"/>
            <a:ext cx="2164079" cy="2164079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205591" y="1959323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메인타겟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=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중장년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6448" y="2167247"/>
            <a:ext cx="2258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중 장년층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591" y="2860871"/>
            <a:ext cx="20345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건강에 관심이 높은 </a:t>
            </a:r>
            <a:r>
              <a:rPr lang="ko-KR" altLang="en-US" sz="11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중장년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 </a:t>
            </a:r>
            <a:r>
              <a:rPr lang="ko-KR" altLang="en-US" sz="11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워치나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밴드를 사용하며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운동을 주기적으로 하는 층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동시에 스마트 디바이스에도 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관심이 있는 계층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95451" y="4787804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서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브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타겟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: 20-30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36308" y="4995728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20-30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6308" y="5632202"/>
            <a:ext cx="204414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스마트 밴드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&amp;</a:t>
            </a:r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워치를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사용을 하며</a:t>
            </a:r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디바이스 사용이 익숙한 세대</a:t>
            </a:r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한편으로는 건강에 대한 걱정</a:t>
            </a:r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endParaRPr lang="en-US" altLang="ko-KR" sz="105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3342" y="496162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메인과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서브타겟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97837" y="325536"/>
            <a:ext cx="4310744" cy="49529"/>
            <a:chOff x="777240" y="440338"/>
            <a:chExt cx="4310744" cy="49529"/>
          </a:xfrm>
        </p:grpSpPr>
        <p:sp>
          <p:nvSpPr>
            <p:cNvPr id="54" name="직사각형 5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294471" y="840782"/>
            <a:ext cx="5599699" cy="4001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■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메인타겟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메인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타겟은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스마트 디바이스와 건강에  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관심을 가지는 중 장년층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■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서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브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타겟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서브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타겟은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스마트 디바이스에 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익숙한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20-30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대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이들 또한 건강에 대한 걱정이 증가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새롭게 구입해야 하는 것이 아닌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이미 사용하고 있는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IoT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 연동이 가능하다는 점에서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새로운 호기심을 자극이 가능이 가능하며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접근성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또한 기존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IoT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기기보다 쉬움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 </a:t>
            </a:r>
            <a:b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</a:b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7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757145" y="3856"/>
            <a:ext cx="4472989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662906" y="-841862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4" name="평행 사변형 43"/>
          <p:cNvSpPr/>
          <p:nvPr/>
        </p:nvSpPr>
        <p:spPr>
          <a:xfrm>
            <a:off x="-803742" y="3389535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350694" y="4636067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4889211" y="3037952"/>
            <a:ext cx="1184699" cy="2391023"/>
          </a:xfrm>
          <a:prstGeom prst="parallelogram">
            <a:avLst/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-1053212" y="-965999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3558506" y="-1143750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31192" y="1564545"/>
            <a:ext cx="4918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주요기능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80176" y="1284679"/>
            <a:ext cx="4310744" cy="49529"/>
            <a:chOff x="777240" y="440338"/>
            <a:chExt cx="4310744" cy="49529"/>
          </a:xfrm>
        </p:grpSpPr>
        <p:sp>
          <p:nvSpPr>
            <p:cNvPr id="12" name="직사각형 1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28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3013126"/>
            <a:ext cx="12192000" cy="3338688"/>
          </a:xfrm>
          <a:prstGeom prst="rect">
            <a:avLst/>
          </a:prstGeom>
          <a:solidFill>
            <a:srgbClr val="FF72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사이트에서 할 일은 회원가입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.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28" name="직사각형 27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평행 사변형 45"/>
          <p:cNvSpPr/>
          <p:nvPr/>
        </p:nvSpPr>
        <p:spPr>
          <a:xfrm>
            <a:off x="7845203" y="3856"/>
            <a:ext cx="3308146" cy="6841245"/>
          </a:xfrm>
          <a:prstGeom prst="parallelogram">
            <a:avLst>
              <a:gd name="adj" fmla="val 30282"/>
            </a:avLst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CID\Desktop\as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36" y="2721235"/>
            <a:ext cx="5284494" cy="32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평행 사변형 46"/>
          <p:cNvSpPr/>
          <p:nvPr/>
        </p:nvSpPr>
        <p:spPr>
          <a:xfrm>
            <a:off x="9714798" y="4361862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평행 사변형 47"/>
          <p:cNvSpPr/>
          <p:nvPr/>
        </p:nvSpPr>
        <p:spPr>
          <a:xfrm>
            <a:off x="10213131" y="1525723"/>
            <a:ext cx="1184699" cy="2391023"/>
          </a:xfrm>
          <a:prstGeom prst="parallelogram">
            <a:avLst>
              <a:gd name="adj" fmla="val 30899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293;p35"/>
          <p:cNvSpPr/>
          <p:nvPr/>
        </p:nvSpPr>
        <p:spPr>
          <a:xfrm>
            <a:off x="5895762" y="2480665"/>
            <a:ext cx="5719642" cy="436443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0" name="직사각형 39"/>
          <p:cNvSpPr/>
          <p:nvPr/>
        </p:nvSpPr>
        <p:spPr>
          <a:xfrm>
            <a:off x="679146" y="1270345"/>
            <a:ext cx="6172200" cy="183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한번의 </a:t>
            </a:r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로그인으로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자동으로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회원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등록시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최소한의 정보만 저장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계정연동을 위한 로그인시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Google Fitness OAuth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를 수행하며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간편함을 추구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9146" y="3110125"/>
            <a:ext cx="5162530" cy="3081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서버는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Oauth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를 저장하는 역할을 하며</a:t>
            </a:r>
            <a:endParaRPr lang="en-US" altLang="ko-KR" sz="1400" dirty="0" smtClean="0">
              <a:solidFill>
                <a:schemeClr val="bg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Google Fitness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를 위한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API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역할도 겸합니다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 시 얻는 정보는</a:t>
            </a:r>
            <a:endParaRPr lang="en-US" altLang="ko-KR" sz="1400" dirty="0" smtClean="0">
              <a:solidFill>
                <a:schemeClr val="bg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-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시도별 지역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이름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이메일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나이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성별</a:t>
            </a:r>
            <a:endParaRPr lang="en-US" altLang="ko-KR" sz="1400" dirty="0" smtClean="0">
              <a:solidFill>
                <a:schemeClr val="bg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49" name="평행 사변형 48"/>
          <p:cNvSpPr/>
          <p:nvPr/>
        </p:nvSpPr>
        <p:spPr>
          <a:xfrm>
            <a:off x="8441612" y="0"/>
            <a:ext cx="820114" cy="872346"/>
          </a:xfrm>
          <a:prstGeom prst="parallelogram">
            <a:avLst>
              <a:gd name="adj" fmla="val 14875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" y="4682470"/>
            <a:ext cx="68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6362" y="4749235"/>
            <a:ext cx="3470822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개인정보에 대한 주의가 높은 시점</a:t>
            </a:r>
            <a:endParaRPr lang="en-US" altLang="ko-KR" dirty="0" smtClean="0">
              <a:solidFill>
                <a:schemeClr val="bg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최소한의 정보만 받음</a:t>
            </a:r>
            <a:endParaRPr lang="en-US" altLang="ko-KR" dirty="0" smtClean="0">
              <a:solidFill>
                <a:schemeClr val="bg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평행 사변형 22"/>
          <p:cNvSpPr/>
          <p:nvPr/>
        </p:nvSpPr>
        <p:spPr>
          <a:xfrm>
            <a:off x="8002763" y="3856"/>
            <a:ext cx="3389686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8002763" y="498097"/>
            <a:ext cx="2826061" cy="5861812"/>
            <a:chOff x="8002763" y="498097"/>
            <a:chExt cx="2826061" cy="5861812"/>
          </a:xfrm>
        </p:grpSpPr>
        <p:pic>
          <p:nvPicPr>
            <p:cNvPr id="1027" name="Picture 3" descr="C:\Users\Fuego\Google 드라이브\Screenshot_20181120-14515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606" y="1009932"/>
              <a:ext cx="2690993" cy="4831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0" name="Google Shape;270;p33"/>
            <p:cNvGrpSpPr/>
            <p:nvPr/>
          </p:nvGrpSpPr>
          <p:grpSpPr>
            <a:xfrm>
              <a:off x="8002763" y="498097"/>
              <a:ext cx="2826061" cy="5861812"/>
              <a:chOff x="2547150" y="238125"/>
              <a:chExt cx="2525675" cy="5238750"/>
            </a:xfrm>
          </p:grpSpPr>
          <p:sp>
            <p:nvSpPr>
              <p:cNvPr id="271" name="Google Shape;271;p33"/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D8D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3" name="Google Shape;273;p33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4" name="Google Shape;274;p33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스마트폰에서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계정연동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14" name="직사각형 1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79146" y="1829468"/>
            <a:ext cx="6172200" cy="2507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한 번의 </a:t>
            </a:r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로그인으로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자동으로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계정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연동시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이미 등록된 아이디로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로그인만 하면 사용 가능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로그인 시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구글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fitness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에 연동을 시작하며  동의를 하면 완료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연동 이후 일정 시간마다 재 로그인할 필요 없이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로그인 된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API </a:t>
            </a:r>
            <a:r>
              <a:rPr lang="en-US" altLang="ko-KR" sz="1400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Oauth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갱신 또한 접속 시 자동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화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10879908" y="-1034736"/>
            <a:ext cx="1184699" cy="2391023"/>
          </a:xfrm>
          <a:prstGeom prst="parallelogram">
            <a:avLst>
              <a:gd name="adj" fmla="val 30899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>
            <a:off x="7530722" y="4336653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" y="4303305"/>
            <a:ext cx="68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</a:t>
            </a:r>
            <a:endParaRPr lang="ko-KR" alt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455422" y="4370070"/>
            <a:ext cx="44646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한번 로그인 이후로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다시 로그인 하거나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권한을 얻어야 하는 등의 관리할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필요가 없어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중장년층의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혼란 방지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6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1029673" y="3507918"/>
            <a:ext cx="3183746" cy="173270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어제와 오늘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기간 동안의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걸음수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와 이동한 거리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심박수를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평균과 비교해서 알려드립니다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93769" y="4964393"/>
            <a:ext cx="504760" cy="504760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9672" y="5567960"/>
            <a:ext cx="31837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스마트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워치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밴드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데이터 연동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더욱 편리한 조회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건강마스터 주요 기능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24" name="직사각형 2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 descr="C:\Users\ACID\Desktop\t1.daumcd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72" y="1446818"/>
            <a:ext cx="3183747" cy="20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64233" y="1542086"/>
            <a:ext cx="7501344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어제와 오늘 그리고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1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주일과 한달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다양한 조건의 만보기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+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심박동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그리고 이동거리를 조회할 수 있으며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만보기의 경우 평균과 비교를 하여 평가 모델을 제공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또한 다른 사람과의 비교도 가능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64233" y="3969604"/>
            <a:ext cx="7501344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기대효과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만보기 데이터 조회로 자신의 운동 혹은 걷기에 대한 조회가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다른 사람과의 비교를 통해서 경쟁심리를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유발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앱으로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조회할 때의 과도한 데이터와 달리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최소한의 정보 조회로 편리성 증대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7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316083" y="3341915"/>
            <a:ext cx="2976687" cy="2141316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음식정보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음식의 콜레스테롤 정보와 칼로리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알려줄 수 있습니다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또한 이를 만보기로 환산해서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알려드립니다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29918" y="5242912"/>
            <a:ext cx="471932" cy="471932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건강마스터 주요 기능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24" name="직사각형 2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 descr="C:\Users\ACID\Desktop\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50" y="1333620"/>
            <a:ext cx="2933614" cy="190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90817" y="5711660"/>
            <a:ext cx="22706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중장년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층을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타겟으로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한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컨텐츠로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콜레스테롤 민감성을 감안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64233" y="1542086"/>
            <a:ext cx="7501344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음식 칼로리와 콜레스테롤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각 음식에 대한 칼로리와 콜레스테롤 조회기능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칼로리의 경우 걸음으로 환산해서 얼마나 걸어야 하는지도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알수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64233" y="3969604"/>
            <a:ext cx="7501344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기대효과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NUGU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의 경우 칼로리는 조회가 가능하지만 콜레스테롤은 조회가 되지 않음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콜레스테롤 조회를 통해서 중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-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장년층에 대한 기능강화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8000">
                <a:schemeClr val="tx1">
                  <a:lumMod val="85000"/>
                  <a:lumOff val="15000"/>
                </a:schemeClr>
              </a:gs>
              <a:gs pos="14000">
                <a:schemeClr val="tx1">
                  <a:lumMod val="65000"/>
                  <a:lumOff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30285" y="1068878"/>
            <a:ext cx="49188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Camelia Project @</a:t>
            </a:r>
            <a:r>
              <a:rPr lang="en-US" altLang="ko-KR" sz="900" dirty="0" err="1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LunaStratos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2407747"/>
            <a:ext cx="2920253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주요기능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 </a:t>
            </a:r>
            <a:endParaRPr lang="en-US" altLang="ko-KR" sz="105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white"/>
                </a:solidFill>
              </a:rPr>
              <a:t>만보기데이터</a:t>
            </a:r>
            <a:r>
              <a:rPr lang="en-US" altLang="ko-KR" sz="1050" dirty="0">
                <a:solidFill>
                  <a:prstClr val="white"/>
                </a:solidFill>
              </a:rPr>
              <a:t>, </a:t>
            </a:r>
            <a:r>
              <a:rPr lang="ko-KR" altLang="en-US" sz="1050" dirty="0">
                <a:solidFill>
                  <a:prstClr val="white"/>
                </a:solidFill>
              </a:rPr>
              <a:t>콜레스테롤</a:t>
            </a:r>
            <a:r>
              <a:rPr lang="en-US" altLang="ko-KR" sz="1050" dirty="0">
                <a:solidFill>
                  <a:prstClr val="white"/>
                </a:solidFill>
              </a:rPr>
              <a:t>, </a:t>
            </a:r>
            <a:r>
              <a:rPr lang="ko-KR" altLang="en-US" sz="1050" dirty="0">
                <a:solidFill>
                  <a:prstClr val="white"/>
                </a:solidFill>
              </a:rPr>
              <a:t>날씨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68757" y="3531635"/>
            <a:ext cx="2705159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앞으로의 발전방향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광고추가</a:t>
            </a:r>
            <a:r>
              <a:rPr lang="en-US" altLang="ko-KR" sz="1050" dirty="0" smtClean="0">
                <a:solidFill>
                  <a:schemeClr val="bg1"/>
                </a:solidFill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</a:rPr>
              <a:t>화면형식의 구현</a:t>
            </a:r>
            <a:r>
              <a:rPr lang="en-US" altLang="ko-KR" sz="1050" dirty="0" smtClean="0">
                <a:solidFill>
                  <a:schemeClr val="bg1"/>
                </a:solidFill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</a:rPr>
              <a:t>전문화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40895" y="4744426"/>
            <a:ext cx="2746340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출처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각 데이터의 출처와 사이트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45674" y="475330"/>
            <a:ext cx="2920253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기획의도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 </a:t>
            </a:r>
            <a:endParaRPr lang="en-US" altLang="ko-KR" sz="105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/>
                </a:solidFill>
              </a:rPr>
              <a:t>AI</a:t>
            </a:r>
            <a:r>
              <a:rPr lang="ko-KR" altLang="en-US" sz="1050" dirty="0" smtClean="0">
                <a:solidFill>
                  <a:prstClr val="white"/>
                </a:solidFill>
              </a:rPr>
              <a:t>스피커 사용자</a:t>
            </a:r>
            <a:r>
              <a:rPr lang="en-US" altLang="ko-KR" sz="1050" dirty="0" smtClean="0">
                <a:solidFill>
                  <a:prstClr val="white"/>
                </a:solidFill>
              </a:rPr>
              <a:t>, </a:t>
            </a:r>
            <a:r>
              <a:rPr lang="ko-KR" altLang="en-US" sz="1050" dirty="0" smtClean="0">
                <a:solidFill>
                  <a:prstClr val="white"/>
                </a:solidFill>
              </a:rPr>
              <a:t>그리고 중 장년층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01728" y="1369877"/>
            <a:ext cx="2920253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스마트워치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&amp;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밴드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white"/>
                </a:solidFill>
              </a:rPr>
              <a:t>스마트 밴드데이터 선택 이유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79269" y="3531635"/>
            <a:ext cx="4310744" cy="49529"/>
            <a:chOff x="777240" y="440338"/>
            <a:chExt cx="4310744" cy="49529"/>
          </a:xfrm>
        </p:grpSpPr>
        <p:sp>
          <p:nvSpPr>
            <p:cNvPr id="25" name="직사각형 2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6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7969896" y="2940419"/>
            <a:ext cx="3225516" cy="2456434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미세먼지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미세먼지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날씨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강우상태를 조합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야외 운동하기 좋은지 확인 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326963" y="5141162"/>
            <a:ext cx="511382" cy="511382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건강마스터 주요 기능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24" name="직사각형 2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4" name="Picture 4" descr="C:\Users\ACID\Desktop\20180326103501870wkd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6" y="790968"/>
            <a:ext cx="3225516" cy="207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717720" y="5683376"/>
            <a:ext cx="37298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심해진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미세먼지에 대한 걱정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그리고 야외운동에 대한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지원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5484" y="1542755"/>
            <a:ext cx="6644218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운동하기 좋은 날씨인가요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야외운동하기 좋은 날씨인지 미세먼지와 온도 그리고 눈 비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상태를 조회하여 한번에 알려주는 기능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각 데이터는 기상청과 에어코리아에서 실시간 조회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7239" y="3969604"/>
            <a:ext cx="6642463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기대효과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단순히 날씨를 알 수 있는 것이 아닌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운동하기 좋은 날씨인지를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알 수가 있음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특히 미세먼지의 경우 창 밖으로 판단하기 힘든 편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회원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가입때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입력한 지역 데이터로 자동으로 위치를 설정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7854555" y="3060936"/>
            <a:ext cx="3261936" cy="2394244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이메일로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각 달의 정보 혹은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최근 한 달의 정보를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받아볼수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있습니다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8690578" y="1725309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226945" y="5196602"/>
            <a:ext cx="517156" cy="517156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건강마스터 주요 기능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24" name="직사각형 23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5" name="Picture 5" descr="C:\Users\ACID\Desktop\email-engl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55" y="854942"/>
            <a:ext cx="3276889" cy="20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8357659" y="5713758"/>
            <a:ext cx="22706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이메일로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각 달의 정보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혹은 최근 한 달의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 가능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5484" y="1542755"/>
            <a:ext cx="6644218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</a:t>
            </a:r>
            <a:r>
              <a:rPr lang="ko-KR" altLang="en-US" sz="2400" b="1" dirty="0" err="1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이메일로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받아보기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자신이 가입한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이메일로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그동안의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데이터를 받아 보는 기능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최근 한달 혹은 특정 달을 조회가 가능하며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전체 이동거리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평균 만보기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그리고 각 일별 데이터를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이메일로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전달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7239" y="3969604"/>
            <a:ext cx="6642463" cy="249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■ 기대효과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음성의 경우 듣고 잊거나 기억하기 힘들지만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이메일의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경우 데이터를 바로 받아 볼 수 있다는 장점이 있음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154D9F-BBCA-4AFC-B92B-7F043558D759}"/>
              </a:ext>
            </a:extLst>
          </p:cNvPr>
          <p:cNvSpPr/>
          <p:nvPr/>
        </p:nvSpPr>
        <p:spPr>
          <a:xfrm>
            <a:off x="456858" y="2767280"/>
            <a:ext cx="291458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smtClean="0">
                <a:solidFill>
                  <a:schemeClr val="bg1"/>
                </a:solidFill>
                <a:cs typeface="Arial" pitchFamily="34" charset="0"/>
              </a:rPr>
              <a:t>영상으로</a:t>
            </a:r>
            <a:endParaRPr lang="en-US" altLang="ko-KR" sz="40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  <a:cs typeface="Arial" pitchFamily="34" charset="0"/>
              </a:rPr>
              <a:t>확인하세요</a:t>
            </a:r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F4C770-4705-4900-867C-F2046F044F29}"/>
              </a:ext>
            </a:extLst>
          </p:cNvPr>
          <p:cNvSpPr txBox="1"/>
          <p:nvPr/>
        </p:nvSpPr>
        <p:spPr>
          <a:xfrm>
            <a:off x="456858" y="5036070"/>
            <a:ext cx="527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Camelia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Project@LunaStratos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Picture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2DC557-A36F-43B5-A26A-2512CECD9DC9}"/>
              </a:ext>
            </a:extLst>
          </p:cNvPr>
          <p:cNvSpPr>
            <a:spLocks noGrp="1"/>
          </p:cNvSpPr>
          <p:nvPr/>
        </p:nvSpPr>
        <p:spPr>
          <a:xfrm>
            <a:off x="5077170" y="1"/>
            <a:ext cx="6657973" cy="6857999"/>
          </a:xfrm>
          <a:custGeom>
            <a:avLst/>
            <a:gdLst>
              <a:gd name="connsiteX0" fmla="*/ 3543299 w 9986960"/>
              <a:gd name="connsiteY0" fmla="*/ 0 h 10286999"/>
              <a:gd name="connsiteX1" fmla="*/ 9986960 w 9986960"/>
              <a:gd name="connsiteY1" fmla="*/ 0 h 10286999"/>
              <a:gd name="connsiteX2" fmla="*/ 9986960 w 9986960"/>
              <a:gd name="connsiteY2" fmla="*/ 1526 h 10286999"/>
              <a:gd name="connsiteX3" fmla="*/ 6444712 w 9986960"/>
              <a:gd name="connsiteY3" fmla="*/ 5157796 h 10286999"/>
              <a:gd name="connsiteX4" fmla="*/ 9986958 w 9986960"/>
              <a:gd name="connsiteY4" fmla="*/ 10285473 h 10286999"/>
              <a:gd name="connsiteX5" fmla="*/ 9986958 w 9986960"/>
              <a:gd name="connsiteY5" fmla="*/ 10286999 h 10286999"/>
              <a:gd name="connsiteX6" fmla="*/ 3543297 w 9986960"/>
              <a:gd name="connsiteY6" fmla="*/ 10286999 h 10286999"/>
              <a:gd name="connsiteX7" fmla="*/ 0 w 9986960"/>
              <a:gd name="connsiteY7" fmla="*/ 51577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6960" h="10286999">
                <a:moveTo>
                  <a:pt x="3543299" y="0"/>
                </a:moveTo>
                <a:lnTo>
                  <a:pt x="9986960" y="0"/>
                </a:lnTo>
                <a:lnTo>
                  <a:pt x="9986960" y="1526"/>
                </a:lnTo>
                <a:lnTo>
                  <a:pt x="6444712" y="5157796"/>
                </a:lnTo>
                <a:lnTo>
                  <a:pt x="9986958" y="10285473"/>
                </a:lnTo>
                <a:lnTo>
                  <a:pt x="9986958" y="10286999"/>
                </a:lnTo>
                <a:lnTo>
                  <a:pt x="3543297" y="10286999"/>
                </a:lnTo>
                <a:lnTo>
                  <a:pt x="0" y="51577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154D9F-BBCA-4AFC-B92B-7F043558D759}"/>
              </a:ext>
            </a:extLst>
          </p:cNvPr>
          <p:cNvSpPr/>
          <p:nvPr/>
        </p:nvSpPr>
        <p:spPr>
          <a:xfrm>
            <a:off x="456858" y="3942671"/>
            <a:ext cx="2638864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&gt;</a:t>
            </a:r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  <a:hlinkClick r:id="rId2"/>
              </a:rPr>
              <a:t>Play Movie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F4C770-4705-4900-867C-F2046F044F29}"/>
              </a:ext>
            </a:extLst>
          </p:cNvPr>
          <p:cNvSpPr txBox="1"/>
          <p:nvPr/>
        </p:nvSpPr>
        <p:spPr>
          <a:xfrm>
            <a:off x="457365" y="4534316"/>
            <a:ext cx="527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chemeClr val="bg1"/>
                </a:solidFill>
                <a:cs typeface="Arial" pitchFamily="34" charset="0"/>
              </a:rPr>
              <a:t>주소</a:t>
            </a:r>
            <a:r>
              <a:rPr lang="en-US" altLang="ko-KR" sz="1100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  <a:hlinkClick r:id="rId2"/>
              </a:rPr>
              <a:t>https://</a:t>
            </a:r>
            <a:r>
              <a:rPr lang="en-US" altLang="ko-KR" sz="1100" dirty="0" smtClean="0">
                <a:solidFill>
                  <a:schemeClr val="bg1"/>
                </a:solidFill>
                <a:cs typeface="Arial" pitchFamily="34" charset="0"/>
                <a:hlinkClick r:id="rId2"/>
              </a:rPr>
              <a:t>youtu.be/ixWT8lLus1Q</a:t>
            </a:r>
            <a:endParaRPr lang="en-US" altLang="ko-KR" sz="110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ko-KR" altLang="en-US" sz="1100" dirty="0" smtClean="0">
                <a:solidFill>
                  <a:schemeClr val="bg1"/>
                </a:solidFill>
                <a:cs typeface="Arial" pitchFamily="34" charset="0"/>
              </a:rPr>
              <a:t>링크를 누르시거나 들어가시면 영상이 뜹니다</a:t>
            </a:r>
            <a:r>
              <a:rPr lang="en-US" altLang="ko-KR" sz="1100" dirty="0" smtClean="0">
                <a:solidFill>
                  <a:schemeClr val="bg1"/>
                </a:solidFill>
                <a:cs typeface="Arial" pitchFamily="34" charset="0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6487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8375205" y="3856"/>
            <a:ext cx="3389686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8315911" y="1377160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" name="평행 사변형 43"/>
          <p:cNvSpPr/>
          <p:nvPr/>
        </p:nvSpPr>
        <p:spPr>
          <a:xfrm>
            <a:off x="10450355" y="4466977"/>
            <a:ext cx="1184699" cy="2391023"/>
          </a:xfrm>
          <a:prstGeom prst="parallelogram">
            <a:avLst/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4286" y="1564545"/>
            <a:ext cx="5760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앞으로의 발전방향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93270" y="1284679"/>
            <a:ext cx="4310744" cy="49529"/>
            <a:chOff x="777240" y="440338"/>
            <a:chExt cx="4310744" cy="49529"/>
          </a:xfrm>
        </p:grpSpPr>
        <p:sp>
          <p:nvSpPr>
            <p:cNvPr id="8" name="직사각형 7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0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99304-3223-47E1-8F78-F9C810A39338}"/>
              </a:ext>
            </a:extLst>
          </p:cNvPr>
          <p:cNvGrpSpPr/>
          <p:nvPr/>
        </p:nvGrpSpPr>
        <p:grpSpPr>
          <a:xfrm>
            <a:off x="3821787" y="1994558"/>
            <a:ext cx="7416805" cy="929826"/>
            <a:chOff x="-1836693" y="2826095"/>
            <a:chExt cx="7416805" cy="929826"/>
          </a:xfrm>
        </p:grpSpPr>
        <p:sp>
          <p:nvSpPr>
            <p:cNvPr id="69" name="Oval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2F0FEA1-941D-430A-ABA7-B07E37EA09CB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0" name="TextBox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B66359F-5FA0-4F15-B07F-D7577148DD1B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현재 스피커 사용층은 젊은 층으로 보이지만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실제로는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앱을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사용하는 경향이 큼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집에 가장 오래 머무는 층인 주부나 장년층이상이 실제로 사용할 가능성이 큼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956EACC-ECF4-4235-89E5-DFD74EC47CD2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가능성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72" name="Straight Connector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CA702EA-D3A8-4B09-9EBC-E755AD3DF817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F95E00-3FEA-4782-AAA5-17849EE624AF}"/>
              </a:ext>
            </a:extLst>
          </p:cNvPr>
          <p:cNvGrpSpPr/>
          <p:nvPr/>
        </p:nvGrpSpPr>
        <p:grpSpPr>
          <a:xfrm>
            <a:off x="5015073" y="3129224"/>
            <a:ext cx="6223518" cy="929826"/>
            <a:chOff x="-643406" y="2826095"/>
            <a:chExt cx="6223518" cy="929826"/>
          </a:xfrm>
        </p:grpSpPr>
        <p:sp>
          <p:nvSpPr>
            <p:cNvPr id="65" name="Oval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6498026-CB2A-4F74-8E33-6FB144F8D795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C97AC27-BD33-4585-9CB2-5A045F82002C}"/>
                </a:ext>
              </a:extLst>
            </p:cNvPr>
            <p:cNvSpPr txBox="1"/>
            <p:nvPr/>
          </p:nvSpPr>
          <p:spPr>
            <a:xfrm>
              <a:off x="-186206" y="3109590"/>
              <a:ext cx="508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스마트 밴드와 스마트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워치의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사용자 수는 늘어날 것으로 예상되기에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잠재적 고객층 또한 증가할 것으로 전망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스마트 스피커에서 </a:t>
              </a:r>
              <a:r>
                <a:rPr lang="en-US" altLang="ko-KR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IoT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에 대한 기능에 비해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발화량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비율이 높은 편임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C45B1B9-51F6-44C7-9B4F-675D61695E8D}"/>
                </a:ext>
              </a:extLst>
            </p:cNvPr>
            <p:cNvSpPr txBox="1"/>
            <p:nvPr/>
          </p:nvSpPr>
          <p:spPr>
            <a:xfrm>
              <a:off x="-186108" y="2832591"/>
              <a:ext cx="50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잠재적 고객의 증가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8" name="Straight Connector 1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8CC1D37-1831-4535-9034-9A22711AA894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-643406" y="3099605"/>
              <a:ext cx="5676499" cy="998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D987F-0881-4423-84EA-4F4E4DB0AC10}"/>
              </a:ext>
            </a:extLst>
          </p:cNvPr>
          <p:cNvGrpSpPr/>
          <p:nvPr/>
        </p:nvGrpSpPr>
        <p:grpSpPr>
          <a:xfrm>
            <a:off x="5281374" y="4263890"/>
            <a:ext cx="5957216" cy="745160"/>
            <a:chOff x="-377104" y="2826095"/>
            <a:chExt cx="5957216" cy="745160"/>
          </a:xfrm>
        </p:grpSpPr>
        <p:sp>
          <p:nvSpPr>
            <p:cNvPr id="61" name="Oval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5B1F123-F2EC-443E-B93E-268D4C1ACFDE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TextBox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59AFC7F-EF97-44E3-9DB6-41F47A0AED14}"/>
                </a:ext>
              </a:extLst>
            </p:cNvPr>
            <p:cNvSpPr txBox="1"/>
            <p:nvPr/>
          </p:nvSpPr>
          <p:spPr>
            <a:xfrm>
              <a:off x="-360293" y="3109590"/>
              <a:ext cx="5261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지금까지 피트니스 관련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앱은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존재하지 않은 편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다른 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AI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스피커의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서드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파티나 퍼스트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세컨드 파티도 전무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1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71BA5B0-2A0B-4AD5-990F-7C9C832965C2}"/>
                </a:ext>
              </a:extLst>
            </p:cNvPr>
            <p:cNvSpPr txBox="1"/>
            <p:nvPr/>
          </p:nvSpPr>
          <p:spPr>
            <a:xfrm>
              <a:off x="-377104" y="2832591"/>
              <a:ext cx="5277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지금까지 없던 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것</a:t>
              </a:r>
            </a:p>
          </p:txBody>
        </p:sp>
        <p:cxnSp>
          <p:nvCxnSpPr>
            <p:cNvPr id="64" name="Straight Connector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CA20A3B-84C5-4B90-B1D0-978FE3AE0BE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-291139" y="3099605"/>
              <a:ext cx="5324232" cy="1604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59889E-DE5D-4D9C-AE2C-A6B54F521002}"/>
              </a:ext>
            </a:extLst>
          </p:cNvPr>
          <p:cNvGrpSpPr/>
          <p:nvPr/>
        </p:nvGrpSpPr>
        <p:grpSpPr>
          <a:xfrm>
            <a:off x="5015074" y="5398557"/>
            <a:ext cx="6223517" cy="745160"/>
            <a:chOff x="-643405" y="2826095"/>
            <a:chExt cx="6223517" cy="745160"/>
          </a:xfrm>
        </p:grpSpPr>
        <p:sp>
          <p:nvSpPr>
            <p:cNvPr id="57" name="Oval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AE6933C-D252-4EFC-9093-1D002569AAE9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rgbClr val="346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TextBox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F9C1A60-D4F1-4C95-899A-9C13DB4FD3CF}"/>
                </a:ext>
              </a:extLst>
            </p:cNvPr>
            <p:cNvSpPr txBox="1"/>
            <p:nvPr/>
          </p:nvSpPr>
          <p:spPr>
            <a:xfrm>
              <a:off x="-643405" y="3109590"/>
              <a:ext cx="554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향후 </a:t>
              </a:r>
              <a:r>
                <a:rPr lang="en-US" altLang="ko-KR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iot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와 연동되는 형태나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개인 건강관리와 같은 형태로 발전할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가능성도 있음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특히 주 소비층으로 급부상한 중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장년층에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타겟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529EE1-83E9-4051-A40E-E093A7405D74}"/>
                </a:ext>
              </a:extLst>
            </p:cNvPr>
            <p:cNvSpPr txBox="1"/>
            <p:nvPr/>
          </p:nvSpPr>
          <p:spPr>
            <a:xfrm>
              <a:off x="1043608" y="2832591"/>
              <a:ext cx="3856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전망성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0" name="Straight Connector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92179D8-2235-4F4D-87B4-07B99D4CAEF0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-544532" y="3096114"/>
              <a:ext cx="5577625" cy="3491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384385-5177-41E7-87F8-64E44752CC13}"/>
              </a:ext>
            </a:extLst>
          </p:cNvPr>
          <p:cNvGrpSpPr/>
          <p:nvPr/>
        </p:nvGrpSpPr>
        <p:grpSpPr>
          <a:xfrm rot="19356937">
            <a:off x="917039" y="1934592"/>
            <a:ext cx="3265741" cy="4172186"/>
            <a:chOff x="500396" y="1895835"/>
            <a:chExt cx="3483312" cy="4450146"/>
          </a:xfrm>
        </p:grpSpPr>
        <p:grpSp>
          <p:nvGrpSpPr>
            <p:cNvPr id="48" name="Group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752118F-CDF7-44FC-9605-B723CA85868C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53" name="Rectangle 1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06DE3A3-2A29-49DA-8F44-9267AAEC62CC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A4CC0A2-16A8-467E-AAA6-70689277A77A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5" name="Rectangle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FC98326-607E-46D7-94CD-8D67102CA5E5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6" name="Diagonal Stripe 1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17ED325-9729-4CDD-BADE-0BEBED89A48A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49" name="TextBox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2C4595-B1B8-4039-92D9-A6D710020DD9}"/>
                </a:ext>
              </a:extLst>
            </p:cNvPr>
            <p:cNvSpPr txBox="1"/>
            <p:nvPr/>
          </p:nvSpPr>
          <p:spPr>
            <a:xfrm>
              <a:off x="1637871" y="2419451"/>
              <a:ext cx="1208361" cy="29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가능</a:t>
              </a:r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성</a:t>
              </a:r>
              <a:endParaRPr lang="en-US" altLang="ko-KR" sz="1200" b="1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9E794F9-39B9-48A5-B22B-CA19A0B4C275}"/>
                </a:ext>
              </a:extLst>
            </p:cNvPr>
            <p:cNvSpPr txBox="1"/>
            <p:nvPr/>
          </p:nvSpPr>
          <p:spPr>
            <a:xfrm>
              <a:off x="1495308" y="3352066"/>
              <a:ext cx="1549530" cy="4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장재적 고객의 증가</a:t>
              </a:r>
              <a:endParaRPr lang="ko-KR" altLang="en-US" sz="12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B846CC9-DF21-4C9D-B7D2-8305F49BD023}"/>
                </a:ext>
              </a:extLst>
            </p:cNvPr>
            <p:cNvSpPr txBox="1"/>
            <p:nvPr/>
          </p:nvSpPr>
          <p:spPr>
            <a:xfrm>
              <a:off x="1637872" y="4597689"/>
              <a:ext cx="1208361" cy="4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지금까지 없던 것</a:t>
              </a:r>
              <a:endParaRPr lang="ko-KR" altLang="en-US" sz="12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A81FDC8-CACE-4798-A494-F0738EA3D2F0}"/>
                </a:ext>
              </a:extLst>
            </p:cNvPr>
            <p:cNvSpPr txBox="1"/>
            <p:nvPr/>
          </p:nvSpPr>
          <p:spPr>
            <a:xfrm>
              <a:off x="1637871" y="5704283"/>
              <a:ext cx="1208361" cy="29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전망성</a:t>
              </a:r>
              <a:endParaRPr lang="ko-KR" altLang="en-US" sz="12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Parallelogram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7E5FB4-EB8D-44BF-87DF-E3CF12A90AEF}"/>
              </a:ext>
            </a:extLst>
          </p:cNvPr>
          <p:cNvSpPr/>
          <p:nvPr/>
        </p:nvSpPr>
        <p:spPr>
          <a:xfrm flipH="1">
            <a:off x="10838803" y="5529866"/>
            <a:ext cx="276735" cy="27742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Rectangle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90714C-8897-46BE-9F66-9D331F6B1742}"/>
              </a:ext>
            </a:extLst>
          </p:cNvPr>
          <p:cNvSpPr/>
          <p:nvPr/>
        </p:nvSpPr>
        <p:spPr>
          <a:xfrm>
            <a:off x="10833371" y="3278975"/>
            <a:ext cx="266279" cy="2674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603E8C-F9F2-46C6-A37F-3BD0CC6C1967}"/>
              </a:ext>
            </a:extLst>
          </p:cNvPr>
          <p:cNvSpPr/>
          <p:nvPr/>
        </p:nvSpPr>
        <p:spPr>
          <a:xfrm>
            <a:off x="10822989" y="2122031"/>
            <a:ext cx="292549" cy="29207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Freeform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86F269-0D90-4DB2-97D0-435ED6EE023E}"/>
              </a:ext>
            </a:extLst>
          </p:cNvPr>
          <p:cNvSpPr/>
          <p:nvPr/>
        </p:nvSpPr>
        <p:spPr>
          <a:xfrm>
            <a:off x="10796910" y="4353151"/>
            <a:ext cx="336343" cy="271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Parallelogram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363221-9CB0-48D4-B2D2-3933D19E8793}"/>
              </a:ext>
            </a:extLst>
          </p:cNvPr>
          <p:cNvSpPr/>
          <p:nvPr/>
        </p:nvSpPr>
        <p:spPr>
          <a:xfrm rot="19380000" flipH="1">
            <a:off x="3181776" y="4862372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5069CB-E33C-448C-BB12-4595599126C8}"/>
              </a:ext>
            </a:extLst>
          </p:cNvPr>
          <p:cNvSpPr/>
          <p:nvPr/>
        </p:nvSpPr>
        <p:spPr>
          <a:xfrm rot="19380000">
            <a:off x="1798048" y="3211461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C6E460-E019-420F-942D-03FFEE9B1C63}"/>
              </a:ext>
            </a:extLst>
          </p:cNvPr>
          <p:cNvSpPr/>
          <p:nvPr/>
        </p:nvSpPr>
        <p:spPr>
          <a:xfrm rot="19380000">
            <a:off x="1231373" y="240671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Freeform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4DBAA1-58F1-4955-9680-FB3CE759B3E5}"/>
              </a:ext>
            </a:extLst>
          </p:cNvPr>
          <p:cNvSpPr/>
          <p:nvPr/>
        </p:nvSpPr>
        <p:spPr>
          <a:xfrm rot="19380000">
            <a:off x="2467363" y="4091401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가능성과 전망성</a:t>
            </a:r>
            <a:endParaRPr lang="en-US" altLang="ko-KR" sz="3600" dirty="0" smtClean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75" name="직사각형 7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616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CF0065-2D44-476E-BF0C-CBB304A162C1}"/>
              </a:ext>
            </a:extLst>
          </p:cNvPr>
          <p:cNvGrpSpPr/>
          <p:nvPr/>
        </p:nvGrpSpPr>
        <p:grpSpPr>
          <a:xfrm>
            <a:off x="9944979" y="1838068"/>
            <a:ext cx="1207911" cy="1207911"/>
            <a:chOff x="1259632" y="1927684"/>
            <a:chExt cx="2005372" cy="2005372"/>
          </a:xfrm>
        </p:grpSpPr>
        <p:sp>
          <p:nvSpPr>
            <p:cNvPr id="40" name="Oval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7AFB316-C9D7-4FAA-95FE-8060A01E776B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6CFEED7-51A5-499D-9F92-2D1722953066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C48D793-06F6-49A5-AA05-6900ACB7D080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808DF8-B4E3-43E0-ABBF-7AE65C003B0E}"/>
              </a:ext>
            </a:extLst>
          </p:cNvPr>
          <p:cNvGrpSpPr/>
          <p:nvPr/>
        </p:nvGrpSpPr>
        <p:grpSpPr>
          <a:xfrm>
            <a:off x="7712343" y="2320170"/>
            <a:ext cx="3497538" cy="3983640"/>
            <a:chOff x="5710368" y="1700808"/>
            <a:chExt cx="2528707" cy="4176464"/>
          </a:xfrm>
        </p:grpSpPr>
        <p:sp>
          <p:nvSpPr>
            <p:cNvPr id="35" name="Up Arrow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6E3308-1227-42F0-8615-87D6DB0D661D}"/>
                </a:ext>
              </a:extLst>
            </p:cNvPr>
            <p:cNvSpPr/>
            <p:nvPr/>
          </p:nvSpPr>
          <p:spPr>
            <a:xfrm>
              <a:off x="6870923" y="1700808"/>
              <a:ext cx="1368152" cy="2035274"/>
            </a:xfrm>
            <a:prstGeom prst="upArrow">
              <a:avLst/>
            </a:prstGeom>
            <a:gradFill flip="none" rotWithShape="1">
              <a:gsLst>
                <a:gs pos="99000">
                  <a:schemeClr val="accent4"/>
                </a:gs>
                <a:gs pos="0">
                  <a:schemeClr val="accent4">
                    <a:lumMod val="86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Flowchart: Data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7D28EAC-1166-4BD2-82CA-7EF427E63146}"/>
                </a:ext>
              </a:extLst>
            </p:cNvPr>
            <p:cNvSpPr/>
            <p:nvPr/>
          </p:nvSpPr>
          <p:spPr>
            <a:xfrm flipH="1">
              <a:off x="6592296" y="3500344"/>
              <a:ext cx="1030423" cy="154661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  <a:gd name="connsiteX0" fmla="*/ 0 w 9830"/>
                <a:gd name="connsiteY0" fmla="*/ 8685 h 9420"/>
                <a:gd name="connsiteX1" fmla="*/ 3898 w 9830"/>
                <a:gd name="connsiteY1" fmla="*/ 580 h 9420"/>
                <a:gd name="connsiteX2" fmla="*/ 9830 w 9830"/>
                <a:gd name="connsiteY2" fmla="*/ 0 h 9420"/>
                <a:gd name="connsiteX3" fmla="*/ 6661 w 9830"/>
                <a:gd name="connsiteY3" fmla="*/ 9420 h 9420"/>
                <a:gd name="connsiteX4" fmla="*/ 0 w 9830"/>
                <a:gd name="connsiteY4" fmla="*/ 8685 h 9420"/>
                <a:gd name="connsiteX0" fmla="*/ 0 w 10000"/>
                <a:gd name="connsiteY0" fmla="*/ 9220 h 10000"/>
                <a:gd name="connsiteX1" fmla="*/ 3965 w 10000"/>
                <a:gd name="connsiteY1" fmla="*/ 616 h 10000"/>
                <a:gd name="connsiteX2" fmla="*/ 10000 w 10000"/>
                <a:gd name="connsiteY2" fmla="*/ 0 h 10000"/>
                <a:gd name="connsiteX3" fmla="*/ 6776 w 10000"/>
                <a:gd name="connsiteY3" fmla="*/ 10000 h 10000"/>
                <a:gd name="connsiteX4" fmla="*/ 0 w 10000"/>
                <a:gd name="connsiteY4" fmla="*/ 9220 h 10000"/>
                <a:gd name="connsiteX0" fmla="*/ 0 w 10000"/>
                <a:gd name="connsiteY0" fmla="*/ 9499 h 10000"/>
                <a:gd name="connsiteX1" fmla="*/ 3965 w 10000"/>
                <a:gd name="connsiteY1" fmla="*/ 616 h 10000"/>
                <a:gd name="connsiteX2" fmla="*/ 10000 w 10000"/>
                <a:gd name="connsiteY2" fmla="*/ 0 h 10000"/>
                <a:gd name="connsiteX3" fmla="*/ 6776 w 10000"/>
                <a:gd name="connsiteY3" fmla="*/ 10000 h 10000"/>
                <a:gd name="connsiteX4" fmla="*/ 0 w 10000"/>
                <a:gd name="connsiteY4" fmla="*/ 9499 h 10000"/>
                <a:gd name="connsiteX0" fmla="*/ 0 w 10000"/>
                <a:gd name="connsiteY0" fmla="*/ 9499 h 10000"/>
                <a:gd name="connsiteX1" fmla="*/ 4601 w 10000"/>
                <a:gd name="connsiteY1" fmla="*/ 58 h 10000"/>
                <a:gd name="connsiteX2" fmla="*/ 10000 w 10000"/>
                <a:gd name="connsiteY2" fmla="*/ 0 h 10000"/>
                <a:gd name="connsiteX3" fmla="*/ 6776 w 10000"/>
                <a:gd name="connsiteY3" fmla="*/ 10000 h 10000"/>
                <a:gd name="connsiteX4" fmla="*/ 0 w 10000"/>
                <a:gd name="connsiteY4" fmla="*/ 94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9499"/>
                  </a:moveTo>
                  <a:lnTo>
                    <a:pt x="4601" y="58"/>
                  </a:lnTo>
                  <a:lnTo>
                    <a:pt x="10000" y="0"/>
                  </a:lnTo>
                  <a:lnTo>
                    <a:pt x="6776" y="10000"/>
                  </a:lnTo>
                  <a:cubicBezTo>
                    <a:pt x="4517" y="9740"/>
                    <a:pt x="2403" y="9480"/>
                    <a:pt x="0" y="9499"/>
                  </a:cubicBezTo>
                  <a:close/>
                </a:path>
              </a:pathLst>
            </a:custGeom>
            <a:gradFill>
              <a:gsLst>
                <a:gs pos="99000">
                  <a:schemeClr val="accent4">
                    <a:lumMod val="48000"/>
                  </a:schemeClr>
                </a:gs>
                <a:gs pos="0">
                  <a:schemeClr val="accent4">
                    <a:lumMod val="9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2EA0E56-E3E0-40AF-B652-92A41FF53E76}"/>
                </a:ext>
              </a:extLst>
            </p:cNvPr>
            <p:cNvSpPr/>
            <p:nvPr/>
          </p:nvSpPr>
          <p:spPr>
            <a:xfrm>
              <a:off x="6372200" y="3429000"/>
              <a:ext cx="720080" cy="1368152"/>
            </a:xfrm>
            <a:prstGeom prst="rect">
              <a:avLst/>
            </a:prstGeom>
            <a:gradFill flip="none" rotWithShape="1">
              <a:gsLst>
                <a:gs pos="99000">
                  <a:schemeClr val="accent4">
                    <a:lumMod val="73000"/>
                  </a:schemeClr>
                </a:gs>
                <a:gs pos="0">
                  <a:schemeClr val="accent4">
                    <a:lumMod val="94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Flowchart: Data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CC24D87-9F74-4C23-8546-CF7A6EB93527}"/>
                </a:ext>
              </a:extLst>
            </p:cNvPr>
            <p:cNvSpPr/>
            <p:nvPr/>
          </p:nvSpPr>
          <p:spPr>
            <a:xfrm flipH="1">
              <a:off x="5916298" y="4572715"/>
              <a:ext cx="954624" cy="164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gradFill>
              <a:gsLst>
                <a:gs pos="99000">
                  <a:schemeClr val="accent4">
                    <a:lumMod val="17000"/>
                  </a:schemeClr>
                </a:gs>
                <a:gs pos="0">
                  <a:schemeClr val="accent4">
                    <a:lumMod val="78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" name="Rectangle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2F10B8E-F981-4D58-B99F-780915BB8A7D}"/>
                </a:ext>
              </a:extLst>
            </p:cNvPr>
            <p:cNvSpPr/>
            <p:nvPr/>
          </p:nvSpPr>
          <p:spPr>
            <a:xfrm>
              <a:off x="5710368" y="4509120"/>
              <a:ext cx="720080" cy="1368152"/>
            </a:xfrm>
            <a:prstGeom prst="rect">
              <a:avLst/>
            </a:prstGeom>
            <a:gradFill flip="none" rotWithShape="1">
              <a:gsLst>
                <a:gs pos="99000">
                  <a:schemeClr val="accent4">
                    <a:lumMod val="62000"/>
                  </a:schemeClr>
                </a:gs>
                <a:gs pos="44000">
                  <a:schemeClr val="accent4">
                    <a:lumMod val="8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9E7E77-EED8-4D23-9D6B-123D70480A6E}"/>
              </a:ext>
            </a:extLst>
          </p:cNvPr>
          <p:cNvCxnSpPr>
            <a:cxnSpLocks/>
          </p:cNvCxnSpPr>
          <p:nvPr/>
        </p:nvCxnSpPr>
        <p:spPr>
          <a:xfrm flipV="1">
            <a:off x="3668253" y="3348560"/>
            <a:ext cx="5112000" cy="9524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2D7958-7E1C-49FC-83A8-12B473BA726A}"/>
              </a:ext>
            </a:extLst>
          </p:cNvPr>
          <p:cNvGrpSpPr/>
          <p:nvPr/>
        </p:nvGrpSpPr>
        <p:grpSpPr>
          <a:xfrm>
            <a:off x="3759719" y="2494289"/>
            <a:ext cx="5261972" cy="668379"/>
            <a:chOff x="6372201" y="2011203"/>
            <a:chExt cx="3089753" cy="668379"/>
          </a:xfrm>
        </p:grpSpPr>
        <p:sp>
          <p:nvSpPr>
            <p:cNvPr id="33" name="TextBox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088599C-FEFB-4D31-9D9A-5827A1F3DBD4}"/>
                </a:ext>
              </a:extLst>
            </p:cNvPr>
            <p:cNvSpPr txBox="1"/>
            <p:nvPr/>
          </p:nvSpPr>
          <p:spPr>
            <a:xfrm>
              <a:off x="6372202" y="2217917"/>
              <a:ext cx="3089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IOT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기기의 발전이 진행되면 혈당과 같은 정보도 분석가능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이는 스마트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워치와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밴드의 센서 기능 발전에 따라 가능해 질것으로 예측</a:t>
              </a:r>
              <a:endParaRPr lang="en-US" altLang="ko-KR" sz="1200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35321F-C1E3-45BB-A66F-FF513EA1E712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</a:rPr>
                <a:t>향후 개선될 부분</a:t>
              </a:r>
              <a:endParaRPr lang="ko-KR" altLang="en-US" sz="1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8" name="Rectangle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5D324A-7838-4B03-9577-D2AEE08BE6E8}"/>
              </a:ext>
            </a:extLst>
          </p:cNvPr>
          <p:cNvSpPr/>
          <p:nvPr/>
        </p:nvSpPr>
        <p:spPr>
          <a:xfrm>
            <a:off x="2804158" y="2503812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Connector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DA67A2-92CC-4C9A-A2AD-47E44C2B3215}"/>
              </a:ext>
            </a:extLst>
          </p:cNvPr>
          <p:cNvCxnSpPr>
            <a:cxnSpLocks/>
          </p:cNvCxnSpPr>
          <p:nvPr/>
        </p:nvCxnSpPr>
        <p:spPr>
          <a:xfrm flipV="1">
            <a:off x="2681243" y="4657088"/>
            <a:ext cx="5112000" cy="9524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BA7A9C-E740-408A-B971-AAF04487F578}"/>
              </a:ext>
            </a:extLst>
          </p:cNvPr>
          <p:cNvGrpSpPr/>
          <p:nvPr/>
        </p:nvGrpSpPr>
        <p:grpSpPr>
          <a:xfrm>
            <a:off x="2841913" y="3802815"/>
            <a:ext cx="4660036" cy="668379"/>
            <a:chOff x="6372201" y="2011203"/>
            <a:chExt cx="2736305" cy="668379"/>
          </a:xfrm>
        </p:grpSpPr>
        <p:sp>
          <p:nvSpPr>
            <p:cNvPr id="31" name="TextBox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F059B91-ED46-4E1C-AC92-B9F73A5EEC62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GPS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와 같은 데이터가 없어 좌표 데이터를 이용할 수 없음</a:t>
              </a:r>
              <a:endParaRPr lang="en-US" altLang="ko-KR" sz="1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Display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가 지원되는 기기가 있다면 그래픽화 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추가적 정보가능</a:t>
              </a:r>
              <a:endParaRPr lang="en-US" altLang="ko-K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BEC23FC-3A32-4563-A580-B9992FE8C5AE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</a:rPr>
                <a:t>위치정보와 디스플레이의 활성화 예상</a:t>
              </a:r>
              <a:endParaRPr lang="ko-KR" altLang="en-US" sz="1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Rectangle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58A2B4-BB60-4109-A1AF-8C26EF3ED9A5}"/>
              </a:ext>
            </a:extLst>
          </p:cNvPr>
          <p:cNvSpPr/>
          <p:nvPr/>
        </p:nvSpPr>
        <p:spPr>
          <a:xfrm>
            <a:off x="1887458" y="381234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Straight Connector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D814C0-B88C-44B9-AF80-DD521D48B028}"/>
              </a:ext>
            </a:extLst>
          </p:cNvPr>
          <p:cNvCxnSpPr>
            <a:cxnSpLocks/>
          </p:cNvCxnSpPr>
          <p:nvPr/>
        </p:nvCxnSpPr>
        <p:spPr>
          <a:xfrm flipV="1">
            <a:off x="1764544" y="5965615"/>
            <a:ext cx="5112000" cy="9524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FDCDCA5-BF51-43C5-82DF-CC9EB47099A4}"/>
              </a:ext>
            </a:extLst>
          </p:cNvPr>
          <p:cNvGrpSpPr/>
          <p:nvPr/>
        </p:nvGrpSpPr>
        <p:grpSpPr>
          <a:xfrm>
            <a:off x="1924106" y="5111343"/>
            <a:ext cx="4660036" cy="668379"/>
            <a:chOff x="6372201" y="2011203"/>
            <a:chExt cx="2736305" cy="668379"/>
          </a:xfrm>
        </p:grpSpPr>
        <p:sp>
          <p:nvSpPr>
            <p:cNvPr id="29" name="TextBox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F4E8A2E-21E3-45B0-B8AE-C15CC48070C0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건강과 관련된 제휴와 광고 기능으로 수익이 가능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TextBox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2E9C9A0-8429-4121-B26A-09A1CF802D2C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solidFill>
                    <a:schemeClr val="bg1">
                      <a:lumMod val="85000"/>
                    </a:schemeClr>
                  </a:solidFill>
                </a:rPr>
                <a:t>차후 광고기능 지원</a:t>
              </a:r>
              <a:endParaRPr lang="ko-KR" altLang="en-US" sz="1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84B5AE1-D9C4-427F-BDA8-E5D4710E7C10}"/>
              </a:ext>
            </a:extLst>
          </p:cNvPr>
          <p:cNvSpPr/>
          <p:nvPr/>
        </p:nvSpPr>
        <p:spPr>
          <a:xfrm>
            <a:off x="976729" y="5120867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ounded Rectangl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2A1CBF-F128-4DFA-9E64-641A88A432FC}"/>
              </a:ext>
            </a:extLst>
          </p:cNvPr>
          <p:cNvSpPr/>
          <p:nvPr/>
        </p:nvSpPr>
        <p:spPr>
          <a:xfrm flipH="1">
            <a:off x="2108245" y="40920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85FDE6-10E7-4F32-8E25-5BFEE141BEB7}"/>
              </a:ext>
            </a:extLst>
          </p:cNvPr>
          <p:cNvSpPr/>
          <p:nvPr/>
        </p:nvSpPr>
        <p:spPr>
          <a:xfrm>
            <a:off x="3066409" y="277128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72FE3D-59C3-4CEF-B5E6-FE0D35D88EA3}"/>
              </a:ext>
            </a:extLst>
          </p:cNvPr>
          <p:cNvSpPr/>
          <p:nvPr/>
        </p:nvSpPr>
        <p:spPr>
          <a:xfrm>
            <a:off x="1195204" y="541982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Freeform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A24A4A-A9A7-41F8-A87C-7F427D6E6FB8}"/>
              </a:ext>
            </a:extLst>
          </p:cNvPr>
          <p:cNvSpPr/>
          <p:nvPr/>
        </p:nvSpPr>
        <p:spPr>
          <a:xfrm rot="21060000">
            <a:off x="7099116" y="5520776"/>
            <a:ext cx="4436851" cy="662258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.Plan : 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앞으로 추가될 기능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77240" y="440338"/>
            <a:ext cx="4310744" cy="57693"/>
            <a:chOff x="777240" y="440338"/>
            <a:chExt cx="4310744" cy="57693"/>
          </a:xfrm>
        </p:grpSpPr>
        <p:sp>
          <p:nvSpPr>
            <p:cNvPr id="45" name="직사각형 4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26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916170" y="314393"/>
            <a:ext cx="5497502" cy="6430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헤럴드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경제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스마트워치ㆍ밴드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20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대보다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30~50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대가 더 쓴다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/>
              </a:rPr>
              <a:t>bitly.kr/WR75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다나와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&lt;[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웨어러블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총정리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]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앞으로가 더 기대되는 스마트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웨어러블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/>
              </a:rPr>
              <a:t>bitly.kr/OpxF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디지털타임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&lt;AI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음성인식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3040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세대가 최다 사용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…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왜 그런가 봤더니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5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5"/>
              </a:rPr>
              <a:t>bitly.kr/N5q2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중앙일보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말만 하면 척척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… 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스피커 이젠 어르신 필수품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6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6"/>
              </a:rPr>
              <a:t>bitly.kr/GmOn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조선일보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&lt;ICT/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미디어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"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심심해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" "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잘 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"…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음성 인식 인공지능과 친구처럼 대화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7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7"/>
              </a:rPr>
              <a:t>bitly.kr/2sHt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'AI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스피커 시장을 잡아라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'...KT·SKT·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카카오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·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네이버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'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격돌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8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8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8"/>
              </a:rPr>
              <a:t>bitly.kr/Oqe3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 미국인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'4800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만명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'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스마트 스피커 보유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9"/>
              </a:rPr>
              <a:t>http://bitly.kr/UUgv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로봇신문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디지털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디바이드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’여 안녕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…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실버들의 ‘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잇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스피커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9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9"/>
              </a:rPr>
              <a:t>bitly.kr/UUgv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SK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텔레콤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사생활 중시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代 ‘음성보다 터치’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40~50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代 음성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 편리성 느껴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10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10"/>
              </a:rPr>
              <a:t>bitly.kr/ENBn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SK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텔레콤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누구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인공지능 넘어 친구임을 확인하다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11"/>
              </a:rPr>
              <a:t>http://bitly.kr/dMhq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트랜드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모니터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‘타인’보다는 ‘나’를 중요하게 생각하는 현대사회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그러나 ‘타인의 시선’에는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민감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12"/>
              </a:rPr>
              <a:t>http://bitly.kr/hC7O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hlinkClick r:id="rId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285" y="3561376"/>
            <a:ext cx="49188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출처와 링크 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9269" y="3281510"/>
            <a:ext cx="4310744" cy="57693"/>
            <a:chOff x="777240" y="440338"/>
            <a:chExt cx="4310744" cy="57693"/>
          </a:xfrm>
        </p:grpSpPr>
        <p:sp>
          <p:nvSpPr>
            <p:cNvPr id="8" name="직사각형 7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10298" y="45231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12062"/>
            <a:ext cx="468848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1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3542" y="2089917"/>
            <a:ext cx="4527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4" y="6629789"/>
            <a:ext cx="1709523" cy="21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40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757145" y="3856"/>
            <a:ext cx="4472989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662906" y="-841862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4" name="평행 사변형 43"/>
          <p:cNvSpPr/>
          <p:nvPr/>
        </p:nvSpPr>
        <p:spPr>
          <a:xfrm>
            <a:off x="-803742" y="3389535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350694" y="4636067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4889211" y="3037952"/>
            <a:ext cx="1184699" cy="2391023"/>
          </a:xfrm>
          <a:prstGeom prst="parallelogram">
            <a:avLst/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-1053212" y="-965999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3558506" y="-1143750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31192" y="1564545"/>
            <a:ext cx="4918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기획의도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80176" y="1284679"/>
            <a:ext cx="4310744" cy="49529"/>
            <a:chOff x="777240" y="440338"/>
            <a:chExt cx="4310744" cy="49529"/>
          </a:xfrm>
        </p:grpSpPr>
        <p:sp>
          <p:nvSpPr>
            <p:cNvPr id="12" name="직사각형 1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38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579619" cy="7358743"/>
            <a:chOff x="374211" y="0"/>
            <a:chExt cx="7579619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/>
            <p:cNvSpPr/>
            <p:nvPr/>
          </p:nvSpPr>
          <p:spPr>
            <a:xfrm>
              <a:off x="595087" y="0"/>
              <a:ext cx="7358743" cy="7358743"/>
            </a:xfrm>
            <a:prstGeom prst="arc">
              <a:avLst>
                <a:gd name="adj1" fmla="val 16200000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3013126"/>
            <a:ext cx="12192000" cy="333868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C:\Users\ACID\Desktop\prodNugu_functionTabContent_nuguDevi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36"/>
          <a:stretch/>
        </p:blipFill>
        <p:spPr bwMode="auto">
          <a:xfrm>
            <a:off x="-696012" y="1542726"/>
            <a:ext cx="8418466" cy="531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10614" y="1965813"/>
            <a:ext cx="4918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NUGU</a:t>
            </a:r>
            <a:r>
              <a:rPr lang="ko-KR" altLang="en-US" sz="4800" b="1" dirty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59598" y="1685947"/>
            <a:ext cx="4306902" cy="53851"/>
            <a:chOff x="777240" y="440338"/>
            <a:chExt cx="4306902" cy="53851"/>
          </a:xfrm>
        </p:grpSpPr>
        <p:sp>
          <p:nvSpPr>
            <p:cNvPr id="25" name="직사각형 2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06456" y="448470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10614" y="3004401"/>
            <a:ext cx="515716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약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40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만대 이상 의 판매량 보유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 (2018. 04)</a:t>
            </a:r>
          </a:p>
          <a:p>
            <a:pPr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이용 가능한 디바이스는 총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7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종으로서  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36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건의 서비스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+a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를 보유 중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주 이용자 층은 남성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60%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여성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40%</a:t>
            </a:r>
          </a:p>
          <a:p>
            <a:pPr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홈 디바이스를 지원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3489" y="4736451"/>
            <a:ext cx="25442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누구의 주 사용자 층은 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30-40</a:t>
            </a:r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대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2017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년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5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월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1002" y="4691432"/>
            <a:ext cx="902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&gt;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98942" y="6036853"/>
            <a:ext cx="3302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출처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: SK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텔레콤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누구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인공지능 넘어 친구임을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확인하다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8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5036484"/>
            <a:ext cx="12192000" cy="1821516"/>
            <a:chOff x="0" y="5036484"/>
            <a:chExt cx="12192000" cy="1821516"/>
          </a:xfrm>
          <a:solidFill>
            <a:srgbClr val="0099CC"/>
          </a:solidFill>
        </p:grpSpPr>
        <p:sp>
          <p:nvSpPr>
            <p:cNvPr id="4" name="직사각형 3"/>
            <p:cNvSpPr/>
            <p:nvPr/>
          </p:nvSpPr>
          <p:spPr>
            <a:xfrm>
              <a:off x="0" y="5352459"/>
              <a:ext cx="12192000" cy="1505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5908046" y="5036484"/>
              <a:ext cx="375908" cy="324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6782" y="1093853"/>
            <a:ext cx="5686079" cy="4569918"/>
            <a:chOff x="681556" y="1196014"/>
            <a:chExt cx="6900183" cy="5362544"/>
          </a:xfrm>
        </p:grpSpPr>
        <p:graphicFrame>
          <p:nvGraphicFramePr>
            <p:cNvPr id="5" name="차트 4"/>
            <p:cNvGraphicFramePr/>
            <p:nvPr>
              <p:extLst>
                <p:ext uri="{D42A27DB-BD31-4B8C-83A1-F6EECF244321}">
                  <p14:modId xmlns:p14="http://schemas.microsoft.com/office/powerpoint/2010/main" val="2952097310"/>
                </p:ext>
              </p:extLst>
            </p:nvPr>
          </p:nvGraphicFramePr>
          <p:xfrm>
            <a:off x="681556" y="1196014"/>
            <a:ext cx="6900183" cy="53625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모서리가 둥근 직사각형 5"/>
            <p:cNvSpPr/>
            <p:nvPr/>
          </p:nvSpPr>
          <p:spPr>
            <a:xfrm>
              <a:off x="6693836" y="5590276"/>
              <a:ext cx="369332" cy="369332"/>
            </a:xfrm>
            <a:prstGeom prst="roundRect">
              <a:avLst/>
            </a:prstGeom>
            <a:solidFill>
              <a:srgbClr val="FA4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1" dirty="0" smtClean="0"/>
                <a:t>A</a:t>
              </a:r>
              <a:endParaRPr lang="ko-KR" altLang="en-US" sz="2400" b="1" i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097" y="5653255"/>
              <a:ext cx="1825062" cy="3611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중장년층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사용자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79147" y="440338"/>
            <a:ext cx="6227840" cy="737770"/>
            <a:chOff x="679147" y="440338"/>
            <a:chExt cx="6227840" cy="737770"/>
          </a:xfrm>
        </p:grpSpPr>
        <p:sp>
          <p:nvSpPr>
            <p:cNvPr id="18" name="직사각형 17"/>
            <p:cNvSpPr/>
            <p:nvPr/>
          </p:nvSpPr>
          <p:spPr>
            <a:xfrm>
              <a:off x="679147" y="531777"/>
              <a:ext cx="622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30-40</a:t>
              </a:r>
              <a:r>
                <a:rPr lang="ko-KR" altLang="en-US" sz="3600" dirty="0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대</a:t>
              </a:r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? </a:t>
              </a:r>
              <a:r>
                <a:rPr lang="ko-KR" altLang="en-US" sz="3600" dirty="0" err="1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중장년층의</a:t>
              </a:r>
              <a:r>
                <a:rPr lang="ko-KR" altLang="en-US" sz="3600" dirty="0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 대두</a:t>
              </a:r>
              <a:endParaRPr lang="ko-KR" altLang="en-US" sz="3600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77240" y="440338"/>
              <a:ext cx="4310744" cy="57693"/>
              <a:chOff x="777240" y="440338"/>
              <a:chExt cx="4310744" cy="5769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77240" y="440340"/>
                <a:ext cx="10776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854926" y="440340"/>
                <a:ext cx="1077686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32612" y="440338"/>
                <a:ext cx="1077686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010298" y="452312"/>
                <a:ext cx="1077686" cy="45719"/>
              </a:xfrm>
              <a:prstGeom prst="rect">
                <a:avLst/>
              </a:prstGeom>
              <a:solidFill>
                <a:srgbClr val="D0303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>
            <a:off x="7830549" y="1128917"/>
            <a:ext cx="4247720" cy="2888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Noto Sans CJK KR Regular" pitchFamily="34" charset="-127"/>
                <a:ea typeface="Noto Sans CJK KR Regular" pitchFamily="34" charset="-127"/>
              </a:rPr>
              <a:t>[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기사내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용</a:t>
            </a:r>
            <a:r>
              <a:rPr lang="en-US" altLang="ko-KR" sz="1200" dirty="0" smtClean="0">
                <a:latin typeface="Noto Sans CJK KR Regular" pitchFamily="34" charset="-127"/>
                <a:ea typeface="Noto Sans CJK KR Regular" pitchFamily="34" charset="-127"/>
              </a:rPr>
              <a:t>]…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그 동안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어르신들은 </a:t>
            </a:r>
            <a:r>
              <a:rPr lang="ko-KR" altLang="en-US" sz="1200" dirty="0" err="1" smtClean="0">
                <a:latin typeface="Noto Sans CJK KR Regular" pitchFamily="34" charset="-127"/>
                <a:ea typeface="Noto Sans CJK KR Regular" pitchFamily="34" charset="-127"/>
              </a:rPr>
              <a:t>스마트폰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등의 사용법이 어려워 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이를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제대로 활용하지 못했다</a:t>
            </a:r>
            <a:r>
              <a:rPr lang="en-US" altLang="ko-KR" sz="1200" b="1" dirty="0">
                <a:latin typeface="Noto Sans CJK KR Regular" pitchFamily="34" charset="-127"/>
                <a:ea typeface="Noto Sans CJK KR Regular" pitchFamily="34" charset="-127"/>
              </a:rPr>
              <a:t>. </a:t>
            </a:r>
            <a:endParaRPr lang="en-US" altLang="ko-KR" sz="1200" b="1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Noto Sans CJK KR Regular" pitchFamily="34" charset="-127"/>
                <a:ea typeface="Noto Sans CJK KR Regular" pitchFamily="34" charset="-127"/>
              </a:rPr>
              <a:t>하지만</a:t>
            </a:r>
            <a:r>
              <a:rPr lang="ko-KR" altLang="en-US" sz="1200" b="1" dirty="0">
                <a:latin typeface="Noto Sans CJK KR Regular" pitchFamily="34" charset="-127"/>
                <a:ea typeface="Noto Sans CJK KR Regular" pitchFamily="34" charset="-127"/>
              </a:rPr>
              <a:t> </a:t>
            </a:r>
            <a:r>
              <a:rPr lang="en-US" altLang="ko-KR" sz="1200" b="1" dirty="0">
                <a:latin typeface="Noto Sans CJK KR Regular" pitchFamily="34" charset="-127"/>
                <a:ea typeface="Noto Sans CJK KR Regular" pitchFamily="34" charset="-127"/>
              </a:rPr>
              <a:t>AI </a:t>
            </a:r>
            <a:r>
              <a:rPr lang="ko-KR" altLang="en-US" sz="1200" b="1" dirty="0">
                <a:latin typeface="Noto Sans CJK KR Regular" pitchFamily="34" charset="-127"/>
                <a:ea typeface="Noto Sans CJK KR Regular" pitchFamily="34" charset="-127"/>
              </a:rPr>
              <a:t>스피커는 음성만으로 기기를 조작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할 수 </a:t>
            </a:r>
            <a:endParaRPr lang="en-US" altLang="ko-KR" sz="12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있어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어르신들이 쉽고 간편하게 콘텐트에 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접근</a:t>
            </a:r>
            <a:endParaRPr lang="en-US" altLang="ko-KR" sz="12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할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수 있게 됐다</a:t>
            </a:r>
            <a:r>
              <a:rPr lang="en-US" altLang="ko-KR" sz="1200" dirty="0" smtClean="0">
                <a:latin typeface="Noto Sans CJK KR Regular" pitchFamily="34" charset="-127"/>
                <a:ea typeface="Noto Sans CJK KR Regular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스피커 이용자 중</a:t>
            </a:r>
            <a:r>
              <a:rPr lang="en-US" altLang="ko-KR" sz="1200" dirty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1200" dirty="0" err="1" smtClean="0">
                <a:latin typeface="Noto Sans CJK KR Regular" pitchFamily="34" charset="-127"/>
                <a:ea typeface="Noto Sans CJK KR Regular" pitchFamily="34" charset="-127"/>
              </a:rPr>
              <a:t>실버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세대를 포함한 </a:t>
            </a:r>
            <a:r>
              <a:rPr lang="en-US" altLang="ko-KR" sz="1200" dirty="0">
                <a:latin typeface="Noto Sans CJK KR Regular" pitchFamily="34" charset="-127"/>
                <a:ea typeface="Noto Sans CJK KR Regular" pitchFamily="34" charset="-127"/>
              </a:rPr>
              <a:t>40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대 이상 </a:t>
            </a:r>
            <a:r>
              <a:rPr lang="ko-KR" altLang="en-US" sz="1200" dirty="0" err="1" smtClean="0">
                <a:latin typeface="Noto Sans CJK KR Regular" pitchFamily="34" charset="-127"/>
                <a:ea typeface="Noto Sans CJK KR Regular" pitchFamily="34" charset="-127"/>
              </a:rPr>
              <a:t>중장년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 층의 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사용 </a:t>
            </a:r>
            <a:r>
              <a:rPr lang="ko-KR" altLang="en-US" sz="1200" dirty="0" smtClean="0">
                <a:latin typeface="Noto Sans CJK KR Regular" pitchFamily="34" charset="-127"/>
                <a:ea typeface="Noto Sans CJK KR Regular" pitchFamily="34" charset="-127"/>
              </a:rPr>
              <a:t>비중이</a:t>
            </a:r>
            <a:r>
              <a:rPr lang="en-US" altLang="ko-KR" sz="1200" dirty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en-US" altLang="ko-KR" sz="1200" dirty="0" smtClean="0">
                <a:latin typeface="Noto Sans CJK KR Regular" pitchFamily="34" charset="-127"/>
                <a:ea typeface="Noto Sans CJK KR Regular" pitchFamily="34" charset="-127"/>
              </a:rPr>
              <a:t>31</a:t>
            </a:r>
            <a:r>
              <a:rPr lang="en-US" altLang="ko-KR" sz="1200" dirty="0">
                <a:latin typeface="Noto Sans CJK KR Regular" pitchFamily="34" charset="-127"/>
                <a:ea typeface="Noto Sans CJK KR Regular" pitchFamily="34" charset="-127"/>
              </a:rPr>
              <a:t>%</a:t>
            </a: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>에 달했다</a:t>
            </a:r>
            <a:r>
              <a:rPr lang="en-US" altLang="ko-KR" sz="1200" dirty="0" smtClean="0">
                <a:latin typeface="Noto Sans CJK KR Regular" pitchFamily="34" charset="-127"/>
                <a:ea typeface="Noto Sans CJK KR Regular" pitchFamily="34" charset="-127"/>
              </a:rPr>
              <a:t>. </a:t>
            </a:r>
            <a:r>
              <a:rPr lang="en-US" altLang="ko-KR" sz="600" dirty="0" smtClean="0">
                <a:latin typeface="Noto Sans CJK KR Regular" pitchFamily="34" charset="-127"/>
                <a:ea typeface="Noto Sans CJK KR Regular" pitchFamily="34" charset="-127"/>
              </a:rPr>
              <a:t>(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‘디지털 </a:t>
            </a:r>
            <a:r>
              <a:rPr lang="ko-KR" altLang="en-US" sz="600" dirty="0" err="1">
                <a:latin typeface="Noto Sans CJK KR Regular" pitchFamily="34" charset="-127"/>
                <a:ea typeface="Noto Sans CJK KR Regular" pitchFamily="34" charset="-127"/>
              </a:rPr>
              <a:t>디바이드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’여 안녕</a:t>
            </a:r>
            <a:r>
              <a:rPr lang="en-US" altLang="ko-KR" sz="600" dirty="0">
                <a:latin typeface="Noto Sans CJK KR Regular" pitchFamily="34" charset="-127"/>
                <a:ea typeface="Noto Sans CJK KR Regular" pitchFamily="34" charset="-127"/>
              </a:rPr>
              <a:t>…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실버들의 ‘</a:t>
            </a:r>
            <a:r>
              <a:rPr lang="ko-KR" altLang="en-US" sz="600" dirty="0" err="1">
                <a:latin typeface="Noto Sans CJK KR Regular" pitchFamily="34" charset="-127"/>
                <a:ea typeface="Noto Sans CJK KR Regular" pitchFamily="34" charset="-127"/>
              </a:rPr>
              <a:t>잇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600" dirty="0" err="1">
                <a:latin typeface="Noto Sans CJK KR Regular" pitchFamily="34" charset="-127"/>
                <a:ea typeface="Noto Sans CJK KR Regular" pitchFamily="34" charset="-127"/>
              </a:rPr>
              <a:t>템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’된 </a:t>
            </a:r>
            <a:r>
              <a:rPr lang="en-US" altLang="ko-KR" sz="600" dirty="0">
                <a:latin typeface="Noto Sans CJK KR Regular" pitchFamily="34" charset="-127"/>
                <a:ea typeface="Noto Sans CJK KR Regular" pitchFamily="34" charset="-127"/>
              </a:rPr>
              <a:t>AI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스피커 </a:t>
            </a:r>
            <a:r>
              <a:rPr lang="en-US" altLang="ko-KR" sz="600" dirty="0">
                <a:latin typeface="Noto Sans CJK KR Regular" pitchFamily="34" charset="-127"/>
                <a:ea typeface="Noto Sans CJK KR Regular" pitchFamily="34" charset="-127"/>
              </a:rPr>
              <a:t>[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출처</a:t>
            </a:r>
            <a:r>
              <a:rPr lang="en-US" altLang="ko-KR" sz="600" dirty="0">
                <a:latin typeface="Noto Sans CJK KR Regular" pitchFamily="34" charset="-127"/>
                <a:ea typeface="Noto Sans CJK KR Regular" pitchFamily="34" charset="-127"/>
              </a:rPr>
              <a:t>: </a:t>
            </a:r>
            <a:r>
              <a:rPr lang="ko-KR" altLang="en-US" sz="600" dirty="0">
                <a:latin typeface="Noto Sans CJK KR Regular" pitchFamily="34" charset="-127"/>
                <a:ea typeface="Noto Sans CJK KR Regular" pitchFamily="34" charset="-127"/>
              </a:rPr>
              <a:t>중앙일보</a:t>
            </a:r>
            <a:r>
              <a:rPr lang="en-US" altLang="ko-KR" sz="600" dirty="0">
                <a:latin typeface="Noto Sans CJK KR Regular" pitchFamily="34" charset="-127"/>
                <a:ea typeface="Noto Sans CJK KR Regular" pitchFamily="34" charset="-127"/>
              </a:rPr>
              <a:t>]) </a:t>
            </a:r>
            <a:endParaRPr lang="en-US" altLang="ko-KR" sz="6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어르신들은 </a:t>
            </a:r>
            <a:r>
              <a:rPr lang="en-US" altLang="ko-KR" sz="1200" dirty="0"/>
              <a:t>AI </a:t>
            </a:r>
            <a:r>
              <a:rPr lang="ko-KR" altLang="en-US" sz="1200" dirty="0"/>
              <a:t>스피커 내 인기 가수 순위도 바꿔놨다</a:t>
            </a:r>
            <a:r>
              <a:rPr lang="en-US" altLang="ko-KR" sz="12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이선희</a:t>
            </a:r>
            <a:r>
              <a:rPr lang="en-US" altLang="ko-KR" sz="1200" dirty="0"/>
              <a:t>(11</a:t>
            </a:r>
            <a:r>
              <a:rPr lang="ko-KR" altLang="en-US" sz="1200" dirty="0"/>
              <a:t>위</a:t>
            </a:r>
            <a:r>
              <a:rPr lang="en-US" altLang="ko-KR" sz="1200" dirty="0"/>
              <a:t>)·</a:t>
            </a:r>
            <a:r>
              <a:rPr lang="ko-KR" altLang="en-US" sz="1200" dirty="0" err="1"/>
              <a:t>이문세</a:t>
            </a:r>
            <a:r>
              <a:rPr lang="en-US" altLang="ko-KR" sz="1200" dirty="0"/>
              <a:t>(12</a:t>
            </a:r>
            <a:r>
              <a:rPr lang="ko-KR" altLang="en-US" sz="1200" dirty="0"/>
              <a:t>위</a:t>
            </a:r>
            <a:r>
              <a:rPr lang="en-US" altLang="ko-KR" sz="1200" dirty="0"/>
              <a:t>)·</a:t>
            </a:r>
            <a:r>
              <a:rPr lang="ko-KR" altLang="en-US" sz="1200" dirty="0"/>
              <a:t>김광석</a:t>
            </a:r>
            <a:r>
              <a:rPr lang="en-US" altLang="ko-KR" sz="1200" dirty="0"/>
              <a:t>(13</a:t>
            </a:r>
            <a:r>
              <a:rPr lang="ko-KR" altLang="en-US" sz="1200" dirty="0"/>
              <a:t>위</a:t>
            </a:r>
            <a:r>
              <a:rPr lang="en-US" altLang="ko-KR" sz="1200" dirty="0"/>
              <a:t>)·</a:t>
            </a:r>
            <a:r>
              <a:rPr lang="ko-KR" altLang="en-US" sz="1200" dirty="0"/>
              <a:t>조용필</a:t>
            </a:r>
            <a:r>
              <a:rPr lang="en-US" altLang="ko-KR" sz="1200" dirty="0"/>
              <a:t>(17</a:t>
            </a:r>
            <a:r>
              <a:rPr lang="ko-KR" altLang="en-US" sz="1200" dirty="0"/>
              <a:t>위</a:t>
            </a:r>
            <a:r>
              <a:rPr lang="en-US" altLang="ko-KR" sz="1200" dirty="0"/>
              <a:t>)</a:t>
            </a:r>
            <a:r>
              <a:rPr lang="ko-KR" altLang="en-US" sz="1200" dirty="0"/>
              <a:t>이 상위에 </a:t>
            </a:r>
            <a:r>
              <a:rPr lang="ko-KR" altLang="en-US" sz="1200" dirty="0" smtClean="0"/>
              <a:t>포진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같은 시기 </a:t>
            </a:r>
            <a:r>
              <a:rPr lang="ko-KR" altLang="en-US" sz="1200" dirty="0" err="1"/>
              <a:t>스마트폰</a:t>
            </a:r>
            <a:r>
              <a:rPr lang="ko-KR" altLang="en-US" sz="1200" dirty="0"/>
              <a:t> 기반인 지니 뮤직에선 이선희</a:t>
            </a:r>
            <a:r>
              <a:rPr lang="en-US" altLang="ko-KR" sz="1200" dirty="0"/>
              <a:t>(8</a:t>
            </a:r>
            <a:r>
              <a:rPr lang="ko-KR" altLang="en-US" sz="1200" dirty="0"/>
              <a:t>위</a:t>
            </a:r>
            <a:r>
              <a:rPr lang="en-US" altLang="ko-KR" sz="1200" dirty="0"/>
              <a:t>)</a:t>
            </a:r>
            <a:r>
              <a:rPr lang="ko-KR" altLang="en-US" sz="1200" dirty="0"/>
              <a:t>를 제외하고 이들 가수의 이름을 찾아볼 수 없는 것과 대조적인 현상이다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  <a:t/>
            </a:r>
            <a:br>
              <a:rPr lang="ko-KR" altLang="en-US" sz="1200" dirty="0">
                <a:latin typeface="Noto Sans CJK KR Regular" pitchFamily="34" charset="-127"/>
                <a:ea typeface="Noto Sans CJK KR Regular" pitchFamily="34" charset="-127"/>
              </a:rPr>
            </a:b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58111" y="1387847"/>
            <a:ext cx="2558158" cy="1357735"/>
            <a:chOff x="9274358" y="1640970"/>
            <a:chExt cx="2558158" cy="135773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0085097" y="1640970"/>
              <a:ext cx="1383697" cy="328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50" b="1" dirty="0" smtClean="0">
                  <a:solidFill>
                    <a:srgbClr val="21262A"/>
                  </a:solidFill>
                </a:rPr>
                <a:t>AI</a:t>
              </a:r>
              <a:r>
                <a:rPr lang="ko-KR" altLang="en-US" sz="1050" b="1" dirty="0" smtClean="0">
                  <a:solidFill>
                    <a:srgbClr val="21262A"/>
                  </a:solidFill>
                </a:rPr>
                <a:t>스피커 성장</a:t>
              </a:r>
              <a:endParaRPr lang="en-US" altLang="ko-KR" sz="1050" b="1" dirty="0">
                <a:solidFill>
                  <a:srgbClr val="21262A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659839" y="1731380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74358" y="1902471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시장의 판매량은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300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만대</a:t>
              </a:r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판매량은 점점 커지며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사용계층도 다양화 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7536948" y="1128917"/>
            <a:ext cx="4645742" cy="0"/>
          </a:xfrm>
          <a:prstGeom prst="line">
            <a:avLst/>
          </a:prstGeom>
          <a:ln w="28575">
            <a:gradFill flip="none" rotWithShape="1">
              <a:gsLst>
                <a:gs pos="15000">
                  <a:srgbClr val="002060">
                    <a:lumMod val="75000"/>
                    <a:lumOff val="25000"/>
                    <a:alpha val="36000"/>
                  </a:srgbClr>
                </a:gs>
                <a:gs pos="77000">
                  <a:srgbClr val="33CC33">
                    <a:alpha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2843" y="647430"/>
            <a:ext cx="42386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새로운 이용자 층</a:t>
            </a:r>
            <a:r>
              <a:rPr lang="en-US" altLang="ko-KR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, </a:t>
            </a:r>
            <a:r>
              <a:rPr lang="ko-KR" altLang="en-US" sz="2000" b="1" dirty="0" err="1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중장년</a:t>
            </a:r>
            <a:endParaRPr lang="en-US" altLang="ko-KR" sz="2000" b="1" dirty="0" smtClean="0">
              <a:gradFill>
                <a:gsLst>
                  <a:gs pos="15000">
                    <a:schemeClr val="accent1">
                      <a:lumMod val="40000"/>
                      <a:lumOff val="60000"/>
                      <a:alpha val="84000"/>
                    </a:schemeClr>
                  </a:gs>
                  <a:gs pos="77000">
                    <a:schemeClr val="accent6">
                      <a:lumMod val="40000"/>
                      <a:lumOff val="60000"/>
                      <a:alpha val="76000"/>
                    </a:schemeClr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15853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91972" y="3107790"/>
            <a:ext cx="2558158" cy="1275567"/>
            <a:chOff x="9032311" y="1640970"/>
            <a:chExt cx="2558158" cy="127556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0085097" y="1640970"/>
              <a:ext cx="1383697" cy="328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050" b="1" dirty="0" smtClean="0">
                  <a:solidFill>
                    <a:srgbClr val="21262A"/>
                  </a:solidFill>
                </a:rPr>
                <a:t>중 장년층 사용자</a:t>
              </a:r>
              <a:endParaRPr lang="en-US" altLang="ko-KR" sz="1050" b="1" dirty="0">
                <a:solidFill>
                  <a:srgbClr val="21262A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659839" y="1731380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032311" y="1820303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중 장년층의 성장</a:t>
              </a:r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30-40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대가 메인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새로운 세대의 등장 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685" y="5318400"/>
            <a:ext cx="11478011" cy="6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주목해야 할 부분은 새로운 사용자층인 중 장년층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734" y="5914822"/>
            <a:ext cx="80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31%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에 달하는 사용 비중을 보이고 있다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899303">
            <a:off x="1176889" y="1682359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경향신문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: AI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스피커 보급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올해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300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만대 달해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815853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3943" y="796835"/>
            <a:ext cx="4906760" cy="431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/>
            </a:r>
            <a:b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</a:b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SK NUGU</a:t>
            </a: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또한 이들 세대에 접근 중이며</a:t>
            </a:r>
            <a:endParaRPr lang="en-US" altLang="ko-KR" sz="1400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베이비부어</a:t>
            </a: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일명 </a:t>
            </a: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58</a:t>
            </a: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년 개띠의 은퇴가 다가오면서</a:t>
            </a:r>
            <a:endParaRPr lang="en-US" altLang="ko-KR" sz="1400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새로운 소비계층으로 떠올랐다는 점도 주목 받음</a:t>
            </a: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실제로 미국 아마존 </a:t>
            </a:r>
            <a:r>
              <a:rPr lang="ko-KR" altLang="en-US" sz="1400" dirty="0" err="1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알렉사의</a:t>
            </a: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 경우 사용자 층 </a:t>
            </a: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24%</a:t>
            </a: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가 </a:t>
            </a:r>
            <a:endParaRPr lang="en-US" altLang="ko-KR" sz="1400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60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&gt;45-54</a:t>
            </a:r>
            <a:r>
              <a:rPr lang="ko-KR" altLang="en-US" sz="6000" b="1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세</a:t>
            </a:r>
            <a:endParaRPr lang="en-US" altLang="ko-KR" sz="6000" b="1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스마트스피커는 </a:t>
            </a: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IT</a:t>
            </a: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익숙한 세대가 사용할 것이라는</a:t>
            </a:r>
            <a:endParaRPr lang="en-US" altLang="ko-KR" sz="1400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생각과 달리 대화형 서비스를 선호하는 세대의</a:t>
            </a:r>
            <a:endParaRPr lang="en-US" altLang="ko-KR" sz="1400" dirty="0" smtClean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요구가 증가하고 있음</a:t>
            </a:r>
            <a:r>
              <a:rPr lang="en-US" altLang="ko-KR" sz="1400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" y="647430"/>
            <a:ext cx="5079682" cy="3957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7" name="그룹 36"/>
          <p:cNvGrpSpPr/>
          <p:nvPr/>
        </p:nvGrpSpPr>
        <p:grpSpPr>
          <a:xfrm>
            <a:off x="0" y="5036484"/>
            <a:ext cx="12192000" cy="1821516"/>
            <a:chOff x="0" y="5036484"/>
            <a:chExt cx="12192000" cy="1821516"/>
          </a:xfrm>
          <a:solidFill>
            <a:srgbClr val="0099CC"/>
          </a:solidFill>
        </p:grpSpPr>
        <p:sp>
          <p:nvSpPr>
            <p:cNvPr id="38" name="직사각형 37"/>
            <p:cNvSpPr/>
            <p:nvPr/>
          </p:nvSpPr>
          <p:spPr>
            <a:xfrm>
              <a:off x="0" y="5352459"/>
              <a:ext cx="12192000" cy="1505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5908046" y="5036484"/>
              <a:ext cx="375908" cy="324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2685" y="5449030"/>
            <a:ext cx="11478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베이비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부머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은퇴와 대화형 서비스를 선호하는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중장년층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sz="2800" dirty="0" smtClean="0">
              <a:solidFill>
                <a:schemeClr val="bg1">
                  <a:lumMod val="8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734" y="5914822"/>
            <a:ext cx="909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사용자 층의 다변화와 시니어 세대도 접근 중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36948" y="747068"/>
            <a:ext cx="4645742" cy="0"/>
          </a:xfrm>
          <a:prstGeom prst="line">
            <a:avLst/>
          </a:prstGeom>
          <a:ln w="28575">
            <a:gradFill flip="none" rotWithShape="1">
              <a:gsLst>
                <a:gs pos="15000">
                  <a:srgbClr val="002060">
                    <a:lumMod val="75000"/>
                    <a:lumOff val="25000"/>
                    <a:alpha val="36000"/>
                  </a:srgbClr>
                </a:gs>
                <a:gs pos="77000">
                  <a:srgbClr val="33CC33">
                    <a:alpha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2095" y="265581"/>
            <a:ext cx="4238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SK</a:t>
            </a:r>
            <a:r>
              <a:rPr lang="ko-KR" altLang="en-US" sz="2000" b="1" dirty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  <a:r>
              <a:rPr lang="en-US" altLang="ko-KR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NUGU</a:t>
            </a:r>
            <a:r>
              <a:rPr lang="ko-KR" altLang="en-US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또한 이들 세대에 접근 중</a:t>
            </a:r>
            <a:endParaRPr lang="en-US" altLang="ko-KR" sz="2000" b="1" dirty="0" smtClean="0">
              <a:gradFill>
                <a:gsLst>
                  <a:gs pos="15000">
                    <a:schemeClr val="accent1">
                      <a:lumMod val="40000"/>
                      <a:lumOff val="60000"/>
                      <a:alpha val="84000"/>
                    </a:schemeClr>
                  </a:gs>
                  <a:gs pos="77000">
                    <a:schemeClr val="accent6">
                      <a:lumMod val="40000"/>
                      <a:lumOff val="60000"/>
                      <a:alpha val="76000"/>
                    </a:schemeClr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3943" y="3560639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로보신문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‘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디지털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디바이드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’여 안녕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…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실버들의 ‘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잇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’된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AI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스피커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982" y="4645871"/>
            <a:ext cx="4049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기사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중앙일보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- 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말만 하면 척척 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… AI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스피커 이젠 어르신 필수품</a:t>
            </a:r>
          </a:p>
        </p:txBody>
      </p:sp>
    </p:spTree>
    <p:extLst>
      <p:ext uri="{BB962C8B-B14F-4D97-AF65-F5344CB8AC3E}">
        <p14:creationId xmlns:p14="http://schemas.microsoft.com/office/powerpoint/2010/main" val="21843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다운로드\15015893814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61" y="1777241"/>
            <a:ext cx="3313783" cy="3858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9" name="TextBox 28"/>
          <p:cNvSpPr txBox="1"/>
          <p:nvPr/>
        </p:nvSpPr>
        <p:spPr>
          <a:xfrm>
            <a:off x="10815853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31" name="그룹 30"/>
          <p:cNvGrpSpPr/>
          <p:nvPr/>
        </p:nvGrpSpPr>
        <p:grpSpPr>
          <a:xfrm rot="16200000">
            <a:off x="5922588" y="588581"/>
            <a:ext cx="6858001" cy="5680838"/>
            <a:chOff x="5185244" y="6362408"/>
            <a:chExt cx="6858001" cy="5680838"/>
          </a:xfrm>
          <a:solidFill>
            <a:srgbClr val="0099CC"/>
          </a:solidFill>
        </p:grpSpPr>
        <p:sp>
          <p:nvSpPr>
            <p:cNvPr id="32" name="직사각형 31"/>
            <p:cNvSpPr/>
            <p:nvPr/>
          </p:nvSpPr>
          <p:spPr>
            <a:xfrm>
              <a:off x="5185244" y="6686469"/>
              <a:ext cx="6858001" cy="535677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이등변 삼각형 32"/>
            <p:cNvSpPr/>
            <p:nvPr/>
          </p:nvSpPr>
          <p:spPr>
            <a:xfrm>
              <a:off x="10078049" y="6362408"/>
              <a:ext cx="375908" cy="324059"/>
            </a:xfrm>
            <a:prstGeom prst="triangl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49626" y="1542535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중장년은</a:t>
            </a:r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건강에 관심</a:t>
            </a:r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9626" y="2256371"/>
            <a:ext cx="573900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연령이 높을수록 개인 건강에 대한 </a:t>
            </a:r>
            <a:endParaRPr lang="en-US" altLang="ko-KR" sz="2000" dirty="0" smtClean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관심이 </a:t>
            </a:r>
            <a:r>
              <a:rPr lang="ko-KR" altLang="en-US" sz="20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많은 경향이 매우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뚜렷</a:t>
            </a:r>
            <a:endParaRPr lang="en-US" altLang="ko-KR" sz="2000" dirty="0" smtClean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(20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대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33%, 30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대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50.5%, 40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대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69.5%, 50</a:t>
            </a:r>
            <a:r>
              <a:rPr lang="ko-KR" altLang="en-US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대 </a:t>
            </a:r>
            <a:r>
              <a:rPr lang="en-US" altLang="ko-KR" sz="140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74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%)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8133" y="5684571"/>
            <a:ext cx="4455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출처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</a:rPr>
              <a:t>시장조사전문기업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</a:rPr>
              <a:t>엠브레인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</a:rPr>
              <a:t>트렌드모니터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</a:rPr>
              <a:t>(trendmonitor.co.kr)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79147" y="440338"/>
            <a:ext cx="6227840" cy="737770"/>
            <a:chOff x="679147" y="440338"/>
            <a:chExt cx="6227840" cy="737770"/>
          </a:xfrm>
        </p:grpSpPr>
        <p:sp>
          <p:nvSpPr>
            <p:cNvPr id="39" name="직사각형 38"/>
            <p:cNvSpPr/>
            <p:nvPr/>
          </p:nvSpPr>
          <p:spPr>
            <a:xfrm>
              <a:off x="679147" y="531777"/>
              <a:ext cx="622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그럼 이들의 주요 관심은</a:t>
              </a:r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?</a:t>
              </a:r>
              <a:endParaRPr lang="ko-KR" altLang="en-US" sz="3600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77240" y="440338"/>
              <a:ext cx="4310744" cy="57693"/>
              <a:chOff x="777240" y="440338"/>
              <a:chExt cx="4310744" cy="57693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77240" y="440340"/>
                <a:ext cx="10776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54926" y="440340"/>
                <a:ext cx="1077686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32612" y="440338"/>
                <a:ext cx="1077686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010298" y="452312"/>
                <a:ext cx="1077686" cy="45719"/>
              </a:xfrm>
              <a:prstGeom prst="rect">
                <a:avLst/>
              </a:prstGeom>
              <a:solidFill>
                <a:srgbClr val="D0303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6949625" y="3706349"/>
            <a:ext cx="5739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건강에 대한 관심은 다양한 활동</a:t>
            </a:r>
            <a:endParaRPr lang="en-US" altLang="ko-KR" sz="2000" dirty="0" smtClean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헬스클럽이나 등산 등의 취미 활성화로</a:t>
            </a:r>
            <a:endParaRPr lang="en-US" altLang="ko-KR" sz="2000" dirty="0" smtClean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이어지는 중</a:t>
            </a:r>
            <a:r>
              <a:rPr lang="en-US" altLang="ko-KR" sz="20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61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9254" y="6629789"/>
            <a:ext cx="170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itchFamily="34" charset="-127"/>
              <a:ea typeface="Noto Sans CJK KR Regular" pitchFamily="34" charset="-127"/>
              <a:cs typeface="Aharoni" panose="02010803020104030203" pitchFamily="2" charset="-79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2129" y="1689629"/>
            <a:ext cx="3066638" cy="3066638"/>
            <a:chOff x="1084217" y="1689629"/>
            <a:chExt cx="3066638" cy="3066638"/>
          </a:xfrm>
        </p:grpSpPr>
        <p:sp>
          <p:nvSpPr>
            <p:cNvPr id="2" name="타원 1"/>
            <p:cNvSpPr/>
            <p:nvPr/>
          </p:nvSpPr>
          <p:spPr>
            <a:xfrm>
              <a:off x="1084217" y="1689629"/>
              <a:ext cx="3066638" cy="3066638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92443" y="2578403"/>
              <a:ext cx="1850186" cy="13388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스피커에 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새롭게 진입하는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중장년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이용자들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43256" y="1689629"/>
            <a:ext cx="3066638" cy="3066638"/>
            <a:chOff x="7467600" y="1689629"/>
            <a:chExt cx="3066638" cy="3066638"/>
          </a:xfrm>
        </p:grpSpPr>
        <p:sp>
          <p:nvSpPr>
            <p:cNvPr id="29" name="타원 28"/>
            <p:cNvSpPr/>
            <p:nvPr/>
          </p:nvSpPr>
          <p:spPr>
            <a:xfrm>
              <a:off x="7467600" y="1689629"/>
              <a:ext cx="3066638" cy="3066638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66394" y="2786153"/>
              <a:ext cx="1669047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이들의 관심은 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주로 건강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!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20777" y="302265"/>
            <a:ext cx="6750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두 가지 데이터를 합치면 이 둘을 만족시키는 서비스가 필요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39046" y="1720275"/>
            <a:ext cx="3513909" cy="3066638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6"/>
          </p:cNvCxnSpPr>
          <p:nvPr/>
        </p:nvCxnSpPr>
        <p:spPr>
          <a:xfrm>
            <a:off x="3538767" y="3222948"/>
            <a:ext cx="576033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8074112" y="3229021"/>
            <a:ext cx="56914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5236" y="2553534"/>
            <a:ext cx="2361544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건강에 관련된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컨텐츠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동시에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 장년층이 관심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있을법한 내용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254" y="5049547"/>
            <a:ext cx="12192000" cy="1821516"/>
            <a:chOff x="0" y="5036484"/>
            <a:chExt cx="12192000" cy="1821516"/>
          </a:xfrm>
          <a:solidFill>
            <a:srgbClr val="0099CC"/>
          </a:solidFill>
        </p:grpSpPr>
        <p:sp>
          <p:nvSpPr>
            <p:cNvPr id="39" name="직사각형 38"/>
            <p:cNvSpPr/>
            <p:nvPr/>
          </p:nvSpPr>
          <p:spPr>
            <a:xfrm>
              <a:off x="0" y="5352459"/>
              <a:ext cx="12192000" cy="1505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5898792" y="5036484"/>
              <a:ext cx="375908" cy="324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616143" y="5435965"/>
            <a:ext cx="2970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건강과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중장년의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조합</a:t>
            </a:r>
            <a:endParaRPr lang="en-US" altLang="ko-KR" sz="2800" dirty="0" smtClean="0">
              <a:solidFill>
                <a:schemeClr val="bg1">
                  <a:lumMod val="8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887" y="5914822"/>
            <a:ext cx="761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스마트 </a:t>
            </a:r>
            <a:r>
              <a:rPr lang="ko-KR" altLang="en-US" sz="36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워치의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데이터를 조회한다면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773129" y="916469"/>
            <a:ext cx="4645742" cy="0"/>
          </a:xfrm>
          <a:prstGeom prst="line">
            <a:avLst/>
          </a:prstGeom>
          <a:ln w="28575">
            <a:gradFill flip="none" rotWithShape="1">
              <a:gsLst>
                <a:gs pos="15000">
                  <a:srgbClr val="002060">
                    <a:lumMod val="75000"/>
                    <a:lumOff val="25000"/>
                    <a:alpha val="36000"/>
                  </a:srgbClr>
                </a:gs>
                <a:gs pos="77000">
                  <a:srgbClr val="33CC33">
                    <a:alpha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1965" y="1482408"/>
            <a:ext cx="1968809" cy="4231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900" dirty="0" smtClean="0">
                <a:solidFill>
                  <a:schemeClr val="bg1">
                    <a:lumMod val="95000"/>
                    <a:alpha val="8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5623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757145" y="3856"/>
            <a:ext cx="4472989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662906" y="-841862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" name="평행 사변형 43"/>
          <p:cNvSpPr/>
          <p:nvPr/>
        </p:nvSpPr>
        <p:spPr>
          <a:xfrm>
            <a:off x="-803742" y="3389535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350694" y="4636067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4889211" y="3037952"/>
            <a:ext cx="1184699" cy="2391023"/>
          </a:xfrm>
          <a:prstGeom prst="parallelogram">
            <a:avLst/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-1053212" y="-965999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3558506" y="-1143750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31192" y="1564545"/>
            <a:ext cx="5504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 </a:t>
            </a:r>
            <a:r>
              <a:rPr lang="ko-KR" altLang="en-US" sz="4800" b="1" dirty="0" err="1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워치</a:t>
            </a:r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&amp; </a:t>
            </a:r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밴드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80176" y="1284679"/>
            <a:ext cx="4310744" cy="49529"/>
            <a:chOff x="777240" y="440338"/>
            <a:chExt cx="4310744" cy="49529"/>
          </a:xfrm>
        </p:grpSpPr>
        <p:sp>
          <p:nvSpPr>
            <p:cNvPr id="12" name="직사각형 1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94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1900</Words>
  <Application>Microsoft Office PowerPoint</Application>
  <PresentationFormat>사용자 지정</PresentationFormat>
  <Paragraphs>410</Paragraphs>
  <Slides>27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굴림</vt:lpstr>
      <vt:lpstr>Arial</vt:lpstr>
      <vt:lpstr>맑은 고딕</vt:lpstr>
      <vt:lpstr>나눔고딕 Bold</vt:lpstr>
      <vt:lpstr>나눔고딕</vt:lpstr>
      <vt:lpstr>Aharoni</vt:lpstr>
      <vt:lpstr>Noto Sans CJK KR Regular</vt:lpstr>
      <vt:lpstr>Noto Sans CJK KR Bold</vt:lpstr>
      <vt:lpstr>Adobe 고딕 Std B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Dev.LunaStratos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건강마스터</dc:title>
  <dc:subject>for Nugu</dc:subject>
  <dc:creator>LunaStratos</dc:creator>
  <cp:keywords>Camelia Project</cp:keywords>
  <cp:lastModifiedBy>ACID</cp:lastModifiedBy>
  <cp:revision>445</cp:revision>
  <dcterms:created xsi:type="dcterms:W3CDTF">2018-08-02T07:05:36Z</dcterms:created>
  <dcterms:modified xsi:type="dcterms:W3CDTF">2018-11-23T07:39:45Z</dcterms:modified>
  <cp:version>1.07</cp:version>
</cp:coreProperties>
</file>