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12"/>
  </p:notesMasterIdLst>
  <p:sldIdLst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99684A-E6B5-44F8-8C77-A89295990731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A54"/>
    <a:srgbClr val="D0C7B4"/>
    <a:srgbClr val="CC9900"/>
    <a:srgbClr val="CC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3" autoAdjust="0"/>
    <p:restoredTop sz="91071" autoAdjust="0"/>
  </p:normalViewPr>
  <p:slideViewPr>
    <p:cSldViewPr>
      <p:cViewPr>
        <p:scale>
          <a:sx n="104" d="100"/>
          <a:sy n="104" d="100"/>
        </p:scale>
        <p:origin x="696" y="7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BB9A7-0842-404F-98F0-3007877157F8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B3A40-259D-4EEE-A05A-60CFE084D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11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3A40-259D-4EEE-A05A-60CFE084DA7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035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uerschM\Documents\template_title-slide-background-image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7"/>
          <a:stretch/>
        </p:blipFill>
        <p:spPr bwMode="auto">
          <a:xfrm>
            <a:off x="1513" y="877544"/>
            <a:ext cx="9144000" cy="483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 userDrawn="1"/>
        </p:nvSpPr>
        <p:spPr>
          <a:xfrm>
            <a:off x="0" y="0"/>
            <a:ext cx="9144000" cy="87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600" y="2232000"/>
            <a:ext cx="7772400" cy="2808312"/>
          </a:xfrm>
          <a:solidFill>
            <a:schemeClr val="bg1">
              <a:alpha val="50000"/>
            </a:schemeClr>
          </a:solidFill>
        </p:spPr>
        <p:txBody>
          <a:bodyPr anchor="t" anchorCtr="0">
            <a:normAutofit/>
          </a:bodyPr>
          <a:lstStyle>
            <a:lvl1pPr algn="l">
              <a:defRPr sz="4000" b="0" baseline="0"/>
            </a:lvl1pPr>
          </a:lstStyle>
          <a:p>
            <a:r>
              <a:rPr lang="en-US" dirty="0"/>
              <a:t>Your short title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600" y="3073524"/>
            <a:ext cx="7754768" cy="792088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Your subtitle goes here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30346" y="4729708"/>
            <a:ext cx="761324" cy="30427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13/04/2016</a:t>
            </a:r>
            <a:endParaRPr lang="en-GB" dirty="0"/>
          </a:p>
        </p:txBody>
      </p:sp>
      <p:pic>
        <p:nvPicPr>
          <p:cNvPr id="1026" name="Picture 2" descr="C:\GarzA\administrative\logos-templates\logos\unifr-logo\UNF_Logo_100pr_pos_marg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59632" cy="87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9600" y="4537074"/>
            <a:ext cx="6818664" cy="503238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aseline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Authors go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88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13/04/2016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104360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3139DF-9F19-4941-AC0C-9FB963D66194}" type="slidenum">
              <a:rPr lang="en-GB" smtClean="0"/>
              <a:pPr/>
              <a:t>‹#›</a:t>
            </a:fld>
            <a:r>
              <a:rPr lang="en-GB" dirty="0"/>
              <a:t> of 11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/>
              <a:t>DIVAServices</a:t>
            </a:r>
            <a:r>
              <a:rPr lang="en-US" dirty="0"/>
              <a:t> @ DAS2016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51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41276"/>
            <a:ext cx="5486400" cy="30983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5410729"/>
            <a:ext cx="10436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13/04/2016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100811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3139DF-9F19-4941-AC0C-9FB963D66194}" type="slidenum">
              <a:rPr lang="en-GB" smtClean="0"/>
              <a:pPr/>
              <a:t>‹#›</a:t>
            </a:fld>
            <a:r>
              <a:rPr lang="en-GB" dirty="0"/>
              <a:t> of 11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/>
              <a:t>DIVAServices</a:t>
            </a:r>
            <a:r>
              <a:rPr lang="en-US" dirty="0"/>
              <a:t> @ DAS2016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829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13/04/2016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104360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3139DF-9F19-4941-AC0C-9FB963D66194}" type="slidenum">
              <a:rPr lang="en-GB" smtClean="0"/>
              <a:pPr/>
              <a:t>‹#›</a:t>
            </a:fld>
            <a:r>
              <a:rPr lang="en-GB" dirty="0"/>
              <a:t> of 11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/>
              <a:t>DIVAServices</a:t>
            </a:r>
            <a:r>
              <a:rPr lang="en-US" dirty="0"/>
              <a:t> @ DAS2016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91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816" y="841276"/>
            <a:ext cx="8056984" cy="4680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879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386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056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WuerschM\Documents\template_title-slide-background-imag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7"/>
          <a:stretch>
            <a:fillRect/>
          </a:stretch>
        </p:blipFill>
        <p:spPr bwMode="auto">
          <a:xfrm>
            <a:off x="1588" y="877888"/>
            <a:ext cx="9144000" cy="483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9144000" cy="877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7" name="Picture 2" descr="C:\GarzA\administrative\logos-templates\logos\unifr-logo\UNF_Logo_100pr_pos_margi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58888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00" y="2232000"/>
            <a:ext cx="7772400" cy="2808312"/>
          </a:xfrm>
          <a:solidFill>
            <a:schemeClr val="bg1">
              <a:alpha val="50000"/>
            </a:schemeClr>
          </a:solidFill>
        </p:spPr>
        <p:txBody>
          <a:bodyPr anchor="t">
            <a:normAutofit/>
          </a:bodyPr>
          <a:lstStyle>
            <a:lvl1pPr algn="l">
              <a:defRPr sz="4000" b="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00" y="3073524"/>
            <a:ext cx="7754768" cy="792088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29600" y="4537074"/>
            <a:ext cx="6818664" cy="503238"/>
          </a:xfrm>
        </p:spPr>
        <p:txBody>
          <a:bodyPr anchor="b">
            <a:noAutofit/>
          </a:bodyPr>
          <a:lstStyle>
            <a:lvl1pPr marL="0" indent="0">
              <a:buNone/>
              <a:defRPr sz="1800" baseline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7131050" y="4729163"/>
            <a:ext cx="760413" cy="304800"/>
          </a:xfrm>
        </p:spPr>
        <p:txBody>
          <a:bodyPr/>
          <a:lstStyle>
            <a:lvl1pPr algn="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13/07/2016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679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4"/>
          <a:stretch>
            <a:fillRect/>
          </a:stretch>
        </p:blipFill>
        <p:spPr bwMode="auto">
          <a:xfrm>
            <a:off x="0" y="877888"/>
            <a:ext cx="9144000" cy="483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9144000" cy="877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7" name="Picture 2" descr="C:\GarzA\administrative\logos-templates\logos\unifr-logo\UNF_Logo_100pr_pos_margi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58888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00" y="2232000"/>
            <a:ext cx="7772400" cy="2808312"/>
          </a:xfrm>
          <a:solidFill>
            <a:schemeClr val="bg1">
              <a:alpha val="50000"/>
            </a:schemeClr>
          </a:solidFill>
        </p:spPr>
        <p:txBody>
          <a:bodyPr anchor="t">
            <a:normAutofit/>
          </a:bodyPr>
          <a:lstStyle>
            <a:lvl1pPr algn="l">
              <a:defRPr sz="4000" b="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00" y="3649588"/>
            <a:ext cx="7754768" cy="792088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29600" y="4537074"/>
            <a:ext cx="6818664" cy="503238"/>
          </a:xfrm>
        </p:spPr>
        <p:txBody>
          <a:bodyPr anchor="b">
            <a:noAutofit/>
          </a:bodyPr>
          <a:lstStyle>
            <a:lvl1pPr marL="0" indent="0">
              <a:buNone/>
              <a:defRPr sz="1800" baseline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7131050" y="4729163"/>
            <a:ext cx="760413" cy="304800"/>
          </a:xfrm>
        </p:spPr>
        <p:txBody>
          <a:bodyPr/>
          <a:lstStyle>
            <a:lvl1pPr algn="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13/07/2016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530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E14D-8D73-4433-B814-38485256B1AA}" type="slidenum">
              <a:rPr lang="en-GB"/>
              <a:pPr>
                <a:defRPr/>
              </a:pPr>
              <a:t>‹#›</a:t>
            </a:fld>
            <a:r>
              <a:rPr lang="en-GB" dirty="0"/>
              <a:t> of 11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13/07/2016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DIVAServices-Spotlight @ DigitalHumanities 2016	Marcel Würsch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586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4850"/>
            <a:ext cx="91440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00" y="2232000"/>
            <a:ext cx="7772400" cy="2808312"/>
          </a:xfrm>
          <a:solidFill>
            <a:srgbClr val="FFFFFF">
              <a:alpha val="50196"/>
            </a:srgbClr>
          </a:solidFill>
        </p:spPr>
        <p:txBody>
          <a:bodyPr rtlCol="0" anchor="t">
            <a:normAutofit/>
          </a:bodyPr>
          <a:lstStyle>
            <a:lvl1pPr>
              <a:defRPr lang="en-GB" sz="3600" b="0" baseline="0" dirty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600" y="3073524"/>
            <a:ext cx="7772400" cy="1250156"/>
          </a:xfrm>
        </p:spPr>
        <p:txBody>
          <a:bodyPr rtlCol="0">
            <a:normAutofit/>
          </a:bodyPr>
          <a:lstStyle>
            <a:lvl1pPr marL="342900" indent="-342900">
              <a:buNone/>
              <a:defRPr lang="en-US" sz="2200" baseline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354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0"/>
            <a:ext cx="9144000" cy="87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600" y="2232000"/>
            <a:ext cx="7772400" cy="2808312"/>
          </a:xfrm>
          <a:solidFill>
            <a:schemeClr val="bg1">
              <a:alpha val="50000"/>
            </a:schemeClr>
          </a:solidFill>
        </p:spPr>
        <p:txBody>
          <a:bodyPr anchor="t" anchorCtr="0">
            <a:normAutofit/>
          </a:bodyPr>
          <a:lstStyle>
            <a:lvl1pPr algn="l">
              <a:defRPr sz="4000" b="0" baseline="0"/>
            </a:lvl1pPr>
          </a:lstStyle>
          <a:p>
            <a:r>
              <a:rPr lang="en-US" dirty="0"/>
              <a:t>Your very, very, very long title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600" y="3649588"/>
            <a:ext cx="7754768" cy="792088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Your subtitle goes here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30346" y="4729708"/>
            <a:ext cx="761324" cy="30427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13/04/2016</a:t>
            </a:r>
            <a:endParaRPr lang="en-GB" dirty="0"/>
          </a:p>
        </p:txBody>
      </p:sp>
      <p:pic>
        <p:nvPicPr>
          <p:cNvPr id="1026" name="Picture 2" descr="C:\GarzA\administrative\logos-templates\logos\unifr-logo\UNF_Logo_100pr_pos_margi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59632" cy="87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9600" y="4537074"/>
            <a:ext cx="6818664" cy="503238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aseline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Authors go here</a:t>
            </a:r>
            <a:endParaRPr lang="en-GB" dirty="0"/>
          </a:p>
        </p:txBody>
      </p:sp>
      <p:pic>
        <p:nvPicPr>
          <p:cNvPr id="9" name="Picture 3" descr="C:\Users\WuerschM\Documents\template_title-slide-background-image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7"/>
          <a:stretch/>
        </p:blipFill>
        <p:spPr bwMode="auto">
          <a:xfrm>
            <a:off x="1513" y="877544"/>
            <a:ext cx="9144000" cy="483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819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4850"/>
            <a:ext cx="91440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00" y="2232000"/>
            <a:ext cx="7772400" cy="2808312"/>
          </a:xfrm>
          <a:solidFill>
            <a:srgbClr val="FFFFFF">
              <a:alpha val="50196"/>
            </a:srgbClr>
          </a:solidFill>
        </p:spPr>
        <p:txBody>
          <a:bodyPr rtlCol="0" anchor="t">
            <a:normAutofit/>
          </a:bodyPr>
          <a:lstStyle>
            <a:lvl1pPr>
              <a:defRPr lang="en-GB" sz="3600" b="0" baseline="0" dirty="0"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600" y="3649588"/>
            <a:ext cx="7772400" cy="1250156"/>
          </a:xfrm>
        </p:spPr>
        <p:txBody>
          <a:bodyPr rtlCol="0">
            <a:normAutofit/>
          </a:bodyPr>
          <a:lstStyle>
            <a:lvl1pPr marL="342900" indent="-342900">
              <a:buNone/>
              <a:defRPr lang="en-US" sz="2200" baseline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533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816" y="841276"/>
            <a:ext cx="8056984" cy="40324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30000" y="4873724"/>
            <a:ext cx="7848872" cy="450000"/>
          </a:xfrm>
          <a:prstGeom prst="callout1">
            <a:avLst>
              <a:gd name="adj1" fmla="val -957"/>
              <a:gd name="adj2" fmla="val -1685"/>
              <a:gd name="adj3" fmla="val 100875"/>
              <a:gd name="adj4" fmla="val -1674"/>
            </a:avLst>
          </a:prstGeom>
          <a:noFill/>
          <a:ln w="155575">
            <a:solidFill>
              <a:schemeClr val="bg1">
                <a:lumMod val="75000"/>
                <a:alpha val="48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>
              <a:spcBef>
                <a:spcPts val="468"/>
              </a:spcBef>
              <a:buFontTx/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B74DC-664D-4A99-A5F6-F49E6BCB27A3}" type="slidenum">
              <a:rPr lang="en-GB"/>
              <a:pPr>
                <a:defRPr/>
              </a:pPr>
              <a:t>‹#›</a:t>
            </a:fld>
            <a:r>
              <a:rPr lang="en-GB" dirty="0"/>
              <a:t> of 11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13/07/2016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DIVAServices-Spotlight @ DigitalHumanities 2016	Marcel Würsch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613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16" y="49188"/>
            <a:ext cx="8056984" cy="576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816" y="841276"/>
            <a:ext cx="39600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6800" y="841276"/>
            <a:ext cx="39600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6B801-FB4F-4763-997E-F045F3A06363}" type="slidenum">
              <a:rPr lang="en-GB"/>
              <a:pPr>
                <a:defRPr/>
              </a:pPr>
              <a:t>‹#›</a:t>
            </a:fld>
            <a:r>
              <a:rPr lang="en-GB" dirty="0"/>
              <a:t> of 11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13/07/2016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DIVAServices-Spotlight @ DigitalHumanities 2016	Marcel Würsch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0401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16" y="49188"/>
            <a:ext cx="8056984" cy="5760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16" y="1279261"/>
            <a:ext cx="3960000" cy="533135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16" y="1812396"/>
            <a:ext cx="39600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6800" y="1279261"/>
            <a:ext cx="3960000" cy="533135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6800" y="1812396"/>
            <a:ext cx="39600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F5A88-C3FF-4E41-98B6-3BB63F12DFD9}" type="slidenum">
              <a:rPr lang="en-GB"/>
              <a:pPr>
                <a:defRPr/>
              </a:pPr>
              <a:t>‹#›</a:t>
            </a:fld>
            <a:r>
              <a:rPr lang="en-GB" dirty="0"/>
              <a:t> of 11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13/07/2016</a:t>
            </a:r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DIVAServices-Spotlight @ DigitalHumanities 2016	Marcel Würsch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3947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616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4667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41276"/>
            <a:ext cx="5486400" cy="309837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4940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97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80243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3139DF-9F19-4941-AC0C-9FB963D66194}" type="slidenum">
              <a:rPr lang="en-GB" smtClean="0"/>
              <a:pPr/>
              <a:t>‹#›</a:t>
            </a:fld>
            <a:r>
              <a:rPr lang="en-GB" dirty="0"/>
              <a:t> of 26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02/06/2016</a:t>
            </a:r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D</a:t>
            </a:r>
            <a:r>
              <a:rPr lang="en-US" cap="small" dirty="0"/>
              <a:t>iva</a:t>
            </a:r>
            <a:r>
              <a:rPr lang="en-US" dirty="0"/>
              <a:t>Services @ DIVA-Seminar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34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WuerschM\Documents\template_title-slide-background-image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7"/>
          <a:stretch/>
        </p:blipFill>
        <p:spPr bwMode="auto">
          <a:xfrm>
            <a:off x="1513" y="869508"/>
            <a:ext cx="9144000" cy="483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600" y="2232000"/>
            <a:ext cx="7772400" cy="2808312"/>
          </a:xfr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en-GB" sz="3600" b="0" baseline="0" dirty="0">
                <a:latin typeface="Calibri Light" panose="020F0302020204030204" pitchFamily="34" charset="0"/>
              </a:defRPr>
            </a:lvl1pPr>
          </a:lstStyle>
          <a:p>
            <a:pPr marL="0" lvl="0"/>
            <a:r>
              <a:rPr lang="en-US" dirty="0"/>
              <a:t>Your short section title goes here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600" y="3073524"/>
            <a:ext cx="7772400" cy="125015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None/>
              <a:defRPr lang="en-US" sz="2200" baseline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/>
            <a:r>
              <a:rPr lang="en-US" dirty="0"/>
              <a:t>Your section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2751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WuerschM\Documents\template_title-slide-background-image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7"/>
          <a:stretch/>
        </p:blipFill>
        <p:spPr bwMode="auto">
          <a:xfrm>
            <a:off x="1513" y="877544"/>
            <a:ext cx="9144000" cy="483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600" y="2232000"/>
            <a:ext cx="7772400" cy="2808312"/>
          </a:xfr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en-GB" sz="3600" b="0" baseline="0" dirty="0">
                <a:latin typeface="Calibri Light" panose="020F0302020204030204" pitchFamily="34" charset="0"/>
              </a:defRPr>
            </a:lvl1pPr>
          </a:lstStyle>
          <a:p>
            <a:pPr marL="0" lvl="0"/>
            <a:r>
              <a:rPr lang="en-US" dirty="0"/>
              <a:t>Your very, very long section title goes here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600" y="3649588"/>
            <a:ext cx="7772400" cy="125015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None/>
              <a:defRPr lang="en-US" sz="2200" baseline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/>
            <a:r>
              <a:rPr lang="en-US" dirty="0"/>
              <a:t>Your section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1904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816" y="841276"/>
            <a:ext cx="8056984" cy="40324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30000" y="4873724"/>
            <a:ext cx="7848872" cy="450000"/>
          </a:xfrm>
          <a:prstGeom prst="callout1">
            <a:avLst>
              <a:gd name="adj1" fmla="val -957"/>
              <a:gd name="adj2" fmla="val -1685"/>
              <a:gd name="adj3" fmla="val 100875"/>
              <a:gd name="adj4" fmla="val -1674"/>
            </a:avLst>
          </a:prstGeom>
          <a:noFill/>
          <a:ln w="155575">
            <a:solidFill>
              <a:schemeClr val="bg1">
                <a:lumMod val="75000"/>
                <a:alpha val="48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>
              <a:spcBef>
                <a:spcPts val="468"/>
              </a:spcBef>
              <a:buFontTx/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References – just resize the field and the line will follow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80243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3139DF-9F19-4941-AC0C-9FB963D66194}" type="slidenum">
              <a:rPr lang="en-GB" smtClean="0"/>
              <a:pPr/>
              <a:t>‹#›</a:t>
            </a:fld>
            <a:r>
              <a:rPr lang="en-GB" dirty="0"/>
              <a:t> of 11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02/06/2016</a:t>
            </a:r>
            <a:endParaRPr lang="en-GB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D</a:t>
            </a:r>
            <a:r>
              <a:rPr lang="en-US" cap="small" dirty="0"/>
              <a:t>iva</a:t>
            </a:r>
            <a:r>
              <a:rPr lang="en-US" dirty="0"/>
              <a:t>Services @ DIVA-Seminar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810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16" y="49188"/>
            <a:ext cx="8056984" cy="576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816" y="841276"/>
            <a:ext cx="39600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6800" y="841276"/>
            <a:ext cx="39600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5410729"/>
            <a:ext cx="10436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13/04/2016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80243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3139DF-9F19-4941-AC0C-9FB963D66194}" type="slidenum">
              <a:rPr lang="en-GB" smtClean="0"/>
              <a:pPr/>
              <a:t>‹#›</a:t>
            </a:fld>
            <a:r>
              <a:rPr lang="en-GB" dirty="0"/>
              <a:t> of 11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/>
              <a:t>DIVAServices</a:t>
            </a:r>
            <a:r>
              <a:rPr lang="en-US" dirty="0"/>
              <a:t> @ DAS2016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69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16" y="49188"/>
            <a:ext cx="8056984" cy="5760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16" y="1279261"/>
            <a:ext cx="3960000" cy="533135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16" y="1812396"/>
            <a:ext cx="39600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6800" y="1279261"/>
            <a:ext cx="3960000" cy="533135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6800" y="1812396"/>
            <a:ext cx="39600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DIVAServices @ DAS2016</a:t>
            </a:r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2"/>
          </p:nvPr>
        </p:nvSpPr>
        <p:spPr>
          <a:xfrm>
            <a:off x="0" y="5410729"/>
            <a:ext cx="10436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13/04/2016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100393" y="5410729"/>
            <a:ext cx="80243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3139DF-9F19-4941-AC0C-9FB963D66194}" type="slidenum">
              <a:rPr lang="en-GB" smtClean="0"/>
              <a:pPr/>
              <a:t>‹#›</a:t>
            </a:fld>
            <a:r>
              <a:rPr lang="en-GB" dirty="0"/>
              <a:t> of 11</a:t>
            </a:r>
          </a:p>
        </p:txBody>
      </p:sp>
    </p:spTree>
    <p:extLst>
      <p:ext uri="{BB962C8B-B14F-4D97-AF65-F5344CB8AC3E}">
        <p14:creationId xmlns:p14="http://schemas.microsoft.com/office/powerpoint/2010/main" val="327752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/>
              <a:t>DIVAServices</a:t>
            </a:r>
            <a:r>
              <a:rPr lang="en-US" dirty="0"/>
              <a:t> @ DAS2016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13/04/2016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80243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3139DF-9F19-4941-AC0C-9FB963D66194}" type="slidenum">
              <a:rPr lang="en-GB" smtClean="0"/>
              <a:pPr/>
              <a:t>‹#›</a:t>
            </a:fld>
            <a:r>
              <a:rPr lang="en-GB" dirty="0"/>
              <a:t> of 11</a:t>
            </a:r>
          </a:p>
        </p:txBody>
      </p:sp>
    </p:spTree>
    <p:extLst>
      <p:ext uri="{BB962C8B-B14F-4D97-AF65-F5344CB8AC3E}">
        <p14:creationId xmlns:p14="http://schemas.microsoft.com/office/powerpoint/2010/main" val="154375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6" descr="UNIFR_Background_Titleslide_PPT.jpg"/>
          <p:cNvPicPr>
            <a:picLocks noChangeAspect="1"/>
          </p:cNvPicPr>
          <p:nvPr/>
        </p:nvPicPr>
        <p:blipFill rotWithShape="1">
          <a:blip r:embed="rId14" cstate="print"/>
          <a:srcRect b="18235"/>
          <a:stretch/>
        </p:blipFill>
        <p:spPr>
          <a:xfrm>
            <a:off x="0" y="697260"/>
            <a:ext cx="9144000" cy="47027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9816" y="49188"/>
            <a:ext cx="805698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16" y="841276"/>
            <a:ext cx="8056984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2" descr="C:\GarzA\administrative\logos-templates\logos\unifr-logo\UNF_Logo_100pr_pos_margin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34875"/>
          <a:stretch/>
        </p:blipFill>
        <p:spPr bwMode="auto">
          <a:xfrm>
            <a:off x="0" y="0"/>
            <a:ext cx="629816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80243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3139DF-9F19-4941-AC0C-9FB963D66194}" type="slidenum">
              <a:rPr lang="en-GB" smtClean="0"/>
              <a:pPr/>
              <a:t>‹#›</a:t>
            </a:fld>
            <a:r>
              <a:rPr lang="en-GB" dirty="0"/>
              <a:t> of 26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02/06/2016</a:t>
            </a:r>
            <a:endParaRPr lang="en-GB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D</a:t>
            </a:r>
            <a:r>
              <a:rPr lang="en-US" cap="small" dirty="0"/>
              <a:t>iva</a:t>
            </a:r>
            <a:r>
              <a:rPr lang="en-US" dirty="0"/>
              <a:t>Services @ DIVA-Seminar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54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50" r:id="rId3"/>
    <p:sldLayoutId id="2147483651" r:id="rId4"/>
    <p:sldLayoutId id="2147483671" r:id="rId5"/>
    <p:sldLayoutId id="2147483669" r:id="rId6"/>
    <p:sldLayoutId id="2147483652" r:id="rId7"/>
    <p:sldLayoutId id="2147483653" r:id="rId8"/>
    <p:sldLayoutId id="2147483654" r:id="rId9"/>
    <p:sldLayoutId id="2147483655" r:id="rId10"/>
    <p:sldLayoutId id="2147483657" r:id="rId11"/>
    <p:sldLayoutId id="2147483658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6" descr="UNIFR_Background_Titleslide_PPT.jpg"/>
          <p:cNvPicPr>
            <a:picLocks noChangeAspect="1"/>
          </p:cNvPicPr>
          <p:nvPr/>
        </p:nvPicPr>
        <p:blipFill rotWithShape="1">
          <a:blip r:embed="rId5" cstate="print"/>
          <a:srcRect b="12758"/>
          <a:stretch/>
        </p:blipFill>
        <p:spPr>
          <a:xfrm>
            <a:off x="0" y="697260"/>
            <a:ext cx="9144000" cy="50177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9816" y="49188"/>
            <a:ext cx="805698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16" y="841276"/>
            <a:ext cx="8056984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2" descr="C:\GarzA\administrative\logos-templates\logos\unifr-logo\UNF_Logo_100pr_pos_margin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34875"/>
          <a:stretch/>
        </p:blipFill>
        <p:spPr bwMode="auto">
          <a:xfrm>
            <a:off x="0" y="0"/>
            <a:ext cx="629816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16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7" r:id="rId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6" descr="UNIFR_Background_Titleslide_PPT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34"/>
          <a:stretch>
            <a:fillRect/>
          </a:stretch>
        </p:blipFill>
        <p:spPr bwMode="auto">
          <a:xfrm>
            <a:off x="0" y="674688"/>
            <a:ext cx="9144000" cy="470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30238" y="49213"/>
            <a:ext cx="80565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0238" y="841375"/>
            <a:ext cx="8056562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2" descr="C:\GarzA\administrative\logos-templates\logos\unifr-logo\UNF_Logo_100pr_pos_margin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34875"/>
          <a:stretch>
            <a:fillRect/>
          </a:stretch>
        </p:blipFill>
        <p:spPr bwMode="auto">
          <a:xfrm>
            <a:off x="0" y="0"/>
            <a:ext cx="6302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1013" y="5410200"/>
            <a:ext cx="86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88E541-CF56-4EE2-9447-B097DDC00D51}" type="slidenum">
              <a:rPr lang="en-GB"/>
              <a:pPr>
                <a:defRPr/>
              </a:pPr>
              <a:t>‹#›</a:t>
            </a:fld>
            <a:r>
              <a:rPr lang="en-GB" dirty="0"/>
              <a:t> of 11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5410200"/>
            <a:ext cx="1042988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13/07/2016</a:t>
            </a:r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5410200"/>
            <a:ext cx="7010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DIVAServices-Spotlight @ DigitalHumanities 2016	Marcel Würsch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61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Courier New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nactic/DAS_2018_Tutoria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00" y="2232000"/>
            <a:ext cx="7775570" cy="2808312"/>
          </a:xfrm>
        </p:spPr>
        <p:txBody>
          <a:bodyPr>
            <a:normAutofit/>
          </a:bodyPr>
          <a:lstStyle/>
          <a:p>
            <a:r>
              <a:rPr lang="en-US" sz="5000" dirty="0"/>
              <a:t>Reproducible Research in Document Image Analysis</a:t>
            </a:r>
            <a:endParaRPr lang="en-GB" sz="50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29599" y="4369668"/>
            <a:ext cx="7754767" cy="670644"/>
          </a:xfrm>
        </p:spPr>
        <p:txBody>
          <a:bodyPr/>
          <a:lstStyle/>
          <a:p>
            <a:r>
              <a:rPr lang="en-US" altLang="en-US" sz="1400" b="1" dirty="0"/>
              <a:t>Marcel Würsch</a:t>
            </a:r>
            <a:r>
              <a:rPr lang="en-US" altLang="en-US" sz="1400" dirty="0"/>
              <a:t>, </a:t>
            </a:r>
            <a:r>
              <a:rPr lang="en-US" altLang="en-US" sz="1400" b="1" dirty="0"/>
              <a:t>Vinay Chandran </a:t>
            </a:r>
            <a:r>
              <a:rPr lang="en-US" altLang="en-US" sz="1400" b="1" dirty="0" err="1"/>
              <a:t>Pondenkandath</a:t>
            </a:r>
            <a:r>
              <a:rPr lang="en-US" altLang="en-US" sz="1400" dirty="0"/>
              <a:t>, Michele Alberti, Marcus </a:t>
            </a:r>
            <a:r>
              <a:rPr lang="en-US" altLang="en-US" sz="1400" dirty="0" err="1"/>
              <a:t>Liwicki</a:t>
            </a:r>
            <a:r>
              <a:rPr lang="en-US" altLang="en-US" sz="1400" dirty="0"/>
              <a:t>, and Rolf Ingold</a:t>
            </a:r>
          </a:p>
          <a:p>
            <a:r>
              <a:rPr lang="en-US" altLang="en-US" sz="1400" dirty="0"/>
              <a:t>DIVA Group, University of Fribourg, Switzerland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8795" y="3636156"/>
            <a:ext cx="7754768" cy="792088"/>
          </a:xfrm>
        </p:spPr>
        <p:txBody>
          <a:bodyPr anchor="ctr"/>
          <a:lstStyle/>
          <a:p>
            <a:pPr>
              <a:defRPr/>
            </a:pPr>
            <a:r>
              <a:rPr lang="en-US" dirty="0"/>
              <a:t>D</a:t>
            </a:r>
            <a:r>
              <a:rPr lang="en-US" cap="small" dirty="0"/>
              <a:t>iva</a:t>
            </a:r>
            <a:r>
              <a:rPr lang="en-US" dirty="0"/>
              <a:t>Services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9792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9849FE-BAA1-4C6C-8ED1-F1C79A797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16" y="841276"/>
            <a:ext cx="8056984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Provide DIA methods as Web Services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Currently hosts 25 methods</a:t>
            </a:r>
          </a:p>
          <a:p>
            <a:pPr marL="457200" lvl="1" indent="0">
              <a:buNone/>
            </a:pPr>
            <a:r>
              <a:rPr lang="en-US" dirty="0"/>
              <a:t>~1000 executions per month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should use it if…</a:t>
            </a:r>
          </a:p>
          <a:p>
            <a:pPr marL="457200" lvl="1" indent="0">
              <a:buNone/>
            </a:pPr>
            <a:r>
              <a:rPr lang="en-US" dirty="0"/>
              <a:t>You want to quickly integrate existing method</a:t>
            </a:r>
          </a:p>
          <a:p>
            <a:pPr marL="457200" lvl="1" indent="0">
              <a:buNone/>
            </a:pPr>
            <a:r>
              <a:rPr lang="en-US" dirty="0"/>
              <a:t>You want to provide stable access to </a:t>
            </a:r>
            <a:r>
              <a:rPr lang="en-US" i="1" dirty="0"/>
              <a:t>your </a:t>
            </a:r>
            <a:r>
              <a:rPr lang="en-US" dirty="0"/>
              <a:t>method</a:t>
            </a:r>
          </a:p>
          <a:p>
            <a:pPr marL="457200" lvl="1" indent="0">
              <a:buNone/>
            </a:pPr>
            <a:r>
              <a:rPr lang="en-US" dirty="0"/>
              <a:t>Operate with limited computational power</a:t>
            </a:r>
            <a:endParaRPr lang="de-CH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ACA984-14AE-4E3B-99F4-DEDAC5B1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cap="small" dirty="0"/>
              <a:t>iva</a:t>
            </a:r>
            <a:r>
              <a:rPr lang="en-US" dirty="0"/>
              <a:t>Services in 30 seconds</a:t>
            </a:r>
            <a:endParaRPr lang="de-CH" dirty="0"/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F01E8E1F-87FD-46B7-BD27-5505C13A6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802431" cy="304271"/>
          </a:xfrm>
        </p:spPr>
        <p:txBody>
          <a:bodyPr/>
          <a:lstStyle/>
          <a:p>
            <a:fld id="{053139DF-9F19-4941-AC0C-9FB963D66194}" type="slidenum">
              <a:rPr lang="en-GB" smtClean="0"/>
              <a:pPr/>
              <a:t>2</a:t>
            </a:fld>
            <a:r>
              <a:rPr lang="en-GB" dirty="0"/>
              <a:t> of 8</a:t>
            </a:r>
          </a:p>
        </p:txBody>
      </p:sp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5E82E3FC-CC16-46FD-9D6E-3A79C49FA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</p:spPr>
        <p:txBody>
          <a:bodyPr/>
          <a:lstStyle/>
          <a:p>
            <a:r>
              <a:rPr lang="en-US" dirty="0"/>
              <a:t>24/04/2018</a:t>
            </a:r>
            <a:endParaRPr lang="en-GB" dirty="0"/>
          </a:p>
        </p:txBody>
      </p:sp>
      <p:sp>
        <p:nvSpPr>
          <p:cNvPr id="22" name="Footer Placeholder 6">
            <a:extLst>
              <a:ext uri="{FF2B5EF4-FFF2-40B4-BE49-F238E27FC236}">
                <a16:creationId xmlns:a16="http://schemas.microsoft.com/office/drawing/2014/main" id="{A526C814-BE56-4BFD-ABE8-4A80E0F3A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</p:spPr>
        <p:txBody>
          <a:bodyPr/>
          <a:lstStyle/>
          <a:p>
            <a:r>
              <a:rPr lang="en-US" dirty="0"/>
              <a:t>Reproducible Research in Document Image Analysis @ DAS2018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87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020AA8-C512-428D-BE42-FBAA6BE8D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Unified API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Docker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Extensible</a:t>
            </a:r>
            <a:endParaRPr lang="de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33115D-5B6A-4680-8C39-4BA55C4C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cap="small" dirty="0"/>
              <a:t>iva</a:t>
            </a:r>
            <a:r>
              <a:rPr lang="en-US" dirty="0"/>
              <a:t>Services – The Framework</a:t>
            </a:r>
            <a:endParaRPr lang="de-C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0F0625-56DA-4E7F-9546-F77490F76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024" y="1345332"/>
            <a:ext cx="5638800" cy="2895600"/>
          </a:xfrm>
          <a:prstGeom prst="rect">
            <a:avLst/>
          </a:prstGeom>
        </p:spPr>
      </p:pic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27B98910-F804-4B3E-BF79-CACE58675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802431" cy="304271"/>
          </a:xfrm>
        </p:spPr>
        <p:txBody>
          <a:bodyPr/>
          <a:lstStyle/>
          <a:p>
            <a:fld id="{053139DF-9F19-4941-AC0C-9FB963D66194}" type="slidenum">
              <a:rPr lang="en-GB" smtClean="0"/>
              <a:pPr/>
              <a:t>3</a:t>
            </a:fld>
            <a:r>
              <a:rPr lang="en-GB" dirty="0"/>
              <a:t> of 8</a:t>
            </a:r>
          </a:p>
        </p:txBody>
      </p:sp>
      <p:sp>
        <p:nvSpPr>
          <p:cNvPr id="15" name="Date Placeholder 5">
            <a:extLst>
              <a:ext uri="{FF2B5EF4-FFF2-40B4-BE49-F238E27FC236}">
                <a16:creationId xmlns:a16="http://schemas.microsoft.com/office/drawing/2014/main" id="{D6295BCC-E4AD-44D0-899C-CC2F256ED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</p:spPr>
        <p:txBody>
          <a:bodyPr/>
          <a:lstStyle/>
          <a:p>
            <a:r>
              <a:rPr lang="en-US" dirty="0"/>
              <a:t>24/04/2018</a:t>
            </a:r>
            <a:endParaRPr lang="en-GB" dirty="0"/>
          </a:p>
        </p:txBody>
      </p:sp>
      <p:sp>
        <p:nvSpPr>
          <p:cNvPr id="16" name="Footer Placeholder 6">
            <a:extLst>
              <a:ext uri="{FF2B5EF4-FFF2-40B4-BE49-F238E27FC236}">
                <a16:creationId xmlns:a16="http://schemas.microsoft.com/office/drawing/2014/main" id="{2425861A-BF10-4531-A932-52155440C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</p:spPr>
        <p:txBody>
          <a:bodyPr/>
          <a:lstStyle/>
          <a:p>
            <a:r>
              <a:rPr lang="en-US" dirty="0"/>
              <a:t>Reproducible Research in Document Image Analysis @ DAS2018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43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5CF4C2-2E0B-4ADE-BF2C-906E75769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Simple</a:t>
            </a:r>
          </a:p>
          <a:p>
            <a:pPr marL="457200" lvl="1" indent="0">
              <a:buNone/>
            </a:pPr>
            <a:r>
              <a:rPr lang="en-US" dirty="0"/>
              <a:t>Images provide everything</a:t>
            </a:r>
          </a:p>
          <a:p>
            <a:pPr marL="0" indent="0">
              <a:buNone/>
            </a:pPr>
            <a:r>
              <a:rPr lang="en-US" dirty="0"/>
              <a:t>Secure</a:t>
            </a:r>
          </a:p>
          <a:p>
            <a:pPr marL="457200" lvl="1" indent="0">
              <a:buNone/>
            </a:pPr>
            <a:r>
              <a:rPr lang="en-US" dirty="0"/>
              <a:t>Built on top of Linux security</a:t>
            </a:r>
          </a:p>
          <a:p>
            <a:pPr marL="0" indent="0">
              <a:buNone/>
            </a:pPr>
            <a:r>
              <a:rPr lang="en-US" dirty="0"/>
              <a:t>Scalable</a:t>
            </a:r>
          </a:p>
          <a:p>
            <a:pPr marL="457200" lvl="1" indent="0">
              <a:buNone/>
            </a:pPr>
            <a:r>
              <a:rPr lang="en-US" dirty="0"/>
              <a:t>Cluster support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Integrates well into research workflow</a:t>
            </a:r>
          </a:p>
          <a:p>
            <a:pPr marL="457200" lvl="1" indent="0">
              <a:buNone/>
            </a:pPr>
            <a:r>
              <a:rPr lang="en-US" dirty="0"/>
              <a:t>No more messy environments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F79C8B-1EC6-4B53-B58B-F316140B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words on Docker</a:t>
            </a:r>
            <a:endParaRPr lang="de-CH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8481BCC-B81C-4A82-A401-290899505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802431" cy="304271"/>
          </a:xfrm>
        </p:spPr>
        <p:txBody>
          <a:bodyPr/>
          <a:lstStyle/>
          <a:p>
            <a:fld id="{053139DF-9F19-4941-AC0C-9FB963D66194}" type="slidenum">
              <a:rPr lang="en-GB" smtClean="0"/>
              <a:pPr/>
              <a:t>4</a:t>
            </a:fld>
            <a:r>
              <a:rPr lang="en-GB" dirty="0"/>
              <a:t> of 8</a:t>
            </a:r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9F5DF6AE-ECF7-4708-8ED2-C38CF6F56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</p:spPr>
        <p:txBody>
          <a:bodyPr/>
          <a:lstStyle/>
          <a:p>
            <a:r>
              <a:rPr lang="en-US" dirty="0"/>
              <a:t>24/04/2018</a:t>
            </a:r>
            <a:endParaRPr lang="en-GB" dirty="0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80934C0F-9817-4305-94C0-1D4CB35CE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</p:spPr>
        <p:txBody>
          <a:bodyPr/>
          <a:lstStyle/>
          <a:p>
            <a:r>
              <a:rPr lang="en-US" dirty="0"/>
              <a:t>Reproducible Research in Document Image Analysis @ DAS2018</a:t>
            </a:r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3363587-385C-4FD6-ABB3-B2B63CA48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29308"/>
            <a:ext cx="4059698" cy="208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4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F71C05-76F0-498E-942B-4C78A6A47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Two Tasks</a:t>
            </a:r>
          </a:p>
          <a:p>
            <a:pPr marL="457200" lvl="1" indent="0">
              <a:buNone/>
            </a:pPr>
            <a:r>
              <a:rPr lang="en-US" dirty="0"/>
              <a:t>Use methods in a project (easy – medium)</a:t>
            </a:r>
          </a:p>
          <a:p>
            <a:pPr marL="457200" lvl="1" indent="0">
              <a:buNone/>
            </a:pPr>
            <a:r>
              <a:rPr lang="en-US" dirty="0"/>
              <a:t>Provide a method to DivaServices (medium+)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Choose one to work 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Step-By-Step guide provided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material on Github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Ask when you have questions!</a:t>
            </a:r>
            <a:endParaRPr lang="de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533CB-5A14-4404-A611-6017FA3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  <a:endParaRPr lang="de-CH" dirty="0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13F492E5-1E36-4DC8-8395-06E802C8D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802431" cy="304271"/>
          </a:xfrm>
        </p:spPr>
        <p:txBody>
          <a:bodyPr/>
          <a:lstStyle/>
          <a:p>
            <a:fld id="{053139DF-9F19-4941-AC0C-9FB963D66194}" type="slidenum">
              <a:rPr lang="en-GB" smtClean="0"/>
              <a:pPr/>
              <a:t>5</a:t>
            </a:fld>
            <a:r>
              <a:rPr lang="en-GB" dirty="0"/>
              <a:t> of 8</a:t>
            </a:r>
          </a:p>
        </p:txBody>
      </p:sp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963EA4FD-AA66-4380-B559-005BF551C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</p:spPr>
        <p:txBody>
          <a:bodyPr/>
          <a:lstStyle/>
          <a:p>
            <a:r>
              <a:rPr lang="en-US" dirty="0"/>
              <a:t>24/04/2018</a:t>
            </a:r>
            <a:endParaRPr lang="en-GB" dirty="0"/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3FF933AD-8427-4111-A426-EF9E55F44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</p:spPr>
        <p:txBody>
          <a:bodyPr/>
          <a:lstStyle/>
          <a:p>
            <a:r>
              <a:rPr lang="en-US" dirty="0"/>
              <a:t>Reproducible Research in Document Image Analysis @ DAS2018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16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7D6F39-2186-49B2-9493-6A3D1EAE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OCR Workflow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Website using JavaScript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Modify to apply some methods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Pre-Requisites</a:t>
            </a:r>
          </a:p>
          <a:p>
            <a:pPr marL="457200" lvl="1" indent="0">
              <a:buNone/>
            </a:pPr>
            <a:r>
              <a:rPr lang="en-US" dirty="0"/>
              <a:t>Modern Browser</a:t>
            </a:r>
          </a:p>
          <a:p>
            <a:pPr marL="457200" lvl="1" indent="0">
              <a:buNone/>
            </a:pPr>
            <a:r>
              <a:rPr lang="en-US" dirty="0"/>
              <a:t>Text Editor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9086B0-159D-4AF8-80F2-5EEDE8F1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methods in a project (easy-medium)</a:t>
            </a:r>
            <a:endParaRPr lang="de-CH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17DAB617-6107-4721-8B79-5B2B938BF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802431" cy="304271"/>
          </a:xfrm>
        </p:spPr>
        <p:txBody>
          <a:bodyPr/>
          <a:lstStyle/>
          <a:p>
            <a:fld id="{053139DF-9F19-4941-AC0C-9FB963D66194}" type="slidenum">
              <a:rPr lang="en-GB" smtClean="0"/>
              <a:pPr/>
              <a:t>6</a:t>
            </a:fld>
            <a:r>
              <a:rPr lang="en-GB" dirty="0"/>
              <a:t> of 8</a:t>
            </a:r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C8763975-5F87-4CA7-B9AB-6CA603175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</p:spPr>
        <p:txBody>
          <a:bodyPr/>
          <a:lstStyle/>
          <a:p>
            <a:r>
              <a:rPr lang="en-US" dirty="0"/>
              <a:t>24/04/2018</a:t>
            </a:r>
            <a:endParaRPr lang="en-GB" dirty="0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CFAB0CE9-84B1-4039-B0B4-02ED27D63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</p:spPr>
        <p:txBody>
          <a:bodyPr/>
          <a:lstStyle/>
          <a:p>
            <a:r>
              <a:rPr lang="en-US" dirty="0"/>
              <a:t>Reproducible Research in Document Image Analysis @ DAS2018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66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0A9FBC-DDFE-421A-AD9E-60B53446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a local installation of DivaServices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Install your own Binarization method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Pre-Requisites</a:t>
            </a:r>
            <a:endParaRPr lang="de-CH" dirty="0"/>
          </a:p>
          <a:p>
            <a:pPr marL="457200" lvl="1" indent="0">
              <a:buNone/>
            </a:pPr>
            <a:r>
              <a:rPr lang="en-US" dirty="0"/>
              <a:t>J</a:t>
            </a:r>
            <a:r>
              <a:rPr lang="de-CH" dirty="0"/>
              <a:t>ava</a:t>
            </a:r>
          </a:p>
          <a:p>
            <a:pPr marL="457200" lvl="1" indent="0">
              <a:buNone/>
            </a:pPr>
            <a:r>
              <a:rPr lang="en-US" dirty="0"/>
              <a:t>D</a:t>
            </a:r>
            <a:r>
              <a:rPr lang="de-CH" dirty="0"/>
              <a:t>ocker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r>
              <a:rPr lang="de-CH" dirty="0"/>
              <a:t>ython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DF2ED1-35A6-4210-AB43-E90C194E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Provide Method to DivaServices (medium+)</a:t>
            </a:r>
            <a:endParaRPr lang="de-CH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A9D5983-4F36-46C5-B965-7EE7DA6D9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802431" cy="304271"/>
          </a:xfrm>
        </p:spPr>
        <p:txBody>
          <a:bodyPr/>
          <a:lstStyle/>
          <a:p>
            <a:fld id="{053139DF-9F19-4941-AC0C-9FB963D66194}" type="slidenum">
              <a:rPr lang="en-GB" smtClean="0"/>
              <a:pPr/>
              <a:t>7</a:t>
            </a:fld>
            <a:r>
              <a:rPr lang="en-GB" dirty="0"/>
              <a:t> of 8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51348E05-18FE-41C0-8172-665937D6A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</p:spPr>
        <p:txBody>
          <a:bodyPr/>
          <a:lstStyle/>
          <a:p>
            <a:r>
              <a:rPr lang="en-US" dirty="0"/>
              <a:t>24/04/2018</a:t>
            </a:r>
            <a:endParaRPr lang="en-GB" dirty="0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5D3B7B60-B1ED-4076-B239-B85D664A1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</p:spPr>
        <p:txBody>
          <a:bodyPr/>
          <a:lstStyle/>
          <a:p>
            <a:r>
              <a:rPr lang="en-US" dirty="0"/>
              <a:t>Reproducible Research in Document Image Analysis @ DAS2018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92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2BF12E-F2CD-4414-B2EB-A5D60B276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Github</a:t>
            </a:r>
          </a:p>
          <a:p>
            <a:pPr marL="457200" lvl="1" indent="0">
              <a:buNone/>
            </a:pPr>
            <a:r>
              <a:rPr lang="de-CH" dirty="0">
                <a:hlinkClick r:id="rId2"/>
              </a:rPr>
              <a:t>https://github.com/lunactic/DAS_2018_Tutorial</a:t>
            </a:r>
            <a:endParaRPr lang="de-CH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USB-Drive</a:t>
            </a:r>
          </a:p>
          <a:p>
            <a:pPr marL="457200" lvl="1" indent="0">
              <a:buNone/>
            </a:pPr>
            <a:r>
              <a:rPr lang="en-US" dirty="0"/>
              <a:t>VirtualBox Image with all pre-requisites</a:t>
            </a:r>
          </a:p>
          <a:p>
            <a:pPr marL="457200" lvl="1" indent="0">
              <a:buNone/>
            </a:pPr>
            <a:r>
              <a:rPr lang="en-US" dirty="0"/>
              <a:t>User: das2018 / </a:t>
            </a:r>
            <a:r>
              <a:rPr lang="en-US" dirty="0" err="1"/>
              <a:t>Pwd</a:t>
            </a:r>
            <a:r>
              <a:rPr lang="en-US" dirty="0"/>
              <a:t>: das2018</a:t>
            </a:r>
          </a:p>
          <a:p>
            <a:pPr marL="457200" lvl="1" indent="0">
              <a:buNone/>
            </a:pPr>
            <a:r>
              <a:rPr lang="en-US" dirty="0"/>
              <a:t>Contains </a:t>
            </a:r>
            <a:r>
              <a:rPr lang="en-US" dirty="0" err="1"/>
              <a:t>DeepDIVA</a:t>
            </a:r>
            <a:r>
              <a:rPr lang="en-US" dirty="0"/>
              <a:t> as well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Have Fun!</a:t>
            </a:r>
            <a:endParaRPr lang="de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B47D5-6CB5-4138-B174-F268DCA9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</a:t>
            </a:r>
            <a:endParaRPr lang="de-CH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73EBEFB-3841-4C95-AC38-0BD81E18E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3" y="5410729"/>
            <a:ext cx="802431" cy="304271"/>
          </a:xfrm>
        </p:spPr>
        <p:txBody>
          <a:bodyPr/>
          <a:lstStyle/>
          <a:p>
            <a:fld id="{053139DF-9F19-4941-AC0C-9FB963D66194}" type="slidenum">
              <a:rPr lang="en-GB" smtClean="0"/>
              <a:pPr/>
              <a:t>8</a:t>
            </a:fld>
            <a:r>
              <a:rPr lang="en-GB" dirty="0"/>
              <a:t> of 8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3F6B77D6-6885-4611-A0A1-2EA5D28FA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5410729"/>
            <a:ext cx="1043608" cy="304271"/>
          </a:xfrm>
        </p:spPr>
        <p:txBody>
          <a:bodyPr/>
          <a:lstStyle/>
          <a:p>
            <a:r>
              <a:rPr lang="en-US" dirty="0"/>
              <a:t>24/04/2018</a:t>
            </a:r>
            <a:endParaRPr lang="en-GB" dirty="0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7177249F-34FB-4400-A721-8675BDCD3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111" y="5410729"/>
            <a:ext cx="7011779" cy="304271"/>
          </a:xfrm>
        </p:spPr>
        <p:txBody>
          <a:bodyPr/>
          <a:lstStyle/>
          <a:p>
            <a:r>
              <a:rPr lang="en-US" dirty="0"/>
              <a:t>Reproducible Research in Document Image Analysis @ DAS2018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567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Unifr-corporate-style-Angie-Garz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ge Figu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plate_Unifr-corporate-style-Angie-Garz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template_Unifr-corporate-style-Angie-Garz</Template>
  <TotalTime>0</TotalTime>
  <Words>320</Words>
  <Application>Microsoft Office PowerPoint</Application>
  <PresentationFormat>On-screen Show (16:10)</PresentationFormat>
  <Paragraphs>93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template_Unifr-corporate-style-Angie-Garz</vt:lpstr>
      <vt:lpstr>Large Figures</vt:lpstr>
      <vt:lpstr>1_template_Unifr-corporate-style-Angie-Garz</vt:lpstr>
      <vt:lpstr>Reproducible Research in Document Image Analysis</vt:lpstr>
      <vt:lpstr>DivaServices in 30 seconds</vt:lpstr>
      <vt:lpstr>DivaServices – The Framework</vt:lpstr>
      <vt:lpstr>Two words on Docker</vt:lpstr>
      <vt:lpstr>Hands-On</vt:lpstr>
      <vt:lpstr>Use methods in a project (easy-medium)</vt:lpstr>
      <vt:lpstr>Provide Method to DivaServices (medium+)</vt:lpstr>
      <vt:lpstr>Material</vt:lpstr>
    </vt:vector>
  </TitlesOfParts>
  <Company>UniversitÃ© de Fribourg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DIVAServices</dc:title>
  <dc:creator>Würsch Marcel</dc:creator>
  <cp:keywords>Unifr</cp:keywords>
  <cp:lastModifiedBy>Marcel Würsch</cp:lastModifiedBy>
  <cp:revision>815</cp:revision>
  <dcterms:created xsi:type="dcterms:W3CDTF">2015-06-17T14:38:16Z</dcterms:created>
  <dcterms:modified xsi:type="dcterms:W3CDTF">2018-04-24T08:00:16Z</dcterms:modified>
</cp:coreProperties>
</file>