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73" r:id="rId2"/>
    <p:sldId id="258" r:id="rId3"/>
    <p:sldId id="283" r:id="rId4"/>
    <p:sldId id="282" r:id="rId5"/>
    <p:sldId id="280" r:id="rId6"/>
    <p:sldId id="284" r:id="rId7"/>
    <p:sldId id="281" r:id="rId8"/>
    <p:sldId id="279" r:id="rId9"/>
    <p:sldId id="285" r:id="rId10"/>
    <p:sldId id="276" r:id="rId11"/>
    <p:sldId id="286" r:id="rId12"/>
    <p:sldId id="274" r:id="rId13"/>
    <p:sldId id="277" r:id="rId14"/>
    <p:sldId id="288" r:id="rId15"/>
    <p:sldId id="287" r:id="rId16"/>
    <p:sldId id="290" r:id="rId17"/>
    <p:sldId id="296" r:id="rId18"/>
    <p:sldId id="294" r:id="rId19"/>
    <p:sldId id="295" r:id="rId20"/>
    <p:sldId id="293" r:id="rId2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3"/>
    <p:restoredTop sz="94654"/>
  </p:normalViewPr>
  <p:slideViewPr>
    <p:cSldViewPr snapToGrid="0">
      <p:cViewPr varScale="1">
        <p:scale>
          <a:sx n="165" d="100"/>
          <a:sy n="165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68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656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19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59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34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094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83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419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31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11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87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45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66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538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056984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792288" y="841276"/>
            <a:ext cx="5486400" cy="309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0" y="5410733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100394" y="5410733"/>
            <a:ext cx="1008112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066112" y="5410733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1775362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ourier New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100395" y="5410733"/>
            <a:ext cx="802432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long title">
  <p:cSld name="Title Slide - long 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8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29600" y="2232000"/>
            <a:ext cx="7772400" cy="2808312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29601" y="3649588"/>
            <a:ext cx="775476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ourier New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130347" y="4729712"/>
            <a:ext cx="761324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 descr="C:\GarzA\administrative\logos-templates\logos\unifr-logo\UNF_Logo_100pr_pos_margi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59632" cy="87754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129600" y="4537074"/>
            <a:ext cx="6818664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0" name="Shape 30" descr="C:\Users\WuerschM\Documents\template_title-slide-background-image.png"/>
          <p:cNvPicPr preferRelativeResize="0"/>
          <p:nvPr/>
        </p:nvPicPr>
        <p:blipFill rotWithShape="1">
          <a:blip r:embed="rId3">
            <a:alphaModFix/>
          </a:blip>
          <a:srcRect t="3447"/>
          <a:stretch/>
        </p:blipFill>
        <p:spPr>
          <a:xfrm>
            <a:off x="1513" y="877544"/>
            <a:ext cx="9144000" cy="483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 descr="C:\Users\WuerschM\Documents\template_title-slide-background-image.png"/>
          <p:cNvPicPr preferRelativeResize="0"/>
          <p:nvPr/>
        </p:nvPicPr>
        <p:blipFill rotWithShape="1">
          <a:blip r:embed="rId2">
            <a:alphaModFix/>
          </a:blip>
          <a:srcRect t="3447"/>
          <a:stretch/>
        </p:blipFill>
        <p:spPr>
          <a:xfrm>
            <a:off x="1513" y="877544"/>
            <a:ext cx="9144000" cy="483745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/>
          <p:nvPr/>
        </p:nvSpPr>
        <p:spPr>
          <a:xfrm>
            <a:off x="0" y="0"/>
            <a:ext cx="9144000" cy="8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29600" y="2232000"/>
            <a:ext cx="7772400" cy="2808312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29601" y="3073524"/>
            <a:ext cx="775476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ourier New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130347" y="4729712"/>
            <a:ext cx="761324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7" name="Shape 37" descr="C:\GarzA\administrative\logos-templates\logos\unifr-logo\UNF_Logo_100pr_pos_marg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59632" cy="87754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129600" y="4537074"/>
            <a:ext cx="6818664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4">
            <a:alphaModFix/>
          </a:blip>
          <a:srcRect r="13683"/>
          <a:stretch/>
        </p:blipFill>
        <p:spPr>
          <a:xfrm>
            <a:off x="0" y="876300"/>
            <a:ext cx="9144000" cy="483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 descr="C:\Users\WuerschM\Documents\template_title-slide-background-image.png"/>
          <p:cNvPicPr preferRelativeResize="0"/>
          <p:nvPr/>
        </p:nvPicPr>
        <p:blipFill rotWithShape="1">
          <a:blip r:embed="rId2">
            <a:alphaModFix/>
          </a:blip>
          <a:srcRect t="3447"/>
          <a:stretch/>
        </p:blipFill>
        <p:spPr>
          <a:xfrm>
            <a:off x="1513" y="869508"/>
            <a:ext cx="9144000" cy="48374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29600" y="2232000"/>
            <a:ext cx="7772400" cy="2808312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29600" y="3073524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long title">
  <p:cSld name="Section Header - long 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 descr="C:\Users\WuerschM\Documents\template_title-slide-background-image.png"/>
          <p:cNvPicPr preferRelativeResize="0"/>
          <p:nvPr/>
        </p:nvPicPr>
        <p:blipFill rotWithShape="1">
          <a:blip r:embed="rId2">
            <a:alphaModFix/>
          </a:blip>
          <a:srcRect t="3447"/>
          <a:stretch/>
        </p:blipFill>
        <p:spPr>
          <a:xfrm>
            <a:off x="1513" y="877544"/>
            <a:ext cx="9144000" cy="48374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29600" y="2232000"/>
            <a:ext cx="7772400" cy="2808312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9600" y="3649588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References">
  <p:cSld name="Title, Content, and Referenc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056984" cy="40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30001" y="4873724"/>
            <a:ext cx="7848872" cy="450000"/>
          </a:xfrm>
          <a:prstGeom prst="rect">
            <a:avLst/>
          </a:prstGeom>
          <a:noFill/>
          <a:ln w="155575" cap="flat" cmpd="sng">
            <a:solidFill>
              <a:srgbClr val="BFBFBF">
                <a:alpha val="4784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0395" y="5410733"/>
            <a:ext cx="802432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0" y="5410733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066112" y="5410733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29816" y="841276"/>
            <a:ext cx="3960000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726800" y="841276"/>
            <a:ext cx="3960000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0" y="5410733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100395" y="5410733"/>
            <a:ext cx="802432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066112" y="5410733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16" y="1279265"/>
            <a:ext cx="3960000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29816" y="1812396"/>
            <a:ext cx="3960000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4726800" y="1279265"/>
            <a:ext cx="3960000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4726800" y="1812396"/>
            <a:ext cx="3960000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066112" y="5410733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0" y="5410733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100395" y="5410733"/>
            <a:ext cx="802432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066112" y="5410733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0" y="5410733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100395" y="5410733"/>
            <a:ext cx="802432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UNIFR_Background_Titleslide_PPT.jpg"/>
          <p:cNvPicPr preferRelativeResize="0"/>
          <p:nvPr/>
        </p:nvPicPr>
        <p:blipFill rotWithShape="1">
          <a:blip r:embed="rId13">
            <a:alphaModFix/>
          </a:blip>
          <a:srcRect b="18235"/>
          <a:stretch/>
        </p:blipFill>
        <p:spPr>
          <a:xfrm>
            <a:off x="0" y="697260"/>
            <a:ext cx="9144000" cy="470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056984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Shape 13" descr="C:\GarzA\administrative\logos-templates\logos\unifr-logo\UNF_Logo_100pr_pos_margin.png"/>
          <p:cNvPicPr preferRelativeResize="0"/>
          <p:nvPr/>
        </p:nvPicPr>
        <p:blipFill rotWithShape="1">
          <a:blip r:embed="rId14">
            <a:alphaModFix/>
          </a:blip>
          <a:srcRect r="50000" b="34875"/>
          <a:stretch/>
        </p:blipFill>
        <p:spPr>
          <a:xfrm>
            <a:off x="1" y="0"/>
            <a:ext cx="629816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100395" y="5410733"/>
            <a:ext cx="802432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0" y="5410733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1066112" y="5410733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VA-DIA/DeepDIVAwe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29598" y="2232000"/>
            <a:ext cx="7770817" cy="2801983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 sz="3200" b="1" dirty="0"/>
              <a:t>DeepDIVA: A Highly-Functional Python Framework for Reproducible Experiments</a:t>
            </a:r>
            <a:endParaRPr sz="32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29601" y="4142885"/>
            <a:ext cx="7754768" cy="67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sz="2000" dirty="0"/>
              <a:t>{M. Alberti, </a:t>
            </a:r>
            <a:r>
              <a:rPr lang="en-GB" sz="2000" b="1" dirty="0"/>
              <a:t>V. </a:t>
            </a:r>
            <a:r>
              <a:rPr lang="en-GB" sz="2000" b="1" dirty="0" err="1"/>
              <a:t>Pondenkandath</a:t>
            </a:r>
            <a:r>
              <a:rPr lang="en-GB" sz="2000" dirty="0"/>
              <a:t>}</a:t>
            </a:r>
            <a:r>
              <a:rPr lang="en-GB" sz="2000" baseline="30000" dirty="0"/>
              <a:t>*</a:t>
            </a:r>
            <a:r>
              <a:rPr lang="en-GB" sz="2000" dirty="0"/>
              <a:t>, M. </a:t>
            </a:r>
            <a:r>
              <a:rPr lang="en-GB" sz="2000" dirty="0" err="1"/>
              <a:t>Würsch</a:t>
            </a:r>
            <a:r>
              <a:rPr lang="en-GB" sz="2000" dirty="0"/>
              <a:t>, R. Ingold, M. Liwicki</a:t>
            </a:r>
          </a:p>
          <a:p>
            <a:pPr marL="0" lvl="0" indent="0">
              <a:spcBef>
                <a:spcPts val="320"/>
              </a:spcBef>
              <a:buSzPts val="1600"/>
            </a:pPr>
            <a:r>
              <a:rPr lang="en-GB" sz="1400" i="1" baseline="30000" dirty="0"/>
              <a:t>*We use an unordered set to reflect how much we care about order of authors</a:t>
            </a:r>
            <a:endParaRPr lang="en-GB" sz="2000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129600" y="4537074"/>
            <a:ext cx="6818664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DIVA Group, University of Fribourg, Switzerland</a:t>
            </a:r>
            <a:endParaRPr sz="1400" dirty="0"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5874" y="4816907"/>
            <a:ext cx="136732" cy="1367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948264" y="4729712"/>
            <a:ext cx="943407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24</a:t>
            </a:r>
            <a:r>
              <a:rPr lang="en-GB" sz="1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-Apr-18</a:t>
            </a:r>
            <a:endParaRPr sz="1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205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056984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>
              <a:spcAft>
                <a:spcPts val="1200"/>
              </a:spcAft>
              <a:buNone/>
            </a:pPr>
            <a:r>
              <a:rPr lang="en-GB" dirty="0"/>
              <a:t>In order to reproduce an experiment one needs: </a:t>
            </a:r>
          </a:p>
          <a:p>
            <a:pPr>
              <a:spcAft>
                <a:spcPts val="600"/>
              </a:spcAft>
            </a:pPr>
            <a:r>
              <a:rPr lang="en-GB" dirty="0"/>
              <a:t>Git repository URL</a:t>
            </a:r>
          </a:p>
          <a:p>
            <a:pPr>
              <a:spcAft>
                <a:spcPts val="600"/>
              </a:spcAft>
            </a:pPr>
            <a:r>
              <a:rPr lang="en-GB" dirty="0"/>
              <a:t>Git commit identifier (full SHA)</a:t>
            </a:r>
          </a:p>
          <a:p>
            <a:pPr>
              <a:spcAft>
                <a:spcPts val="600"/>
              </a:spcAft>
            </a:pPr>
            <a:r>
              <a:rPr lang="en-GB" dirty="0"/>
              <a:t>List of command line arguments used</a:t>
            </a:r>
          </a:p>
          <a:p>
            <a:endParaRPr lang="en-GB" dirty="0"/>
          </a:p>
          <a:p>
            <a:pPr marL="50800" indent="0">
              <a:buNone/>
            </a:pPr>
            <a:r>
              <a:rPr lang="en-GB" dirty="0"/>
              <a:t>-&gt; This will be part of the hands-on experience of today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Reproducing Other People’s Experiments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08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0BF6-8E11-468B-8017-3B884EA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" y="2232000"/>
            <a:ext cx="7813236" cy="2808312"/>
          </a:xfrm>
        </p:spPr>
        <p:txBody>
          <a:bodyPr/>
          <a:lstStyle/>
          <a:p>
            <a:r>
              <a:rPr lang="en-GB" dirty="0"/>
              <a:t>Making Your Life Easier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43CD-E5AA-4220-8FD0-60888125E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not Reinvent the wheel!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0517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056984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dirty="0"/>
              <a:t>“One click away” deep learning scenarios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Image classification</a:t>
            </a: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Train models for classification of images</a:t>
            </a:r>
          </a:p>
          <a:p>
            <a:pPr marL="514350" indent="-514350">
              <a:spcBef>
                <a:spcPts val="0"/>
              </a:spcBef>
            </a:pPr>
            <a:r>
              <a:rPr lang="en-GB" dirty="0"/>
              <a:t>Bi-dimensional data classification </a:t>
            </a: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Useful for understanding networks or proof of concept</a:t>
            </a:r>
          </a:p>
          <a:p>
            <a:pPr marL="514350" indent="-514350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Image similarity	</a:t>
            </a: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models using the triplet-loss metric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Apply a model on new data</a:t>
            </a:r>
          </a:p>
          <a:p>
            <a:pPr marL="971550" lvl="1" indent="-514350"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Feature extraction using a pre-trained model</a:t>
            </a:r>
          </a:p>
          <a:p>
            <a:pPr marL="457200" lvl="1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Boilerplate Code: Deep Learning Scenarios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82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056984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dirty="0"/>
              <a:t>Major features:</a:t>
            </a:r>
          </a:p>
          <a:p>
            <a:pPr marL="342900" indent="-342900">
              <a:spcBef>
                <a:spcPts val="0"/>
              </a:spcBef>
            </a:pPr>
            <a:r>
              <a:rPr lang="en-GB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Automatic </a:t>
            </a:r>
            <a:r>
              <a:rPr lang="en-GB" sz="2400" dirty="0">
                <a:solidFill>
                  <a:schemeClr val="tx1"/>
                </a:solidFill>
              </a:rPr>
              <a:t>h</a:t>
            </a:r>
            <a:r>
              <a:rPr lang="en-GB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yper-parameter optimization </a:t>
            </a:r>
            <a:r>
              <a:rPr lang="en-GB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(no grid search!)</a:t>
            </a:r>
          </a:p>
          <a:p>
            <a:pPr marL="342900" indent="-342900">
              <a:spcBef>
                <a:spcPts val="0"/>
              </a:spcBef>
            </a:pPr>
            <a:r>
              <a:rPr lang="en-GB" sz="2400" dirty="0"/>
              <a:t>Data visualization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(plots, diagrams, …)</a:t>
            </a:r>
          </a:p>
          <a:p>
            <a:pPr marL="342900" indent="-342900">
              <a:spcBef>
                <a:spcPts val="0"/>
              </a:spcBef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comparing methods </a:t>
            </a:r>
            <a:r>
              <a:rPr lang="en-GB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(multi-run, …)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-GB" sz="2400" dirty="0"/>
              <a:t>Network inspection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(histograms of weights, …)</a:t>
            </a:r>
          </a:p>
          <a:p>
            <a:pPr marL="342900" indent="-342900">
              <a:spcBef>
                <a:spcPts val="0"/>
              </a:spcBef>
            </a:pPr>
            <a:r>
              <a:rPr lang="en-GB" sz="2400" dirty="0"/>
              <a:t>New dataset support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(splitting, analytics, … )</a:t>
            </a:r>
          </a:p>
          <a:p>
            <a:pPr marL="342900" indent="-342900">
              <a:spcBef>
                <a:spcPts val="0"/>
              </a:spcBef>
            </a:pPr>
            <a:r>
              <a:rPr lang="en-GB" sz="2400" dirty="0"/>
              <a:t>DeepDIVA as a web service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(DIVA Services)</a:t>
            </a:r>
            <a:endParaRPr lang="en-GB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342900" indent="-342900">
              <a:spcBef>
                <a:spcPts val="0"/>
              </a:spcBef>
            </a:pPr>
            <a:endParaRPr lang="en-GB" sz="24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comprehensive list of features visit:</a:t>
            </a:r>
          </a:p>
          <a:p>
            <a:pPr marL="0" indent="0">
              <a:spcBef>
                <a:spcPts val="0"/>
              </a:spcBef>
              <a:buNone/>
            </a:pP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2400" dirty="0">
                <a:solidFill>
                  <a:srgbClr val="0070C0"/>
                </a:solidFill>
                <a:hlinkClick r:id="rId3"/>
              </a:rPr>
              <a:t>https://github.com/DIVA-DIA/DeepDIVAweb/</a:t>
            </a:r>
            <a:endParaRPr lang="en-GB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0"/>
              </a:spcBef>
            </a:pP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Boilerplate Code: Everyday Problems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15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11F-7B77-244E-A089-E242F08B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With </a:t>
            </a:r>
            <a:r>
              <a:rPr lang="en-US" dirty="0" err="1"/>
              <a:t>DeepDIVA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F9D7-3F94-9D47-9F1C-9657E9706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61217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436691" cy="258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</a:pPr>
            <a:r>
              <a:rPr lang="en-GB" dirty="0"/>
              <a:t>From source: 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Ubuntu (or other flavours of Linux)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/>
              <a:t>Otherwise</a:t>
            </a:r>
          </a:p>
          <a:p>
            <a:pPr lvl="1" indent="-457200">
              <a:spcBef>
                <a:spcPts val="0"/>
              </a:spcBef>
            </a:pPr>
            <a:r>
              <a:rPr lang="en-GB" dirty="0"/>
              <a:t>Docker  </a:t>
            </a:r>
          </a:p>
          <a:p>
            <a:pPr lvl="2" indent="-457200">
              <a:spcBef>
                <a:spcPts val="0"/>
              </a:spcBef>
            </a:pPr>
            <a:r>
              <a:rPr lang="en-GB" sz="1800" dirty="0"/>
              <a:t>docker run -it --</a:t>
            </a:r>
            <a:r>
              <a:rPr lang="en-GB" sz="1800" dirty="0" err="1"/>
              <a:t>rm</a:t>
            </a:r>
            <a:r>
              <a:rPr lang="en-GB" sz="1800" dirty="0"/>
              <a:t> -p 6006:6006 </a:t>
            </a:r>
            <a:r>
              <a:rPr lang="en-GB" sz="1800" dirty="0" err="1"/>
              <a:t>divaservices</a:t>
            </a:r>
            <a:r>
              <a:rPr lang="en-GB" sz="1800" dirty="0"/>
              <a:t>/</a:t>
            </a:r>
            <a:r>
              <a:rPr lang="en-GB" sz="1800" dirty="0" err="1"/>
              <a:t>deepdiva</a:t>
            </a:r>
            <a:r>
              <a:rPr lang="en-GB" sz="1800" dirty="0"/>
              <a:t> /bin/bash</a:t>
            </a:r>
          </a:p>
          <a:p>
            <a:pPr lvl="1" indent="-457200">
              <a:spcBef>
                <a:spcPts val="0"/>
              </a:spcBef>
            </a:pPr>
            <a:r>
              <a:rPr lang="en-GB" dirty="0"/>
              <a:t>VirtualBox</a:t>
            </a:r>
          </a:p>
          <a:p>
            <a:pPr lvl="2" indent="-457200">
              <a:spcBef>
                <a:spcPts val="0"/>
              </a:spcBef>
            </a:pPr>
            <a:r>
              <a:rPr lang="en-GB" sz="1600" dirty="0" err="1"/>
              <a:t>DIVAServices</a:t>
            </a:r>
            <a:r>
              <a:rPr lang="en-GB" sz="1600" dirty="0"/>
              <a:t> </a:t>
            </a:r>
            <a:r>
              <a:rPr lang="en-GB" sz="1600" dirty="0" err="1"/>
              <a:t>virtualbox</a:t>
            </a:r>
            <a:r>
              <a:rPr lang="en-GB" sz="1600" dirty="0"/>
              <a:t> image</a:t>
            </a:r>
            <a:endParaRPr lang="en-GB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457200">
              <a:spcBef>
                <a:spcPts val="0"/>
              </a:spcBef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dirty="0"/>
              <a:t>Install </a:t>
            </a:r>
            <a:r>
              <a:rPr lang="en-GB" dirty="0" err="1"/>
              <a:t>DeepDIVA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api.qr-code-generator.com/v1/get-frame?access-token=EBephxedmZHs9OWzR2Kbv-125ifulLI1LemyW4NO2hwWifAzpHadEVcOq-OkFtNz&amp;frame_name=no-frame&amp;qr_code_text=https%3A%2F%2Fdiva-dia.github.io%2FDeepDIVAweb%2Fgetting-started.html&amp;text=Scan%20me&amp;icon_name=mobile&amp;image_format=PNG&amp;image_width=300">
            <a:extLst>
              <a:ext uri="{FF2B5EF4-FFF2-40B4-BE49-F238E27FC236}">
                <a16:creationId xmlns:a16="http://schemas.microsoft.com/office/drawing/2014/main" id="{28485FE7-3DBC-1E4C-A962-EB7B195DB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305" y="841276"/>
            <a:ext cx="1494634" cy="149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37EF6-2871-6A47-BDE3-DE86F653AAC8}"/>
              </a:ext>
            </a:extLst>
          </p:cNvPr>
          <p:cNvSpPr txBox="1"/>
          <p:nvPr/>
        </p:nvSpPr>
        <p:spPr>
          <a:xfrm>
            <a:off x="254977" y="4481400"/>
            <a:ext cx="924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https://diva-</a:t>
            </a:r>
            <a:r>
              <a:rPr lang="en-US" sz="2400" dirty="0" err="1"/>
              <a:t>dia.github.io</a:t>
            </a:r>
            <a:r>
              <a:rPr lang="en-US" sz="2400" dirty="0"/>
              <a:t>/</a:t>
            </a:r>
            <a:r>
              <a:rPr lang="en-US" sz="2400" dirty="0" err="1"/>
              <a:t>DeepDIVAweb</a:t>
            </a:r>
            <a:r>
              <a:rPr lang="en-US" sz="2400" dirty="0"/>
              <a:t>/getting-</a:t>
            </a:r>
            <a:r>
              <a:rPr lang="en-US" sz="2400" dirty="0" err="1"/>
              <a:t>started.html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08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7898721" cy="43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GB" sz="2400" dirty="0"/>
              <a:t>Download MNIST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GB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GB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/data/</a:t>
            </a:r>
            <a:r>
              <a:rPr lang="en-GB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get_me_a_dataset.py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mnist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--output-folder here</a:t>
            </a:r>
          </a:p>
          <a:p>
            <a:pPr marL="1257300" lvl="2" indent="-342900">
              <a:spcBef>
                <a:spcPts val="0"/>
              </a:spcBef>
            </a:pPr>
            <a:endParaRPr lang="en-GB" sz="1600" dirty="0"/>
          </a:p>
          <a:p>
            <a:pPr marL="342900" indent="-342900">
              <a:spcBef>
                <a:spcPts val="0"/>
              </a:spcBef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 simple convolutional neural network (CNN)</a:t>
            </a:r>
          </a:p>
          <a:p>
            <a:pPr marL="901700" lvl="2" indent="0">
              <a:spcBef>
                <a:spcPts val="0"/>
              </a:spcBef>
              <a:buNone/>
            </a:pPr>
            <a:endParaRPr lang="en-GB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1700" lvl="2" indent="0">
              <a:spcBef>
                <a:spcPts val="0"/>
              </a:spcBef>
              <a:buNone/>
            </a:pPr>
            <a:r>
              <a:rPr lang="en-GB" sz="16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template/</a:t>
            </a:r>
            <a:r>
              <a:rPr lang="en-GB" sz="1600" b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RunMe.py</a:t>
            </a:r>
            <a:r>
              <a:rPr lang="en-GB" sz="16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--dataset-folder here/MNIST  --seed 42 --</a:t>
            </a:r>
            <a:r>
              <a:rPr lang="en-GB" sz="1600" b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ignoregit</a:t>
            </a:r>
            <a:r>
              <a:rPr lang="en-GB" sz="16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--no-</a:t>
            </a:r>
            <a:r>
              <a:rPr lang="en-GB" sz="1600" b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cuda</a:t>
            </a:r>
            <a:r>
              <a:rPr lang="en-GB" sz="16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--epochs 1</a:t>
            </a:r>
          </a:p>
          <a:p>
            <a:pPr marL="800100" lvl="1">
              <a:spcBef>
                <a:spcPts val="0"/>
              </a:spcBef>
            </a:pPr>
            <a:endParaRPr lang="en-GB" sz="2000" dirty="0"/>
          </a:p>
          <a:p>
            <a:pPr marL="342900">
              <a:spcBef>
                <a:spcPts val="0"/>
              </a:spcBef>
            </a:pPr>
            <a:r>
              <a:rPr lang="en-GB" sz="2400" dirty="0"/>
              <a:t>Final test score should be: ~</a:t>
            </a:r>
            <a:r>
              <a:rPr lang="en-GB" sz="2400" b="1" dirty="0"/>
              <a:t>19.71%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dirty="0"/>
              <a:t>Reproduce this experiment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2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7898721" cy="43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2" indent="0">
              <a:spcBef>
                <a:spcPts val="0"/>
              </a:spcBef>
              <a:buNone/>
            </a:pPr>
            <a:endParaRPr lang="en-GB" sz="1600" dirty="0"/>
          </a:p>
          <a:p>
            <a:pPr marL="342900" indent="-342900">
              <a:spcBef>
                <a:spcPts val="0"/>
              </a:spcBef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the same network with a different learning rate</a:t>
            </a:r>
          </a:p>
          <a:p>
            <a:pPr marL="901700" lvl="2" indent="0">
              <a:spcBef>
                <a:spcPts val="0"/>
              </a:spcBef>
              <a:buNone/>
            </a:pPr>
            <a:endParaRPr lang="en-GB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1700" lvl="2" indent="0">
              <a:spcBef>
                <a:spcPts val="0"/>
              </a:spcBef>
              <a:buNone/>
            </a:pPr>
            <a:r>
              <a:rPr lang="en-GB" sz="16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template/</a:t>
            </a:r>
            <a:r>
              <a:rPr lang="en-GB" sz="1600" b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RunMe.py</a:t>
            </a:r>
            <a:r>
              <a:rPr lang="en-GB" sz="16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--dataset-folder here/MNIST  --seed 42 --</a:t>
            </a:r>
            <a:r>
              <a:rPr lang="en-GB" sz="1600" b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ignoregit</a:t>
            </a:r>
            <a:r>
              <a:rPr lang="en-GB" sz="16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--no-</a:t>
            </a:r>
            <a:r>
              <a:rPr lang="en-GB" sz="1600" b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cuda</a:t>
            </a:r>
            <a:r>
              <a:rPr lang="en-GB" sz="16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--epochs 1 --</a:t>
            </a:r>
            <a:r>
              <a:rPr lang="en-GB" sz="1600" b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</a:t>
            </a:r>
            <a:r>
              <a:rPr lang="en-GB" sz="16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0.1</a:t>
            </a:r>
          </a:p>
          <a:p>
            <a:pPr marL="800100" lvl="1">
              <a:spcBef>
                <a:spcPts val="0"/>
              </a:spcBef>
            </a:pPr>
            <a:endParaRPr lang="en-GB" sz="2000" dirty="0"/>
          </a:p>
          <a:p>
            <a:pPr marL="342900">
              <a:spcBef>
                <a:spcPts val="0"/>
              </a:spcBef>
            </a:pPr>
            <a:r>
              <a:rPr lang="en-GB" sz="2400" dirty="0"/>
              <a:t>Re-run the same command one more time with a different experiment name</a:t>
            </a:r>
          </a:p>
          <a:p>
            <a:pPr marL="0" indent="0">
              <a:spcBef>
                <a:spcPts val="0"/>
              </a:spcBef>
              <a:buNone/>
            </a:pPr>
            <a:endParaRPr lang="en-GB" sz="2400" dirty="0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dirty="0"/>
              <a:t>Reproduce your experiment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21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05991" y="836105"/>
            <a:ext cx="8621485" cy="43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Visualize the different runs:</a:t>
            </a:r>
            <a:endParaRPr lang="en-GB" sz="2000" dirty="0"/>
          </a:p>
          <a:p>
            <a:pPr marL="114300" lvl="3" indent="0"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logdir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./output/</a:t>
            </a:r>
          </a:p>
          <a:p>
            <a:pPr marL="114300" lvl="3" indent="0"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	For Ubuntu/VirtualBox people:</a:t>
            </a:r>
          </a:p>
          <a:p>
            <a:pPr marL="114300" lvl="3" indent="0"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		Go to the link that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suggests</a:t>
            </a:r>
          </a:p>
          <a:p>
            <a:pPr marL="114300" lvl="3" indent="0"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	For Docker:</a:t>
            </a:r>
          </a:p>
          <a:p>
            <a:pPr marL="114300" lvl="3" indent="0"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		http://localhost:6006</a:t>
            </a:r>
            <a:endParaRPr lang="en-GB" sz="2000" dirty="0"/>
          </a:p>
          <a:p>
            <a:pPr indent="-457200"/>
            <a:r>
              <a:rPr lang="en-GB" dirty="0"/>
              <a:t>Log folders are organized in format</a:t>
            </a:r>
            <a:endParaRPr lang="en-GB" sz="2000" dirty="0"/>
          </a:p>
          <a:p>
            <a:pPr marL="114300" lvl="4" indent="0">
              <a:buNone/>
            </a:pP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DeepDIVA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/output/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experiment_name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/param1=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/param2=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time_stamp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marL="0" indent="-457200">
              <a:buFont typeface="Arial" panose="020B0604020202020204" pitchFamily="34" charset="0"/>
              <a:buChar char="•"/>
            </a:pPr>
            <a:r>
              <a:rPr lang="en-GB" dirty="0"/>
              <a:t>Only non-default </a:t>
            </a:r>
            <a:r>
              <a:rPr lang="en-GB" dirty="0" err="1"/>
              <a:t>params</a:t>
            </a:r>
            <a:r>
              <a:rPr lang="en-GB" dirty="0"/>
              <a:t> will be used in directory path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Visualize the runs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885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7898721" cy="43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>
              <a:spcAft>
                <a:spcPts val="1200"/>
              </a:spcAft>
              <a:buNone/>
            </a:pPr>
            <a:r>
              <a:rPr lang="en-GB" sz="2800" dirty="0"/>
              <a:t>Inside the experiment folder, look at:</a:t>
            </a:r>
          </a:p>
          <a:p>
            <a:pPr indent="-457200">
              <a:spcAft>
                <a:spcPts val="600"/>
              </a:spcAft>
            </a:pPr>
            <a:r>
              <a:rPr lang="en-GB" dirty="0"/>
              <a:t>logs.txt - contains all logged information</a:t>
            </a:r>
            <a:endParaRPr lang="en-GB" sz="2800" dirty="0"/>
          </a:p>
          <a:p>
            <a:pPr indent="-457200">
              <a:spcAft>
                <a:spcPts val="600"/>
              </a:spcAft>
            </a:pPr>
            <a:r>
              <a:rPr lang="en-GB" dirty="0"/>
              <a:t>args.txt - all arguments used for the run</a:t>
            </a:r>
          </a:p>
          <a:p>
            <a:pPr indent="-457200">
              <a:spcAft>
                <a:spcPts val="600"/>
              </a:spcAft>
            </a:pPr>
            <a:r>
              <a:rPr lang="en-GB" dirty="0"/>
              <a:t>DeepDIVA.tar.gz - copy of the code used for the run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Inspect the logs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3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056984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582" indent="-457200">
              <a:spcAft>
                <a:spcPts val="600"/>
              </a:spcAft>
            </a:pPr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framework</a:t>
            </a:r>
          </a:p>
          <a:p>
            <a:pPr marL="609582" indent="-457200">
              <a:spcAft>
                <a:spcPts val="600"/>
              </a:spcAft>
            </a:pPr>
            <a:r>
              <a:rPr lang="en-GB" dirty="0"/>
              <a:t>B</a:t>
            </a:r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uilt on top of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endParaRPr lang="en-GB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2" indent="-457200"/>
            <a:r>
              <a:rPr lang="en-GB" dirty="0"/>
              <a:t>M</a:t>
            </a:r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akes your life easer for:</a:t>
            </a:r>
          </a:p>
          <a:p>
            <a:pPr marL="1066782" lvl="1" indent="-457200"/>
            <a:r>
              <a:rPr lang="en-GB" dirty="0"/>
              <a:t>Reproducing your own experiments</a:t>
            </a:r>
          </a:p>
          <a:p>
            <a:pPr marL="1066782" lvl="1" indent="-457200">
              <a:spcAft>
                <a:spcPts val="600"/>
              </a:spcAft>
            </a:pPr>
            <a:r>
              <a:rPr lang="en-GB" dirty="0"/>
              <a:t>Reproducing other people’s experiments</a:t>
            </a:r>
          </a:p>
          <a:p>
            <a:pPr marL="609582" indent="-457200"/>
            <a:r>
              <a:rPr lang="en-GB" dirty="0"/>
              <a:t>Additionally, provides boilerplate code for:</a:t>
            </a:r>
          </a:p>
          <a:p>
            <a:pPr marL="1066782" lvl="1" indent="-457200"/>
            <a:r>
              <a:rPr lang="en-GB" dirty="0"/>
              <a:t>Common deep learning scenarios</a:t>
            </a:r>
          </a:p>
          <a:p>
            <a:pPr marL="1066782" lvl="1" indent="-457200"/>
            <a:r>
              <a:rPr lang="en-GB" dirty="0"/>
              <a:t>Handling time consuming everyday problems</a:t>
            </a:r>
          </a:p>
          <a:p>
            <a:pPr marL="609582" indent="-457200">
              <a:spcBef>
                <a:spcPts val="480"/>
              </a:spcBef>
              <a:buSzPts val="2400"/>
            </a:pPr>
            <a:endParaRPr lang="en-GB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GB" dirty="0"/>
              <a:t>Is DeepDIVA – Elevator Pitch 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Make your experiment reproducible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https://api.qr-code-generator.com/v1/get-frame?access-token=EBephxedmZHs9OWzR2Kbv-125ifulLI1LemyW4NO2hwWifAzpHadEVcOq-OkFtNz&amp;frame_name=no-frame&amp;qr_code_text=https%3A%2F%2Fdiva-dia.github.io%2FDeepDIVAweb%2Farticles%2Fensure-reproducibility%2F&amp;text=Scan%20me&amp;icon_name=mobile&amp;image_format=PNG&amp;image_width=300">
            <a:extLst>
              <a:ext uri="{FF2B5EF4-FFF2-40B4-BE49-F238E27FC236}">
                <a16:creationId xmlns:a16="http://schemas.microsoft.com/office/drawing/2014/main" id="{61AE3448-F931-1D4A-B29B-09171B646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62" y="978877"/>
            <a:ext cx="2740269" cy="274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EC788B-D94F-5B44-AD81-643382B2238E}"/>
              </a:ext>
            </a:extLst>
          </p:cNvPr>
          <p:cNvSpPr txBox="1"/>
          <p:nvPr/>
        </p:nvSpPr>
        <p:spPr>
          <a:xfrm>
            <a:off x="0" y="4481400"/>
            <a:ext cx="966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https://diva-</a:t>
            </a:r>
            <a:r>
              <a:rPr lang="en-US" sz="2200" dirty="0" err="1"/>
              <a:t>dia.github.io</a:t>
            </a:r>
            <a:r>
              <a:rPr lang="en-US" sz="2200" dirty="0"/>
              <a:t>/</a:t>
            </a:r>
            <a:r>
              <a:rPr lang="en-US" sz="2200" dirty="0" err="1"/>
              <a:t>DeepDIVAweb</a:t>
            </a:r>
            <a:r>
              <a:rPr lang="en-US" sz="2200" dirty="0"/>
              <a:t>/articles/ensure-reproducibility/</a:t>
            </a:r>
          </a:p>
        </p:txBody>
      </p:sp>
    </p:spTree>
    <p:extLst>
      <p:ext uri="{BB962C8B-B14F-4D97-AF65-F5344CB8AC3E}">
        <p14:creationId xmlns:p14="http://schemas.microsoft.com/office/powerpoint/2010/main" val="211740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0BF6-8E11-468B-8017-3B884EA0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Reproducing Your Own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43CD-E5AA-4220-8FD0-60888125E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Short-term, </a:t>
            </a:r>
          </a:p>
          <a:p>
            <a:r>
              <a:rPr lang="en-GB" i="1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00221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056984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382" indent="0">
              <a:spcBef>
                <a:spcPts val="480"/>
              </a:spcBef>
              <a:spcAft>
                <a:spcPts val="1200"/>
              </a:spcAft>
              <a:buSzPts val="2400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Short-term reproducibility is jeopardized by:</a:t>
            </a:r>
          </a:p>
          <a:p>
            <a:pPr marL="609582" indent="-457200">
              <a:spcBef>
                <a:spcPts val="480"/>
              </a:spcBef>
              <a:spcAft>
                <a:spcPts val="600"/>
              </a:spcAft>
              <a:buSzPts val="2400"/>
            </a:pPr>
            <a:r>
              <a:rPr lang="en-GB" dirty="0"/>
              <a:t>Kilometres of poor or incomplete log files</a:t>
            </a:r>
          </a:p>
          <a:p>
            <a:pPr marL="609582" indent="-457200">
              <a:spcBef>
                <a:spcPts val="480"/>
              </a:spcBef>
              <a:spcAft>
                <a:spcPts val="600"/>
              </a:spcAft>
              <a:buSzPts val="2400"/>
            </a:pPr>
            <a:r>
              <a:rPr lang="en-GB" dirty="0"/>
              <a:t>Stochastics runs</a:t>
            </a:r>
          </a:p>
          <a:p>
            <a:pPr marL="609582" indent="-457200">
              <a:spcBef>
                <a:spcPts val="480"/>
              </a:spcBef>
              <a:spcAft>
                <a:spcPts val="1200"/>
              </a:spcAft>
              <a:buSzPts val="2400"/>
            </a:pPr>
            <a:endParaRPr lang="en-GB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382" indent="0"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Reproducing Your Own Experiments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5DFE51-BC46-4F09-B8EC-44DE9C9529D7}"/>
              </a:ext>
            </a:extLst>
          </p:cNvPr>
          <p:cNvGrpSpPr/>
          <p:nvPr/>
        </p:nvGrpSpPr>
        <p:grpSpPr>
          <a:xfrm>
            <a:off x="1844328" y="3271781"/>
            <a:ext cx="5455344" cy="1212605"/>
            <a:chOff x="1349252" y="3845311"/>
            <a:chExt cx="5455344" cy="1212605"/>
          </a:xfrm>
        </p:grpSpPr>
        <p:pic>
          <p:nvPicPr>
            <p:cNvPr id="4" name="Picture 3" descr="A close up of a device&#10;&#10;Description generated with high confidence">
              <a:extLst>
                <a:ext uri="{FF2B5EF4-FFF2-40B4-BE49-F238E27FC236}">
                  <a16:creationId xmlns:a16="http://schemas.microsoft.com/office/drawing/2014/main" id="{61132C6E-08A9-4BDE-8D86-0F8E69E33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00" t="24273" r="17883" b="12727"/>
            <a:stretch/>
          </p:blipFill>
          <p:spPr>
            <a:xfrm>
              <a:off x="5758581" y="3845311"/>
              <a:ext cx="1046015" cy="10800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C4EBEA-BDCF-4B55-9A86-6C8EB126BC05}"/>
                </a:ext>
              </a:extLst>
            </p:cNvPr>
            <p:cNvGrpSpPr/>
            <p:nvPr/>
          </p:nvGrpSpPr>
          <p:grpSpPr>
            <a:xfrm>
              <a:off x="1349252" y="3845311"/>
              <a:ext cx="3065364" cy="1212605"/>
              <a:chOff x="1349252" y="3845311"/>
              <a:chExt cx="3065364" cy="121260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1FACB5F-4A61-46B1-96B6-DFE7AB7EA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9252" y="3845311"/>
                <a:ext cx="2932759" cy="1080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B441AC5-D3E3-4550-8533-B7D394945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0791" y="4804091"/>
                <a:ext cx="253825" cy="253825"/>
              </a:xfrm>
              <a:prstGeom prst="rect">
                <a:avLst/>
              </a:prstGeom>
            </p:spPr>
          </p:pic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5815E51-0AA9-4A2F-BF95-9164DDEE2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847" y="4234928"/>
            <a:ext cx="253825" cy="2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056984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382" indent="0">
              <a:spcBef>
                <a:spcPts val="480"/>
              </a:spcBef>
              <a:spcAft>
                <a:spcPts val="1200"/>
              </a:spcAft>
              <a:buSzPts val="2400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DeepDIVA ensures short-term reproducibility by:</a:t>
            </a:r>
          </a:p>
          <a:p>
            <a:pPr marL="609582" indent="-457200"/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Meaningful logging</a:t>
            </a:r>
          </a:p>
          <a:p>
            <a:pPr marL="1066782" lvl="1" indent="-457200"/>
            <a:r>
              <a:rPr lang="en-GB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Saving all run parameters and command line </a:t>
            </a:r>
            <a:r>
              <a:rPr lang="en-GB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endParaRPr lang="en-GB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66782" lvl="1" indent="-457200"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Providing concise coloured logs</a:t>
            </a:r>
            <a:endParaRPr lang="en-GB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2" indent="-457200"/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 runs</a:t>
            </a:r>
          </a:p>
          <a:p>
            <a:pPr marL="1066782" lvl="1" indent="-457200"/>
            <a:r>
              <a:rPr lang="en-GB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Seeding the pseudo-random numbers generators: Python, </a:t>
            </a:r>
            <a:r>
              <a:rPr lang="en-GB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PyTorch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066782" lvl="1" indent="-457200"/>
            <a:r>
              <a:rPr lang="en-GB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Disabling </a:t>
            </a:r>
            <a:r>
              <a:rPr lang="en-GB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CuDNN</a:t>
            </a:r>
            <a:r>
              <a:rPr lang="en-GB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(NVIDIA Deep Neural Network library) when necessary</a:t>
            </a:r>
          </a:p>
          <a:p>
            <a:pPr marL="152382" indent="0"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Reproducing Your Own Experiments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97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0BF6-8E11-468B-8017-3B884EA0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Reproducing Your Own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43CD-E5AA-4220-8FD0-60888125E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Long-term, </a:t>
            </a:r>
          </a:p>
          <a:p>
            <a:r>
              <a:rPr lang="en-GB" i="1" dirty="0"/>
              <a:t>finished work</a:t>
            </a:r>
          </a:p>
        </p:txBody>
      </p:sp>
    </p:spTree>
    <p:extLst>
      <p:ext uri="{BB962C8B-B14F-4D97-AF65-F5344CB8AC3E}">
        <p14:creationId xmlns:p14="http://schemas.microsoft.com/office/powerpoint/2010/main" val="19587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056984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382" indent="0">
              <a:spcBef>
                <a:spcPts val="480"/>
              </a:spcBef>
              <a:spcAft>
                <a:spcPts val="1200"/>
              </a:spcAft>
              <a:buSzPts val="2400"/>
              <a:buNone/>
            </a:pPr>
            <a:r>
              <a:rPr lang="en-GB" dirty="0"/>
              <a:t>Long</a:t>
            </a:r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-term reproducibility is jeopardized by:</a:t>
            </a:r>
          </a:p>
          <a:p>
            <a:pPr marL="609582" indent="-457200">
              <a:spcBef>
                <a:spcPts val="480"/>
              </a:spcBef>
              <a:spcAft>
                <a:spcPts val="600"/>
              </a:spcAft>
              <a:buSzPts val="2400"/>
            </a:pPr>
            <a:r>
              <a:rPr lang="en-GB" dirty="0"/>
              <a:t>Poor (or none!) use of version control</a:t>
            </a:r>
          </a:p>
          <a:p>
            <a:pPr marL="609582" indent="-457200">
              <a:spcBef>
                <a:spcPts val="480"/>
              </a:spcBef>
              <a:spcAft>
                <a:spcPts val="600"/>
              </a:spcAft>
              <a:buSzPts val="2400"/>
            </a:pPr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Hard-to-die bad programming habits </a:t>
            </a:r>
          </a:p>
          <a:p>
            <a:pPr marL="152382" indent="0"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Reproducing Your Own Experiments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C3D271-17E1-40AF-8FB9-58FE9DC91C3A}"/>
              </a:ext>
            </a:extLst>
          </p:cNvPr>
          <p:cNvGrpSpPr/>
          <p:nvPr/>
        </p:nvGrpSpPr>
        <p:grpSpPr>
          <a:xfrm>
            <a:off x="2361791" y="3227874"/>
            <a:ext cx="4420419" cy="1228725"/>
            <a:chOff x="2413459" y="3227874"/>
            <a:chExt cx="4420419" cy="1228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A82671-4843-4C60-B8EE-ED8A292A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8878" y="3380273"/>
              <a:ext cx="1905000" cy="9239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CCC720-69CA-4B55-8969-376B22C19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3459" y="3227874"/>
              <a:ext cx="1038225" cy="1228725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E419B9B-A7CB-4778-819C-5D070B38A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103" y="4304198"/>
            <a:ext cx="253825" cy="253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C4BC09-9AF8-4ED7-B72C-FC8A3CB57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297" y="4202774"/>
            <a:ext cx="253825" cy="2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17" y="841276"/>
            <a:ext cx="8056984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382" indent="0">
              <a:spcBef>
                <a:spcPts val="480"/>
              </a:spcBef>
              <a:spcAft>
                <a:spcPts val="1200"/>
              </a:spcAft>
              <a:buSzPts val="2400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DeepDIVA ensures long-term reproducibility </a:t>
            </a:r>
            <a:r>
              <a:rPr lang="en-GB" dirty="0"/>
              <a:t>by</a:t>
            </a:r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609582" indent="-457200"/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status</a:t>
            </a:r>
          </a:p>
          <a:p>
            <a:pPr marL="1066782" lvl="1" indent="-457200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Linking every run to a specific commit in Git</a:t>
            </a:r>
          </a:p>
          <a:p>
            <a:pPr marL="1066782" lvl="1" indent="-457200">
              <a:spcAft>
                <a:spcPts val="600"/>
              </a:spcAft>
            </a:pPr>
            <a:r>
              <a:rPr lang="en-GB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Allowing this feature to be disabled for dev purposes</a:t>
            </a:r>
          </a:p>
          <a:p>
            <a:pPr marL="609582" indent="-457200"/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code</a:t>
            </a:r>
          </a:p>
          <a:p>
            <a:pPr marL="1066782" lvl="1" indent="-457200"/>
            <a:r>
              <a:rPr lang="en-GB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Copying the entire running code in the output folder </a:t>
            </a:r>
          </a:p>
          <a:p>
            <a:pPr marL="609582" lvl="1" indent="0"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29817" y="49188"/>
            <a:ext cx="80569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Reproducing Your Own Experiments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18-Jan-18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Deep DIVA</a:t>
            </a:r>
            <a:endParaRPr sz="1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49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0BF6-8E11-468B-8017-3B884EA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" y="2232000"/>
            <a:ext cx="7813236" cy="2808312"/>
          </a:xfrm>
        </p:spPr>
        <p:txBody>
          <a:bodyPr/>
          <a:lstStyle/>
          <a:p>
            <a:r>
              <a:rPr lang="en-GB" dirty="0"/>
              <a:t>Reproducing Other People’s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43CD-E5AA-4220-8FD0-60888125E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Given a paper, try to replicate the results and observations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209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Unifr-corporate-style-Angie-Garz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713</Words>
  <Application>Microsoft Macintosh PowerPoint</Application>
  <PresentationFormat>On-screen Show (16:10)</PresentationFormat>
  <Paragraphs>165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template_Unifr-corporate-style-Angie-Garz</vt:lpstr>
      <vt:lpstr>DeepDIVA: A Highly-Functional Python Framework for Reproducible Experiments</vt:lpstr>
      <vt:lpstr>What Is DeepDIVA – Elevator Pitch </vt:lpstr>
      <vt:lpstr>Reproducing Your Own Experiments</vt:lpstr>
      <vt:lpstr>Reproducing Your Own Experiments</vt:lpstr>
      <vt:lpstr>Reproducing Your Own Experiments</vt:lpstr>
      <vt:lpstr>Reproducing Your Own Experiments</vt:lpstr>
      <vt:lpstr>Reproducing Your Own Experiments</vt:lpstr>
      <vt:lpstr>Reproducing Your Own Experiments</vt:lpstr>
      <vt:lpstr>Reproducing Other People’s Experiments</vt:lpstr>
      <vt:lpstr>Reproducing Other People’s Experiments</vt:lpstr>
      <vt:lpstr>Making Your Life Easier</vt:lpstr>
      <vt:lpstr>Boilerplate Code: Deep Learning Scenarios</vt:lpstr>
      <vt:lpstr>Boilerplate Code: Everyday Problems</vt:lpstr>
      <vt:lpstr>Hands On With DeepDIVA</vt:lpstr>
      <vt:lpstr>Install DeepDIVA</vt:lpstr>
      <vt:lpstr>Reproduce this experiment</vt:lpstr>
      <vt:lpstr>Reproduce your experiment</vt:lpstr>
      <vt:lpstr>Visualize the runs</vt:lpstr>
      <vt:lpstr>Inspect the logs</vt:lpstr>
      <vt:lpstr>Make your experiment reproducible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BOOK IN TOWN!</dc:title>
  <cp:lastModifiedBy>SXKxqiSCWw@unifr.ch</cp:lastModifiedBy>
  <cp:revision>56</cp:revision>
  <dcterms:modified xsi:type="dcterms:W3CDTF">2018-04-24T08:00:10Z</dcterms:modified>
</cp:coreProperties>
</file>