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72" r:id="rId3"/>
  </p:sldMasterIdLst>
  <p:notesMasterIdLst>
    <p:notesMasterId r:id="rId15"/>
  </p:notesMasterIdLst>
  <p:sldIdLst>
    <p:sldId id="272" r:id="rId4"/>
    <p:sldId id="395" r:id="rId5"/>
    <p:sldId id="384" r:id="rId6"/>
    <p:sldId id="387" r:id="rId7"/>
    <p:sldId id="388" r:id="rId8"/>
    <p:sldId id="386" r:id="rId9"/>
    <p:sldId id="389" r:id="rId10"/>
    <p:sldId id="390" r:id="rId11"/>
    <p:sldId id="391" r:id="rId12"/>
    <p:sldId id="392" r:id="rId13"/>
    <p:sldId id="394" r:id="rId14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99684A-E6B5-44F8-8C77-A89295990731}">
          <p14:sldIdLst>
            <p14:sldId id="272"/>
            <p14:sldId id="395"/>
            <p14:sldId id="384"/>
            <p14:sldId id="387"/>
            <p14:sldId id="388"/>
            <p14:sldId id="386"/>
            <p14:sldId id="389"/>
            <p14:sldId id="390"/>
            <p14:sldId id="391"/>
            <p14:sldId id="392"/>
            <p14:sldId id="3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A54"/>
    <a:srgbClr val="D0C7B4"/>
    <a:srgbClr val="CC9900"/>
    <a:srgbClr val="CC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3" autoAdjust="0"/>
    <p:restoredTop sz="91071" autoAdjust="0"/>
  </p:normalViewPr>
  <p:slideViewPr>
    <p:cSldViewPr>
      <p:cViewPr>
        <p:scale>
          <a:sx n="104" d="100"/>
          <a:sy n="104" d="100"/>
        </p:scale>
        <p:origin x="696" y="7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78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BB9A7-0842-404F-98F0-3007877157F8}" type="datetimeFigureOut">
              <a:rPr lang="en-GB" smtClean="0"/>
              <a:t>23/04/2018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B3A40-259D-4EEE-A05A-60CFE084D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112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B3A40-259D-4EEE-A05A-60CFE084DA7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035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B3A40-259D-4EEE-A05A-60CFE084DA7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620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B3A40-259D-4EEE-A05A-60CFE084DA7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556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WuerschM\Documents\template_title-slide-background-image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7"/>
          <a:stretch/>
        </p:blipFill>
        <p:spPr bwMode="auto">
          <a:xfrm>
            <a:off x="1513" y="877544"/>
            <a:ext cx="9144000" cy="483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 userDrawn="1"/>
        </p:nvSpPr>
        <p:spPr>
          <a:xfrm>
            <a:off x="0" y="0"/>
            <a:ext cx="9144000" cy="87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600" y="2232000"/>
            <a:ext cx="7772400" cy="2808312"/>
          </a:xfrm>
          <a:solidFill>
            <a:schemeClr val="bg1">
              <a:alpha val="50000"/>
            </a:schemeClr>
          </a:solidFill>
        </p:spPr>
        <p:txBody>
          <a:bodyPr anchor="t" anchorCtr="0">
            <a:normAutofit/>
          </a:bodyPr>
          <a:lstStyle>
            <a:lvl1pPr algn="l">
              <a:defRPr sz="4000" b="0" baseline="0"/>
            </a:lvl1pPr>
          </a:lstStyle>
          <a:p>
            <a:r>
              <a:rPr lang="en-US" dirty="0"/>
              <a:t>Your short title goes here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600" y="3073524"/>
            <a:ext cx="7754768" cy="792088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Your subtitle goes here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30346" y="4729708"/>
            <a:ext cx="761324" cy="304271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13/04/2016</a:t>
            </a:r>
            <a:endParaRPr lang="en-GB" dirty="0"/>
          </a:p>
        </p:txBody>
      </p:sp>
      <p:pic>
        <p:nvPicPr>
          <p:cNvPr id="1026" name="Picture 2" descr="C:\GarzA\administrative\logos-templates\logos\unifr-logo\UNF_Logo_100pr_pos_marg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59632" cy="87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29600" y="4537074"/>
            <a:ext cx="6818664" cy="503238"/>
          </a:xfrm>
        </p:spPr>
        <p:txBody>
          <a:bodyPr anchor="b" anchorCtr="0">
            <a:noAutofit/>
          </a:bodyPr>
          <a:lstStyle>
            <a:lvl1pPr marL="0" indent="0">
              <a:buNone/>
              <a:defRPr sz="1800" baseline="0"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Authors go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288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5410729"/>
            <a:ext cx="104360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13/04/2016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0393" y="5410729"/>
            <a:ext cx="104360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53139DF-9F19-4941-AC0C-9FB963D66194}" type="slidenum">
              <a:rPr lang="en-GB" smtClean="0"/>
              <a:pPr/>
              <a:t>‹#›</a:t>
            </a:fld>
            <a:r>
              <a:rPr lang="en-GB" dirty="0"/>
              <a:t> of 11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111" y="5410729"/>
            <a:ext cx="701177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err="1"/>
              <a:t>DIVAServices</a:t>
            </a:r>
            <a:r>
              <a:rPr lang="en-US" dirty="0"/>
              <a:t> @ DAS2016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551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41276"/>
            <a:ext cx="5486400" cy="30983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5410729"/>
            <a:ext cx="104360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13/04/2016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0393" y="5410729"/>
            <a:ext cx="1008111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53139DF-9F19-4941-AC0C-9FB963D66194}" type="slidenum">
              <a:rPr lang="en-GB" smtClean="0"/>
              <a:pPr/>
              <a:t>‹#›</a:t>
            </a:fld>
            <a:r>
              <a:rPr lang="en-GB" dirty="0"/>
              <a:t> of 11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111" y="5410729"/>
            <a:ext cx="701177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err="1"/>
              <a:t>DIVAServices</a:t>
            </a:r>
            <a:r>
              <a:rPr lang="en-US" dirty="0"/>
              <a:t> @ DAS2016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829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5410729"/>
            <a:ext cx="104360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13/04/2016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0393" y="5410729"/>
            <a:ext cx="104360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53139DF-9F19-4941-AC0C-9FB963D66194}" type="slidenum">
              <a:rPr lang="en-GB" smtClean="0"/>
              <a:pPr/>
              <a:t>‹#›</a:t>
            </a:fld>
            <a:r>
              <a:rPr lang="en-GB" dirty="0"/>
              <a:t> of 11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111" y="5410729"/>
            <a:ext cx="701177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err="1"/>
              <a:t>DIVAServices</a:t>
            </a:r>
            <a:r>
              <a:rPr lang="en-US" dirty="0"/>
              <a:t> @ DAS2016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0913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816" y="841276"/>
            <a:ext cx="8056984" cy="4680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879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386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6056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WuerschM\Documents\template_title-slide-background-imag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7"/>
          <a:stretch>
            <a:fillRect/>
          </a:stretch>
        </p:blipFill>
        <p:spPr bwMode="auto">
          <a:xfrm>
            <a:off x="1588" y="877888"/>
            <a:ext cx="9144000" cy="483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9144000" cy="877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7" name="Picture 2" descr="C:\GarzA\administrative\logos-templates\logos\unifr-logo\UNF_Logo_100pr_pos_margi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58888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00" y="2232000"/>
            <a:ext cx="7772400" cy="2808312"/>
          </a:xfrm>
          <a:solidFill>
            <a:schemeClr val="bg1">
              <a:alpha val="50000"/>
            </a:schemeClr>
          </a:solidFill>
        </p:spPr>
        <p:txBody>
          <a:bodyPr anchor="t">
            <a:normAutofit/>
          </a:bodyPr>
          <a:lstStyle>
            <a:lvl1pPr algn="l">
              <a:defRPr sz="4000" b="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600" y="3073524"/>
            <a:ext cx="7754768" cy="792088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129600" y="4537074"/>
            <a:ext cx="6818664" cy="503238"/>
          </a:xfrm>
        </p:spPr>
        <p:txBody>
          <a:bodyPr anchor="b">
            <a:noAutofit/>
          </a:bodyPr>
          <a:lstStyle>
            <a:lvl1pPr marL="0" indent="0">
              <a:buNone/>
              <a:defRPr sz="1800" baseline="0"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>
          <a:xfrm>
            <a:off x="7131050" y="4729163"/>
            <a:ext cx="760413" cy="304800"/>
          </a:xfrm>
        </p:spPr>
        <p:txBody>
          <a:bodyPr/>
          <a:lstStyle>
            <a:lvl1pPr algn="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13/07/2016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6790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on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4"/>
          <a:stretch>
            <a:fillRect/>
          </a:stretch>
        </p:blipFill>
        <p:spPr bwMode="auto">
          <a:xfrm>
            <a:off x="0" y="877888"/>
            <a:ext cx="9144000" cy="483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9144000" cy="877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7" name="Picture 2" descr="C:\GarzA\administrative\logos-templates\logos\unifr-logo\UNF_Logo_100pr_pos_margi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58888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00" y="2232000"/>
            <a:ext cx="7772400" cy="2808312"/>
          </a:xfrm>
          <a:solidFill>
            <a:schemeClr val="bg1">
              <a:alpha val="50000"/>
            </a:schemeClr>
          </a:solidFill>
        </p:spPr>
        <p:txBody>
          <a:bodyPr anchor="t">
            <a:normAutofit/>
          </a:bodyPr>
          <a:lstStyle>
            <a:lvl1pPr algn="l">
              <a:defRPr sz="4000" b="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600" y="3649588"/>
            <a:ext cx="7754768" cy="792088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129600" y="4537074"/>
            <a:ext cx="6818664" cy="503238"/>
          </a:xfrm>
        </p:spPr>
        <p:txBody>
          <a:bodyPr anchor="b">
            <a:noAutofit/>
          </a:bodyPr>
          <a:lstStyle>
            <a:lvl1pPr marL="0" indent="0">
              <a:buNone/>
              <a:defRPr sz="1800" baseline="0"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>
          <a:xfrm>
            <a:off x="7131050" y="4729163"/>
            <a:ext cx="760413" cy="304800"/>
          </a:xfrm>
        </p:spPr>
        <p:txBody>
          <a:bodyPr/>
          <a:lstStyle>
            <a:lvl1pPr algn="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13/07/2016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45307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7E14D-8D73-4433-B814-38485256B1AA}" type="slidenum">
              <a:rPr lang="en-GB"/>
              <a:pPr>
                <a:defRPr/>
              </a:pPr>
              <a:t>‹#›</a:t>
            </a:fld>
            <a:r>
              <a:rPr lang="en-GB" dirty="0"/>
              <a:t> of 11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13/07/2016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DIVAServices-Spotlight @ DigitalHumanities 2016	Marcel Würsch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5864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4850"/>
            <a:ext cx="91440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00" y="2232000"/>
            <a:ext cx="7772400" cy="2808312"/>
          </a:xfrm>
          <a:solidFill>
            <a:srgbClr val="FFFFFF">
              <a:alpha val="50196"/>
            </a:srgbClr>
          </a:solidFill>
        </p:spPr>
        <p:txBody>
          <a:bodyPr rtlCol="0" anchor="t">
            <a:normAutofit/>
          </a:bodyPr>
          <a:lstStyle>
            <a:lvl1pPr>
              <a:defRPr lang="en-GB" sz="3600" b="0" baseline="0" dirty="0"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600" y="3073524"/>
            <a:ext cx="7772400" cy="1250156"/>
          </a:xfrm>
        </p:spPr>
        <p:txBody>
          <a:bodyPr rtlCol="0">
            <a:normAutofit/>
          </a:bodyPr>
          <a:lstStyle>
            <a:lvl1pPr marL="342900" indent="-342900">
              <a:buNone/>
              <a:defRPr lang="en-US" sz="2200" baseline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354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on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0"/>
            <a:ext cx="9144000" cy="87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600" y="2232000"/>
            <a:ext cx="7772400" cy="2808312"/>
          </a:xfrm>
          <a:solidFill>
            <a:schemeClr val="bg1">
              <a:alpha val="50000"/>
            </a:schemeClr>
          </a:solidFill>
        </p:spPr>
        <p:txBody>
          <a:bodyPr anchor="t" anchorCtr="0">
            <a:normAutofit/>
          </a:bodyPr>
          <a:lstStyle>
            <a:lvl1pPr algn="l">
              <a:defRPr sz="4000" b="0" baseline="0"/>
            </a:lvl1pPr>
          </a:lstStyle>
          <a:p>
            <a:r>
              <a:rPr lang="en-US" dirty="0"/>
              <a:t>Your very, very, very long title goes here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600" y="3649588"/>
            <a:ext cx="7754768" cy="792088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Your subtitle goes here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30346" y="4729708"/>
            <a:ext cx="761324" cy="304271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13/04/2016</a:t>
            </a:r>
            <a:endParaRPr lang="en-GB" dirty="0"/>
          </a:p>
        </p:txBody>
      </p:sp>
      <p:pic>
        <p:nvPicPr>
          <p:cNvPr id="1026" name="Picture 2" descr="C:\GarzA\administrative\logos-templates\logos\unifr-logo\UNF_Logo_100pr_pos_margin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59632" cy="87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29600" y="4537074"/>
            <a:ext cx="6818664" cy="503238"/>
          </a:xfrm>
        </p:spPr>
        <p:txBody>
          <a:bodyPr anchor="b" anchorCtr="0">
            <a:noAutofit/>
          </a:bodyPr>
          <a:lstStyle>
            <a:lvl1pPr marL="0" indent="0">
              <a:buNone/>
              <a:defRPr sz="1800" baseline="0"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Authors go here</a:t>
            </a:r>
            <a:endParaRPr lang="en-GB" dirty="0"/>
          </a:p>
        </p:txBody>
      </p:sp>
      <p:pic>
        <p:nvPicPr>
          <p:cNvPr id="9" name="Picture 3" descr="C:\Users\WuerschM\Documents\template_title-slide-background-image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7"/>
          <a:stretch/>
        </p:blipFill>
        <p:spPr bwMode="auto">
          <a:xfrm>
            <a:off x="1513" y="877544"/>
            <a:ext cx="9144000" cy="483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8192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lon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4850"/>
            <a:ext cx="91440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00" y="2232000"/>
            <a:ext cx="7772400" cy="2808312"/>
          </a:xfrm>
          <a:solidFill>
            <a:srgbClr val="FFFFFF">
              <a:alpha val="50196"/>
            </a:srgbClr>
          </a:solidFill>
        </p:spPr>
        <p:txBody>
          <a:bodyPr rtlCol="0" anchor="t">
            <a:normAutofit/>
          </a:bodyPr>
          <a:lstStyle>
            <a:lvl1pPr>
              <a:defRPr lang="en-GB" sz="3600" b="0" baseline="0" dirty="0"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600" y="3649588"/>
            <a:ext cx="7772400" cy="1250156"/>
          </a:xfrm>
        </p:spPr>
        <p:txBody>
          <a:bodyPr rtlCol="0">
            <a:normAutofit/>
          </a:bodyPr>
          <a:lstStyle>
            <a:lvl1pPr marL="342900" indent="-342900">
              <a:buNone/>
              <a:defRPr lang="en-US" sz="2200" baseline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5339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816" y="841276"/>
            <a:ext cx="8056984" cy="40324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0000" y="4873724"/>
            <a:ext cx="7848872" cy="450000"/>
          </a:xfrm>
          <a:prstGeom prst="callout1">
            <a:avLst>
              <a:gd name="adj1" fmla="val -957"/>
              <a:gd name="adj2" fmla="val -1685"/>
              <a:gd name="adj3" fmla="val 100875"/>
              <a:gd name="adj4" fmla="val -1674"/>
            </a:avLst>
          </a:prstGeom>
          <a:noFill/>
          <a:ln w="155575">
            <a:solidFill>
              <a:schemeClr val="bg1">
                <a:lumMod val="75000"/>
                <a:alpha val="48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>
              <a:spcBef>
                <a:spcPts val="468"/>
              </a:spcBef>
              <a:buFontTx/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B74DC-664D-4A99-A5F6-F49E6BCB27A3}" type="slidenum">
              <a:rPr lang="en-GB"/>
              <a:pPr>
                <a:defRPr/>
              </a:pPr>
              <a:t>‹#›</a:t>
            </a:fld>
            <a:r>
              <a:rPr lang="en-GB" dirty="0"/>
              <a:t> of 11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13/07/2016</a:t>
            </a:r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DIVAServices-Spotlight @ DigitalHumanities 2016	Marcel Würsch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6135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16" y="49188"/>
            <a:ext cx="8056984" cy="5760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9816" y="841276"/>
            <a:ext cx="3960000" cy="4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6800" y="841276"/>
            <a:ext cx="3960000" cy="4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6B801-FB4F-4763-997E-F045F3A06363}" type="slidenum">
              <a:rPr lang="en-GB"/>
              <a:pPr>
                <a:defRPr/>
              </a:pPr>
              <a:t>‹#›</a:t>
            </a:fld>
            <a:r>
              <a:rPr lang="en-GB" dirty="0"/>
              <a:t> of 11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13/07/2016</a:t>
            </a:r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DIVAServices-Spotlight @ DigitalHumanities 2016	Marcel Würsch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0401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16" y="49188"/>
            <a:ext cx="8056984" cy="5760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16" y="1279261"/>
            <a:ext cx="3960000" cy="533135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16" y="1812396"/>
            <a:ext cx="3960000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6800" y="1279261"/>
            <a:ext cx="3960000" cy="533135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6800" y="1812396"/>
            <a:ext cx="3960000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F5A88-C3FF-4E41-98B6-3BB63F12DFD9}" type="slidenum">
              <a:rPr lang="en-GB"/>
              <a:pPr>
                <a:defRPr/>
              </a:pPr>
              <a:t>‹#›</a:t>
            </a:fld>
            <a:r>
              <a:rPr lang="en-GB" dirty="0"/>
              <a:t> of 11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13/07/2016</a:t>
            </a:r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DIVAServices-Spotlight @ DigitalHumanities 2016	Marcel Würsch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3947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3616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4667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41276"/>
            <a:ext cx="5486400" cy="309837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34940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978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0393" y="5410729"/>
            <a:ext cx="802431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53139DF-9F19-4941-AC0C-9FB963D66194}" type="slidenum">
              <a:rPr lang="en-GB" smtClean="0"/>
              <a:pPr/>
              <a:t>‹#›</a:t>
            </a:fld>
            <a:r>
              <a:rPr lang="en-GB" dirty="0"/>
              <a:t> of 26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5410729"/>
            <a:ext cx="104360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02/06/2016</a:t>
            </a:r>
            <a:endParaRPr lang="en-GB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111" y="5410729"/>
            <a:ext cx="701177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D</a:t>
            </a:r>
            <a:r>
              <a:rPr lang="en-US" cap="small" dirty="0"/>
              <a:t>iva</a:t>
            </a:r>
            <a:r>
              <a:rPr lang="en-US" dirty="0"/>
              <a:t>Services @ DIVA-Seminar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434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WuerschM\Documents\template_title-slide-background-image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7"/>
          <a:stretch/>
        </p:blipFill>
        <p:spPr bwMode="auto">
          <a:xfrm>
            <a:off x="1513" y="869508"/>
            <a:ext cx="9144000" cy="483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600" y="2232000"/>
            <a:ext cx="7772400" cy="2808312"/>
          </a:xfrm>
          <a:solidFill>
            <a:srgbClr val="FFFFFF">
              <a:alpha val="50196"/>
            </a:srgbClr>
          </a:solidFill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lang="en-GB" sz="3600" b="0" baseline="0" dirty="0">
                <a:latin typeface="Calibri Light" panose="020F0302020204030204" pitchFamily="34" charset="0"/>
              </a:defRPr>
            </a:lvl1pPr>
          </a:lstStyle>
          <a:p>
            <a:pPr marL="0" lvl="0"/>
            <a:r>
              <a:rPr lang="en-US" dirty="0"/>
              <a:t>Your short section title goes here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9600" y="3073524"/>
            <a:ext cx="7772400" cy="1250156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None/>
              <a:defRPr lang="en-US" sz="2200" baseline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pPr marL="0" lvl="0" indent="0"/>
            <a:r>
              <a:rPr lang="en-US" dirty="0"/>
              <a:t>Your section 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2751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lon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WuerschM\Documents\template_title-slide-background-image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7"/>
          <a:stretch/>
        </p:blipFill>
        <p:spPr bwMode="auto">
          <a:xfrm>
            <a:off x="1513" y="877544"/>
            <a:ext cx="9144000" cy="483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600" y="2232000"/>
            <a:ext cx="7772400" cy="2808312"/>
          </a:xfrm>
          <a:solidFill>
            <a:srgbClr val="FFFFFF">
              <a:alpha val="50196"/>
            </a:srgbClr>
          </a:solidFill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lang="en-GB" sz="3600" b="0" baseline="0" dirty="0">
                <a:latin typeface="Calibri Light" panose="020F0302020204030204" pitchFamily="34" charset="0"/>
              </a:defRPr>
            </a:lvl1pPr>
          </a:lstStyle>
          <a:p>
            <a:pPr marL="0" lvl="0"/>
            <a:r>
              <a:rPr lang="en-US" dirty="0"/>
              <a:t>Your very, very long section title goes here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9600" y="3649588"/>
            <a:ext cx="7772400" cy="1250156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None/>
              <a:defRPr lang="en-US" sz="2200" baseline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pPr marL="0" lvl="0" indent="0"/>
            <a:r>
              <a:rPr lang="en-US" dirty="0"/>
              <a:t>Your section 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21904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816" y="841276"/>
            <a:ext cx="8056984" cy="40324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30000" y="4873724"/>
            <a:ext cx="7848872" cy="450000"/>
          </a:xfrm>
          <a:prstGeom prst="callout1">
            <a:avLst>
              <a:gd name="adj1" fmla="val -957"/>
              <a:gd name="adj2" fmla="val -1685"/>
              <a:gd name="adj3" fmla="val 100875"/>
              <a:gd name="adj4" fmla="val -1674"/>
            </a:avLst>
          </a:prstGeom>
          <a:noFill/>
          <a:ln w="155575">
            <a:solidFill>
              <a:schemeClr val="bg1">
                <a:lumMod val="75000"/>
                <a:alpha val="48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>
              <a:spcBef>
                <a:spcPts val="468"/>
              </a:spcBef>
              <a:buFontTx/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References – just resize the field and the line will follow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0393" y="5410729"/>
            <a:ext cx="802431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53139DF-9F19-4941-AC0C-9FB963D66194}" type="slidenum">
              <a:rPr lang="en-GB" smtClean="0"/>
              <a:pPr/>
              <a:t>‹#›</a:t>
            </a:fld>
            <a:r>
              <a:rPr lang="en-GB" dirty="0"/>
              <a:t> of 11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5410729"/>
            <a:ext cx="104360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02/06/2016</a:t>
            </a:r>
            <a:endParaRPr lang="en-GB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111" y="5410729"/>
            <a:ext cx="701177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D</a:t>
            </a:r>
            <a:r>
              <a:rPr lang="en-US" cap="small" dirty="0"/>
              <a:t>iva</a:t>
            </a:r>
            <a:r>
              <a:rPr lang="en-US" dirty="0"/>
              <a:t>Services @ DIVA-Seminar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810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16" y="49188"/>
            <a:ext cx="8056984" cy="5760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9816" y="841276"/>
            <a:ext cx="3960000" cy="4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6800" y="841276"/>
            <a:ext cx="3960000" cy="4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5410729"/>
            <a:ext cx="104360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13/04/2016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0393" y="5410729"/>
            <a:ext cx="802431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53139DF-9F19-4941-AC0C-9FB963D66194}" type="slidenum">
              <a:rPr lang="en-GB" smtClean="0"/>
              <a:pPr/>
              <a:t>‹#›</a:t>
            </a:fld>
            <a:r>
              <a:rPr lang="en-GB" dirty="0"/>
              <a:t> of 11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111" y="5410729"/>
            <a:ext cx="701177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err="1"/>
              <a:t>DIVAServices</a:t>
            </a:r>
            <a:r>
              <a:rPr lang="en-US" dirty="0"/>
              <a:t> @ DAS2016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469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16" y="49188"/>
            <a:ext cx="8056984" cy="5760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16" y="1279261"/>
            <a:ext cx="3960000" cy="533135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16" y="1812396"/>
            <a:ext cx="3960000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6800" y="1279261"/>
            <a:ext cx="3960000" cy="533135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6800" y="1812396"/>
            <a:ext cx="3960000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66111" y="5410729"/>
            <a:ext cx="701177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DIVAServices @ DAS2016</a:t>
            </a:r>
            <a:endParaRPr lang="en-GB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2"/>
          </p:nvPr>
        </p:nvSpPr>
        <p:spPr>
          <a:xfrm>
            <a:off x="0" y="5410729"/>
            <a:ext cx="104360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13/04/2016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8100393" y="5410729"/>
            <a:ext cx="802431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53139DF-9F19-4941-AC0C-9FB963D66194}" type="slidenum">
              <a:rPr lang="en-GB" smtClean="0"/>
              <a:pPr/>
              <a:t>‹#›</a:t>
            </a:fld>
            <a:r>
              <a:rPr lang="en-GB" dirty="0"/>
              <a:t> of 11</a:t>
            </a:r>
          </a:p>
        </p:txBody>
      </p:sp>
    </p:spTree>
    <p:extLst>
      <p:ext uri="{BB962C8B-B14F-4D97-AF65-F5344CB8AC3E}">
        <p14:creationId xmlns:p14="http://schemas.microsoft.com/office/powerpoint/2010/main" val="3277523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111" y="5410729"/>
            <a:ext cx="701177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err="1"/>
              <a:t>DIVAServices</a:t>
            </a:r>
            <a:r>
              <a:rPr lang="en-US" dirty="0"/>
              <a:t> @ DAS2016</a:t>
            </a:r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5410729"/>
            <a:ext cx="104360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13/04/2016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0393" y="5410729"/>
            <a:ext cx="802431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53139DF-9F19-4941-AC0C-9FB963D66194}" type="slidenum">
              <a:rPr lang="en-GB" smtClean="0"/>
              <a:pPr/>
              <a:t>‹#›</a:t>
            </a:fld>
            <a:r>
              <a:rPr lang="en-GB" dirty="0"/>
              <a:t> of 11</a:t>
            </a:r>
          </a:p>
        </p:txBody>
      </p:sp>
    </p:spTree>
    <p:extLst>
      <p:ext uri="{BB962C8B-B14F-4D97-AF65-F5344CB8AC3E}">
        <p14:creationId xmlns:p14="http://schemas.microsoft.com/office/powerpoint/2010/main" val="154375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6" descr="UNIFR_Background_Titleslide_PPT.jpg"/>
          <p:cNvPicPr>
            <a:picLocks noChangeAspect="1"/>
          </p:cNvPicPr>
          <p:nvPr/>
        </p:nvPicPr>
        <p:blipFill rotWithShape="1">
          <a:blip r:embed="rId14" cstate="print"/>
          <a:srcRect b="18235"/>
          <a:stretch/>
        </p:blipFill>
        <p:spPr>
          <a:xfrm>
            <a:off x="0" y="697260"/>
            <a:ext cx="9144000" cy="470274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9816" y="49188"/>
            <a:ext cx="805698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16" y="841276"/>
            <a:ext cx="8056984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7" name="Picture 2" descr="C:\GarzA\administrative\logos-templates\logos\unifr-logo\UNF_Logo_100pr_pos_margin.pn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34875"/>
          <a:stretch/>
        </p:blipFill>
        <p:spPr bwMode="auto">
          <a:xfrm>
            <a:off x="0" y="0"/>
            <a:ext cx="629816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0393" y="5410729"/>
            <a:ext cx="802431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53139DF-9F19-4941-AC0C-9FB963D66194}" type="slidenum">
              <a:rPr lang="en-GB" smtClean="0"/>
              <a:pPr/>
              <a:t>‹#›</a:t>
            </a:fld>
            <a:r>
              <a:rPr lang="en-GB" dirty="0"/>
              <a:t> of 26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5410729"/>
            <a:ext cx="104360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02/06/2016</a:t>
            </a:r>
            <a:endParaRPr lang="en-GB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111" y="5410729"/>
            <a:ext cx="701177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D</a:t>
            </a:r>
            <a:r>
              <a:rPr lang="en-US" cap="small" dirty="0"/>
              <a:t>iva</a:t>
            </a:r>
            <a:r>
              <a:rPr lang="en-US" dirty="0"/>
              <a:t>Services @ DIVA-Seminar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954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50" r:id="rId3"/>
    <p:sldLayoutId id="2147483651" r:id="rId4"/>
    <p:sldLayoutId id="2147483671" r:id="rId5"/>
    <p:sldLayoutId id="2147483669" r:id="rId6"/>
    <p:sldLayoutId id="2147483652" r:id="rId7"/>
    <p:sldLayoutId id="2147483653" r:id="rId8"/>
    <p:sldLayoutId id="2147483654" r:id="rId9"/>
    <p:sldLayoutId id="2147483655" r:id="rId10"/>
    <p:sldLayoutId id="2147483657" r:id="rId11"/>
    <p:sldLayoutId id="2147483658" r:id="rId1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6" descr="UNIFR_Background_Titleslide_PPT.jpg"/>
          <p:cNvPicPr>
            <a:picLocks noChangeAspect="1"/>
          </p:cNvPicPr>
          <p:nvPr/>
        </p:nvPicPr>
        <p:blipFill rotWithShape="1">
          <a:blip r:embed="rId5" cstate="print"/>
          <a:srcRect b="12758"/>
          <a:stretch/>
        </p:blipFill>
        <p:spPr>
          <a:xfrm>
            <a:off x="0" y="697260"/>
            <a:ext cx="9144000" cy="501774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9816" y="49188"/>
            <a:ext cx="805698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16" y="841276"/>
            <a:ext cx="8056984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7" name="Picture 2" descr="C:\GarzA\administrative\logos-templates\logos\unifr-logo\UNF_Logo_100pr_pos_margin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34875"/>
          <a:stretch/>
        </p:blipFill>
        <p:spPr bwMode="auto">
          <a:xfrm>
            <a:off x="0" y="0"/>
            <a:ext cx="629816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16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7" r:id="rId3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fik 6" descr="UNIFR_Background_Titleslide_PPT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34"/>
          <a:stretch>
            <a:fillRect/>
          </a:stretch>
        </p:blipFill>
        <p:spPr bwMode="auto">
          <a:xfrm>
            <a:off x="0" y="674688"/>
            <a:ext cx="9144000" cy="470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30238" y="49213"/>
            <a:ext cx="80565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0238" y="841375"/>
            <a:ext cx="8056562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9" name="Picture 2" descr="C:\GarzA\administrative\logos-templates\logos\unifr-logo\UNF_Logo_100pr_pos_margin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34875"/>
          <a:stretch>
            <a:fillRect/>
          </a:stretch>
        </p:blipFill>
        <p:spPr bwMode="auto">
          <a:xfrm>
            <a:off x="0" y="0"/>
            <a:ext cx="6302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1013" y="5410200"/>
            <a:ext cx="86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988E541-CF56-4EE2-9447-B097DDC00D51}" type="slidenum">
              <a:rPr lang="en-GB"/>
              <a:pPr>
                <a:defRPr/>
              </a:pPr>
              <a:t>‹#›</a:t>
            </a:fld>
            <a:r>
              <a:rPr lang="en-GB" dirty="0"/>
              <a:t> of 11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5410200"/>
            <a:ext cx="1042988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13/07/2016</a:t>
            </a:r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5410200"/>
            <a:ext cx="7010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DIVAServices-Spotlight @ DigitalHumanities 2016	Marcel Würsch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61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Courier New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orgmode.org/worg/org-contrib/babel/intro.html#reproducible-research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hdcomics.com/comics.php?f=1531" TargetMode="Externa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00" y="2232000"/>
            <a:ext cx="7775570" cy="2808312"/>
          </a:xfrm>
        </p:spPr>
        <p:txBody>
          <a:bodyPr>
            <a:normAutofit/>
          </a:bodyPr>
          <a:lstStyle/>
          <a:p>
            <a:r>
              <a:rPr lang="en-US" sz="5000" dirty="0"/>
              <a:t>Reproducible Research in Document Image Analysis</a:t>
            </a:r>
            <a:endParaRPr lang="en-GB" sz="5000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29599" y="4369668"/>
            <a:ext cx="7754767" cy="670644"/>
          </a:xfrm>
        </p:spPr>
        <p:txBody>
          <a:bodyPr/>
          <a:lstStyle/>
          <a:p>
            <a:r>
              <a:rPr lang="en-US" altLang="en-US" sz="1400" b="1" dirty="0"/>
              <a:t>Marcel Würsch</a:t>
            </a:r>
            <a:r>
              <a:rPr lang="en-US" altLang="en-US" sz="1400" dirty="0"/>
              <a:t>, </a:t>
            </a:r>
            <a:r>
              <a:rPr lang="en-US" altLang="en-US" sz="1400" b="1" dirty="0"/>
              <a:t>Vinay Chandran </a:t>
            </a:r>
            <a:r>
              <a:rPr lang="en-US" altLang="en-US" sz="1400" b="1" dirty="0" err="1"/>
              <a:t>Pondenkandath</a:t>
            </a:r>
            <a:r>
              <a:rPr lang="en-US" altLang="en-US" sz="1400" dirty="0"/>
              <a:t>, Michele Alberti, Marcus </a:t>
            </a:r>
            <a:r>
              <a:rPr lang="en-US" altLang="en-US" sz="1400" dirty="0" err="1"/>
              <a:t>Liwicki</a:t>
            </a:r>
            <a:r>
              <a:rPr lang="en-US" altLang="en-US" sz="1400" dirty="0"/>
              <a:t>, and Rolf Ingold</a:t>
            </a:r>
          </a:p>
          <a:p>
            <a:r>
              <a:rPr lang="en-US" altLang="en-US" sz="1400" dirty="0"/>
              <a:t>DIVA Group, University of Fribourg, Switzerland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8795" y="3636156"/>
            <a:ext cx="7754768" cy="792088"/>
          </a:xfrm>
        </p:spPr>
        <p:txBody>
          <a:bodyPr anchor="ctr"/>
          <a:lstStyle/>
          <a:p>
            <a:pPr>
              <a:defRPr/>
            </a:pPr>
            <a:r>
              <a:rPr lang="en-US" dirty="0"/>
              <a:t>Tutorial Introduction</a:t>
            </a:r>
          </a:p>
        </p:txBody>
      </p:sp>
    </p:spTree>
    <p:extLst>
      <p:ext uri="{BB962C8B-B14F-4D97-AF65-F5344CB8AC3E}">
        <p14:creationId xmlns:p14="http://schemas.microsoft.com/office/powerpoint/2010/main" val="2397926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0A66F4-5425-420D-8C6E-97E80AAAA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16" y="841276"/>
            <a:ext cx="8056984" cy="43924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Track on an experiment level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Not just for code</a:t>
            </a:r>
          </a:p>
          <a:p>
            <a:endParaRPr lang="de-C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913BA2-F782-4003-9035-F56BA5A93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If it is version controlled </a:t>
            </a:r>
            <a:r>
              <a:rPr lang="en-US" dirty="0"/>
              <a:t>it can’t be lost</a:t>
            </a:r>
            <a:endParaRPr lang="de-CH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5E116C-277A-4B26-A4E1-AFA85244C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932" y="2569918"/>
            <a:ext cx="5796136" cy="2663846"/>
          </a:xfrm>
          <a:prstGeom prst="rect">
            <a:avLst/>
          </a:prstGeom>
        </p:spPr>
      </p:pic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31BA72AB-8747-4CD2-ABFD-ED88FEE61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0393" y="5410729"/>
            <a:ext cx="802431" cy="304271"/>
          </a:xfrm>
        </p:spPr>
        <p:txBody>
          <a:bodyPr/>
          <a:lstStyle/>
          <a:p>
            <a:fld id="{053139DF-9F19-4941-AC0C-9FB963D66194}" type="slidenum">
              <a:rPr lang="en-GB" smtClean="0"/>
              <a:pPr/>
              <a:t>10</a:t>
            </a:fld>
            <a:r>
              <a:rPr lang="en-GB"/>
              <a:t> of 11</a:t>
            </a:r>
            <a:endParaRPr lang="en-GB" dirty="0"/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94F288D8-C918-4946-971B-61DAC6BBB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5410729"/>
            <a:ext cx="1043608" cy="304271"/>
          </a:xfrm>
        </p:spPr>
        <p:txBody>
          <a:bodyPr/>
          <a:lstStyle/>
          <a:p>
            <a:r>
              <a:rPr lang="en-US" dirty="0"/>
              <a:t>24/04/2018</a:t>
            </a:r>
            <a:endParaRPr lang="en-GB" dirty="0"/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7F0F3B48-CBEC-4F00-AF01-9742FEAD4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6111" y="5410729"/>
            <a:ext cx="7011779" cy="304271"/>
          </a:xfrm>
        </p:spPr>
        <p:txBody>
          <a:bodyPr/>
          <a:lstStyle/>
          <a:p>
            <a:r>
              <a:rPr lang="en-US" dirty="0"/>
              <a:t>Reproducible Research in Document Image Analysis @ DAS2018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553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34849F-355B-49E7-973A-D7EF17C7F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Hands-on work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cap="small" dirty="0"/>
              <a:t>iva</a:t>
            </a:r>
            <a:r>
              <a:rPr lang="en-US" dirty="0"/>
              <a:t>Services</a:t>
            </a:r>
          </a:p>
          <a:p>
            <a:pPr marL="457200" lvl="1" indent="0">
              <a:buNone/>
            </a:pPr>
            <a:r>
              <a:rPr lang="en-US" dirty="0"/>
              <a:t>Provide methods as Web Services</a:t>
            </a:r>
          </a:p>
          <a:p>
            <a:pPr marL="457200" lvl="1" indent="0">
              <a:buNone/>
            </a:pPr>
            <a:r>
              <a:rPr lang="en-US" dirty="0"/>
              <a:t>Reproduce in the Cloud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err="1"/>
              <a:t>DeepDIVA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Deep Learning Framework</a:t>
            </a:r>
          </a:p>
          <a:p>
            <a:pPr marL="457200" lvl="1" indent="0">
              <a:buNone/>
            </a:pPr>
            <a:r>
              <a:rPr lang="en-US" dirty="0"/>
              <a:t>Focus on complete reproducibility of experiments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Concepts can be applied in your projects too</a:t>
            </a:r>
            <a:endParaRPr lang="de-C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A0F4C6-E96C-4802-BDAA-70758382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of the rest of this Tutorial</a:t>
            </a:r>
            <a:endParaRPr lang="de-CH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DD7174E8-9AE0-4318-892B-CD94D064C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0393" y="5410729"/>
            <a:ext cx="802431" cy="304271"/>
          </a:xfrm>
        </p:spPr>
        <p:txBody>
          <a:bodyPr/>
          <a:lstStyle/>
          <a:p>
            <a:fld id="{053139DF-9F19-4941-AC0C-9FB963D66194}" type="slidenum">
              <a:rPr lang="en-GB" smtClean="0"/>
              <a:pPr/>
              <a:t>11</a:t>
            </a:fld>
            <a:r>
              <a:rPr lang="en-GB"/>
              <a:t> of 11</a:t>
            </a:r>
            <a:endParaRPr lang="en-GB" dirty="0"/>
          </a:p>
        </p:txBody>
      </p:sp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86C08427-5700-4621-A4E4-BE8E35FFA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5410729"/>
            <a:ext cx="1043608" cy="304271"/>
          </a:xfrm>
        </p:spPr>
        <p:txBody>
          <a:bodyPr/>
          <a:lstStyle/>
          <a:p>
            <a:r>
              <a:rPr lang="en-US" dirty="0"/>
              <a:t>24/04/2018</a:t>
            </a:r>
            <a:endParaRPr lang="en-GB" dirty="0"/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5448EBDF-25F6-41B3-B368-2A41C2AB8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6111" y="5410729"/>
            <a:ext cx="7011779" cy="304271"/>
          </a:xfrm>
        </p:spPr>
        <p:txBody>
          <a:bodyPr/>
          <a:lstStyle/>
          <a:p>
            <a:r>
              <a:rPr lang="en-US" dirty="0"/>
              <a:t>Reproducible Research in Document Image Analysis @ DAS2018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668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D753C4BD-F59E-4EBF-873A-81018C0DF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105" y="754864"/>
            <a:ext cx="1440934" cy="2159714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DDAD7BE-8F97-4A00-931A-0DF5E7B1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people behind all of this</a:t>
            </a:r>
            <a:endParaRPr lang="de-CH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F00D18BC-F746-45A0-93A6-D93D865CF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0393" y="5410729"/>
            <a:ext cx="802431" cy="304271"/>
          </a:xfrm>
        </p:spPr>
        <p:txBody>
          <a:bodyPr/>
          <a:lstStyle/>
          <a:p>
            <a:fld id="{053139DF-9F19-4941-AC0C-9FB963D66194}" type="slidenum">
              <a:rPr lang="en-GB" smtClean="0"/>
              <a:pPr/>
              <a:t>2</a:t>
            </a:fld>
            <a:r>
              <a:rPr lang="en-GB"/>
              <a:t> of 11</a:t>
            </a:r>
            <a:endParaRPr lang="en-GB" dirty="0"/>
          </a:p>
        </p:txBody>
      </p:sp>
      <p:sp>
        <p:nvSpPr>
          <p:cNvPr id="15" name="Date Placeholder 5">
            <a:extLst>
              <a:ext uri="{FF2B5EF4-FFF2-40B4-BE49-F238E27FC236}">
                <a16:creationId xmlns:a16="http://schemas.microsoft.com/office/drawing/2014/main" id="{BC84BD08-5B13-4758-B37A-4DDDA626D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5410729"/>
            <a:ext cx="1043608" cy="304271"/>
          </a:xfrm>
        </p:spPr>
        <p:txBody>
          <a:bodyPr/>
          <a:lstStyle/>
          <a:p>
            <a:r>
              <a:rPr lang="en-US" dirty="0"/>
              <a:t>24/04/2018</a:t>
            </a:r>
            <a:endParaRPr lang="en-GB" dirty="0"/>
          </a:p>
        </p:txBody>
      </p:sp>
      <p:sp>
        <p:nvSpPr>
          <p:cNvPr id="16" name="Footer Placeholder 6">
            <a:extLst>
              <a:ext uri="{FF2B5EF4-FFF2-40B4-BE49-F238E27FC236}">
                <a16:creationId xmlns:a16="http://schemas.microsoft.com/office/drawing/2014/main" id="{A8476DEC-5900-447F-B440-DD03A673E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6111" y="5410729"/>
            <a:ext cx="7011779" cy="304271"/>
          </a:xfrm>
        </p:spPr>
        <p:txBody>
          <a:bodyPr/>
          <a:lstStyle/>
          <a:p>
            <a:r>
              <a:rPr lang="en-US" dirty="0"/>
              <a:t>Reproducible Research in Document Image Analysis @ DAS2018</a:t>
            </a:r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75CDC75-753B-4E96-96E8-3C788D2F0C0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8" r="17067"/>
          <a:stretch/>
        </p:blipFill>
        <p:spPr>
          <a:xfrm>
            <a:off x="5355040" y="2929508"/>
            <a:ext cx="1858074" cy="174078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E656863-FAF2-4C70-976B-51BDD1B47A31}"/>
              </a:ext>
            </a:extLst>
          </p:cNvPr>
          <p:cNvSpPr txBox="1"/>
          <p:nvPr/>
        </p:nvSpPr>
        <p:spPr>
          <a:xfrm>
            <a:off x="4900846" y="4657700"/>
            <a:ext cx="27664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600" dirty="0"/>
              <a:t>Marcus Liwicki</a:t>
            </a:r>
          </a:p>
          <a:p>
            <a:pPr algn="ctr"/>
            <a:r>
              <a:rPr lang="de-CH" sz="1600" dirty="0"/>
              <a:t>DIVA, UniFr</a:t>
            </a:r>
          </a:p>
          <a:p>
            <a:pPr algn="ctr"/>
            <a:r>
              <a:rPr lang="de-CH" sz="1600" dirty="0"/>
              <a:t>MindGarage, TU Kaiserslautern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6A828F-E020-4A98-8238-7283CAE368DA}"/>
              </a:ext>
            </a:extLst>
          </p:cNvPr>
          <p:cNvSpPr txBox="1"/>
          <p:nvPr/>
        </p:nvSpPr>
        <p:spPr>
          <a:xfrm>
            <a:off x="7213114" y="2857500"/>
            <a:ext cx="1858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600" dirty="0"/>
              <a:t>Rolf Ingold</a:t>
            </a:r>
          </a:p>
          <a:p>
            <a:pPr algn="ctr"/>
            <a:r>
              <a:rPr lang="de-CH" sz="1600" dirty="0"/>
              <a:t>Head of DIVA Group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6443945-5382-4401-991F-BA01A83BD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40" y="735971"/>
            <a:ext cx="1805309" cy="180530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1B2F2B9-9A82-4CBA-AB76-751B081501E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875" y="754864"/>
            <a:ext cx="1498173" cy="229161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C0E9F1B-9D06-4F99-8007-BEAF06979EEF}"/>
              </a:ext>
            </a:extLst>
          </p:cNvPr>
          <p:cNvSpPr txBox="1"/>
          <p:nvPr/>
        </p:nvSpPr>
        <p:spPr>
          <a:xfrm>
            <a:off x="3496775" y="2982108"/>
            <a:ext cx="1435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600" dirty="0"/>
              <a:t>Marcel Würsch</a:t>
            </a:r>
          </a:p>
          <a:p>
            <a:pPr algn="ctr"/>
            <a:r>
              <a:rPr lang="de-CH" sz="1600" dirty="0"/>
              <a:t>PhD Student</a:t>
            </a:r>
          </a:p>
          <a:p>
            <a:pPr algn="ctr"/>
            <a:r>
              <a:rPr lang="en-US" sz="1600" dirty="0"/>
              <a:t>D</a:t>
            </a:r>
            <a:r>
              <a:rPr lang="de-CH" sz="1600" cap="small" dirty="0"/>
              <a:t>iva</a:t>
            </a:r>
            <a:r>
              <a:rPr lang="de-CH" sz="1600" dirty="0"/>
              <a:t>Services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644256-70BF-4D30-BF03-E76517EF55F9}"/>
              </a:ext>
            </a:extLst>
          </p:cNvPr>
          <p:cNvSpPr txBox="1"/>
          <p:nvPr/>
        </p:nvSpPr>
        <p:spPr>
          <a:xfrm>
            <a:off x="567866" y="2451579"/>
            <a:ext cx="14606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600" dirty="0"/>
              <a:t>Michele Alberti</a:t>
            </a:r>
          </a:p>
          <a:p>
            <a:pPr algn="ctr"/>
            <a:r>
              <a:rPr lang="de-CH" sz="1600" dirty="0"/>
              <a:t>PhD Student</a:t>
            </a:r>
            <a:br>
              <a:rPr lang="de-CH" sz="1600" dirty="0"/>
            </a:br>
            <a:r>
              <a:rPr lang="de-CH" sz="1600" dirty="0"/>
              <a:t>DeepDIVA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7524CC-6B42-40B6-B9A2-8D09E1648A0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1" t="20344" r="18752" b="13072"/>
          <a:stretch/>
        </p:blipFill>
        <p:spPr>
          <a:xfrm>
            <a:off x="1187624" y="3234853"/>
            <a:ext cx="2160240" cy="14948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603315-60F0-4548-8FBF-53E1E5EB45B5}"/>
              </a:ext>
            </a:extLst>
          </p:cNvPr>
          <p:cNvSpPr txBox="1"/>
          <p:nvPr/>
        </p:nvSpPr>
        <p:spPr>
          <a:xfrm>
            <a:off x="882612" y="4657700"/>
            <a:ext cx="28938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600" dirty="0"/>
              <a:t>Vinay Chandran </a:t>
            </a:r>
            <a:r>
              <a:rPr lang="en-US" altLang="en-US" sz="1600" dirty="0" err="1"/>
              <a:t>Pondenkandath</a:t>
            </a:r>
            <a:r>
              <a:rPr lang="en-US" altLang="en-US" sz="1600" dirty="0"/>
              <a:t> </a:t>
            </a:r>
          </a:p>
          <a:p>
            <a:pPr algn="ctr"/>
            <a:r>
              <a:rPr lang="en-US" sz="1600" dirty="0"/>
              <a:t>PhD Student</a:t>
            </a:r>
          </a:p>
          <a:p>
            <a:pPr algn="ctr"/>
            <a:r>
              <a:rPr lang="en-US" sz="1600" dirty="0" err="1"/>
              <a:t>DeepDIVA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764595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78161E-DD5F-4377-BB60-B4128C5BA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is Reproducible Research?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are possible solutions?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are we going to do in this Tutorial?</a:t>
            </a:r>
          </a:p>
          <a:p>
            <a:pPr marL="457200" lvl="1" indent="0">
              <a:buNone/>
            </a:pPr>
            <a:r>
              <a:rPr lang="en-US" dirty="0"/>
              <a:t>Part1: DivaServices</a:t>
            </a:r>
          </a:p>
          <a:p>
            <a:pPr marL="457200" lvl="1" indent="0">
              <a:buNone/>
            </a:pPr>
            <a:r>
              <a:rPr lang="en-US" dirty="0"/>
              <a:t>Part2: </a:t>
            </a:r>
            <a:r>
              <a:rPr lang="en-US" dirty="0" err="1"/>
              <a:t>DeepDIVA</a:t>
            </a:r>
            <a:endParaRPr lang="de-CH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086CCBB-53B2-40CA-A508-DB55555AE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de-CH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A2D485AA-986F-47AC-B063-42E082F2EC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0393" y="5410729"/>
            <a:ext cx="802431" cy="304271"/>
          </a:xfrm>
        </p:spPr>
        <p:txBody>
          <a:bodyPr/>
          <a:lstStyle/>
          <a:p>
            <a:fld id="{053139DF-9F19-4941-AC0C-9FB963D66194}" type="slidenum">
              <a:rPr lang="en-GB" smtClean="0"/>
              <a:pPr/>
              <a:t>3</a:t>
            </a:fld>
            <a:r>
              <a:rPr lang="en-GB"/>
              <a:t> of 11</a:t>
            </a:r>
            <a:endParaRPr lang="en-GB" dirty="0"/>
          </a:p>
        </p:txBody>
      </p:sp>
      <p:sp>
        <p:nvSpPr>
          <p:cNvPr id="11" name="Date Placeholder 5">
            <a:extLst>
              <a:ext uri="{FF2B5EF4-FFF2-40B4-BE49-F238E27FC236}">
                <a16:creationId xmlns:a16="http://schemas.microsoft.com/office/drawing/2014/main" id="{573E94D1-F891-4806-ABA6-6A7A1CBC7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5410729"/>
            <a:ext cx="1043608" cy="304271"/>
          </a:xfrm>
        </p:spPr>
        <p:txBody>
          <a:bodyPr/>
          <a:lstStyle/>
          <a:p>
            <a:r>
              <a:rPr lang="en-US" dirty="0"/>
              <a:t>24/04/2018</a:t>
            </a:r>
            <a:endParaRPr lang="en-GB" dirty="0"/>
          </a:p>
        </p:txBody>
      </p:sp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B05EC549-9B7D-4EAA-A5E0-2F0103D53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6111" y="5410729"/>
            <a:ext cx="7011779" cy="304271"/>
          </a:xfrm>
        </p:spPr>
        <p:txBody>
          <a:bodyPr/>
          <a:lstStyle/>
          <a:p>
            <a:r>
              <a:rPr lang="en-US" dirty="0"/>
              <a:t>Reproducible Research in Document Image Analysis @ DAS2018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4721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264AB7-FA5C-45BA-9E18-792CDE809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traditional research cycle</a:t>
            </a:r>
            <a:endParaRPr lang="de-C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B8A346-58C1-4C36-B7E7-8C3F3FCF1F34}"/>
              </a:ext>
            </a:extLst>
          </p:cNvPr>
          <p:cNvSpPr/>
          <p:nvPr/>
        </p:nvSpPr>
        <p:spPr>
          <a:xfrm>
            <a:off x="1979712" y="913284"/>
            <a:ext cx="187220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Hypothesis</a:t>
            </a:r>
            <a:endParaRPr lang="de-C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E54900-B739-4FC6-BA35-22B4EB03AB96}"/>
              </a:ext>
            </a:extLst>
          </p:cNvPr>
          <p:cNvSpPr/>
          <p:nvPr/>
        </p:nvSpPr>
        <p:spPr>
          <a:xfrm>
            <a:off x="6876256" y="2713484"/>
            <a:ext cx="187220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</a:t>
            </a:r>
            <a:endParaRPr lang="de-C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A109BB-F5E1-4C37-8FF5-0CFCDF4181A9}"/>
              </a:ext>
            </a:extLst>
          </p:cNvPr>
          <p:cNvSpPr/>
          <p:nvPr/>
        </p:nvSpPr>
        <p:spPr>
          <a:xfrm>
            <a:off x="5292080" y="913284"/>
            <a:ext cx="187220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de-C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33C465-182D-466D-8EAE-322D15B499DE}"/>
              </a:ext>
            </a:extLst>
          </p:cNvPr>
          <p:cNvSpPr/>
          <p:nvPr/>
        </p:nvSpPr>
        <p:spPr>
          <a:xfrm>
            <a:off x="3722204" y="4369668"/>
            <a:ext cx="187220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</a:t>
            </a:r>
            <a:endParaRPr lang="de-C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56F274-165F-4C4D-9045-206FA3A4B633}"/>
              </a:ext>
            </a:extLst>
          </p:cNvPr>
          <p:cNvSpPr/>
          <p:nvPr/>
        </p:nvSpPr>
        <p:spPr>
          <a:xfrm>
            <a:off x="467544" y="2713484"/>
            <a:ext cx="187220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Publication</a:t>
            </a:r>
            <a:endParaRPr lang="de-CH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BE87D6-7E57-4B2A-A7B4-90781EA1DD36}"/>
              </a:ext>
            </a:extLst>
          </p:cNvPr>
          <p:cNvSpPr txBox="1"/>
          <p:nvPr/>
        </p:nvSpPr>
        <p:spPr>
          <a:xfrm>
            <a:off x="5248186" y="1526222"/>
            <a:ext cx="1916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too big to share</a:t>
            </a:r>
          </a:p>
          <a:p>
            <a:r>
              <a:rPr lang="en-US" dirty="0">
                <a:solidFill>
                  <a:srgbClr val="FF0000"/>
                </a:solidFill>
              </a:rPr>
              <a:t>restrictive licenses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FDAA29-6217-4DD0-967D-91D83408E640}"/>
              </a:ext>
            </a:extLst>
          </p:cNvPr>
          <p:cNvSpPr txBox="1"/>
          <p:nvPr/>
        </p:nvSpPr>
        <p:spPr>
          <a:xfrm>
            <a:off x="6770698" y="3360140"/>
            <a:ext cx="1791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special hardware</a:t>
            </a:r>
          </a:p>
          <a:p>
            <a:r>
              <a:rPr lang="en-US" dirty="0">
                <a:solidFill>
                  <a:srgbClr val="FF0000"/>
                </a:solidFill>
              </a:rPr>
              <a:t>hard to replicate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682078-4583-4986-82B5-5C551E809BC3}"/>
              </a:ext>
            </a:extLst>
          </p:cNvPr>
          <p:cNvSpPr txBox="1"/>
          <p:nvPr/>
        </p:nvSpPr>
        <p:spPr>
          <a:xfrm>
            <a:off x="418162" y="3396903"/>
            <a:ext cx="312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Missing implementation details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FAB1C59-0C30-46AF-8587-F77EAED3C08F}"/>
              </a:ext>
            </a:extLst>
          </p:cNvPr>
          <p:cNvSpPr txBox="1"/>
          <p:nvPr/>
        </p:nvSpPr>
        <p:spPr>
          <a:xfrm>
            <a:off x="3629083" y="4006471"/>
            <a:ext cx="2058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Programming Errors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45D29DED-A6B4-4609-84D3-993F10AEB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0393" y="5410729"/>
            <a:ext cx="802431" cy="304271"/>
          </a:xfrm>
        </p:spPr>
        <p:txBody>
          <a:bodyPr/>
          <a:lstStyle/>
          <a:p>
            <a:fld id="{053139DF-9F19-4941-AC0C-9FB963D66194}" type="slidenum">
              <a:rPr lang="en-GB" smtClean="0"/>
              <a:pPr/>
              <a:t>4</a:t>
            </a:fld>
            <a:r>
              <a:rPr lang="en-GB"/>
              <a:t> of 11</a:t>
            </a:r>
            <a:endParaRPr lang="en-GB" dirty="0"/>
          </a:p>
        </p:txBody>
      </p:sp>
      <p:sp>
        <p:nvSpPr>
          <p:cNvPr id="16" name="Date Placeholder 5">
            <a:extLst>
              <a:ext uri="{FF2B5EF4-FFF2-40B4-BE49-F238E27FC236}">
                <a16:creationId xmlns:a16="http://schemas.microsoft.com/office/drawing/2014/main" id="{185FF4AF-0230-44A5-B4DD-85D804858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5410729"/>
            <a:ext cx="1043608" cy="304271"/>
          </a:xfrm>
        </p:spPr>
        <p:txBody>
          <a:bodyPr/>
          <a:lstStyle/>
          <a:p>
            <a:r>
              <a:rPr lang="en-US" dirty="0"/>
              <a:t>24/04/2018</a:t>
            </a:r>
            <a:endParaRPr lang="en-GB" dirty="0"/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99348B02-44FC-4CE7-A9A5-63BDC65D0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6111" y="5410729"/>
            <a:ext cx="7011779" cy="304271"/>
          </a:xfrm>
        </p:spPr>
        <p:txBody>
          <a:bodyPr/>
          <a:lstStyle/>
          <a:p>
            <a:r>
              <a:rPr lang="en-US" dirty="0"/>
              <a:t>Reproducible Research in Document Image Analysis @ DAS2018</a:t>
            </a:r>
            <a:endParaRPr lang="en-GB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C4A6A894-9CD1-44B1-9599-CCE5B7371E20}"/>
              </a:ext>
            </a:extLst>
          </p:cNvPr>
          <p:cNvSpPr/>
          <p:nvPr/>
        </p:nvSpPr>
        <p:spPr>
          <a:xfrm>
            <a:off x="4211960" y="1195181"/>
            <a:ext cx="79208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9DFEA36-B6B2-40F0-9FD8-EB1002FB1248}"/>
              </a:ext>
            </a:extLst>
          </p:cNvPr>
          <p:cNvSpPr/>
          <p:nvPr/>
        </p:nvSpPr>
        <p:spPr>
          <a:xfrm rot="3245662">
            <a:off x="7164288" y="2092376"/>
            <a:ext cx="79208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A3CE453-498F-4A88-8ED2-784E83467FF9}"/>
              </a:ext>
            </a:extLst>
          </p:cNvPr>
          <p:cNvSpPr/>
          <p:nvPr/>
        </p:nvSpPr>
        <p:spPr>
          <a:xfrm rot="8580214">
            <a:off x="5868144" y="3826282"/>
            <a:ext cx="79208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903F871-5E95-496B-A2BA-92D3ABCB528C}"/>
              </a:ext>
            </a:extLst>
          </p:cNvPr>
          <p:cNvSpPr/>
          <p:nvPr/>
        </p:nvSpPr>
        <p:spPr>
          <a:xfrm rot="12952580">
            <a:off x="2306816" y="4119128"/>
            <a:ext cx="79208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8A292830-F355-40EA-B5E2-03FAEAC48DA9}"/>
              </a:ext>
            </a:extLst>
          </p:cNvPr>
          <p:cNvSpPr/>
          <p:nvPr/>
        </p:nvSpPr>
        <p:spPr>
          <a:xfrm rot="18630639">
            <a:off x="1103593" y="2027708"/>
            <a:ext cx="79208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350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35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F371EF-D29B-4915-84FF-2E63B5A24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Definition of Reproducible Research</a:t>
            </a:r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7E5A8-9CA3-4FDC-A6C6-AF5843414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139DF-9F19-4941-AC0C-9FB963D66194}" type="slidenum">
              <a:rPr lang="en-GB" smtClean="0"/>
              <a:pPr/>
              <a:t>5</a:t>
            </a:fld>
            <a:r>
              <a:rPr lang="en-GB"/>
              <a:t> of 26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DE972-96CD-49EC-868E-B7C54308ADC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02/06/2016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E94AA-D422-42DB-A0AD-562224351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</a:t>
            </a:r>
            <a:r>
              <a:rPr lang="en-US" cap="small"/>
              <a:t>iva</a:t>
            </a:r>
            <a:r>
              <a:rPr lang="en-US"/>
              <a:t>Services @ DIVA-Seminar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DFC90-28DC-4CE2-8797-3AD64CCBF3F2}"/>
              </a:ext>
            </a:extLst>
          </p:cNvPr>
          <p:cNvSpPr txBox="1"/>
          <p:nvPr/>
        </p:nvSpPr>
        <p:spPr>
          <a:xfrm>
            <a:off x="1151620" y="2072670"/>
            <a:ext cx="68407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Reproducible Research (RR) is the practice of </a:t>
            </a:r>
            <a:r>
              <a:rPr lang="en-US" sz="2400" b="1" dirty="0"/>
              <a:t>distributing</a:t>
            </a:r>
            <a:r>
              <a:rPr lang="en-US" sz="2400" dirty="0"/>
              <a:t>, along with a research publication, </a:t>
            </a:r>
            <a:r>
              <a:rPr lang="en-US" sz="2400" b="1" dirty="0"/>
              <a:t>all data, software source code, and tools required to reproduce the results </a:t>
            </a:r>
            <a:r>
              <a:rPr lang="en-US" sz="2400" dirty="0"/>
              <a:t>discussed in the publication.</a:t>
            </a:r>
          </a:p>
          <a:p>
            <a:pPr algn="just"/>
            <a:r>
              <a:rPr lang="en-US" sz="2400" dirty="0"/>
              <a:t>(</a:t>
            </a:r>
            <a:r>
              <a:rPr lang="en-US" sz="2400" dirty="0">
                <a:hlinkClick r:id="rId2"/>
              </a:rPr>
              <a:t>orgmode.org</a:t>
            </a:r>
            <a:r>
              <a:rPr lang="en-US" sz="2400" dirty="0"/>
              <a:t>)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657875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0C8E959-1B8B-4894-AE98-F7F3005BB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8" y="1614398"/>
            <a:ext cx="8056562" cy="248620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DEE1D00-3817-47B8-A44E-4167750A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Reproducibility Spectrum</a:t>
            </a:r>
            <a:endParaRPr lang="de-C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1EF968-38FD-4510-BF72-B071BC085D41}"/>
              </a:ext>
            </a:extLst>
          </p:cNvPr>
          <p:cNvSpPr txBox="1"/>
          <p:nvPr/>
        </p:nvSpPr>
        <p:spPr>
          <a:xfrm>
            <a:off x="1138658" y="4100602"/>
            <a:ext cx="703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“Reproducible Research in Computational Science”. R.D Peng, 2011. 334 (6060) pp 1226-1227.</a:t>
            </a:r>
            <a:endParaRPr lang="de-CH" sz="1400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0E50A0CA-54E5-4BB5-BBF1-CD8FD5170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0393" y="5410729"/>
            <a:ext cx="802431" cy="304271"/>
          </a:xfrm>
        </p:spPr>
        <p:txBody>
          <a:bodyPr/>
          <a:lstStyle/>
          <a:p>
            <a:fld id="{053139DF-9F19-4941-AC0C-9FB963D66194}" type="slidenum">
              <a:rPr lang="en-GB" smtClean="0"/>
              <a:pPr/>
              <a:t>6</a:t>
            </a:fld>
            <a:r>
              <a:rPr lang="en-GB"/>
              <a:t> of 11</a:t>
            </a:r>
            <a:endParaRPr lang="en-GB" dirty="0"/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A4B27DB4-A88C-43D6-BA72-F16F60D43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5410729"/>
            <a:ext cx="1043608" cy="304271"/>
          </a:xfrm>
        </p:spPr>
        <p:txBody>
          <a:bodyPr/>
          <a:lstStyle/>
          <a:p>
            <a:r>
              <a:rPr lang="en-US" dirty="0"/>
              <a:t>24/04/2018</a:t>
            </a:r>
            <a:endParaRPr lang="en-GB" dirty="0"/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2B513259-B6DF-4D66-B365-9C42CE267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6111" y="5410729"/>
            <a:ext cx="7011779" cy="304271"/>
          </a:xfrm>
        </p:spPr>
        <p:txBody>
          <a:bodyPr/>
          <a:lstStyle/>
          <a:p>
            <a:r>
              <a:rPr lang="en-US" dirty="0"/>
              <a:t>Reproducible Research in Document Image Analysis @ DAS2018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1431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C944B3-61DC-44B5-AA70-57CBE2FC4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Document every step of the way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Automate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Don’t do things by hand</a:t>
            </a:r>
            <a:endParaRPr lang="de-CH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Version Controlling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B59A7B-8328-40E1-B074-9E3372ED5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Reproducible Research</a:t>
            </a:r>
            <a:endParaRPr lang="de-C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E127EE-2D95-4CC4-A5A1-866B2303B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642" y="1128716"/>
            <a:ext cx="2863205" cy="38176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A0F9BD-CFB6-4199-8A80-B1ECE9744A3B}"/>
              </a:ext>
            </a:extLst>
          </p:cNvPr>
          <p:cNvSpPr txBox="1"/>
          <p:nvPr/>
        </p:nvSpPr>
        <p:spPr>
          <a:xfrm>
            <a:off x="5827299" y="4885348"/>
            <a:ext cx="2859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hlinkClick r:id="rId3"/>
              </a:rPr>
              <a:t>http://phdcomics.com/comics.php?f=1531</a:t>
            </a:r>
            <a:endParaRPr lang="de-CH" sz="1200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17D5B5F7-E995-4ACE-90D8-4D1083C43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0393" y="5410729"/>
            <a:ext cx="802431" cy="304271"/>
          </a:xfrm>
        </p:spPr>
        <p:txBody>
          <a:bodyPr/>
          <a:lstStyle/>
          <a:p>
            <a:fld id="{053139DF-9F19-4941-AC0C-9FB963D66194}" type="slidenum">
              <a:rPr lang="en-GB" smtClean="0"/>
              <a:pPr/>
              <a:t>7</a:t>
            </a:fld>
            <a:r>
              <a:rPr lang="en-GB"/>
              <a:t> of 11</a:t>
            </a:r>
            <a:endParaRPr lang="en-GB" dirty="0"/>
          </a:p>
        </p:txBody>
      </p:sp>
      <p:sp>
        <p:nvSpPr>
          <p:cNvPr id="11" name="Date Placeholder 5">
            <a:extLst>
              <a:ext uri="{FF2B5EF4-FFF2-40B4-BE49-F238E27FC236}">
                <a16:creationId xmlns:a16="http://schemas.microsoft.com/office/drawing/2014/main" id="{17AF7460-CB22-45AC-8790-711E2C93E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5410729"/>
            <a:ext cx="1043608" cy="304271"/>
          </a:xfrm>
        </p:spPr>
        <p:txBody>
          <a:bodyPr/>
          <a:lstStyle/>
          <a:p>
            <a:r>
              <a:rPr lang="en-US" dirty="0"/>
              <a:t>24/04/2018</a:t>
            </a:r>
            <a:endParaRPr lang="en-GB" dirty="0"/>
          </a:p>
        </p:txBody>
      </p:sp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477EB97C-FECA-423E-B4A3-4787BC760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6111" y="5410729"/>
            <a:ext cx="7011779" cy="304271"/>
          </a:xfrm>
        </p:spPr>
        <p:txBody>
          <a:bodyPr/>
          <a:lstStyle/>
          <a:p>
            <a:r>
              <a:rPr lang="en-US" dirty="0"/>
              <a:t>Reproducible Research in Document Image Analysis @ DAS2018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4113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DB50CE-DC1D-4CF0-BE1F-71EC81805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software was used</a:t>
            </a:r>
          </a:p>
          <a:p>
            <a:pPr marL="457200" lvl="1" indent="0">
              <a:buNone/>
            </a:pPr>
            <a:r>
              <a:rPr lang="en-US" dirty="0"/>
              <a:t>Including version numbers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Create log files!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What is needed to run the experiment?</a:t>
            </a:r>
          </a:p>
          <a:p>
            <a:pPr marL="457200" lvl="1" indent="0">
              <a:buNone/>
            </a:pPr>
            <a:r>
              <a:rPr lang="en-US" dirty="0"/>
              <a:t>Computer architecture</a:t>
            </a:r>
          </a:p>
          <a:p>
            <a:pPr marL="457200" lvl="1" indent="0">
              <a:buNone/>
            </a:pPr>
            <a:r>
              <a:rPr lang="en-US" dirty="0"/>
              <a:t>Operating System, etc.</a:t>
            </a:r>
          </a:p>
          <a:p>
            <a:pPr marL="457200" lvl="1" indent="0">
              <a:buNone/>
            </a:pPr>
            <a:r>
              <a:rPr lang="en-US" dirty="0"/>
              <a:t>External Tools</a:t>
            </a:r>
            <a:endParaRPr lang="de-C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6CF845-4008-4F60-B392-C7F24ADA8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Every Step of the Way	</a:t>
            </a:r>
            <a:endParaRPr lang="de-C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944DF0-0681-4EF7-851C-4439A6C535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906" y="841276"/>
            <a:ext cx="1919918" cy="2713484"/>
          </a:xfrm>
          <a:prstGeom prst="rect">
            <a:avLst/>
          </a:prstGeom>
        </p:spPr>
      </p:pic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E1B8CBF8-45D7-4DCF-85F1-0D156E7D8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0393" y="5410729"/>
            <a:ext cx="802431" cy="304271"/>
          </a:xfrm>
        </p:spPr>
        <p:txBody>
          <a:bodyPr/>
          <a:lstStyle/>
          <a:p>
            <a:fld id="{053139DF-9F19-4941-AC0C-9FB963D66194}" type="slidenum">
              <a:rPr lang="en-GB" smtClean="0"/>
              <a:pPr/>
              <a:t>8</a:t>
            </a:fld>
            <a:r>
              <a:rPr lang="en-GB"/>
              <a:t> of 11</a:t>
            </a:r>
            <a:endParaRPr lang="en-GB" dirty="0"/>
          </a:p>
        </p:txBody>
      </p:sp>
      <p:sp>
        <p:nvSpPr>
          <p:cNvPr id="10" name="Date Placeholder 5">
            <a:extLst>
              <a:ext uri="{FF2B5EF4-FFF2-40B4-BE49-F238E27FC236}">
                <a16:creationId xmlns:a16="http://schemas.microsoft.com/office/drawing/2014/main" id="{16B68A4C-BBF8-445B-9611-1812E2F46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5410729"/>
            <a:ext cx="1043608" cy="304271"/>
          </a:xfrm>
        </p:spPr>
        <p:txBody>
          <a:bodyPr/>
          <a:lstStyle/>
          <a:p>
            <a:r>
              <a:rPr lang="en-US" dirty="0"/>
              <a:t>24/04/2018</a:t>
            </a:r>
            <a:endParaRPr lang="en-GB" dirty="0"/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91CDB033-36D7-4523-82A1-877F64C8A6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6111" y="5410729"/>
            <a:ext cx="7011779" cy="304271"/>
          </a:xfrm>
        </p:spPr>
        <p:txBody>
          <a:bodyPr/>
          <a:lstStyle/>
          <a:p>
            <a:r>
              <a:rPr lang="en-US" dirty="0"/>
              <a:t>Reproducible Research in Document Image Analysis @ DAS2018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1805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C9547E-2174-4C36-8F6E-54827E587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Script as much as possible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 manual data processing!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Re-Use existing tools/software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C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26D911-D969-4D1E-8F55-288DE894B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Automate, Automate, Automate</a:t>
            </a:r>
            <a:endParaRPr lang="de-C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C98441-ABD3-496E-B0EA-1A8ED287BF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204" y="844306"/>
            <a:ext cx="2186619" cy="2733274"/>
          </a:xfrm>
          <a:prstGeom prst="rect">
            <a:avLst/>
          </a:prstGeom>
        </p:spPr>
      </p:pic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26A98A0E-AED5-491C-8027-1B685BEB0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0393" y="5410729"/>
            <a:ext cx="802431" cy="304271"/>
          </a:xfrm>
        </p:spPr>
        <p:txBody>
          <a:bodyPr/>
          <a:lstStyle/>
          <a:p>
            <a:fld id="{053139DF-9F19-4941-AC0C-9FB963D66194}" type="slidenum">
              <a:rPr lang="en-GB" smtClean="0"/>
              <a:pPr/>
              <a:t>9</a:t>
            </a:fld>
            <a:r>
              <a:rPr lang="en-GB"/>
              <a:t> of 11</a:t>
            </a:r>
            <a:endParaRPr lang="en-GB" dirty="0"/>
          </a:p>
        </p:txBody>
      </p:sp>
      <p:sp>
        <p:nvSpPr>
          <p:cNvPr id="10" name="Date Placeholder 5">
            <a:extLst>
              <a:ext uri="{FF2B5EF4-FFF2-40B4-BE49-F238E27FC236}">
                <a16:creationId xmlns:a16="http://schemas.microsoft.com/office/drawing/2014/main" id="{7CA7097D-9FFC-4AB9-B86B-97E97868A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5410729"/>
            <a:ext cx="1043608" cy="304271"/>
          </a:xfrm>
        </p:spPr>
        <p:txBody>
          <a:bodyPr/>
          <a:lstStyle/>
          <a:p>
            <a:r>
              <a:rPr lang="en-US" dirty="0"/>
              <a:t>24/04/2018</a:t>
            </a:r>
            <a:endParaRPr lang="en-GB" dirty="0"/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EE7D6182-D0F6-4D7B-8784-943CEE500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6111" y="5410729"/>
            <a:ext cx="7011779" cy="304271"/>
          </a:xfrm>
        </p:spPr>
        <p:txBody>
          <a:bodyPr/>
          <a:lstStyle/>
          <a:p>
            <a:r>
              <a:rPr lang="en-US" dirty="0"/>
              <a:t>Reproducible Research in Document Image Analysis @ DAS2018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189333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Unifr-corporate-style-Angie-Garz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ge Figur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plate_Unifr-corporate-style-Angie-Garz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template_Unifr-corporate-style-Angie-Garz</Template>
  <TotalTime>0</TotalTime>
  <Words>449</Words>
  <Application>Microsoft Office PowerPoint</Application>
  <PresentationFormat>On-screen Show (16:10)</PresentationFormat>
  <Paragraphs>119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template_Unifr-corporate-style-Angie-Garz</vt:lpstr>
      <vt:lpstr>Large Figures</vt:lpstr>
      <vt:lpstr>1_template_Unifr-corporate-style-Angie-Garz</vt:lpstr>
      <vt:lpstr>Reproducible Research in Document Image Analysis</vt:lpstr>
      <vt:lpstr>The people behind all of this</vt:lpstr>
      <vt:lpstr>Overview</vt:lpstr>
      <vt:lpstr>The traditional research cycle</vt:lpstr>
      <vt:lpstr>The Definition of Reproducible Research</vt:lpstr>
      <vt:lpstr>The Reproducibility Spectrum</vt:lpstr>
      <vt:lpstr>Approaches to Reproducible Research</vt:lpstr>
      <vt:lpstr>Document Every Step of the Way </vt:lpstr>
      <vt:lpstr>Automate, Automate, Automate</vt:lpstr>
      <vt:lpstr>If it is version controlled it can’t be lost</vt:lpstr>
      <vt:lpstr>Content of the rest of this Tutorial</vt:lpstr>
    </vt:vector>
  </TitlesOfParts>
  <Company>UniversitÃ© de Fribourg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DIVAServices</dc:title>
  <dc:creator>Würsch Marcel</dc:creator>
  <cp:keywords>Unifr</cp:keywords>
  <cp:lastModifiedBy>Marcel Würsch</cp:lastModifiedBy>
  <cp:revision>767</cp:revision>
  <dcterms:created xsi:type="dcterms:W3CDTF">2015-06-17T14:38:16Z</dcterms:created>
  <dcterms:modified xsi:type="dcterms:W3CDTF">2018-04-24T08:00:14Z</dcterms:modified>
</cp:coreProperties>
</file>