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2" r:id="rId3"/>
    <p:sldId id="284" r:id="rId4"/>
    <p:sldId id="285" r:id="rId5"/>
    <p:sldId id="286" r:id="rId6"/>
    <p:sldId id="297" r:id="rId7"/>
    <p:sldId id="298" r:id="rId8"/>
    <p:sldId id="299" r:id="rId9"/>
    <p:sldId id="279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223"/>
    <a:srgbClr val="1B8A54"/>
    <a:srgbClr val="002E8A"/>
    <a:srgbClr val="8F1399"/>
    <a:srgbClr val="33CCCC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0" autoAdjust="0"/>
    <p:restoredTop sz="86397" autoAdjust="0"/>
  </p:normalViewPr>
  <p:slideViewPr>
    <p:cSldViewPr>
      <p:cViewPr varScale="1">
        <p:scale>
          <a:sx n="107" d="100"/>
          <a:sy n="107" d="100"/>
        </p:scale>
        <p:origin x="474" y="45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B9A7-0842-404F-98F0-3007877157F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3A40-259D-4EEE-A05A-60CFE084D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arza\Dropbox\UNIFR\2016-pr\exercises\Ex2-Teambuilding\template_title-slide-background-imag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9144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tx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Einführung</a:t>
            </a:r>
            <a:r>
              <a:rPr lang="en-US" dirty="0"/>
              <a:t> in die </a:t>
            </a:r>
            <a:r>
              <a:rPr lang="en-US" dirty="0" err="1"/>
              <a:t>Programmierung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073524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Übungslektion</a:t>
            </a:r>
            <a:r>
              <a:rPr lang="en-US" dirty="0"/>
              <a:t> x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346" y="4729708"/>
            <a:ext cx="761324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795C4E-C1A6-4420-86E2-338AFBE31D28}" type="datetime1">
              <a:rPr lang="en-GB" smtClean="0"/>
              <a:t>03/07/2018</a:t>
            </a:fld>
            <a:endParaRPr lang="en-GB" dirty="0"/>
          </a:p>
        </p:txBody>
      </p:sp>
      <p:pic>
        <p:nvPicPr>
          <p:cNvPr id="1026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9632" cy="8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Marcel Würsch</a:t>
            </a:r>
            <a:endParaRPr lang="en-GB" dirty="0"/>
          </a:p>
        </p:txBody>
      </p:sp>
      <p:pic>
        <p:nvPicPr>
          <p:cNvPr id="5" name="Picture 2" descr="http://diuf.unifr.ch/main/diva/sites/diuf.unifr.ch.main.diva/files/diuf_corporate_identity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46" y="149360"/>
            <a:ext cx="17240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750D-8A42-47B2-90D1-27E320E00ABF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5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1276"/>
            <a:ext cx="5486400" cy="30983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FB9F-54CC-4F02-AF60-0266B0DD2D5A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82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DBD4-57B5-4313-8A64-AE2D2015340F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91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8083F0-2298-9144-80E5-09202A36708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2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68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87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8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/>
          <a:stretch/>
        </p:blipFill>
        <p:spPr bwMode="auto">
          <a:xfrm>
            <a:off x="0" y="878400"/>
            <a:ext cx="9144000" cy="48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 dirty="0"/>
              <a:t>Your very, very, very long title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649588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goes here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346" y="4729708"/>
            <a:ext cx="761324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64B4CA-ACBA-4494-BCD1-F5B51D12F661}" type="datetime1">
              <a:rPr lang="en-GB" smtClean="0"/>
              <a:t>03/07/2018</a:t>
            </a:fld>
            <a:endParaRPr lang="en-GB" dirty="0"/>
          </a:p>
        </p:txBody>
      </p:sp>
      <p:pic>
        <p:nvPicPr>
          <p:cNvPr id="1026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9632" cy="8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Authors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81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0A7D8-EFED-4225-B197-31F76C0A599C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3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9144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short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073524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2751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9144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very, very long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649588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0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03244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30000" y="4873724"/>
            <a:ext cx="7848872" cy="45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155575"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468"/>
              </a:spcBef>
              <a:buFontTx/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References – just resize the field and the line will follow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5095-3DA4-45E6-BD94-80AED85046AF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0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16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00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902F-C6BF-4663-BA34-C7E025A11A5C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16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6800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6800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AFB2-3EF0-44C3-984D-2DBA499EEFAB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5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Pattern Recognition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D1E9-A5BF-42E4-9FEA-EB25FA1A25AB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7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 descr="UNIFR_Background_Titleslide_PPT.jpg"/>
          <p:cNvPicPr>
            <a:picLocks noChangeAspect="1"/>
          </p:cNvPicPr>
          <p:nvPr userDrawn="1"/>
        </p:nvPicPr>
        <p:blipFill rotWithShape="1">
          <a:blip r:embed="rId15" cstate="print"/>
          <a:srcRect b="18235"/>
          <a:stretch/>
        </p:blipFill>
        <p:spPr>
          <a:xfrm>
            <a:off x="0" y="697260"/>
            <a:ext cx="9144000" cy="4702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841276"/>
            <a:ext cx="805698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Pattern Recognition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5410729"/>
            <a:ext cx="514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627C5-E169-401D-B8B0-FA7B97F890E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/>
        </p:blipFill>
        <p:spPr bwMode="auto">
          <a:xfrm>
            <a:off x="0" y="0"/>
            <a:ext cx="62981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8"/>
          <p:cNvCxnSpPr/>
          <p:nvPr userDrawn="1"/>
        </p:nvCxnSpPr>
        <p:spPr>
          <a:xfrm>
            <a:off x="0" y="54000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6C34-29B5-4921-AA2E-5A23B28A3BCE}" type="datetime1">
              <a:rPr lang="en-GB" smtClean="0"/>
              <a:t>03/07/2018</a:t>
            </a:fld>
            <a:endParaRPr lang="en-GB" dirty="0"/>
          </a:p>
        </p:txBody>
      </p:sp>
      <p:pic>
        <p:nvPicPr>
          <p:cNvPr id="11" name="Picture 2" descr="http://diuf.unifr.ch/main/diva/sites/diuf.unifr.ch.main.diva/files/diuf_corporate_identity_logo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9115"/>
            <a:ext cx="17240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0" r:id="rId3"/>
    <p:sldLayoutId id="2147483651" r:id="rId4"/>
    <p:sldLayoutId id="2147483671" r:id="rId5"/>
    <p:sldLayoutId id="2147483669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  <p:sldLayoutId id="2147483672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 descr="UNIFR_Background_Titleslide_PPT.jpg"/>
          <p:cNvPicPr>
            <a:picLocks noChangeAspect="1"/>
          </p:cNvPicPr>
          <p:nvPr userDrawn="1"/>
        </p:nvPicPr>
        <p:blipFill rotWithShape="1">
          <a:blip r:embed="rId5" cstate="print"/>
          <a:srcRect b="12758"/>
          <a:stretch/>
        </p:blipFill>
        <p:spPr>
          <a:xfrm>
            <a:off x="0" y="697260"/>
            <a:ext cx="9144000" cy="5017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841276"/>
            <a:ext cx="805698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/>
        </p:blipFill>
        <p:spPr bwMode="auto">
          <a:xfrm>
            <a:off x="0" y="0"/>
            <a:ext cx="62981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7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S_LAB_COD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Structural Methods for Handwriting Analysis</a:t>
            </a:r>
            <a:endParaRPr lang="en-GB" sz="3200" b="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Andreas Fischer (andreas.fischer@unifr.ch)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Marcel Würsch (marcel.wuersch@unifr.ch)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Lab Session: Word Spotting</a:t>
            </a:r>
          </a:p>
        </p:txBody>
      </p:sp>
    </p:spTree>
    <p:extLst>
      <p:ext uri="{BB962C8B-B14F-4D97-AF65-F5344CB8AC3E}">
        <p14:creationId xmlns:p14="http://schemas.microsoft.com/office/powerpoint/2010/main" val="239792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Digitizing historical manuscripts for cultural heritage preservation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Textual content: searching and browsing scanned page images</a:t>
            </a:r>
          </a:p>
          <a:p>
            <a:pPr marL="400050" lvl="1" indent="0">
              <a:buNone/>
            </a:pPr>
            <a:r>
              <a:rPr lang="en-CA" sz="2000" dirty="0"/>
              <a:t>Widely unsolved for historical handwriting</a:t>
            </a:r>
            <a:br>
              <a:rPr lang="en-CA" sz="2000" dirty="0"/>
            </a:br>
            <a:r>
              <a:rPr lang="en-CA" sz="2000" dirty="0"/>
              <a:t>	too many writing styles and languages</a:t>
            </a:r>
          </a:p>
          <a:p>
            <a:pPr marL="400050" lvl="1" indent="0">
              <a:buNone/>
            </a:pPr>
            <a:r>
              <a:rPr lang="en-CA" sz="2000" dirty="0"/>
              <a:t>Keyword spotting is a “shortcut”: identify individual search terms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Spotting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17540"/>
            <a:ext cx="7365640" cy="19916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4C0CD3-9E23-4063-870A-467A9C15EEDB}" type="datetime1">
              <a:rPr lang="en-GB" smtClean="0"/>
              <a:t>03/07/2018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Summer School: Structural Methods for Handwriting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4627C5-E169-401D-B8B0-FA7B97F890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“one-shot learning”: provide one example word image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Goal: find similar word images in the manuscript</a:t>
            </a:r>
          </a:p>
          <a:p>
            <a:pPr marL="457200" lvl="1" indent="0">
              <a:buNone/>
            </a:pPr>
            <a:r>
              <a:rPr lang="en-CA" sz="2000" dirty="0"/>
              <a:t>Usually constrained to a single-writer scenario </a:t>
            </a:r>
            <a:br>
              <a:rPr lang="en-CA" sz="2000" dirty="0"/>
            </a:br>
            <a:r>
              <a:rPr lang="en-CA" sz="2000" dirty="0"/>
              <a:t>(sample from the same manuscript)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Query-By-Example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CB3D82-D980-A841-95C3-63BBBEB91ED8}" type="slidenum">
              <a:rPr lang="fr-FR"/>
              <a:pPr/>
              <a:t>3</a:t>
            </a:fld>
            <a:endParaRPr lang="fr-FR"/>
          </a:p>
        </p:txBody>
      </p:sp>
      <p:pic>
        <p:nvPicPr>
          <p:cNvPr id="3" name="Picture 2" descr="octob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53371"/>
            <a:ext cx="2448272" cy="83463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8845C1-A0E0-4E90-870A-9BA73A291683}" type="datetime1">
              <a:rPr lang="en-GB" smtClean="0"/>
              <a:t>03/07/2018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Summer School: Structural Methods for Handwriting Analysis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6" t="15713" r="27070"/>
          <a:stretch/>
        </p:blipFill>
        <p:spPr>
          <a:xfrm>
            <a:off x="3635896" y="3577580"/>
            <a:ext cx="5003800" cy="16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WashingtonDB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Letters of George Washington</a:t>
            </a:r>
          </a:p>
          <a:p>
            <a:pPr marL="457200" lvl="1" indent="0">
              <a:buNone/>
            </a:pPr>
            <a:r>
              <a:rPr lang="en-CA" dirty="0"/>
              <a:t>Library of Congress</a:t>
            </a:r>
          </a:p>
          <a:p>
            <a:pPr marL="457200" lvl="1" indent="0">
              <a:buNone/>
            </a:pPr>
            <a:r>
              <a:rPr lang="en-CA" dirty="0"/>
              <a:t>18</a:t>
            </a:r>
            <a:r>
              <a:rPr lang="en-CA" baseline="30000" dirty="0"/>
              <a:t>th</a:t>
            </a:r>
            <a:r>
              <a:rPr lang="en-CA" dirty="0"/>
              <a:t> century, longhand 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CB3D82-D980-A841-95C3-63BBBEB91ED8}" type="slidenum">
              <a:rPr lang="fr-FR"/>
              <a:pPr/>
              <a:t>4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413BD8-54F7-4160-9394-CDCAA9BF455D}" type="datetime1">
              <a:rPr lang="en-GB" smtClean="0"/>
              <a:t>03/07/2018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Summer School: Structural Methods for Handwriting Analysis</a:t>
            </a:r>
            <a:endParaRPr lang="en-GB" dirty="0"/>
          </a:p>
        </p:txBody>
      </p:sp>
      <p:pic>
        <p:nvPicPr>
          <p:cNvPr id="2050" name="Picture 2" descr="C:\Users\garza\AppData\Local\Temp\PatRec16_KWS_Data-master\images\2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37" y="824316"/>
            <a:ext cx="1645333" cy="26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arza\AppData\Local\Temp\PatRec16_KWS_Data-master\images\3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75" y="1057300"/>
            <a:ext cx="1621404" cy="257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arza\AppData\Local\Temp\PatRec16_KWS_Data-master\images\2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53" y="1273324"/>
            <a:ext cx="1611915" cy="26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arza\AppData\Local\Temp\PatRec16_KWS_Data-master\images\27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61356"/>
            <a:ext cx="1635844" cy="26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0" t="36358" r="20627" b="45841"/>
          <a:stretch/>
        </p:blipFill>
        <p:spPr bwMode="auto">
          <a:xfrm>
            <a:off x="323528" y="3721596"/>
            <a:ext cx="6740768" cy="112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52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/data/ground-truth/transcription.txt</a:t>
            </a:r>
          </a:p>
          <a:p>
            <a:pPr marL="457200" lvl="1" indent="0">
              <a:buNone/>
            </a:pPr>
            <a:r>
              <a:rPr lang="de-CH" dirty="0" err="1"/>
              <a:t>Character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transcription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/data/ground-truth/locations/*.svg</a:t>
            </a:r>
          </a:p>
          <a:p>
            <a:pPr marL="457200" lvl="1" indent="0">
              <a:buNone/>
            </a:pPr>
            <a:r>
              <a:rPr lang="de-CH" dirty="0"/>
              <a:t>Polygons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word</a:t>
            </a:r>
            <a:r>
              <a:rPr lang="de-CH" dirty="0"/>
              <a:t> </a:t>
            </a:r>
            <a:r>
              <a:rPr lang="de-CH" dirty="0" err="1"/>
              <a:t>segments</a:t>
            </a:r>
            <a:endParaRPr lang="de-CH" dirty="0"/>
          </a:p>
          <a:p>
            <a:pPr lvl="1"/>
            <a:endParaRPr lang="de-CH" dirty="0"/>
          </a:p>
          <a:p>
            <a:pPr marL="0" indent="0">
              <a:buNone/>
            </a:pPr>
            <a:r>
              <a:rPr lang="de-CH" dirty="0"/>
              <a:t>/data/images/*.jpg</a:t>
            </a:r>
          </a:p>
          <a:p>
            <a:pPr marL="457200" lvl="1" indent="0">
              <a:buNone/>
            </a:pPr>
            <a:r>
              <a:rPr lang="de-CH" dirty="0"/>
              <a:t>The page images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Summer School: Structural Methods for Handwriting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4627C5-E169-401D-B8B0-FA7B97F890E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70A7D8-EFED-4225-B197-31F76C0A599C}" type="datetime1">
              <a:rPr lang="en-GB" smtClean="0"/>
              <a:t>03/07/2018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46" y="1777380"/>
            <a:ext cx="2891978" cy="16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7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F3DBE-CD61-43EB-BE0B-D2B5AA16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– The 1 min rundown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D95A9-ACBE-4649-82FB-007072F80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Summer School: Structural Methods for Handwriting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6B13B-2FF2-4A8C-B903-6FB439379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4627C5-E169-401D-B8B0-FA7B97F890E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26DF45-EC01-4AD1-999E-405CFE3B00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70A7D8-EFED-4225-B197-31F76C0A599C}" type="datetime1">
              <a:rPr lang="en-GB" smtClean="0"/>
              <a:t>03/07/2018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E54E3EF-26B9-4F92-AD23-27B62AEE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841375"/>
            <a:ext cx="8056562" cy="4392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Unified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Extensible</a:t>
            </a:r>
            <a:endParaRPr lang="de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0F1A9-7DDF-4CAA-98BE-FA82E35EF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24" y="1186036"/>
            <a:ext cx="5638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75385C-5C20-4624-82D3-18296E23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sources from Github</a:t>
            </a:r>
          </a:p>
          <a:p>
            <a:pPr marL="457200" lvl="1" indent="0" algn="ctr">
              <a:buNone/>
            </a:pPr>
            <a:endParaRPr lang="en-US" dirty="0">
              <a:hlinkClick r:id="rId2"/>
            </a:endParaRPr>
          </a:p>
          <a:p>
            <a:pPr marL="457200" lvl="1" indent="0" algn="ctr">
              <a:buNone/>
            </a:pPr>
            <a:endParaRPr lang="en-US" dirty="0">
              <a:hlinkClick r:id="rId2"/>
            </a:endParaRPr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http://bit.ly/SS_LAB_CODE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(all capitals!)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77D0DB-21E9-49FD-9793-A822BA9B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46048-863F-4EE7-8264-9295AAE7F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Summer School: Structural Methods for Handwriting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446A-11AE-415A-B0CA-F6588CFD9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4627C5-E169-401D-B8B0-FA7B97F890E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AE3754-0B05-466E-9EA7-531E773948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70A7D8-EFED-4225-B197-31F76C0A599C}" type="datetime1">
              <a:rPr lang="en-GB" smtClean="0"/>
              <a:t>03/07/2018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16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de-CH" sz="2000" dirty="0"/>
            </a:br>
            <a:r>
              <a:rPr lang="de-CH" sz="12000" dirty="0" err="1"/>
              <a:t>Questions</a:t>
            </a:r>
            <a:r>
              <a:rPr lang="de-CH" sz="1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86325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Übung.potx" id="{0644F922-824B-4A04-907C-38E06B22C187}" vid="{A6EAB580-EB9E-4B64-AF7B-1936FE7FC312}"/>
    </a:ext>
  </a:extLst>
</a:theme>
</file>

<file path=ppt/theme/theme2.xml><?xml version="1.0" encoding="utf-8"?>
<a:theme xmlns:a="http://schemas.openxmlformats.org/drawingml/2006/main" name="Large Fig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Übung.potx" id="{0644F922-824B-4A04-907C-38E06B22C187}" vid="{C9A2CCE0-7559-4C93-A654-96789246CE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Template_Übung</Template>
  <TotalTime>391</TotalTime>
  <Words>221</Words>
  <Application>Microsoft Office PowerPoint</Application>
  <PresentationFormat>On-screen Show (16:10)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Default</vt:lpstr>
      <vt:lpstr>Large Figures</vt:lpstr>
      <vt:lpstr>Structural Methods for Handwriting Analysis</vt:lpstr>
      <vt:lpstr>Keyword Spotting</vt:lpstr>
      <vt:lpstr>Query-By-Example</vt:lpstr>
      <vt:lpstr>Data Set</vt:lpstr>
      <vt:lpstr>Data</vt:lpstr>
      <vt:lpstr>DivaServices – The 1 min rundown</vt:lpstr>
      <vt:lpstr>Let’s get started</vt:lpstr>
      <vt:lpstr> Questions?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Programmierung</dc:title>
  <dc:creator>Marcel Würsch</dc:creator>
  <cp:keywords>Unifr</cp:keywords>
  <cp:lastModifiedBy>Marcel Würsch</cp:lastModifiedBy>
  <cp:revision>148</cp:revision>
  <dcterms:created xsi:type="dcterms:W3CDTF">2015-08-24T11:47:40Z</dcterms:created>
  <dcterms:modified xsi:type="dcterms:W3CDTF">2018-07-03T09:18:52Z</dcterms:modified>
</cp:coreProperties>
</file>