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9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com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95DDE-9262-3444-EDFF-D34068FBB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023532"/>
            <a:ext cx="7197726" cy="956731"/>
          </a:xfrm>
        </p:spPr>
        <p:txBody>
          <a:bodyPr/>
          <a:lstStyle/>
          <a:p>
            <a:r>
              <a:rPr lang="pt-PT" dirty="0">
                <a:latin typeface="Bahnschrift Light Condensed" panose="020B0502040204020203" pitchFamily="34" charset="0"/>
              </a:rPr>
              <a:t>Individual </a:t>
            </a:r>
            <a:r>
              <a:rPr lang="pt-PT" dirty="0" err="1">
                <a:latin typeface="Bahnschrift Light Condensed" panose="020B0502040204020203" pitchFamily="34" charset="0"/>
              </a:rPr>
              <a:t>Route</a:t>
            </a:r>
            <a:r>
              <a:rPr lang="pt-PT" dirty="0">
                <a:latin typeface="Bahnschrift Light Condensed" panose="020B0502040204020203" pitchFamily="34" charset="0"/>
              </a:rPr>
              <a:t> Planning </a:t>
            </a:r>
            <a:r>
              <a:rPr lang="pt-PT" dirty="0" err="1">
                <a:latin typeface="Bahnschrift Light Condensed" panose="020B0502040204020203" pitchFamily="34" charset="0"/>
              </a:rPr>
              <a:t>Tool</a:t>
            </a:r>
            <a:r>
              <a:rPr lang="pt-PT" dirty="0">
                <a:latin typeface="Bahnschrift Light Condensed" panose="020B0502040204020203" pitchFamily="34" charset="0"/>
              </a:rPr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ECCED4-98B0-CE13-5F09-907DBA63E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740" y="3175004"/>
            <a:ext cx="7197726" cy="140546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PT" dirty="0">
                <a:latin typeface="Bahnschrift Light Condensed" panose="020B0502040204020203" pitchFamily="34" charset="0"/>
              </a:rPr>
              <a:t>Membros: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>
                <a:latin typeface="Bahnschrift Light Condensed" panose="020B0502040204020203" pitchFamily="34" charset="0"/>
              </a:rPr>
              <a:t>Luna Cunha (up202205714);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>
                <a:latin typeface="Bahnschrift Light Condensed" panose="020B0502040204020203" pitchFamily="34" charset="0"/>
              </a:rPr>
              <a:t>Marta Martins (up202206369);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PT" dirty="0">
                <a:latin typeface="Bahnschrift Light Condensed" panose="020B0502040204020203" pitchFamily="34" charset="0"/>
              </a:rPr>
              <a:t>João correia (up201905892).</a:t>
            </a:r>
          </a:p>
        </p:txBody>
      </p:sp>
    </p:spTree>
    <p:extLst>
      <p:ext uri="{BB962C8B-B14F-4D97-AF65-F5344CB8AC3E}">
        <p14:creationId xmlns:p14="http://schemas.microsoft.com/office/powerpoint/2010/main" val="124923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305E94-D97E-E5B4-9E09-2B4D13B8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155031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Environmentally-Friendly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Route</a:t>
            </a:r>
            <a:r>
              <a:rPr lang="pt-PT" sz="4000" dirty="0">
                <a:latin typeface="Bahnschrift Light Condensed" panose="020B0502040204020203" pitchFamily="34" charset="0"/>
              </a:rPr>
              <a:t> Planning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F938984-1A98-099E-5C6F-72EC60495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64632"/>
            <a:ext cx="10131428" cy="4026568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Funcionalidades implementadas: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Combinação de condução e caminhada para rotas ideais.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Utilizadores podem pôr um tempo de caminhada máximo depois de estacionar.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Rotas têm de incluir pelo menos um segmento de condução e um de caminhada.</a:t>
            </a:r>
          </a:p>
          <a:p>
            <a:r>
              <a:rPr lang="pt-PT" dirty="0"/>
              <a:t>Formatos de Input e de Output: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input.txt: </a:t>
            </a:r>
            <a:r>
              <a:rPr lang="pt-PT" dirty="0" err="1"/>
              <a:t>Mode</a:t>
            </a:r>
            <a:r>
              <a:rPr lang="pt-PT" dirty="0"/>
              <a:t>, </a:t>
            </a:r>
            <a:r>
              <a:rPr lang="pt-PT" dirty="0" err="1"/>
              <a:t>Origin</a:t>
            </a:r>
            <a:r>
              <a:rPr lang="pt-PT" dirty="0"/>
              <a:t>, </a:t>
            </a:r>
            <a:r>
              <a:rPr lang="pt-PT" dirty="0" err="1"/>
              <a:t>Destination</a:t>
            </a:r>
            <a:r>
              <a:rPr lang="pt-PT" dirty="0"/>
              <a:t>, </a:t>
            </a:r>
            <a:r>
              <a:rPr lang="pt-PT" dirty="0" err="1"/>
              <a:t>MaxWalkTime</a:t>
            </a:r>
            <a:r>
              <a:rPr lang="pt-PT" dirty="0"/>
              <a:t>, </a:t>
            </a:r>
            <a:r>
              <a:rPr lang="pt-PT" dirty="0" err="1"/>
              <a:t>AvoidNodes</a:t>
            </a:r>
            <a:r>
              <a:rPr lang="pt-PT" dirty="0"/>
              <a:t>, </a:t>
            </a:r>
            <a:r>
              <a:rPr lang="pt-PT" dirty="0" err="1"/>
              <a:t>AvoidSegments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output.txt: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 err="1"/>
              <a:t>DrivingRoute</a:t>
            </a:r>
            <a:r>
              <a:rPr lang="pt-PT" dirty="0"/>
              <a:t>, </a:t>
            </a:r>
            <a:r>
              <a:rPr lang="pt-PT" dirty="0" err="1"/>
              <a:t>ParkingNode</a:t>
            </a:r>
            <a:r>
              <a:rPr lang="pt-PT" dirty="0"/>
              <a:t>, </a:t>
            </a:r>
            <a:r>
              <a:rPr lang="pt-PT" dirty="0" err="1"/>
              <a:t>WalkingRoute</a:t>
            </a:r>
            <a:r>
              <a:rPr lang="pt-PT" dirty="0"/>
              <a:t>, </a:t>
            </a:r>
            <a:r>
              <a:rPr lang="pt-PT" dirty="0" err="1"/>
              <a:t>TotalTime</a:t>
            </a:r>
            <a:r>
              <a:rPr lang="pt-P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Se não encontrar rota ideal: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dirty="0"/>
              <a:t>Output “</a:t>
            </a:r>
            <a:r>
              <a:rPr lang="pt-PT" dirty="0" err="1"/>
              <a:t>Walkingroute:none</a:t>
            </a:r>
            <a:r>
              <a:rPr lang="pt-PT" dirty="0"/>
              <a:t>”, “</a:t>
            </a:r>
            <a:r>
              <a:rPr lang="pt-PT" dirty="0" err="1"/>
              <a:t>ParkingNode:none</a:t>
            </a:r>
            <a:r>
              <a:rPr lang="pt-PT" dirty="0"/>
              <a:t>”, e “</a:t>
            </a:r>
            <a:r>
              <a:rPr lang="pt-PT" dirty="0" err="1"/>
              <a:t>DrivingRoute:none</a:t>
            </a:r>
            <a:r>
              <a:rPr lang="pt-PT" dirty="0"/>
              <a:t>”.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PT" dirty="0"/>
              <a:t>Inclui uma mensagem a explicar o problema.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D64940F-EFC0-1EFD-4E1E-A5A41E741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278" y="4247935"/>
            <a:ext cx="1676634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2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ED131A-829A-6977-25DC-2591FD1A5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962525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Environmentally-Friendly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Route</a:t>
            </a:r>
            <a:r>
              <a:rPr lang="pt-PT" sz="4000" dirty="0">
                <a:latin typeface="Bahnschrift Light Condensed" panose="020B0502040204020203" pitchFamily="34" charset="0"/>
              </a:rPr>
              <a:t> Planning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52DECFC-6BDE-106A-D6F5-B34FF8C7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572126"/>
            <a:ext cx="10131428" cy="4219074"/>
          </a:xfrm>
        </p:spPr>
        <p:txBody>
          <a:bodyPr/>
          <a:lstStyle/>
          <a:p>
            <a:r>
              <a:rPr lang="pt-PT" dirty="0"/>
              <a:t>Soluções aproximadas: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 nenhuma solução é encontrada, sugere até duas rotas alternativas.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Indicar um tempo máximo de caminhada ajustado para as alternativas.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 formato output inclui: duas rotas de condução, localizações de estacionamento, rotas de caminhada e os tempos totais.</a:t>
            </a:r>
          </a:p>
        </p:txBody>
      </p:sp>
    </p:spTree>
    <p:extLst>
      <p:ext uri="{BB962C8B-B14F-4D97-AF65-F5344CB8AC3E}">
        <p14:creationId xmlns:p14="http://schemas.microsoft.com/office/powerpoint/2010/main" val="280001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4CD2A-3A18-BC66-131C-CE31B057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90862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Challenges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and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Key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Features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8E60A60-BED5-869C-0564-FBB6F9B35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00464"/>
            <a:ext cx="10131428" cy="4090736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pt-PT" dirty="0" err="1"/>
              <a:t>Highlight</a:t>
            </a:r>
            <a:r>
              <a:rPr lang="pt-PT" dirty="0"/>
              <a:t> </a:t>
            </a:r>
            <a:r>
              <a:rPr lang="pt-PT" dirty="0" err="1"/>
              <a:t>significant</a:t>
            </a:r>
            <a:r>
              <a:rPr lang="pt-PT" dirty="0"/>
              <a:t> </a:t>
            </a:r>
            <a:r>
              <a:rPr lang="pt-PT" dirty="0" err="1"/>
              <a:t>challenges</a:t>
            </a:r>
            <a:r>
              <a:rPr lang="pt-PT" dirty="0"/>
              <a:t> </a:t>
            </a:r>
            <a:r>
              <a:rPr lang="pt-PT" dirty="0" err="1"/>
              <a:t>encountered</a:t>
            </a:r>
            <a:r>
              <a:rPr lang="pt-PT" dirty="0"/>
              <a:t>”</a:t>
            </a:r>
          </a:p>
          <a:p>
            <a:r>
              <a:rPr lang="pt-PT" dirty="0"/>
              <a:t>“</a:t>
            </a:r>
            <a:r>
              <a:rPr lang="en-US" dirty="0"/>
              <a:t>Key features and optimizations implemented”</a:t>
            </a:r>
          </a:p>
          <a:p>
            <a:r>
              <a:rPr lang="pt-PT" dirty="0"/>
              <a:t>“lições aprendidas”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8410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8FFA8-CFB5-F2EE-C4E3-BF2657DD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42736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Results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FBB4ED6-5B66-F114-BBFC-949541C03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52338"/>
            <a:ext cx="10131428" cy="4138862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en-US" dirty="0"/>
              <a:t>Sample results from the program execution”</a:t>
            </a:r>
          </a:p>
          <a:p>
            <a:r>
              <a:rPr lang="pt-PT" dirty="0"/>
              <a:t>“Performance </a:t>
            </a:r>
            <a:r>
              <a:rPr lang="pt-PT" dirty="0" err="1"/>
              <a:t>analysis</a:t>
            </a:r>
            <a:r>
              <a:rPr lang="pt-PT" dirty="0"/>
              <a:t> (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applicable</a:t>
            </a:r>
            <a:r>
              <a:rPr lang="pt-PT" dirty="0"/>
              <a:t>)”</a:t>
            </a:r>
          </a:p>
          <a:p>
            <a:r>
              <a:rPr lang="pt-PT" dirty="0"/>
              <a:t>“</a:t>
            </a:r>
            <a:r>
              <a:rPr lang="en-US" dirty="0"/>
              <a:t>Observations and insights from testing”</a:t>
            </a:r>
          </a:p>
        </p:txBody>
      </p:sp>
    </p:spTree>
    <p:extLst>
      <p:ext uri="{BB962C8B-B14F-4D97-AF65-F5344CB8AC3E}">
        <p14:creationId xmlns:p14="http://schemas.microsoft.com/office/powerpoint/2010/main" val="185725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C72E3-2102-9DF5-01D8-6D20BABFE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10652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Conclusion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and</a:t>
            </a:r>
            <a:r>
              <a:rPr lang="pt-PT" sz="4000" dirty="0">
                <a:latin typeface="Bahnschrift Light Condensed" panose="020B0502040204020203" pitchFamily="34" charset="0"/>
              </a:rPr>
              <a:t> Future </a:t>
            </a:r>
            <a:r>
              <a:rPr lang="pt-PT" sz="4000" dirty="0" err="1">
                <a:latin typeface="Bahnschrift Light Condensed" panose="020B0502040204020203" pitchFamily="34" charset="0"/>
              </a:rPr>
              <a:t>Work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336B873-893F-9D00-A083-742024AFB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20254"/>
            <a:ext cx="10131428" cy="4170946"/>
          </a:xfrm>
        </p:spPr>
        <p:txBody>
          <a:bodyPr/>
          <a:lstStyle/>
          <a:p>
            <a:r>
              <a:rPr lang="pt-PT" dirty="0"/>
              <a:t>“</a:t>
            </a:r>
            <a:r>
              <a:rPr lang="en-US" dirty="0"/>
              <a:t>Summary of the project’s achievements”</a:t>
            </a:r>
          </a:p>
          <a:p>
            <a:r>
              <a:rPr lang="pt-PT" dirty="0"/>
              <a:t>“</a:t>
            </a:r>
            <a:r>
              <a:rPr lang="en-US" dirty="0"/>
              <a:t>Potential improvements and next steps”</a:t>
            </a:r>
          </a:p>
          <a:p>
            <a:r>
              <a:rPr lang="pt-PT" dirty="0"/>
              <a:t>“Final </a:t>
            </a:r>
            <a:r>
              <a:rPr lang="pt-PT" dirty="0" err="1"/>
              <a:t>thoughts</a:t>
            </a:r>
            <a:r>
              <a:rPr lang="pt-PT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64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7903F7-6138-156F-D58B-6E1705E5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433139"/>
            <a:ext cx="10131427" cy="1010652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Bahnschrift Light Condensed" panose="020B0502040204020203" pitchFamily="34" charset="0"/>
              </a:rPr>
              <a:t>Project Overview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8C041F9-B51C-1196-D768-45404E23B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2029328"/>
            <a:ext cx="10131428" cy="4828672"/>
          </a:xfrm>
        </p:spPr>
        <p:txBody>
          <a:bodyPr>
            <a:normAutofit/>
          </a:bodyPr>
          <a:lstStyle/>
          <a:p>
            <a:r>
              <a:rPr lang="pt-PT" dirty="0"/>
              <a:t>Este projeto foca-se na implementação de uma ferramenta de path-planning usando um algoritmo greedy para resolver os problemas de shortest-path.</a:t>
            </a:r>
          </a:p>
          <a:p>
            <a:r>
              <a:rPr lang="pt-PT" dirty="0"/>
              <a:t>Tem como objetivo desenvolver uma solução que assiste na navegação urbana, similar a sistemas base de GPS como o Google Maps.</a:t>
            </a:r>
          </a:p>
          <a:p>
            <a:r>
              <a:rPr lang="pt-PT" dirty="0"/>
              <a:t>Funções: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Identificação do primeiro e do segundo caminhos mais rápidos;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Planeamento de rotas que excluem certos locais ou </a:t>
            </a:r>
            <a:r>
              <a:rPr lang="pt-PT" dirty="0" err="1"/>
              <a:t>trajectos</a:t>
            </a:r>
            <a:r>
              <a:rPr lang="pt-PT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Cria rotas ambientalmente amigáveis que combinam condução e caminhada com opções de estacionamento.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Considera restrições práticas, tais como disponibilidade da estrada.</a:t>
            </a:r>
          </a:p>
          <a:p>
            <a:r>
              <a:rPr lang="pt-PT" dirty="0"/>
              <a:t>Esperamos uma ferramenta funcional e eficiente de path-planning que suporta alternativas de mobilidade sustentáveis e resilientes.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309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6BB3A-8D19-04FA-1839-C044B0F7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42899"/>
            <a:ext cx="10131427" cy="1447801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Bahnschrift Light Condensed" panose="020B0502040204020203" pitchFamily="34" charset="0"/>
              </a:rPr>
              <a:t>Solution Demonstration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A129F4-D4E9-F45B-63B7-545B5516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652337"/>
            <a:ext cx="10131428" cy="4106779"/>
          </a:xfrm>
        </p:spPr>
        <p:txBody>
          <a:bodyPr>
            <a:normAutofit fontScale="92500" lnSpcReduction="20000"/>
          </a:bodyPr>
          <a:lstStyle/>
          <a:p>
            <a:r>
              <a:rPr lang="pt-PT" dirty="0"/>
              <a:t>Explicação dos </a:t>
            </a:r>
            <a:r>
              <a:rPr lang="pt-PT" dirty="0" err="1"/>
              <a:t>datasets</a:t>
            </a:r>
            <a:r>
              <a:rPr lang="pt-PT" dirty="0"/>
              <a:t> de 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Representação do mapa urbano: Modelado como um grafo pesado e não direcionado;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Nós: Representam intersecções, cada uma com um indicador se é parque;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Vértices: Representam segmentos de estrada com pesos (tempos) para condução e caminhada;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Ficheiros CSV usados: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Locations.csv: Lista de localizações com </a:t>
            </a:r>
            <a:r>
              <a:rPr lang="pt-PT" dirty="0" err="1"/>
              <a:t>IDs</a:t>
            </a:r>
            <a:r>
              <a:rPr lang="pt-PT" dirty="0"/>
              <a:t> únicos e disponibilidade de estacionamento.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Distances.csv: Contém dados de mobilidade (tempos de condução e de caminhada) entre as localizações.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Tratamento de segmentos não dirigíveis: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Se um segmento não é dirigível, o tem de condução é marcado como ‘X’ no </a:t>
            </a:r>
            <a:r>
              <a:rPr lang="pt-PT" dirty="0" err="1"/>
              <a:t>dataset</a:t>
            </a:r>
            <a:r>
              <a:rPr lang="pt-P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O sistema converte ‘X’ numa representação interna para assegurar uma utilização apropriada pelo algoritmo.</a:t>
            </a:r>
          </a:p>
        </p:txBody>
      </p:sp>
    </p:spTree>
    <p:extLst>
      <p:ext uri="{BB962C8B-B14F-4D97-AF65-F5344CB8AC3E}">
        <p14:creationId xmlns:p14="http://schemas.microsoft.com/office/powerpoint/2010/main" val="27832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62AC2-65FE-7BFD-FB35-CFF6F42A6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1155031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latin typeface="Bahnschrift Light Condensed" panose="020B0502040204020203" pitchFamily="34" charset="0"/>
              </a:rPr>
              <a:t>Solution </a:t>
            </a:r>
            <a:r>
              <a:rPr lang="pt-PT" sz="4000" dirty="0" err="1">
                <a:latin typeface="Bahnschrift Light Condensed" panose="020B0502040204020203" pitchFamily="34" charset="0"/>
              </a:rPr>
              <a:t>Demontration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8EE83E-7DA7-05BF-857A-7E0B10DC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64632"/>
            <a:ext cx="10131428" cy="4026568"/>
          </a:xfrm>
        </p:spPr>
        <p:txBody>
          <a:bodyPr/>
          <a:lstStyle/>
          <a:p>
            <a:r>
              <a:rPr lang="pt-PT" dirty="0"/>
              <a:t>“Descrição como a solução processa os dados”</a:t>
            </a:r>
          </a:p>
          <a:p>
            <a:r>
              <a:rPr lang="pt-PT" dirty="0"/>
              <a:t>“Outputs chave gerados pelo programa”</a:t>
            </a:r>
          </a:p>
        </p:txBody>
      </p:sp>
    </p:spTree>
    <p:extLst>
      <p:ext uri="{BB962C8B-B14F-4D97-AF65-F5344CB8AC3E}">
        <p14:creationId xmlns:p14="http://schemas.microsoft.com/office/powerpoint/2010/main" val="37312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765F80-E25A-AA93-E639-E8702081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58778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Graph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Class</a:t>
            </a:r>
            <a:r>
              <a:rPr lang="pt-PT" sz="4000" dirty="0">
                <a:latin typeface="Bahnschrift Light Condensed" panose="020B0502040204020203" pitchFamily="34" charset="0"/>
              </a:rPr>
              <a:t> Design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B839DBB-E962-8832-B6F2-47B35F63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668380"/>
            <a:ext cx="10131428" cy="4122820"/>
          </a:xfrm>
        </p:spPr>
        <p:txBody>
          <a:bodyPr/>
          <a:lstStyle/>
          <a:p>
            <a:r>
              <a:rPr lang="pt-PT" dirty="0"/>
              <a:t>“Explicação da estrutura da classe </a:t>
            </a:r>
            <a:r>
              <a:rPr lang="pt-PT" dirty="0" err="1"/>
              <a:t>graph</a:t>
            </a:r>
            <a:r>
              <a:rPr lang="pt-PT" dirty="0"/>
              <a:t>”</a:t>
            </a:r>
          </a:p>
          <a:p>
            <a:r>
              <a:rPr lang="pt-PT" dirty="0"/>
              <a:t>“Modificações feitas na implementação original”</a:t>
            </a:r>
          </a:p>
          <a:p>
            <a:r>
              <a:rPr lang="pt-PT" dirty="0"/>
              <a:t>“justificação das decisões para o design”</a:t>
            </a:r>
          </a:p>
        </p:txBody>
      </p:sp>
    </p:spTree>
    <p:extLst>
      <p:ext uri="{BB962C8B-B14F-4D97-AF65-F5344CB8AC3E}">
        <p14:creationId xmlns:p14="http://schemas.microsoft.com/office/powerpoint/2010/main" val="17223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FDCA6-B2A4-6E44-E2F6-A985E702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122946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Application</a:t>
            </a:r>
            <a:r>
              <a:rPr lang="pt-PT" sz="4000" dirty="0">
                <a:latin typeface="Bahnschrift Light Condensed" panose="020B0502040204020203" pitchFamily="34" charset="0"/>
              </a:rPr>
              <a:t> Design </a:t>
            </a:r>
            <a:r>
              <a:rPr lang="pt-PT" sz="4000" dirty="0" err="1">
                <a:latin typeface="Bahnschrift Light Condensed" panose="020B0502040204020203" pitchFamily="34" charset="0"/>
              </a:rPr>
              <a:t>and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Implementation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17F5607-5F88-F665-1DF6-C351EFEC9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32548"/>
            <a:ext cx="10131428" cy="4058652"/>
          </a:xfrm>
        </p:spPr>
        <p:txBody>
          <a:bodyPr/>
          <a:lstStyle/>
          <a:p>
            <a:r>
              <a:rPr lang="pt-PT" dirty="0"/>
              <a:t>Aplicação e </a:t>
            </a:r>
            <a:r>
              <a:rPr lang="pt-PT" dirty="0" err="1"/>
              <a:t>setup</a:t>
            </a:r>
            <a:r>
              <a:rPr lang="pt-PT" dirty="0"/>
              <a:t> básico: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Desenvolvimento de um menu de </a:t>
            </a:r>
            <a:r>
              <a:rPr lang="pt-PT" dirty="0" err="1"/>
              <a:t>command-line</a:t>
            </a:r>
            <a:r>
              <a:rPr lang="pt-PT" dirty="0"/>
              <a:t> para interação do utilizador.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Demonstração dos resultados com total detalhe da rota (origem para destino).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Tratamento apropriado de erro e gerenciamento de exceções.</a:t>
            </a:r>
          </a:p>
          <a:p>
            <a:r>
              <a:rPr lang="pt-PT" dirty="0"/>
              <a:t>Leitura e análise dos dados de input: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Implementação da funcionalidade para ler e processar ficheiros </a:t>
            </a:r>
            <a:r>
              <a:rPr lang="pt-PT" dirty="0" err="1"/>
              <a:t>dataset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Opções para seleção de rota no menu, exclusões e rotas eco amigáveis.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Funcionalidade de modo </a:t>
            </a:r>
            <a:r>
              <a:rPr lang="pt-PT" dirty="0" err="1"/>
              <a:t>batch</a:t>
            </a:r>
            <a:r>
              <a:rPr lang="pt-PT" dirty="0"/>
              <a:t> com formatos input/output corrigidos (input.txt e output.txt).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Uso de estruturas de dados baseados em grafos para representação do mapa urbano.</a:t>
            </a:r>
          </a:p>
        </p:txBody>
      </p:sp>
    </p:spTree>
    <p:extLst>
      <p:ext uri="{BB962C8B-B14F-4D97-AF65-F5344CB8AC3E}">
        <p14:creationId xmlns:p14="http://schemas.microsoft.com/office/powerpoint/2010/main" val="300794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7A8B8-0B65-B293-E658-E326BA62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10652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Application</a:t>
            </a:r>
            <a:r>
              <a:rPr lang="pt-PT" sz="4000" dirty="0">
                <a:latin typeface="Bahnschrift Light Condensed" panose="020B0502040204020203" pitchFamily="34" charset="0"/>
              </a:rPr>
              <a:t> Design </a:t>
            </a:r>
            <a:r>
              <a:rPr lang="pt-PT" sz="4000" dirty="0" err="1">
                <a:latin typeface="Bahnschrift Light Condensed" panose="020B0502040204020203" pitchFamily="34" charset="0"/>
              </a:rPr>
              <a:t>and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Implementation</a:t>
            </a:r>
            <a:endParaRPr lang="pt-PT" sz="40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82403AF-5365-2147-9892-C05F5A53A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620254"/>
            <a:ext cx="10131428" cy="4170946"/>
          </a:xfrm>
        </p:spPr>
        <p:txBody>
          <a:bodyPr/>
          <a:lstStyle/>
          <a:p>
            <a:r>
              <a:rPr lang="pt-PT" dirty="0"/>
              <a:t>Análise da complexidade temporal e da documentação: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Código documentado usando </a:t>
            </a:r>
            <a:r>
              <a:rPr lang="pt-PT" dirty="0" err="1"/>
              <a:t>Doxygen</a:t>
            </a:r>
            <a:r>
              <a:rPr lang="pt-P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“Análise da complexidade temporal de algoritmos chave”.</a:t>
            </a:r>
          </a:p>
        </p:txBody>
      </p:sp>
    </p:spTree>
    <p:extLst>
      <p:ext uri="{BB962C8B-B14F-4D97-AF65-F5344CB8AC3E}">
        <p14:creationId xmlns:p14="http://schemas.microsoft.com/office/powerpoint/2010/main" val="3969787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C00C-310B-5629-94B6-2BEE5FE34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2"/>
            <a:ext cx="10131427" cy="1074820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Route</a:t>
            </a:r>
            <a:r>
              <a:rPr lang="pt-PT" sz="4000" dirty="0">
                <a:latin typeface="Bahnschrift Light Condensed" panose="020B0502040204020203" pitchFamily="34" charset="0"/>
              </a:rPr>
              <a:t> Planning </a:t>
            </a:r>
            <a:r>
              <a:rPr lang="pt-PT" sz="4000" dirty="0" err="1">
                <a:latin typeface="Bahnschrift Light Condensed" panose="020B0502040204020203" pitchFamily="34" charset="0"/>
              </a:rPr>
              <a:t>Functionalities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12316D8-E679-7711-8DB0-2BB749FF4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4772" y="1684422"/>
            <a:ext cx="10131428" cy="4106778"/>
          </a:xfrm>
        </p:spPr>
        <p:txBody>
          <a:bodyPr/>
          <a:lstStyle/>
          <a:p>
            <a:r>
              <a:rPr lang="pt-PT" dirty="0"/>
              <a:t>Suposições: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Origem e destino podem ser nós adjacentes ou não adjacentes.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Origem e destino podem ser nós de estacionamento ou não.</a:t>
            </a:r>
          </a:p>
          <a:p>
            <a:r>
              <a:rPr lang="pt-PT" dirty="0"/>
              <a:t>Funcionalidade Implementadas: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Cálculo das Primeira e segunda rotas mais rápidas independentes.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Tratamento de segmentos restritos.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Geração de rota eco amigável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Rotas calculadas serão só para condução.</a:t>
            </a:r>
          </a:p>
        </p:txBody>
      </p:sp>
    </p:spTree>
    <p:extLst>
      <p:ext uri="{BB962C8B-B14F-4D97-AF65-F5344CB8AC3E}">
        <p14:creationId xmlns:p14="http://schemas.microsoft.com/office/powerpoint/2010/main" val="1998337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7A5AE-0745-FBEF-CAE1-215FDA67A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978567"/>
          </a:xfrm>
        </p:spPr>
        <p:txBody>
          <a:bodyPr>
            <a:normAutofit/>
          </a:bodyPr>
          <a:lstStyle/>
          <a:p>
            <a:pPr algn="ctr"/>
            <a:r>
              <a:rPr lang="pt-PT" sz="4000" dirty="0" err="1">
                <a:latin typeface="Bahnschrift Light Condensed" panose="020B0502040204020203" pitchFamily="34" charset="0"/>
              </a:rPr>
              <a:t>Advanced</a:t>
            </a:r>
            <a:r>
              <a:rPr lang="pt-PT" sz="4000" dirty="0">
                <a:latin typeface="Bahnschrift Light Condensed" panose="020B0502040204020203" pitchFamily="34" charset="0"/>
              </a:rPr>
              <a:t> </a:t>
            </a:r>
            <a:r>
              <a:rPr lang="pt-PT" sz="4000" dirty="0" err="1">
                <a:latin typeface="Bahnschrift Light Condensed" panose="020B0502040204020203" pitchFamily="34" charset="0"/>
              </a:rPr>
              <a:t>Route</a:t>
            </a:r>
            <a:r>
              <a:rPr lang="pt-PT" sz="4000" dirty="0">
                <a:latin typeface="Bahnschrift Light Condensed" panose="020B0502040204020203" pitchFamily="34" charset="0"/>
              </a:rPr>
              <a:t> Planning </a:t>
            </a:r>
            <a:r>
              <a:rPr lang="pt-PT" sz="4000" dirty="0" err="1">
                <a:latin typeface="Bahnschrift Light Condensed" panose="020B0502040204020203" pitchFamily="34" charset="0"/>
              </a:rPr>
              <a:t>Features</a:t>
            </a:r>
            <a:endParaRPr lang="pt-PT" sz="40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F5C9526-4AEE-B014-70EB-08F76A394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0286" y="1588168"/>
            <a:ext cx="10131428" cy="4660231"/>
          </a:xfrm>
        </p:spPr>
        <p:txBody>
          <a:bodyPr>
            <a:normAutofit fontScale="85000" lnSpcReduction="10000"/>
          </a:bodyPr>
          <a:lstStyle/>
          <a:p>
            <a:r>
              <a:rPr lang="pt-PT" dirty="0"/>
              <a:t>Planeamento de rota independente: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Computa a rota mais rápida entre origem e destino.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Identifica uma rota independente alternativa que partilha nenhum nó intermediário ou segmentos.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Se não existir a rota alternativa, output “</a:t>
            </a:r>
            <a:r>
              <a:rPr lang="pt-PT" dirty="0" err="1"/>
              <a:t>BestDrivingRoute:none</a:t>
            </a:r>
            <a:r>
              <a:rPr lang="pt-PT" dirty="0"/>
              <a:t>” e “</a:t>
            </a:r>
            <a:r>
              <a:rPr lang="pt-PT" dirty="0" err="1"/>
              <a:t>AlternativeDrivingRoute:none</a:t>
            </a:r>
            <a:r>
              <a:rPr lang="pt-PT" dirty="0"/>
              <a:t>”.</a:t>
            </a:r>
          </a:p>
          <a:p>
            <a:r>
              <a:rPr lang="pt-PT" dirty="0"/>
              <a:t>Planeamento de rota restrito: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Exclue</a:t>
            </a:r>
            <a:r>
              <a:rPr lang="pt-PT" dirty="0"/>
              <a:t> nós específicos da rota.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Exclue</a:t>
            </a:r>
            <a:r>
              <a:rPr lang="pt-PT" dirty="0"/>
              <a:t> segmentos específicos da rota.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Exclue</a:t>
            </a:r>
            <a:r>
              <a:rPr lang="pt-PT" dirty="0"/>
              <a:t> nós e segmentos simultaneamente.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Inclue</a:t>
            </a:r>
            <a:r>
              <a:rPr lang="pt-PT" dirty="0"/>
              <a:t> um nó </a:t>
            </a:r>
            <a:r>
              <a:rPr lang="pt-PT" dirty="0" err="1"/>
              <a:t>mandatório</a:t>
            </a:r>
            <a:r>
              <a:rPr lang="pt-PT" dirty="0"/>
              <a:t> enquanto está ainda a assegurar a rota mais rápida.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Formatos input e output: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Input.txt: </a:t>
            </a:r>
            <a:r>
              <a:rPr lang="pt-PT" dirty="0" err="1"/>
              <a:t>Mode</a:t>
            </a:r>
            <a:r>
              <a:rPr lang="pt-PT" dirty="0"/>
              <a:t>, </a:t>
            </a:r>
            <a:r>
              <a:rPr lang="pt-PT" dirty="0" err="1"/>
              <a:t>Origin</a:t>
            </a:r>
            <a:r>
              <a:rPr lang="pt-PT" dirty="0"/>
              <a:t>, </a:t>
            </a:r>
            <a:r>
              <a:rPr lang="pt-PT" dirty="0" err="1"/>
              <a:t>Destination</a:t>
            </a:r>
            <a:r>
              <a:rPr lang="pt-PT" dirty="0"/>
              <a:t>, </a:t>
            </a:r>
            <a:r>
              <a:rPr lang="pt-PT" dirty="0" err="1"/>
              <a:t>AvoidNodes</a:t>
            </a:r>
            <a:r>
              <a:rPr lang="pt-PT" dirty="0"/>
              <a:t>, </a:t>
            </a:r>
            <a:r>
              <a:rPr lang="pt-PT" dirty="0" err="1"/>
              <a:t>AvoidSegments</a:t>
            </a:r>
            <a:r>
              <a:rPr lang="pt-PT" dirty="0"/>
              <a:t>, </a:t>
            </a:r>
            <a:r>
              <a:rPr lang="pt-PT" dirty="0" err="1"/>
              <a:t>IncludeNode</a:t>
            </a:r>
            <a:r>
              <a:rPr lang="pt-PT" dirty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Output.txt: </a:t>
            </a:r>
            <a:r>
              <a:rPr lang="pt-PT" dirty="0" err="1"/>
              <a:t>RestrictedDrivingRoute</a:t>
            </a:r>
            <a:r>
              <a:rPr lang="pt-PT" dirty="0"/>
              <a:t> com tempo de viagem total.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PT" dirty="0"/>
              <a:t>No caso de uma rota impossível output “</a:t>
            </a:r>
            <a:r>
              <a:rPr lang="pt-PT" dirty="0" err="1"/>
              <a:t>RestrictedDrivingRoute:none</a:t>
            </a:r>
            <a:r>
              <a:rPr lang="pt-PT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84516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303</TotalTime>
  <Words>855</Words>
  <Application>Microsoft Office PowerPoint</Application>
  <PresentationFormat>Ecrã Panorâmico</PresentationFormat>
  <Paragraphs>98</Paragraphs>
  <Slides>14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</vt:i4>
      </vt:variant>
    </vt:vector>
  </HeadingPairs>
  <TitlesOfParts>
    <vt:vector size="19" baseType="lpstr">
      <vt:lpstr>Arial</vt:lpstr>
      <vt:lpstr>Bahnschrift Light Condensed</vt:lpstr>
      <vt:lpstr>Calibri</vt:lpstr>
      <vt:lpstr>Calibri Light</vt:lpstr>
      <vt:lpstr>Celestial</vt:lpstr>
      <vt:lpstr>Individual Route Planning Tool </vt:lpstr>
      <vt:lpstr>Project Overview</vt:lpstr>
      <vt:lpstr>Solution Demonstration</vt:lpstr>
      <vt:lpstr>Solution Demontration</vt:lpstr>
      <vt:lpstr>Graph Class Design</vt:lpstr>
      <vt:lpstr>Application Design and Implementation</vt:lpstr>
      <vt:lpstr>Application Design and Implementation</vt:lpstr>
      <vt:lpstr>Route Planning Functionalities</vt:lpstr>
      <vt:lpstr>Advanced Route Planning Features</vt:lpstr>
      <vt:lpstr>Environmentally-Friendly Route Planning</vt:lpstr>
      <vt:lpstr>Environmentally-Friendly Route Planning</vt:lpstr>
      <vt:lpstr>Challenges and Key Features</vt:lpstr>
      <vt:lpstr>Results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Correia</dc:creator>
  <cp:lastModifiedBy>João Correia</cp:lastModifiedBy>
  <cp:revision>1</cp:revision>
  <dcterms:created xsi:type="dcterms:W3CDTF">2025-03-30T13:21:11Z</dcterms:created>
  <dcterms:modified xsi:type="dcterms:W3CDTF">2025-03-30T18:24:43Z</dcterms:modified>
</cp:coreProperties>
</file>