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swald Medium"/>
      <p:regular r:id="rId16"/>
      <p:bold r:id="rId17"/>
    </p:embeddedFont>
    <p:embeddedFont>
      <p:font typeface="Roboto"/>
      <p:regular r:id="rId18"/>
      <p:bold r:id="rId19"/>
      <p:italic r:id="rId20"/>
      <p:boldItalic r:id="rId21"/>
    </p:embeddedFont>
    <p:embeddedFont>
      <p:font typeface="Playfair Display"/>
      <p:regular r:id="rId22"/>
      <p:bold r:id="rId23"/>
      <p:italic r:id="rId24"/>
      <p:boldItalic r:id="rId25"/>
    </p:embeddedFont>
    <p:embeddedFont>
      <p:font typeface="Montserrat"/>
      <p:regular r:id="rId26"/>
      <p:bold r:id="rId27"/>
      <p:italic r:id="rId28"/>
      <p:boldItalic r:id="rId29"/>
    </p:embeddedFont>
    <p:embeddedFont>
      <p:font typeface="Oswald SemiBold"/>
      <p:regular r:id="rId30"/>
      <p:bold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PlayfairDisplay-regular.fntdata"/><Relationship Id="rId21" Type="http://schemas.openxmlformats.org/officeDocument/2006/relationships/font" Target="fonts/Roboto-boldItalic.fntdata"/><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PlayfairDisplay-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SemiBold-bold.fntdata"/><Relationship Id="rId30" Type="http://schemas.openxmlformats.org/officeDocument/2006/relationships/font" Target="fonts/OswaldSemiBold-regular.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Medium-bold.fntdata"/><Relationship Id="rId16" Type="http://schemas.openxmlformats.org/officeDocument/2006/relationships/font" Target="fonts/OswaldMedium-regular.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Aprovechando los datos y trabajo previo que ya realicé en el EDA, he querido continuar desarrollando este proyecto.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bcff187ba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bcff187ba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Clr>
                <a:schemeClr val="dk1"/>
              </a:buClr>
              <a:buSzPts val="1100"/>
              <a:buFont typeface="Arial"/>
              <a:buNone/>
            </a:pPr>
            <a:r>
              <a:rPr lang="es">
                <a:solidFill>
                  <a:schemeClr val="dk1"/>
                </a:solidFill>
                <a:latin typeface="Roboto"/>
                <a:ea typeface="Roboto"/>
                <a:cs typeface="Roboto"/>
                <a:sym typeface="Roboto"/>
              </a:rPr>
              <a:t>Este proyecto ilustra el potencial de las técnicas de machine learning para abordar problemas complejos y multifacéticos como la predicción de la popularidad de los vídeos. A través de un enfoque riguroso y metodológico, he desarrollado un modelo que no solo supera la línea base de la selección aleatoria, sino que también ofrece insights prácticos sobre los factores que contribuyen a la popularidad de los vídeos.</a:t>
            </a:r>
            <a:endParaRPr>
              <a:solidFill>
                <a:schemeClr val="dk1"/>
              </a:solidFill>
              <a:latin typeface="Roboto"/>
              <a:ea typeface="Roboto"/>
              <a:cs typeface="Roboto"/>
              <a:sym typeface="Roboto"/>
            </a:endParaRPr>
          </a:p>
          <a:p>
            <a:pPr indent="0" lvl="0" marL="0" rtl="0" algn="l">
              <a:lnSpc>
                <a:spcPct val="175000"/>
              </a:lnSpc>
              <a:spcBef>
                <a:spcPts val="1500"/>
              </a:spcBef>
              <a:spcAft>
                <a:spcPts val="0"/>
              </a:spcAft>
              <a:buClr>
                <a:schemeClr val="dk1"/>
              </a:buClr>
              <a:buSzPts val="1100"/>
              <a:buFont typeface="Arial"/>
              <a:buNone/>
            </a:pPr>
            <a:r>
              <a:rPr lang="es">
                <a:solidFill>
                  <a:schemeClr val="dk1"/>
                </a:solidFill>
                <a:latin typeface="Roboto"/>
                <a:ea typeface="Roboto"/>
                <a:cs typeface="Roboto"/>
                <a:sym typeface="Roboto"/>
              </a:rPr>
              <a:t>Recomendaciones para la Expansión Futura del Proyecto:</a:t>
            </a:r>
            <a:endParaRPr>
              <a:solidFill>
                <a:schemeClr val="dk1"/>
              </a:solidFill>
              <a:latin typeface="Roboto"/>
              <a:ea typeface="Roboto"/>
              <a:cs typeface="Roboto"/>
              <a:sym typeface="Roboto"/>
            </a:endParaRPr>
          </a:p>
          <a:p>
            <a:pPr indent="-298450" lvl="0" marL="457200" rtl="0" algn="l">
              <a:lnSpc>
                <a:spcPct val="115000"/>
              </a:lnSpc>
              <a:spcBef>
                <a:spcPts val="1500"/>
              </a:spcBef>
              <a:spcAft>
                <a:spcPts val="0"/>
              </a:spcAft>
              <a:buClr>
                <a:schemeClr val="dk1"/>
              </a:buClr>
              <a:buSzPts val="1100"/>
              <a:buFont typeface="Roboto"/>
              <a:buChar char="●"/>
            </a:pPr>
            <a:r>
              <a:rPr lang="es">
                <a:solidFill>
                  <a:schemeClr val="dk1"/>
                </a:solidFill>
                <a:latin typeface="Roboto"/>
                <a:ea typeface="Roboto"/>
                <a:cs typeface="Roboto"/>
                <a:sym typeface="Roboto"/>
              </a:rPr>
              <a:t>Exploración de Nuevas Fuentes de Datos: Integrar datos adicionales, como el engagement de los usuarios con el contenido (ejem: likes, comentarios) y métricas de rendimiento en redes sociales, podría enriquecer el modelo con dimensiones adicionales de análisis.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s">
                <a:solidFill>
                  <a:schemeClr val="dk1"/>
                </a:solidFill>
                <a:latin typeface="Roboto"/>
                <a:ea typeface="Roboto"/>
                <a:cs typeface="Roboto"/>
                <a:sym typeface="Roboto"/>
              </a:rPr>
              <a:t>Aplicación de Modelos de Deep Learning: Los modelos de aprendizaje profundo, especialmente aquellos diseñados para el procesamiento de lenguaje natural y análisis de imágenes, podrían capturar matices complejos del contenido de los vídeos y sus títulos que los modelos más tradicionales podrían pasar por alto.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Font typeface="Roboto"/>
              <a:buChar char="●"/>
            </a:pPr>
            <a:r>
              <a:rPr lang="es">
                <a:solidFill>
                  <a:schemeClr val="dk1"/>
                </a:solidFill>
                <a:latin typeface="Roboto"/>
                <a:ea typeface="Roboto"/>
                <a:cs typeface="Roboto"/>
                <a:sym typeface="Roboto"/>
              </a:rPr>
              <a:t>Análisis de Sentimiento y Tendencias Temporales: profundizar en el análisis de sentimiento de los títulos y descripciones, así como en la consideración de tendencias temporales (ejem: la relevancia del contenido durante ciertas épocas del año), podría ofrecer perspectivas adicionales sobre la dinámica de la popularidad de los vídeos.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bbcff187b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bbcff187b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Clr>
                <a:schemeClr val="dk1"/>
              </a:buClr>
              <a:buSzPts val="1100"/>
              <a:buFont typeface="Arial"/>
              <a:buNone/>
            </a:pPr>
            <a:r>
              <a:rPr lang="es">
                <a:solidFill>
                  <a:schemeClr val="dk1"/>
                </a:solidFill>
                <a:latin typeface="Roboto"/>
                <a:ea typeface="Roboto"/>
                <a:cs typeface="Roboto"/>
                <a:sym typeface="Roboto"/>
              </a:rPr>
              <a:t>Y es que, en la era digital actual, el contenido de vídeo se ha convertido en una de las formas más influyentes de comunicación y entretenimiento. Por eso, creo que tener la capacidad de predecir qué vídeos se volverán populares antes de que se lancen es  muy útil para los creadores de contenido, </a:t>
            </a:r>
            <a:r>
              <a:rPr lang="es">
                <a:solidFill>
                  <a:schemeClr val="dk1"/>
                </a:solidFill>
                <a:latin typeface="Roboto"/>
                <a:ea typeface="Roboto"/>
                <a:cs typeface="Roboto"/>
                <a:sym typeface="Roboto"/>
              </a:rPr>
              <a:t>estrategias</a:t>
            </a:r>
            <a:r>
              <a:rPr lang="es">
                <a:solidFill>
                  <a:schemeClr val="dk1"/>
                </a:solidFill>
                <a:latin typeface="Roboto"/>
                <a:ea typeface="Roboto"/>
                <a:cs typeface="Roboto"/>
                <a:sym typeface="Roboto"/>
              </a:rPr>
              <a:t> de marketing e incluso para las propias plataformas de distribución.</a:t>
            </a:r>
            <a:endParaRPr>
              <a:solidFill>
                <a:schemeClr val="dk1"/>
              </a:solidFill>
              <a:latin typeface="Roboto"/>
              <a:ea typeface="Roboto"/>
              <a:cs typeface="Roboto"/>
              <a:sym typeface="Roboto"/>
            </a:endParaRPr>
          </a:p>
          <a:p>
            <a:pPr indent="0" lvl="0" marL="0" rtl="0" algn="l">
              <a:lnSpc>
                <a:spcPct val="175000"/>
              </a:lnSpc>
              <a:spcBef>
                <a:spcPts val="1500"/>
              </a:spcBef>
              <a:spcAft>
                <a:spcPts val="1500"/>
              </a:spcAft>
              <a:buClr>
                <a:schemeClr val="dk1"/>
              </a:buClr>
              <a:buSzPts val="1100"/>
              <a:buFont typeface="Arial"/>
              <a:buNone/>
            </a:pPr>
            <a:r>
              <a:rPr lang="es">
                <a:solidFill>
                  <a:schemeClr val="dk1"/>
                </a:solidFill>
                <a:latin typeface="Roboto"/>
                <a:ea typeface="Roboto"/>
                <a:cs typeface="Roboto"/>
                <a:sym typeface="Roboto"/>
              </a:rPr>
              <a:t>En este proyecto me he centrado en la plataforma de Youtube, que en 2023 fue el segundo sitio web más visitado del mundo, solo por detrás de Google. En concreto, he analizado uno de los canales más populares de YouTube, 5-Minute Crafts, que sube vídeos de contenido “Do it yourself”/hazlo tú mismo.</a:t>
            </a:r>
            <a:endParaRPr sz="12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bcff187b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bcff187b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1500"/>
              </a:spcAft>
              <a:buClr>
                <a:schemeClr val="dk1"/>
              </a:buClr>
              <a:buSzPts val="1100"/>
              <a:buFont typeface="Arial"/>
              <a:buNone/>
            </a:pPr>
            <a:r>
              <a:rPr lang="es">
                <a:solidFill>
                  <a:schemeClr val="dk1"/>
                </a:solidFill>
                <a:latin typeface="Roboto"/>
                <a:ea typeface="Roboto"/>
                <a:cs typeface="Roboto"/>
                <a:sym typeface="Roboto"/>
              </a:rPr>
              <a:t>Sin embargo, tratar de predecir la popularidad de un vídeo no es fácil. Ya que esta puede estar influenciada por una multitud de factores: desde la calidad y relevancia del contenido hasta el momento de su publicación, la manera en que se promociona en las redes sociales o incluso cómo está escrito el título del propio. En concreto, en este proyecto he tratado de predecir el éxito o el fracaso de los vídeos de 5-Minute Crafts basándome en las características de los títulos de sus vídeos. Para ello, me descargué unos datos de Kaggle que contenían información sobre la duración de los vídeos del canal, el número de palabras y de números que contenían los títulos, si estaban escritos en mayúscula o minúsculas, el sentimiento hacia estos…</a:t>
            </a:r>
            <a:endParaRPr>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bcff187b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bcff187b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1500"/>
              </a:spcAft>
              <a:buNone/>
            </a:pPr>
            <a:r>
              <a:rPr lang="es">
                <a:solidFill>
                  <a:schemeClr val="dk1"/>
                </a:solidFill>
                <a:latin typeface="Roboto"/>
                <a:ea typeface="Roboto"/>
                <a:cs typeface="Roboto"/>
                <a:sym typeface="Roboto"/>
              </a:rPr>
              <a:t>En un primer momento, quise poner en práctica los modelos de regresión lineal con el objetivo de predecir el total de visitas de los vídeos, esta sería mi variable target, utilizando el resto de mi variables. Primero, estudié la correlación entre las variables, pero era demasiado baja. Por eso, pensé que lo mejor sería crear nuevas variables. En este caso, usé un método que ya usé en el EDA que identificaba las 5 palabras más populares o usadas de los títulos: hacks, life, ideas,DIY y crafts. Y luego un get dummies las </a:t>
            </a:r>
            <a:r>
              <a:rPr lang="es">
                <a:solidFill>
                  <a:schemeClr val="dk1"/>
                </a:solidFill>
                <a:latin typeface="Roboto"/>
                <a:ea typeface="Roboto"/>
                <a:cs typeface="Roboto"/>
                <a:sym typeface="Roboto"/>
              </a:rPr>
              <a:t>transformé</a:t>
            </a:r>
            <a:r>
              <a:rPr lang="es">
                <a:solidFill>
                  <a:schemeClr val="dk1"/>
                </a:solidFill>
                <a:latin typeface="Roboto"/>
                <a:ea typeface="Roboto"/>
                <a:cs typeface="Roboto"/>
                <a:sym typeface="Roboto"/>
              </a:rPr>
              <a:t> en numéricas. Una vez hecho esto, comencé a entrenar mis datos con algunos modelos de regresión: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bbcff187b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bbcff187b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Clr>
                <a:schemeClr val="dk1"/>
              </a:buClr>
              <a:buSzPts val="1100"/>
              <a:buFont typeface="Arial"/>
              <a:buNone/>
            </a:pPr>
            <a:r>
              <a:rPr lang="es">
                <a:solidFill>
                  <a:schemeClr val="dk1"/>
                </a:solidFill>
                <a:latin typeface="Roboto"/>
                <a:ea typeface="Roboto"/>
                <a:cs typeface="Roboto"/>
                <a:sym typeface="Roboto"/>
              </a:rPr>
              <a:t>El mejor resultado fue con el modelo de Ridge Regression con un coeficiente de </a:t>
            </a:r>
            <a:r>
              <a:rPr lang="es">
                <a:solidFill>
                  <a:schemeClr val="dk1"/>
                </a:solidFill>
                <a:latin typeface="Roboto"/>
                <a:ea typeface="Roboto"/>
                <a:cs typeface="Roboto"/>
                <a:sym typeface="Roboto"/>
              </a:rPr>
              <a:t>determinación</a:t>
            </a:r>
            <a:r>
              <a:rPr lang="es">
                <a:solidFill>
                  <a:schemeClr val="dk1"/>
                </a:solidFill>
                <a:latin typeface="Roboto"/>
                <a:ea typeface="Roboto"/>
                <a:cs typeface="Roboto"/>
                <a:sym typeface="Roboto"/>
              </a:rPr>
              <a:t> del 1.99% . Traté de mejorarlo aplicando algunas herramientas de modelos no supervisados, como el clustering donde agrupé algunas variables utilizando K-means y volví a entrenar los datos y mejoró un poco. De 1.99 % , el </a:t>
            </a:r>
            <a:r>
              <a:rPr lang="es">
                <a:solidFill>
                  <a:schemeClr val="dk1"/>
                </a:solidFill>
                <a:latin typeface="Roboto"/>
                <a:ea typeface="Roboto"/>
                <a:cs typeface="Roboto"/>
                <a:sym typeface="Roboto"/>
              </a:rPr>
              <a:t>coeficiente</a:t>
            </a:r>
            <a:r>
              <a:rPr lang="es">
                <a:solidFill>
                  <a:schemeClr val="dk1"/>
                </a:solidFill>
                <a:latin typeface="Roboto"/>
                <a:ea typeface="Roboto"/>
                <a:cs typeface="Roboto"/>
                <a:sym typeface="Roboto"/>
              </a:rPr>
              <a:t> de determinación subió a un 2.17 % . Como esto seguía siendo bastante bajo decidí cambiar el enfoque del proyecto:</a:t>
            </a:r>
            <a:endParaRPr>
              <a:solidFill>
                <a:schemeClr val="dk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bcff187b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bcff187ba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Clr>
                <a:schemeClr val="dk1"/>
              </a:buClr>
              <a:buSzPts val="1100"/>
              <a:buFont typeface="Arial"/>
              <a:buNone/>
            </a:pPr>
            <a:r>
              <a:rPr lang="es">
                <a:solidFill>
                  <a:schemeClr val="dk1"/>
                </a:solidFill>
                <a:latin typeface="Roboto"/>
                <a:ea typeface="Roboto"/>
                <a:cs typeface="Roboto"/>
                <a:sym typeface="Roboto"/>
              </a:rPr>
              <a:t>Me pregunté qué pasaría si dividía el número de  visitas en grupos para clasificar los vídeos. Para ello, hice 5 clasificaciones de grupos: muy malo, malo, normal, bueno y muy bueno. Esta sería un nueva variable que, después de convertirla a numérica, se convertiría en mi target. De momento, no quise incluir las palabras más repetidas en los títulos. Quería volver a probar los datos desde cero por así decirlo.</a:t>
            </a:r>
            <a:endParaRPr>
              <a:solidFill>
                <a:schemeClr val="dk1"/>
              </a:solidFill>
              <a:latin typeface="Roboto"/>
              <a:ea typeface="Roboto"/>
              <a:cs typeface="Roboto"/>
              <a:sym typeface="Roboto"/>
            </a:endParaRPr>
          </a:p>
          <a:p>
            <a:pPr indent="0" lvl="0" marL="0" rtl="0" algn="l">
              <a:lnSpc>
                <a:spcPct val="175000"/>
              </a:lnSpc>
              <a:spcBef>
                <a:spcPts val="1500"/>
              </a:spcBef>
              <a:spcAft>
                <a:spcPts val="0"/>
              </a:spcAft>
              <a:buClr>
                <a:schemeClr val="dk1"/>
              </a:buClr>
              <a:buSzPts val="1100"/>
              <a:buFont typeface="Arial"/>
              <a:buNone/>
            </a:pPr>
            <a:r>
              <a:rPr lang="es">
                <a:solidFill>
                  <a:schemeClr val="dk1"/>
                </a:solidFill>
                <a:latin typeface="Roboto"/>
                <a:ea typeface="Roboto"/>
                <a:cs typeface="Roboto"/>
                <a:sym typeface="Roboto"/>
              </a:rPr>
              <a:t>Volví a estudiar la correlación y desde luego que la correlación ya aumentaba significativamente. Observando el </a:t>
            </a:r>
            <a:r>
              <a:rPr lang="es">
                <a:solidFill>
                  <a:schemeClr val="dk1"/>
                </a:solidFill>
                <a:latin typeface="Roboto"/>
                <a:ea typeface="Roboto"/>
                <a:cs typeface="Roboto"/>
                <a:sym typeface="Roboto"/>
              </a:rPr>
              <a:t>gráfico</a:t>
            </a:r>
            <a:r>
              <a:rPr lang="es">
                <a:solidFill>
                  <a:schemeClr val="dk1"/>
                </a:solidFill>
                <a:latin typeface="Roboto"/>
                <a:ea typeface="Roboto"/>
                <a:cs typeface="Roboto"/>
                <a:sym typeface="Roboto"/>
              </a:rPr>
              <a:t>, a simple vista, se podría decir que los títulos con una duración más larga, títulos que comienzan con dígitos y un mayor número de palabras en mayúsculas tienden a tener una mayor popularidad.  </a:t>
            </a:r>
            <a:endParaRPr>
              <a:solidFill>
                <a:schemeClr val="dk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bcff187ba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bcff187ba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lang="es">
                <a:solidFill>
                  <a:schemeClr val="dk1"/>
                </a:solidFill>
                <a:latin typeface="Roboto"/>
                <a:ea typeface="Roboto"/>
                <a:cs typeface="Roboto"/>
                <a:sym typeface="Roboto"/>
              </a:rPr>
              <a:t>Así que, ahora el problema se convertía en una tarea de clasificación multiclase. Para ello, utilicé modelos de clasificación para entrenar mis datos. Y el mejor modelo fue Gradient Boosting con un resultado de predicción del 54.82 %. Este resultado ya indicaba una mejoría respecto al modelo anterior e indicaba un buen enfoque. Para mejorarlo, </a:t>
            </a:r>
            <a:r>
              <a:rPr lang="es">
                <a:solidFill>
                  <a:schemeClr val="dk1"/>
                </a:solidFill>
                <a:latin typeface="Roboto"/>
                <a:ea typeface="Roboto"/>
                <a:cs typeface="Roboto"/>
                <a:sym typeface="Roboto"/>
              </a:rPr>
              <a:t>apliqué</a:t>
            </a:r>
            <a:r>
              <a:rPr lang="es">
                <a:solidFill>
                  <a:schemeClr val="dk1"/>
                </a:solidFill>
                <a:latin typeface="Roboto"/>
                <a:ea typeface="Roboto"/>
                <a:cs typeface="Roboto"/>
                <a:sym typeface="Roboto"/>
              </a:rPr>
              <a:t> un GridSearch y mejoró un 2.37 %. </a:t>
            </a:r>
            <a:endParaRPr>
              <a:solidFill>
                <a:schemeClr val="dk1"/>
              </a:solidFill>
              <a:latin typeface="Roboto"/>
              <a:ea typeface="Roboto"/>
              <a:cs typeface="Roboto"/>
              <a:sym typeface="Roboto"/>
            </a:endParaRPr>
          </a:p>
          <a:p>
            <a:pPr indent="0" lvl="0" marL="0" rtl="0" algn="l">
              <a:lnSpc>
                <a:spcPct val="175000"/>
              </a:lnSpc>
              <a:spcBef>
                <a:spcPts val="1500"/>
              </a:spcBef>
              <a:spcAft>
                <a:spcPts val="0"/>
              </a:spcAft>
              <a:buNone/>
            </a:pPr>
            <a:r>
              <a:rPr lang="es">
                <a:solidFill>
                  <a:schemeClr val="dk1"/>
                </a:solidFill>
                <a:latin typeface="Roboto"/>
                <a:ea typeface="Roboto"/>
                <a:cs typeface="Roboto"/>
                <a:sym typeface="Roboto"/>
              </a:rPr>
              <a:t>Aunque la métrica para predecir el modelo no haya variado mucho, es superior al 56%, lo que indica un aprendizaje significativo más allá de la selección aleatoria. Es decir, este proyecto es clasificación multiclase con 5 categorías, una precisión del 20% (1 de 5) sería equivalente a adivinar al azar. Por lo tanto, cualquier rendimiento por encima de este umbral no solo es estadísticamente significativo, sino también indicativo de la capacidad del modelo para identificar patrones relevantes en los datos que correlacionan con la popularidad del vídeo.</a:t>
            </a:r>
            <a:endParaRPr>
              <a:solidFill>
                <a:schemeClr val="dk1"/>
              </a:solidFill>
              <a:latin typeface="Roboto"/>
              <a:ea typeface="Roboto"/>
              <a:cs typeface="Roboto"/>
              <a:sym typeface="Roboto"/>
            </a:endParaRPr>
          </a:p>
          <a:p>
            <a:pPr indent="0" lvl="0" marL="0" rtl="0" algn="l">
              <a:lnSpc>
                <a:spcPct val="175000"/>
              </a:lnSpc>
              <a:spcBef>
                <a:spcPts val="1500"/>
              </a:spcBef>
              <a:spcAft>
                <a:spcPts val="0"/>
              </a:spcAft>
              <a:buNone/>
            </a:pPr>
            <a:r>
              <a:t/>
            </a:r>
            <a:endParaRPr>
              <a:solidFill>
                <a:schemeClr val="dk1"/>
              </a:solidFill>
              <a:latin typeface="Roboto"/>
              <a:ea typeface="Roboto"/>
              <a:cs typeface="Roboto"/>
              <a:sym typeface="Roboto"/>
            </a:endParaRPr>
          </a:p>
          <a:p>
            <a:pPr indent="0" lvl="0" marL="0" rtl="0" algn="l">
              <a:lnSpc>
                <a:spcPct val="175000"/>
              </a:lnSpc>
              <a:spcBef>
                <a:spcPts val="150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bcff187ba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bcff187ba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Ahora, si que uní los datos de clasificación por rango y las palabras más populares de los vídeos. Tras el </a:t>
            </a:r>
            <a:r>
              <a:rPr lang="es"/>
              <a:t>entrenamiento</a:t>
            </a:r>
            <a:r>
              <a:rPr lang="es"/>
              <a:t>, obtuve un accuracy del 54.32 %, aquí bajó un poco respecto al último </a:t>
            </a:r>
            <a:r>
              <a:rPr lang="es"/>
              <a:t>entrenamiento</a:t>
            </a:r>
            <a:r>
              <a:rPr lang="e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Por eso, para mejorarlo utilicé decidí utilizar solo las feature importances y </a:t>
            </a:r>
            <a:r>
              <a:rPr lang="es">
                <a:solidFill>
                  <a:schemeClr val="dk1"/>
                </a:solidFill>
                <a:latin typeface="Roboto"/>
                <a:ea typeface="Roboto"/>
                <a:cs typeface="Roboto"/>
                <a:sym typeface="Roboto"/>
              </a:rPr>
              <a:t>quedarme solo con las variables más relevantes para mi target. En concreto, estas variables fueron la duración de los vídeos, los días que el vídeo llevaba subido, la longitud promedio de las palabras en los títulos, el números de caracteres de los títulos y el sentimiento hacia estos.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s">
                <a:solidFill>
                  <a:schemeClr val="dk1"/>
                </a:solidFill>
                <a:latin typeface="Roboto"/>
                <a:ea typeface="Roboto"/>
                <a:cs typeface="Roboto"/>
                <a:sym typeface="Roboto"/>
              </a:rPr>
              <a:t>Al hacer esto y aplicando de nuevo un gridsearch la métrica volvió a mejorar, y obtuve los mejores resultados hasta ahora: un accuracy del 56.43% y una validación cruzada del 57.13 %, </a:t>
            </a:r>
            <a:r>
              <a:rPr lang="es" sz="1200">
                <a:solidFill>
                  <a:srgbClr val="0D0D0D"/>
                </a:solidFill>
                <a:latin typeface="Roboto"/>
                <a:ea typeface="Roboto"/>
                <a:cs typeface="Roboto"/>
                <a:sym typeface="Roboto"/>
              </a:rPr>
              <a:t>demostrando la estabilidad y fiabilidad del modelo.</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bcff187ba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bbcff187ba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Como último paso, </a:t>
            </a:r>
            <a:r>
              <a:rPr lang="es" sz="1200">
                <a:solidFill>
                  <a:srgbClr val="0D0D0D"/>
                </a:solidFill>
                <a:latin typeface="Roboto"/>
                <a:ea typeface="Roboto"/>
                <a:cs typeface="Roboto"/>
                <a:sym typeface="Roboto"/>
              </a:rPr>
              <a:t>volví a utilizar herramientas de modelos no supervisados como un análisis de clustering utilizando el algoritmo K-Means sobre las características más relevantes, revelando cinco clusters distintos con patrones únicos. Este análisis proporcionó insights adicionales sobre la segmentación de vídeos y su relación con la popularidad:</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s" sz="1200">
                <a:solidFill>
                  <a:srgbClr val="0D0D0D"/>
                </a:solidFill>
                <a:latin typeface="Roboto"/>
                <a:ea typeface="Roboto"/>
                <a:cs typeface="Roboto"/>
                <a:sym typeface="Roboto"/>
              </a:rPr>
              <a:t>Distribución de vídeos por cluster:</a:t>
            </a:r>
            <a:endParaRPr sz="1200">
              <a:solidFill>
                <a:srgbClr val="0D0D0D"/>
              </a:solidFill>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s" sz="1200">
                <a:solidFill>
                  <a:srgbClr val="0D0D0D"/>
                </a:solidFill>
                <a:latin typeface="Roboto"/>
                <a:ea typeface="Roboto"/>
                <a:cs typeface="Roboto"/>
                <a:sym typeface="Roboto"/>
              </a:rPr>
              <a:t>Los clusters 1 y 2 tienen una cantidad similar y más alta de vídeos comparados con los otros, lo que indica que hay dos tipos predominantes de vídeos. Y Por el contrario, el cluster 4 tiene significativamente menos vídeos, lo que podría sugerir que representa un tipo más raro o específico de vídeo.</a:t>
            </a:r>
            <a:endParaRPr sz="1200">
              <a:solidFill>
                <a:srgbClr val="0D0D0D"/>
              </a:solidFill>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s" sz="1200">
                <a:solidFill>
                  <a:srgbClr val="0D0D0D"/>
                </a:solidFill>
                <a:latin typeface="Roboto"/>
                <a:ea typeface="Roboto"/>
                <a:cs typeface="Roboto"/>
                <a:sym typeface="Roboto"/>
              </a:rPr>
              <a:t>Distribución de la popularidad por cluster: </a:t>
            </a:r>
            <a:endParaRPr sz="1200">
              <a:solidFill>
                <a:srgbClr val="0D0D0D"/>
              </a:solidFill>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s" sz="1200">
                <a:solidFill>
                  <a:srgbClr val="0D0D0D"/>
                </a:solidFill>
                <a:latin typeface="Roboto"/>
                <a:ea typeface="Roboto"/>
                <a:cs typeface="Roboto"/>
                <a:sym typeface="Roboto"/>
              </a:rPr>
              <a:t>La mediana de la popularidad es bastante similar a través de los clusters, pero hay una ligera tendencia de que el cluster 4 tenga una popularidad promedio más alta. Esto podría indicar que los vídeos en el cluster 4 tienen características que los hacen ligeramente más populares que los vídeos en otros clusters. Para salir de dudas, calculé también la popularidad promedio de cada cluster y efectivamente, </a:t>
            </a:r>
            <a:r>
              <a:rPr lang="es">
                <a:solidFill>
                  <a:schemeClr val="dk1"/>
                </a:solidFill>
              </a:rPr>
              <a:t>e</a:t>
            </a:r>
            <a:r>
              <a:rPr lang="es" sz="1200">
                <a:solidFill>
                  <a:srgbClr val="0D0D0D"/>
                </a:solidFill>
                <a:latin typeface="Roboto"/>
                <a:ea typeface="Roboto"/>
                <a:cs typeface="Roboto"/>
                <a:sym typeface="Roboto"/>
              </a:rPr>
              <a:t>l cluster 4 tiene mayor popularidad promedio, lo que sugiere que los vídeos más largos y con un sentimiento de títulos alto, pueden ser más populares en tu conjunto de datos.</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a:p>
            <a:pPr indent="0" lvl="0" marL="0" rtl="0" algn="l">
              <a:spcBef>
                <a:spcPts val="0"/>
              </a:spcBef>
              <a:spcAft>
                <a:spcPts val="0"/>
              </a:spcAft>
              <a:buNone/>
            </a:pPr>
            <a:r>
              <a:rPr lang="es" sz="1200">
                <a:solidFill>
                  <a:srgbClr val="0D0D0D"/>
                </a:solidFill>
                <a:latin typeface="Roboto"/>
                <a:ea typeface="Roboto"/>
                <a:cs typeface="Roboto"/>
                <a:sym typeface="Roboto"/>
              </a:rPr>
              <a:t>Ahora que tengo esta información de los diferentes clusters, voy a incluir como una nueva característica los datos y vuelvo a entrenar. Sin embargo, al hacer esto la métrica del accuracy baja un 10 %.</a:t>
            </a:r>
            <a:endParaRPr sz="1200">
              <a:solidFill>
                <a:srgbClr val="0D0D0D"/>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s" sz="3020"/>
              <a:t>MODELANDO EL ÉXITO VIRAL: PREDICCIÓN DE LA POPULARIDAD DE LOS VÍDEOS DE</a:t>
            </a:r>
            <a:r>
              <a:rPr lang="es" sz="3020"/>
              <a:t> 5-MINUTE CRAFTS</a:t>
            </a:r>
            <a:endParaRPr sz="3020"/>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15000"/>
              </a:lnSpc>
              <a:spcBef>
                <a:spcPts val="1200"/>
              </a:spcBef>
              <a:spcAft>
                <a:spcPts val="0"/>
              </a:spcAft>
              <a:buClr>
                <a:schemeClr val="dk2"/>
              </a:buClr>
              <a:buSzPts val="275"/>
              <a:buFont typeface="Arial"/>
              <a:buNone/>
            </a:pPr>
            <a:br>
              <a:rPr b="0" lang="es" sz="7100">
                <a:latin typeface="Oswald"/>
                <a:ea typeface="Oswald"/>
                <a:cs typeface="Oswald"/>
                <a:sym typeface="Oswald"/>
              </a:rPr>
            </a:br>
            <a:r>
              <a:rPr b="0" lang="es" sz="7100">
                <a:latin typeface="Oswald"/>
                <a:ea typeface="Oswald"/>
                <a:cs typeface="Oswald"/>
                <a:sym typeface="Oswald"/>
              </a:rPr>
              <a:t>Luna Flores Torres</a:t>
            </a:r>
            <a:br>
              <a:rPr b="0" lang="es" sz="7100">
                <a:latin typeface="Oswald"/>
                <a:ea typeface="Oswald"/>
                <a:cs typeface="Oswald"/>
                <a:sym typeface="Oswald"/>
              </a:rPr>
            </a:br>
            <a:r>
              <a:rPr b="0" lang="es" sz="7100">
                <a:latin typeface="Oswald"/>
                <a:ea typeface="Oswald"/>
                <a:cs typeface="Oswald"/>
                <a:sym typeface="Oswald"/>
              </a:rPr>
              <a:t>Data Science Bootcamp The Bridge</a:t>
            </a:r>
            <a:endParaRPr/>
          </a:p>
          <a:p>
            <a:pPr indent="0" lvl="0" marL="0" rtl="0" algn="l">
              <a:spcBef>
                <a:spcPts val="12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228125" y="353350"/>
            <a:ext cx="4045200" cy="178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CONCLUSIONES</a:t>
            </a:r>
            <a:endParaRPr/>
          </a:p>
        </p:txBody>
      </p:sp>
      <p:sp>
        <p:nvSpPr>
          <p:cNvPr id="174" name="Google Shape;174;p22"/>
          <p:cNvSpPr txBox="1"/>
          <p:nvPr>
            <p:ph idx="2" type="body"/>
          </p:nvPr>
        </p:nvSpPr>
        <p:spPr>
          <a:xfrm>
            <a:off x="4939500" y="353350"/>
            <a:ext cx="3837000" cy="40659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s" sz="6760">
                <a:highlight>
                  <a:srgbClr val="49A6DF"/>
                </a:highlight>
                <a:latin typeface="Oswald"/>
                <a:ea typeface="Oswald"/>
                <a:cs typeface="Oswald"/>
                <a:sym typeface="Oswald"/>
              </a:rPr>
              <a:t>MEJORAS</a:t>
            </a:r>
            <a:endParaRPr sz="6760">
              <a:highlight>
                <a:srgbClr val="49A6DF"/>
              </a:highlight>
              <a:latin typeface="Oswald"/>
              <a:ea typeface="Oswald"/>
              <a:cs typeface="Oswald"/>
              <a:sym typeface="Oswald"/>
            </a:endParaRPr>
          </a:p>
          <a:p>
            <a:pPr indent="-395287" lvl="0" marL="457200" rtl="0" algn="ctr">
              <a:spcBef>
                <a:spcPts val="1200"/>
              </a:spcBef>
              <a:spcAft>
                <a:spcPts val="0"/>
              </a:spcAft>
              <a:buSzPct val="100000"/>
              <a:buFont typeface="Oswald"/>
              <a:buChar char="➔"/>
            </a:pPr>
            <a:r>
              <a:rPr lang="es" sz="4200">
                <a:latin typeface="Oswald"/>
                <a:ea typeface="Oswald"/>
                <a:cs typeface="Oswald"/>
                <a:sym typeface="Oswald"/>
              </a:rPr>
              <a:t>Exploración de nuevas fuentes de datos</a:t>
            </a:r>
            <a:br>
              <a:rPr lang="es" sz="4200">
                <a:latin typeface="Oswald"/>
                <a:ea typeface="Oswald"/>
                <a:cs typeface="Oswald"/>
                <a:sym typeface="Oswald"/>
              </a:rPr>
            </a:br>
            <a:endParaRPr sz="4200">
              <a:latin typeface="Oswald"/>
              <a:ea typeface="Oswald"/>
              <a:cs typeface="Oswald"/>
              <a:sym typeface="Oswald"/>
            </a:endParaRPr>
          </a:p>
          <a:p>
            <a:pPr indent="-395287" lvl="0" marL="457200" rtl="0" algn="ctr">
              <a:spcBef>
                <a:spcPts val="0"/>
              </a:spcBef>
              <a:spcAft>
                <a:spcPts val="0"/>
              </a:spcAft>
              <a:buSzPct val="100000"/>
              <a:buFont typeface="Oswald"/>
              <a:buChar char="➔"/>
            </a:pPr>
            <a:r>
              <a:rPr lang="es" sz="4200">
                <a:latin typeface="Oswald"/>
                <a:ea typeface="Oswald"/>
                <a:cs typeface="Oswald"/>
                <a:sym typeface="Oswald"/>
              </a:rPr>
              <a:t>Aplicación de modelos de Deep Learning</a:t>
            </a:r>
            <a:br>
              <a:rPr lang="es" sz="4200">
                <a:latin typeface="Oswald"/>
                <a:ea typeface="Oswald"/>
                <a:cs typeface="Oswald"/>
                <a:sym typeface="Oswald"/>
              </a:rPr>
            </a:br>
            <a:endParaRPr sz="4200">
              <a:latin typeface="Oswald"/>
              <a:ea typeface="Oswald"/>
              <a:cs typeface="Oswald"/>
              <a:sym typeface="Oswald"/>
            </a:endParaRPr>
          </a:p>
          <a:p>
            <a:pPr indent="-395287" lvl="0" marL="457200" rtl="0" algn="ctr">
              <a:spcBef>
                <a:spcPts val="0"/>
              </a:spcBef>
              <a:spcAft>
                <a:spcPts val="0"/>
              </a:spcAft>
              <a:buSzPct val="100000"/>
              <a:buFont typeface="Oswald"/>
              <a:buChar char="➔"/>
            </a:pPr>
            <a:r>
              <a:rPr lang="es" sz="4200">
                <a:latin typeface="Oswald"/>
                <a:ea typeface="Oswald"/>
                <a:cs typeface="Oswald"/>
                <a:sym typeface="Oswald"/>
              </a:rPr>
              <a:t>Análisis de sentimiento y tendencias temporales</a:t>
            </a:r>
            <a:endParaRPr sz="4200">
              <a:latin typeface="Oswald"/>
              <a:ea typeface="Oswald"/>
              <a:cs typeface="Oswald"/>
              <a:sym typeface="Oswald"/>
            </a:endParaRPr>
          </a:p>
        </p:txBody>
      </p:sp>
      <p:pic>
        <p:nvPicPr>
          <p:cNvPr id="175" name="Google Shape;175;p22"/>
          <p:cNvPicPr preferRelativeResize="0"/>
          <p:nvPr/>
        </p:nvPicPr>
        <p:blipFill rotWithShape="1">
          <a:blip r:embed="rId3">
            <a:alphaModFix/>
          </a:blip>
          <a:srcRect b="0" l="0" r="0" t="0"/>
          <a:stretch/>
        </p:blipFill>
        <p:spPr>
          <a:xfrm>
            <a:off x="174825" y="1652224"/>
            <a:ext cx="4254426" cy="2377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rotWithShape="1">
          <a:blip r:embed="rId3">
            <a:alphaModFix/>
          </a:blip>
          <a:srcRect b="-38775" l="-135450" r="135450" t="64120"/>
          <a:stretch/>
        </p:blipFill>
        <p:spPr>
          <a:xfrm>
            <a:off x="-128175" y="1218600"/>
            <a:ext cx="2847975" cy="1194600"/>
          </a:xfrm>
          <a:prstGeom prst="rect">
            <a:avLst/>
          </a:prstGeom>
          <a:noFill/>
          <a:ln>
            <a:noFill/>
          </a:ln>
        </p:spPr>
      </p:pic>
      <p:sp>
        <p:nvSpPr>
          <p:cNvPr id="65" name="Google Shape;65;p14"/>
          <p:cNvSpPr txBox="1"/>
          <p:nvPr>
            <p:ph idx="2" type="body"/>
          </p:nvPr>
        </p:nvSpPr>
        <p:spPr>
          <a:xfrm>
            <a:off x="5270075" y="1135275"/>
            <a:ext cx="3484500" cy="3695100"/>
          </a:xfrm>
          <a:prstGeom prst="rect">
            <a:avLst/>
          </a:prstGeom>
        </p:spPr>
        <p:txBody>
          <a:bodyPr anchorCtr="0" anchor="ctr" bIns="91425" lIns="91425" spcFirstLastPara="1" rIns="91425" wrap="square" tIns="91425">
            <a:normAutofit/>
          </a:bodyPr>
          <a:lstStyle/>
          <a:p>
            <a:pPr indent="0" lvl="0" marL="0" rtl="0" algn="r">
              <a:spcBef>
                <a:spcPts val="1200"/>
              </a:spcBef>
              <a:spcAft>
                <a:spcPts val="0"/>
              </a:spcAft>
              <a:buNone/>
            </a:pPr>
            <a:r>
              <a:rPr lang="es" sz="2600">
                <a:latin typeface="Oswald Medium"/>
                <a:ea typeface="Oswald Medium"/>
                <a:cs typeface="Oswald Medium"/>
                <a:sym typeface="Oswald Medium"/>
              </a:rPr>
              <a:t>80,5 M de suscriptores</a:t>
            </a:r>
            <a:endParaRPr sz="2600">
              <a:latin typeface="Oswald Medium"/>
              <a:ea typeface="Oswald Medium"/>
              <a:cs typeface="Oswald Medium"/>
              <a:sym typeface="Oswald Medium"/>
            </a:endParaRPr>
          </a:p>
          <a:p>
            <a:pPr indent="0" lvl="0" marL="0" rtl="0" algn="r">
              <a:spcBef>
                <a:spcPts val="1200"/>
              </a:spcBef>
              <a:spcAft>
                <a:spcPts val="0"/>
              </a:spcAft>
              <a:buNone/>
            </a:pPr>
            <a:r>
              <a:t/>
            </a:r>
            <a:endParaRPr sz="2300">
              <a:latin typeface="Oswald Medium"/>
              <a:ea typeface="Oswald Medium"/>
              <a:cs typeface="Oswald Medium"/>
              <a:sym typeface="Oswald Medium"/>
            </a:endParaRPr>
          </a:p>
          <a:p>
            <a:pPr indent="0" lvl="0" marL="0" rtl="0" algn="r">
              <a:spcBef>
                <a:spcPts val="1200"/>
              </a:spcBef>
              <a:spcAft>
                <a:spcPts val="0"/>
              </a:spcAft>
              <a:buNone/>
            </a:pPr>
            <a:r>
              <a:rPr lang="es" sz="1500">
                <a:latin typeface="Oswald Medium"/>
                <a:ea typeface="Oswald Medium"/>
                <a:cs typeface="Oswald Medium"/>
                <a:sym typeface="Oswald Medium"/>
              </a:rPr>
              <a:t>Tutoriales DIY (</a:t>
            </a:r>
            <a:r>
              <a:rPr i="1" lang="es" sz="1500">
                <a:latin typeface="Oswald Medium"/>
                <a:ea typeface="Oswald Medium"/>
                <a:cs typeface="Oswald Medium"/>
                <a:sym typeface="Oswald Medium"/>
              </a:rPr>
              <a:t>Do It Yourself</a:t>
            </a:r>
            <a:r>
              <a:rPr lang="es" sz="1500">
                <a:latin typeface="Oswald Medium"/>
                <a:ea typeface="Oswald Medium"/>
                <a:cs typeface="Oswald Medium"/>
                <a:sym typeface="Oswald Medium"/>
              </a:rPr>
              <a:t>, hazlo tú mismo) y</a:t>
            </a:r>
            <a:r>
              <a:rPr i="1" lang="es" sz="1500">
                <a:latin typeface="Oswald Medium"/>
                <a:ea typeface="Oswald Medium"/>
                <a:cs typeface="Oswald Medium"/>
                <a:sym typeface="Oswald Medium"/>
              </a:rPr>
              <a:t> Life-Hacks.</a:t>
            </a:r>
            <a:endParaRPr i="1" sz="1500">
              <a:latin typeface="Oswald Medium"/>
              <a:ea typeface="Oswald Medium"/>
              <a:cs typeface="Oswald Medium"/>
              <a:sym typeface="Oswald Medium"/>
            </a:endParaRPr>
          </a:p>
          <a:p>
            <a:pPr indent="0" lvl="0" marL="0" rtl="0" algn="r">
              <a:spcBef>
                <a:spcPts val="1200"/>
              </a:spcBef>
              <a:spcAft>
                <a:spcPts val="0"/>
              </a:spcAft>
              <a:buNone/>
            </a:pPr>
            <a:r>
              <a:rPr lang="es" sz="1500">
                <a:latin typeface="Oswald Medium"/>
                <a:ea typeface="Oswald Medium"/>
                <a:cs typeface="Oswald Medium"/>
                <a:sym typeface="Oswald Medium"/>
              </a:rPr>
              <a:t>A pesar del éxito del canal, este no está exento de polémica debido al uso de </a:t>
            </a:r>
            <a:r>
              <a:rPr i="1" lang="es" sz="1500">
                <a:latin typeface="Oswald Medium"/>
                <a:ea typeface="Oswald Medium"/>
                <a:cs typeface="Oswald Medium"/>
                <a:sym typeface="Oswald Medium"/>
              </a:rPr>
              <a:t>clickbait</a:t>
            </a:r>
            <a:r>
              <a:rPr lang="es" sz="1500">
                <a:latin typeface="Oswald Medium"/>
                <a:ea typeface="Oswald Medium"/>
                <a:cs typeface="Oswald Medium"/>
                <a:sym typeface="Oswald Medium"/>
              </a:rPr>
              <a:t> en los títulos de sus vídeos y proponer trucos peligrosos</a:t>
            </a:r>
            <a:r>
              <a:rPr lang="es" sz="1500">
                <a:latin typeface="Arial"/>
                <a:ea typeface="Arial"/>
                <a:cs typeface="Arial"/>
                <a:sym typeface="Arial"/>
              </a:rPr>
              <a:t>.</a:t>
            </a:r>
            <a:endParaRPr sz="1500">
              <a:latin typeface="Arial"/>
              <a:ea typeface="Arial"/>
              <a:cs typeface="Arial"/>
              <a:sym typeface="Arial"/>
            </a:endParaRPr>
          </a:p>
          <a:p>
            <a:pPr indent="0" lvl="0" marL="0" rtl="0" algn="l">
              <a:spcBef>
                <a:spcPts val="1200"/>
              </a:spcBef>
              <a:spcAft>
                <a:spcPts val="1200"/>
              </a:spcAft>
              <a:buNone/>
            </a:pPr>
            <a:r>
              <a:t/>
            </a:r>
            <a:endParaRPr/>
          </a:p>
        </p:txBody>
      </p:sp>
      <p:pic>
        <p:nvPicPr>
          <p:cNvPr id="66" name="Google Shape;66;p14"/>
          <p:cNvPicPr preferRelativeResize="0"/>
          <p:nvPr/>
        </p:nvPicPr>
        <p:blipFill>
          <a:blip r:embed="rId4">
            <a:alphaModFix/>
          </a:blip>
          <a:stretch>
            <a:fillRect/>
          </a:stretch>
        </p:blipFill>
        <p:spPr>
          <a:xfrm>
            <a:off x="99900" y="2413201"/>
            <a:ext cx="5083249" cy="2541624"/>
          </a:xfrm>
          <a:prstGeom prst="rect">
            <a:avLst/>
          </a:prstGeom>
          <a:noFill/>
          <a:ln>
            <a:noFill/>
          </a:ln>
        </p:spPr>
      </p:pic>
      <p:pic>
        <p:nvPicPr>
          <p:cNvPr id="67" name="Google Shape;67;p14"/>
          <p:cNvPicPr preferRelativeResize="0"/>
          <p:nvPr/>
        </p:nvPicPr>
        <p:blipFill>
          <a:blip r:embed="rId5">
            <a:alphaModFix/>
          </a:blip>
          <a:stretch>
            <a:fillRect/>
          </a:stretch>
        </p:blipFill>
        <p:spPr>
          <a:xfrm>
            <a:off x="2618270" y="240845"/>
            <a:ext cx="1276725" cy="1276750"/>
          </a:xfrm>
          <a:prstGeom prst="rect">
            <a:avLst/>
          </a:prstGeom>
          <a:noFill/>
          <a:ln>
            <a:noFill/>
          </a:ln>
        </p:spPr>
      </p:pic>
      <p:pic>
        <p:nvPicPr>
          <p:cNvPr id="68" name="Google Shape;68;p14"/>
          <p:cNvPicPr preferRelativeResize="0"/>
          <p:nvPr/>
        </p:nvPicPr>
        <p:blipFill rotWithShape="1">
          <a:blip r:embed="rId6">
            <a:alphaModFix/>
          </a:blip>
          <a:srcRect b="18347" l="0" r="0" t="23882"/>
          <a:stretch/>
        </p:blipFill>
        <p:spPr>
          <a:xfrm>
            <a:off x="99900" y="373775"/>
            <a:ext cx="2316575" cy="1338225"/>
          </a:xfrm>
          <a:prstGeom prst="rect">
            <a:avLst/>
          </a:prstGeom>
          <a:noFill/>
          <a:ln>
            <a:noFill/>
          </a:ln>
        </p:spPr>
      </p:pic>
      <p:sp>
        <p:nvSpPr>
          <p:cNvPr id="69" name="Google Shape;69;p14"/>
          <p:cNvSpPr/>
          <p:nvPr/>
        </p:nvSpPr>
        <p:spPr>
          <a:xfrm>
            <a:off x="1314575" y="1711600"/>
            <a:ext cx="2205300" cy="5076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3800">
                <a:solidFill>
                  <a:srgbClr val="49A6DF"/>
                </a:solidFill>
                <a:latin typeface="Oswald Medium"/>
                <a:ea typeface="Oswald Medium"/>
                <a:cs typeface="Oswald Medium"/>
                <a:sym typeface="Oswald Medium"/>
              </a:rPr>
              <a:t>+2.000M</a:t>
            </a:r>
            <a:endParaRPr sz="3800">
              <a:solidFill>
                <a:srgbClr val="49A6DF"/>
              </a:solidFill>
              <a:latin typeface="Oswald Medium"/>
              <a:ea typeface="Oswald Medium"/>
              <a:cs typeface="Oswald Medium"/>
              <a:sym typeface="Oswald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336424" y="549950"/>
            <a:ext cx="7128899" cy="4211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00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900"/>
              <a:t>MODELOS DE REGRESIÓN</a:t>
            </a:r>
            <a:endParaRPr sz="2900"/>
          </a:p>
        </p:txBody>
      </p:sp>
      <p:sp>
        <p:nvSpPr>
          <p:cNvPr id="80" name="Google Shape;80;p16"/>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1" name="Google Shape;81;p16"/>
          <p:cNvSpPr txBox="1"/>
          <p:nvPr>
            <p:ph idx="2" type="body"/>
          </p:nvPr>
        </p:nvSpPr>
        <p:spPr>
          <a:xfrm>
            <a:off x="6137850" y="1234050"/>
            <a:ext cx="2628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300">
                <a:latin typeface="Oswald"/>
                <a:ea typeface="Oswald"/>
                <a:cs typeface="Oswald"/>
                <a:sym typeface="Oswald"/>
              </a:rPr>
              <a:t>CORRELACIÓN</a:t>
            </a:r>
            <a:endParaRPr sz="2300">
              <a:latin typeface="Oswald"/>
              <a:ea typeface="Oswald"/>
              <a:cs typeface="Oswald"/>
              <a:sym typeface="Oswald"/>
            </a:endParaRPr>
          </a:p>
          <a:p>
            <a:pPr indent="0" lvl="0" marL="0" rtl="0" algn="l">
              <a:spcBef>
                <a:spcPts val="1200"/>
              </a:spcBef>
              <a:spcAft>
                <a:spcPts val="0"/>
              </a:spcAft>
              <a:buNone/>
            </a:pPr>
            <a:r>
              <a:rPr lang="es" sz="1800">
                <a:latin typeface="Oswald"/>
                <a:ea typeface="Oswald"/>
                <a:cs typeface="Oswald"/>
                <a:sym typeface="Oswald"/>
              </a:rPr>
              <a:t>PALABRAS MÁS POPULARES</a:t>
            </a:r>
            <a:endParaRPr sz="1800">
              <a:latin typeface="Oswald"/>
              <a:ea typeface="Oswald"/>
              <a:cs typeface="Oswald"/>
              <a:sym typeface="Oswald"/>
            </a:endParaRPr>
          </a:p>
          <a:p>
            <a:pPr indent="-342900" lvl="0" marL="457200" rtl="0" algn="l">
              <a:spcBef>
                <a:spcPts val="1200"/>
              </a:spcBef>
              <a:spcAft>
                <a:spcPts val="0"/>
              </a:spcAft>
              <a:buSzPts val="1800"/>
              <a:buFont typeface="Oswald"/>
              <a:buChar char="➔"/>
            </a:pPr>
            <a:r>
              <a:rPr lang="es" sz="1800">
                <a:latin typeface="Oswald"/>
                <a:ea typeface="Oswald"/>
                <a:cs typeface="Oswald"/>
                <a:sym typeface="Oswald"/>
              </a:rPr>
              <a:t>‘HACKS’</a:t>
            </a:r>
            <a:endParaRPr sz="1800">
              <a:latin typeface="Oswald"/>
              <a:ea typeface="Oswald"/>
              <a:cs typeface="Oswald"/>
              <a:sym typeface="Oswald"/>
            </a:endParaRPr>
          </a:p>
          <a:p>
            <a:pPr indent="-342900" lvl="0" marL="457200" rtl="0" algn="l">
              <a:spcBef>
                <a:spcPts val="0"/>
              </a:spcBef>
              <a:spcAft>
                <a:spcPts val="0"/>
              </a:spcAft>
              <a:buSzPts val="1800"/>
              <a:buFont typeface="Oswald"/>
              <a:buChar char="➔"/>
            </a:pPr>
            <a:r>
              <a:rPr lang="es" sz="1800">
                <a:latin typeface="Oswald"/>
                <a:ea typeface="Oswald"/>
                <a:cs typeface="Oswald"/>
                <a:sym typeface="Oswald"/>
              </a:rPr>
              <a:t>‘LIFE’</a:t>
            </a:r>
            <a:endParaRPr sz="1800">
              <a:latin typeface="Oswald"/>
              <a:ea typeface="Oswald"/>
              <a:cs typeface="Oswald"/>
              <a:sym typeface="Oswald"/>
            </a:endParaRPr>
          </a:p>
          <a:p>
            <a:pPr indent="-342900" lvl="0" marL="457200" rtl="0" algn="l">
              <a:spcBef>
                <a:spcPts val="0"/>
              </a:spcBef>
              <a:spcAft>
                <a:spcPts val="0"/>
              </a:spcAft>
              <a:buSzPts val="1800"/>
              <a:buFont typeface="Oswald"/>
              <a:buChar char="➔"/>
            </a:pPr>
            <a:r>
              <a:rPr lang="es" sz="1800">
                <a:latin typeface="Oswald"/>
                <a:ea typeface="Oswald"/>
                <a:cs typeface="Oswald"/>
                <a:sym typeface="Oswald"/>
              </a:rPr>
              <a:t>‘IDEAS’</a:t>
            </a:r>
            <a:endParaRPr sz="1800">
              <a:latin typeface="Oswald"/>
              <a:ea typeface="Oswald"/>
              <a:cs typeface="Oswald"/>
              <a:sym typeface="Oswald"/>
            </a:endParaRPr>
          </a:p>
          <a:p>
            <a:pPr indent="-342900" lvl="0" marL="457200" rtl="0" algn="l">
              <a:spcBef>
                <a:spcPts val="0"/>
              </a:spcBef>
              <a:spcAft>
                <a:spcPts val="0"/>
              </a:spcAft>
              <a:buSzPts val="1800"/>
              <a:buFont typeface="Oswald"/>
              <a:buChar char="➔"/>
            </a:pPr>
            <a:r>
              <a:rPr lang="es" sz="1800">
                <a:latin typeface="Oswald"/>
                <a:ea typeface="Oswald"/>
                <a:cs typeface="Oswald"/>
                <a:sym typeface="Oswald"/>
              </a:rPr>
              <a:t>‘DIY’</a:t>
            </a:r>
            <a:endParaRPr sz="1800">
              <a:latin typeface="Oswald"/>
              <a:ea typeface="Oswald"/>
              <a:cs typeface="Oswald"/>
              <a:sym typeface="Oswald"/>
            </a:endParaRPr>
          </a:p>
          <a:p>
            <a:pPr indent="-342900" lvl="0" marL="457200" rtl="0" algn="l">
              <a:spcBef>
                <a:spcPts val="0"/>
              </a:spcBef>
              <a:spcAft>
                <a:spcPts val="0"/>
              </a:spcAft>
              <a:buSzPts val="1800"/>
              <a:buFont typeface="Oswald"/>
              <a:buChar char="➔"/>
            </a:pPr>
            <a:r>
              <a:rPr lang="es" sz="1800">
                <a:latin typeface="Oswald"/>
                <a:ea typeface="Oswald"/>
                <a:cs typeface="Oswald"/>
                <a:sym typeface="Oswald"/>
              </a:rPr>
              <a:t>‘CRAFTS’</a:t>
            </a:r>
            <a:endParaRPr sz="1800">
              <a:latin typeface="Oswald"/>
              <a:ea typeface="Oswald"/>
              <a:cs typeface="Oswald"/>
              <a:sym typeface="Oswald"/>
            </a:endParaRPr>
          </a:p>
        </p:txBody>
      </p:sp>
      <p:pic>
        <p:nvPicPr>
          <p:cNvPr id="82" name="Google Shape;82;p16"/>
          <p:cNvPicPr preferRelativeResize="0"/>
          <p:nvPr/>
        </p:nvPicPr>
        <p:blipFill>
          <a:blip r:embed="rId3">
            <a:alphaModFix/>
          </a:blip>
          <a:stretch>
            <a:fillRect/>
          </a:stretch>
        </p:blipFill>
        <p:spPr>
          <a:xfrm>
            <a:off x="111100" y="1234050"/>
            <a:ext cx="5742625" cy="3716625"/>
          </a:xfrm>
          <a:prstGeom prst="rect">
            <a:avLst/>
          </a:prstGeom>
          <a:noFill/>
          <a:ln>
            <a:noFill/>
          </a:ln>
        </p:spPr>
      </p:pic>
      <p:sp>
        <p:nvSpPr>
          <p:cNvPr id="83" name="Google Shape;83;p16"/>
          <p:cNvSpPr/>
          <p:nvPr/>
        </p:nvSpPr>
        <p:spPr>
          <a:xfrm>
            <a:off x="5935950" y="1285875"/>
            <a:ext cx="201900" cy="418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p:nvPr/>
        </p:nvSpPr>
        <p:spPr>
          <a:xfrm>
            <a:off x="-59800" y="-52325"/>
            <a:ext cx="4635300" cy="519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89" name="Google Shape;89;p17"/>
          <p:cNvSpPr txBox="1"/>
          <p:nvPr>
            <p:ph type="title"/>
          </p:nvPr>
        </p:nvSpPr>
        <p:spPr>
          <a:xfrm>
            <a:off x="233400" y="147175"/>
            <a:ext cx="4045200" cy="178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highlight>
                  <a:schemeClr val="lt1"/>
                </a:highlight>
              </a:rPr>
              <a:t>RIDGE REGRESSION</a:t>
            </a:r>
            <a:endParaRPr>
              <a:highlight>
                <a:schemeClr val="lt1"/>
              </a:highlight>
            </a:endParaRPr>
          </a:p>
        </p:txBody>
      </p:sp>
      <p:sp>
        <p:nvSpPr>
          <p:cNvPr id="90" name="Google Shape;90;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91" name="Google Shape;91;p17"/>
          <p:cNvSpPr txBox="1"/>
          <p:nvPr>
            <p:ph idx="1" type="subTitle"/>
          </p:nvPr>
        </p:nvSpPr>
        <p:spPr>
          <a:xfrm>
            <a:off x="265500" y="1540050"/>
            <a:ext cx="3981000" cy="3431400"/>
          </a:xfrm>
          <a:prstGeom prst="rect">
            <a:avLst/>
          </a:prstGeom>
        </p:spPr>
        <p:txBody>
          <a:bodyPr anchorCtr="0" anchor="t" bIns="91425" lIns="91425" spcFirstLastPara="1" rIns="91425" wrap="square" tIns="91425">
            <a:normAutofit lnSpcReduction="20000"/>
          </a:bodyPr>
          <a:lstStyle/>
          <a:p>
            <a:pPr indent="-361950" lvl="0" marL="457200" rtl="0" algn="l">
              <a:spcBef>
                <a:spcPts val="0"/>
              </a:spcBef>
              <a:spcAft>
                <a:spcPts val="0"/>
              </a:spcAft>
              <a:buSzPts val="2100"/>
              <a:buChar char="➔"/>
            </a:pPr>
            <a:r>
              <a:rPr b="1" lang="es"/>
              <a:t>MSE</a:t>
            </a:r>
            <a:r>
              <a:rPr lang="es"/>
              <a:t>: </a:t>
            </a:r>
            <a:r>
              <a:rPr lang="es"/>
              <a:t>146.44 billones</a:t>
            </a:r>
            <a:endParaRPr/>
          </a:p>
          <a:p>
            <a:pPr indent="0" lvl="0" marL="457200" rtl="0" algn="l">
              <a:spcBef>
                <a:spcPts val="0"/>
              </a:spcBef>
              <a:spcAft>
                <a:spcPts val="0"/>
              </a:spcAft>
              <a:buNone/>
            </a:pPr>
            <a:r>
              <a:t/>
            </a:r>
            <a:endParaRPr/>
          </a:p>
          <a:p>
            <a:pPr indent="-361950" lvl="0" marL="457200" rtl="0" algn="l">
              <a:spcBef>
                <a:spcPts val="0"/>
              </a:spcBef>
              <a:spcAft>
                <a:spcPts val="0"/>
              </a:spcAft>
              <a:buSzPts val="2100"/>
              <a:buChar char="➔"/>
            </a:pPr>
            <a:r>
              <a:rPr b="1" lang="es"/>
              <a:t>RMSE</a:t>
            </a:r>
            <a:r>
              <a:rPr lang="es"/>
              <a:t>: 12.10 millones</a:t>
            </a:r>
            <a:endParaRPr/>
          </a:p>
          <a:p>
            <a:pPr indent="0" lvl="0" marL="457200" rtl="0" algn="l">
              <a:spcBef>
                <a:spcPts val="0"/>
              </a:spcBef>
              <a:spcAft>
                <a:spcPts val="0"/>
              </a:spcAft>
              <a:buNone/>
            </a:pPr>
            <a:r>
              <a:t/>
            </a:r>
            <a:endParaRPr/>
          </a:p>
          <a:p>
            <a:pPr indent="-361950" lvl="0" marL="457200" rtl="0" algn="l">
              <a:spcBef>
                <a:spcPts val="0"/>
              </a:spcBef>
              <a:spcAft>
                <a:spcPts val="0"/>
              </a:spcAft>
              <a:buSzPts val="2100"/>
              <a:buChar char="➔"/>
            </a:pPr>
            <a:r>
              <a:rPr b="1" lang="es"/>
              <a:t>MAE</a:t>
            </a:r>
            <a:r>
              <a:rPr lang="es"/>
              <a:t>: 4.80 millones</a:t>
            </a:r>
            <a:endParaRPr/>
          </a:p>
          <a:p>
            <a:pPr indent="0" lvl="0" marL="457200" rtl="0" algn="l">
              <a:spcBef>
                <a:spcPts val="0"/>
              </a:spcBef>
              <a:spcAft>
                <a:spcPts val="0"/>
              </a:spcAft>
              <a:buNone/>
            </a:pPr>
            <a:r>
              <a:t/>
            </a:r>
            <a:endParaRPr/>
          </a:p>
          <a:p>
            <a:pPr indent="-361950" lvl="0" marL="457200" rtl="0" algn="l">
              <a:spcBef>
                <a:spcPts val="0"/>
              </a:spcBef>
              <a:spcAft>
                <a:spcPts val="0"/>
              </a:spcAft>
              <a:buSzPts val="2100"/>
              <a:buChar char="➔"/>
            </a:pPr>
            <a:r>
              <a:rPr b="1" lang="es">
                <a:highlight>
                  <a:srgbClr val="49A6DF"/>
                </a:highlight>
              </a:rPr>
              <a:t>R²:</a:t>
            </a:r>
            <a:r>
              <a:rPr lang="es">
                <a:highlight>
                  <a:srgbClr val="49A6DF"/>
                </a:highlight>
              </a:rPr>
              <a:t> 0.019 (1.99 %)</a:t>
            </a:r>
            <a:endParaRPr>
              <a:highlight>
                <a:srgbClr val="49A6DF"/>
              </a:highlight>
            </a:endParaRPr>
          </a:p>
          <a:p>
            <a:pPr indent="0" lvl="0" marL="457200" rtl="0" algn="l">
              <a:spcBef>
                <a:spcPts val="0"/>
              </a:spcBef>
              <a:spcAft>
                <a:spcPts val="0"/>
              </a:spcAft>
              <a:buNone/>
            </a:pPr>
            <a:r>
              <a:t/>
            </a:r>
            <a:endParaRPr/>
          </a:p>
          <a:p>
            <a:pPr indent="-361950" lvl="0" marL="457200" rtl="0" algn="l">
              <a:spcBef>
                <a:spcPts val="0"/>
              </a:spcBef>
              <a:spcAft>
                <a:spcPts val="0"/>
              </a:spcAft>
              <a:buSzPts val="2100"/>
              <a:buChar char="➔"/>
            </a:pPr>
            <a:r>
              <a:rPr b="1" lang="es"/>
              <a:t>MAPE</a:t>
            </a:r>
            <a:r>
              <a:rPr lang="es"/>
              <a:t>: 6.76 % </a:t>
            </a:r>
            <a:endParaRPr/>
          </a:p>
          <a:p>
            <a:pPr indent="0" lvl="0" marL="457200" rtl="0" algn="l">
              <a:spcBef>
                <a:spcPts val="0"/>
              </a:spcBef>
              <a:spcAft>
                <a:spcPts val="0"/>
              </a:spcAft>
              <a:buNone/>
            </a:pPr>
            <a:r>
              <a:t/>
            </a:r>
            <a:endParaRPr/>
          </a:p>
          <a:p>
            <a:pPr indent="-361950" lvl="0" marL="457200" rtl="0" algn="l">
              <a:spcBef>
                <a:spcPts val="0"/>
              </a:spcBef>
              <a:spcAft>
                <a:spcPts val="0"/>
              </a:spcAft>
              <a:buSzPts val="2100"/>
              <a:buChar char="➔"/>
            </a:pPr>
            <a:r>
              <a:rPr b="1" lang="es"/>
              <a:t>MSLE</a:t>
            </a:r>
            <a:r>
              <a:rPr lang="es"/>
              <a:t>: 3.00</a:t>
            </a:r>
            <a:endParaRPr/>
          </a:p>
          <a:p>
            <a:pPr indent="0" lvl="0" marL="0" rtl="0" algn="l">
              <a:spcBef>
                <a:spcPts val="0"/>
              </a:spcBef>
              <a:spcAft>
                <a:spcPts val="0"/>
              </a:spcAft>
              <a:buNone/>
            </a:pPr>
            <a:r>
              <a:t/>
            </a:r>
            <a:endParaRPr/>
          </a:p>
        </p:txBody>
      </p:sp>
      <p:sp>
        <p:nvSpPr>
          <p:cNvPr id="92" name="Google Shape;92;p17"/>
          <p:cNvSpPr txBox="1"/>
          <p:nvPr>
            <p:ph type="title"/>
          </p:nvPr>
        </p:nvSpPr>
        <p:spPr>
          <a:xfrm>
            <a:off x="4939500" y="363975"/>
            <a:ext cx="4045200" cy="178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highlight>
                  <a:schemeClr val="lt1"/>
                </a:highlight>
              </a:rPr>
              <a:t>NO SUPERVISADOS</a:t>
            </a:r>
            <a:endParaRPr>
              <a:highlight>
                <a:schemeClr val="lt1"/>
              </a:highlight>
            </a:endParaRPr>
          </a:p>
        </p:txBody>
      </p:sp>
      <p:sp>
        <p:nvSpPr>
          <p:cNvPr id="93" name="Google Shape;93;p17"/>
          <p:cNvSpPr/>
          <p:nvPr/>
        </p:nvSpPr>
        <p:spPr>
          <a:xfrm>
            <a:off x="4575500" y="-52325"/>
            <a:ext cx="4635300" cy="5195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pic>
        <p:nvPicPr>
          <p:cNvPr id="94" name="Google Shape;94;p17"/>
          <p:cNvPicPr preferRelativeResize="0"/>
          <p:nvPr/>
        </p:nvPicPr>
        <p:blipFill>
          <a:blip r:embed="rId3">
            <a:alphaModFix/>
          </a:blip>
          <a:stretch>
            <a:fillRect/>
          </a:stretch>
        </p:blipFill>
        <p:spPr>
          <a:xfrm>
            <a:off x="4588825" y="1073650"/>
            <a:ext cx="2056476" cy="1632675"/>
          </a:xfrm>
          <a:prstGeom prst="rect">
            <a:avLst/>
          </a:prstGeom>
          <a:noFill/>
          <a:ln>
            <a:noFill/>
          </a:ln>
        </p:spPr>
      </p:pic>
      <p:sp>
        <p:nvSpPr>
          <p:cNvPr id="95" name="Google Shape;95;p17"/>
          <p:cNvSpPr txBox="1"/>
          <p:nvPr>
            <p:ph type="title"/>
          </p:nvPr>
        </p:nvSpPr>
        <p:spPr>
          <a:xfrm>
            <a:off x="4784825" y="147175"/>
            <a:ext cx="4045200" cy="178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NO SUPERVISADOS</a:t>
            </a:r>
            <a:endParaRPr/>
          </a:p>
        </p:txBody>
      </p:sp>
      <p:pic>
        <p:nvPicPr>
          <p:cNvPr id="96" name="Google Shape;96;p17"/>
          <p:cNvPicPr preferRelativeResize="0"/>
          <p:nvPr/>
        </p:nvPicPr>
        <p:blipFill>
          <a:blip r:embed="rId4">
            <a:alphaModFix/>
          </a:blip>
          <a:stretch>
            <a:fillRect/>
          </a:stretch>
        </p:blipFill>
        <p:spPr>
          <a:xfrm>
            <a:off x="6662500" y="1212762"/>
            <a:ext cx="2481499" cy="1354451"/>
          </a:xfrm>
          <a:prstGeom prst="rect">
            <a:avLst/>
          </a:prstGeom>
          <a:noFill/>
          <a:ln>
            <a:noFill/>
          </a:ln>
        </p:spPr>
      </p:pic>
      <p:sp>
        <p:nvSpPr>
          <p:cNvPr id="97" name="Google Shape;97;p17"/>
          <p:cNvSpPr txBox="1"/>
          <p:nvPr/>
        </p:nvSpPr>
        <p:spPr>
          <a:xfrm>
            <a:off x="5007350" y="3106200"/>
            <a:ext cx="40452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100">
                <a:solidFill>
                  <a:schemeClr val="dk2"/>
                </a:solidFill>
                <a:highlight>
                  <a:srgbClr val="49A6DF"/>
                </a:highlight>
                <a:latin typeface="Playfair Display"/>
                <a:ea typeface="Playfair Display"/>
                <a:cs typeface="Playfair Display"/>
                <a:sym typeface="Playfair Display"/>
              </a:rPr>
              <a:t>R²: 0.021 (2.17 %)</a:t>
            </a:r>
            <a:endParaRPr sz="1800">
              <a:solidFill>
                <a:schemeClr val="dk2"/>
              </a:solidFill>
              <a:highlight>
                <a:srgbClr val="49A6DF"/>
              </a:highlight>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00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900"/>
              <a:t>MODELOS DE CLASIFICACIÓN</a:t>
            </a:r>
            <a:endParaRPr sz="2900"/>
          </a:p>
        </p:txBody>
      </p:sp>
      <p:sp>
        <p:nvSpPr>
          <p:cNvPr id="103" name="Google Shape;103;p18"/>
          <p:cNvSpPr/>
          <p:nvPr/>
        </p:nvSpPr>
        <p:spPr>
          <a:xfrm>
            <a:off x="336425" y="4253875"/>
            <a:ext cx="3924900" cy="665400"/>
          </a:xfrm>
          <a:prstGeom prst="roundRect">
            <a:avLst>
              <a:gd fmla="val 16667" name="adj"/>
            </a:avLst>
          </a:prstGeom>
          <a:solidFill>
            <a:srgbClr val="49A6DF"/>
          </a:solidFill>
          <a:ln cap="flat" cmpd="sng" w="9525">
            <a:solidFill>
              <a:srgbClr val="49A6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Oswald Medium"/>
                <a:ea typeface="Oswald Medium"/>
                <a:cs typeface="Oswald Medium"/>
                <a:sym typeface="Oswald Medium"/>
              </a:rPr>
              <a:t>SUPERVÍDEO: </a:t>
            </a:r>
            <a:r>
              <a:rPr lang="es">
                <a:highlight>
                  <a:schemeClr val="dk1"/>
                </a:highlight>
                <a:latin typeface="Oswald Medium"/>
                <a:ea typeface="Oswald Medium"/>
                <a:cs typeface="Oswald Medium"/>
                <a:sym typeface="Oswald Medium"/>
              </a:rPr>
              <a:t>&gt; 10,000,000 visitas</a:t>
            </a:r>
            <a:endParaRPr>
              <a:highlight>
                <a:schemeClr val="dk1"/>
              </a:highlight>
              <a:latin typeface="Oswald Medium"/>
              <a:ea typeface="Oswald Medium"/>
              <a:cs typeface="Oswald Medium"/>
              <a:sym typeface="Oswald Medium"/>
            </a:endParaRPr>
          </a:p>
        </p:txBody>
      </p:sp>
      <p:sp>
        <p:nvSpPr>
          <p:cNvPr id="104" name="Google Shape;104;p18"/>
          <p:cNvSpPr/>
          <p:nvPr/>
        </p:nvSpPr>
        <p:spPr>
          <a:xfrm>
            <a:off x="512075" y="1216175"/>
            <a:ext cx="3573600" cy="665400"/>
          </a:xfrm>
          <a:prstGeom prst="roundRect">
            <a:avLst>
              <a:gd fmla="val 16667" name="adj"/>
            </a:avLst>
          </a:prstGeom>
          <a:solidFill>
            <a:srgbClr val="49A6DF"/>
          </a:solidFill>
          <a:ln cap="flat" cmpd="sng" w="9525">
            <a:solidFill>
              <a:srgbClr val="49A6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swald Medium"/>
              <a:ea typeface="Oswald Medium"/>
              <a:cs typeface="Oswald Medium"/>
              <a:sym typeface="Oswald Medium"/>
            </a:endParaRPr>
          </a:p>
          <a:p>
            <a:pPr indent="0" lvl="0" marL="0" rtl="0" algn="ctr">
              <a:spcBef>
                <a:spcPts val="0"/>
              </a:spcBef>
              <a:spcAft>
                <a:spcPts val="0"/>
              </a:spcAft>
              <a:buNone/>
            </a:pPr>
            <a:r>
              <a:t/>
            </a:r>
            <a:endParaRPr>
              <a:latin typeface="Oswald Medium"/>
              <a:ea typeface="Oswald Medium"/>
              <a:cs typeface="Oswald Medium"/>
              <a:sym typeface="Oswald Medium"/>
            </a:endParaRPr>
          </a:p>
          <a:p>
            <a:pPr indent="0" lvl="0" marL="0" rtl="0" algn="ctr">
              <a:spcBef>
                <a:spcPts val="0"/>
              </a:spcBef>
              <a:spcAft>
                <a:spcPts val="0"/>
              </a:spcAft>
              <a:buClr>
                <a:schemeClr val="dk2"/>
              </a:buClr>
              <a:buSzPts val="1100"/>
              <a:buFont typeface="Arial"/>
              <a:buNone/>
            </a:pPr>
            <a:r>
              <a:rPr lang="es">
                <a:latin typeface="Oswald Medium"/>
                <a:ea typeface="Oswald Medium"/>
                <a:cs typeface="Oswald Medium"/>
                <a:sym typeface="Oswald Medium"/>
              </a:rPr>
              <a:t>VÍDEO MUY MALO: </a:t>
            </a:r>
            <a:r>
              <a:rPr lang="es">
                <a:highlight>
                  <a:schemeClr val="dk1"/>
                </a:highlight>
                <a:latin typeface="Oswald Medium"/>
                <a:ea typeface="Oswald Medium"/>
                <a:cs typeface="Oswald Medium"/>
                <a:sym typeface="Oswald Medium"/>
              </a:rPr>
              <a:t>&lt; 10,000 visitas</a:t>
            </a:r>
            <a:endParaRPr>
              <a:highlight>
                <a:schemeClr val="dk1"/>
              </a:highlight>
              <a:latin typeface="Oswald Medium"/>
              <a:ea typeface="Oswald Medium"/>
              <a:cs typeface="Oswald Medium"/>
              <a:sym typeface="Oswald Medium"/>
            </a:endParaRPr>
          </a:p>
          <a:p>
            <a:pPr indent="0" lvl="0" marL="0" rtl="0" algn="ctr">
              <a:spcBef>
                <a:spcPts val="0"/>
              </a:spcBef>
              <a:spcAft>
                <a:spcPts val="0"/>
              </a:spcAft>
              <a:buClr>
                <a:schemeClr val="dk2"/>
              </a:buClr>
              <a:buSzPts val="1100"/>
              <a:buFont typeface="Arial"/>
              <a:buNone/>
            </a:pPr>
            <a:r>
              <a:t/>
            </a:r>
            <a:endParaRPr>
              <a:latin typeface="Playfair Display"/>
              <a:ea typeface="Playfair Display"/>
              <a:cs typeface="Playfair Display"/>
              <a:sym typeface="Playfair Display"/>
            </a:endParaRPr>
          </a:p>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105" name="Google Shape;105;p18"/>
          <p:cNvSpPr/>
          <p:nvPr/>
        </p:nvSpPr>
        <p:spPr>
          <a:xfrm>
            <a:off x="467225" y="1975600"/>
            <a:ext cx="3663300" cy="665400"/>
          </a:xfrm>
          <a:prstGeom prst="roundRect">
            <a:avLst>
              <a:gd fmla="val 16667" name="adj"/>
            </a:avLst>
          </a:prstGeom>
          <a:solidFill>
            <a:srgbClr val="49A6DF"/>
          </a:solidFill>
          <a:ln cap="flat" cmpd="sng" w="9525">
            <a:solidFill>
              <a:srgbClr val="49A6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swald Medium"/>
              <a:ea typeface="Oswald Medium"/>
              <a:cs typeface="Oswald Medium"/>
              <a:sym typeface="Oswald Medium"/>
            </a:endParaRPr>
          </a:p>
          <a:p>
            <a:pPr indent="0" lvl="0" marL="0" rtl="0" algn="ctr">
              <a:spcBef>
                <a:spcPts val="0"/>
              </a:spcBef>
              <a:spcAft>
                <a:spcPts val="0"/>
              </a:spcAft>
              <a:buNone/>
            </a:pPr>
            <a:r>
              <a:t/>
            </a:r>
            <a:endParaRPr>
              <a:latin typeface="Oswald Medium"/>
              <a:ea typeface="Oswald Medium"/>
              <a:cs typeface="Oswald Medium"/>
              <a:sym typeface="Oswald Medium"/>
            </a:endParaRPr>
          </a:p>
          <a:p>
            <a:pPr indent="0" lvl="0" marL="0" rtl="0" algn="ctr">
              <a:spcBef>
                <a:spcPts val="0"/>
              </a:spcBef>
              <a:spcAft>
                <a:spcPts val="0"/>
              </a:spcAft>
              <a:buClr>
                <a:schemeClr val="dk2"/>
              </a:buClr>
              <a:buSzPts val="1100"/>
              <a:buFont typeface="Arial"/>
              <a:buNone/>
            </a:pPr>
            <a:r>
              <a:rPr lang="es">
                <a:latin typeface="Oswald Medium"/>
                <a:ea typeface="Oswald Medium"/>
                <a:cs typeface="Oswald Medium"/>
                <a:sym typeface="Oswald Medium"/>
              </a:rPr>
              <a:t>VÍDEO MALO: </a:t>
            </a:r>
            <a:r>
              <a:rPr lang="es">
                <a:highlight>
                  <a:schemeClr val="dk1"/>
                </a:highlight>
                <a:latin typeface="Oswald Medium"/>
                <a:ea typeface="Oswald Medium"/>
                <a:cs typeface="Oswald Medium"/>
                <a:sym typeface="Oswald Medium"/>
              </a:rPr>
              <a:t>10,000 - 100,000 visitas</a:t>
            </a:r>
            <a:endParaRPr>
              <a:highlight>
                <a:schemeClr val="dk1"/>
              </a:highlight>
              <a:latin typeface="Oswald Medium"/>
              <a:ea typeface="Oswald Medium"/>
              <a:cs typeface="Oswald Medium"/>
              <a:sym typeface="Oswald Medium"/>
            </a:endParaRPr>
          </a:p>
          <a:p>
            <a:pPr indent="0" lvl="0" marL="0" rtl="0" algn="ctr">
              <a:spcBef>
                <a:spcPts val="0"/>
              </a:spcBef>
              <a:spcAft>
                <a:spcPts val="0"/>
              </a:spcAft>
              <a:buClr>
                <a:schemeClr val="dk2"/>
              </a:buClr>
              <a:buSzPts val="1100"/>
              <a:buFont typeface="Arial"/>
              <a:buNone/>
            </a:pPr>
            <a:r>
              <a:t/>
            </a:r>
            <a:endParaRPr>
              <a:latin typeface="Playfair Display"/>
              <a:ea typeface="Playfair Display"/>
              <a:cs typeface="Playfair Display"/>
              <a:sym typeface="Playfair Display"/>
            </a:endParaRPr>
          </a:p>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106" name="Google Shape;106;p18"/>
          <p:cNvSpPr/>
          <p:nvPr/>
        </p:nvSpPr>
        <p:spPr>
          <a:xfrm>
            <a:off x="441125" y="2735025"/>
            <a:ext cx="3715500" cy="665400"/>
          </a:xfrm>
          <a:prstGeom prst="roundRect">
            <a:avLst>
              <a:gd fmla="val 16667" name="adj"/>
            </a:avLst>
          </a:prstGeom>
          <a:solidFill>
            <a:srgbClr val="49A6DF"/>
          </a:solidFill>
          <a:ln cap="flat" cmpd="sng" w="9525">
            <a:solidFill>
              <a:srgbClr val="49A6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swald Medium"/>
              <a:ea typeface="Oswald Medium"/>
              <a:cs typeface="Oswald Medium"/>
              <a:sym typeface="Oswald Medium"/>
            </a:endParaRPr>
          </a:p>
          <a:p>
            <a:pPr indent="0" lvl="0" marL="0" rtl="0" algn="ctr">
              <a:spcBef>
                <a:spcPts val="0"/>
              </a:spcBef>
              <a:spcAft>
                <a:spcPts val="0"/>
              </a:spcAft>
              <a:buNone/>
            </a:pPr>
            <a:r>
              <a:t/>
            </a:r>
            <a:endParaRPr>
              <a:latin typeface="Oswald Medium"/>
              <a:ea typeface="Oswald Medium"/>
              <a:cs typeface="Oswald Medium"/>
              <a:sym typeface="Oswald Medium"/>
            </a:endParaRPr>
          </a:p>
          <a:p>
            <a:pPr indent="0" lvl="0" marL="0" rtl="0" algn="ctr">
              <a:spcBef>
                <a:spcPts val="0"/>
              </a:spcBef>
              <a:spcAft>
                <a:spcPts val="0"/>
              </a:spcAft>
              <a:buClr>
                <a:schemeClr val="dk2"/>
              </a:buClr>
              <a:buSzPts val="1100"/>
              <a:buFont typeface="Arial"/>
              <a:buNone/>
            </a:pPr>
            <a:r>
              <a:rPr lang="es">
                <a:latin typeface="Oswald Medium"/>
                <a:ea typeface="Oswald Medium"/>
                <a:cs typeface="Oswald Medium"/>
                <a:sym typeface="Oswald Medium"/>
              </a:rPr>
              <a:t>VÍDEO NORMAL: </a:t>
            </a:r>
            <a:r>
              <a:rPr lang="es">
                <a:highlight>
                  <a:schemeClr val="dk1"/>
                </a:highlight>
                <a:latin typeface="Oswald Medium"/>
                <a:ea typeface="Oswald Medium"/>
                <a:cs typeface="Oswald Medium"/>
                <a:sym typeface="Oswald Medium"/>
              </a:rPr>
              <a:t>100,000 - 1,000,000 visitas</a:t>
            </a:r>
            <a:endParaRPr>
              <a:highlight>
                <a:schemeClr val="dk1"/>
              </a:highlight>
              <a:latin typeface="Oswald Medium"/>
              <a:ea typeface="Oswald Medium"/>
              <a:cs typeface="Oswald Medium"/>
              <a:sym typeface="Oswald Medium"/>
            </a:endParaRPr>
          </a:p>
          <a:p>
            <a:pPr indent="0" lvl="0" marL="0" rtl="0" algn="ctr">
              <a:spcBef>
                <a:spcPts val="0"/>
              </a:spcBef>
              <a:spcAft>
                <a:spcPts val="0"/>
              </a:spcAft>
              <a:buClr>
                <a:schemeClr val="dk2"/>
              </a:buClr>
              <a:buSzPts val="1100"/>
              <a:buFont typeface="Arial"/>
              <a:buNone/>
            </a:pPr>
            <a:r>
              <a:t/>
            </a:r>
            <a:endParaRPr>
              <a:latin typeface="Playfair Display"/>
              <a:ea typeface="Playfair Display"/>
              <a:cs typeface="Playfair Display"/>
              <a:sym typeface="Playfair Display"/>
            </a:endParaRPr>
          </a:p>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107" name="Google Shape;107;p18"/>
          <p:cNvSpPr/>
          <p:nvPr/>
        </p:nvSpPr>
        <p:spPr>
          <a:xfrm>
            <a:off x="411125" y="3494450"/>
            <a:ext cx="3775500" cy="665400"/>
          </a:xfrm>
          <a:prstGeom prst="roundRect">
            <a:avLst>
              <a:gd fmla="val 16667" name="adj"/>
            </a:avLst>
          </a:prstGeom>
          <a:solidFill>
            <a:srgbClr val="49A6DF"/>
          </a:solidFill>
          <a:ln cap="flat" cmpd="sng" w="9525">
            <a:solidFill>
              <a:srgbClr val="49A6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swald Medium"/>
              <a:ea typeface="Oswald Medium"/>
              <a:cs typeface="Oswald Medium"/>
              <a:sym typeface="Oswald Medium"/>
            </a:endParaRPr>
          </a:p>
          <a:p>
            <a:pPr indent="0" lvl="0" marL="0" rtl="0" algn="ctr">
              <a:spcBef>
                <a:spcPts val="0"/>
              </a:spcBef>
              <a:spcAft>
                <a:spcPts val="0"/>
              </a:spcAft>
              <a:buNone/>
            </a:pPr>
            <a:r>
              <a:t/>
            </a:r>
            <a:endParaRPr>
              <a:latin typeface="Oswald Medium"/>
              <a:ea typeface="Oswald Medium"/>
              <a:cs typeface="Oswald Medium"/>
              <a:sym typeface="Oswald Medium"/>
            </a:endParaRPr>
          </a:p>
          <a:p>
            <a:pPr indent="0" lvl="0" marL="0" rtl="0" algn="ctr">
              <a:spcBef>
                <a:spcPts val="0"/>
              </a:spcBef>
              <a:spcAft>
                <a:spcPts val="0"/>
              </a:spcAft>
              <a:buClr>
                <a:schemeClr val="dk2"/>
              </a:buClr>
              <a:buSzPts val="1100"/>
              <a:buFont typeface="Arial"/>
              <a:buNone/>
            </a:pPr>
            <a:r>
              <a:rPr lang="es">
                <a:latin typeface="Oswald Medium"/>
                <a:ea typeface="Oswald Medium"/>
                <a:cs typeface="Oswald Medium"/>
                <a:sym typeface="Oswald Medium"/>
              </a:rPr>
              <a:t>VÍDEO BUENO: </a:t>
            </a:r>
            <a:r>
              <a:rPr lang="es">
                <a:highlight>
                  <a:schemeClr val="dk1"/>
                </a:highlight>
                <a:latin typeface="Oswald Medium"/>
                <a:ea typeface="Oswald Medium"/>
                <a:cs typeface="Oswald Medium"/>
                <a:sym typeface="Oswald Medium"/>
              </a:rPr>
              <a:t>1,000,000 - 10,000,000 visitas</a:t>
            </a:r>
            <a:endParaRPr>
              <a:highlight>
                <a:schemeClr val="dk1"/>
              </a:highlight>
              <a:latin typeface="Oswald Medium"/>
              <a:ea typeface="Oswald Medium"/>
              <a:cs typeface="Oswald Medium"/>
              <a:sym typeface="Oswald Medium"/>
            </a:endParaRPr>
          </a:p>
          <a:p>
            <a:pPr indent="0" lvl="0" marL="0" rtl="0" algn="ctr">
              <a:spcBef>
                <a:spcPts val="0"/>
              </a:spcBef>
              <a:spcAft>
                <a:spcPts val="0"/>
              </a:spcAft>
              <a:buClr>
                <a:schemeClr val="dk2"/>
              </a:buClr>
              <a:buSzPts val="1100"/>
              <a:buFont typeface="Arial"/>
              <a:buNone/>
            </a:pPr>
            <a:r>
              <a:t/>
            </a:r>
            <a:endParaRPr>
              <a:latin typeface="Playfair Display"/>
              <a:ea typeface="Playfair Display"/>
              <a:cs typeface="Playfair Display"/>
              <a:sym typeface="Playfair Display"/>
            </a:endParaRPr>
          </a:p>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pic>
        <p:nvPicPr>
          <p:cNvPr id="108" name="Google Shape;108;p18"/>
          <p:cNvPicPr preferRelativeResize="0"/>
          <p:nvPr/>
        </p:nvPicPr>
        <p:blipFill>
          <a:blip r:embed="rId3">
            <a:alphaModFix/>
          </a:blip>
          <a:stretch>
            <a:fillRect/>
          </a:stretch>
        </p:blipFill>
        <p:spPr>
          <a:xfrm>
            <a:off x="4316550" y="1469175"/>
            <a:ext cx="4577875" cy="2962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p:nvPr/>
        </p:nvSpPr>
        <p:spPr>
          <a:xfrm>
            <a:off x="269125" y="2945550"/>
            <a:ext cx="3468900" cy="18243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114" name="Google Shape;114;p19"/>
          <p:cNvSpPr/>
          <p:nvPr/>
        </p:nvSpPr>
        <p:spPr>
          <a:xfrm>
            <a:off x="-59800" y="-52325"/>
            <a:ext cx="4635300" cy="519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115" name="Google Shape;115;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116" name="Google Shape;116;p19"/>
          <p:cNvSpPr txBox="1"/>
          <p:nvPr>
            <p:ph type="title"/>
          </p:nvPr>
        </p:nvSpPr>
        <p:spPr>
          <a:xfrm>
            <a:off x="4939500" y="363975"/>
            <a:ext cx="4045200" cy="178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highlight>
                  <a:schemeClr val="lt1"/>
                </a:highlight>
              </a:rPr>
              <a:t>NO SUPERVISADOS</a:t>
            </a:r>
            <a:endParaRPr>
              <a:highlight>
                <a:schemeClr val="lt1"/>
              </a:highlight>
            </a:endParaRPr>
          </a:p>
        </p:txBody>
      </p:sp>
      <p:sp>
        <p:nvSpPr>
          <p:cNvPr id="117" name="Google Shape;117;p19"/>
          <p:cNvSpPr/>
          <p:nvPr/>
        </p:nvSpPr>
        <p:spPr>
          <a:xfrm>
            <a:off x="4575500" y="-52325"/>
            <a:ext cx="4635300" cy="5195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118" name="Google Shape;118;p19"/>
          <p:cNvSpPr txBox="1"/>
          <p:nvPr>
            <p:ph type="title"/>
          </p:nvPr>
        </p:nvSpPr>
        <p:spPr>
          <a:xfrm>
            <a:off x="988500" y="132225"/>
            <a:ext cx="7362300" cy="178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5100">
                <a:highlight>
                  <a:srgbClr val="49A6DF"/>
                </a:highlight>
              </a:rPr>
              <a:t>GRADIENT BOOSTING</a:t>
            </a:r>
            <a:endParaRPr sz="5100">
              <a:highlight>
                <a:srgbClr val="49A6DF"/>
              </a:highlight>
            </a:endParaRPr>
          </a:p>
        </p:txBody>
      </p:sp>
      <p:sp>
        <p:nvSpPr>
          <p:cNvPr id="119" name="Google Shape;119;p19"/>
          <p:cNvSpPr/>
          <p:nvPr/>
        </p:nvSpPr>
        <p:spPr>
          <a:xfrm>
            <a:off x="1061600" y="1255950"/>
            <a:ext cx="1876500" cy="620400"/>
          </a:xfrm>
          <a:prstGeom prst="roundRect">
            <a:avLst>
              <a:gd fmla="val 16667" name="adj"/>
            </a:avLst>
          </a:prstGeom>
          <a:solidFill>
            <a:srgbClr val="49A6DF"/>
          </a:solidFill>
          <a:ln cap="flat" cmpd="sng" w="9525">
            <a:solidFill>
              <a:srgbClr val="49A6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2100">
                <a:latin typeface="Oswald SemiBold"/>
                <a:ea typeface="Oswald SemiBold"/>
                <a:cs typeface="Oswald SemiBold"/>
                <a:sym typeface="Oswald SemiBold"/>
              </a:rPr>
              <a:t>ACCURACY</a:t>
            </a:r>
            <a:endParaRPr sz="2100">
              <a:latin typeface="Oswald SemiBold"/>
              <a:ea typeface="Oswald SemiBold"/>
              <a:cs typeface="Oswald SemiBold"/>
              <a:sym typeface="Oswald SemiBold"/>
            </a:endParaRPr>
          </a:p>
        </p:txBody>
      </p:sp>
      <p:sp>
        <p:nvSpPr>
          <p:cNvPr id="120" name="Google Shape;120;p19"/>
          <p:cNvSpPr/>
          <p:nvPr/>
        </p:nvSpPr>
        <p:spPr>
          <a:xfrm>
            <a:off x="583125" y="2003575"/>
            <a:ext cx="2870700" cy="568200"/>
          </a:xfrm>
          <a:prstGeom prst="roundRect">
            <a:avLst>
              <a:gd fmla="val 16667" name="adj"/>
            </a:avLst>
          </a:prstGeom>
          <a:solidFill>
            <a:schemeClr val="dk1"/>
          </a:solidFill>
          <a:ln cap="flat" cmpd="sng" w="9525">
            <a:solidFill>
              <a:srgbClr val="49A6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2100">
                <a:solidFill>
                  <a:schemeClr val="dk2"/>
                </a:solidFill>
                <a:latin typeface="Oswald Medium"/>
                <a:ea typeface="Oswald Medium"/>
                <a:cs typeface="Oswald Medium"/>
                <a:sym typeface="Oswald Medium"/>
              </a:rPr>
              <a:t>0.54819 (54.82 %)</a:t>
            </a:r>
            <a:endParaRPr>
              <a:latin typeface="Oswald Medium"/>
              <a:ea typeface="Oswald Medium"/>
              <a:cs typeface="Oswald Medium"/>
              <a:sym typeface="Oswald Medium"/>
            </a:endParaRPr>
          </a:p>
        </p:txBody>
      </p:sp>
      <p:pic>
        <p:nvPicPr>
          <p:cNvPr id="121" name="Google Shape;121;p19"/>
          <p:cNvPicPr preferRelativeResize="0"/>
          <p:nvPr/>
        </p:nvPicPr>
        <p:blipFill>
          <a:blip r:embed="rId3">
            <a:alphaModFix/>
          </a:blip>
          <a:stretch>
            <a:fillRect/>
          </a:stretch>
        </p:blipFill>
        <p:spPr>
          <a:xfrm>
            <a:off x="5646525" y="1102725"/>
            <a:ext cx="2870700" cy="2058234"/>
          </a:xfrm>
          <a:prstGeom prst="rect">
            <a:avLst/>
          </a:prstGeom>
          <a:noFill/>
          <a:ln cap="flat" cmpd="sng" w="9525">
            <a:solidFill>
              <a:schemeClr val="lt1"/>
            </a:solidFill>
            <a:prstDash val="solid"/>
            <a:round/>
            <a:headEnd len="sm" w="sm" type="none"/>
            <a:tailEnd len="sm" w="sm" type="none"/>
          </a:ln>
        </p:spPr>
      </p:pic>
      <p:sp>
        <p:nvSpPr>
          <p:cNvPr id="122" name="Google Shape;122;p19"/>
          <p:cNvSpPr/>
          <p:nvPr/>
        </p:nvSpPr>
        <p:spPr>
          <a:xfrm>
            <a:off x="1033850" y="3160950"/>
            <a:ext cx="1876500" cy="620400"/>
          </a:xfrm>
          <a:prstGeom prst="roundRect">
            <a:avLst>
              <a:gd fmla="val 16667" name="adj"/>
            </a:avLst>
          </a:prstGeom>
          <a:solidFill>
            <a:srgbClr val="49A6DF"/>
          </a:solidFill>
          <a:ln cap="flat" cmpd="sng" w="9525">
            <a:solidFill>
              <a:srgbClr val="49A6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2100">
                <a:latin typeface="Oswald SemiBold"/>
                <a:ea typeface="Oswald SemiBold"/>
                <a:cs typeface="Oswald SemiBold"/>
                <a:sym typeface="Oswald SemiBold"/>
              </a:rPr>
              <a:t>ACCURACY</a:t>
            </a:r>
            <a:endParaRPr sz="2100">
              <a:latin typeface="Oswald SemiBold"/>
              <a:ea typeface="Oswald SemiBold"/>
              <a:cs typeface="Oswald SemiBold"/>
              <a:sym typeface="Oswald SemiBold"/>
            </a:endParaRPr>
          </a:p>
        </p:txBody>
      </p:sp>
      <p:sp>
        <p:nvSpPr>
          <p:cNvPr id="123" name="Google Shape;123;p19"/>
          <p:cNvSpPr/>
          <p:nvPr/>
        </p:nvSpPr>
        <p:spPr>
          <a:xfrm>
            <a:off x="555375" y="3908575"/>
            <a:ext cx="2870700" cy="568200"/>
          </a:xfrm>
          <a:prstGeom prst="roundRect">
            <a:avLst>
              <a:gd fmla="val 16667" name="adj"/>
            </a:avLst>
          </a:prstGeom>
          <a:solidFill>
            <a:schemeClr val="dk1"/>
          </a:solidFill>
          <a:ln cap="flat" cmpd="sng" w="9525">
            <a:solidFill>
              <a:srgbClr val="49A6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2100">
                <a:solidFill>
                  <a:schemeClr val="dk2"/>
                </a:solidFill>
                <a:latin typeface="Oswald Medium"/>
                <a:ea typeface="Oswald Medium"/>
                <a:cs typeface="Oswald Medium"/>
                <a:sym typeface="Oswald Medium"/>
              </a:rPr>
              <a:t> 0.56124 (56.12 %)</a:t>
            </a:r>
            <a:endParaRPr>
              <a:latin typeface="Oswald Medium"/>
              <a:ea typeface="Oswald Medium"/>
              <a:cs typeface="Oswald Medium"/>
              <a:sym typeface="Oswald Medium"/>
            </a:endParaRPr>
          </a:p>
        </p:txBody>
      </p:sp>
      <p:sp>
        <p:nvSpPr>
          <p:cNvPr id="124" name="Google Shape;124;p19"/>
          <p:cNvSpPr/>
          <p:nvPr/>
        </p:nvSpPr>
        <p:spPr>
          <a:xfrm>
            <a:off x="3655775" y="2205425"/>
            <a:ext cx="516000" cy="2214000"/>
          </a:xfrm>
          <a:prstGeom prst="curvedLeftArrow">
            <a:avLst>
              <a:gd fmla="val 25000" name="adj1"/>
              <a:gd fmla="val 50000" name="adj2"/>
              <a:gd fmla="val 25000" name="adj3"/>
            </a:avLst>
          </a:prstGeom>
          <a:solidFill>
            <a:srgbClr val="49A6D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125" name="Google Shape;125;p19"/>
          <p:cNvSpPr txBox="1"/>
          <p:nvPr/>
        </p:nvSpPr>
        <p:spPr>
          <a:xfrm rot="-5400000">
            <a:off x="3607788" y="3112375"/>
            <a:ext cx="1307400" cy="2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chemeClr val="dk2"/>
                </a:solidFill>
                <a:latin typeface="Oswald"/>
                <a:ea typeface="Oswald"/>
                <a:cs typeface="Oswald"/>
                <a:sym typeface="Oswald"/>
              </a:rPr>
              <a:t>GridSearch</a:t>
            </a:r>
            <a:endParaRPr sz="1300">
              <a:solidFill>
                <a:schemeClr val="dk2"/>
              </a:solidFill>
              <a:latin typeface="Oswald"/>
              <a:ea typeface="Oswald"/>
              <a:cs typeface="Oswald"/>
              <a:sym typeface="Oswald"/>
            </a:endParaRPr>
          </a:p>
        </p:txBody>
      </p:sp>
      <p:sp>
        <p:nvSpPr>
          <p:cNvPr id="126" name="Google Shape;126;p19"/>
          <p:cNvSpPr/>
          <p:nvPr/>
        </p:nvSpPr>
        <p:spPr>
          <a:xfrm>
            <a:off x="4784975" y="3296925"/>
            <a:ext cx="2287800" cy="4260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Oswald Medium"/>
                <a:ea typeface="Oswald Medium"/>
                <a:cs typeface="Oswald Medium"/>
                <a:sym typeface="Oswald Medium"/>
              </a:rPr>
              <a:t>VALIDACIÓN CRUZADA</a:t>
            </a:r>
            <a:endParaRPr>
              <a:latin typeface="Oswald Medium"/>
              <a:ea typeface="Oswald Medium"/>
              <a:cs typeface="Oswald Medium"/>
              <a:sym typeface="Oswald Medium"/>
            </a:endParaRPr>
          </a:p>
        </p:txBody>
      </p:sp>
      <p:sp>
        <p:nvSpPr>
          <p:cNvPr id="127" name="Google Shape;127;p19"/>
          <p:cNvSpPr/>
          <p:nvPr/>
        </p:nvSpPr>
        <p:spPr>
          <a:xfrm>
            <a:off x="7184450" y="3304400"/>
            <a:ext cx="1800300" cy="426000"/>
          </a:xfrm>
          <a:prstGeom prst="roundRect">
            <a:avLst>
              <a:gd fmla="val 16667" name="adj"/>
            </a:avLst>
          </a:prstGeom>
          <a:solidFill>
            <a:srgbClr val="49A6DF"/>
          </a:solidFill>
          <a:ln cap="flat" cmpd="sng" w="9525">
            <a:solidFill>
              <a:srgbClr val="49A6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s">
                <a:solidFill>
                  <a:schemeClr val="dk2"/>
                </a:solidFill>
                <a:latin typeface="Oswald Medium"/>
                <a:ea typeface="Oswald Medium"/>
                <a:cs typeface="Oswald Medium"/>
                <a:sym typeface="Oswald Medium"/>
              </a:rPr>
              <a:t>0.5700 (57 %)</a:t>
            </a:r>
            <a:endParaRPr>
              <a:latin typeface="Oswald Medium"/>
              <a:ea typeface="Oswald Medium"/>
              <a:cs typeface="Oswald Medium"/>
              <a:sym typeface="Oswald Medium"/>
            </a:endParaRPr>
          </a:p>
        </p:txBody>
      </p:sp>
      <p:sp>
        <p:nvSpPr>
          <p:cNvPr id="128" name="Google Shape;128;p19"/>
          <p:cNvSpPr/>
          <p:nvPr/>
        </p:nvSpPr>
        <p:spPr>
          <a:xfrm>
            <a:off x="5646525" y="3908575"/>
            <a:ext cx="2287800" cy="4260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2150">
                <a:solidFill>
                  <a:srgbClr val="202124"/>
                </a:solidFill>
                <a:highlight>
                  <a:srgbClr val="FFFFFF"/>
                </a:highlight>
                <a:latin typeface="Oswald"/>
                <a:ea typeface="Oswald"/>
                <a:cs typeface="Oswald"/>
                <a:sym typeface="Oswald"/>
              </a:rPr>
              <a:t>≤ 20% = AZAR</a:t>
            </a:r>
            <a:endParaRPr sz="2500">
              <a:latin typeface="Oswald"/>
              <a:ea typeface="Oswald"/>
              <a:cs typeface="Oswald"/>
              <a:sym typeface="Oswald"/>
            </a:endParaRPr>
          </a:p>
        </p:txBody>
      </p:sp>
      <p:sp>
        <p:nvSpPr>
          <p:cNvPr id="129" name="Google Shape;129;p19"/>
          <p:cNvSpPr/>
          <p:nvPr/>
        </p:nvSpPr>
        <p:spPr>
          <a:xfrm>
            <a:off x="4686800" y="4512750"/>
            <a:ext cx="4412700" cy="4260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2050">
                <a:solidFill>
                  <a:srgbClr val="202124"/>
                </a:solidFill>
                <a:highlight>
                  <a:srgbClr val="FFFFFF"/>
                </a:highlight>
                <a:latin typeface="Oswald"/>
                <a:ea typeface="Oswald"/>
                <a:cs typeface="Oswald"/>
                <a:sym typeface="Oswald"/>
              </a:rPr>
              <a:t>≥ 20% = RENDIMIENTO SIGNIFICATIVO</a:t>
            </a:r>
            <a:endParaRPr b="1" sz="2050">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idx="1" type="body"/>
          </p:nvPr>
        </p:nvSpPr>
        <p:spPr>
          <a:xfrm>
            <a:off x="4966425" y="220425"/>
            <a:ext cx="1944600" cy="620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s">
                <a:highlight>
                  <a:schemeClr val="dk1"/>
                </a:highlight>
                <a:latin typeface="Oswald Medium"/>
                <a:ea typeface="Oswald Medium"/>
                <a:cs typeface="Oswald Medium"/>
                <a:sym typeface="Oswald Medium"/>
              </a:rPr>
              <a:t>*</a:t>
            </a:r>
            <a:r>
              <a:rPr lang="es">
                <a:highlight>
                  <a:schemeClr val="dk1"/>
                </a:highlight>
                <a:latin typeface="Oswald Medium"/>
                <a:ea typeface="Oswald Medium"/>
                <a:cs typeface="Oswald Medium"/>
                <a:sym typeface="Oswald Medium"/>
              </a:rPr>
              <a:t>FEATURE IMPORTANCES</a:t>
            </a:r>
            <a:endParaRPr sz="100">
              <a:highlight>
                <a:schemeClr val="dk1"/>
              </a:highlight>
            </a:endParaRPr>
          </a:p>
        </p:txBody>
      </p:sp>
      <p:grpSp>
        <p:nvGrpSpPr>
          <p:cNvPr id="135" name="Google Shape;135;p20"/>
          <p:cNvGrpSpPr/>
          <p:nvPr/>
        </p:nvGrpSpPr>
        <p:grpSpPr>
          <a:xfrm>
            <a:off x="2311838" y="566075"/>
            <a:ext cx="1944600" cy="1569600"/>
            <a:chOff x="3071457" y="2013875"/>
            <a:chExt cx="1944600" cy="1569600"/>
          </a:xfrm>
        </p:grpSpPr>
        <p:sp>
          <p:nvSpPr>
            <p:cNvPr id="136" name="Google Shape;136;p20"/>
            <p:cNvSpPr/>
            <p:nvPr/>
          </p:nvSpPr>
          <p:spPr>
            <a:xfrm flipH="1" rot="10800000">
              <a:off x="3071457" y="2013875"/>
              <a:ext cx="1944600" cy="1569600"/>
            </a:xfrm>
            <a:prstGeom prst="round2DiagRect">
              <a:avLst>
                <a:gd fmla="val 0" name="adj1"/>
                <a:gd fmla="val 17764" name="adj2"/>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txBox="1"/>
            <p:nvPr/>
          </p:nvSpPr>
          <p:spPr>
            <a:xfrm>
              <a:off x="3317927" y="2172010"/>
              <a:ext cx="14517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700">
                  <a:solidFill>
                    <a:srgbClr val="FFFFFF"/>
                  </a:solidFill>
                  <a:latin typeface="Oswald Medium"/>
                  <a:ea typeface="Oswald Medium"/>
                  <a:cs typeface="Oswald Medium"/>
                  <a:sym typeface="Oswald Medium"/>
                </a:rPr>
                <a:t>PALABRAS MÁS POPULARES EN LOS TÍTULOS</a:t>
              </a:r>
              <a:endParaRPr sz="1700">
                <a:solidFill>
                  <a:srgbClr val="FFFFFF"/>
                </a:solidFill>
                <a:latin typeface="Oswald Medium"/>
                <a:ea typeface="Oswald Medium"/>
                <a:cs typeface="Oswald Medium"/>
                <a:sym typeface="Oswald Medium"/>
              </a:endParaRPr>
            </a:p>
          </p:txBody>
        </p:sp>
      </p:grpSp>
      <p:grpSp>
        <p:nvGrpSpPr>
          <p:cNvPr id="138" name="Google Shape;138;p20"/>
          <p:cNvGrpSpPr/>
          <p:nvPr/>
        </p:nvGrpSpPr>
        <p:grpSpPr>
          <a:xfrm>
            <a:off x="369625" y="566075"/>
            <a:ext cx="1944600" cy="1569600"/>
            <a:chOff x="1126863" y="2013875"/>
            <a:chExt cx="1944600" cy="1569600"/>
          </a:xfrm>
        </p:grpSpPr>
        <p:sp>
          <p:nvSpPr>
            <p:cNvPr id="139" name="Google Shape;139;p20"/>
            <p:cNvSpPr/>
            <p:nvPr/>
          </p:nvSpPr>
          <p:spPr>
            <a:xfrm>
              <a:off x="1126863" y="2013875"/>
              <a:ext cx="1944600" cy="1569600"/>
            </a:xfrm>
            <a:prstGeom prst="round2DiagRect">
              <a:avLst>
                <a:gd fmla="val 0" name="adj1"/>
                <a:gd fmla="val 17764" name="adj2"/>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txBox="1"/>
            <p:nvPr/>
          </p:nvSpPr>
          <p:spPr>
            <a:xfrm>
              <a:off x="1325412" y="2256377"/>
              <a:ext cx="1617600" cy="11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900">
                  <a:solidFill>
                    <a:srgbClr val="FFFFFF"/>
                  </a:solidFill>
                  <a:latin typeface="Oswald Medium"/>
                  <a:ea typeface="Oswald Medium"/>
                  <a:cs typeface="Oswald Medium"/>
                  <a:sym typeface="Oswald Medium"/>
                </a:rPr>
                <a:t>CLASIFICACIÓN POR RANGO DE LOS VÍDEOS</a:t>
              </a:r>
              <a:endParaRPr sz="1900">
                <a:solidFill>
                  <a:srgbClr val="FFFFFF"/>
                </a:solidFill>
                <a:latin typeface="Oswald Medium"/>
                <a:ea typeface="Oswald Medium"/>
                <a:cs typeface="Oswald Medium"/>
                <a:sym typeface="Oswald Medium"/>
              </a:endParaRPr>
            </a:p>
          </p:txBody>
        </p:sp>
      </p:grpSp>
      <p:grpSp>
        <p:nvGrpSpPr>
          <p:cNvPr id="141" name="Google Shape;141;p20"/>
          <p:cNvGrpSpPr/>
          <p:nvPr/>
        </p:nvGrpSpPr>
        <p:grpSpPr>
          <a:xfrm>
            <a:off x="2185728" y="1220696"/>
            <a:ext cx="260366" cy="260366"/>
            <a:chOff x="3157188" y="909150"/>
            <a:chExt cx="470400" cy="470400"/>
          </a:xfrm>
        </p:grpSpPr>
        <p:sp>
          <p:nvSpPr>
            <p:cNvPr id="142" name="Google Shape;142;p20"/>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a:off x="3243138" y="995100"/>
              <a:ext cx="298500" cy="298500"/>
            </a:xfrm>
            <a:prstGeom prst="mathPlus">
              <a:avLst>
                <a:gd fmla="val 9900" name="adj1"/>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20"/>
          <p:cNvSpPr/>
          <p:nvPr/>
        </p:nvSpPr>
        <p:spPr>
          <a:xfrm>
            <a:off x="1377675" y="3007825"/>
            <a:ext cx="1876500" cy="620400"/>
          </a:xfrm>
          <a:prstGeom prst="roundRect">
            <a:avLst>
              <a:gd fmla="val 16667" name="adj"/>
            </a:avLst>
          </a:prstGeom>
          <a:solidFill>
            <a:srgbClr val="49A6DF"/>
          </a:solidFill>
          <a:ln cap="flat" cmpd="sng" w="9525">
            <a:solidFill>
              <a:srgbClr val="49A6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2100">
                <a:latin typeface="Oswald SemiBold"/>
                <a:ea typeface="Oswald SemiBold"/>
                <a:cs typeface="Oswald SemiBold"/>
                <a:sym typeface="Oswald SemiBold"/>
              </a:rPr>
              <a:t>ACCURACY</a:t>
            </a:r>
            <a:endParaRPr sz="2100">
              <a:latin typeface="Oswald SemiBold"/>
              <a:ea typeface="Oswald SemiBold"/>
              <a:cs typeface="Oswald SemiBold"/>
              <a:sym typeface="Oswald SemiBold"/>
            </a:endParaRPr>
          </a:p>
        </p:txBody>
      </p:sp>
      <p:sp>
        <p:nvSpPr>
          <p:cNvPr id="145" name="Google Shape;145;p20"/>
          <p:cNvSpPr/>
          <p:nvPr/>
        </p:nvSpPr>
        <p:spPr>
          <a:xfrm>
            <a:off x="880563" y="3754100"/>
            <a:ext cx="2870700" cy="568200"/>
          </a:xfrm>
          <a:prstGeom prst="roundRect">
            <a:avLst>
              <a:gd fmla="val 16667" name="adj"/>
            </a:avLst>
          </a:prstGeom>
          <a:solidFill>
            <a:schemeClr val="dk1"/>
          </a:solidFill>
          <a:ln cap="flat" cmpd="sng" w="9525">
            <a:solidFill>
              <a:srgbClr val="49A6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2100">
                <a:solidFill>
                  <a:schemeClr val="dk2"/>
                </a:solidFill>
                <a:latin typeface="Oswald Medium"/>
                <a:ea typeface="Oswald Medium"/>
                <a:cs typeface="Oswald Medium"/>
                <a:sym typeface="Oswald Medium"/>
              </a:rPr>
              <a:t> 0.54317 (54.32 %)</a:t>
            </a:r>
            <a:endParaRPr>
              <a:latin typeface="Oswald Medium"/>
              <a:ea typeface="Oswald Medium"/>
              <a:cs typeface="Oswald Medium"/>
              <a:sym typeface="Oswald Medium"/>
            </a:endParaRPr>
          </a:p>
        </p:txBody>
      </p:sp>
      <p:sp>
        <p:nvSpPr>
          <p:cNvPr id="146" name="Google Shape;146;p20"/>
          <p:cNvSpPr/>
          <p:nvPr/>
        </p:nvSpPr>
        <p:spPr>
          <a:xfrm>
            <a:off x="880563" y="2261550"/>
            <a:ext cx="2870700" cy="620400"/>
          </a:xfrm>
          <a:prstGeom prst="roundRect">
            <a:avLst>
              <a:gd fmla="val 16667" name="adj"/>
            </a:avLst>
          </a:prstGeom>
          <a:solidFill>
            <a:srgbClr val="49A6DF"/>
          </a:solidFill>
          <a:ln cap="flat" cmpd="sng" w="9525">
            <a:solidFill>
              <a:srgbClr val="49A6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2100">
                <a:latin typeface="Oswald SemiBold"/>
                <a:ea typeface="Oswald SemiBold"/>
                <a:cs typeface="Oswald SemiBold"/>
                <a:sym typeface="Oswald SemiBold"/>
              </a:rPr>
              <a:t>GRADIENT BOOSTING</a:t>
            </a:r>
            <a:endParaRPr sz="2100">
              <a:latin typeface="Oswald SemiBold"/>
              <a:ea typeface="Oswald SemiBold"/>
              <a:cs typeface="Oswald SemiBold"/>
              <a:sym typeface="Oswald SemiBold"/>
            </a:endParaRPr>
          </a:p>
        </p:txBody>
      </p:sp>
      <p:sp>
        <p:nvSpPr>
          <p:cNvPr id="147" name="Google Shape;147;p20"/>
          <p:cNvSpPr/>
          <p:nvPr/>
        </p:nvSpPr>
        <p:spPr>
          <a:xfrm>
            <a:off x="5568869" y="736162"/>
            <a:ext cx="1053000" cy="367800"/>
          </a:xfrm>
          <a:prstGeom prst="roundRect">
            <a:avLst>
              <a:gd fmla="val 16667" name="adj"/>
            </a:avLst>
          </a:prstGeom>
          <a:solidFill>
            <a:srgbClr val="49A6DF"/>
          </a:solidFill>
          <a:ln cap="flat" cmpd="sng" w="9525">
            <a:solidFill>
              <a:srgbClr val="49A6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500">
                <a:latin typeface="Oswald SemiBold"/>
                <a:ea typeface="Oswald SemiBold"/>
                <a:cs typeface="Oswald SemiBold"/>
                <a:sym typeface="Oswald SemiBold"/>
              </a:rPr>
              <a:t>ACCURACY</a:t>
            </a:r>
            <a:endParaRPr sz="1500">
              <a:latin typeface="Oswald SemiBold"/>
              <a:ea typeface="Oswald SemiBold"/>
              <a:cs typeface="Oswald SemiBold"/>
              <a:sym typeface="Oswald SemiBold"/>
            </a:endParaRPr>
          </a:p>
        </p:txBody>
      </p:sp>
      <p:sp>
        <p:nvSpPr>
          <p:cNvPr id="148" name="Google Shape;148;p20"/>
          <p:cNvSpPr/>
          <p:nvPr/>
        </p:nvSpPr>
        <p:spPr>
          <a:xfrm>
            <a:off x="5159916" y="1179328"/>
            <a:ext cx="1751100" cy="336900"/>
          </a:xfrm>
          <a:prstGeom prst="roundRect">
            <a:avLst>
              <a:gd fmla="val 16667" name="adj"/>
            </a:avLst>
          </a:prstGeom>
          <a:solidFill>
            <a:schemeClr val="dk1"/>
          </a:solidFill>
          <a:ln cap="flat" cmpd="sng" w="9525">
            <a:solidFill>
              <a:srgbClr val="49A6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2"/>
                </a:solidFill>
                <a:latin typeface="Oswald Medium"/>
                <a:ea typeface="Oswald Medium"/>
                <a:cs typeface="Oswald Medium"/>
                <a:sym typeface="Oswald Medium"/>
              </a:rPr>
              <a:t> 0.56124 (56.12 %)</a:t>
            </a:r>
            <a:endParaRPr sz="700">
              <a:latin typeface="Oswald Medium"/>
              <a:ea typeface="Oswald Medium"/>
              <a:cs typeface="Oswald Medium"/>
              <a:sym typeface="Oswald Medium"/>
            </a:endParaRPr>
          </a:p>
        </p:txBody>
      </p:sp>
      <p:sp>
        <p:nvSpPr>
          <p:cNvPr id="149" name="Google Shape;149;p20"/>
          <p:cNvSpPr/>
          <p:nvPr/>
        </p:nvSpPr>
        <p:spPr>
          <a:xfrm>
            <a:off x="5568885" y="1824765"/>
            <a:ext cx="1053000" cy="367800"/>
          </a:xfrm>
          <a:prstGeom prst="roundRect">
            <a:avLst>
              <a:gd fmla="val 16667" name="adj"/>
            </a:avLst>
          </a:prstGeom>
          <a:solidFill>
            <a:srgbClr val="49A6DF"/>
          </a:solidFill>
          <a:ln cap="flat" cmpd="sng" w="9525">
            <a:solidFill>
              <a:srgbClr val="49A6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500">
                <a:latin typeface="Oswald SemiBold"/>
                <a:ea typeface="Oswald SemiBold"/>
                <a:cs typeface="Oswald SemiBold"/>
                <a:sym typeface="Oswald SemiBold"/>
              </a:rPr>
              <a:t>ACCURACY</a:t>
            </a:r>
            <a:endParaRPr sz="1500">
              <a:latin typeface="Oswald SemiBold"/>
              <a:ea typeface="Oswald SemiBold"/>
              <a:cs typeface="Oswald SemiBold"/>
              <a:sym typeface="Oswald SemiBold"/>
            </a:endParaRPr>
          </a:p>
        </p:txBody>
      </p:sp>
      <p:sp>
        <p:nvSpPr>
          <p:cNvPr id="150" name="Google Shape;150;p20"/>
          <p:cNvSpPr/>
          <p:nvPr/>
        </p:nvSpPr>
        <p:spPr>
          <a:xfrm>
            <a:off x="5129975" y="2308535"/>
            <a:ext cx="1899600" cy="336900"/>
          </a:xfrm>
          <a:prstGeom prst="roundRect">
            <a:avLst>
              <a:gd fmla="val 16667" name="adj"/>
            </a:avLst>
          </a:prstGeom>
          <a:solidFill>
            <a:schemeClr val="dk1"/>
          </a:solidFill>
          <a:ln cap="flat" cmpd="sng" w="9525">
            <a:solidFill>
              <a:srgbClr val="49A6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2"/>
                </a:solidFill>
                <a:latin typeface="Oswald Medium"/>
                <a:ea typeface="Oswald Medium"/>
                <a:cs typeface="Oswald Medium"/>
                <a:sym typeface="Oswald Medium"/>
              </a:rPr>
              <a:t>0.56425 (56.43 %)</a:t>
            </a:r>
            <a:endParaRPr sz="700">
              <a:latin typeface="Oswald Medium"/>
              <a:ea typeface="Oswald Medium"/>
              <a:cs typeface="Oswald Medium"/>
              <a:sym typeface="Oswald Medium"/>
            </a:endParaRPr>
          </a:p>
        </p:txBody>
      </p:sp>
      <p:sp>
        <p:nvSpPr>
          <p:cNvPr id="151" name="Google Shape;151;p20"/>
          <p:cNvSpPr/>
          <p:nvPr/>
        </p:nvSpPr>
        <p:spPr>
          <a:xfrm>
            <a:off x="7029704" y="1247101"/>
            <a:ext cx="289200" cy="1312500"/>
          </a:xfrm>
          <a:prstGeom prst="curvedLeftArrow">
            <a:avLst>
              <a:gd fmla="val 25000" name="adj1"/>
              <a:gd fmla="val 50000" name="adj2"/>
              <a:gd fmla="val 25000" name="adj3"/>
            </a:avLst>
          </a:prstGeom>
          <a:solidFill>
            <a:srgbClr val="49A6D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152" name="Google Shape;152;p20"/>
          <p:cNvSpPr txBox="1"/>
          <p:nvPr/>
        </p:nvSpPr>
        <p:spPr>
          <a:xfrm rot="-5400000">
            <a:off x="6976926" y="1841135"/>
            <a:ext cx="774900" cy="1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chemeClr val="dk2"/>
                </a:solidFill>
                <a:latin typeface="Oswald"/>
                <a:ea typeface="Oswald"/>
                <a:cs typeface="Oswald"/>
                <a:sym typeface="Oswald"/>
              </a:rPr>
              <a:t>GridSearch</a:t>
            </a:r>
            <a:endParaRPr sz="1000">
              <a:solidFill>
                <a:schemeClr val="dk2"/>
              </a:solidFill>
              <a:latin typeface="Oswald"/>
              <a:ea typeface="Oswald"/>
              <a:cs typeface="Oswald"/>
              <a:sym typeface="Oswald"/>
            </a:endParaRPr>
          </a:p>
        </p:txBody>
      </p:sp>
      <p:pic>
        <p:nvPicPr>
          <p:cNvPr id="153" name="Google Shape;153;p20"/>
          <p:cNvPicPr preferRelativeResize="0"/>
          <p:nvPr/>
        </p:nvPicPr>
        <p:blipFill>
          <a:blip r:embed="rId3">
            <a:alphaModFix/>
          </a:blip>
          <a:stretch>
            <a:fillRect/>
          </a:stretch>
        </p:blipFill>
        <p:spPr>
          <a:xfrm>
            <a:off x="5385273" y="2837587"/>
            <a:ext cx="2773302" cy="2260776"/>
          </a:xfrm>
          <a:prstGeom prst="rect">
            <a:avLst/>
          </a:prstGeom>
          <a:noFill/>
          <a:ln>
            <a:noFill/>
          </a:ln>
        </p:spPr>
      </p:pic>
      <p:sp>
        <p:nvSpPr>
          <p:cNvPr id="154" name="Google Shape;154;p20"/>
          <p:cNvSpPr/>
          <p:nvPr/>
        </p:nvSpPr>
        <p:spPr>
          <a:xfrm flipH="1">
            <a:off x="4688925" y="299050"/>
            <a:ext cx="47700" cy="4642500"/>
          </a:xfrm>
          <a:prstGeom prst="rect">
            <a:avLst/>
          </a:prstGeom>
          <a:solidFill>
            <a:srgbClr val="49A6DF"/>
          </a:solidFill>
          <a:ln cap="flat" cmpd="sng" w="9525">
            <a:solidFill>
              <a:srgbClr val="49A6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155" name="Google Shape;155;p20"/>
          <p:cNvSpPr/>
          <p:nvPr/>
        </p:nvSpPr>
        <p:spPr>
          <a:xfrm>
            <a:off x="7586450" y="1132525"/>
            <a:ext cx="1417500" cy="484200"/>
          </a:xfrm>
          <a:prstGeom prst="roundRect">
            <a:avLst>
              <a:gd fmla="val 16667" name="adj"/>
            </a:avLst>
          </a:prstGeom>
          <a:solidFill>
            <a:srgbClr val="49A6DF"/>
          </a:solidFill>
          <a:ln cap="flat" cmpd="sng" w="9525">
            <a:solidFill>
              <a:srgbClr val="49A6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Oswald Medium"/>
                <a:ea typeface="Oswald Medium"/>
                <a:cs typeface="Oswald Medium"/>
                <a:sym typeface="Oswald Medium"/>
              </a:rPr>
              <a:t>VALIDACIÓN CRUZADA</a:t>
            </a:r>
            <a:endParaRPr>
              <a:latin typeface="Oswald Medium"/>
              <a:ea typeface="Oswald Medium"/>
              <a:cs typeface="Oswald Medium"/>
              <a:sym typeface="Oswald Medium"/>
            </a:endParaRPr>
          </a:p>
        </p:txBody>
      </p:sp>
      <p:sp>
        <p:nvSpPr>
          <p:cNvPr id="156" name="Google Shape;156;p20"/>
          <p:cNvSpPr/>
          <p:nvPr/>
        </p:nvSpPr>
        <p:spPr>
          <a:xfrm>
            <a:off x="7623950" y="1837525"/>
            <a:ext cx="1342500" cy="426000"/>
          </a:xfrm>
          <a:prstGeom prst="roundRect">
            <a:avLst>
              <a:gd fmla="val 16667" name="adj"/>
            </a:avLst>
          </a:prstGeom>
          <a:solidFill>
            <a:schemeClr val="dk1"/>
          </a:solidFill>
          <a:ln cap="flat" cmpd="sng" w="9525">
            <a:solidFill>
              <a:srgbClr val="49A6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chemeClr val="dk2"/>
                </a:solidFill>
                <a:latin typeface="Oswald Medium"/>
                <a:ea typeface="Oswald Medium"/>
                <a:cs typeface="Oswald Medium"/>
                <a:sym typeface="Oswald Medium"/>
              </a:rPr>
              <a:t>0.57132 (57.13 %)</a:t>
            </a:r>
            <a:endParaRPr sz="1200">
              <a:latin typeface="Oswald Medium"/>
              <a:ea typeface="Oswald Medium"/>
              <a:cs typeface="Oswald Medium"/>
              <a:sym typeface="Oswald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p:nvPr/>
        </p:nvSpPr>
        <p:spPr>
          <a:xfrm>
            <a:off x="6904369" y="1917262"/>
            <a:ext cx="1053000" cy="367800"/>
          </a:xfrm>
          <a:prstGeom prst="roundRect">
            <a:avLst>
              <a:gd fmla="val 16667" name="adj"/>
            </a:avLst>
          </a:prstGeom>
          <a:solidFill>
            <a:srgbClr val="49A6DF"/>
          </a:solidFill>
          <a:ln cap="flat" cmpd="sng" w="9525">
            <a:solidFill>
              <a:srgbClr val="49A6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500">
                <a:latin typeface="Oswald SemiBold"/>
                <a:ea typeface="Oswald SemiBold"/>
                <a:cs typeface="Oswald SemiBold"/>
                <a:sym typeface="Oswald SemiBold"/>
              </a:rPr>
              <a:t>ACCURACY</a:t>
            </a:r>
            <a:endParaRPr sz="1500">
              <a:latin typeface="Oswald SemiBold"/>
              <a:ea typeface="Oswald SemiBold"/>
              <a:cs typeface="Oswald SemiBold"/>
              <a:sym typeface="Oswald SemiBold"/>
            </a:endParaRPr>
          </a:p>
        </p:txBody>
      </p:sp>
      <p:sp>
        <p:nvSpPr>
          <p:cNvPr id="162" name="Google Shape;162;p21"/>
          <p:cNvSpPr/>
          <p:nvPr/>
        </p:nvSpPr>
        <p:spPr>
          <a:xfrm>
            <a:off x="6571616" y="2512828"/>
            <a:ext cx="1751100" cy="336900"/>
          </a:xfrm>
          <a:prstGeom prst="roundRect">
            <a:avLst>
              <a:gd fmla="val 16667" name="adj"/>
            </a:avLst>
          </a:prstGeom>
          <a:solidFill>
            <a:schemeClr val="dk1"/>
          </a:solidFill>
          <a:ln cap="flat" cmpd="sng" w="9525">
            <a:solidFill>
              <a:srgbClr val="49A6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2"/>
                </a:solidFill>
                <a:latin typeface="Oswald Medium"/>
                <a:ea typeface="Oswald Medium"/>
                <a:cs typeface="Oswald Medium"/>
                <a:sym typeface="Oswald Medium"/>
              </a:rPr>
              <a:t>0.5652 (56.53 %)</a:t>
            </a:r>
            <a:endParaRPr sz="700">
              <a:latin typeface="Oswald Medium"/>
              <a:ea typeface="Oswald Medium"/>
              <a:cs typeface="Oswald Medium"/>
              <a:sym typeface="Oswald Medium"/>
            </a:endParaRPr>
          </a:p>
        </p:txBody>
      </p:sp>
      <p:sp>
        <p:nvSpPr>
          <p:cNvPr id="163" name="Google Shape;163;p21"/>
          <p:cNvSpPr/>
          <p:nvPr/>
        </p:nvSpPr>
        <p:spPr>
          <a:xfrm>
            <a:off x="394525" y="3270650"/>
            <a:ext cx="1908000" cy="631800"/>
          </a:xfrm>
          <a:prstGeom prst="roundRect">
            <a:avLst>
              <a:gd fmla="val 16667" name="adj"/>
            </a:avLst>
          </a:prstGeom>
          <a:solidFill>
            <a:srgbClr val="49A6DF"/>
          </a:solidFill>
          <a:ln cap="flat" cmpd="sng" w="9525">
            <a:solidFill>
              <a:srgbClr val="49A6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Oswald Medium"/>
                <a:ea typeface="Oswald Medium"/>
                <a:cs typeface="Oswald Medium"/>
                <a:sym typeface="Oswald Medium"/>
              </a:rPr>
              <a:t>Popularidad promedio del Cluster 4:</a:t>
            </a:r>
            <a:endParaRPr>
              <a:latin typeface="Oswald Medium"/>
              <a:ea typeface="Oswald Medium"/>
              <a:cs typeface="Oswald Medium"/>
              <a:sym typeface="Oswald Medium"/>
            </a:endParaRPr>
          </a:p>
        </p:txBody>
      </p:sp>
      <p:sp>
        <p:nvSpPr>
          <p:cNvPr id="164" name="Google Shape;164;p21"/>
          <p:cNvSpPr/>
          <p:nvPr/>
        </p:nvSpPr>
        <p:spPr>
          <a:xfrm>
            <a:off x="445475" y="3988075"/>
            <a:ext cx="1788300" cy="534600"/>
          </a:xfrm>
          <a:prstGeom prst="roundRect">
            <a:avLst>
              <a:gd fmla="val 16667" name="adj"/>
            </a:avLst>
          </a:prstGeom>
          <a:solidFill>
            <a:schemeClr val="dk1"/>
          </a:solidFill>
          <a:ln cap="flat" cmpd="sng" w="9525">
            <a:solidFill>
              <a:srgbClr val="49A6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chemeClr val="dk2"/>
                </a:solidFill>
                <a:latin typeface="Oswald Medium"/>
                <a:ea typeface="Oswald Medium"/>
                <a:cs typeface="Oswald Medium"/>
                <a:sym typeface="Oswald Medium"/>
              </a:rPr>
              <a:t>2.9130 (2.9)</a:t>
            </a:r>
            <a:endParaRPr sz="1200">
              <a:latin typeface="Oswald Medium"/>
              <a:ea typeface="Oswald Medium"/>
              <a:cs typeface="Oswald Medium"/>
              <a:sym typeface="Oswald Medium"/>
            </a:endParaRPr>
          </a:p>
        </p:txBody>
      </p:sp>
      <p:sp>
        <p:nvSpPr>
          <p:cNvPr id="165" name="Google Shape;165;p21"/>
          <p:cNvSpPr txBox="1"/>
          <p:nvPr>
            <p:ph type="title"/>
          </p:nvPr>
        </p:nvSpPr>
        <p:spPr>
          <a:xfrm>
            <a:off x="311700" y="430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CLUSTERING</a:t>
            </a:r>
            <a:endParaRPr/>
          </a:p>
        </p:txBody>
      </p:sp>
      <p:pic>
        <p:nvPicPr>
          <p:cNvPr id="166" name="Google Shape;166;p21"/>
          <p:cNvPicPr preferRelativeResize="0"/>
          <p:nvPr/>
        </p:nvPicPr>
        <p:blipFill>
          <a:blip r:embed="rId3">
            <a:alphaModFix/>
          </a:blip>
          <a:stretch>
            <a:fillRect/>
          </a:stretch>
        </p:blipFill>
        <p:spPr>
          <a:xfrm>
            <a:off x="236925" y="1059051"/>
            <a:ext cx="2566575" cy="2013425"/>
          </a:xfrm>
          <a:prstGeom prst="rect">
            <a:avLst/>
          </a:prstGeom>
          <a:noFill/>
          <a:ln>
            <a:noFill/>
          </a:ln>
        </p:spPr>
      </p:pic>
      <p:pic>
        <p:nvPicPr>
          <p:cNvPr id="167" name="Google Shape;167;p21"/>
          <p:cNvPicPr preferRelativeResize="0"/>
          <p:nvPr/>
        </p:nvPicPr>
        <p:blipFill>
          <a:blip r:embed="rId4">
            <a:alphaModFix/>
          </a:blip>
          <a:stretch>
            <a:fillRect/>
          </a:stretch>
        </p:blipFill>
        <p:spPr>
          <a:xfrm>
            <a:off x="3006625" y="1119200"/>
            <a:ext cx="2359131" cy="1893125"/>
          </a:xfrm>
          <a:prstGeom prst="rect">
            <a:avLst/>
          </a:prstGeom>
          <a:noFill/>
          <a:ln>
            <a:noFill/>
          </a:ln>
        </p:spPr>
      </p:pic>
      <p:sp>
        <p:nvSpPr>
          <p:cNvPr id="168" name="Google Shape;168;p21"/>
          <p:cNvSpPr txBox="1"/>
          <p:nvPr/>
        </p:nvSpPr>
        <p:spPr>
          <a:xfrm>
            <a:off x="2768225" y="3270650"/>
            <a:ext cx="4671300" cy="1477500"/>
          </a:xfrm>
          <a:prstGeom prst="rect">
            <a:avLst/>
          </a:prstGeom>
          <a:noFill/>
          <a:ln cap="flat" cmpd="sng" w="9525">
            <a:solidFill>
              <a:srgbClr val="49A6D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Oswald"/>
                <a:ea typeface="Oswald"/>
                <a:cs typeface="Oswald"/>
                <a:sym typeface="Oswald"/>
              </a:rPr>
              <a:t>Características promedio del Cluster 4:</a:t>
            </a:r>
            <a:endParaRPr b="1">
              <a:latin typeface="Oswald"/>
              <a:ea typeface="Oswald"/>
              <a:cs typeface="Oswald"/>
              <a:sym typeface="Oswald"/>
            </a:endParaRPr>
          </a:p>
          <a:p>
            <a:pPr indent="-317500" lvl="0" marL="457200" rtl="0" algn="l">
              <a:spcBef>
                <a:spcPts val="0"/>
              </a:spcBef>
              <a:spcAft>
                <a:spcPts val="0"/>
              </a:spcAft>
              <a:buSzPts val="1400"/>
              <a:buFont typeface="Oswald"/>
              <a:buChar char="➔"/>
            </a:pPr>
            <a:r>
              <a:rPr lang="es">
                <a:latin typeface="Oswald"/>
                <a:ea typeface="Oswald"/>
                <a:cs typeface="Oswald"/>
                <a:sym typeface="Oswald"/>
              </a:rPr>
              <a:t>duration_seconds     4.324 segundos (72 minutos)</a:t>
            </a:r>
            <a:endParaRPr>
              <a:latin typeface="Oswald"/>
              <a:ea typeface="Oswald"/>
              <a:cs typeface="Oswald"/>
              <a:sym typeface="Oswald"/>
            </a:endParaRPr>
          </a:p>
          <a:p>
            <a:pPr indent="-317500" lvl="0" marL="457200" rtl="0" algn="l">
              <a:spcBef>
                <a:spcPts val="0"/>
              </a:spcBef>
              <a:spcAft>
                <a:spcPts val="0"/>
              </a:spcAft>
              <a:buSzPts val="1400"/>
              <a:buFont typeface="Oswald"/>
              <a:buChar char="➔"/>
            </a:pPr>
            <a:r>
              <a:rPr lang="es">
                <a:latin typeface="Oswald"/>
                <a:ea typeface="Oswald"/>
                <a:cs typeface="Oswald"/>
                <a:sym typeface="Oswald"/>
              </a:rPr>
              <a:t>active_since_days     618.688 (619 días)</a:t>
            </a:r>
            <a:endParaRPr>
              <a:latin typeface="Oswald"/>
              <a:ea typeface="Oswald"/>
              <a:cs typeface="Oswald"/>
              <a:sym typeface="Oswald"/>
            </a:endParaRPr>
          </a:p>
          <a:p>
            <a:pPr indent="-317500" lvl="0" marL="457200" rtl="0" algn="l">
              <a:spcBef>
                <a:spcPts val="0"/>
              </a:spcBef>
              <a:spcAft>
                <a:spcPts val="0"/>
              </a:spcAft>
              <a:buSzPts val="1400"/>
              <a:buFont typeface="Oswald"/>
              <a:buChar char="➔"/>
            </a:pPr>
            <a:r>
              <a:rPr lang="es">
                <a:latin typeface="Oswald"/>
                <a:ea typeface="Oswald"/>
                <a:cs typeface="Oswald"/>
                <a:sym typeface="Oswald"/>
              </a:rPr>
              <a:t>avg_word_len            5.600 (5.6 caracteres)</a:t>
            </a:r>
            <a:endParaRPr>
              <a:latin typeface="Oswald"/>
              <a:ea typeface="Oswald"/>
              <a:cs typeface="Oswald"/>
              <a:sym typeface="Oswald"/>
            </a:endParaRPr>
          </a:p>
          <a:p>
            <a:pPr indent="-317500" lvl="0" marL="457200" rtl="0" algn="l">
              <a:spcBef>
                <a:spcPts val="0"/>
              </a:spcBef>
              <a:spcAft>
                <a:spcPts val="0"/>
              </a:spcAft>
              <a:buSzPts val="1400"/>
              <a:buFont typeface="Oswald"/>
              <a:buChar char="➔"/>
            </a:pPr>
            <a:r>
              <a:rPr lang="es">
                <a:latin typeface="Oswald"/>
                <a:ea typeface="Oswald"/>
                <a:cs typeface="Oswald"/>
                <a:sym typeface="Oswald"/>
              </a:rPr>
              <a:t>num_chars              49.072 (49 caracteres)</a:t>
            </a:r>
            <a:endParaRPr>
              <a:latin typeface="Oswald"/>
              <a:ea typeface="Oswald"/>
              <a:cs typeface="Oswald"/>
              <a:sym typeface="Oswald"/>
            </a:endParaRPr>
          </a:p>
          <a:p>
            <a:pPr indent="-317500" lvl="0" marL="457200" rtl="0" algn="l">
              <a:spcBef>
                <a:spcPts val="0"/>
              </a:spcBef>
              <a:spcAft>
                <a:spcPts val="0"/>
              </a:spcAft>
              <a:buSzPts val="1400"/>
              <a:buFont typeface="Oswald"/>
              <a:buChar char="➔"/>
            </a:pPr>
            <a:r>
              <a:rPr lang="es">
                <a:latin typeface="Oswald"/>
                <a:ea typeface="Oswald"/>
                <a:cs typeface="Oswald"/>
                <a:sym typeface="Oswald"/>
              </a:rPr>
              <a:t>title_sentiment         0.399 (sentimiento positivo de 0.40)</a:t>
            </a:r>
            <a:endParaRPr>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