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66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79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0" i="0">
                <a:solidFill>
                  <a:srgbClr val="2D4F4F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9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Wingdings" panose="05000000000000000000" pitchFamily="2" charset="2"/>
              <a:buChar char="q"/>
              <a:defRPr/>
            </a:lvl3pPr>
            <a:lvl4pPr marL="1600200" indent="-228600">
              <a:buFont typeface="Wingdings" panose="05000000000000000000" pitchFamily="2" charset="2"/>
              <a:buChar char="q"/>
              <a:defRPr/>
            </a:lvl4pPr>
            <a:lvl5pPr marL="2057400" indent="-22860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6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1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Wingdings" panose="05000000000000000000" pitchFamily="2" charset="2"/>
              <a:buChar char="q"/>
              <a:defRPr/>
            </a:lvl3pPr>
            <a:lvl4pPr marL="1600200" indent="-228600">
              <a:buFont typeface="Wingdings" panose="05000000000000000000" pitchFamily="2" charset="2"/>
              <a:buChar char="q"/>
              <a:defRPr/>
            </a:lvl4pPr>
            <a:lvl5pPr marL="2057400" indent="-22860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Wingdings" panose="05000000000000000000" pitchFamily="2" charset="2"/>
              <a:buChar char="q"/>
              <a:defRPr/>
            </a:lvl3pPr>
            <a:lvl4pPr marL="1600200" indent="-228600">
              <a:buFont typeface="Wingdings" panose="05000000000000000000" pitchFamily="2" charset="2"/>
              <a:buChar char="q"/>
              <a:defRPr/>
            </a:lvl4pPr>
            <a:lvl5pPr marL="2057400" indent="-22860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3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q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Wingdings" panose="05000000000000000000" pitchFamily="2" charset="2"/>
              <a:buChar char="q"/>
              <a:defRPr/>
            </a:lvl3pPr>
            <a:lvl4pPr marL="1600200" indent="-228600">
              <a:buFont typeface="Wingdings" panose="05000000000000000000" pitchFamily="2" charset="2"/>
              <a:buChar char="q"/>
              <a:defRPr/>
            </a:lvl4pPr>
            <a:lvl5pPr marL="2057400" indent="-22860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q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Wingdings" panose="05000000000000000000" pitchFamily="2" charset="2"/>
              <a:buChar char="q"/>
              <a:defRPr/>
            </a:lvl3pPr>
            <a:lvl4pPr marL="1600200" indent="-228600">
              <a:buFont typeface="Wingdings" panose="05000000000000000000" pitchFamily="2" charset="2"/>
              <a:buChar char="q"/>
              <a:defRPr/>
            </a:lvl4pPr>
            <a:lvl5pPr marL="2057400" indent="-22860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5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8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2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2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0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586" y="1329105"/>
            <a:ext cx="9144000" cy="2387600"/>
          </a:xfrm>
        </p:spPr>
        <p:txBody>
          <a:bodyPr>
            <a:normAutofit/>
          </a:bodyPr>
          <a:lstStyle/>
          <a:p>
            <a:r>
              <a:rPr lang="es-ES" dirty="0"/>
              <a:t>Formato de la memoria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83253" y="3716705"/>
            <a:ext cx="9144000" cy="1655762"/>
          </a:xfrm>
        </p:spPr>
        <p:txBody>
          <a:bodyPr/>
          <a:lstStyle/>
          <a:p>
            <a:r>
              <a:rPr lang="es-ES" dirty="0"/>
              <a:t>Lara Quijano Sánchez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557599" y="416893"/>
            <a:ext cx="885974" cy="524892"/>
          </a:xfrm>
          <a:prstGeom prst="rect">
            <a:avLst/>
          </a:prstGeom>
          <a:noFill/>
          <a:ln w="12600">
            <a:solidFill>
              <a:srgbClr val="3465A4"/>
            </a:solidFill>
            <a:prstDash val="solid"/>
          </a:ln>
        </p:spPr>
        <p:txBody>
          <a:bodyPr vert="horz" wrap="none" lIns="96120" tIns="51120" rIns="96120" bIns="51120" anchorCtr="0" compatLnSpc="0">
            <a:spAutoFit/>
          </a:bodyPr>
          <a:lstStyle/>
          <a:p>
            <a:pPr lvl="0" algn="ctr" hangingPunct="0"/>
            <a:r>
              <a:rPr lang="es-ES" sz="2800" dirty="0"/>
              <a:t>TFG</a:t>
            </a:r>
            <a:endParaRPr lang="es-ES" sz="26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616365" y="4836004"/>
            <a:ext cx="3077776" cy="1658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81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Contenidos</a:t>
            </a:r>
            <a:r>
              <a:rPr lang="en-US" dirty="0"/>
              <a:t> y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esperada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Abstract</a:t>
            </a:r>
            <a:endParaRPr lang="es-ES" dirty="0"/>
          </a:p>
          <a:p>
            <a:pPr lvl="1"/>
            <a:r>
              <a:rPr lang="es-ES" dirty="0"/>
              <a:t>Delimitación del problema</a:t>
            </a:r>
          </a:p>
          <a:p>
            <a:pPr lvl="1"/>
            <a:r>
              <a:rPr lang="es-ES" dirty="0"/>
              <a:t>Objetivo del </a:t>
            </a:r>
            <a:r>
              <a:rPr lang="es-ES" dirty="0" err="1"/>
              <a:t>paper</a:t>
            </a:r>
            <a:endParaRPr lang="es-ES" dirty="0"/>
          </a:p>
          <a:p>
            <a:pPr lvl="1"/>
            <a:r>
              <a:rPr lang="es-ES" dirty="0"/>
              <a:t>Aportaciones y novedad</a:t>
            </a:r>
          </a:p>
          <a:p>
            <a:pPr lvl="1"/>
            <a:r>
              <a:rPr lang="es-ES" dirty="0"/>
              <a:t>Conclusiones y Resumen</a:t>
            </a:r>
          </a:p>
          <a:p>
            <a:pPr lvl="1"/>
            <a:r>
              <a:rPr lang="es-ES" dirty="0"/>
              <a:t>Auto-contenido</a:t>
            </a:r>
          </a:p>
        </p:txBody>
      </p:sp>
    </p:spTree>
    <p:extLst>
      <p:ext uri="{BB962C8B-B14F-4D97-AF65-F5344CB8AC3E}">
        <p14:creationId xmlns:p14="http://schemas.microsoft.com/office/powerpoint/2010/main" val="184502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Contenidos</a:t>
            </a:r>
            <a:r>
              <a:rPr lang="en-US" dirty="0"/>
              <a:t> y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esperada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1. Introducción</a:t>
            </a:r>
          </a:p>
          <a:p>
            <a:pPr lvl="1"/>
            <a:r>
              <a:rPr lang="es-ES" dirty="0"/>
              <a:t>Introducción del estado actual del dominio</a:t>
            </a:r>
          </a:p>
          <a:p>
            <a:pPr lvl="1"/>
            <a:r>
              <a:rPr lang="es-ES" dirty="0"/>
              <a:t>Delimitación del problema y oportunidad científica</a:t>
            </a:r>
          </a:p>
          <a:p>
            <a:pPr lvl="1"/>
            <a:r>
              <a:rPr lang="es-ES" dirty="0"/>
              <a:t>Resumen y citas de limitaciones encontradas en sección 2</a:t>
            </a:r>
          </a:p>
          <a:p>
            <a:pPr lvl="1"/>
            <a:r>
              <a:rPr lang="es-ES" dirty="0"/>
              <a:t>Objetivo del </a:t>
            </a:r>
            <a:r>
              <a:rPr lang="es-ES" dirty="0" err="1"/>
              <a:t>tfg</a:t>
            </a:r>
            <a:endParaRPr lang="es-ES" dirty="0"/>
          </a:p>
          <a:p>
            <a:pPr lvl="1"/>
            <a:r>
              <a:rPr lang="es-ES" dirty="0"/>
              <a:t>Aportaciones y novedad</a:t>
            </a:r>
          </a:p>
          <a:p>
            <a:pPr lvl="1"/>
            <a:r>
              <a:rPr lang="es-ES" dirty="0"/>
              <a:t>Estructura del </a:t>
            </a:r>
            <a:r>
              <a:rPr lang="es-ES" dirty="0" err="1"/>
              <a:t>tfg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9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Contenidos</a:t>
            </a:r>
            <a:r>
              <a:rPr lang="en-US" dirty="0"/>
              <a:t> y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esperada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2. Estado del arte</a:t>
            </a:r>
          </a:p>
          <a:p>
            <a:pPr lvl="1"/>
            <a:r>
              <a:rPr lang="es-ES" dirty="0"/>
              <a:t>Referencias adecuadas y novedosas</a:t>
            </a:r>
          </a:p>
          <a:p>
            <a:pPr lvl="1"/>
            <a:r>
              <a:rPr lang="es-ES" dirty="0"/>
              <a:t>Subsecciones adecuadas al dominio</a:t>
            </a:r>
          </a:p>
          <a:p>
            <a:pPr lvl="1"/>
            <a:r>
              <a:rPr lang="es-ES" dirty="0"/>
              <a:t>Identificación y descripción del dominio</a:t>
            </a:r>
          </a:p>
          <a:p>
            <a:pPr lvl="1"/>
            <a:r>
              <a:rPr lang="es-ES" dirty="0"/>
              <a:t>Identificación de problemas similares al planteado en mismo/diferente dominio, explicación de diferencias</a:t>
            </a:r>
          </a:p>
          <a:p>
            <a:pPr lvl="1"/>
            <a:r>
              <a:rPr lang="es-ES" dirty="0"/>
              <a:t>Comparativa de </a:t>
            </a:r>
            <a:r>
              <a:rPr lang="es-ES" dirty="0" err="1"/>
              <a:t>datasets</a:t>
            </a:r>
            <a:r>
              <a:rPr lang="es-ES" dirty="0"/>
              <a:t> utilizados</a:t>
            </a:r>
          </a:p>
          <a:p>
            <a:pPr lvl="1"/>
            <a:r>
              <a:rPr lang="es-ES" dirty="0"/>
              <a:t>Comparativa de variables predictivas utilizadas</a:t>
            </a:r>
          </a:p>
          <a:p>
            <a:pPr lvl="1"/>
            <a:r>
              <a:rPr lang="es-ES" dirty="0"/>
              <a:t>Comparativa de modelos utilizados</a:t>
            </a:r>
          </a:p>
          <a:p>
            <a:pPr lvl="1"/>
            <a:r>
              <a:rPr lang="es-ES" dirty="0"/>
              <a:t>Descripción de medidas de evaluación del problema en el estado del arte</a:t>
            </a:r>
          </a:p>
          <a:p>
            <a:pPr lvl="1"/>
            <a:r>
              <a:rPr lang="es-ES" dirty="0"/>
              <a:t>Tablas comparativas donde claramente se identifiquen y </a:t>
            </a:r>
            <a:r>
              <a:rPr lang="es-ES" dirty="0" err="1"/>
              <a:t>sumarizen</a:t>
            </a:r>
            <a:r>
              <a:rPr lang="es-ES" dirty="0"/>
              <a:t> los puntos anteriores. Resaltando las fortalezas y carencias de cada proyecto revisado</a:t>
            </a:r>
          </a:p>
          <a:p>
            <a:pPr lvl="1"/>
            <a:r>
              <a:rPr lang="es-ES" dirty="0"/>
              <a:t>Resumen con mejores resultados hasta el momento</a:t>
            </a:r>
          </a:p>
          <a:p>
            <a:pPr lvl="1"/>
            <a:r>
              <a:rPr lang="es-ES" dirty="0"/>
              <a:t>Resumen con identificación de oportunidad científica y motivación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58656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Contenidos</a:t>
            </a:r>
            <a:r>
              <a:rPr lang="en-US" dirty="0"/>
              <a:t> y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esperada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3. Propuesta</a:t>
            </a:r>
          </a:p>
          <a:p>
            <a:pPr lvl="1"/>
            <a:r>
              <a:rPr lang="es-ES" dirty="0"/>
              <a:t>Descripción del proyecto propósito y alcance</a:t>
            </a:r>
          </a:p>
          <a:p>
            <a:pPr lvl="1"/>
            <a:r>
              <a:rPr lang="es-ES" dirty="0"/>
              <a:t>Objetivos principales </a:t>
            </a:r>
          </a:p>
          <a:p>
            <a:pPr lvl="1"/>
            <a:r>
              <a:rPr lang="es-ES" dirty="0"/>
              <a:t>Funcionalidades, ventajas y usuarios</a:t>
            </a:r>
          </a:p>
          <a:p>
            <a:pPr lvl="1"/>
            <a:r>
              <a:rPr lang="es-ES" dirty="0"/>
              <a:t>4.1 </a:t>
            </a:r>
            <a:r>
              <a:rPr lang="es-ES" dirty="0" err="1"/>
              <a:t>Datasets</a:t>
            </a:r>
            <a:r>
              <a:rPr lang="es-ES" dirty="0"/>
              <a:t> a utilizar</a:t>
            </a:r>
          </a:p>
          <a:p>
            <a:pPr lvl="2"/>
            <a:r>
              <a:rPr lang="es-ES" dirty="0"/>
              <a:t>Descripción de fuentes, origen, y </a:t>
            </a:r>
            <a:r>
              <a:rPr lang="es-ES" dirty="0" err="1"/>
              <a:t>tags</a:t>
            </a:r>
            <a:r>
              <a:rPr lang="es-ES" dirty="0"/>
              <a:t>/</a:t>
            </a:r>
            <a:r>
              <a:rPr lang="es-ES" dirty="0" err="1"/>
              <a:t>labels</a:t>
            </a:r>
            <a:r>
              <a:rPr lang="es-ES" dirty="0"/>
              <a:t> de datos a utilizar</a:t>
            </a:r>
          </a:p>
          <a:p>
            <a:pPr lvl="2"/>
            <a:r>
              <a:rPr lang="es-ES" dirty="0"/>
              <a:t>Mención de diferencias o similitudes con </a:t>
            </a:r>
            <a:r>
              <a:rPr lang="es-ES" dirty="0" err="1"/>
              <a:t>papers</a:t>
            </a:r>
            <a:r>
              <a:rPr lang="es-ES" dirty="0"/>
              <a:t> mencionados en sección 2</a:t>
            </a:r>
          </a:p>
          <a:p>
            <a:pPr lvl="1"/>
            <a:r>
              <a:rPr lang="es-ES" dirty="0"/>
              <a:t>4.2. Atributos a inferir</a:t>
            </a:r>
          </a:p>
          <a:p>
            <a:pPr lvl="2"/>
            <a:r>
              <a:rPr lang="es-ES" dirty="0"/>
              <a:t>Descripción de inputs del modelo</a:t>
            </a:r>
          </a:p>
          <a:p>
            <a:pPr lvl="2"/>
            <a:r>
              <a:rPr lang="es-ES" dirty="0"/>
              <a:t>Descripción de transformaciones y técnicas a utilizar sobre los inputs</a:t>
            </a:r>
          </a:p>
          <a:p>
            <a:pPr lvl="2"/>
            <a:r>
              <a:rPr lang="es-ES" dirty="0"/>
              <a:t>Mención de diferencias o similitudes con </a:t>
            </a:r>
            <a:r>
              <a:rPr lang="es-ES" dirty="0" err="1"/>
              <a:t>papers</a:t>
            </a:r>
            <a:r>
              <a:rPr lang="es-ES" dirty="0"/>
              <a:t> mencionados en sección 2</a:t>
            </a:r>
          </a:p>
          <a:p>
            <a:pPr lvl="1"/>
            <a:r>
              <a:rPr lang="es-ES" dirty="0"/>
              <a:t>4.3. Métodos a utilizar</a:t>
            </a:r>
          </a:p>
          <a:p>
            <a:pPr lvl="2"/>
            <a:r>
              <a:rPr lang="es-ES" dirty="0"/>
              <a:t>Descripción de métodos de ML a utilizar</a:t>
            </a:r>
          </a:p>
          <a:p>
            <a:pPr lvl="2"/>
            <a:r>
              <a:rPr lang="es-ES" dirty="0"/>
              <a:t>Mención de diferencias o similitudes con </a:t>
            </a:r>
            <a:r>
              <a:rPr lang="es-ES" dirty="0" err="1"/>
              <a:t>papers</a:t>
            </a:r>
            <a:r>
              <a:rPr lang="es-ES" dirty="0"/>
              <a:t> mencionados en sección 2</a:t>
            </a:r>
          </a:p>
        </p:txBody>
      </p:sp>
    </p:spTree>
    <p:extLst>
      <p:ext uri="{BB962C8B-B14F-4D97-AF65-F5344CB8AC3E}">
        <p14:creationId xmlns:p14="http://schemas.microsoft.com/office/powerpoint/2010/main" val="84559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Evaluación</a:t>
            </a:r>
            <a:r>
              <a:rPr lang="en-US" dirty="0"/>
              <a:t> del paper. </a:t>
            </a:r>
            <a:r>
              <a:rPr lang="en-US" dirty="0" err="1"/>
              <a:t>Contenidos</a:t>
            </a:r>
            <a:r>
              <a:rPr lang="en-US" dirty="0"/>
              <a:t> y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esperada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4. Experimentación</a:t>
            </a:r>
          </a:p>
          <a:p>
            <a:pPr lvl="1"/>
            <a:r>
              <a:rPr lang="es-ES" dirty="0"/>
              <a:t>Diseño de los experimentos</a:t>
            </a:r>
          </a:p>
          <a:p>
            <a:pPr lvl="1"/>
            <a:r>
              <a:rPr lang="es-ES" dirty="0"/>
              <a:t>Volumen y datos de entrada esperados</a:t>
            </a:r>
          </a:p>
          <a:p>
            <a:pPr lvl="1"/>
            <a:r>
              <a:rPr lang="es-ES" dirty="0"/>
              <a:t>Resultados</a:t>
            </a:r>
          </a:p>
          <a:p>
            <a:pPr lvl="1"/>
            <a:r>
              <a:rPr lang="es-ES" dirty="0"/>
              <a:t>Comparación con resultados de trabajos anteriores</a:t>
            </a:r>
          </a:p>
        </p:txBody>
      </p:sp>
    </p:spTree>
    <p:extLst>
      <p:ext uri="{BB962C8B-B14F-4D97-AF65-F5344CB8AC3E}">
        <p14:creationId xmlns:p14="http://schemas.microsoft.com/office/powerpoint/2010/main" val="236403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Evaluación</a:t>
            </a:r>
            <a:r>
              <a:rPr lang="en-US" dirty="0"/>
              <a:t> del paper. </a:t>
            </a:r>
            <a:r>
              <a:rPr lang="en-US" dirty="0" err="1"/>
              <a:t>Contenidos</a:t>
            </a:r>
            <a:r>
              <a:rPr lang="en-US" dirty="0"/>
              <a:t> y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esperada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5.Conclusiones</a:t>
            </a:r>
          </a:p>
          <a:p>
            <a:pPr lvl="1"/>
            <a:r>
              <a:rPr lang="es-ES" dirty="0"/>
              <a:t>Resumen de la propuesta</a:t>
            </a:r>
          </a:p>
          <a:p>
            <a:pPr lvl="1"/>
            <a:r>
              <a:rPr lang="es-ES" dirty="0"/>
              <a:t>Resumen de la aportación</a:t>
            </a:r>
          </a:p>
          <a:p>
            <a:pPr lvl="1"/>
            <a:r>
              <a:rPr lang="es-ES" dirty="0"/>
              <a:t>Beneficios que aporta ( a quien o para qué)</a:t>
            </a:r>
          </a:p>
          <a:p>
            <a:pPr lvl="1"/>
            <a:r>
              <a:rPr lang="es-ES" dirty="0"/>
              <a:t>Limitaciones de la propuesta</a:t>
            </a:r>
          </a:p>
          <a:p>
            <a:pPr lvl="1"/>
            <a:r>
              <a:rPr lang="es-ES" dirty="0"/>
              <a:t>Trabajo Futuro   </a:t>
            </a:r>
          </a:p>
        </p:txBody>
      </p:sp>
    </p:spTree>
    <p:extLst>
      <p:ext uri="{BB962C8B-B14F-4D97-AF65-F5344CB8AC3E}">
        <p14:creationId xmlns:p14="http://schemas.microsoft.com/office/powerpoint/2010/main" val="3251323894"/>
      </p:ext>
    </p:extLst>
  </p:cSld>
  <p:clrMapOvr>
    <a:masterClrMapping/>
  </p:clrMapOvr>
</p:sld>
</file>

<file path=ppt/theme/theme1.xml><?xml version="1.0" encoding="utf-8"?>
<a:theme xmlns:a="http://schemas.openxmlformats.org/drawingml/2006/main" name="LaraTraspasClas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LaraPresentaciones">
      <a:majorFont>
        <a:latin typeface="Rockwell Extra Bold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raTraspasClase" id="{F5085A6F-408B-4B62-BBCF-7BD6666AF020}" vid="{97DCD89E-974E-40BC-A116-37EEBBA536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LaraTraspasClase</Template>
  <TotalTime>641</TotalTime>
  <Words>329</Words>
  <Application>Microsoft Office PowerPoint</Application>
  <PresentationFormat>Panorámica</PresentationFormat>
  <Paragraphs>59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Liberation Sans</vt:lpstr>
      <vt:lpstr>Rockwell</vt:lpstr>
      <vt:lpstr>Rockwell Extra Bold</vt:lpstr>
      <vt:lpstr>Wingdings</vt:lpstr>
      <vt:lpstr>LaraTraspasClase</vt:lpstr>
      <vt:lpstr>Formato de la memoria</vt:lpstr>
      <vt:lpstr>Contenidos y estructura esperada</vt:lpstr>
      <vt:lpstr>Contenidos y estructura esperada</vt:lpstr>
      <vt:lpstr>Contenidos y estructura esperada</vt:lpstr>
      <vt:lpstr>Contenidos y estructura esperada</vt:lpstr>
      <vt:lpstr>Evaluación del paper. Contenidos y estructura esperada</vt:lpstr>
      <vt:lpstr>Evaluación del paper. Contenidos y estructura esperada</vt:lpstr>
    </vt:vector>
  </TitlesOfParts>
  <Company>Universidad Carlos III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Data Science</dc:title>
  <dc:creator>QUIJANO SANCHEZ, LARA</dc:creator>
  <cp:lastModifiedBy>Lara Quijano Sanchez</cp:lastModifiedBy>
  <cp:revision>80</cp:revision>
  <dcterms:created xsi:type="dcterms:W3CDTF">2020-08-31T12:12:25Z</dcterms:created>
  <dcterms:modified xsi:type="dcterms:W3CDTF">2021-04-22T14:06:31Z</dcterms:modified>
</cp:coreProperties>
</file>