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9902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119">
          <p15:clr>
            <a:srgbClr val="A4A3A4"/>
          </p15:clr>
        </p15:guide>
        <p15:guide id="2" orient="horz" pos="2183">
          <p15:clr>
            <a:srgbClr val="A4A3A4"/>
          </p15:clr>
        </p15:guide>
      </p15:sldGuideLst>
    </p:ext>
    <p:ext uri="http://customooxmlschemas.google.com/">
      <go:slidesCustomData xmlns:go="http://customooxmlschemas.google.com/" r:id="rId15" roundtripDataSignature="AMtx7mhhz+4AN1UjOvsrmgkxIPBtFZ1c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5CECFC-02D4-44A5-AC17-B86CD013ADFF}">
  <a:tblStyle styleId="{085CECFC-02D4-44A5-AC17-B86CD013AD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19"/>
        <p:guide pos="2183"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 name="Google Shape;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a:t>
            </a:r>
            <a:endParaRPr/>
          </a:p>
        </p:txBody>
      </p:sp>
      <p:sp>
        <p:nvSpPr>
          <p:cNvPr id="37" name="Google Shape;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a:t>
            </a:r>
            <a:endParaRPr/>
          </a:p>
        </p:txBody>
      </p:sp>
      <p:sp>
        <p:nvSpPr>
          <p:cNvPr id="46" name="Google Shape;4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56" name="Google Shape;5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59498dca3_0_2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1259498dca3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en-US"/>
              <a:t>Age - integer numeric values</a:t>
            </a:r>
            <a:endParaRPr/>
          </a:p>
          <a:p>
            <a:pPr indent="0" lvl="0" marL="0" marR="0" rtl="0" algn="l">
              <a:lnSpc>
                <a:spcPct val="100000"/>
              </a:lnSpc>
              <a:spcBef>
                <a:spcPts val="0"/>
              </a:spcBef>
              <a:spcAft>
                <a:spcPts val="0"/>
              </a:spcAft>
              <a:buClr>
                <a:schemeClr val="dk1"/>
              </a:buClr>
              <a:buSzPts val="1200"/>
              <a:buFont typeface="Malgun Gothic"/>
              <a:buNone/>
            </a:pPr>
            <a:r>
              <a:rPr lang="en-US"/>
              <a:t>Sex - M/F categorical encoded</a:t>
            </a:r>
            <a:endParaRPr/>
          </a:p>
          <a:p>
            <a:pPr indent="0" lvl="0" marL="0" marR="0" rtl="0" algn="l">
              <a:lnSpc>
                <a:spcPct val="100000"/>
              </a:lnSpc>
              <a:spcBef>
                <a:spcPts val="0"/>
              </a:spcBef>
              <a:spcAft>
                <a:spcPts val="0"/>
              </a:spcAft>
              <a:buClr>
                <a:schemeClr val="dk1"/>
              </a:buClr>
              <a:buSzPts val="1200"/>
              <a:buFont typeface="Malgun Gothic"/>
              <a:buNone/>
            </a:pPr>
            <a:r>
              <a:rPr lang="en-US"/>
              <a:t>ChestPainType - TA: Typical Angina, ATA: Atypical Angina, NAP: Non-Anginal Pain, ASY: Asymptomatic</a:t>
            </a:r>
            <a:endParaRPr/>
          </a:p>
          <a:p>
            <a:pPr indent="0" lvl="0" marL="0" marR="0" rtl="0" algn="l">
              <a:lnSpc>
                <a:spcPct val="100000"/>
              </a:lnSpc>
              <a:spcBef>
                <a:spcPts val="0"/>
              </a:spcBef>
              <a:spcAft>
                <a:spcPts val="0"/>
              </a:spcAft>
              <a:buClr>
                <a:schemeClr val="dk1"/>
              </a:buClr>
              <a:buSzPts val="1200"/>
              <a:buFont typeface="Malgun Gothic"/>
              <a:buNone/>
            </a:pPr>
            <a:r>
              <a:rPr lang="en-US"/>
              <a:t>RestingBP - resting blood pressure</a:t>
            </a:r>
            <a:endParaRPr/>
          </a:p>
          <a:p>
            <a:pPr indent="0" lvl="0" marL="0" marR="0" rtl="0" algn="l">
              <a:lnSpc>
                <a:spcPct val="100000"/>
              </a:lnSpc>
              <a:spcBef>
                <a:spcPts val="0"/>
              </a:spcBef>
              <a:spcAft>
                <a:spcPts val="0"/>
              </a:spcAft>
              <a:buClr>
                <a:schemeClr val="dk1"/>
              </a:buClr>
              <a:buSzPts val="1200"/>
              <a:buFont typeface="Malgun Gothic"/>
              <a:buNone/>
            </a:pPr>
            <a:r>
              <a:rPr lang="en-US"/>
              <a:t>Cholesterol - cholesterol levels</a:t>
            </a:r>
            <a:endParaRPr/>
          </a:p>
          <a:p>
            <a:pPr indent="0" lvl="0" marL="0" marR="0" rtl="0" algn="l">
              <a:lnSpc>
                <a:spcPct val="100000"/>
              </a:lnSpc>
              <a:spcBef>
                <a:spcPts val="0"/>
              </a:spcBef>
              <a:spcAft>
                <a:spcPts val="0"/>
              </a:spcAft>
              <a:buClr>
                <a:schemeClr val="dk1"/>
              </a:buClr>
              <a:buSzPts val="1200"/>
              <a:buFont typeface="Malgun Gothic"/>
              <a:buNone/>
            </a:pPr>
            <a:r>
              <a:rPr lang="en-US"/>
              <a:t>FastingBS - fasting blood sugar</a:t>
            </a:r>
            <a:endParaRPr/>
          </a:p>
          <a:p>
            <a:pPr indent="0" lvl="0" marL="0" marR="0" rtl="0" algn="l">
              <a:lnSpc>
                <a:spcPct val="100000"/>
              </a:lnSpc>
              <a:spcBef>
                <a:spcPts val="0"/>
              </a:spcBef>
              <a:spcAft>
                <a:spcPts val="0"/>
              </a:spcAft>
              <a:buClr>
                <a:schemeClr val="dk1"/>
              </a:buClr>
              <a:buSzPts val="1200"/>
              <a:buFont typeface="Malgun Gothic"/>
              <a:buNone/>
            </a:pPr>
            <a:r>
              <a:rPr lang="en-US"/>
              <a:t>RestingECG - resting electrocardiogram results - categorical</a:t>
            </a:r>
            <a:endParaRPr/>
          </a:p>
          <a:p>
            <a:pPr indent="0" lvl="0" marL="0" marR="0" rtl="0" algn="l">
              <a:lnSpc>
                <a:spcPct val="100000"/>
              </a:lnSpc>
              <a:spcBef>
                <a:spcPts val="0"/>
              </a:spcBef>
              <a:spcAft>
                <a:spcPts val="0"/>
              </a:spcAft>
              <a:buClr>
                <a:schemeClr val="dk1"/>
              </a:buClr>
              <a:buSzPts val="1200"/>
              <a:buFont typeface="Malgun Gothic"/>
              <a:buNone/>
            </a:pPr>
            <a:r>
              <a:rPr lang="en-US"/>
              <a:t>MaxHR - max heart rate</a:t>
            </a:r>
            <a:endParaRPr/>
          </a:p>
          <a:p>
            <a:pPr indent="0" lvl="0" marL="0" marR="0" rtl="0" algn="l">
              <a:lnSpc>
                <a:spcPct val="100000"/>
              </a:lnSpc>
              <a:spcBef>
                <a:spcPts val="0"/>
              </a:spcBef>
              <a:spcAft>
                <a:spcPts val="0"/>
              </a:spcAft>
              <a:buClr>
                <a:schemeClr val="dk1"/>
              </a:buClr>
              <a:buSzPts val="1200"/>
              <a:buFont typeface="Malgun Gothic"/>
              <a:buNone/>
            </a:pPr>
            <a:r>
              <a:rPr lang="en-US"/>
              <a:t>ExerciseAngina - whether they have exercised induced angina</a:t>
            </a:r>
            <a:endParaRPr/>
          </a:p>
          <a:p>
            <a:pPr indent="0" lvl="0" marL="0" marR="0" rtl="0" algn="l">
              <a:lnSpc>
                <a:spcPct val="100000"/>
              </a:lnSpc>
              <a:spcBef>
                <a:spcPts val="0"/>
              </a:spcBef>
              <a:spcAft>
                <a:spcPts val="0"/>
              </a:spcAft>
              <a:buClr>
                <a:schemeClr val="dk1"/>
              </a:buClr>
              <a:buSzPts val="1200"/>
              <a:buFont typeface="Malgun Gothic"/>
              <a:buNone/>
            </a:pPr>
            <a:r>
              <a:rPr lang="en-US"/>
              <a:t>Oldpeak - exercise relative to rest in measurement of oscillations in vein activity </a:t>
            </a:r>
            <a:endParaRPr/>
          </a:p>
          <a:p>
            <a:pPr indent="0" lvl="0" marL="0" marR="0" rtl="0" algn="l">
              <a:lnSpc>
                <a:spcPct val="100000"/>
              </a:lnSpc>
              <a:spcBef>
                <a:spcPts val="0"/>
              </a:spcBef>
              <a:spcAft>
                <a:spcPts val="0"/>
              </a:spcAft>
              <a:buClr>
                <a:schemeClr val="dk1"/>
              </a:buClr>
              <a:buSzPts val="1200"/>
              <a:buFont typeface="Malgun Gothic"/>
              <a:buNone/>
            </a:pPr>
            <a:r>
              <a:rPr lang="en-US"/>
              <a:t>ST_Slope - slope of the change</a:t>
            </a:r>
            <a:endParaRPr/>
          </a:p>
          <a:p>
            <a:pPr indent="0" lvl="0" marL="0" marR="0" rtl="0" algn="l">
              <a:lnSpc>
                <a:spcPct val="100000"/>
              </a:lnSpc>
              <a:spcBef>
                <a:spcPts val="0"/>
              </a:spcBef>
              <a:spcAft>
                <a:spcPts val="0"/>
              </a:spcAft>
              <a:buClr>
                <a:schemeClr val="dk1"/>
              </a:buClr>
              <a:buSzPts val="1100"/>
              <a:buFont typeface="Arial"/>
              <a:buNone/>
            </a:pPr>
            <a:r>
              <a:rPr lang="en-US"/>
              <a:t>HeartDisease - whether someone has heart disease</a:t>
            </a:r>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68" name="Google Shape;68;g1259498dca3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59498dca3_0_4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1259498dca3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635" lvl="0" marL="271145" rtl="0" algn="l">
              <a:spcBef>
                <a:spcPts val="0"/>
              </a:spcBef>
              <a:spcAft>
                <a:spcPts val="0"/>
              </a:spcAft>
              <a:buClr>
                <a:schemeClr val="dk1"/>
              </a:buClr>
              <a:buSzPts val="1100"/>
              <a:buFont typeface="Arial"/>
              <a:buNone/>
            </a:pPr>
            <a:r>
              <a:rPr lang="en-US" sz="1100">
                <a:latin typeface="SamsungOne 400"/>
                <a:ea typeface="SamsungOne 400"/>
                <a:cs typeface="SamsungOne 400"/>
                <a:sym typeface="SamsungOne 400"/>
              </a:rPr>
              <a:t>In our EDA, we evaluated numerous aspects of our dataset in order to gain an insight on how to analyze and effectively discover insights.In a box plot analysis, all of the different variables in consideration have significant overlaps with the presence of heart disease though there are only two possible values in the heart disease column. The correlations between each individual variable and the output are not strong &lt; 0.3.  We use pair plots to understand the best set of features for predicting the output as well as the clusters among the variables. </a:t>
            </a:r>
            <a:endParaRPr sz="1100">
              <a:latin typeface="SamsungOne 400"/>
              <a:ea typeface="SamsungOne 400"/>
              <a:cs typeface="SamsungOne 400"/>
              <a:sym typeface="SamsungOne 400"/>
            </a:endParaRPr>
          </a:p>
          <a:p>
            <a:pPr indent="-635" lvl="0" marL="271145" rtl="0" algn="l">
              <a:spcBef>
                <a:spcPts val="0"/>
              </a:spcBef>
              <a:spcAft>
                <a:spcPts val="0"/>
              </a:spcAft>
              <a:buClr>
                <a:schemeClr val="dk1"/>
              </a:buClr>
              <a:buSzPts val="1100"/>
              <a:buFont typeface="Arial"/>
              <a:buNone/>
            </a:pPr>
            <a:r>
              <a:t/>
            </a:r>
            <a:endParaRPr sz="1100">
              <a:latin typeface="SamsungOne 400"/>
              <a:ea typeface="SamsungOne 400"/>
              <a:cs typeface="SamsungOne 400"/>
              <a:sym typeface="SamsungOne 400"/>
            </a:endParaRPr>
          </a:p>
          <a:p>
            <a:pPr indent="-635" lvl="0" marL="271145" rtl="0" algn="l">
              <a:spcBef>
                <a:spcPts val="0"/>
              </a:spcBef>
              <a:spcAft>
                <a:spcPts val="0"/>
              </a:spcAft>
              <a:buClr>
                <a:schemeClr val="dk1"/>
              </a:buClr>
              <a:buSzPts val="1100"/>
              <a:buFont typeface="Arial"/>
              <a:buNone/>
            </a:pPr>
            <a:r>
              <a:t/>
            </a:r>
            <a:endParaRPr sz="1100">
              <a:latin typeface="SamsungOne 400"/>
              <a:ea typeface="SamsungOne 400"/>
              <a:cs typeface="SamsungOne 400"/>
              <a:sym typeface="SamsungOne 400"/>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79" name="Google Shape;79;g1259498dca3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9498dca3_0_5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1259498dca3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635" lvl="0" marL="271145" rtl="0" algn="l">
              <a:spcBef>
                <a:spcPts val="0"/>
              </a:spcBef>
              <a:spcAft>
                <a:spcPts val="0"/>
              </a:spcAft>
              <a:buClr>
                <a:schemeClr val="dk1"/>
              </a:buClr>
              <a:buSzPts val="1100"/>
              <a:buFont typeface="Arial"/>
              <a:buNone/>
            </a:pPr>
            <a:r>
              <a:rPr lang="en-US" sz="1100">
                <a:latin typeface="SamsungOne 400"/>
                <a:ea typeface="SamsungOne 400"/>
                <a:cs typeface="SamsungOne 400"/>
                <a:sym typeface="SamsungOne 400"/>
              </a:rPr>
              <a:t>Random forest model combines the outputs of multiple decision trees to reach a result that avoids overfitting and bias. It provides flexibility and makes it easy to determine feature importance. The support vector machine serves to find a hyperplane in an N-dimensional space that classifies data points. It is effective in high dimension cases, and is memory efficient and uses different kernel functions. </a:t>
            </a:r>
            <a:endParaRPr sz="1100">
              <a:latin typeface="SamsungOne 400"/>
              <a:ea typeface="SamsungOne 400"/>
              <a:cs typeface="SamsungOne 400"/>
              <a:sym typeface="SamsungOne 400"/>
            </a:endParaRPr>
          </a:p>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91" name="Google Shape;91;g1259498dca3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9498dca3_0_6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1259498dca3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t/>
            </a:r>
            <a:endParaRPr/>
          </a:p>
        </p:txBody>
      </p:sp>
      <p:sp>
        <p:nvSpPr>
          <p:cNvPr id="100" name="Google Shape;100;g1259498dca3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p:cSld name="Front Cover">
    <p:bg>
      <p:bgPr>
        <a:solidFill>
          <a:srgbClr val="193EB0"/>
        </a:solidFill>
      </p:bgPr>
    </p:bg>
    <p:spTree>
      <p:nvGrpSpPr>
        <p:cNvPr id="10" name="Shape 10"/>
        <p:cNvGrpSpPr/>
        <p:nvPr/>
      </p:nvGrpSpPr>
      <p:grpSpPr>
        <a:xfrm>
          <a:off x="0" y="0"/>
          <a:ext cx="0" cy="0"/>
          <a:chOff x="0" y="0"/>
          <a:chExt cx="0" cy="0"/>
        </a:xfrm>
      </p:grpSpPr>
      <p:sp>
        <p:nvSpPr>
          <p:cNvPr id="11" name="Google Shape;11;p6"/>
          <p:cNvSpPr/>
          <p:nvPr/>
        </p:nvSpPr>
        <p:spPr>
          <a:xfrm>
            <a:off x="565653" y="6344481"/>
            <a:ext cx="261427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300" u="none" cap="none" strike="noStrike">
                <a:solidFill>
                  <a:schemeClr val="lt1"/>
                </a:solidFill>
                <a:latin typeface="Arial"/>
                <a:ea typeface="Arial"/>
                <a:cs typeface="Arial"/>
                <a:sym typeface="Arial"/>
              </a:rPr>
              <a:t>Samsung Innovation Campus</a:t>
            </a:r>
            <a:endParaRPr/>
          </a:p>
        </p:txBody>
      </p:sp>
      <p:sp>
        <p:nvSpPr>
          <p:cNvPr id="12" name="Google Shape;12;p6"/>
          <p:cNvSpPr/>
          <p:nvPr/>
        </p:nvSpPr>
        <p:spPr>
          <a:xfrm>
            <a:off x="555411" y="403958"/>
            <a:ext cx="1360963" cy="210192"/>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 name="Google Shape;13;p6"/>
          <p:cNvPicPr preferRelativeResize="0"/>
          <p:nvPr/>
        </p:nvPicPr>
        <p:blipFill rotWithShape="1">
          <a:blip r:embed="rId2">
            <a:alphaModFix/>
          </a:blip>
          <a:srcRect b="0" l="0" r="0" t="0"/>
          <a:stretch/>
        </p:blipFill>
        <p:spPr>
          <a:xfrm>
            <a:off x="7380261" y="2011941"/>
            <a:ext cx="1738800" cy="56990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14" name="Shape 14"/>
        <p:cNvGrpSpPr/>
        <p:nvPr/>
      </p:nvGrpSpPr>
      <p:grpSpPr>
        <a:xfrm>
          <a:off x="0" y="0"/>
          <a:ext cx="0" cy="0"/>
          <a:chOff x="0" y="0"/>
          <a:chExt cx="0" cy="0"/>
        </a:xfrm>
      </p:grpSpPr>
      <p:sp>
        <p:nvSpPr>
          <p:cNvPr id="15" name="Google Shape;15;p7"/>
          <p:cNvSpPr/>
          <p:nvPr/>
        </p:nvSpPr>
        <p:spPr>
          <a:xfrm>
            <a:off x="0" y="0"/>
            <a:ext cx="9902825" cy="2070538"/>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 name="Google Shape;16;p7"/>
          <p:cNvCxnSpPr/>
          <p:nvPr/>
        </p:nvCxnSpPr>
        <p:spPr>
          <a:xfrm>
            <a:off x="579206" y="6218954"/>
            <a:ext cx="8774344" cy="0"/>
          </a:xfrm>
          <a:prstGeom prst="straightConnector1">
            <a:avLst/>
          </a:prstGeom>
          <a:noFill/>
          <a:ln cap="flat" cmpd="sng" w="9525">
            <a:solidFill>
              <a:srgbClr val="BFBFBF"/>
            </a:solidFill>
            <a:prstDash val="solid"/>
            <a:miter lim="800000"/>
            <a:headEnd len="sm" w="sm" type="none"/>
            <a:tailEnd len="sm" w="sm" type="none"/>
          </a:ln>
        </p:spPr>
      </p:cxnSp>
      <p:sp>
        <p:nvSpPr>
          <p:cNvPr id="17" name="Google Shape;17;p7"/>
          <p:cNvSpPr/>
          <p:nvPr/>
        </p:nvSpPr>
        <p:spPr>
          <a:xfrm>
            <a:off x="572597" y="6355371"/>
            <a:ext cx="2888788" cy="20000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300">
                <a:solidFill>
                  <a:srgbClr val="7F7F7F"/>
                </a:solidFill>
                <a:latin typeface="Arial"/>
                <a:ea typeface="Arial"/>
                <a:cs typeface="Arial"/>
                <a:sym typeface="Arial"/>
              </a:rPr>
              <a:t>Samsung Innovation Campus</a:t>
            </a:r>
            <a:endParaRPr/>
          </a:p>
        </p:txBody>
      </p:sp>
      <p:pic>
        <p:nvPicPr>
          <p:cNvPr id="18" name="Google Shape;18;p7"/>
          <p:cNvPicPr preferRelativeResize="0"/>
          <p:nvPr/>
        </p:nvPicPr>
        <p:blipFill rotWithShape="1">
          <a:blip r:embed="rId2">
            <a:alphaModFix/>
          </a:blip>
          <a:srcRect b="0" l="0" r="0" t="0"/>
          <a:stretch/>
        </p:blipFill>
        <p:spPr>
          <a:xfrm>
            <a:off x="7887337" y="249382"/>
            <a:ext cx="1738800" cy="56990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Body">
    <p:spTree>
      <p:nvGrpSpPr>
        <p:cNvPr id="19" name="Shape 19"/>
        <p:cNvGrpSpPr/>
        <p:nvPr/>
      </p:nvGrpSpPr>
      <p:grpSpPr>
        <a:xfrm>
          <a:off x="0" y="0"/>
          <a:ext cx="0" cy="0"/>
          <a:chOff x="0" y="0"/>
          <a:chExt cx="0" cy="0"/>
        </a:xfrm>
      </p:grpSpPr>
      <p:sp>
        <p:nvSpPr>
          <p:cNvPr id="20" name="Google Shape;20;p8"/>
          <p:cNvSpPr/>
          <p:nvPr/>
        </p:nvSpPr>
        <p:spPr>
          <a:xfrm>
            <a:off x="-1" y="0"/>
            <a:ext cx="9902825" cy="119733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 name="Google Shape;21;p8"/>
          <p:cNvCxnSpPr/>
          <p:nvPr/>
        </p:nvCxnSpPr>
        <p:spPr>
          <a:xfrm>
            <a:off x="569681" y="6209429"/>
            <a:ext cx="8774344" cy="0"/>
          </a:xfrm>
          <a:prstGeom prst="straightConnector1">
            <a:avLst/>
          </a:prstGeom>
          <a:noFill/>
          <a:ln cap="flat" cmpd="sng" w="9525">
            <a:solidFill>
              <a:srgbClr val="BFBFBF"/>
            </a:solidFill>
            <a:prstDash val="solid"/>
            <a:miter lim="800000"/>
            <a:headEnd len="sm" w="sm" type="none"/>
            <a:tailEnd len="sm" w="sm" type="none"/>
          </a:ln>
        </p:spPr>
      </p:cxnSp>
      <p:sp>
        <p:nvSpPr>
          <p:cNvPr id="22" name="Google Shape;22;p8"/>
          <p:cNvSpPr txBox="1"/>
          <p:nvPr/>
        </p:nvSpPr>
        <p:spPr>
          <a:xfrm>
            <a:off x="8232755" y="6345254"/>
            <a:ext cx="841500" cy="5079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1100"/>
              <a:buFont typeface="Arial"/>
              <a:buNone/>
            </a:pPr>
            <a:r>
              <a:rPr lang="en-US" sz="1100">
                <a:solidFill>
                  <a:srgbClr val="7F7F7F"/>
                </a:solidFill>
              </a:rPr>
              <a:t>Biometrics and Heart Failure</a:t>
            </a:r>
            <a:endParaRPr/>
          </a:p>
        </p:txBody>
      </p:sp>
      <p:sp>
        <p:nvSpPr>
          <p:cNvPr id="23" name="Google Shape;23;p8"/>
          <p:cNvSpPr txBox="1"/>
          <p:nvPr/>
        </p:nvSpPr>
        <p:spPr>
          <a:xfrm>
            <a:off x="8805863" y="6370742"/>
            <a:ext cx="538200" cy="1692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1100"/>
              <a:buFont typeface="Arial"/>
              <a:buNone/>
            </a:pPr>
            <a:fld id="{00000000-1234-1234-1234-123412341234}" type="slidenum">
              <a:rPr b="0" lang="en-US" sz="1100">
                <a:solidFill>
                  <a:srgbClr val="7F7F7F"/>
                </a:solidFill>
                <a:latin typeface="Arial"/>
                <a:ea typeface="Arial"/>
                <a:cs typeface="Arial"/>
                <a:sym typeface="Arial"/>
              </a:rPr>
              <a:t>‹#›</a:t>
            </a:fld>
            <a:endParaRPr b="0" sz="1100">
              <a:solidFill>
                <a:srgbClr val="7F7F7F"/>
              </a:solidFill>
              <a:latin typeface="Arial"/>
              <a:ea typeface="Arial"/>
              <a:cs typeface="Arial"/>
              <a:sym typeface="Arial"/>
            </a:endParaRPr>
          </a:p>
        </p:txBody>
      </p:sp>
      <p:sp>
        <p:nvSpPr>
          <p:cNvPr id="24" name="Google Shape;24;p8"/>
          <p:cNvSpPr/>
          <p:nvPr/>
        </p:nvSpPr>
        <p:spPr>
          <a:xfrm>
            <a:off x="572597" y="6355371"/>
            <a:ext cx="2888788" cy="20000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300">
                <a:solidFill>
                  <a:srgbClr val="7F7F7F"/>
                </a:solidFill>
                <a:latin typeface="Arial"/>
                <a:ea typeface="Arial"/>
                <a:cs typeface="Arial"/>
                <a:sym typeface="Arial"/>
              </a:rPr>
              <a:t>Samsung Innovation Campus</a:t>
            </a:r>
            <a:endParaRPr/>
          </a:p>
        </p:txBody>
      </p:sp>
      <p:pic>
        <p:nvPicPr>
          <p:cNvPr id="25" name="Google Shape;25;p8"/>
          <p:cNvPicPr preferRelativeResize="0"/>
          <p:nvPr/>
        </p:nvPicPr>
        <p:blipFill rotWithShape="1">
          <a:blip r:embed="rId2">
            <a:alphaModFix/>
          </a:blip>
          <a:srcRect b="0" l="0" r="0" t="0"/>
          <a:stretch/>
        </p:blipFill>
        <p:spPr>
          <a:xfrm>
            <a:off x="7960008" y="274534"/>
            <a:ext cx="1387012" cy="4546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Cover">
  <p:cSld name="Back Cover">
    <p:bg>
      <p:bgPr>
        <a:solidFill>
          <a:srgbClr val="193EB0"/>
        </a:solidFill>
      </p:bgPr>
    </p:bg>
    <p:spTree>
      <p:nvGrpSpPr>
        <p:cNvPr id="26" name="Shape 26"/>
        <p:cNvGrpSpPr/>
        <p:nvPr/>
      </p:nvGrpSpPr>
      <p:grpSpPr>
        <a:xfrm>
          <a:off x="0" y="0"/>
          <a:ext cx="0" cy="0"/>
          <a:chOff x="0" y="0"/>
          <a:chExt cx="0" cy="0"/>
        </a:xfrm>
      </p:grpSpPr>
      <p:sp>
        <p:nvSpPr>
          <p:cNvPr id="27" name="Google Shape;27;p9"/>
          <p:cNvSpPr/>
          <p:nvPr/>
        </p:nvSpPr>
        <p:spPr>
          <a:xfrm>
            <a:off x="592977" y="5631041"/>
            <a:ext cx="9309848" cy="73096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chemeClr val="lt1"/>
                </a:solidFill>
                <a:latin typeface="Arial"/>
                <a:ea typeface="Arial"/>
                <a:cs typeface="Arial"/>
                <a:sym typeface="Arial"/>
              </a:rPr>
              <a:t>ⓒ2019 SAMSUNG. All rights reserved.</a:t>
            </a:r>
            <a:endParaRPr/>
          </a:p>
          <a:p>
            <a:pPr indent="0" lvl="0" marL="0" marR="0" rtl="0" algn="l">
              <a:spcBef>
                <a:spcPts val="600"/>
              </a:spcBef>
              <a:spcAft>
                <a:spcPts val="0"/>
              </a:spcAft>
              <a:buNone/>
            </a:pPr>
            <a:r>
              <a:rPr lang="en-US" sz="1000">
                <a:solidFill>
                  <a:schemeClr val="lt1"/>
                </a:solidFill>
                <a:latin typeface="Arial"/>
                <a:ea typeface="Arial"/>
                <a:cs typeface="Arial"/>
                <a:sym typeface="Arial"/>
              </a:rPr>
              <a:t>Samsung Electronics Corporate Citizenship Office holds the copyright of book.</a:t>
            </a:r>
            <a:endParaRPr/>
          </a:p>
          <a:p>
            <a:pPr indent="0" lvl="0" marL="0" marR="0" rtl="0" algn="l">
              <a:spcBef>
                <a:spcPts val="300"/>
              </a:spcBef>
              <a:spcAft>
                <a:spcPts val="0"/>
              </a:spcAft>
              <a:buNone/>
            </a:pPr>
            <a:r>
              <a:rPr lang="en-US" sz="1000">
                <a:solidFill>
                  <a:schemeClr val="lt1"/>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spcBef>
                <a:spcPts val="0"/>
              </a:spcBef>
              <a:spcAft>
                <a:spcPts val="0"/>
              </a:spcAft>
              <a:buNone/>
            </a:pPr>
            <a:r>
              <a:rPr lang="en-US" sz="1000">
                <a:solidFill>
                  <a:schemeClr val="lt1"/>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sp>
        <p:nvSpPr>
          <p:cNvPr id="28" name="Google Shape;28;p9"/>
          <p:cNvSpPr/>
          <p:nvPr/>
        </p:nvSpPr>
        <p:spPr>
          <a:xfrm>
            <a:off x="555411" y="403958"/>
            <a:ext cx="1360963" cy="210192"/>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 name="Google Shape;29;p9"/>
          <p:cNvPicPr preferRelativeResize="0"/>
          <p:nvPr/>
        </p:nvPicPr>
        <p:blipFill rotWithShape="1">
          <a:blip r:embed="rId2">
            <a:alphaModFix/>
          </a:blip>
          <a:srcRect b="0" l="0" r="0" t="0"/>
          <a:stretch/>
        </p:blipFill>
        <p:spPr>
          <a:xfrm>
            <a:off x="2928115" y="2766611"/>
            <a:ext cx="4046594" cy="132477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m Cover">
  <p:cSld name="Interim Cover">
    <p:bg>
      <p:bgPr>
        <a:solidFill>
          <a:srgbClr val="193EB0"/>
        </a:solidFill>
      </p:bgPr>
    </p:bg>
    <p:spTree>
      <p:nvGrpSpPr>
        <p:cNvPr id="30" name="Shape 30"/>
        <p:cNvGrpSpPr/>
        <p:nvPr/>
      </p:nvGrpSpPr>
      <p:grpSpPr>
        <a:xfrm>
          <a:off x="0" y="0"/>
          <a:ext cx="0" cy="0"/>
          <a:chOff x="0" y="0"/>
          <a:chExt cx="0" cy="0"/>
        </a:xfrm>
      </p:grpSpPr>
      <p:sp>
        <p:nvSpPr>
          <p:cNvPr id="31" name="Google Shape;31;p10"/>
          <p:cNvSpPr/>
          <p:nvPr/>
        </p:nvSpPr>
        <p:spPr>
          <a:xfrm>
            <a:off x="565653" y="6344481"/>
            <a:ext cx="2614277"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300">
                <a:solidFill>
                  <a:schemeClr val="lt1"/>
                </a:solidFill>
                <a:latin typeface="Arial"/>
                <a:ea typeface="Arial"/>
                <a:cs typeface="Arial"/>
                <a:sym typeface="Arial"/>
              </a:rPr>
              <a:t>Samsung Innovation Campus</a:t>
            </a:r>
            <a:endParaRPr/>
          </a:p>
        </p:txBody>
      </p:sp>
      <p:pic>
        <p:nvPicPr>
          <p:cNvPr id="32" name="Google Shape;32;p10"/>
          <p:cNvPicPr preferRelativeResize="0"/>
          <p:nvPr/>
        </p:nvPicPr>
        <p:blipFill rotWithShape="1">
          <a:blip r:embed="rId2">
            <a:alphaModFix/>
          </a:blip>
          <a:srcRect b="0" l="0" r="0" t="0"/>
          <a:stretch/>
        </p:blipFill>
        <p:spPr>
          <a:xfrm>
            <a:off x="7887337" y="249382"/>
            <a:ext cx="1738800" cy="56990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Time Slide">
  <p:cSld name="Break Time Slide">
    <p:spTree>
      <p:nvGrpSpPr>
        <p:cNvPr id="33" name="Shape 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16">
          <p15:clr>
            <a:srgbClr val="F26B43"/>
          </p15:clr>
        </p15:guide>
        <p15:guide id="2" orient="horz" pos="3997">
          <p15:clr>
            <a:srgbClr val="F26B43"/>
          </p15:clr>
        </p15:guide>
        <p15:guide id="3" pos="352">
          <p15:clr>
            <a:srgbClr val="F26B43"/>
          </p15:clr>
        </p15:guide>
        <p15:guide id="4" pos="5886">
          <p15:clr>
            <a:srgbClr val="F26B43"/>
          </p15:clr>
        </p15:guide>
        <p15:guide id="5" orient="horz" pos="323">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p:nvPr/>
        </p:nvSpPr>
        <p:spPr>
          <a:xfrm>
            <a:off x="945925" y="1948825"/>
            <a:ext cx="6731400" cy="1700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000000"/>
              </a:buClr>
              <a:buFont typeface="Arial"/>
              <a:buNone/>
            </a:pPr>
            <a:r>
              <a:rPr b="1" lang="en-US" sz="3200">
                <a:solidFill>
                  <a:schemeClr val="lt1"/>
                </a:solidFill>
              </a:rPr>
              <a:t>Understanding the relationship between numerous biological metrics to the occurrence of heart failure</a:t>
            </a:r>
            <a:endParaRPr b="1" sz="3200"/>
          </a:p>
        </p:txBody>
      </p:sp>
      <p:sp>
        <p:nvSpPr>
          <p:cNvPr id="40" name="Google Shape;40;p1"/>
          <p:cNvSpPr/>
          <p:nvPr/>
        </p:nvSpPr>
        <p:spPr>
          <a:xfrm>
            <a:off x="945929" y="4425668"/>
            <a:ext cx="1571183"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2100">
                <a:solidFill>
                  <a:srgbClr val="00B3E3"/>
                </a:solidFill>
                <a:latin typeface="Arial"/>
                <a:ea typeface="Arial"/>
                <a:cs typeface="Arial"/>
                <a:sym typeface="Arial"/>
              </a:rPr>
              <a:t>AI Course</a:t>
            </a:r>
            <a:endParaRPr sz="2100">
              <a:solidFill>
                <a:srgbClr val="00B3E3"/>
              </a:solidFill>
              <a:latin typeface="Arial"/>
              <a:ea typeface="Arial"/>
              <a:cs typeface="Arial"/>
              <a:sym typeface="Arial"/>
            </a:endParaRPr>
          </a:p>
        </p:txBody>
      </p:sp>
      <p:cxnSp>
        <p:nvCxnSpPr>
          <p:cNvPr id="41" name="Google Shape;41;p1"/>
          <p:cNvCxnSpPr/>
          <p:nvPr/>
        </p:nvCxnSpPr>
        <p:spPr>
          <a:xfrm flipH="1">
            <a:off x="645881" y="1871078"/>
            <a:ext cx="10510" cy="2877755"/>
          </a:xfrm>
          <a:prstGeom prst="straightConnector1">
            <a:avLst/>
          </a:prstGeom>
          <a:noFill/>
          <a:ln cap="flat" cmpd="sng" w="38100">
            <a:solidFill>
              <a:schemeClr val="lt1"/>
            </a:solidFill>
            <a:prstDash val="solid"/>
            <a:miter lim="800000"/>
            <a:headEnd len="sm" w="sm" type="none"/>
            <a:tailEnd len="sm" w="sm" type="none"/>
          </a:ln>
        </p:spPr>
      </p:cxnSp>
      <p:sp>
        <p:nvSpPr>
          <p:cNvPr id="42" name="Google Shape;42;p1"/>
          <p:cNvSpPr/>
          <p:nvPr/>
        </p:nvSpPr>
        <p:spPr>
          <a:xfrm>
            <a:off x="945929" y="3908524"/>
            <a:ext cx="5479800" cy="3078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2000">
                <a:solidFill>
                  <a:schemeClr val="lt1"/>
                </a:solidFill>
              </a:rPr>
              <a:t>Presented by Heartful</a:t>
            </a:r>
            <a:endParaRPr sz="5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p:nvPr/>
        </p:nvSpPr>
        <p:spPr>
          <a:xfrm>
            <a:off x="558800" y="928950"/>
            <a:ext cx="6526200" cy="430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chemeClr val="lt1"/>
                </a:solidFill>
              </a:rPr>
              <a:t>Biometrics and Heart Failure</a:t>
            </a:r>
            <a:endParaRPr sz="2800">
              <a:solidFill>
                <a:schemeClr val="lt1"/>
              </a:solidFill>
            </a:endParaRPr>
          </a:p>
        </p:txBody>
      </p:sp>
      <p:grpSp>
        <p:nvGrpSpPr>
          <p:cNvPr id="49" name="Google Shape;49;p2"/>
          <p:cNvGrpSpPr/>
          <p:nvPr/>
        </p:nvGrpSpPr>
        <p:grpSpPr>
          <a:xfrm>
            <a:off x="571500" y="2336175"/>
            <a:ext cx="4379913" cy="1216982"/>
            <a:chOff x="4181256" y="3224809"/>
            <a:chExt cx="4379913" cy="1216982"/>
          </a:xfrm>
        </p:grpSpPr>
        <p:sp>
          <p:nvSpPr>
            <p:cNvPr id="50" name="Google Shape;50;p2"/>
            <p:cNvSpPr/>
            <p:nvPr/>
          </p:nvSpPr>
          <p:spPr>
            <a:xfrm>
              <a:off x="4364136" y="3225982"/>
              <a:ext cx="4197033"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rPr>
                <a:t>Pitch: </a:t>
              </a:r>
              <a:endParaRPr/>
            </a:p>
          </p:txBody>
        </p:sp>
        <p:sp>
          <p:nvSpPr>
            <p:cNvPr id="51" name="Google Shape;51;p2"/>
            <p:cNvSpPr/>
            <p:nvPr/>
          </p:nvSpPr>
          <p:spPr>
            <a:xfrm>
              <a:off x="4181256" y="3224809"/>
              <a:ext cx="36000" cy="252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52" name="Google Shape;52;p2"/>
            <p:cNvSpPr/>
            <p:nvPr/>
          </p:nvSpPr>
          <p:spPr>
            <a:xfrm>
              <a:off x="5160752" y="3641572"/>
              <a:ext cx="3400417" cy="80021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1.1. </a:t>
              </a:r>
              <a:r>
                <a:rPr lang="en-US">
                  <a:solidFill>
                    <a:srgbClr val="193EB0"/>
                  </a:solidFill>
                </a:rPr>
                <a:t>Introduction</a:t>
              </a:r>
              <a:endParaRPr/>
            </a:p>
            <a:p>
              <a:pPr indent="0" lvl="0" marL="0" marR="0" rtl="0" algn="l">
                <a:spcBef>
                  <a:spcPts val="600"/>
                </a:spcBef>
                <a:spcAft>
                  <a:spcPts val="0"/>
                </a:spcAft>
                <a:buNone/>
              </a:pPr>
              <a:r>
                <a:rPr lang="en-US" sz="1400">
                  <a:solidFill>
                    <a:srgbClr val="A5A5A5"/>
                  </a:solidFill>
                  <a:latin typeface="Arial"/>
                  <a:ea typeface="Arial"/>
                  <a:cs typeface="Arial"/>
                  <a:sym typeface="Arial"/>
                </a:rPr>
                <a:t>1.2. </a:t>
              </a:r>
              <a:r>
                <a:rPr lang="en-US">
                  <a:solidFill>
                    <a:srgbClr val="A5A5A5"/>
                  </a:solidFill>
                </a:rPr>
                <a:t>Dataset</a:t>
              </a:r>
              <a:endParaRPr/>
            </a:p>
            <a:p>
              <a:pPr indent="0" lvl="0" marL="0" marR="0" rtl="0" algn="l">
                <a:spcBef>
                  <a:spcPts val="600"/>
                </a:spcBef>
                <a:spcAft>
                  <a:spcPts val="0"/>
                </a:spcAft>
                <a:buNone/>
              </a:pPr>
              <a:r>
                <a:rPr lang="en-US" sz="1400">
                  <a:solidFill>
                    <a:srgbClr val="A5A5A5"/>
                  </a:solidFill>
                  <a:latin typeface="Arial"/>
                  <a:ea typeface="Arial"/>
                  <a:cs typeface="Arial"/>
                  <a:sym typeface="Arial"/>
                </a:rPr>
                <a:t>1.3. </a:t>
              </a:r>
              <a:r>
                <a:rPr lang="en-US">
                  <a:solidFill>
                    <a:srgbClr val="A5A5A5"/>
                  </a:solidFill>
                </a:rPr>
                <a:t>Exploratory Data Analysis</a:t>
              </a:r>
              <a:endParaRPr>
                <a:solidFill>
                  <a:srgbClr val="A5A5A5"/>
                </a:solidFill>
              </a:endParaRPr>
            </a:p>
            <a:p>
              <a:pPr indent="0" lvl="0" marL="0" marR="0" rtl="0" algn="l">
                <a:spcBef>
                  <a:spcPts val="600"/>
                </a:spcBef>
                <a:spcAft>
                  <a:spcPts val="0"/>
                </a:spcAft>
                <a:buNone/>
              </a:pPr>
              <a:r>
                <a:rPr lang="en-US">
                  <a:solidFill>
                    <a:srgbClr val="A5A5A5"/>
                  </a:solidFill>
                </a:rPr>
                <a:t>1.4. Models</a:t>
              </a:r>
              <a:endParaRPr>
                <a:solidFill>
                  <a:srgbClr val="A5A5A5"/>
                </a:solidFill>
              </a:endParaRPr>
            </a:p>
            <a:p>
              <a:pPr indent="0" lvl="0" marL="0" marR="0" rtl="0" algn="l">
                <a:spcBef>
                  <a:spcPts val="600"/>
                </a:spcBef>
                <a:spcAft>
                  <a:spcPts val="0"/>
                </a:spcAft>
                <a:buNone/>
              </a:pPr>
              <a:r>
                <a:rPr lang="en-US">
                  <a:solidFill>
                    <a:srgbClr val="A5A5A5"/>
                  </a:solidFill>
                </a:rPr>
                <a:t>1.5. Conclusion</a:t>
              </a:r>
              <a:endParaRPr>
                <a:solidFill>
                  <a:srgbClr val="A5A5A5"/>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p:nvPr/>
        </p:nvSpPr>
        <p:spPr>
          <a:xfrm>
            <a:off x="558800" y="525055"/>
            <a:ext cx="5824317"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600">
                <a:solidFill>
                  <a:srgbClr val="F2F2F2"/>
                </a:solidFill>
              </a:rPr>
              <a:t>Pitch</a:t>
            </a:r>
            <a:r>
              <a:rPr lang="en-US" sz="1600">
                <a:solidFill>
                  <a:srgbClr val="F2F2F2"/>
                </a:solidFill>
                <a:latin typeface="Arial"/>
                <a:ea typeface="Arial"/>
                <a:cs typeface="Arial"/>
                <a:sym typeface="Arial"/>
              </a:rPr>
              <a:t>. </a:t>
            </a:r>
            <a:br>
              <a:rPr lang="en-US" sz="1800">
                <a:solidFill>
                  <a:srgbClr val="F2F2F2"/>
                </a:solidFill>
                <a:latin typeface="Arial"/>
                <a:ea typeface="Arial"/>
                <a:cs typeface="Arial"/>
                <a:sym typeface="Arial"/>
              </a:rPr>
            </a:br>
            <a:r>
              <a:rPr lang="en-US" sz="2000">
                <a:solidFill>
                  <a:srgbClr val="F2F2F2"/>
                </a:solidFill>
                <a:latin typeface="Arial"/>
                <a:ea typeface="Arial"/>
                <a:cs typeface="Arial"/>
                <a:sym typeface="Arial"/>
              </a:rPr>
              <a:t>1.1. </a:t>
            </a:r>
            <a:r>
              <a:rPr lang="en-US" sz="2000">
                <a:solidFill>
                  <a:srgbClr val="F2F2F2"/>
                </a:solidFill>
              </a:rPr>
              <a:t>Introduction</a:t>
            </a:r>
            <a:endParaRPr/>
          </a:p>
        </p:txBody>
      </p:sp>
      <p:sp>
        <p:nvSpPr>
          <p:cNvPr id="59" name="Google Shape;59;p3"/>
          <p:cNvSpPr/>
          <p:nvPr/>
        </p:nvSpPr>
        <p:spPr>
          <a:xfrm>
            <a:off x="546895" y="1523719"/>
            <a:ext cx="8797130"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rgbClr val="0C0C0C"/>
                </a:solidFill>
              </a:rPr>
              <a:t>Introduction</a:t>
            </a:r>
            <a:endParaRPr b="1" sz="3200">
              <a:solidFill>
                <a:srgbClr val="0C0C0C"/>
              </a:solidFill>
            </a:endParaRPr>
          </a:p>
        </p:txBody>
      </p:sp>
      <p:grpSp>
        <p:nvGrpSpPr>
          <p:cNvPr id="60" name="Google Shape;60;p3"/>
          <p:cNvGrpSpPr/>
          <p:nvPr/>
        </p:nvGrpSpPr>
        <p:grpSpPr>
          <a:xfrm>
            <a:off x="558800" y="2232675"/>
            <a:ext cx="4024800" cy="3500400"/>
            <a:chOff x="1027113" y="2045614"/>
            <a:chExt cx="4024800" cy="3500400"/>
          </a:xfrm>
        </p:grpSpPr>
        <p:sp>
          <p:nvSpPr>
            <p:cNvPr id="61" name="Google Shape;61;p3"/>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3"/>
            <p:cNvSpPr/>
            <p:nvPr/>
          </p:nvSpPr>
          <p:spPr>
            <a:xfrm>
              <a:off x="1179513" y="2045614"/>
              <a:ext cx="3872400" cy="3500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100"/>
                <a:buNone/>
              </a:pPr>
              <a:r>
                <a:rPr lang="en-US"/>
                <a:t>The number one cause of death globally is cardiovascular diseases (CVD’s)</a:t>
              </a:r>
              <a:r>
                <a:rPr lang="en-US"/>
                <a:t>. I</a:t>
              </a:r>
              <a:r>
                <a:rPr lang="en-US"/>
                <a:t>t accounts for 31% of deaths in the world,</a:t>
              </a:r>
              <a:r>
                <a:rPr lang="en-US"/>
                <a:t> and</a:t>
              </a:r>
              <a:r>
                <a:rPr lang="en-US"/>
                <a:t> </a:t>
              </a:r>
              <a:r>
                <a:rPr lang="en-US"/>
                <a:t>i</a:t>
              </a:r>
              <a:r>
                <a:rPr lang="en-US"/>
                <a:t>t is in the best interest of the medical world to have access to data that shows significant or even sufficient evidence towards the potential occurrences of heart failures.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Spotting early signs of cardiovascular disease or those who are at risk of it with a machine learning model may prove to be a valuable project to take on that</a:t>
              </a:r>
              <a:r>
                <a:rPr b="1" lang="en-US"/>
                <a:t> could save many lives, as well as understanding the priority of patients at risk. </a:t>
              </a:r>
              <a:endParaRPr b="1"/>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b="1" lang="en-US"/>
                <a:t>Our goal</a:t>
              </a:r>
              <a:r>
                <a:rPr lang="en-US"/>
                <a:t> -&gt; predicting whether one has a heart disease based on measured biological data</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t/>
              </a:r>
              <a:endParaRPr/>
            </a:p>
          </p:txBody>
        </p:sp>
      </p:grpSp>
      <p:pic>
        <p:nvPicPr>
          <p:cNvPr id="63" name="Google Shape;63;p3"/>
          <p:cNvPicPr preferRelativeResize="0"/>
          <p:nvPr/>
        </p:nvPicPr>
        <p:blipFill>
          <a:blip r:embed="rId3">
            <a:alphaModFix/>
          </a:blip>
          <a:stretch>
            <a:fillRect/>
          </a:stretch>
        </p:blipFill>
        <p:spPr>
          <a:xfrm>
            <a:off x="5257801" y="2232675"/>
            <a:ext cx="4196424" cy="2796926"/>
          </a:xfrm>
          <a:prstGeom prst="rect">
            <a:avLst/>
          </a:prstGeom>
          <a:noFill/>
          <a:ln>
            <a:noFill/>
          </a:ln>
        </p:spPr>
      </p:pic>
      <p:pic>
        <p:nvPicPr>
          <p:cNvPr id="64" name="Google Shape;64;p3"/>
          <p:cNvPicPr preferRelativeResize="0"/>
          <p:nvPr/>
        </p:nvPicPr>
        <p:blipFill>
          <a:blip r:embed="rId4">
            <a:alphaModFix/>
          </a:blip>
          <a:stretch>
            <a:fillRect/>
          </a:stretch>
        </p:blipFill>
        <p:spPr>
          <a:xfrm>
            <a:off x="6063625" y="4474325"/>
            <a:ext cx="2504924" cy="125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259498dca3_0_29"/>
          <p:cNvSpPr/>
          <p:nvPr/>
        </p:nvSpPr>
        <p:spPr>
          <a:xfrm>
            <a:off x="558800" y="525055"/>
            <a:ext cx="5824200" cy="5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F2F2F2"/>
                </a:solidFill>
              </a:rPr>
              <a:t>Pitch</a:t>
            </a:r>
            <a:r>
              <a:rPr lang="en-US" sz="1600">
                <a:solidFill>
                  <a:srgbClr val="F2F2F2"/>
                </a:solidFill>
                <a:latin typeface="Arial"/>
                <a:ea typeface="Arial"/>
                <a:cs typeface="Arial"/>
                <a:sym typeface="Arial"/>
              </a:rPr>
              <a:t>. </a:t>
            </a:r>
            <a:br>
              <a:rPr lang="en-US" sz="1800">
                <a:solidFill>
                  <a:srgbClr val="F2F2F2"/>
                </a:solidFill>
                <a:latin typeface="Arial"/>
                <a:ea typeface="Arial"/>
                <a:cs typeface="Arial"/>
                <a:sym typeface="Arial"/>
              </a:rPr>
            </a:br>
            <a:r>
              <a:rPr lang="en-US" sz="2000">
                <a:solidFill>
                  <a:srgbClr val="F2F2F2"/>
                </a:solidFill>
                <a:latin typeface="Arial"/>
                <a:ea typeface="Arial"/>
                <a:cs typeface="Arial"/>
                <a:sym typeface="Arial"/>
              </a:rPr>
              <a:t>1.</a:t>
            </a:r>
            <a:r>
              <a:rPr lang="en-US" sz="2000">
                <a:solidFill>
                  <a:srgbClr val="F2F2F2"/>
                </a:solidFill>
              </a:rPr>
              <a:t>2</a:t>
            </a:r>
            <a:r>
              <a:rPr lang="en-US" sz="2000">
                <a:solidFill>
                  <a:srgbClr val="F2F2F2"/>
                </a:solidFill>
                <a:latin typeface="Arial"/>
                <a:ea typeface="Arial"/>
                <a:cs typeface="Arial"/>
                <a:sym typeface="Arial"/>
              </a:rPr>
              <a:t>. </a:t>
            </a:r>
            <a:r>
              <a:rPr lang="en-US" sz="2000">
                <a:solidFill>
                  <a:srgbClr val="F2F2F2"/>
                </a:solidFill>
              </a:rPr>
              <a:t>Data</a:t>
            </a:r>
            <a:endParaRPr/>
          </a:p>
        </p:txBody>
      </p:sp>
      <p:sp>
        <p:nvSpPr>
          <p:cNvPr id="71" name="Google Shape;71;g1259498dca3_0_29"/>
          <p:cNvSpPr/>
          <p:nvPr/>
        </p:nvSpPr>
        <p:spPr>
          <a:xfrm>
            <a:off x="546895" y="1523719"/>
            <a:ext cx="8797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rgbClr val="0C0C0C"/>
                </a:solidFill>
              </a:rPr>
              <a:t>Dataset</a:t>
            </a:r>
            <a:endParaRPr b="1" sz="3200">
              <a:solidFill>
                <a:srgbClr val="0C0C0C"/>
              </a:solidFill>
            </a:endParaRPr>
          </a:p>
        </p:txBody>
      </p:sp>
      <p:grpSp>
        <p:nvGrpSpPr>
          <p:cNvPr id="72" name="Google Shape;72;g1259498dca3_0_29"/>
          <p:cNvGrpSpPr/>
          <p:nvPr/>
        </p:nvGrpSpPr>
        <p:grpSpPr>
          <a:xfrm>
            <a:off x="558800" y="2232675"/>
            <a:ext cx="3620400" cy="2866500"/>
            <a:chOff x="1027113" y="2045614"/>
            <a:chExt cx="3620400" cy="2866500"/>
          </a:xfrm>
        </p:grpSpPr>
        <p:sp>
          <p:nvSpPr>
            <p:cNvPr id="73" name="Google Shape;73;g1259498dca3_0_29"/>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g1259498dca3_0_29"/>
            <p:cNvSpPr/>
            <p:nvPr/>
          </p:nvSpPr>
          <p:spPr>
            <a:xfrm>
              <a:off x="1179513" y="2045614"/>
              <a:ext cx="3468000" cy="2866500"/>
            </a:xfrm>
            <a:prstGeom prst="rect">
              <a:avLst/>
            </a:prstGeom>
            <a:noFill/>
            <a:ln>
              <a:noFill/>
            </a:ln>
          </p:spPr>
          <p:txBody>
            <a:bodyPr anchorCtr="0" anchor="t" bIns="0" lIns="0" spcFirstLastPara="1" rIns="0" wrap="square" tIns="0">
              <a:noAutofit/>
            </a:bodyPr>
            <a:lstStyle/>
            <a:p>
              <a:pPr indent="-317500" lvl="0" marL="457200" rtl="0" algn="l">
                <a:spcBef>
                  <a:spcPts val="0"/>
                </a:spcBef>
                <a:spcAft>
                  <a:spcPts val="0"/>
                </a:spcAft>
                <a:buSzPts val="1400"/>
                <a:buChar char="-"/>
              </a:pPr>
              <a:r>
                <a:rPr b="1" lang="en-US"/>
                <a:t>Data Set</a:t>
              </a:r>
              <a:endParaRPr b="1"/>
            </a:p>
            <a:p>
              <a:pPr indent="0" lvl="0" marL="0" rtl="0" algn="l">
                <a:spcBef>
                  <a:spcPts val="0"/>
                </a:spcBef>
                <a:spcAft>
                  <a:spcPts val="0"/>
                </a:spcAft>
                <a:buNone/>
              </a:pPr>
              <a:r>
                <a:t/>
              </a:r>
              <a:endParaRPr b="1"/>
            </a:p>
            <a:p>
              <a:pPr indent="0" lvl="0" marL="0" rtl="0" algn="l">
                <a:spcBef>
                  <a:spcPts val="0"/>
                </a:spcBef>
                <a:spcAft>
                  <a:spcPts val="0"/>
                </a:spcAft>
                <a:buSzPts val="1100"/>
                <a:buNone/>
              </a:pPr>
              <a:r>
                <a:rPr b="1" lang="en-US"/>
                <a:t>Input:</a:t>
              </a:r>
              <a:r>
                <a:rPr lang="en-US"/>
                <a:t> categorical and continuous numeric</a:t>
              </a:r>
              <a:endParaRPr/>
            </a:p>
            <a:p>
              <a:pPr indent="0" lvl="0" marL="0" rtl="0" algn="l">
                <a:spcBef>
                  <a:spcPts val="0"/>
                </a:spcBef>
                <a:spcAft>
                  <a:spcPts val="0"/>
                </a:spcAft>
                <a:buSzPts val="1100"/>
                <a:buNone/>
              </a:pPr>
              <a:r>
                <a:rPr b="1" lang="en-US"/>
                <a:t>output</a:t>
              </a:r>
              <a:r>
                <a:rPr lang="en-US"/>
                <a:t>: 0 and 1 for heart failure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The data contains </a:t>
              </a:r>
              <a:r>
                <a:rPr b="1" lang="en-US"/>
                <a:t>918 observations in 12 variables</a:t>
              </a:r>
              <a:r>
                <a:rPr lang="en-US"/>
                <a: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sz="1100">
                  <a:solidFill>
                    <a:srgbClr val="7F7F7F"/>
                  </a:solidFill>
                </a:rPr>
                <a:t>fedesoriano. (September 2021). Heart Failure Prediction Dataset. Retrieved [April 22, 2022] from https://www.kaggle.com/fedesoriano/heart-failure-prediction.</a:t>
              </a:r>
              <a:endParaRPr sz="1100">
                <a:solidFill>
                  <a:srgbClr val="7F7F7F"/>
                </a:solidFill>
              </a:endParaRPr>
            </a:p>
            <a:p>
              <a:pPr indent="0" lvl="0" marL="0" rtl="0" algn="l">
                <a:spcBef>
                  <a:spcPts val="0"/>
                </a:spcBef>
                <a:spcAft>
                  <a:spcPts val="0"/>
                </a:spcAft>
                <a:buSzPts val="1100"/>
                <a:buNone/>
              </a:pPr>
              <a:r>
                <a:t/>
              </a:r>
              <a:endParaRPr/>
            </a:p>
          </p:txBody>
        </p:sp>
      </p:grpSp>
      <p:pic>
        <p:nvPicPr>
          <p:cNvPr id="75" name="Google Shape;75;g1259498dca3_0_29"/>
          <p:cNvPicPr preferRelativeResize="0"/>
          <p:nvPr/>
        </p:nvPicPr>
        <p:blipFill rotWithShape="1">
          <a:blip r:embed="rId3">
            <a:alphaModFix/>
          </a:blip>
          <a:srcRect b="8950" l="0" r="0" t="0"/>
          <a:stretch/>
        </p:blipFill>
        <p:spPr>
          <a:xfrm>
            <a:off x="4297412" y="2583613"/>
            <a:ext cx="5360176" cy="2164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259498dca3_0_44"/>
          <p:cNvSpPr/>
          <p:nvPr/>
        </p:nvSpPr>
        <p:spPr>
          <a:xfrm>
            <a:off x="558800" y="525055"/>
            <a:ext cx="5824200" cy="5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F2F2F2"/>
                </a:solidFill>
              </a:rPr>
              <a:t>Pitch</a:t>
            </a:r>
            <a:r>
              <a:rPr lang="en-US" sz="1600">
                <a:solidFill>
                  <a:srgbClr val="F2F2F2"/>
                </a:solidFill>
                <a:latin typeface="Arial"/>
                <a:ea typeface="Arial"/>
                <a:cs typeface="Arial"/>
                <a:sym typeface="Arial"/>
              </a:rPr>
              <a:t>. </a:t>
            </a:r>
            <a:br>
              <a:rPr lang="en-US" sz="1800">
                <a:solidFill>
                  <a:srgbClr val="F2F2F2"/>
                </a:solidFill>
                <a:latin typeface="Arial"/>
                <a:ea typeface="Arial"/>
                <a:cs typeface="Arial"/>
                <a:sym typeface="Arial"/>
              </a:rPr>
            </a:br>
            <a:r>
              <a:rPr lang="en-US" sz="2000">
                <a:solidFill>
                  <a:srgbClr val="F2F2F2"/>
                </a:solidFill>
                <a:latin typeface="Arial"/>
                <a:ea typeface="Arial"/>
                <a:cs typeface="Arial"/>
                <a:sym typeface="Arial"/>
              </a:rPr>
              <a:t>1.</a:t>
            </a:r>
            <a:r>
              <a:rPr lang="en-US" sz="2000">
                <a:solidFill>
                  <a:srgbClr val="F2F2F2"/>
                </a:solidFill>
              </a:rPr>
              <a:t>3. Exploratory Data Analysis and Preprocessing</a:t>
            </a:r>
            <a:endParaRPr/>
          </a:p>
        </p:txBody>
      </p:sp>
      <p:sp>
        <p:nvSpPr>
          <p:cNvPr id="82" name="Google Shape;82;g1259498dca3_0_44"/>
          <p:cNvSpPr/>
          <p:nvPr/>
        </p:nvSpPr>
        <p:spPr>
          <a:xfrm>
            <a:off x="546900" y="1523725"/>
            <a:ext cx="91233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rgbClr val="0C0C0C"/>
                </a:solidFill>
              </a:rPr>
              <a:t>Exploratory Data Analysis and Preprocessing</a:t>
            </a:r>
            <a:endParaRPr b="1" sz="3200">
              <a:solidFill>
                <a:srgbClr val="0C0C0C"/>
              </a:solidFill>
            </a:endParaRPr>
          </a:p>
        </p:txBody>
      </p:sp>
      <p:grpSp>
        <p:nvGrpSpPr>
          <p:cNvPr id="83" name="Google Shape;83;g1259498dca3_0_44"/>
          <p:cNvGrpSpPr/>
          <p:nvPr/>
        </p:nvGrpSpPr>
        <p:grpSpPr>
          <a:xfrm>
            <a:off x="558800" y="2232675"/>
            <a:ext cx="3491100" cy="2866500"/>
            <a:chOff x="1027113" y="2045614"/>
            <a:chExt cx="3491100" cy="2866500"/>
          </a:xfrm>
        </p:grpSpPr>
        <p:sp>
          <p:nvSpPr>
            <p:cNvPr id="84" name="Google Shape;84;g1259498dca3_0_44"/>
            <p:cNvSpPr/>
            <p:nvPr/>
          </p:nvSpPr>
          <p:spPr>
            <a:xfrm>
              <a:off x="1027113" y="2056995"/>
              <a:ext cx="36000" cy="180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g1259498dca3_0_44"/>
            <p:cNvSpPr/>
            <p:nvPr/>
          </p:nvSpPr>
          <p:spPr>
            <a:xfrm>
              <a:off x="1179513" y="2045614"/>
              <a:ext cx="3338700" cy="2866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1100"/>
                <a:buNone/>
              </a:pPr>
              <a:r>
                <a:rPr lang="en-US"/>
                <a:t>Split the columns into input and output for the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n-US"/>
                <a:t>Normalize continuous numeric biometric values to be between 0 and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n-US"/>
                <a:t>Encode string value categorization for sex, chest pain type, resting ECG, exercise Angina, ST slope to be numerical integer representations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n-US"/>
                <a:t>Split 918 into train and test data with k-fold cross validation</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The output will be </a:t>
              </a:r>
              <a:r>
                <a:rPr b="1" lang="en-US"/>
                <a:t>2 categories of 0—1</a:t>
              </a:r>
              <a:r>
                <a:rPr lang="en-US"/>
                <a:t> whether this person had a heart failure or not </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t/>
              </a:r>
              <a:endParaRPr/>
            </a:p>
          </p:txBody>
        </p:sp>
      </p:grpSp>
      <p:pic>
        <p:nvPicPr>
          <p:cNvPr id="86" name="Google Shape;86;g1259498dca3_0_44"/>
          <p:cNvPicPr preferRelativeResize="0"/>
          <p:nvPr/>
        </p:nvPicPr>
        <p:blipFill>
          <a:blip r:embed="rId3">
            <a:alphaModFix/>
          </a:blip>
          <a:stretch>
            <a:fillRect/>
          </a:stretch>
        </p:blipFill>
        <p:spPr>
          <a:xfrm>
            <a:off x="4310888" y="2087194"/>
            <a:ext cx="5079813" cy="2115762"/>
          </a:xfrm>
          <a:prstGeom prst="rect">
            <a:avLst/>
          </a:prstGeom>
          <a:noFill/>
          <a:ln>
            <a:noFill/>
          </a:ln>
        </p:spPr>
      </p:pic>
      <p:pic>
        <p:nvPicPr>
          <p:cNvPr id="87" name="Google Shape;87;g1259498dca3_0_44"/>
          <p:cNvPicPr preferRelativeResize="0"/>
          <p:nvPr/>
        </p:nvPicPr>
        <p:blipFill rotWithShape="1">
          <a:blip r:embed="rId4">
            <a:alphaModFix/>
          </a:blip>
          <a:srcRect b="0" l="0" r="0" t="6751"/>
          <a:stretch/>
        </p:blipFill>
        <p:spPr>
          <a:xfrm>
            <a:off x="4252900" y="4274125"/>
            <a:ext cx="3714700" cy="211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259498dca3_0_57"/>
          <p:cNvSpPr/>
          <p:nvPr/>
        </p:nvSpPr>
        <p:spPr>
          <a:xfrm>
            <a:off x="558800" y="525055"/>
            <a:ext cx="5824200" cy="5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F2F2F2"/>
                </a:solidFill>
              </a:rPr>
              <a:t>Pitch</a:t>
            </a:r>
            <a:r>
              <a:rPr lang="en-US" sz="1600">
                <a:solidFill>
                  <a:srgbClr val="F2F2F2"/>
                </a:solidFill>
                <a:latin typeface="Arial"/>
                <a:ea typeface="Arial"/>
                <a:cs typeface="Arial"/>
                <a:sym typeface="Arial"/>
              </a:rPr>
              <a:t>. </a:t>
            </a:r>
            <a:br>
              <a:rPr lang="en-US" sz="1800">
                <a:solidFill>
                  <a:srgbClr val="F2F2F2"/>
                </a:solidFill>
                <a:latin typeface="Arial"/>
                <a:ea typeface="Arial"/>
                <a:cs typeface="Arial"/>
                <a:sym typeface="Arial"/>
              </a:rPr>
            </a:br>
            <a:r>
              <a:rPr lang="en-US" sz="2000">
                <a:solidFill>
                  <a:srgbClr val="F2F2F2"/>
                </a:solidFill>
                <a:latin typeface="Arial"/>
                <a:ea typeface="Arial"/>
                <a:cs typeface="Arial"/>
                <a:sym typeface="Arial"/>
              </a:rPr>
              <a:t>1.</a:t>
            </a:r>
            <a:r>
              <a:rPr lang="en-US" sz="2000">
                <a:solidFill>
                  <a:srgbClr val="F2F2F2"/>
                </a:solidFill>
              </a:rPr>
              <a:t>4</a:t>
            </a:r>
            <a:r>
              <a:rPr lang="en-US" sz="2000">
                <a:solidFill>
                  <a:srgbClr val="F2F2F2"/>
                </a:solidFill>
              </a:rPr>
              <a:t>. Models</a:t>
            </a:r>
            <a:endParaRPr/>
          </a:p>
        </p:txBody>
      </p:sp>
      <p:sp>
        <p:nvSpPr>
          <p:cNvPr id="94" name="Google Shape;94;g1259498dca3_0_57"/>
          <p:cNvSpPr/>
          <p:nvPr/>
        </p:nvSpPr>
        <p:spPr>
          <a:xfrm>
            <a:off x="546895" y="1523719"/>
            <a:ext cx="8797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rgbClr val="0C0C0C"/>
                </a:solidFill>
              </a:rPr>
              <a:t>Models</a:t>
            </a:r>
            <a:endParaRPr b="1" sz="3200">
              <a:solidFill>
                <a:srgbClr val="0C0C0C"/>
              </a:solidFill>
            </a:endParaRPr>
          </a:p>
        </p:txBody>
      </p:sp>
      <p:graphicFrame>
        <p:nvGraphicFramePr>
          <p:cNvPr id="95" name="Google Shape;95;g1259498dca3_0_57"/>
          <p:cNvGraphicFramePr/>
          <p:nvPr/>
        </p:nvGraphicFramePr>
        <p:xfrm>
          <a:off x="2491613" y="3153913"/>
          <a:ext cx="3000000" cy="3000000"/>
        </p:xfrm>
        <a:graphic>
          <a:graphicData uri="http://schemas.openxmlformats.org/drawingml/2006/table">
            <a:tbl>
              <a:tblPr>
                <a:noFill/>
                <a:tableStyleId>{085CECFC-02D4-44A5-AC17-B86CD013ADFF}</a:tableStyleId>
              </a:tblPr>
              <a:tblGrid>
                <a:gridCol w="2161050"/>
                <a:gridCol w="2161050"/>
              </a:tblGrid>
              <a:tr h="414575">
                <a:tc>
                  <a:txBody>
                    <a:bodyPr/>
                    <a:lstStyle/>
                    <a:p>
                      <a:pPr indent="0" lvl="0" marL="0" rtl="0" algn="l">
                        <a:spcBef>
                          <a:spcPts val="0"/>
                        </a:spcBef>
                        <a:spcAft>
                          <a:spcPts val="0"/>
                        </a:spcAft>
                        <a:buNone/>
                      </a:pPr>
                      <a:r>
                        <a:rPr lang="en-US"/>
                        <a:t>Models</a:t>
                      </a:r>
                      <a:endParaRPr/>
                    </a:p>
                  </a:txBody>
                  <a:tcPr marT="91425" marB="91425" marR="91425" marL="91425"/>
                </a:tc>
                <a:tc>
                  <a:txBody>
                    <a:bodyPr/>
                    <a:lstStyle/>
                    <a:p>
                      <a:pPr indent="0" lvl="0" marL="0" rtl="0" algn="l">
                        <a:spcBef>
                          <a:spcPts val="0"/>
                        </a:spcBef>
                        <a:spcAft>
                          <a:spcPts val="0"/>
                        </a:spcAft>
                        <a:buNone/>
                      </a:pPr>
                      <a:r>
                        <a:rPr lang="en-US"/>
                        <a:t>Accuracies</a:t>
                      </a:r>
                      <a:endParaRPr/>
                    </a:p>
                  </a:txBody>
                  <a:tcPr marT="91425" marB="91425" marR="91425" marL="91425"/>
                </a:tc>
              </a:tr>
              <a:tr h="414575">
                <a:tc>
                  <a:txBody>
                    <a:bodyPr/>
                    <a:lstStyle/>
                    <a:p>
                      <a:pPr indent="0" lvl="0" marL="0" rtl="0" algn="l">
                        <a:spcBef>
                          <a:spcPts val="0"/>
                        </a:spcBef>
                        <a:spcAft>
                          <a:spcPts val="0"/>
                        </a:spcAft>
                        <a:buNone/>
                      </a:pPr>
                      <a:r>
                        <a:rPr lang="en-US"/>
                        <a:t>Logistic Regression</a:t>
                      </a:r>
                      <a:endParaRPr/>
                    </a:p>
                  </a:txBody>
                  <a:tcPr marT="91425" marB="91425" marR="91425" marL="91425"/>
                </a:tc>
                <a:tc>
                  <a:txBody>
                    <a:bodyPr/>
                    <a:lstStyle/>
                    <a:p>
                      <a:pPr indent="0" lvl="0" marL="0" rtl="0" algn="l">
                        <a:spcBef>
                          <a:spcPts val="0"/>
                        </a:spcBef>
                        <a:spcAft>
                          <a:spcPts val="0"/>
                        </a:spcAft>
                        <a:buNone/>
                      </a:pPr>
                      <a:r>
                        <a:rPr lang="en-US"/>
                        <a:t>0.880</a:t>
                      </a:r>
                      <a:endParaRPr/>
                    </a:p>
                  </a:txBody>
                  <a:tcPr marT="91425" marB="91425" marR="91425" marL="91425"/>
                </a:tc>
              </a:tr>
              <a:tr h="414575">
                <a:tc>
                  <a:txBody>
                    <a:bodyPr/>
                    <a:lstStyle/>
                    <a:p>
                      <a:pPr indent="0" lvl="0" marL="0" rtl="0" algn="l">
                        <a:spcBef>
                          <a:spcPts val="0"/>
                        </a:spcBef>
                        <a:spcAft>
                          <a:spcPts val="0"/>
                        </a:spcAft>
                        <a:buNone/>
                      </a:pPr>
                      <a:r>
                        <a:rPr lang="en-US"/>
                        <a:t>Random Forest</a:t>
                      </a:r>
                      <a:endParaRPr/>
                    </a:p>
                  </a:txBody>
                  <a:tcPr marT="91425" marB="91425" marR="91425" marL="91425"/>
                </a:tc>
                <a:tc>
                  <a:txBody>
                    <a:bodyPr/>
                    <a:lstStyle/>
                    <a:p>
                      <a:pPr indent="0" lvl="0" marL="0" rtl="0" algn="l">
                        <a:spcBef>
                          <a:spcPts val="0"/>
                        </a:spcBef>
                        <a:spcAft>
                          <a:spcPts val="0"/>
                        </a:spcAft>
                        <a:buNone/>
                      </a:pPr>
                      <a:r>
                        <a:rPr lang="en-US"/>
                        <a:t>0.891</a:t>
                      </a:r>
                      <a:endParaRPr/>
                    </a:p>
                  </a:txBody>
                  <a:tcPr marT="91425" marB="91425" marR="91425" marL="91425"/>
                </a:tc>
              </a:tr>
              <a:tr h="414575">
                <a:tc>
                  <a:txBody>
                    <a:bodyPr/>
                    <a:lstStyle/>
                    <a:p>
                      <a:pPr indent="0" lvl="0" marL="0" rtl="0" algn="l">
                        <a:spcBef>
                          <a:spcPts val="0"/>
                        </a:spcBef>
                        <a:spcAft>
                          <a:spcPts val="0"/>
                        </a:spcAft>
                        <a:buNone/>
                      </a:pPr>
                      <a:r>
                        <a:rPr lang="en-US"/>
                        <a:t>K-nearest neighbor</a:t>
                      </a:r>
                      <a:endParaRPr/>
                    </a:p>
                  </a:txBody>
                  <a:tcPr marT="91425" marB="91425" marR="91425" marL="91425"/>
                </a:tc>
                <a:tc>
                  <a:txBody>
                    <a:bodyPr/>
                    <a:lstStyle/>
                    <a:p>
                      <a:pPr indent="0" lvl="0" marL="0" rtl="0" algn="l">
                        <a:spcBef>
                          <a:spcPts val="0"/>
                        </a:spcBef>
                        <a:spcAft>
                          <a:spcPts val="0"/>
                        </a:spcAft>
                        <a:buNone/>
                      </a:pPr>
                      <a:r>
                        <a:rPr lang="en-US"/>
                        <a:t>0.884</a:t>
                      </a:r>
                      <a:endParaRPr/>
                    </a:p>
                  </a:txBody>
                  <a:tcPr marT="91425" marB="91425" marR="91425" marL="91425"/>
                </a:tc>
              </a:tr>
              <a:tr h="414575">
                <a:tc>
                  <a:txBody>
                    <a:bodyPr/>
                    <a:lstStyle/>
                    <a:p>
                      <a:pPr indent="0" lvl="0" marL="0" rtl="0" algn="l">
                        <a:spcBef>
                          <a:spcPts val="0"/>
                        </a:spcBef>
                        <a:spcAft>
                          <a:spcPts val="0"/>
                        </a:spcAft>
                        <a:buNone/>
                      </a:pPr>
                      <a:r>
                        <a:rPr lang="en-US"/>
                        <a:t>XGBoost</a:t>
                      </a:r>
                      <a:endParaRPr/>
                    </a:p>
                  </a:txBody>
                  <a:tcPr marT="91425" marB="91425" marR="91425" marL="91425"/>
                </a:tc>
                <a:tc>
                  <a:txBody>
                    <a:bodyPr/>
                    <a:lstStyle/>
                    <a:p>
                      <a:pPr indent="0" lvl="0" marL="0" rtl="0" algn="l">
                        <a:spcBef>
                          <a:spcPts val="0"/>
                        </a:spcBef>
                        <a:spcAft>
                          <a:spcPts val="0"/>
                        </a:spcAft>
                        <a:buNone/>
                      </a:pPr>
                      <a:r>
                        <a:rPr lang="en-US"/>
                        <a:t>0.884</a:t>
                      </a:r>
                      <a:endParaRPr/>
                    </a:p>
                  </a:txBody>
                  <a:tcPr marT="91425" marB="91425" marR="91425" marL="91425"/>
                </a:tc>
              </a:tr>
              <a:tr h="414575">
                <a:tc>
                  <a:txBody>
                    <a:bodyPr/>
                    <a:lstStyle/>
                    <a:p>
                      <a:pPr indent="0" lvl="0" marL="0" rtl="0" algn="l">
                        <a:spcBef>
                          <a:spcPts val="0"/>
                        </a:spcBef>
                        <a:spcAft>
                          <a:spcPts val="0"/>
                        </a:spcAft>
                        <a:buNone/>
                      </a:pPr>
                      <a:r>
                        <a:rPr lang="en-US"/>
                        <a:t>Support Vector Machine</a:t>
                      </a:r>
                      <a:endParaRPr/>
                    </a:p>
                  </a:txBody>
                  <a:tcPr marT="91425" marB="91425" marR="91425" marL="91425"/>
                </a:tc>
                <a:tc>
                  <a:txBody>
                    <a:bodyPr/>
                    <a:lstStyle/>
                    <a:p>
                      <a:pPr indent="0" lvl="0" marL="0" rtl="0" algn="l">
                        <a:spcBef>
                          <a:spcPts val="0"/>
                        </a:spcBef>
                        <a:spcAft>
                          <a:spcPts val="0"/>
                        </a:spcAft>
                        <a:buNone/>
                      </a:pPr>
                      <a:r>
                        <a:rPr lang="en-US"/>
                        <a:t>0.891</a:t>
                      </a:r>
                      <a:endParaRPr/>
                    </a:p>
                  </a:txBody>
                  <a:tcPr marT="91425" marB="91425" marR="91425" marL="91425"/>
                </a:tc>
              </a:tr>
            </a:tbl>
          </a:graphicData>
        </a:graphic>
      </p:graphicFrame>
      <p:sp>
        <p:nvSpPr>
          <p:cNvPr id="96" name="Google Shape;96;g1259498dca3_0_57"/>
          <p:cNvSpPr txBox="1"/>
          <p:nvPr/>
        </p:nvSpPr>
        <p:spPr>
          <a:xfrm>
            <a:off x="480425" y="2079050"/>
            <a:ext cx="8344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In predicting the </a:t>
            </a:r>
            <a:r>
              <a:rPr lang="en-US" sz="1900"/>
              <a:t>occurrence</a:t>
            </a:r>
            <a:r>
              <a:rPr lang="en-US" sz="1900"/>
              <a:t> of heart failures, we compared five models. (Chart and graph)</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259498dca3_0_66"/>
          <p:cNvSpPr/>
          <p:nvPr/>
        </p:nvSpPr>
        <p:spPr>
          <a:xfrm>
            <a:off x="558800" y="525055"/>
            <a:ext cx="5824200" cy="5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F2F2F2"/>
                </a:solidFill>
              </a:rPr>
              <a:t>Pitch</a:t>
            </a:r>
            <a:r>
              <a:rPr lang="en-US" sz="1600">
                <a:solidFill>
                  <a:srgbClr val="F2F2F2"/>
                </a:solidFill>
                <a:latin typeface="Arial"/>
                <a:ea typeface="Arial"/>
                <a:cs typeface="Arial"/>
                <a:sym typeface="Arial"/>
              </a:rPr>
              <a:t>. </a:t>
            </a:r>
            <a:br>
              <a:rPr lang="en-US" sz="1800">
                <a:solidFill>
                  <a:srgbClr val="F2F2F2"/>
                </a:solidFill>
                <a:latin typeface="Arial"/>
                <a:ea typeface="Arial"/>
                <a:cs typeface="Arial"/>
                <a:sym typeface="Arial"/>
              </a:rPr>
            </a:br>
            <a:r>
              <a:rPr lang="en-US" sz="2000">
                <a:solidFill>
                  <a:srgbClr val="F2F2F2"/>
                </a:solidFill>
                <a:latin typeface="Arial"/>
                <a:ea typeface="Arial"/>
                <a:cs typeface="Arial"/>
                <a:sym typeface="Arial"/>
              </a:rPr>
              <a:t>1.</a:t>
            </a:r>
            <a:r>
              <a:rPr lang="en-US" sz="2000">
                <a:solidFill>
                  <a:srgbClr val="F2F2F2"/>
                </a:solidFill>
              </a:rPr>
              <a:t>5</a:t>
            </a:r>
            <a:r>
              <a:rPr lang="en-US" sz="2000">
                <a:solidFill>
                  <a:srgbClr val="F2F2F2"/>
                </a:solidFill>
              </a:rPr>
              <a:t>. Conclusion</a:t>
            </a:r>
            <a:endParaRPr/>
          </a:p>
        </p:txBody>
      </p:sp>
      <p:sp>
        <p:nvSpPr>
          <p:cNvPr id="103" name="Google Shape;103;g1259498dca3_0_66"/>
          <p:cNvSpPr/>
          <p:nvPr/>
        </p:nvSpPr>
        <p:spPr>
          <a:xfrm>
            <a:off x="546895" y="1523719"/>
            <a:ext cx="8797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rgbClr val="0C0C0C"/>
                </a:solidFill>
              </a:rPr>
              <a:t>Conclusion</a:t>
            </a:r>
            <a:endParaRPr b="1" sz="3200">
              <a:solidFill>
                <a:srgbClr val="0C0C0C"/>
              </a:solidFill>
            </a:endParaRPr>
          </a:p>
        </p:txBody>
      </p:sp>
      <p:sp>
        <p:nvSpPr>
          <p:cNvPr id="104" name="Google Shape;104;g1259498dca3_0_66"/>
          <p:cNvSpPr txBox="1"/>
          <p:nvPr/>
        </p:nvSpPr>
        <p:spPr>
          <a:xfrm>
            <a:off x="553675" y="2119775"/>
            <a:ext cx="87972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t>Through many epochs of trial and error, our team has concluded that the SVM and random forest models were able to best capture this dataset at an accuracy of 89.1%. Using this model, wrapped in a user-friendly interactive Python script, medical professionals could find out how much a certain patient is at risk of heart failure in comparison to previous patients in the matters of second without wasting precious time and resources on further investigation in order to ensure an efficient and optimized workflow for getting each patient the help they need.</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2019-07-06T14:12:49Z</dcterms:created>
  <dc:creator>Soon Yong Chang</dc:creator>
</cp:coreProperties>
</file>