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imes New Roman Bold" charset="1" panose="02030802070405020303"/>
      <p:regular r:id="rId22"/>
    </p:embeddedFont>
    <p:embeddedFont>
      <p:font typeface="Lexend Deca" charset="1" panose="00000000000000000000"/>
      <p:regular r:id="rId23"/>
    </p:embeddedFont>
    <p:embeddedFont>
      <p:font typeface="Canva Sans" charset="1" panose="020B0503030501040103"/>
      <p:regular r:id="rId24"/>
    </p:embeddedFont>
    <p:embeddedFont>
      <p:font typeface="Trebuchet MS Bold" charset="1" panose="020B0703020202020204"/>
      <p:regular r:id="rId25"/>
    </p:embeddedFont>
    <p:embeddedFont>
      <p:font typeface="Times New Roman" charset="1" panose="02030502070405020303"/>
      <p:regular r:id="rId26"/>
    </p:embeddedFont>
    <p:embeddedFont>
      <p:font typeface="Trebuchet MS" charset="1" panose="020B0603020202020204"/>
      <p:regular r:id="rId27"/>
    </p:embeddedFont>
    <p:embeddedFont>
      <p:font typeface="Canva Sans Bold" charset="1" panose="020B0803030501040103"/>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1.7.2013</a:t>
            </a:r>
          </a:p>
          <a:p>
            <a:r>
              <a:rPr lang="en-US"/>
              <a:t/>
            </a:r>
          </a:p>
          <a:p>
            <a:r>
              <a:rPr lang="en-US"/>
              <a:t>1</a:t>
            </a:r>
          </a:p>
          <a:p>
            <a:r>
              <a:rPr lang="en-US"/>
              <a:t/>
            </a:r>
          </a:p>
          <a:p>
            <a:r>
              <a:rPr lang="en-US"/>
              <a:t>‹#›</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15.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6.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5.png" Type="http://schemas.openxmlformats.org/officeDocument/2006/relationships/image"/><Relationship Id="rId7" Target="../media/image11.jpeg" Type="http://schemas.openxmlformats.org/officeDocument/2006/relationships/image"/><Relationship Id="rId8" Target="../media/image6.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6.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6.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6.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6.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7" cy="13709651"/>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1" cy="4756500"/>
            <a:chOff x="0" y="0"/>
            <a:chExt cx="9497441" cy="6342000"/>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0" y="0"/>
            <a:ext cx="19263456" cy="11811477"/>
            <a:chOff x="0" y="0"/>
            <a:chExt cx="25684607" cy="15748636"/>
          </a:xfrm>
        </p:grpSpPr>
        <p:sp>
          <p:nvSpPr>
            <p:cNvPr name="Freeform 7" id="7"/>
            <p:cNvSpPr/>
            <p:nvPr/>
          </p:nvSpPr>
          <p:spPr>
            <a:xfrm flipH="false" flipV="false" rot="0">
              <a:off x="0" y="0"/>
              <a:ext cx="25684607" cy="15748636"/>
            </a:xfrm>
            <a:custGeom>
              <a:avLst/>
              <a:gdLst/>
              <a:ahLst/>
              <a:cxnLst/>
              <a:rect r="r" b="b" t="t" l="l"/>
              <a:pathLst>
                <a:path h="15748636" w="25684607">
                  <a:moveTo>
                    <a:pt x="0" y="0"/>
                  </a:moveTo>
                  <a:lnTo>
                    <a:pt x="25684607" y="0"/>
                  </a:lnTo>
                  <a:lnTo>
                    <a:pt x="25684607" y="15748636"/>
                  </a:lnTo>
                  <a:lnTo>
                    <a:pt x="0" y="15748636"/>
                  </a:lnTo>
                  <a:lnTo>
                    <a:pt x="0" y="0"/>
                  </a:lnTo>
                  <a:close/>
                </a:path>
              </a:pathLst>
            </a:custGeom>
            <a:blipFill>
              <a:blip r:embed="rId3"/>
              <a:stretch>
                <a:fillRect l="0" t="-965" r="0" b="-965"/>
              </a:stretch>
            </a:blipFill>
          </p:spPr>
        </p:sp>
      </p:grpSp>
      <p:sp>
        <p:nvSpPr>
          <p:cNvPr name="TextBox 8" id="8"/>
          <p:cNvSpPr txBox="true"/>
          <p:nvPr/>
        </p:nvSpPr>
        <p:spPr>
          <a:xfrm rot="0">
            <a:off x="1028700" y="938829"/>
            <a:ext cx="11444288" cy="3000375"/>
          </a:xfrm>
          <a:prstGeom prst="rect">
            <a:avLst/>
          </a:prstGeom>
        </p:spPr>
        <p:txBody>
          <a:bodyPr anchor="t" rtlCol="false" tIns="0" lIns="0" bIns="0" rIns="0">
            <a:spAutoFit/>
          </a:bodyPr>
          <a:lstStyle/>
          <a:p>
            <a:pPr algn="l">
              <a:lnSpc>
                <a:spcPts val="9960"/>
              </a:lnSpc>
            </a:pPr>
            <a:r>
              <a:rPr lang="en-US" sz="8300" b="true">
                <a:solidFill>
                  <a:srgbClr val="0F0F0F"/>
                </a:solidFill>
                <a:latin typeface="Times New Roman Bold"/>
                <a:ea typeface="Times New Roman Bold"/>
                <a:cs typeface="Times New Roman Bold"/>
                <a:sym typeface="Times New Roman Bold"/>
              </a:rPr>
              <a:t>Digital Portfolio </a:t>
            </a:r>
          </a:p>
          <a:p>
            <a:pPr algn="l">
              <a:lnSpc>
                <a:spcPts val="9960"/>
              </a:lnSpc>
            </a:pPr>
          </a:p>
        </p:txBody>
      </p:sp>
      <p:sp>
        <p:nvSpPr>
          <p:cNvPr name="TextBox 9" id="9"/>
          <p:cNvSpPr txBox="true"/>
          <p:nvPr/>
        </p:nvSpPr>
        <p:spPr>
          <a:xfrm rot="0">
            <a:off x="945544" y="3348241"/>
            <a:ext cx="14034518" cy="4200449"/>
          </a:xfrm>
          <a:prstGeom prst="rect">
            <a:avLst/>
          </a:prstGeom>
        </p:spPr>
        <p:txBody>
          <a:bodyPr anchor="t" rtlCol="false" tIns="0" lIns="0" bIns="0" rIns="0">
            <a:spAutoFit/>
          </a:bodyPr>
          <a:lstStyle/>
          <a:p>
            <a:pPr algn="l">
              <a:lnSpc>
                <a:spcPts val="4761"/>
              </a:lnSpc>
            </a:pPr>
            <a:r>
              <a:rPr lang="en-US" sz="3967">
                <a:solidFill>
                  <a:srgbClr val="000000"/>
                </a:solidFill>
                <a:latin typeface="Lexend Deca"/>
                <a:ea typeface="Lexend Deca"/>
                <a:cs typeface="Lexend Deca"/>
                <a:sym typeface="Lexend Deca"/>
              </a:rPr>
              <a:t>STUDENT NAME: PRIYADHARSHINI.S</a:t>
            </a:r>
          </a:p>
          <a:p>
            <a:pPr algn="l">
              <a:lnSpc>
                <a:spcPts val="4761"/>
              </a:lnSpc>
            </a:pPr>
            <a:r>
              <a:rPr lang="en-US" sz="3967">
                <a:solidFill>
                  <a:srgbClr val="000000"/>
                </a:solidFill>
                <a:latin typeface="Lexend Deca"/>
                <a:ea typeface="Lexend Deca"/>
                <a:cs typeface="Lexend Deca"/>
                <a:sym typeface="Lexend Deca"/>
              </a:rPr>
              <a:t>REGISTER NO AND NMID:A0BD7EFEB4CFEC5A9B8427CC5D88CFC9</a:t>
            </a:r>
          </a:p>
          <a:p>
            <a:pPr algn="l">
              <a:lnSpc>
                <a:spcPts val="4761"/>
              </a:lnSpc>
            </a:pPr>
            <a:r>
              <a:rPr lang="en-US" sz="3967">
                <a:solidFill>
                  <a:srgbClr val="000000"/>
                </a:solidFill>
                <a:latin typeface="Lexend Deca"/>
                <a:ea typeface="Lexend Deca"/>
                <a:cs typeface="Lexend Deca"/>
                <a:sym typeface="Lexend Deca"/>
              </a:rPr>
              <a:t>DEPARTMENT:B.SC COMPUTER SCIENCE </a:t>
            </a:r>
          </a:p>
          <a:p>
            <a:pPr algn="l">
              <a:lnSpc>
                <a:spcPts val="4761"/>
              </a:lnSpc>
            </a:pPr>
            <a:r>
              <a:rPr lang="en-US" sz="3967">
                <a:solidFill>
                  <a:srgbClr val="000000"/>
                </a:solidFill>
                <a:latin typeface="Lexend Deca"/>
                <a:ea typeface="Lexend Deca"/>
                <a:cs typeface="Lexend Deca"/>
                <a:sym typeface="Lexend Deca"/>
              </a:rPr>
              <a:t>COLLEGE: SRM ARTS AND SCIENCE COLLEGE </a:t>
            </a:r>
          </a:p>
          <a:p>
            <a:pPr algn="l">
              <a:lnSpc>
                <a:spcPts val="4761"/>
              </a:lnSpc>
            </a:pPr>
            <a:r>
              <a:rPr lang="en-US" sz="3967">
                <a:solidFill>
                  <a:srgbClr val="000000"/>
                </a:solidFill>
                <a:latin typeface="Lexend Deca"/>
                <a:ea typeface="Lexend Deca"/>
                <a:cs typeface="Lexend Deca"/>
                <a:sym typeface="Lexend Deca"/>
              </a:rPr>
              <a:t>UNIVERSITY:MADRAS UNIVERSITY </a:t>
            </a:r>
          </a:p>
          <a:p>
            <a:pPr algn="l">
              <a:lnSpc>
                <a:spcPts val="4761"/>
              </a:lnSpc>
            </a:pPr>
            <a:r>
              <a:rPr lang="en-US" sz="3967">
                <a:solidFill>
                  <a:srgbClr val="000000"/>
                </a:solidFill>
                <a:latin typeface="Lexend Deca"/>
                <a:ea typeface="Lexend Deca"/>
                <a:cs typeface="Lexend Deca"/>
                <a:sym typeface="Lexend Deca"/>
              </a:rPr>
              <a:t>           </a:t>
            </a:r>
          </a:p>
        </p:txBody>
      </p:sp>
      <p:sp>
        <p:nvSpPr>
          <p:cNvPr name="TextBox 10" id="10"/>
          <p:cNvSpPr txBox="true"/>
          <p:nvPr/>
        </p:nvSpPr>
        <p:spPr>
          <a:xfrm rot="0">
            <a:off x="17259300" y="9115425"/>
            <a:ext cx="152400" cy="295275"/>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7" cy="13709651"/>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1" cy="4756500"/>
            <a:chOff x="0" y="0"/>
            <a:chExt cx="9497441" cy="6342000"/>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6344900" y="0"/>
            <a:ext cx="1943100" cy="10287000"/>
            <a:chOff x="0" y="0"/>
            <a:chExt cx="2590800" cy="13716000"/>
          </a:xfrm>
        </p:grpSpPr>
        <p:sp>
          <p:nvSpPr>
            <p:cNvPr name="Freeform 7" id="7"/>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5490"/>
              </a:srgbClr>
            </a:solidFill>
          </p:spPr>
        </p:sp>
      </p:grpSp>
      <p:grpSp>
        <p:nvGrpSpPr>
          <p:cNvPr name="Group 8" id="8"/>
          <p:cNvGrpSpPr/>
          <p:nvPr/>
        </p:nvGrpSpPr>
        <p:grpSpPr>
          <a:xfrm rot="0">
            <a:off x="16404370" y="0"/>
            <a:ext cx="1883664" cy="10287000"/>
            <a:chOff x="0" y="0"/>
            <a:chExt cx="2511552" cy="13716000"/>
          </a:xfrm>
        </p:grpSpPr>
        <p:sp>
          <p:nvSpPr>
            <p:cNvPr name="Freeform 9" id="9"/>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16471"/>
              </a:srgbClr>
            </a:solidFill>
          </p:spPr>
        </p:sp>
      </p:grpSp>
      <p:grpSp>
        <p:nvGrpSpPr>
          <p:cNvPr name="Group 10" id="10"/>
          <p:cNvGrpSpPr/>
          <p:nvPr/>
        </p:nvGrpSpPr>
        <p:grpSpPr>
          <a:xfrm rot="0">
            <a:off x="15559088" y="5386388"/>
            <a:ext cx="2728913" cy="4900613"/>
            <a:chOff x="0" y="0"/>
            <a:chExt cx="3638550" cy="6534150"/>
          </a:xfrm>
        </p:grpSpPr>
        <p:sp>
          <p:nvSpPr>
            <p:cNvPr name="Freeform 11" id="11"/>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3137"/>
              </a:srgbClr>
            </a:solidFill>
          </p:spPr>
        </p:sp>
      </p:grpSp>
      <p:grpSp>
        <p:nvGrpSpPr>
          <p:cNvPr name="Group 12" id="12"/>
          <p:cNvGrpSpPr/>
          <p:nvPr/>
        </p:nvGrpSpPr>
        <p:grpSpPr>
          <a:xfrm rot="0">
            <a:off x="0" y="6015038"/>
            <a:ext cx="671513" cy="4271963"/>
            <a:chOff x="0" y="0"/>
            <a:chExt cx="895350" cy="5695950"/>
          </a:xfrm>
        </p:grpSpPr>
        <p:sp>
          <p:nvSpPr>
            <p:cNvPr name="Freeform 13" id="13"/>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5490"/>
              </a:srgbClr>
            </a:solidFill>
          </p:spPr>
        </p:sp>
      </p:grpSp>
      <p:grpSp>
        <p:nvGrpSpPr>
          <p:cNvPr name="Group 14" id="14"/>
          <p:cNvGrpSpPr/>
          <p:nvPr/>
        </p:nvGrpSpPr>
        <p:grpSpPr>
          <a:xfrm rot="0">
            <a:off x="-387577" y="-2249"/>
            <a:ext cx="18679574" cy="10507260"/>
            <a:chOff x="0" y="0"/>
            <a:chExt cx="24906099" cy="14009680"/>
          </a:xfrm>
        </p:grpSpPr>
        <p:sp>
          <p:nvSpPr>
            <p:cNvPr name="Freeform 15" id="15"/>
            <p:cNvSpPr/>
            <p:nvPr/>
          </p:nvSpPr>
          <p:spPr>
            <a:xfrm flipH="false" flipV="false" rot="0">
              <a:off x="0" y="0"/>
              <a:ext cx="24906097" cy="14009624"/>
            </a:xfrm>
            <a:custGeom>
              <a:avLst/>
              <a:gdLst/>
              <a:ahLst/>
              <a:cxnLst/>
              <a:rect r="r" b="b" t="t" l="l"/>
              <a:pathLst>
                <a:path h="14009624" w="24906097">
                  <a:moveTo>
                    <a:pt x="0" y="0"/>
                  </a:moveTo>
                  <a:lnTo>
                    <a:pt x="24906097" y="0"/>
                  </a:lnTo>
                  <a:lnTo>
                    <a:pt x="24906097" y="14009624"/>
                  </a:lnTo>
                  <a:lnTo>
                    <a:pt x="0" y="14009624"/>
                  </a:lnTo>
                  <a:lnTo>
                    <a:pt x="0" y="0"/>
                  </a:lnTo>
                  <a:close/>
                </a:path>
              </a:pathLst>
            </a:custGeom>
            <a:blipFill>
              <a:blip r:embed="rId2"/>
              <a:stretch>
                <a:fillRect l="0" t="0" r="0" b="0"/>
              </a:stretch>
            </a:blipFill>
          </p:spPr>
        </p:sp>
      </p:grpSp>
      <p:sp>
        <p:nvSpPr>
          <p:cNvPr name="Freeform 16" id="16"/>
          <p:cNvSpPr/>
          <p:nvPr/>
        </p:nvSpPr>
        <p:spPr>
          <a:xfrm flipH="false" flipV="false" rot="0">
            <a:off x="9702844" y="2769883"/>
            <a:ext cx="2932147" cy="6356958"/>
          </a:xfrm>
          <a:custGeom>
            <a:avLst/>
            <a:gdLst/>
            <a:ahLst/>
            <a:cxnLst/>
            <a:rect r="r" b="b" t="t" l="l"/>
            <a:pathLst>
              <a:path h="6356958" w="2932147">
                <a:moveTo>
                  <a:pt x="0" y="0"/>
                </a:moveTo>
                <a:lnTo>
                  <a:pt x="2932146" y="0"/>
                </a:lnTo>
                <a:lnTo>
                  <a:pt x="2932146" y="6356959"/>
                </a:lnTo>
                <a:lnTo>
                  <a:pt x="0" y="6356959"/>
                </a:lnTo>
                <a:lnTo>
                  <a:pt x="0" y="0"/>
                </a:lnTo>
                <a:close/>
              </a:path>
            </a:pathLst>
          </a:custGeom>
          <a:blipFill>
            <a:blip r:embed="rId3"/>
            <a:stretch>
              <a:fillRect l="0" t="0" r="0" b="0"/>
            </a:stretch>
          </a:blipFill>
        </p:spPr>
      </p:sp>
      <p:sp>
        <p:nvSpPr>
          <p:cNvPr name="TextBox 17" id="17"/>
          <p:cNvSpPr txBox="true"/>
          <p:nvPr/>
        </p:nvSpPr>
        <p:spPr>
          <a:xfrm rot="0">
            <a:off x="3180493" y="1284955"/>
            <a:ext cx="12720638" cy="1018109"/>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RESULTS AND SCREENSHOTS</a:t>
            </a:r>
          </a:p>
        </p:txBody>
      </p:sp>
      <p:sp>
        <p:nvSpPr>
          <p:cNvPr name="TextBox 18" id="18"/>
          <p:cNvSpPr txBox="true"/>
          <p:nvPr/>
        </p:nvSpPr>
        <p:spPr>
          <a:xfrm rot="0">
            <a:off x="17259300" y="9115425"/>
            <a:ext cx="152400" cy="295275"/>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10</a:t>
            </a:r>
          </a:p>
        </p:txBody>
      </p:sp>
      <p:sp>
        <p:nvSpPr>
          <p:cNvPr name="TextBox 19" id="19"/>
          <p:cNvSpPr txBox="true"/>
          <p:nvPr/>
        </p:nvSpPr>
        <p:spPr>
          <a:xfrm rot="0">
            <a:off x="874464" y="3160314"/>
            <a:ext cx="6392566" cy="5509422"/>
          </a:xfrm>
          <a:prstGeom prst="rect">
            <a:avLst/>
          </a:prstGeom>
        </p:spPr>
        <p:txBody>
          <a:bodyPr anchor="t" rtlCol="false" tIns="0" lIns="0" bIns="0" rIns="0">
            <a:spAutoFit/>
          </a:bodyPr>
          <a:lstStyle/>
          <a:p>
            <a:pPr algn="ctr">
              <a:lnSpc>
                <a:spcPts val="4758"/>
              </a:lnSpc>
            </a:pPr>
            <a:r>
              <a:rPr lang="en-US" sz="3398">
                <a:solidFill>
                  <a:srgbClr val="000000"/>
                </a:solidFill>
                <a:latin typeface="Lexend Deca"/>
                <a:ea typeface="Lexend Deca"/>
                <a:cs typeface="Lexend Deca"/>
                <a:sym typeface="Lexend Deca"/>
              </a:rPr>
              <a:t>The final portfolio website is fully functional and responsive.</a:t>
            </a:r>
          </a:p>
          <a:p>
            <a:pPr algn="ctr">
              <a:lnSpc>
                <a:spcPts val="4758"/>
              </a:lnSpc>
            </a:pPr>
            <a:r>
              <a:rPr lang="en-US" sz="3398">
                <a:solidFill>
                  <a:srgbClr val="000000"/>
                </a:solidFill>
                <a:latin typeface="Lexend Deca"/>
                <a:ea typeface="Lexend Deca"/>
                <a:cs typeface="Lexend Deca"/>
                <a:sym typeface="Lexend Deca"/>
              </a:rPr>
              <a:t>Screenshots show different sections like Home, About, and Projects.</a:t>
            </a:r>
          </a:p>
          <a:p>
            <a:pPr algn="ctr">
              <a:lnSpc>
                <a:spcPts val="4758"/>
              </a:lnSpc>
            </a:pPr>
          </a:p>
          <a:p>
            <a:pPr algn="ctr">
              <a:lnSpc>
                <a:spcPts val="4758"/>
              </a:lnSpc>
            </a:pPr>
          </a:p>
          <a:p>
            <a:pPr algn="ctr">
              <a:lnSpc>
                <a:spcPts val="4758"/>
              </a:lnSpc>
            </a:pP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7" cy="13709651"/>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1" cy="4756500"/>
            <a:chOff x="0" y="0"/>
            <a:chExt cx="9497441" cy="6342000"/>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0"/>
              </a:srgbClr>
            </a:solidFill>
          </p:spPr>
        </p:sp>
      </p:grpSp>
      <p:grpSp>
        <p:nvGrpSpPr>
          <p:cNvPr name="Group 8" id="8"/>
          <p:cNvGrpSpPr/>
          <p:nvPr/>
        </p:nvGrpSpPr>
        <p:grpSpPr>
          <a:xfrm rot="0">
            <a:off x="13401675" y="4572000"/>
            <a:ext cx="4886325" cy="5715000"/>
            <a:chOff x="0" y="0"/>
            <a:chExt cx="6515100" cy="7620000"/>
          </a:xfrm>
        </p:grpSpPr>
        <p:sp>
          <p:nvSpPr>
            <p:cNvPr name="Freeform 9" id="9"/>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3137"/>
              </a:srgbClr>
            </a:solidFill>
          </p:spPr>
        </p:sp>
      </p:grpSp>
      <p:grpSp>
        <p:nvGrpSpPr>
          <p:cNvPr name="Group 10" id="10"/>
          <p:cNvGrpSpPr/>
          <p:nvPr/>
        </p:nvGrpSpPr>
        <p:grpSpPr>
          <a:xfrm rot="0">
            <a:off x="14006895" y="0"/>
            <a:ext cx="4281106" cy="10287000"/>
            <a:chOff x="0" y="0"/>
            <a:chExt cx="5708142" cy="13716000"/>
          </a:xfrm>
        </p:grpSpPr>
        <p:sp>
          <p:nvSpPr>
            <p:cNvPr name="Freeform 11" id="11"/>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392"/>
              </a:srgbClr>
            </a:solidFill>
          </p:spPr>
        </p:sp>
      </p:grpSp>
      <p:grpSp>
        <p:nvGrpSpPr>
          <p:cNvPr name="Group 12" id="12"/>
          <p:cNvGrpSpPr/>
          <p:nvPr/>
        </p:nvGrpSpPr>
        <p:grpSpPr>
          <a:xfrm rot="0">
            <a:off x="16344900" y="0"/>
            <a:ext cx="1943100" cy="10287000"/>
            <a:chOff x="0" y="0"/>
            <a:chExt cx="2590800" cy="13716000"/>
          </a:xfrm>
        </p:grpSpPr>
        <p:sp>
          <p:nvSpPr>
            <p:cNvPr name="Freeform 13" id="13"/>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5490"/>
              </a:srgbClr>
            </a:solidFill>
          </p:spPr>
        </p:sp>
      </p:grpSp>
      <p:grpSp>
        <p:nvGrpSpPr>
          <p:cNvPr name="Group 14" id="14"/>
          <p:cNvGrpSpPr/>
          <p:nvPr/>
        </p:nvGrpSpPr>
        <p:grpSpPr>
          <a:xfrm rot="0">
            <a:off x="16404370" y="0"/>
            <a:ext cx="1883664" cy="10287000"/>
            <a:chOff x="0" y="0"/>
            <a:chExt cx="2511552" cy="13716000"/>
          </a:xfrm>
        </p:grpSpPr>
        <p:sp>
          <p:nvSpPr>
            <p:cNvPr name="Freeform 15" id="15"/>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16471"/>
              </a:srgbClr>
            </a:solidFill>
          </p:spPr>
        </p:sp>
      </p:grpSp>
      <p:grpSp>
        <p:nvGrpSpPr>
          <p:cNvPr name="Group 16" id="16"/>
          <p:cNvGrpSpPr/>
          <p:nvPr/>
        </p:nvGrpSpPr>
        <p:grpSpPr>
          <a:xfrm rot="0">
            <a:off x="15559088" y="5386388"/>
            <a:ext cx="2728913" cy="4900613"/>
            <a:chOff x="0" y="0"/>
            <a:chExt cx="3638550" cy="6534150"/>
          </a:xfrm>
        </p:grpSpPr>
        <p:sp>
          <p:nvSpPr>
            <p:cNvPr name="Freeform 17" id="17"/>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3137"/>
              </a:srgbClr>
            </a:solidFill>
          </p:spPr>
        </p:sp>
      </p:grpSp>
      <p:grpSp>
        <p:nvGrpSpPr>
          <p:cNvPr name="Group 18" id="18"/>
          <p:cNvGrpSpPr/>
          <p:nvPr/>
        </p:nvGrpSpPr>
        <p:grpSpPr>
          <a:xfrm rot="0">
            <a:off x="0" y="6015038"/>
            <a:ext cx="671513" cy="4271963"/>
            <a:chOff x="0" y="0"/>
            <a:chExt cx="895350" cy="5695950"/>
          </a:xfrm>
        </p:grpSpPr>
        <p:sp>
          <p:nvSpPr>
            <p:cNvPr name="Freeform 19" id="19"/>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5490"/>
              </a:srgbClr>
            </a:solidFill>
          </p:spPr>
        </p:sp>
      </p:grpSp>
      <p:grpSp>
        <p:nvGrpSpPr>
          <p:cNvPr name="Group 20" id="20"/>
          <p:cNvGrpSpPr/>
          <p:nvPr/>
        </p:nvGrpSpPr>
        <p:grpSpPr>
          <a:xfrm rot="0">
            <a:off x="2500312" y="9701212"/>
            <a:ext cx="114300" cy="266700"/>
            <a:chOff x="0" y="0"/>
            <a:chExt cx="152400" cy="355600"/>
          </a:xfrm>
        </p:grpSpPr>
        <p:sp>
          <p:nvSpPr>
            <p:cNvPr name="Freeform 21" id="21"/>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
              <a:stretch>
                <a:fillRect l="-66666" t="0" r="-66666" b="0"/>
              </a:stretch>
            </a:blipFill>
          </p:spPr>
        </p:sp>
      </p:grpSp>
      <p:sp>
        <p:nvSpPr>
          <p:cNvPr name="TextBox 22" id="22"/>
          <p:cNvSpPr txBox="true"/>
          <p:nvPr/>
        </p:nvSpPr>
        <p:spPr>
          <a:xfrm rot="0">
            <a:off x="1132998" y="2389187"/>
            <a:ext cx="16532368" cy="5765800"/>
          </a:xfrm>
          <a:prstGeom prst="rect">
            <a:avLst/>
          </a:prstGeom>
        </p:spPr>
        <p:txBody>
          <a:bodyPr anchor="t" rtlCol="false" tIns="0" lIns="0" bIns="0" rIns="0">
            <a:spAutoFit/>
          </a:bodyPr>
          <a:lstStyle/>
          <a:p>
            <a:pPr algn="ctr">
              <a:lnSpc>
                <a:spcPts val="5598"/>
              </a:lnSpc>
            </a:pPr>
            <a:r>
              <a:rPr lang="en-US" sz="3999">
                <a:solidFill>
                  <a:srgbClr val="000000"/>
                </a:solidFill>
                <a:latin typeface="Lexend Deca"/>
                <a:ea typeface="Lexend Deca"/>
                <a:cs typeface="Lexend Deca"/>
                <a:sym typeface="Lexend Deca"/>
              </a:rPr>
              <a:t>The project successfully solves the problem of professional presentation.</a:t>
            </a:r>
          </a:p>
          <a:p>
            <a:pPr algn="ctr">
              <a:lnSpc>
                <a:spcPts val="5598"/>
              </a:lnSpc>
            </a:pPr>
            <a:r>
              <a:rPr lang="en-US" sz="3999">
                <a:solidFill>
                  <a:srgbClr val="000000"/>
                </a:solidFill>
                <a:latin typeface="Lexend Deca"/>
                <a:ea typeface="Lexend Deca"/>
                <a:cs typeface="Lexend Deca"/>
                <a:sym typeface="Lexend Deca"/>
              </a:rPr>
              <a:t>It creates a strong online presence for students and professionals.</a:t>
            </a:r>
          </a:p>
          <a:p>
            <a:pPr algn="ctr">
              <a:lnSpc>
                <a:spcPts val="5598"/>
              </a:lnSpc>
            </a:pPr>
            <a:r>
              <a:rPr lang="en-US" sz="3999">
                <a:solidFill>
                  <a:srgbClr val="000000"/>
                </a:solidFill>
                <a:latin typeface="Lexend Deca"/>
                <a:ea typeface="Lexend Deca"/>
                <a:cs typeface="Lexend Deca"/>
                <a:sym typeface="Lexend Deca"/>
              </a:rPr>
              <a:t>The portfolio is easy to use, well-designed, and highly responsive.</a:t>
            </a:r>
          </a:p>
          <a:p>
            <a:pPr algn="ctr">
              <a:lnSpc>
                <a:spcPts val="5598"/>
              </a:lnSpc>
            </a:pPr>
            <a:r>
              <a:rPr lang="en-US" sz="3999">
                <a:solidFill>
                  <a:srgbClr val="000000"/>
                </a:solidFill>
                <a:latin typeface="Lexend Deca"/>
                <a:ea typeface="Lexend Deca"/>
                <a:cs typeface="Lexend Deca"/>
                <a:sym typeface="Lexend Deca"/>
              </a:rPr>
              <a:t>It helps in personal branding and career growth opportunities.</a:t>
            </a:r>
          </a:p>
          <a:p>
            <a:pPr algn="ctr">
              <a:lnSpc>
                <a:spcPts val="5598"/>
              </a:lnSpc>
            </a:pPr>
            <a:r>
              <a:rPr lang="en-US" sz="3999">
                <a:solidFill>
                  <a:srgbClr val="000000"/>
                </a:solidFill>
                <a:latin typeface="Lexend Deca"/>
                <a:ea typeface="Lexend Deca"/>
                <a:cs typeface="Lexend Deca"/>
                <a:sym typeface="Lexend Deca"/>
              </a:rPr>
              <a:t>The design and tools used make it simple yet powerful.</a:t>
            </a:r>
          </a:p>
          <a:p>
            <a:pPr algn="ctr">
              <a:lnSpc>
                <a:spcPts val="5598"/>
              </a:lnSpc>
            </a:pPr>
            <a:r>
              <a:rPr lang="en-US" sz="3999">
                <a:solidFill>
                  <a:srgbClr val="000000"/>
                </a:solidFill>
                <a:latin typeface="Lexend Deca"/>
                <a:ea typeface="Lexend Deca"/>
                <a:cs typeface="Lexend Deca"/>
                <a:sym typeface="Lexend Deca"/>
              </a:rPr>
              <a:t>Future improvements can include adding animations or blogs.</a:t>
            </a:r>
          </a:p>
          <a:p>
            <a:pPr algn="ctr">
              <a:lnSpc>
                <a:spcPts val="5598"/>
              </a:lnSpc>
            </a:pPr>
            <a:r>
              <a:rPr lang="en-US" sz="3999">
                <a:solidFill>
                  <a:srgbClr val="000000"/>
                </a:solidFill>
                <a:latin typeface="Lexend Deca"/>
                <a:ea typeface="Lexend Deca"/>
                <a:cs typeface="Lexend Deca"/>
                <a:sym typeface="Lexend Deca"/>
              </a:rPr>
              <a:t>It shows the importance of a digital portfolio in today’s world.</a:t>
            </a:r>
          </a:p>
        </p:txBody>
      </p:sp>
      <p:grpSp>
        <p:nvGrpSpPr>
          <p:cNvPr name="Group 23" id="23"/>
          <p:cNvGrpSpPr/>
          <p:nvPr/>
        </p:nvGrpSpPr>
        <p:grpSpPr>
          <a:xfrm rot="0">
            <a:off x="0" y="-46449"/>
            <a:ext cx="18288000" cy="10534746"/>
            <a:chOff x="0" y="0"/>
            <a:chExt cx="24384000" cy="14046327"/>
          </a:xfrm>
        </p:grpSpPr>
        <p:sp>
          <p:nvSpPr>
            <p:cNvPr name="Freeform 24" id="24"/>
            <p:cNvSpPr/>
            <p:nvPr/>
          </p:nvSpPr>
          <p:spPr>
            <a:xfrm flipH="false" flipV="false" rot="0">
              <a:off x="0" y="0"/>
              <a:ext cx="24384000" cy="14046327"/>
            </a:xfrm>
            <a:custGeom>
              <a:avLst/>
              <a:gdLst/>
              <a:ahLst/>
              <a:cxnLst/>
              <a:rect r="r" b="b" t="t" l="l"/>
              <a:pathLst>
                <a:path h="14046327" w="24384000">
                  <a:moveTo>
                    <a:pt x="0" y="0"/>
                  </a:moveTo>
                  <a:lnTo>
                    <a:pt x="24384000" y="0"/>
                  </a:lnTo>
                  <a:lnTo>
                    <a:pt x="24384000" y="14046327"/>
                  </a:lnTo>
                  <a:lnTo>
                    <a:pt x="0" y="14046327"/>
                  </a:lnTo>
                  <a:lnTo>
                    <a:pt x="0" y="0"/>
                  </a:lnTo>
                  <a:close/>
                </a:path>
              </a:pathLst>
            </a:custGeom>
            <a:blipFill>
              <a:blip r:embed="rId3"/>
              <a:stretch>
                <a:fillRect l="-1204" t="0" r="-1204" b="0"/>
              </a:stretch>
            </a:blipFill>
          </p:spPr>
        </p:sp>
      </p:grpSp>
      <p:sp>
        <p:nvSpPr>
          <p:cNvPr name="TextBox 25" id="25"/>
          <p:cNvSpPr txBox="true"/>
          <p:nvPr/>
        </p:nvSpPr>
        <p:spPr>
          <a:xfrm rot="0">
            <a:off x="5965181" y="971550"/>
            <a:ext cx="6868002" cy="1172008"/>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CONCLUSION</a:t>
            </a:r>
          </a:p>
        </p:txBody>
      </p:sp>
      <p:sp>
        <p:nvSpPr>
          <p:cNvPr name="TextBox 26" id="26"/>
          <p:cNvSpPr txBox="true"/>
          <p:nvPr/>
        </p:nvSpPr>
        <p:spPr>
          <a:xfrm rot="0">
            <a:off x="17259300" y="9115425"/>
            <a:ext cx="152400" cy="295275"/>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11</a:t>
            </a:r>
          </a:p>
        </p:txBody>
      </p:sp>
      <p:sp>
        <p:nvSpPr>
          <p:cNvPr name="TextBox 27" id="27"/>
          <p:cNvSpPr txBox="true"/>
          <p:nvPr/>
        </p:nvSpPr>
        <p:spPr>
          <a:xfrm rot="0">
            <a:off x="335756" y="3370250"/>
            <a:ext cx="17843554" cy="5060974"/>
          </a:xfrm>
          <a:prstGeom prst="rect">
            <a:avLst/>
          </a:prstGeom>
        </p:spPr>
        <p:txBody>
          <a:bodyPr anchor="t" rtlCol="false" tIns="0" lIns="0" bIns="0" rIns="0">
            <a:spAutoFit/>
          </a:bodyPr>
          <a:lstStyle/>
          <a:p>
            <a:pPr algn="ctr">
              <a:lnSpc>
                <a:spcPts val="5598"/>
              </a:lnSpc>
            </a:pPr>
            <a:r>
              <a:rPr lang="en-US" sz="3999">
                <a:solidFill>
                  <a:srgbClr val="000000"/>
                </a:solidFill>
                <a:latin typeface="Lexend Deca"/>
                <a:ea typeface="Lexend Deca"/>
                <a:cs typeface="Lexend Deca"/>
                <a:sym typeface="Lexend Deca"/>
              </a:rPr>
              <a:t>The project successfully solves the problem of professional presentation.</a:t>
            </a:r>
          </a:p>
          <a:p>
            <a:pPr algn="ctr">
              <a:lnSpc>
                <a:spcPts val="5598"/>
              </a:lnSpc>
            </a:pPr>
            <a:r>
              <a:rPr lang="en-US" sz="3999">
                <a:solidFill>
                  <a:srgbClr val="000000"/>
                </a:solidFill>
                <a:latin typeface="Lexend Deca"/>
                <a:ea typeface="Lexend Deca"/>
                <a:cs typeface="Lexend Deca"/>
                <a:sym typeface="Lexend Deca"/>
              </a:rPr>
              <a:t>It creates a strong online presence for students and professionals.</a:t>
            </a:r>
          </a:p>
          <a:p>
            <a:pPr algn="ctr">
              <a:lnSpc>
                <a:spcPts val="5598"/>
              </a:lnSpc>
            </a:pPr>
            <a:r>
              <a:rPr lang="en-US" sz="3999">
                <a:solidFill>
                  <a:srgbClr val="000000"/>
                </a:solidFill>
                <a:latin typeface="Lexend Deca"/>
                <a:ea typeface="Lexend Deca"/>
                <a:cs typeface="Lexend Deca"/>
                <a:sym typeface="Lexend Deca"/>
              </a:rPr>
              <a:t>The portfolio is easy to use, well-designed, and highly responsive.</a:t>
            </a:r>
          </a:p>
          <a:p>
            <a:pPr algn="ctr">
              <a:lnSpc>
                <a:spcPts val="5598"/>
              </a:lnSpc>
            </a:pPr>
            <a:r>
              <a:rPr lang="en-US" sz="3999">
                <a:solidFill>
                  <a:srgbClr val="000000"/>
                </a:solidFill>
                <a:latin typeface="Lexend Deca"/>
                <a:ea typeface="Lexend Deca"/>
                <a:cs typeface="Lexend Deca"/>
                <a:sym typeface="Lexend Deca"/>
              </a:rPr>
              <a:t>It helps in personal branding and career growth opportunities.</a:t>
            </a:r>
          </a:p>
          <a:p>
            <a:pPr algn="ctr">
              <a:lnSpc>
                <a:spcPts val="5598"/>
              </a:lnSpc>
            </a:pPr>
            <a:r>
              <a:rPr lang="en-US" sz="3999">
                <a:solidFill>
                  <a:srgbClr val="000000"/>
                </a:solidFill>
                <a:latin typeface="Lexend Deca"/>
                <a:ea typeface="Lexend Deca"/>
                <a:cs typeface="Lexend Deca"/>
                <a:sym typeface="Lexend Deca"/>
              </a:rPr>
              <a:t>The design and tools used make it simple yet powerful.</a:t>
            </a:r>
          </a:p>
          <a:p>
            <a:pPr algn="ctr">
              <a:lnSpc>
                <a:spcPts val="5598"/>
              </a:lnSpc>
            </a:pPr>
            <a:r>
              <a:rPr lang="en-US" sz="3999">
                <a:solidFill>
                  <a:srgbClr val="000000"/>
                </a:solidFill>
                <a:latin typeface="Lexend Deca"/>
                <a:ea typeface="Lexend Deca"/>
                <a:cs typeface="Lexend Deca"/>
                <a:sym typeface="Lexend Deca"/>
              </a:rPr>
              <a:t>Future improvements can include adding animations or blogs.</a:t>
            </a:r>
          </a:p>
          <a:p>
            <a:pPr algn="ctr">
              <a:lnSpc>
                <a:spcPts val="5598"/>
              </a:lnSpc>
            </a:pPr>
            <a:r>
              <a:rPr lang="en-US" sz="3999">
                <a:solidFill>
                  <a:srgbClr val="000000"/>
                </a:solidFill>
                <a:latin typeface="Lexend Deca"/>
                <a:ea typeface="Lexend Deca"/>
                <a:cs typeface="Lexend Deca"/>
                <a:sym typeface="Lexend Deca"/>
              </a:rPr>
              <a:t>It shows the importance of a digital portfolio in today’s world.</a:t>
            </a:r>
          </a:p>
        </p:txBody>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48343"/>
            <a:ext cx="18288000" cy="11162727"/>
            <a:chOff x="0" y="0"/>
            <a:chExt cx="24384000" cy="14883637"/>
          </a:xfrm>
        </p:grpSpPr>
        <p:sp>
          <p:nvSpPr>
            <p:cNvPr name="Freeform 3" id="3"/>
            <p:cNvSpPr/>
            <p:nvPr/>
          </p:nvSpPr>
          <p:spPr>
            <a:xfrm flipH="false" flipV="false" rot="0">
              <a:off x="0" y="0"/>
              <a:ext cx="24384000" cy="14883637"/>
            </a:xfrm>
            <a:custGeom>
              <a:avLst/>
              <a:gdLst/>
              <a:ahLst/>
              <a:cxnLst/>
              <a:rect r="r" b="b" t="t" l="l"/>
              <a:pathLst>
                <a:path h="14883637" w="24384000">
                  <a:moveTo>
                    <a:pt x="0" y="0"/>
                  </a:moveTo>
                  <a:lnTo>
                    <a:pt x="24384000" y="0"/>
                  </a:lnTo>
                  <a:lnTo>
                    <a:pt x="24384000" y="14883637"/>
                  </a:lnTo>
                  <a:lnTo>
                    <a:pt x="0" y="14883637"/>
                  </a:lnTo>
                  <a:lnTo>
                    <a:pt x="0" y="0"/>
                  </a:lnTo>
                  <a:close/>
                </a:path>
              </a:pathLst>
            </a:custGeom>
            <a:blipFill>
              <a:blip r:embed="rId2"/>
              <a:stretch>
                <a:fillRect l="-4256" t="0" r="-4256" b="0"/>
              </a:stretch>
            </a:blipFill>
          </p:spPr>
        </p:sp>
      </p:grpSp>
      <p:sp>
        <p:nvSpPr>
          <p:cNvPr name="TextBox 4" id="4"/>
          <p:cNvSpPr txBox="true"/>
          <p:nvPr/>
        </p:nvSpPr>
        <p:spPr>
          <a:xfrm rot="0">
            <a:off x="17259300" y="9115425"/>
            <a:ext cx="152400" cy="295275"/>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12</a:t>
            </a:r>
          </a:p>
        </p:txBody>
      </p:sp>
      <p:sp>
        <p:nvSpPr>
          <p:cNvPr name="TextBox 5" id="5"/>
          <p:cNvSpPr txBox="true"/>
          <p:nvPr/>
        </p:nvSpPr>
        <p:spPr>
          <a:xfrm rot="0">
            <a:off x="5572234" y="1049859"/>
            <a:ext cx="6444457" cy="19094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GitHub link</a:t>
            </a:r>
          </a:p>
        </p:txBody>
      </p:sp>
      <p:sp>
        <p:nvSpPr>
          <p:cNvPr name="TextBox 6" id="6"/>
          <p:cNvSpPr txBox="true"/>
          <p:nvPr/>
        </p:nvSpPr>
        <p:spPr>
          <a:xfrm rot="0">
            <a:off x="4532339" y="4819967"/>
            <a:ext cx="9223322"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https://lunapriya25.github.io/Priyadharshini/</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90169"/>
            <a:ext cx="18626042" cy="10477214"/>
            <a:chOff x="0" y="0"/>
            <a:chExt cx="24834723" cy="13969619"/>
          </a:xfrm>
        </p:grpSpPr>
        <p:sp>
          <p:nvSpPr>
            <p:cNvPr name="Freeform 3" id="3"/>
            <p:cNvSpPr/>
            <p:nvPr/>
          </p:nvSpPr>
          <p:spPr>
            <a:xfrm flipH="false" flipV="false" rot="0">
              <a:off x="0" y="0"/>
              <a:ext cx="24834723" cy="13969619"/>
            </a:xfrm>
            <a:custGeom>
              <a:avLst/>
              <a:gdLst/>
              <a:ahLst/>
              <a:cxnLst/>
              <a:rect r="r" b="b" t="t" l="l"/>
              <a:pathLst>
                <a:path h="13969619" w="24834723">
                  <a:moveTo>
                    <a:pt x="0" y="0"/>
                  </a:moveTo>
                  <a:lnTo>
                    <a:pt x="24834723" y="0"/>
                  </a:lnTo>
                  <a:lnTo>
                    <a:pt x="24834723" y="13969619"/>
                  </a:lnTo>
                  <a:lnTo>
                    <a:pt x="0" y="13969619"/>
                  </a:lnTo>
                  <a:lnTo>
                    <a:pt x="0" y="0"/>
                  </a:lnTo>
                  <a:close/>
                </a:path>
              </a:pathLst>
            </a:custGeom>
            <a:blipFill>
              <a:blip r:embed="rId2"/>
              <a:stretch>
                <a:fillRect l="0" t="0" r="0" b="0"/>
              </a:stretch>
            </a:blipFill>
          </p:spPr>
        </p:sp>
      </p:grpSp>
      <p:sp>
        <p:nvSpPr>
          <p:cNvPr name="TextBox 4" id="4"/>
          <p:cNvSpPr txBox="true"/>
          <p:nvPr/>
        </p:nvSpPr>
        <p:spPr>
          <a:xfrm rot="0">
            <a:off x="17259300" y="9115425"/>
            <a:ext cx="152400" cy="295275"/>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13</a:t>
            </a:r>
          </a:p>
        </p:txBody>
      </p:sp>
      <p:sp>
        <p:nvSpPr>
          <p:cNvPr name="TextBox 5" id="5"/>
          <p:cNvSpPr txBox="true"/>
          <p:nvPr/>
        </p:nvSpPr>
        <p:spPr>
          <a:xfrm rot="0">
            <a:off x="5869033" y="3702042"/>
            <a:ext cx="11389786" cy="1873901"/>
          </a:xfrm>
          <a:prstGeom prst="rect">
            <a:avLst/>
          </a:prstGeom>
        </p:spPr>
        <p:txBody>
          <a:bodyPr anchor="t" rtlCol="false" tIns="0" lIns="0" bIns="0" rIns="0">
            <a:spAutoFit/>
          </a:bodyPr>
          <a:lstStyle/>
          <a:p>
            <a:pPr algn="ctr">
              <a:lnSpc>
                <a:spcPts val="12347"/>
              </a:lnSpc>
            </a:pPr>
            <a:r>
              <a:rPr lang="en-US" sz="8819" b="true">
                <a:solidFill>
                  <a:srgbClr val="000000"/>
                </a:solidFill>
                <a:latin typeface="Trebuchet MS Bold"/>
                <a:ea typeface="Trebuchet MS Bold"/>
                <a:cs typeface="Trebuchet MS Bold"/>
                <a:sym typeface="Trebuchet MS Bold"/>
              </a:rPr>
              <a:t>Thanking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25" t="0" r="-25" b="0"/>
            </a:stretch>
          </a:blipFill>
        </p:spPr>
      </p:sp>
      <p:grpSp>
        <p:nvGrpSpPr>
          <p:cNvPr name="Group 5" id="5"/>
          <p:cNvGrpSpPr/>
          <p:nvPr/>
        </p:nvGrpSpPr>
        <p:grpSpPr>
          <a:xfrm rot="0">
            <a:off x="0" y="6015038"/>
            <a:ext cx="671513" cy="4271963"/>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5490"/>
              </a:srgbClr>
            </a:solidFill>
          </p:spPr>
        </p:sp>
      </p:grpSp>
      <p:grpSp>
        <p:nvGrpSpPr>
          <p:cNvPr name="Group 7" id="7"/>
          <p:cNvGrpSpPr/>
          <p:nvPr/>
        </p:nvGrpSpPr>
        <p:grpSpPr>
          <a:xfrm rot="0">
            <a:off x="1014412" y="9701212"/>
            <a:ext cx="3214687" cy="300037"/>
            <a:chOff x="0" y="0"/>
            <a:chExt cx="4286250" cy="400050"/>
          </a:xfrm>
        </p:grpSpPr>
        <p:sp>
          <p:nvSpPr>
            <p:cNvPr name="Freeform 8" id="8"/>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4"/>
              <a:stretch>
                <a:fillRect l="-66666" t="0" r="-66666" b="0"/>
              </a:stretch>
            </a:blipFill>
          </p:spPr>
        </p:sp>
      </p:grpSp>
      <p:grpSp>
        <p:nvGrpSpPr>
          <p:cNvPr name="Group 9" id="9"/>
          <p:cNvGrpSpPr/>
          <p:nvPr/>
        </p:nvGrpSpPr>
        <p:grpSpPr>
          <a:xfrm rot="0">
            <a:off x="700088" y="9615488"/>
            <a:ext cx="5557837" cy="442913"/>
            <a:chOff x="0" y="0"/>
            <a:chExt cx="7410450" cy="590550"/>
          </a:xfrm>
        </p:grpSpPr>
        <p:sp>
          <p:nvSpPr>
            <p:cNvPr name="Freeform 10" id="10"/>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5"/>
              <a:stretch>
                <a:fillRect l="0" t="-124" r="0" b="-124"/>
              </a:stretch>
            </a:blipFill>
          </p:spPr>
        </p:sp>
      </p:grpSp>
      <p:grpSp>
        <p:nvGrpSpPr>
          <p:cNvPr name="Group 11" id="11"/>
          <p:cNvGrpSpPr/>
          <p:nvPr/>
        </p:nvGrpSpPr>
        <p:grpSpPr>
          <a:xfrm rot="0">
            <a:off x="-371006" y="-232996"/>
            <a:ext cx="19342322" cy="13063156"/>
            <a:chOff x="0" y="0"/>
            <a:chExt cx="25789762" cy="17417542"/>
          </a:xfrm>
        </p:grpSpPr>
        <p:sp>
          <p:nvSpPr>
            <p:cNvPr name="Freeform 12" id="12"/>
            <p:cNvSpPr/>
            <p:nvPr/>
          </p:nvSpPr>
          <p:spPr>
            <a:xfrm flipH="false" flipV="false" rot="0">
              <a:off x="0" y="0"/>
              <a:ext cx="25789762" cy="17417542"/>
            </a:xfrm>
            <a:custGeom>
              <a:avLst/>
              <a:gdLst/>
              <a:ahLst/>
              <a:cxnLst/>
              <a:rect r="r" b="b" t="t" l="l"/>
              <a:pathLst>
                <a:path h="17417542" w="25789762">
                  <a:moveTo>
                    <a:pt x="0" y="0"/>
                  </a:moveTo>
                  <a:lnTo>
                    <a:pt x="25789762" y="0"/>
                  </a:lnTo>
                  <a:lnTo>
                    <a:pt x="25789762" y="17417542"/>
                  </a:lnTo>
                  <a:lnTo>
                    <a:pt x="0" y="17417542"/>
                  </a:lnTo>
                  <a:lnTo>
                    <a:pt x="0" y="0"/>
                  </a:lnTo>
                  <a:close/>
                </a:path>
              </a:pathLst>
            </a:custGeom>
            <a:blipFill>
              <a:blip r:embed="rId6"/>
              <a:stretch>
                <a:fillRect l="-10032" t="0" r="-10032" b="0"/>
              </a:stretch>
            </a:blipFill>
          </p:spPr>
        </p:sp>
      </p:grpSp>
      <p:sp>
        <p:nvSpPr>
          <p:cNvPr name="TextBox 13" id="13"/>
          <p:cNvSpPr txBox="true"/>
          <p:nvPr/>
        </p:nvSpPr>
        <p:spPr>
          <a:xfrm rot="0">
            <a:off x="3279457" y="1675721"/>
            <a:ext cx="5864542" cy="102933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TITLE</a:t>
            </a:r>
          </a:p>
        </p:txBody>
      </p:sp>
      <p:sp>
        <p:nvSpPr>
          <p:cNvPr name="TextBox 14" id="14"/>
          <p:cNvSpPr txBox="true"/>
          <p:nvPr/>
        </p:nvSpPr>
        <p:spPr>
          <a:xfrm rot="0">
            <a:off x="5555278" y="2184401"/>
            <a:ext cx="10145368" cy="2959099"/>
          </a:xfrm>
          <a:prstGeom prst="rect">
            <a:avLst/>
          </a:prstGeom>
        </p:spPr>
        <p:txBody>
          <a:bodyPr anchor="t" rtlCol="false" tIns="0" lIns="0" bIns="0" rIns="0">
            <a:spAutoFit/>
          </a:bodyPr>
          <a:lstStyle/>
          <a:p>
            <a:pPr algn="ctr">
              <a:lnSpc>
                <a:spcPts val="15400"/>
              </a:lnSpc>
            </a:pPr>
            <a:r>
              <a:rPr lang="en-US" sz="11000">
                <a:solidFill>
                  <a:srgbClr val="000000"/>
                </a:solidFill>
                <a:latin typeface="Times New Roman"/>
                <a:ea typeface="Times New Roman"/>
                <a:cs typeface="Times New Roman"/>
                <a:sym typeface="Times New Roman"/>
              </a:rPr>
              <a:t>Digital portfolio </a:t>
            </a:r>
          </a:p>
        </p:txBody>
      </p:sp>
      <p:sp>
        <p:nvSpPr>
          <p:cNvPr name="TextBox 15" id="15"/>
          <p:cNvSpPr txBox="true"/>
          <p:nvPr/>
        </p:nvSpPr>
        <p:spPr>
          <a:xfrm rot="0">
            <a:off x="17259300" y="9115425"/>
            <a:ext cx="152400" cy="295275"/>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2</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30" cy="10287000"/>
            <a:chOff x="0" y="0"/>
            <a:chExt cx="24963374"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grpSp>
        <p:nvGrpSpPr>
          <p:cNvPr name="Group 4" id="4"/>
          <p:cNvGrpSpPr/>
          <p:nvPr/>
        </p:nvGrpSpPr>
        <p:grpSpPr>
          <a:xfrm rot="0">
            <a:off x="11165774" y="0"/>
            <a:ext cx="7129463" cy="10294810"/>
            <a:chOff x="0" y="0"/>
            <a:chExt cx="9505950" cy="13726413"/>
          </a:xfrm>
        </p:grpSpPr>
        <p:sp>
          <p:nvSpPr>
            <p:cNvPr name="Freeform 5" id="5"/>
            <p:cNvSpPr/>
            <p:nvPr/>
          </p:nvSpPr>
          <p:spPr>
            <a:xfrm flipH="false" flipV="false" rot="0">
              <a:off x="0" y="0"/>
              <a:ext cx="9505950" cy="13726413"/>
            </a:xfrm>
            <a:custGeom>
              <a:avLst/>
              <a:gdLst/>
              <a:ahLst/>
              <a:cxnLst/>
              <a:rect r="r" b="b" t="t" l="l"/>
              <a:pathLst>
                <a:path h="13726413" w="9505950">
                  <a:moveTo>
                    <a:pt x="0" y="0"/>
                  </a:moveTo>
                  <a:lnTo>
                    <a:pt x="9505950" y="0"/>
                  </a:lnTo>
                  <a:lnTo>
                    <a:pt x="9505950" y="13726413"/>
                  </a:lnTo>
                  <a:lnTo>
                    <a:pt x="0" y="13726413"/>
                  </a:lnTo>
                  <a:lnTo>
                    <a:pt x="0" y="0"/>
                  </a:lnTo>
                  <a:close/>
                </a:path>
              </a:pathLst>
            </a:custGeom>
            <a:blipFill>
              <a:blip r:embed="rId2"/>
              <a:stretch>
                <a:fillRect l="-82" t="0" r="-82" b="0"/>
              </a:stretch>
            </a:blipFill>
          </p:spPr>
        </p:sp>
      </p:grpSp>
      <p:grpSp>
        <p:nvGrpSpPr>
          <p:cNvPr name="Group 6" id="6"/>
          <p:cNvGrpSpPr/>
          <p:nvPr/>
        </p:nvGrpSpPr>
        <p:grpSpPr>
          <a:xfrm rot="0">
            <a:off x="0" y="6015038"/>
            <a:ext cx="671513" cy="4271963"/>
            <a:chOff x="0" y="0"/>
            <a:chExt cx="895350" cy="5695950"/>
          </a:xfrm>
        </p:grpSpPr>
        <p:sp>
          <p:nvSpPr>
            <p:cNvPr name="Freeform 7" id="7"/>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5490"/>
              </a:srgbClr>
            </a:solidFill>
          </p:spPr>
        </p:sp>
      </p:grpSp>
      <p:sp>
        <p:nvSpPr>
          <p:cNvPr name="TextBox 8" id="8"/>
          <p:cNvSpPr txBox="true"/>
          <p:nvPr/>
        </p:nvSpPr>
        <p:spPr>
          <a:xfrm rot="0">
            <a:off x="1128712" y="9700481"/>
            <a:ext cx="2660333" cy="278130"/>
          </a:xfrm>
          <a:prstGeom prst="rect">
            <a:avLst/>
          </a:prstGeom>
        </p:spPr>
        <p:txBody>
          <a:bodyPr anchor="t" rtlCol="false" tIns="0" lIns="0" bIns="0" rIns="0">
            <a:spAutoFit/>
          </a:bodyPr>
          <a:lstStyle/>
          <a:p>
            <a:pPr algn="l">
              <a:lnSpc>
                <a:spcPts val="1911"/>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9" id="9"/>
          <p:cNvGrpSpPr/>
          <p:nvPr/>
        </p:nvGrpSpPr>
        <p:grpSpPr>
          <a:xfrm rot="0">
            <a:off x="11044238" y="671512"/>
            <a:ext cx="542925" cy="542925"/>
            <a:chOff x="0" y="0"/>
            <a:chExt cx="723900" cy="723900"/>
          </a:xfrm>
        </p:grpSpPr>
        <p:sp>
          <p:nvSpPr>
            <p:cNvPr name="Freeform 10" id="10"/>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1" id="11"/>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2" id="12"/>
          <p:cNvGrpSpPr/>
          <p:nvPr/>
        </p:nvGrpSpPr>
        <p:grpSpPr>
          <a:xfrm rot="0">
            <a:off x="16030575" y="9201150"/>
            <a:ext cx="371475" cy="371475"/>
            <a:chOff x="0" y="0"/>
            <a:chExt cx="495300" cy="495300"/>
          </a:xfrm>
        </p:grpSpPr>
        <p:sp>
          <p:nvSpPr>
            <p:cNvPr name="Freeform 13" id="13"/>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5"/>
              <a:stretch>
                <a:fillRect l="0" t="0" r="0" b="0"/>
              </a:stretch>
            </a:blipFill>
          </p:spPr>
        </p:sp>
      </p:grpSp>
      <p:grpSp>
        <p:nvGrpSpPr>
          <p:cNvPr name="Group 14" id="14"/>
          <p:cNvGrpSpPr/>
          <p:nvPr/>
        </p:nvGrpSpPr>
        <p:grpSpPr>
          <a:xfrm rot="0">
            <a:off x="700088" y="9615488"/>
            <a:ext cx="5557837" cy="442913"/>
            <a:chOff x="0" y="0"/>
            <a:chExt cx="7410450" cy="590550"/>
          </a:xfrm>
        </p:grpSpPr>
        <p:sp>
          <p:nvSpPr>
            <p:cNvPr name="Freeform 15" id="15"/>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6"/>
              <a:stretch>
                <a:fillRect l="0" t="-124" r="0" b="-124"/>
              </a:stretch>
            </a:blipFill>
          </p:spPr>
        </p:sp>
      </p:grpSp>
      <p:grpSp>
        <p:nvGrpSpPr>
          <p:cNvPr name="Group 16" id="16"/>
          <p:cNvGrpSpPr/>
          <p:nvPr/>
        </p:nvGrpSpPr>
        <p:grpSpPr>
          <a:xfrm rot="0">
            <a:off x="71438" y="5729285"/>
            <a:ext cx="2600325" cy="4514850"/>
            <a:chOff x="0" y="0"/>
            <a:chExt cx="3467100" cy="6019800"/>
          </a:xfrm>
        </p:grpSpPr>
        <p:sp>
          <p:nvSpPr>
            <p:cNvPr name="Freeform 17" id="17"/>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7"/>
              <a:stretch>
                <a:fillRect l="-72" t="0" r="-72" b="0"/>
              </a:stretch>
            </a:blipFill>
          </p:spPr>
        </p:sp>
      </p:grpSp>
      <p:grpSp>
        <p:nvGrpSpPr>
          <p:cNvPr name="Group 18" id="18"/>
          <p:cNvGrpSpPr/>
          <p:nvPr/>
        </p:nvGrpSpPr>
        <p:grpSpPr>
          <a:xfrm rot="0">
            <a:off x="-655952" y="-685120"/>
            <a:ext cx="20161948" cy="11341133"/>
            <a:chOff x="0" y="0"/>
            <a:chExt cx="26882598" cy="15121510"/>
          </a:xfrm>
        </p:grpSpPr>
        <p:sp>
          <p:nvSpPr>
            <p:cNvPr name="Freeform 19" id="19"/>
            <p:cNvSpPr/>
            <p:nvPr/>
          </p:nvSpPr>
          <p:spPr>
            <a:xfrm flipH="false" flipV="false" rot="0">
              <a:off x="0" y="0"/>
              <a:ext cx="26882598" cy="15121510"/>
            </a:xfrm>
            <a:custGeom>
              <a:avLst/>
              <a:gdLst/>
              <a:ahLst/>
              <a:cxnLst/>
              <a:rect r="r" b="b" t="t" l="l"/>
              <a:pathLst>
                <a:path h="15121510" w="26882598">
                  <a:moveTo>
                    <a:pt x="0" y="0"/>
                  </a:moveTo>
                  <a:lnTo>
                    <a:pt x="26882598" y="0"/>
                  </a:lnTo>
                  <a:lnTo>
                    <a:pt x="26882598" y="15121510"/>
                  </a:lnTo>
                  <a:lnTo>
                    <a:pt x="0" y="15121510"/>
                  </a:lnTo>
                  <a:lnTo>
                    <a:pt x="0" y="0"/>
                  </a:lnTo>
                  <a:close/>
                </a:path>
              </a:pathLst>
            </a:custGeom>
            <a:blipFill>
              <a:blip r:embed="rId8"/>
              <a:stretch>
                <a:fillRect l="0" t="0" r="0" b="0"/>
              </a:stretch>
            </a:blipFill>
          </p:spPr>
        </p:sp>
      </p:grpSp>
      <p:sp>
        <p:nvSpPr>
          <p:cNvPr name="TextBox 20" id="20"/>
          <p:cNvSpPr txBox="true"/>
          <p:nvPr/>
        </p:nvSpPr>
        <p:spPr>
          <a:xfrm rot="0">
            <a:off x="8369445" y="1777585"/>
            <a:ext cx="3535680" cy="11811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21" id="21"/>
          <p:cNvSpPr txBox="true"/>
          <p:nvPr/>
        </p:nvSpPr>
        <p:spPr>
          <a:xfrm rot="0">
            <a:off x="9041130" y="2701511"/>
            <a:ext cx="7360920" cy="7277100"/>
          </a:xfrm>
          <a:prstGeom prst="rect">
            <a:avLst/>
          </a:prstGeom>
        </p:spPr>
        <p:txBody>
          <a:bodyPr anchor="t" rtlCol="false" tIns="0" lIns="0" bIns="0" rIns="0">
            <a:spAutoFit/>
          </a:bodyPr>
          <a:lstStyle/>
          <a:p>
            <a:pPr algn="l">
              <a:lnSpc>
                <a:spcPts val="5040"/>
              </a:lnSpc>
            </a:pP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Tools and Technologies</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Portfolio design and Layout</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Features and Functionality</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Results and Screenshots</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Github Link</a:t>
            </a:r>
          </a:p>
          <a:p>
            <a:pPr algn="l" marL="1097915" indent="-274479" lvl="3">
              <a:lnSpc>
                <a:spcPts val="5040"/>
              </a:lnSpc>
            </a:pPr>
          </a:p>
        </p:txBody>
      </p:sp>
      <p:sp>
        <p:nvSpPr>
          <p:cNvPr name="TextBox 22" id="22"/>
          <p:cNvSpPr txBox="true"/>
          <p:nvPr/>
        </p:nvSpPr>
        <p:spPr>
          <a:xfrm rot="0">
            <a:off x="17259300" y="9115425"/>
            <a:ext cx="152400" cy="295275"/>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3</a:t>
            </a: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344900" y="0"/>
            <a:ext cx="1943100" cy="10287000"/>
            <a:chOff x="0" y="0"/>
            <a:chExt cx="2590800" cy="13716000"/>
          </a:xfrm>
        </p:grpSpPr>
        <p:sp>
          <p:nvSpPr>
            <p:cNvPr name="Freeform 3" id="3"/>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5490"/>
              </a:srgbClr>
            </a:solidFill>
          </p:spPr>
        </p:sp>
      </p:grpSp>
      <p:grpSp>
        <p:nvGrpSpPr>
          <p:cNvPr name="Group 4" id="4"/>
          <p:cNvGrpSpPr/>
          <p:nvPr/>
        </p:nvGrpSpPr>
        <p:grpSpPr>
          <a:xfrm rot="0">
            <a:off x="16404370" y="0"/>
            <a:ext cx="1883664" cy="10287000"/>
            <a:chOff x="0" y="0"/>
            <a:chExt cx="2511552" cy="13716000"/>
          </a:xfrm>
        </p:grpSpPr>
        <p:sp>
          <p:nvSpPr>
            <p:cNvPr name="Freeform 5" id="5"/>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16471"/>
              </a:srgbClr>
            </a:solidFill>
          </p:spPr>
        </p:sp>
      </p:grpSp>
      <p:grpSp>
        <p:nvGrpSpPr>
          <p:cNvPr name="Group 6" id="6"/>
          <p:cNvGrpSpPr/>
          <p:nvPr/>
        </p:nvGrpSpPr>
        <p:grpSpPr>
          <a:xfrm rot="0">
            <a:off x="15559088" y="5386388"/>
            <a:ext cx="2728913" cy="4900613"/>
            <a:chOff x="0" y="0"/>
            <a:chExt cx="3638550" cy="6534150"/>
          </a:xfrm>
        </p:grpSpPr>
        <p:sp>
          <p:nvSpPr>
            <p:cNvPr name="Freeform 7" id="7"/>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3137"/>
              </a:srgbClr>
            </a:solidFill>
          </p:spPr>
        </p:sp>
      </p:grpSp>
      <p:grpSp>
        <p:nvGrpSpPr>
          <p:cNvPr name="Group 8" id="8"/>
          <p:cNvGrpSpPr/>
          <p:nvPr/>
        </p:nvGrpSpPr>
        <p:grpSpPr>
          <a:xfrm rot="0">
            <a:off x="0" y="6015038"/>
            <a:ext cx="671513" cy="4271963"/>
            <a:chOff x="0" y="0"/>
            <a:chExt cx="895350" cy="5695950"/>
          </a:xfrm>
        </p:grpSpPr>
        <p:sp>
          <p:nvSpPr>
            <p:cNvPr name="Freeform 9" id="9"/>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5490"/>
              </a:srgbClr>
            </a:solidFill>
          </p:spPr>
        </p:sp>
      </p:grpSp>
      <p:grpSp>
        <p:nvGrpSpPr>
          <p:cNvPr name="Group 10" id="10"/>
          <p:cNvGrpSpPr/>
          <p:nvPr/>
        </p:nvGrpSpPr>
        <p:grpSpPr>
          <a:xfrm rot="0">
            <a:off x="1014412" y="9701212"/>
            <a:ext cx="3214687" cy="300037"/>
            <a:chOff x="0" y="0"/>
            <a:chExt cx="4286250" cy="400050"/>
          </a:xfrm>
        </p:grpSpPr>
        <p:sp>
          <p:nvSpPr>
            <p:cNvPr name="Freeform 11" id="11"/>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
              <a:stretch>
                <a:fillRect l="-66666" t="0" r="-66666" b="0"/>
              </a:stretch>
            </a:blipFill>
          </p:spPr>
        </p:sp>
      </p:grpSp>
      <p:grpSp>
        <p:nvGrpSpPr>
          <p:cNvPr name="Group 12" id="12"/>
          <p:cNvGrpSpPr/>
          <p:nvPr/>
        </p:nvGrpSpPr>
        <p:grpSpPr>
          <a:xfrm rot="0">
            <a:off x="-504114" y="-485876"/>
            <a:ext cx="19852481" cy="11167015"/>
            <a:chOff x="0" y="0"/>
            <a:chExt cx="26469975" cy="14889353"/>
          </a:xfrm>
        </p:grpSpPr>
        <p:sp>
          <p:nvSpPr>
            <p:cNvPr name="Freeform 13" id="13"/>
            <p:cNvSpPr/>
            <p:nvPr/>
          </p:nvSpPr>
          <p:spPr>
            <a:xfrm flipH="false" flipV="false" rot="0">
              <a:off x="0" y="0"/>
              <a:ext cx="26469975" cy="14889353"/>
            </a:xfrm>
            <a:custGeom>
              <a:avLst/>
              <a:gdLst/>
              <a:ahLst/>
              <a:cxnLst/>
              <a:rect r="r" b="b" t="t" l="l"/>
              <a:pathLst>
                <a:path h="14889353" w="26469975">
                  <a:moveTo>
                    <a:pt x="0" y="0"/>
                  </a:moveTo>
                  <a:lnTo>
                    <a:pt x="26469975" y="0"/>
                  </a:lnTo>
                  <a:lnTo>
                    <a:pt x="26469975" y="14889353"/>
                  </a:lnTo>
                  <a:lnTo>
                    <a:pt x="0" y="14889353"/>
                  </a:lnTo>
                  <a:lnTo>
                    <a:pt x="0" y="0"/>
                  </a:lnTo>
                  <a:close/>
                </a:path>
              </a:pathLst>
            </a:custGeom>
            <a:blipFill>
              <a:blip r:embed="rId3"/>
              <a:stretch>
                <a:fillRect l="0" t="0" r="0" b="0"/>
              </a:stretch>
            </a:blipFill>
          </p:spPr>
        </p:sp>
      </p:grpSp>
      <p:sp>
        <p:nvSpPr>
          <p:cNvPr name="TextBox 14" id="14"/>
          <p:cNvSpPr txBox="true"/>
          <p:nvPr/>
        </p:nvSpPr>
        <p:spPr>
          <a:xfrm rot="0">
            <a:off x="4598554" y="1000125"/>
            <a:ext cx="8455343" cy="1029335"/>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PROBLEM	STATEMENT</a:t>
            </a:r>
          </a:p>
        </p:txBody>
      </p:sp>
      <p:sp>
        <p:nvSpPr>
          <p:cNvPr name="TextBox 15" id="15"/>
          <p:cNvSpPr txBox="true"/>
          <p:nvPr/>
        </p:nvSpPr>
        <p:spPr>
          <a:xfrm rot="0">
            <a:off x="17259300" y="9115425"/>
            <a:ext cx="152400" cy="295275"/>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4</a:t>
            </a:r>
          </a:p>
        </p:txBody>
      </p:sp>
      <p:sp>
        <p:nvSpPr>
          <p:cNvPr name="TextBox 16" id="16"/>
          <p:cNvSpPr txBox="true"/>
          <p:nvPr/>
        </p:nvSpPr>
        <p:spPr>
          <a:xfrm rot="0">
            <a:off x="335756" y="3161616"/>
            <a:ext cx="17894430" cy="4764502"/>
          </a:xfrm>
          <a:prstGeom prst="rect">
            <a:avLst/>
          </a:prstGeom>
        </p:spPr>
        <p:txBody>
          <a:bodyPr anchor="t" rtlCol="false" tIns="0" lIns="0" bIns="0" rIns="0">
            <a:spAutoFit/>
          </a:bodyPr>
          <a:lstStyle/>
          <a:p>
            <a:pPr algn="ctr">
              <a:lnSpc>
                <a:spcPts val="4614"/>
              </a:lnSpc>
            </a:pPr>
            <a:r>
              <a:rPr lang="en-US" sz="3296">
                <a:solidFill>
                  <a:srgbClr val="000000"/>
                </a:solidFill>
                <a:latin typeface="Lexend Deca"/>
                <a:ea typeface="Lexend Deca"/>
                <a:cs typeface="Lexend Deca"/>
                <a:sym typeface="Lexend Deca"/>
              </a:rPr>
              <a:t>In today’s competitive world, having only a resume is not enough to showcase skills and achievements.</a:t>
            </a:r>
          </a:p>
          <a:p>
            <a:pPr algn="ctr">
              <a:lnSpc>
                <a:spcPts val="4614"/>
              </a:lnSpc>
            </a:pPr>
            <a:r>
              <a:rPr lang="en-US" sz="3296">
                <a:solidFill>
                  <a:srgbClr val="000000"/>
                </a:solidFill>
                <a:latin typeface="Lexend Deca"/>
                <a:ea typeface="Lexend Deca"/>
                <a:cs typeface="Lexend Deca"/>
                <a:sym typeface="Lexend Deca"/>
              </a:rPr>
              <a:t>Many students and professionals struggle to present their projects in an attractive way.</a:t>
            </a:r>
          </a:p>
          <a:p>
            <a:pPr algn="ctr">
              <a:lnSpc>
                <a:spcPts val="4614"/>
              </a:lnSpc>
            </a:pPr>
            <a:r>
              <a:rPr lang="en-US" sz="3296">
                <a:solidFill>
                  <a:srgbClr val="000000"/>
                </a:solidFill>
                <a:latin typeface="Lexend Deca"/>
                <a:ea typeface="Lexend Deca"/>
                <a:cs typeface="Lexend Deca"/>
                <a:sym typeface="Lexend Deca"/>
              </a:rPr>
              <a:t>Traditional resumes fail to highlight creativity and technical abilities effectively.</a:t>
            </a:r>
          </a:p>
          <a:p>
            <a:pPr algn="ctr">
              <a:lnSpc>
                <a:spcPts val="4614"/>
              </a:lnSpc>
            </a:pPr>
            <a:r>
              <a:rPr lang="en-US" sz="3296">
                <a:solidFill>
                  <a:srgbClr val="000000"/>
                </a:solidFill>
                <a:latin typeface="Lexend Deca"/>
                <a:ea typeface="Lexend Deca"/>
                <a:cs typeface="Lexend Deca"/>
                <a:sym typeface="Lexend Deca"/>
              </a:rPr>
              <a:t>A well-structured portfolio can act as a digital identity for individuals.</a:t>
            </a:r>
          </a:p>
          <a:p>
            <a:pPr algn="ctr">
              <a:lnSpc>
                <a:spcPts val="4614"/>
              </a:lnSpc>
            </a:pPr>
            <a:r>
              <a:rPr lang="en-US" sz="3296">
                <a:solidFill>
                  <a:srgbClr val="000000"/>
                </a:solidFill>
                <a:latin typeface="Lexend Deca"/>
                <a:ea typeface="Lexend Deca"/>
                <a:cs typeface="Lexend Deca"/>
                <a:sym typeface="Lexend Deca"/>
              </a:rPr>
              <a:t>The problem is the lack of a simple and professional solution for this need.</a:t>
            </a:r>
          </a:p>
          <a:p>
            <a:pPr algn="ctr">
              <a:lnSpc>
                <a:spcPts val="4614"/>
              </a:lnSpc>
            </a:pPr>
            <a:r>
              <a:rPr lang="en-US" sz="3296">
                <a:solidFill>
                  <a:srgbClr val="000000"/>
                </a:solidFill>
                <a:latin typeface="Lexend Deca"/>
                <a:ea typeface="Lexend Deca"/>
                <a:cs typeface="Lexend Deca"/>
                <a:sym typeface="Lexend Deca"/>
              </a:rPr>
              <a:t>This project focuses on solving that by creating a portfolio website.</a:t>
            </a:r>
          </a:p>
          <a:p>
            <a:pPr algn="ctr">
              <a:lnSpc>
                <a:spcPts val="4614"/>
              </a:lnSpc>
            </a:pPr>
            <a:r>
              <a:rPr lang="en-US" sz="3296">
                <a:solidFill>
                  <a:srgbClr val="000000"/>
                </a:solidFill>
                <a:latin typeface="Lexend Deca"/>
                <a:ea typeface="Lexend Deca"/>
                <a:cs typeface="Lexend Deca"/>
                <a:sym typeface="Lexend Deca"/>
              </a:rPr>
              <a:t>It helps individuals stand out and create a better impression.</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7" cy="13709651"/>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3773150" y="0"/>
            <a:ext cx="4514850" cy="10287000"/>
            <a:chOff x="0" y="0"/>
            <a:chExt cx="6019800" cy="13716000"/>
          </a:xfrm>
        </p:grpSpPr>
        <p:sp>
          <p:nvSpPr>
            <p:cNvPr name="Freeform 5" id="5"/>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0"/>
              </a:srgbClr>
            </a:solidFill>
          </p:spPr>
        </p:sp>
      </p:grpSp>
      <p:grpSp>
        <p:nvGrpSpPr>
          <p:cNvPr name="Group 6" id="6"/>
          <p:cNvGrpSpPr/>
          <p:nvPr/>
        </p:nvGrpSpPr>
        <p:grpSpPr>
          <a:xfrm rot="0">
            <a:off x="13401675" y="4572000"/>
            <a:ext cx="4886325" cy="5715000"/>
            <a:chOff x="0" y="0"/>
            <a:chExt cx="6515100" cy="7620000"/>
          </a:xfrm>
        </p:grpSpPr>
        <p:sp>
          <p:nvSpPr>
            <p:cNvPr name="Freeform 7" id="7"/>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3137"/>
              </a:srgbClr>
            </a:solidFill>
          </p:spPr>
        </p:sp>
      </p:grpSp>
      <p:grpSp>
        <p:nvGrpSpPr>
          <p:cNvPr name="Group 8" id="8"/>
          <p:cNvGrpSpPr/>
          <p:nvPr/>
        </p:nvGrpSpPr>
        <p:grpSpPr>
          <a:xfrm rot="0">
            <a:off x="14006895" y="0"/>
            <a:ext cx="4281106" cy="10287000"/>
            <a:chOff x="0" y="0"/>
            <a:chExt cx="5708142" cy="13716000"/>
          </a:xfrm>
        </p:grpSpPr>
        <p:sp>
          <p:nvSpPr>
            <p:cNvPr name="Freeform 9" id="9"/>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392"/>
              </a:srgbClr>
            </a:solidFill>
          </p:spPr>
        </p:sp>
      </p:grpSp>
      <p:grpSp>
        <p:nvGrpSpPr>
          <p:cNvPr name="Group 10" id="10"/>
          <p:cNvGrpSpPr/>
          <p:nvPr/>
        </p:nvGrpSpPr>
        <p:grpSpPr>
          <a:xfrm rot="0">
            <a:off x="16344900" y="0"/>
            <a:ext cx="1943100" cy="10287000"/>
            <a:chOff x="0" y="0"/>
            <a:chExt cx="2590800" cy="13716000"/>
          </a:xfrm>
        </p:grpSpPr>
        <p:sp>
          <p:nvSpPr>
            <p:cNvPr name="Freeform 11" id="11"/>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5490"/>
              </a:srgbClr>
            </a:solidFill>
          </p:spPr>
        </p:sp>
      </p:grpSp>
      <p:grpSp>
        <p:nvGrpSpPr>
          <p:cNvPr name="Group 12" id="12"/>
          <p:cNvGrpSpPr/>
          <p:nvPr/>
        </p:nvGrpSpPr>
        <p:grpSpPr>
          <a:xfrm rot="0">
            <a:off x="16404370" y="0"/>
            <a:ext cx="1883664" cy="10287000"/>
            <a:chOff x="0" y="0"/>
            <a:chExt cx="2511552" cy="13716000"/>
          </a:xfrm>
        </p:grpSpPr>
        <p:sp>
          <p:nvSpPr>
            <p:cNvPr name="Freeform 13" id="13"/>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16471"/>
              </a:srgbClr>
            </a:solidFill>
          </p:spPr>
        </p:sp>
      </p:grpSp>
      <p:grpSp>
        <p:nvGrpSpPr>
          <p:cNvPr name="Group 14" id="14"/>
          <p:cNvGrpSpPr/>
          <p:nvPr/>
        </p:nvGrpSpPr>
        <p:grpSpPr>
          <a:xfrm rot="0">
            <a:off x="15559088" y="5386388"/>
            <a:ext cx="2728913" cy="4900613"/>
            <a:chOff x="0" y="0"/>
            <a:chExt cx="3638550" cy="6534150"/>
          </a:xfrm>
        </p:grpSpPr>
        <p:sp>
          <p:nvSpPr>
            <p:cNvPr name="Freeform 15" id="15"/>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3137"/>
              </a:srgbClr>
            </a:solidFill>
          </p:spPr>
        </p:sp>
      </p:grpSp>
      <p:grpSp>
        <p:nvGrpSpPr>
          <p:cNvPr name="Group 16" id="16"/>
          <p:cNvGrpSpPr/>
          <p:nvPr/>
        </p:nvGrpSpPr>
        <p:grpSpPr>
          <a:xfrm rot="0">
            <a:off x="0" y="6015038"/>
            <a:ext cx="671513" cy="4271963"/>
            <a:chOff x="0" y="0"/>
            <a:chExt cx="895350" cy="5695950"/>
          </a:xfrm>
        </p:grpSpPr>
        <p:sp>
          <p:nvSpPr>
            <p:cNvPr name="Freeform 17" id="17"/>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5490"/>
              </a:srgbClr>
            </a:solidFill>
          </p:spPr>
        </p:sp>
      </p:grpSp>
      <p:grpSp>
        <p:nvGrpSpPr>
          <p:cNvPr name="Group 18" id="18"/>
          <p:cNvGrpSpPr/>
          <p:nvPr/>
        </p:nvGrpSpPr>
        <p:grpSpPr>
          <a:xfrm rot="0">
            <a:off x="1014412" y="9701212"/>
            <a:ext cx="3214687" cy="300037"/>
            <a:chOff x="0" y="0"/>
            <a:chExt cx="4286250" cy="400050"/>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
              <a:stretch>
                <a:fillRect l="-66666" t="0" r="-66666" b="0"/>
              </a:stretch>
            </a:blipFill>
          </p:spPr>
        </p:sp>
      </p:grpSp>
      <p:sp>
        <p:nvSpPr>
          <p:cNvPr name="TextBox 20" id="20"/>
          <p:cNvSpPr txBox="true"/>
          <p:nvPr/>
        </p:nvSpPr>
        <p:spPr>
          <a:xfrm rot="0">
            <a:off x="1878436" y="2418900"/>
            <a:ext cx="14466464" cy="5967863"/>
          </a:xfrm>
          <a:prstGeom prst="rect">
            <a:avLst/>
          </a:prstGeom>
        </p:spPr>
        <p:txBody>
          <a:bodyPr anchor="t" rtlCol="false" tIns="0" lIns="0" bIns="0" rIns="0">
            <a:spAutoFit/>
          </a:bodyPr>
          <a:lstStyle/>
          <a:p>
            <a:pPr algn="ctr">
              <a:lnSpc>
                <a:spcPts val="5734"/>
              </a:lnSpc>
            </a:pPr>
            <a:r>
              <a:rPr lang="en-US" sz="4095">
                <a:solidFill>
                  <a:srgbClr val="000000"/>
                </a:solidFill>
                <a:latin typeface="Lexend Deca"/>
                <a:ea typeface="Lexend Deca"/>
                <a:cs typeface="Lexend Deca"/>
                <a:sym typeface="Lexend Deca"/>
              </a:rPr>
              <a:t>The project aims to design and develop a personal portfolio website using web technologies. The portfolio highlights a user’s personal details, skills, education, and projects in an organized format. It focuses on creating a clean layout that is both attractive and easy to navigate. HTML, CSS, and JavaScript are used to structure, style, and add interactivity. The final product provides an effective platform to present information online.</a:t>
            </a:r>
          </a:p>
        </p:txBody>
      </p:sp>
      <p:grpSp>
        <p:nvGrpSpPr>
          <p:cNvPr name="Group 21" id="21"/>
          <p:cNvGrpSpPr/>
          <p:nvPr/>
        </p:nvGrpSpPr>
        <p:grpSpPr>
          <a:xfrm rot="0">
            <a:off x="-996980" y="0"/>
            <a:ext cx="19830860" cy="11154823"/>
            <a:chOff x="0" y="0"/>
            <a:chExt cx="26441146" cy="14873097"/>
          </a:xfrm>
        </p:grpSpPr>
        <p:sp>
          <p:nvSpPr>
            <p:cNvPr name="Freeform 22" id="22"/>
            <p:cNvSpPr/>
            <p:nvPr/>
          </p:nvSpPr>
          <p:spPr>
            <a:xfrm flipH="false" flipV="false" rot="0">
              <a:off x="0" y="0"/>
              <a:ext cx="26441146" cy="14873097"/>
            </a:xfrm>
            <a:custGeom>
              <a:avLst/>
              <a:gdLst/>
              <a:ahLst/>
              <a:cxnLst/>
              <a:rect r="r" b="b" t="t" l="l"/>
              <a:pathLst>
                <a:path h="14873097" w="26441146">
                  <a:moveTo>
                    <a:pt x="0" y="0"/>
                  </a:moveTo>
                  <a:lnTo>
                    <a:pt x="26441146" y="0"/>
                  </a:lnTo>
                  <a:lnTo>
                    <a:pt x="26441146" y="14873097"/>
                  </a:lnTo>
                  <a:lnTo>
                    <a:pt x="0" y="14873097"/>
                  </a:lnTo>
                  <a:lnTo>
                    <a:pt x="0" y="0"/>
                  </a:lnTo>
                  <a:close/>
                </a:path>
              </a:pathLst>
            </a:custGeom>
            <a:blipFill>
              <a:blip r:embed="rId3"/>
              <a:stretch>
                <a:fillRect l="0" t="0" r="0" b="0"/>
              </a:stretch>
            </a:blipFill>
          </p:spPr>
        </p:sp>
      </p:grpSp>
      <p:sp>
        <p:nvSpPr>
          <p:cNvPr name="TextBox 23" id="23"/>
          <p:cNvSpPr txBox="true"/>
          <p:nvPr/>
        </p:nvSpPr>
        <p:spPr>
          <a:xfrm rot="0">
            <a:off x="4970818" y="1000125"/>
            <a:ext cx="7895272" cy="102933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OVERVIEW</a:t>
            </a:r>
          </a:p>
        </p:txBody>
      </p:sp>
      <p:sp>
        <p:nvSpPr>
          <p:cNvPr name="TextBox 24" id="24"/>
          <p:cNvSpPr txBox="true"/>
          <p:nvPr/>
        </p:nvSpPr>
        <p:spPr>
          <a:xfrm rot="0">
            <a:off x="17259300" y="9115425"/>
            <a:ext cx="152400" cy="295275"/>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5</a:t>
            </a:r>
          </a:p>
        </p:txBody>
      </p:sp>
      <p:sp>
        <p:nvSpPr>
          <p:cNvPr name="TextBox 25" id="25"/>
          <p:cNvSpPr txBox="true"/>
          <p:nvPr/>
        </p:nvSpPr>
        <p:spPr>
          <a:xfrm rot="0">
            <a:off x="1014412" y="3241975"/>
            <a:ext cx="16466661" cy="4378863"/>
          </a:xfrm>
          <a:prstGeom prst="rect">
            <a:avLst/>
          </a:prstGeom>
        </p:spPr>
        <p:txBody>
          <a:bodyPr anchor="t" rtlCol="false" tIns="0" lIns="0" bIns="0" rIns="0">
            <a:spAutoFit/>
          </a:bodyPr>
          <a:lstStyle/>
          <a:p>
            <a:pPr algn="ctr">
              <a:lnSpc>
                <a:spcPts val="4870"/>
              </a:lnSpc>
            </a:pPr>
            <a:r>
              <a:rPr lang="en-US" sz="3478">
                <a:solidFill>
                  <a:srgbClr val="000000"/>
                </a:solidFill>
                <a:latin typeface="Lexend Deca"/>
                <a:ea typeface="Lexend Deca"/>
                <a:cs typeface="Lexend Deca"/>
                <a:sym typeface="Lexend Deca"/>
              </a:rPr>
              <a:t>This project is about designing and developing a personal portfolio website.</a:t>
            </a:r>
          </a:p>
          <a:p>
            <a:pPr algn="ctr">
              <a:lnSpc>
                <a:spcPts val="4870"/>
              </a:lnSpc>
            </a:pPr>
            <a:r>
              <a:rPr lang="en-US" sz="3478">
                <a:solidFill>
                  <a:srgbClr val="000000"/>
                </a:solidFill>
                <a:latin typeface="Lexend Deca"/>
                <a:ea typeface="Lexend Deca"/>
                <a:cs typeface="Lexend Deca"/>
                <a:sym typeface="Lexend Deca"/>
              </a:rPr>
              <a:t>It acts as a one-stop platform to display skills, education, and achievements.</a:t>
            </a:r>
          </a:p>
          <a:p>
            <a:pPr algn="ctr">
              <a:lnSpc>
                <a:spcPts val="4870"/>
              </a:lnSpc>
            </a:pPr>
            <a:r>
              <a:rPr lang="en-US" sz="3478">
                <a:solidFill>
                  <a:srgbClr val="000000"/>
                </a:solidFill>
                <a:latin typeface="Lexend Deca"/>
                <a:ea typeface="Lexend Deca"/>
                <a:cs typeface="Lexend Deca"/>
                <a:sym typeface="Lexend Deca"/>
              </a:rPr>
              <a:t>The website is user-friendly and can be accessed anytime, anywhere.</a:t>
            </a:r>
          </a:p>
          <a:p>
            <a:pPr algn="ctr">
              <a:lnSpc>
                <a:spcPts val="4870"/>
              </a:lnSpc>
            </a:pPr>
            <a:r>
              <a:rPr lang="en-US" sz="3478">
                <a:solidFill>
                  <a:srgbClr val="000000"/>
                </a:solidFill>
                <a:latin typeface="Lexend Deca"/>
                <a:ea typeface="Lexend Deca"/>
                <a:cs typeface="Lexend Deca"/>
                <a:sym typeface="Lexend Deca"/>
              </a:rPr>
              <a:t>It is designed with a professional layout to catch the attention of recruiters.</a:t>
            </a:r>
          </a:p>
          <a:p>
            <a:pPr algn="ctr">
              <a:lnSpc>
                <a:spcPts val="4870"/>
              </a:lnSpc>
            </a:pPr>
            <a:r>
              <a:rPr lang="en-US" sz="3478">
                <a:solidFill>
                  <a:srgbClr val="000000"/>
                </a:solidFill>
                <a:latin typeface="Lexend Deca"/>
                <a:ea typeface="Lexend Deca"/>
                <a:cs typeface="Lexend Deca"/>
                <a:sym typeface="Lexend Deca"/>
              </a:rPr>
              <a:t>Different sections are included for About Me, Skills, and Projects.</a:t>
            </a:r>
          </a:p>
          <a:p>
            <a:pPr algn="ctr">
              <a:lnSpc>
                <a:spcPts val="4870"/>
              </a:lnSpc>
            </a:pPr>
            <a:r>
              <a:rPr lang="en-US" sz="3478">
                <a:solidFill>
                  <a:srgbClr val="000000"/>
                </a:solidFill>
                <a:latin typeface="Lexend Deca"/>
                <a:ea typeface="Lexend Deca"/>
                <a:cs typeface="Lexend Deca"/>
                <a:sym typeface="Lexend Deca"/>
              </a:rPr>
              <a:t>The aim is to give users a digital space to highlight their work.</a:t>
            </a:r>
          </a:p>
          <a:p>
            <a:pPr algn="ctr">
              <a:lnSpc>
                <a:spcPts val="4870"/>
              </a:lnSpc>
            </a:pPr>
            <a:r>
              <a:rPr lang="en-US" sz="3478">
                <a:solidFill>
                  <a:srgbClr val="000000"/>
                </a:solidFill>
                <a:latin typeface="Lexend Deca"/>
                <a:ea typeface="Lexend Deca"/>
                <a:cs typeface="Lexend Deca"/>
                <a:sym typeface="Lexend Deca"/>
              </a:rPr>
              <a:t>It combines design, functionality, and accessibility in one platform.</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7" cy="13709651"/>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1" cy="4756500"/>
            <a:chOff x="0" y="0"/>
            <a:chExt cx="9497441" cy="6342000"/>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0"/>
              </a:srgbClr>
            </a:solidFill>
          </p:spPr>
        </p:sp>
      </p:grpSp>
      <p:grpSp>
        <p:nvGrpSpPr>
          <p:cNvPr name="Group 8" id="8"/>
          <p:cNvGrpSpPr/>
          <p:nvPr/>
        </p:nvGrpSpPr>
        <p:grpSpPr>
          <a:xfrm rot="0">
            <a:off x="16344900" y="0"/>
            <a:ext cx="1943100" cy="10287000"/>
            <a:chOff x="0" y="0"/>
            <a:chExt cx="2590800" cy="13716000"/>
          </a:xfrm>
        </p:grpSpPr>
        <p:sp>
          <p:nvSpPr>
            <p:cNvPr name="Freeform 9" id="9"/>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5490"/>
              </a:srgbClr>
            </a:solidFill>
          </p:spPr>
        </p:sp>
      </p:grpSp>
      <p:grpSp>
        <p:nvGrpSpPr>
          <p:cNvPr name="Group 10" id="10"/>
          <p:cNvGrpSpPr/>
          <p:nvPr/>
        </p:nvGrpSpPr>
        <p:grpSpPr>
          <a:xfrm rot="0">
            <a:off x="16404370" y="0"/>
            <a:ext cx="1883664" cy="10287000"/>
            <a:chOff x="0" y="0"/>
            <a:chExt cx="2511552" cy="13716000"/>
          </a:xfrm>
        </p:grpSpPr>
        <p:sp>
          <p:nvSpPr>
            <p:cNvPr name="Freeform 11" id="11"/>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16471"/>
              </a:srgbClr>
            </a:solidFill>
          </p:spPr>
        </p:sp>
      </p:grpSp>
      <p:grpSp>
        <p:nvGrpSpPr>
          <p:cNvPr name="Group 12" id="12"/>
          <p:cNvGrpSpPr/>
          <p:nvPr/>
        </p:nvGrpSpPr>
        <p:grpSpPr>
          <a:xfrm rot="0">
            <a:off x="15559088" y="5386388"/>
            <a:ext cx="2728913" cy="4900613"/>
            <a:chOff x="0" y="0"/>
            <a:chExt cx="3638550" cy="6534150"/>
          </a:xfrm>
        </p:grpSpPr>
        <p:sp>
          <p:nvSpPr>
            <p:cNvPr name="Freeform 13" id="13"/>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3137"/>
              </a:srgbClr>
            </a:solidFill>
          </p:spPr>
        </p:sp>
      </p:grpSp>
      <p:grpSp>
        <p:nvGrpSpPr>
          <p:cNvPr name="Group 14" id="14"/>
          <p:cNvGrpSpPr/>
          <p:nvPr/>
        </p:nvGrpSpPr>
        <p:grpSpPr>
          <a:xfrm rot="0">
            <a:off x="0" y="6015038"/>
            <a:ext cx="671513" cy="4271963"/>
            <a:chOff x="0" y="0"/>
            <a:chExt cx="895350" cy="5695950"/>
          </a:xfrm>
        </p:grpSpPr>
        <p:sp>
          <p:nvSpPr>
            <p:cNvPr name="Freeform 15" id="15"/>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5490"/>
              </a:srgbClr>
            </a:solidFill>
          </p:spPr>
        </p:sp>
      </p:grpSp>
      <p:grpSp>
        <p:nvGrpSpPr>
          <p:cNvPr name="Group 16" id="16"/>
          <p:cNvGrpSpPr/>
          <p:nvPr/>
        </p:nvGrpSpPr>
        <p:grpSpPr>
          <a:xfrm rot="0">
            <a:off x="1085850" y="9258300"/>
            <a:ext cx="3271837" cy="728663"/>
            <a:chOff x="0" y="0"/>
            <a:chExt cx="4362450" cy="971550"/>
          </a:xfrm>
        </p:grpSpPr>
        <p:sp>
          <p:nvSpPr>
            <p:cNvPr name="Freeform 17" id="17"/>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2"/>
              <a:stretch>
                <a:fillRect l="0" t="0" r="0" b="0"/>
              </a:stretch>
            </a:blipFill>
          </p:spPr>
        </p:sp>
      </p:grpSp>
      <p:sp>
        <p:nvSpPr>
          <p:cNvPr name="TextBox 18" id="18"/>
          <p:cNvSpPr txBox="true"/>
          <p:nvPr/>
        </p:nvSpPr>
        <p:spPr>
          <a:xfrm rot="0">
            <a:off x="1085850" y="2828925"/>
            <a:ext cx="15559088" cy="5443519"/>
          </a:xfrm>
          <a:prstGeom prst="rect">
            <a:avLst/>
          </a:prstGeom>
        </p:spPr>
        <p:txBody>
          <a:bodyPr anchor="t" rtlCol="false" tIns="0" lIns="0" bIns="0" rIns="0">
            <a:spAutoFit/>
          </a:bodyPr>
          <a:lstStyle/>
          <a:p>
            <a:pPr algn="ctr">
              <a:lnSpc>
                <a:spcPts val="5282"/>
              </a:lnSpc>
            </a:pPr>
            <a:r>
              <a:rPr lang="en-US" sz="3772">
                <a:solidFill>
                  <a:srgbClr val="000000"/>
                </a:solidFill>
                <a:latin typeface="Lexend Deca"/>
                <a:ea typeface="Lexend Deca"/>
                <a:cs typeface="Lexend Deca"/>
                <a:sym typeface="Lexend Deca"/>
              </a:rPr>
              <a:t>The main users of this portfolio project are students, graduates, and job seekers who want to showcase their achievements online. It is also useful for freelancers and professionals to display their services and completed works. Employers and recruiters benefit from accessing candidate information quickly and clearly. Institutions can encourage learners to create digital portfolios as part of skill development. Thus, the portfolio serves multiple categories of users.</a:t>
            </a:r>
          </a:p>
        </p:txBody>
      </p:sp>
      <p:grpSp>
        <p:nvGrpSpPr>
          <p:cNvPr name="Group 19" id="19"/>
          <p:cNvGrpSpPr/>
          <p:nvPr/>
        </p:nvGrpSpPr>
        <p:grpSpPr>
          <a:xfrm rot="0">
            <a:off x="-323922" y="-830169"/>
            <a:ext cx="18977420" cy="13426060"/>
            <a:chOff x="0" y="0"/>
            <a:chExt cx="25303226" cy="17901413"/>
          </a:xfrm>
        </p:grpSpPr>
        <p:sp>
          <p:nvSpPr>
            <p:cNvPr name="Freeform 20" id="20"/>
            <p:cNvSpPr/>
            <p:nvPr/>
          </p:nvSpPr>
          <p:spPr>
            <a:xfrm flipH="false" flipV="false" rot="0">
              <a:off x="0" y="0"/>
              <a:ext cx="25303226" cy="17901413"/>
            </a:xfrm>
            <a:custGeom>
              <a:avLst/>
              <a:gdLst/>
              <a:ahLst/>
              <a:cxnLst/>
              <a:rect r="r" b="b" t="t" l="l"/>
              <a:pathLst>
                <a:path h="17901413" w="25303226">
                  <a:moveTo>
                    <a:pt x="0" y="0"/>
                  </a:moveTo>
                  <a:lnTo>
                    <a:pt x="25303226" y="0"/>
                  </a:lnTo>
                  <a:lnTo>
                    <a:pt x="25303226" y="17901413"/>
                  </a:lnTo>
                  <a:lnTo>
                    <a:pt x="0" y="17901413"/>
                  </a:lnTo>
                  <a:lnTo>
                    <a:pt x="0" y="0"/>
                  </a:lnTo>
                  <a:close/>
                </a:path>
              </a:pathLst>
            </a:custGeom>
            <a:blipFill>
              <a:blip r:embed="rId3"/>
              <a:stretch>
                <a:fillRect l="-12886" t="0" r="-12886" b="0"/>
              </a:stretch>
            </a:blipFill>
          </p:spPr>
        </p:sp>
      </p:grpSp>
      <p:sp>
        <p:nvSpPr>
          <p:cNvPr name="TextBox 21" id="21"/>
          <p:cNvSpPr txBox="true"/>
          <p:nvPr/>
        </p:nvSpPr>
        <p:spPr>
          <a:xfrm rot="0">
            <a:off x="3243262" y="670306"/>
            <a:ext cx="13101638" cy="1004926"/>
          </a:xfrm>
          <a:prstGeom prst="rect">
            <a:avLst/>
          </a:prstGeom>
        </p:spPr>
        <p:txBody>
          <a:bodyPr anchor="t" rtlCol="false" tIns="0" lIns="0" bIns="0" rIns="0">
            <a:spAutoFit/>
          </a:bodyPr>
          <a:lstStyle/>
          <a:p>
            <a:pPr algn="l">
              <a:lnSpc>
                <a:spcPts val="7778"/>
              </a:lnSpc>
            </a:pPr>
            <a:r>
              <a:rPr lang="en-US" b="true" sz="6481" spc="-20">
                <a:solidFill>
                  <a:srgbClr val="000000"/>
                </a:solidFill>
                <a:latin typeface="Trebuchet MS Bold"/>
                <a:ea typeface="Trebuchet MS Bold"/>
                <a:cs typeface="Trebuchet MS Bold"/>
                <a:sym typeface="Trebuchet MS Bold"/>
              </a:rPr>
              <a:t>WHO ARE THE END USERS?</a:t>
            </a:r>
          </a:p>
        </p:txBody>
      </p:sp>
      <p:sp>
        <p:nvSpPr>
          <p:cNvPr name="TextBox 22" id="22"/>
          <p:cNvSpPr txBox="true"/>
          <p:nvPr/>
        </p:nvSpPr>
        <p:spPr>
          <a:xfrm rot="0">
            <a:off x="17259300" y="9115425"/>
            <a:ext cx="152400" cy="295275"/>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6</a:t>
            </a:r>
          </a:p>
        </p:txBody>
      </p:sp>
      <p:sp>
        <p:nvSpPr>
          <p:cNvPr name="TextBox 23" id="23"/>
          <p:cNvSpPr txBox="true"/>
          <p:nvPr/>
        </p:nvSpPr>
        <p:spPr>
          <a:xfrm rot="0">
            <a:off x="837621" y="3096650"/>
            <a:ext cx="16654357" cy="4379450"/>
          </a:xfrm>
          <a:prstGeom prst="rect">
            <a:avLst/>
          </a:prstGeom>
        </p:spPr>
        <p:txBody>
          <a:bodyPr anchor="t" rtlCol="false" tIns="0" lIns="0" bIns="0" rIns="0">
            <a:spAutoFit/>
          </a:bodyPr>
          <a:lstStyle/>
          <a:p>
            <a:pPr algn="ctr">
              <a:lnSpc>
                <a:spcPts val="4838"/>
              </a:lnSpc>
            </a:pPr>
            <a:r>
              <a:rPr lang="en-US" sz="3455">
                <a:solidFill>
                  <a:srgbClr val="000000"/>
                </a:solidFill>
                <a:latin typeface="Lexend Deca"/>
                <a:ea typeface="Lexend Deca"/>
                <a:cs typeface="Lexend Deca"/>
                <a:sym typeface="Lexend Deca"/>
              </a:rPr>
              <a:t>The primary users are students who want to showcase their work to recruiters.</a:t>
            </a:r>
          </a:p>
          <a:p>
            <a:pPr algn="ctr">
              <a:lnSpc>
                <a:spcPts val="4838"/>
              </a:lnSpc>
            </a:pPr>
            <a:r>
              <a:rPr lang="en-US" sz="3455">
                <a:solidFill>
                  <a:srgbClr val="000000"/>
                </a:solidFill>
                <a:latin typeface="Lexend Deca"/>
                <a:ea typeface="Lexend Deca"/>
                <a:cs typeface="Lexend Deca"/>
                <a:sym typeface="Lexend Deca"/>
              </a:rPr>
              <a:t>Job seekers can use it to highlight their experience and skills effectively.</a:t>
            </a:r>
          </a:p>
          <a:p>
            <a:pPr algn="ctr">
              <a:lnSpc>
                <a:spcPts val="4838"/>
              </a:lnSpc>
            </a:pPr>
            <a:r>
              <a:rPr lang="en-US" sz="3455">
                <a:solidFill>
                  <a:srgbClr val="000000"/>
                </a:solidFill>
                <a:latin typeface="Lexend Deca"/>
                <a:ea typeface="Lexend Deca"/>
                <a:cs typeface="Lexend Deca"/>
                <a:sym typeface="Lexend Deca"/>
              </a:rPr>
              <a:t>Freelancers can use the portfolio to attract clients by showing past work.</a:t>
            </a:r>
          </a:p>
          <a:p>
            <a:pPr algn="ctr">
              <a:lnSpc>
                <a:spcPts val="4838"/>
              </a:lnSpc>
            </a:pPr>
            <a:r>
              <a:rPr lang="en-US" sz="3455">
                <a:solidFill>
                  <a:srgbClr val="000000"/>
                </a:solidFill>
                <a:latin typeface="Lexend Deca"/>
                <a:ea typeface="Lexend Deca"/>
                <a:cs typeface="Lexend Deca"/>
                <a:sym typeface="Lexend Deca"/>
              </a:rPr>
              <a:t>Recruiters and employers can access portfolios to evaluate candidates easily.</a:t>
            </a:r>
          </a:p>
          <a:p>
            <a:pPr algn="ctr">
              <a:lnSpc>
                <a:spcPts val="4838"/>
              </a:lnSpc>
            </a:pPr>
            <a:r>
              <a:rPr lang="en-US" sz="3455">
                <a:solidFill>
                  <a:srgbClr val="000000"/>
                </a:solidFill>
                <a:latin typeface="Lexend Deca"/>
                <a:ea typeface="Lexend Deca"/>
                <a:cs typeface="Lexend Deca"/>
                <a:sym typeface="Lexend Deca"/>
              </a:rPr>
              <a:t>Teachers and institutions may also encourage students to use such platforms.</a:t>
            </a:r>
          </a:p>
          <a:p>
            <a:pPr algn="ctr">
              <a:lnSpc>
                <a:spcPts val="4838"/>
              </a:lnSpc>
            </a:pPr>
            <a:r>
              <a:rPr lang="en-US" sz="3455">
                <a:solidFill>
                  <a:srgbClr val="000000"/>
                </a:solidFill>
                <a:latin typeface="Lexend Deca"/>
                <a:ea typeface="Lexend Deca"/>
                <a:cs typeface="Lexend Deca"/>
                <a:sym typeface="Lexend Deca"/>
              </a:rPr>
              <a:t>Overall, it connects talent with opportunities in a professional manner.</a:t>
            </a:r>
          </a:p>
          <a:p>
            <a:pPr algn="ctr">
              <a:lnSpc>
                <a:spcPts val="4838"/>
              </a:lnSpc>
            </a:pPr>
            <a:r>
              <a:rPr lang="en-US" sz="3455">
                <a:solidFill>
                  <a:srgbClr val="000000"/>
                </a:solidFill>
                <a:latin typeface="Lexend Deca"/>
                <a:ea typeface="Lexend Deca"/>
                <a:cs typeface="Lexend Deca"/>
                <a:sym typeface="Lexend Deca"/>
              </a:rPr>
              <a:t>It benefits both the candidate and the evaluator equally.</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7" cy="13709651"/>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1" cy="4756500"/>
            <a:chOff x="0" y="0"/>
            <a:chExt cx="9497441" cy="6342000"/>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0"/>
              </a:srgbClr>
            </a:solidFill>
          </p:spPr>
        </p:sp>
      </p:grpSp>
      <p:grpSp>
        <p:nvGrpSpPr>
          <p:cNvPr name="Group 8" id="8"/>
          <p:cNvGrpSpPr/>
          <p:nvPr/>
        </p:nvGrpSpPr>
        <p:grpSpPr>
          <a:xfrm rot="0">
            <a:off x="13401675" y="4572000"/>
            <a:ext cx="4886325" cy="5715000"/>
            <a:chOff x="0" y="0"/>
            <a:chExt cx="6515100" cy="7620000"/>
          </a:xfrm>
        </p:grpSpPr>
        <p:sp>
          <p:nvSpPr>
            <p:cNvPr name="Freeform 9" id="9"/>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3137"/>
              </a:srgbClr>
            </a:solidFill>
          </p:spPr>
        </p:sp>
      </p:grpSp>
      <p:grpSp>
        <p:nvGrpSpPr>
          <p:cNvPr name="Group 10" id="10"/>
          <p:cNvGrpSpPr/>
          <p:nvPr/>
        </p:nvGrpSpPr>
        <p:grpSpPr>
          <a:xfrm rot="0">
            <a:off x="16344900" y="0"/>
            <a:ext cx="1943100" cy="10287000"/>
            <a:chOff x="0" y="0"/>
            <a:chExt cx="2590800" cy="13716000"/>
          </a:xfrm>
        </p:grpSpPr>
        <p:sp>
          <p:nvSpPr>
            <p:cNvPr name="Freeform 11" id="11"/>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5490"/>
              </a:srgbClr>
            </a:solidFill>
          </p:spPr>
        </p:sp>
      </p:grpSp>
      <p:grpSp>
        <p:nvGrpSpPr>
          <p:cNvPr name="Group 12" id="12"/>
          <p:cNvGrpSpPr/>
          <p:nvPr/>
        </p:nvGrpSpPr>
        <p:grpSpPr>
          <a:xfrm rot="0">
            <a:off x="16404370" y="0"/>
            <a:ext cx="1883664" cy="10287000"/>
            <a:chOff x="0" y="0"/>
            <a:chExt cx="2511552" cy="13716000"/>
          </a:xfrm>
        </p:grpSpPr>
        <p:sp>
          <p:nvSpPr>
            <p:cNvPr name="Freeform 13" id="13"/>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16471"/>
              </a:srgbClr>
            </a:solidFill>
          </p:spPr>
        </p:sp>
      </p:grpSp>
      <p:grpSp>
        <p:nvGrpSpPr>
          <p:cNvPr name="Group 14" id="14"/>
          <p:cNvGrpSpPr/>
          <p:nvPr/>
        </p:nvGrpSpPr>
        <p:grpSpPr>
          <a:xfrm rot="0">
            <a:off x="15559088" y="5386388"/>
            <a:ext cx="2728913" cy="4900613"/>
            <a:chOff x="0" y="0"/>
            <a:chExt cx="3638550" cy="6534150"/>
          </a:xfrm>
        </p:grpSpPr>
        <p:sp>
          <p:nvSpPr>
            <p:cNvPr name="Freeform 15" id="15"/>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3137"/>
              </a:srgbClr>
            </a:solidFill>
          </p:spPr>
        </p:sp>
      </p:grpSp>
      <p:grpSp>
        <p:nvGrpSpPr>
          <p:cNvPr name="Group 16" id="16"/>
          <p:cNvGrpSpPr/>
          <p:nvPr/>
        </p:nvGrpSpPr>
        <p:grpSpPr>
          <a:xfrm rot="0">
            <a:off x="0" y="6015038"/>
            <a:ext cx="671513" cy="4271963"/>
            <a:chOff x="0" y="0"/>
            <a:chExt cx="895350" cy="5695950"/>
          </a:xfrm>
        </p:grpSpPr>
        <p:sp>
          <p:nvSpPr>
            <p:cNvPr name="Freeform 17" id="17"/>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5490"/>
              </a:srgbClr>
            </a:solidFill>
          </p:spPr>
        </p:sp>
      </p:grpSp>
      <p:grpSp>
        <p:nvGrpSpPr>
          <p:cNvPr name="Group 18" id="18"/>
          <p:cNvGrpSpPr/>
          <p:nvPr/>
        </p:nvGrpSpPr>
        <p:grpSpPr>
          <a:xfrm rot="0">
            <a:off x="-507587" y="0"/>
            <a:ext cx="20409980" cy="11480672"/>
            <a:chOff x="0" y="0"/>
            <a:chExt cx="27213306" cy="15307563"/>
          </a:xfrm>
        </p:grpSpPr>
        <p:sp>
          <p:nvSpPr>
            <p:cNvPr name="Freeform 19" id="19"/>
            <p:cNvSpPr/>
            <p:nvPr/>
          </p:nvSpPr>
          <p:spPr>
            <a:xfrm flipH="false" flipV="false" rot="0">
              <a:off x="0" y="0"/>
              <a:ext cx="27213306" cy="15307563"/>
            </a:xfrm>
            <a:custGeom>
              <a:avLst/>
              <a:gdLst/>
              <a:ahLst/>
              <a:cxnLst/>
              <a:rect r="r" b="b" t="t" l="l"/>
              <a:pathLst>
                <a:path h="15307563" w="27213306">
                  <a:moveTo>
                    <a:pt x="0" y="0"/>
                  </a:moveTo>
                  <a:lnTo>
                    <a:pt x="27213306" y="0"/>
                  </a:lnTo>
                  <a:lnTo>
                    <a:pt x="27213306" y="15307563"/>
                  </a:lnTo>
                  <a:lnTo>
                    <a:pt x="0" y="15307563"/>
                  </a:lnTo>
                  <a:lnTo>
                    <a:pt x="0" y="0"/>
                  </a:lnTo>
                  <a:close/>
                </a:path>
              </a:pathLst>
            </a:custGeom>
            <a:blipFill>
              <a:blip r:embed="rId2"/>
              <a:stretch>
                <a:fillRect l="0" t="0" r="0" b="0"/>
              </a:stretch>
            </a:blipFill>
          </p:spPr>
        </p:sp>
      </p:grpSp>
      <p:sp>
        <p:nvSpPr>
          <p:cNvPr name="TextBox 20" id="20"/>
          <p:cNvSpPr txBox="true"/>
          <p:nvPr/>
        </p:nvSpPr>
        <p:spPr>
          <a:xfrm rot="0">
            <a:off x="3998811" y="1000125"/>
            <a:ext cx="18057335" cy="1076194"/>
          </a:xfrm>
          <a:prstGeom prst="rect">
            <a:avLst/>
          </a:prstGeom>
        </p:spPr>
        <p:txBody>
          <a:bodyPr anchor="t" rtlCol="false" tIns="0" lIns="0" bIns="0" rIns="0">
            <a:spAutoFit/>
          </a:bodyPr>
          <a:lstStyle/>
          <a:p>
            <a:pPr algn="l">
              <a:lnSpc>
                <a:spcPts val="7990"/>
              </a:lnSpc>
            </a:pPr>
            <a:r>
              <a:rPr lang="en-US" b="true" sz="6658" spc="18">
                <a:solidFill>
                  <a:srgbClr val="000000"/>
                </a:solidFill>
                <a:latin typeface="Trebuchet MS Bold"/>
                <a:ea typeface="Trebuchet MS Bold"/>
                <a:cs typeface="Trebuchet MS Bold"/>
                <a:sym typeface="Trebuchet MS Bold"/>
              </a:rPr>
              <a:t>TOOLS AND TECHNIQUES</a:t>
            </a:r>
          </a:p>
        </p:txBody>
      </p:sp>
      <p:sp>
        <p:nvSpPr>
          <p:cNvPr name="TextBox 21" id="21"/>
          <p:cNvSpPr txBox="true"/>
          <p:nvPr/>
        </p:nvSpPr>
        <p:spPr>
          <a:xfrm rot="0">
            <a:off x="17259300" y="9115425"/>
            <a:ext cx="152400" cy="295275"/>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7</a:t>
            </a:r>
          </a:p>
        </p:txBody>
      </p:sp>
      <p:sp>
        <p:nvSpPr>
          <p:cNvPr name="TextBox 22" id="22"/>
          <p:cNvSpPr txBox="true"/>
          <p:nvPr/>
        </p:nvSpPr>
        <p:spPr>
          <a:xfrm rot="0">
            <a:off x="0" y="2782243"/>
            <a:ext cx="18008051" cy="5351156"/>
          </a:xfrm>
          <a:prstGeom prst="rect">
            <a:avLst/>
          </a:prstGeom>
        </p:spPr>
        <p:txBody>
          <a:bodyPr anchor="t" rtlCol="false" tIns="0" lIns="0" bIns="0" rIns="0">
            <a:spAutoFit/>
          </a:bodyPr>
          <a:lstStyle/>
          <a:p>
            <a:pPr algn="ctr">
              <a:lnSpc>
                <a:spcPts val="5878"/>
              </a:lnSpc>
            </a:pPr>
            <a:r>
              <a:rPr lang="en-US" sz="4198">
                <a:solidFill>
                  <a:srgbClr val="000000"/>
                </a:solidFill>
                <a:latin typeface="Lexend Deca"/>
                <a:ea typeface="Lexend Deca"/>
                <a:cs typeface="Lexend Deca"/>
                <a:sym typeface="Lexend Deca"/>
              </a:rPr>
              <a:t>This project uses fundamental web development tools and technologies. HTML provides the structure of the website, while CSS is applied for design and styling. JavaScript is included to add interactive elements and improve functionality. Coding is carried out using a text editor such as Visual Studio Code. GitHub is used for hosting and sharing the project online. Browser developer tools assist in testing and debugging the final design.</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7" cy="13709651"/>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1" cy="4756500"/>
            <a:chOff x="0" y="0"/>
            <a:chExt cx="9497441" cy="6342000"/>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0"/>
              </a:srgbClr>
            </a:solidFill>
          </p:spPr>
        </p:sp>
      </p:grpSp>
      <p:grpSp>
        <p:nvGrpSpPr>
          <p:cNvPr name="Group 8" id="8"/>
          <p:cNvGrpSpPr/>
          <p:nvPr/>
        </p:nvGrpSpPr>
        <p:grpSpPr>
          <a:xfrm rot="0">
            <a:off x="13401675" y="4572000"/>
            <a:ext cx="4886325" cy="5715000"/>
            <a:chOff x="0" y="0"/>
            <a:chExt cx="6515100" cy="7620000"/>
          </a:xfrm>
        </p:grpSpPr>
        <p:sp>
          <p:nvSpPr>
            <p:cNvPr name="Freeform 9" id="9"/>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3137"/>
              </a:srgbClr>
            </a:solidFill>
          </p:spPr>
        </p:sp>
      </p:grpSp>
      <p:grpSp>
        <p:nvGrpSpPr>
          <p:cNvPr name="Group 10" id="10"/>
          <p:cNvGrpSpPr/>
          <p:nvPr/>
        </p:nvGrpSpPr>
        <p:grpSpPr>
          <a:xfrm rot="0">
            <a:off x="14006895" y="0"/>
            <a:ext cx="4281106" cy="10287000"/>
            <a:chOff x="0" y="0"/>
            <a:chExt cx="5708142" cy="13716000"/>
          </a:xfrm>
        </p:grpSpPr>
        <p:sp>
          <p:nvSpPr>
            <p:cNvPr name="Freeform 11" id="11"/>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392"/>
              </a:srgbClr>
            </a:solidFill>
          </p:spPr>
        </p:sp>
      </p:grpSp>
      <p:grpSp>
        <p:nvGrpSpPr>
          <p:cNvPr name="Group 12" id="12"/>
          <p:cNvGrpSpPr/>
          <p:nvPr/>
        </p:nvGrpSpPr>
        <p:grpSpPr>
          <a:xfrm rot="0">
            <a:off x="16344900" y="0"/>
            <a:ext cx="1943100" cy="10287000"/>
            <a:chOff x="0" y="0"/>
            <a:chExt cx="2590800" cy="13716000"/>
          </a:xfrm>
        </p:grpSpPr>
        <p:sp>
          <p:nvSpPr>
            <p:cNvPr name="Freeform 13" id="13"/>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5490"/>
              </a:srgbClr>
            </a:solidFill>
          </p:spPr>
        </p:sp>
      </p:grpSp>
      <p:grpSp>
        <p:nvGrpSpPr>
          <p:cNvPr name="Group 14" id="14"/>
          <p:cNvGrpSpPr/>
          <p:nvPr/>
        </p:nvGrpSpPr>
        <p:grpSpPr>
          <a:xfrm rot="0">
            <a:off x="16404370" y="0"/>
            <a:ext cx="1883664" cy="10287000"/>
            <a:chOff x="0" y="0"/>
            <a:chExt cx="2511552" cy="13716000"/>
          </a:xfrm>
        </p:grpSpPr>
        <p:sp>
          <p:nvSpPr>
            <p:cNvPr name="Freeform 15" id="15"/>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16471"/>
              </a:srgbClr>
            </a:solidFill>
          </p:spPr>
        </p:sp>
      </p:grpSp>
      <p:grpSp>
        <p:nvGrpSpPr>
          <p:cNvPr name="Group 16" id="16"/>
          <p:cNvGrpSpPr/>
          <p:nvPr/>
        </p:nvGrpSpPr>
        <p:grpSpPr>
          <a:xfrm rot="0">
            <a:off x="15559088" y="5386388"/>
            <a:ext cx="2728913" cy="4900613"/>
            <a:chOff x="0" y="0"/>
            <a:chExt cx="3638550" cy="6534150"/>
          </a:xfrm>
        </p:grpSpPr>
        <p:sp>
          <p:nvSpPr>
            <p:cNvPr name="Freeform 17" id="17"/>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3137"/>
              </a:srgbClr>
            </a:solidFill>
          </p:spPr>
        </p:sp>
      </p:grpSp>
      <p:grpSp>
        <p:nvGrpSpPr>
          <p:cNvPr name="Group 18" id="18"/>
          <p:cNvGrpSpPr/>
          <p:nvPr/>
        </p:nvGrpSpPr>
        <p:grpSpPr>
          <a:xfrm rot="0">
            <a:off x="0" y="6015038"/>
            <a:ext cx="671513" cy="4271963"/>
            <a:chOff x="0" y="0"/>
            <a:chExt cx="895350" cy="5695950"/>
          </a:xfrm>
        </p:grpSpPr>
        <p:sp>
          <p:nvSpPr>
            <p:cNvPr name="Freeform 19" id="19"/>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5490"/>
              </a:srgbClr>
            </a:solidFill>
          </p:spPr>
        </p:sp>
      </p:grpSp>
      <p:grpSp>
        <p:nvGrpSpPr>
          <p:cNvPr name="Group 20" id="20"/>
          <p:cNvGrpSpPr/>
          <p:nvPr/>
        </p:nvGrpSpPr>
        <p:grpSpPr>
          <a:xfrm rot="0">
            <a:off x="2500312" y="9701212"/>
            <a:ext cx="114300" cy="266700"/>
            <a:chOff x="0" y="0"/>
            <a:chExt cx="152400" cy="355600"/>
          </a:xfrm>
        </p:grpSpPr>
        <p:sp>
          <p:nvSpPr>
            <p:cNvPr name="Freeform 21" id="21"/>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
              <a:stretch>
                <a:fillRect l="-66666" t="0" r="-66666" b="0"/>
              </a:stretch>
            </a:blipFill>
          </p:spPr>
        </p:sp>
      </p:grpSp>
      <p:sp>
        <p:nvSpPr>
          <p:cNvPr name="TextBox 22" id="22"/>
          <p:cNvSpPr txBox="true"/>
          <p:nvPr/>
        </p:nvSpPr>
        <p:spPr>
          <a:xfrm rot="0">
            <a:off x="1892546" y="2191131"/>
            <a:ext cx="14502907" cy="6459538"/>
          </a:xfrm>
          <a:prstGeom prst="rect">
            <a:avLst/>
          </a:prstGeom>
        </p:spPr>
        <p:txBody>
          <a:bodyPr anchor="t" rtlCol="false" tIns="0" lIns="0" bIns="0" rIns="0">
            <a:spAutoFit/>
          </a:bodyPr>
          <a:lstStyle/>
          <a:p>
            <a:pPr algn="ctr">
              <a:lnSpc>
                <a:spcPts val="5002"/>
              </a:lnSpc>
            </a:pPr>
            <a:r>
              <a:rPr lang="en-US" sz="3573">
                <a:solidFill>
                  <a:srgbClr val="000000"/>
                </a:solidFill>
                <a:latin typeface="Lexend Deca"/>
                <a:ea typeface="Lexend Deca"/>
                <a:cs typeface="Lexend Deca"/>
                <a:sym typeface="Lexend Deca"/>
              </a:rPr>
              <a:t>The portfolio is designed with a clean, modern, and minimal layout.</a:t>
            </a:r>
          </a:p>
          <a:p>
            <a:pPr algn="ctr">
              <a:lnSpc>
                <a:spcPts val="5002"/>
              </a:lnSpc>
            </a:pPr>
            <a:r>
              <a:rPr lang="en-US" sz="3573">
                <a:solidFill>
                  <a:srgbClr val="000000"/>
                </a:solidFill>
                <a:latin typeface="Lexend Deca"/>
                <a:ea typeface="Lexend Deca"/>
                <a:cs typeface="Lexend Deca"/>
                <a:sym typeface="Lexend Deca"/>
              </a:rPr>
              <a:t>It has sections such as Home, About, Skills, Projects, and Contact.</a:t>
            </a:r>
          </a:p>
          <a:p>
            <a:pPr algn="ctr">
              <a:lnSpc>
                <a:spcPts val="5002"/>
              </a:lnSpc>
            </a:pPr>
            <a:r>
              <a:rPr lang="en-US" sz="3573">
                <a:solidFill>
                  <a:srgbClr val="000000"/>
                </a:solidFill>
                <a:latin typeface="Lexend Deca"/>
                <a:ea typeface="Lexend Deca"/>
                <a:cs typeface="Lexend Deca"/>
                <a:sym typeface="Lexend Deca"/>
              </a:rPr>
              <a:t>Navigation is smooth with menus and quick links for easy access.</a:t>
            </a:r>
          </a:p>
          <a:p>
            <a:pPr algn="ctr">
              <a:lnSpc>
                <a:spcPts val="5002"/>
              </a:lnSpc>
            </a:pPr>
            <a:r>
              <a:rPr lang="en-US" sz="3573">
                <a:solidFill>
                  <a:srgbClr val="000000"/>
                </a:solidFill>
                <a:latin typeface="Lexend Deca"/>
                <a:ea typeface="Lexend Deca"/>
                <a:cs typeface="Lexend Deca"/>
                <a:sym typeface="Lexend Deca"/>
              </a:rPr>
              <a:t>The color scheme and fonts are chosen to look professional.</a:t>
            </a:r>
          </a:p>
          <a:p>
            <a:pPr algn="ctr">
              <a:lnSpc>
                <a:spcPts val="5002"/>
              </a:lnSpc>
            </a:pPr>
            <a:r>
              <a:rPr lang="en-US" sz="3573">
                <a:solidFill>
                  <a:srgbClr val="000000"/>
                </a:solidFill>
                <a:latin typeface="Lexend Deca"/>
                <a:ea typeface="Lexend Deca"/>
                <a:cs typeface="Lexend Deca"/>
                <a:sym typeface="Lexend Deca"/>
              </a:rPr>
              <a:t>The design is fully responsive, working well on both mobiles and laptops.</a:t>
            </a:r>
          </a:p>
          <a:p>
            <a:pPr algn="ctr">
              <a:lnSpc>
                <a:spcPts val="5002"/>
              </a:lnSpc>
            </a:pPr>
            <a:r>
              <a:rPr lang="en-US" sz="3573">
                <a:solidFill>
                  <a:srgbClr val="000000"/>
                </a:solidFill>
                <a:latin typeface="Lexend Deca"/>
                <a:ea typeface="Lexend Deca"/>
                <a:cs typeface="Lexend Deca"/>
                <a:sym typeface="Lexend Deca"/>
              </a:rPr>
              <a:t>Images, icons, and project cards make the design more attractive.</a:t>
            </a:r>
          </a:p>
          <a:p>
            <a:pPr algn="ctr">
              <a:lnSpc>
                <a:spcPts val="5002"/>
              </a:lnSpc>
            </a:pPr>
            <a:r>
              <a:rPr lang="en-US" sz="3573">
                <a:solidFill>
                  <a:srgbClr val="000000"/>
                </a:solidFill>
                <a:latin typeface="Lexend Deca"/>
                <a:ea typeface="Lexend Deca"/>
                <a:cs typeface="Lexend Deca"/>
                <a:sym typeface="Lexend Deca"/>
              </a:rPr>
              <a:t>The layout focuses on clarity, simplicity, and readability.</a:t>
            </a:r>
          </a:p>
        </p:txBody>
      </p:sp>
      <p:grpSp>
        <p:nvGrpSpPr>
          <p:cNvPr name="Group 23" id="23"/>
          <p:cNvGrpSpPr/>
          <p:nvPr/>
        </p:nvGrpSpPr>
        <p:grpSpPr>
          <a:xfrm rot="0">
            <a:off x="-515972" y="-676295"/>
            <a:ext cx="19319938" cy="12125325"/>
            <a:chOff x="0" y="0"/>
            <a:chExt cx="25759918" cy="16167100"/>
          </a:xfrm>
        </p:grpSpPr>
        <p:sp>
          <p:nvSpPr>
            <p:cNvPr name="Freeform 24" id="24"/>
            <p:cNvSpPr/>
            <p:nvPr/>
          </p:nvSpPr>
          <p:spPr>
            <a:xfrm flipH="false" flipV="false" rot="0">
              <a:off x="0" y="0"/>
              <a:ext cx="25759918" cy="16167100"/>
            </a:xfrm>
            <a:custGeom>
              <a:avLst/>
              <a:gdLst/>
              <a:ahLst/>
              <a:cxnLst/>
              <a:rect r="r" b="b" t="t" l="l"/>
              <a:pathLst>
                <a:path h="16167100" w="25759918">
                  <a:moveTo>
                    <a:pt x="0" y="0"/>
                  </a:moveTo>
                  <a:lnTo>
                    <a:pt x="25759918" y="0"/>
                  </a:lnTo>
                  <a:lnTo>
                    <a:pt x="25759918" y="16167100"/>
                  </a:lnTo>
                  <a:lnTo>
                    <a:pt x="0" y="16167100"/>
                  </a:lnTo>
                  <a:lnTo>
                    <a:pt x="0" y="0"/>
                  </a:lnTo>
                  <a:close/>
                </a:path>
              </a:pathLst>
            </a:custGeom>
            <a:blipFill>
              <a:blip r:embed="rId3"/>
              <a:stretch>
                <a:fillRect l="-5787" t="0" r="-5787" b="0"/>
              </a:stretch>
            </a:blipFill>
          </p:spPr>
        </p:sp>
      </p:grpSp>
      <p:sp>
        <p:nvSpPr>
          <p:cNvPr name="TextBox 25" id="25"/>
          <p:cNvSpPr txBox="true"/>
          <p:nvPr/>
        </p:nvSpPr>
        <p:spPr>
          <a:xfrm rot="0">
            <a:off x="2955514" y="1460964"/>
            <a:ext cx="13192125" cy="958767"/>
          </a:xfrm>
          <a:prstGeom prst="rect">
            <a:avLst/>
          </a:prstGeom>
        </p:spPr>
        <p:txBody>
          <a:bodyPr anchor="t" rtlCol="false" tIns="0" lIns="0" bIns="0" rIns="0">
            <a:spAutoFit/>
          </a:bodyPr>
          <a:lstStyle/>
          <a:p>
            <a:pPr algn="l">
              <a:lnSpc>
                <a:spcPts val="7200"/>
              </a:lnSpc>
            </a:pPr>
            <a:r>
              <a:rPr lang="en-US" b="true" sz="6000" spc="21">
                <a:solidFill>
                  <a:srgbClr val="000000"/>
                </a:solidFill>
                <a:latin typeface="Trebuchet MS Bold"/>
                <a:ea typeface="Trebuchet MS Bold"/>
                <a:cs typeface="Trebuchet MS Bold"/>
                <a:sym typeface="Trebuchet MS Bold"/>
              </a:rPr>
              <a:t>POTFOLIO DESIGN AND LAYOUT</a:t>
            </a:r>
          </a:p>
        </p:txBody>
      </p:sp>
      <p:sp>
        <p:nvSpPr>
          <p:cNvPr name="TextBox 26" id="26"/>
          <p:cNvSpPr txBox="true"/>
          <p:nvPr/>
        </p:nvSpPr>
        <p:spPr>
          <a:xfrm rot="0">
            <a:off x="17259300" y="9115425"/>
            <a:ext cx="152400" cy="295275"/>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8</a:t>
            </a:r>
          </a:p>
        </p:txBody>
      </p:sp>
      <p:sp>
        <p:nvSpPr>
          <p:cNvPr name="TextBox 27" id="27"/>
          <p:cNvSpPr txBox="true"/>
          <p:nvPr/>
        </p:nvSpPr>
        <p:spPr>
          <a:xfrm rot="0">
            <a:off x="1028700" y="3149635"/>
            <a:ext cx="16523043" cy="5502205"/>
          </a:xfrm>
          <a:prstGeom prst="rect">
            <a:avLst/>
          </a:prstGeom>
        </p:spPr>
        <p:txBody>
          <a:bodyPr anchor="t" rtlCol="false" tIns="0" lIns="0" bIns="0" rIns="0">
            <a:spAutoFit/>
          </a:bodyPr>
          <a:lstStyle/>
          <a:p>
            <a:pPr algn="ctr">
              <a:lnSpc>
                <a:spcPts val="5312"/>
              </a:lnSpc>
            </a:pPr>
            <a:r>
              <a:rPr lang="en-US" sz="3794">
                <a:solidFill>
                  <a:srgbClr val="000000"/>
                </a:solidFill>
                <a:latin typeface="Lexend Deca"/>
                <a:ea typeface="Lexend Deca"/>
                <a:cs typeface="Lexend Deca"/>
                <a:sym typeface="Lexend Deca"/>
              </a:rPr>
              <a:t>The portfolio is designed with a clean, modern, and minimal layout.</a:t>
            </a:r>
          </a:p>
          <a:p>
            <a:pPr algn="ctr">
              <a:lnSpc>
                <a:spcPts val="5312"/>
              </a:lnSpc>
            </a:pPr>
            <a:r>
              <a:rPr lang="en-US" sz="3794">
                <a:solidFill>
                  <a:srgbClr val="000000"/>
                </a:solidFill>
                <a:latin typeface="Lexend Deca"/>
                <a:ea typeface="Lexend Deca"/>
                <a:cs typeface="Lexend Deca"/>
                <a:sym typeface="Lexend Deca"/>
              </a:rPr>
              <a:t>It has sections such as Home, About, Skills, Projects, and Contact.</a:t>
            </a:r>
          </a:p>
          <a:p>
            <a:pPr algn="ctr">
              <a:lnSpc>
                <a:spcPts val="5312"/>
              </a:lnSpc>
            </a:pPr>
            <a:r>
              <a:rPr lang="en-US" sz="3794">
                <a:solidFill>
                  <a:srgbClr val="000000"/>
                </a:solidFill>
                <a:latin typeface="Lexend Deca"/>
                <a:ea typeface="Lexend Deca"/>
                <a:cs typeface="Lexend Deca"/>
                <a:sym typeface="Lexend Deca"/>
              </a:rPr>
              <a:t>Navigation is smooth with menus and quick links for easy access.</a:t>
            </a:r>
          </a:p>
          <a:p>
            <a:pPr algn="ctr">
              <a:lnSpc>
                <a:spcPts val="5312"/>
              </a:lnSpc>
            </a:pPr>
            <a:r>
              <a:rPr lang="en-US" sz="3794">
                <a:solidFill>
                  <a:srgbClr val="000000"/>
                </a:solidFill>
                <a:latin typeface="Lexend Deca"/>
                <a:ea typeface="Lexend Deca"/>
                <a:cs typeface="Lexend Deca"/>
                <a:sym typeface="Lexend Deca"/>
              </a:rPr>
              <a:t>The color scheme and fonts are chosen to look professional.</a:t>
            </a:r>
          </a:p>
          <a:p>
            <a:pPr algn="ctr">
              <a:lnSpc>
                <a:spcPts val="5312"/>
              </a:lnSpc>
            </a:pPr>
            <a:r>
              <a:rPr lang="en-US" sz="3794">
                <a:solidFill>
                  <a:srgbClr val="000000"/>
                </a:solidFill>
                <a:latin typeface="Lexend Deca"/>
                <a:ea typeface="Lexend Deca"/>
                <a:cs typeface="Lexend Deca"/>
                <a:sym typeface="Lexend Deca"/>
              </a:rPr>
              <a:t>The design is fully responsive, working well on both mobiles and laptops.</a:t>
            </a:r>
          </a:p>
          <a:p>
            <a:pPr algn="ctr">
              <a:lnSpc>
                <a:spcPts val="5312"/>
              </a:lnSpc>
            </a:pPr>
            <a:r>
              <a:rPr lang="en-US" sz="3794">
                <a:solidFill>
                  <a:srgbClr val="000000"/>
                </a:solidFill>
                <a:latin typeface="Lexend Deca"/>
                <a:ea typeface="Lexend Deca"/>
                <a:cs typeface="Lexend Deca"/>
                <a:sym typeface="Lexend Deca"/>
              </a:rPr>
              <a:t>Images, icons, and project cards make the design more attractive.</a:t>
            </a:r>
          </a:p>
          <a:p>
            <a:pPr algn="ctr">
              <a:lnSpc>
                <a:spcPts val="5312"/>
              </a:lnSpc>
            </a:pPr>
            <a:r>
              <a:rPr lang="en-US" sz="3794">
                <a:solidFill>
                  <a:srgbClr val="000000"/>
                </a:solidFill>
                <a:latin typeface="Lexend Deca"/>
                <a:ea typeface="Lexend Deca"/>
                <a:cs typeface="Lexend Deca"/>
                <a:sym typeface="Lexend Deca"/>
              </a:rPr>
              <a:t>The layout focuses on clarity, simplicity, and readability.</a:t>
            </a: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7" cy="13709651"/>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1" cy="4756500"/>
            <a:chOff x="0" y="0"/>
            <a:chExt cx="9497441" cy="6342000"/>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0"/>
              </a:srgbClr>
            </a:solidFill>
          </p:spPr>
        </p:sp>
      </p:grpSp>
      <p:grpSp>
        <p:nvGrpSpPr>
          <p:cNvPr name="Group 8" id="8"/>
          <p:cNvGrpSpPr/>
          <p:nvPr/>
        </p:nvGrpSpPr>
        <p:grpSpPr>
          <a:xfrm rot="0">
            <a:off x="13401675" y="4572000"/>
            <a:ext cx="4886325" cy="5715000"/>
            <a:chOff x="0" y="0"/>
            <a:chExt cx="6515100" cy="7620000"/>
          </a:xfrm>
        </p:grpSpPr>
        <p:sp>
          <p:nvSpPr>
            <p:cNvPr name="Freeform 9" id="9"/>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3137"/>
              </a:srgbClr>
            </a:solidFill>
          </p:spPr>
        </p:sp>
      </p:grpSp>
      <p:grpSp>
        <p:nvGrpSpPr>
          <p:cNvPr name="Group 10" id="10"/>
          <p:cNvGrpSpPr/>
          <p:nvPr/>
        </p:nvGrpSpPr>
        <p:grpSpPr>
          <a:xfrm rot="0">
            <a:off x="14006895" y="0"/>
            <a:ext cx="4281106" cy="10287000"/>
            <a:chOff x="0" y="0"/>
            <a:chExt cx="5708142" cy="13716000"/>
          </a:xfrm>
        </p:grpSpPr>
        <p:sp>
          <p:nvSpPr>
            <p:cNvPr name="Freeform 11" id="11"/>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392"/>
              </a:srgbClr>
            </a:solidFill>
          </p:spPr>
        </p:sp>
      </p:grpSp>
      <p:grpSp>
        <p:nvGrpSpPr>
          <p:cNvPr name="Group 12" id="12"/>
          <p:cNvGrpSpPr/>
          <p:nvPr/>
        </p:nvGrpSpPr>
        <p:grpSpPr>
          <a:xfrm rot="0">
            <a:off x="16344900" y="0"/>
            <a:ext cx="1943100" cy="10287000"/>
            <a:chOff x="0" y="0"/>
            <a:chExt cx="2590800" cy="13716000"/>
          </a:xfrm>
        </p:grpSpPr>
        <p:sp>
          <p:nvSpPr>
            <p:cNvPr name="Freeform 13" id="13"/>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5490"/>
              </a:srgbClr>
            </a:solidFill>
          </p:spPr>
        </p:sp>
      </p:grpSp>
      <p:grpSp>
        <p:nvGrpSpPr>
          <p:cNvPr name="Group 14" id="14"/>
          <p:cNvGrpSpPr/>
          <p:nvPr/>
        </p:nvGrpSpPr>
        <p:grpSpPr>
          <a:xfrm rot="0">
            <a:off x="16404370" y="0"/>
            <a:ext cx="1883664" cy="10287000"/>
            <a:chOff x="0" y="0"/>
            <a:chExt cx="2511552" cy="13716000"/>
          </a:xfrm>
        </p:grpSpPr>
        <p:sp>
          <p:nvSpPr>
            <p:cNvPr name="Freeform 15" id="15"/>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16471"/>
              </a:srgbClr>
            </a:solidFill>
          </p:spPr>
        </p:sp>
      </p:grpSp>
      <p:grpSp>
        <p:nvGrpSpPr>
          <p:cNvPr name="Group 16" id="16"/>
          <p:cNvGrpSpPr/>
          <p:nvPr/>
        </p:nvGrpSpPr>
        <p:grpSpPr>
          <a:xfrm rot="0">
            <a:off x="15559088" y="5386388"/>
            <a:ext cx="2728913" cy="4900613"/>
            <a:chOff x="0" y="0"/>
            <a:chExt cx="3638550" cy="6534150"/>
          </a:xfrm>
        </p:grpSpPr>
        <p:sp>
          <p:nvSpPr>
            <p:cNvPr name="Freeform 17" id="17"/>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3137"/>
              </a:srgbClr>
            </a:solidFill>
          </p:spPr>
        </p:sp>
      </p:grpSp>
      <p:grpSp>
        <p:nvGrpSpPr>
          <p:cNvPr name="Group 18" id="18"/>
          <p:cNvGrpSpPr/>
          <p:nvPr/>
        </p:nvGrpSpPr>
        <p:grpSpPr>
          <a:xfrm rot="0">
            <a:off x="0" y="6015038"/>
            <a:ext cx="671513" cy="4271963"/>
            <a:chOff x="0" y="0"/>
            <a:chExt cx="895350" cy="5695950"/>
          </a:xfrm>
        </p:grpSpPr>
        <p:sp>
          <p:nvSpPr>
            <p:cNvPr name="Freeform 19" id="19"/>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5490"/>
              </a:srgbClr>
            </a:solidFill>
          </p:spPr>
        </p:sp>
      </p:grpSp>
      <p:sp>
        <p:nvSpPr>
          <p:cNvPr name="TextBox 20" id="20"/>
          <p:cNvSpPr txBox="true"/>
          <p:nvPr/>
        </p:nvSpPr>
        <p:spPr>
          <a:xfrm rot="0">
            <a:off x="-87175" y="2393156"/>
            <a:ext cx="17999436" cy="5757862"/>
          </a:xfrm>
          <a:prstGeom prst="rect">
            <a:avLst/>
          </a:prstGeom>
        </p:spPr>
        <p:txBody>
          <a:bodyPr anchor="t" rtlCol="false" tIns="0" lIns="0" bIns="0" rIns="0">
            <a:spAutoFit/>
          </a:bodyPr>
          <a:lstStyle/>
          <a:p>
            <a:pPr algn="ctr">
              <a:lnSpc>
                <a:spcPts val="5598"/>
              </a:lnSpc>
            </a:pPr>
            <a:r>
              <a:rPr lang="en-US" sz="3999">
                <a:solidFill>
                  <a:srgbClr val="000000"/>
                </a:solidFill>
                <a:latin typeface="Lexend Deca"/>
                <a:ea typeface="Lexend Deca"/>
                <a:cs typeface="Lexend Deca"/>
                <a:sym typeface="Lexend Deca"/>
              </a:rPr>
              <a:t>The website highlights personal information, skills, and project showcases.</a:t>
            </a:r>
          </a:p>
          <a:p>
            <a:pPr algn="ctr">
              <a:lnSpc>
                <a:spcPts val="5598"/>
              </a:lnSpc>
            </a:pPr>
            <a:r>
              <a:rPr lang="en-US" sz="3999">
                <a:solidFill>
                  <a:srgbClr val="000000"/>
                </a:solidFill>
                <a:latin typeface="Lexend Deca"/>
                <a:ea typeface="Lexend Deca"/>
                <a:cs typeface="Lexend Deca"/>
                <a:sym typeface="Lexend Deca"/>
              </a:rPr>
              <a:t>It supports responsive design, so it looks perfect on any device.</a:t>
            </a:r>
          </a:p>
          <a:p>
            <a:pPr algn="ctr">
              <a:lnSpc>
                <a:spcPts val="5598"/>
              </a:lnSpc>
            </a:pPr>
            <a:r>
              <a:rPr lang="en-US" sz="3999">
                <a:solidFill>
                  <a:srgbClr val="000000"/>
                </a:solidFill>
                <a:latin typeface="Lexend Deca"/>
                <a:ea typeface="Lexend Deca"/>
                <a:cs typeface="Lexend Deca"/>
                <a:sym typeface="Lexend Deca"/>
              </a:rPr>
              <a:t>A contact form is included to connect with visitors or recruiters.</a:t>
            </a:r>
          </a:p>
          <a:p>
            <a:pPr algn="ctr">
              <a:lnSpc>
                <a:spcPts val="5598"/>
              </a:lnSpc>
            </a:pPr>
            <a:r>
              <a:rPr lang="en-US" sz="3999">
                <a:solidFill>
                  <a:srgbClr val="000000"/>
                </a:solidFill>
                <a:latin typeface="Lexend Deca"/>
                <a:ea typeface="Lexend Deca"/>
                <a:cs typeface="Lexend Deca"/>
                <a:sym typeface="Lexend Deca"/>
              </a:rPr>
              <a:t>It has smooth navigation for an easy user experience.</a:t>
            </a:r>
          </a:p>
          <a:p>
            <a:pPr algn="ctr">
              <a:lnSpc>
                <a:spcPts val="5598"/>
              </a:lnSpc>
            </a:pPr>
            <a:r>
              <a:rPr lang="en-US" sz="3999">
                <a:solidFill>
                  <a:srgbClr val="000000"/>
                </a:solidFill>
                <a:latin typeface="Lexend Deca"/>
                <a:ea typeface="Lexend Deca"/>
                <a:cs typeface="Lexend Deca"/>
                <a:sym typeface="Lexend Deca"/>
              </a:rPr>
              <a:t>Links to GitHub, LinkedIn, or other platforms are integrated.</a:t>
            </a:r>
          </a:p>
          <a:p>
            <a:pPr algn="ctr">
              <a:lnSpc>
                <a:spcPts val="5598"/>
              </a:lnSpc>
            </a:pPr>
            <a:r>
              <a:rPr lang="en-US" sz="3999">
                <a:solidFill>
                  <a:srgbClr val="000000"/>
                </a:solidFill>
                <a:latin typeface="Lexend Deca"/>
                <a:ea typeface="Lexend Deca"/>
                <a:cs typeface="Lexend Deca"/>
                <a:sym typeface="Lexend Deca"/>
              </a:rPr>
              <a:t>Users can view live project demos through provided links.</a:t>
            </a:r>
          </a:p>
          <a:p>
            <a:pPr algn="ctr">
              <a:lnSpc>
                <a:spcPts val="5598"/>
              </a:lnSpc>
            </a:pPr>
            <a:r>
              <a:rPr lang="en-US" sz="3999">
                <a:solidFill>
                  <a:srgbClr val="000000"/>
                </a:solidFill>
                <a:latin typeface="Lexend Deca"/>
                <a:ea typeface="Lexend Deca"/>
                <a:cs typeface="Lexend Deca"/>
                <a:sym typeface="Lexend Deca"/>
              </a:rPr>
              <a:t>Overall, the site balances design with real functionality.</a:t>
            </a:r>
          </a:p>
        </p:txBody>
      </p:sp>
      <p:grpSp>
        <p:nvGrpSpPr>
          <p:cNvPr name="Group 21" id="21"/>
          <p:cNvGrpSpPr/>
          <p:nvPr/>
        </p:nvGrpSpPr>
        <p:grpSpPr>
          <a:xfrm rot="0">
            <a:off x="-975276" y="-329562"/>
            <a:ext cx="20238530" cy="11304651"/>
            <a:chOff x="0" y="0"/>
            <a:chExt cx="26984706" cy="15072868"/>
          </a:xfrm>
        </p:grpSpPr>
        <p:sp>
          <p:nvSpPr>
            <p:cNvPr name="Freeform 22" id="22"/>
            <p:cNvSpPr/>
            <p:nvPr/>
          </p:nvSpPr>
          <p:spPr>
            <a:xfrm flipH="false" flipV="false" rot="0">
              <a:off x="0" y="0"/>
              <a:ext cx="26984706" cy="15072868"/>
            </a:xfrm>
            <a:custGeom>
              <a:avLst/>
              <a:gdLst/>
              <a:ahLst/>
              <a:cxnLst/>
              <a:rect r="r" b="b" t="t" l="l"/>
              <a:pathLst>
                <a:path h="15072868" w="26984706">
                  <a:moveTo>
                    <a:pt x="0" y="0"/>
                  </a:moveTo>
                  <a:lnTo>
                    <a:pt x="26984706" y="0"/>
                  </a:lnTo>
                  <a:lnTo>
                    <a:pt x="26984706" y="15072868"/>
                  </a:lnTo>
                  <a:lnTo>
                    <a:pt x="0" y="15072868"/>
                  </a:lnTo>
                  <a:lnTo>
                    <a:pt x="0" y="0"/>
                  </a:lnTo>
                  <a:close/>
                </a:path>
              </a:pathLst>
            </a:custGeom>
            <a:blipFill>
              <a:blip r:embed="rId2"/>
              <a:stretch>
                <a:fillRect l="0" t="-351" r="0" b="-351"/>
              </a:stretch>
            </a:blipFill>
          </p:spPr>
        </p:sp>
      </p:grpSp>
      <p:sp>
        <p:nvSpPr>
          <p:cNvPr name="TextBox 23" id="23"/>
          <p:cNvSpPr txBox="true"/>
          <p:nvPr/>
        </p:nvSpPr>
        <p:spPr>
          <a:xfrm rot="0">
            <a:off x="1890259" y="1427321"/>
            <a:ext cx="16022002" cy="1194435"/>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FEATURES AND FUNCTIONALITY</a:t>
            </a:r>
          </a:p>
        </p:txBody>
      </p:sp>
      <p:sp>
        <p:nvSpPr>
          <p:cNvPr name="TextBox 24" id="24"/>
          <p:cNvSpPr txBox="true"/>
          <p:nvPr/>
        </p:nvSpPr>
        <p:spPr>
          <a:xfrm rot="0">
            <a:off x="17259300" y="9115425"/>
            <a:ext cx="152400" cy="295275"/>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9</a:t>
            </a:r>
          </a:p>
        </p:txBody>
      </p:sp>
      <p:sp>
        <p:nvSpPr>
          <p:cNvPr name="TextBox 25" id="25"/>
          <p:cNvSpPr txBox="true"/>
          <p:nvPr/>
        </p:nvSpPr>
        <p:spPr>
          <a:xfrm rot="0">
            <a:off x="1289844" y="3616282"/>
            <a:ext cx="16132704" cy="5642018"/>
          </a:xfrm>
          <a:prstGeom prst="rect">
            <a:avLst/>
          </a:prstGeom>
        </p:spPr>
        <p:txBody>
          <a:bodyPr anchor="t" rtlCol="false" tIns="0" lIns="0" bIns="0" rIns="0">
            <a:spAutoFit/>
          </a:bodyPr>
          <a:lstStyle/>
          <a:p>
            <a:pPr algn="ctr">
              <a:lnSpc>
                <a:spcPts val="5434"/>
              </a:lnSpc>
            </a:pPr>
            <a:r>
              <a:rPr lang="en-US" sz="3881">
                <a:solidFill>
                  <a:srgbClr val="000000"/>
                </a:solidFill>
                <a:latin typeface="Lexend Deca"/>
                <a:ea typeface="Lexend Deca"/>
                <a:cs typeface="Lexend Deca"/>
                <a:sym typeface="Lexend Deca"/>
              </a:rPr>
              <a:t>The website highlights personal information, skills, and project showcases.</a:t>
            </a:r>
          </a:p>
          <a:p>
            <a:pPr algn="ctr">
              <a:lnSpc>
                <a:spcPts val="5434"/>
              </a:lnSpc>
            </a:pPr>
            <a:r>
              <a:rPr lang="en-US" sz="3881">
                <a:solidFill>
                  <a:srgbClr val="000000"/>
                </a:solidFill>
                <a:latin typeface="Lexend Deca"/>
                <a:ea typeface="Lexend Deca"/>
                <a:cs typeface="Lexend Deca"/>
                <a:sym typeface="Lexend Deca"/>
              </a:rPr>
              <a:t>It supports responsive design, so it looks perfect on any device.</a:t>
            </a:r>
          </a:p>
          <a:p>
            <a:pPr algn="ctr">
              <a:lnSpc>
                <a:spcPts val="5434"/>
              </a:lnSpc>
            </a:pPr>
            <a:r>
              <a:rPr lang="en-US" sz="3881">
                <a:solidFill>
                  <a:srgbClr val="000000"/>
                </a:solidFill>
                <a:latin typeface="Lexend Deca"/>
                <a:ea typeface="Lexend Deca"/>
                <a:cs typeface="Lexend Deca"/>
                <a:sym typeface="Lexend Deca"/>
              </a:rPr>
              <a:t>A contact form is included to connect with visitors or recruiters.</a:t>
            </a:r>
          </a:p>
          <a:p>
            <a:pPr algn="ctr">
              <a:lnSpc>
                <a:spcPts val="5434"/>
              </a:lnSpc>
            </a:pPr>
            <a:r>
              <a:rPr lang="en-US" sz="3881">
                <a:solidFill>
                  <a:srgbClr val="000000"/>
                </a:solidFill>
                <a:latin typeface="Lexend Deca"/>
                <a:ea typeface="Lexend Deca"/>
                <a:cs typeface="Lexend Deca"/>
                <a:sym typeface="Lexend Deca"/>
              </a:rPr>
              <a:t>It has smooth navigation for an easy user experience.</a:t>
            </a:r>
          </a:p>
          <a:p>
            <a:pPr algn="ctr">
              <a:lnSpc>
                <a:spcPts val="5434"/>
              </a:lnSpc>
            </a:pPr>
            <a:r>
              <a:rPr lang="en-US" sz="3881">
                <a:solidFill>
                  <a:srgbClr val="000000"/>
                </a:solidFill>
                <a:latin typeface="Lexend Deca"/>
                <a:ea typeface="Lexend Deca"/>
                <a:cs typeface="Lexend Deca"/>
                <a:sym typeface="Lexend Deca"/>
              </a:rPr>
              <a:t>Links to GitHub, LinkedIn, or other platforms are integrated.</a:t>
            </a:r>
          </a:p>
          <a:p>
            <a:pPr algn="ctr">
              <a:lnSpc>
                <a:spcPts val="5434"/>
              </a:lnSpc>
            </a:pPr>
            <a:r>
              <a:rPr lang="en-US" sz="3881">
                <a:solidFill>
                  <a:srgbClr val="000000"/>
                </a:solidFill>
                <a:latin typeface="Lexend Deca"/>
                <a:ea typeface="Lexend Deca"/>
                <a:cs typeface="Lexend Deca"/>
                <a:sym typeface="Lexend Deca"/>
              </a:rPr>
              <a:t>Users can view live project demos through provided links.</a:t>
            </a:r>
          </a:p>
          <a:p>
            <a:pPr algn="ctr">
              <a:lnSpc>
                <a:spcPts val="5434"/>
              </a:lnSpc>
            </a:pPr>
            <a:r>
              <a:rPr lang="en-US" sz="3881">
                <a:solidFill>
                  <a:srgbClr val="000000"/>
                </a:solidFill>
                <a:latin typeface="Lexend Deca"/>
                <a:ea typeface="Lexend Deca"/>
                <a:cs typeface="Lexend Deca"/>
                <a:sym typeface="Lexend Deca"/>
              </a:rPr>
              <a:t>Overall, the site balances design with real functionality.</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DAGywLhfI7Y</dc:identifier>
  <dcterms:modified xsi:type="dcterms:W3CDTF">2011-08-01T06:04:30Z</dcterms:modified>
  <cp:revision>1</cp:revision>
  <dc:title>DOC-20250912-WA0025.</dc:title>
</cp:coreProperties>
</file>