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88" r:id="rId3"/>
    <p:sldId id="279" r:id="rId4"/>
    <p:sldId id="321" r:id="rId5"/>
    <p:sldId id="261" r:id="rId6"/>
    <p:sldId id="292" r:id="rId7"/>
    <p:sldId id="266" r:id="rId8"/>
    <p:sldId id="314" r:id="rId9"/>
    <p:sldId id="315" r:id="rId10"/>
    <p:sldId id="268" r:id="rId11"/>
    <p:sldId id="304" r:id="rId12"/>
    <p:sldId id="269" r:id="rId13"/>
    <p:sldId id="320" r:id="rId14"/>
    <p:sldId id="317" r:id="rId15"/>
    <p:sldId id="318" r:id="rId16"/>
    <p:sldId id="282" r:id="rId17"/>
    <p:sldId id="295" r:id="rId18"/>
    <p:sldId id="306" r:id="rId19"/>
    <p:sldId id="290" r:id="rId20"/>
    <p:sldId id="296" r:id="rId21"/>
    <p:sldId id="307" r:id="rId22"/>
    <p:sldId id="311" r:id="rId23"/>
    <p:sldId id="313" r:id="rId24"/>
    <p:sldId id="312" r:id="rId25"/>
    <p:sldId id="298" r:id="rId26"/>
    <p:sldId id="299" r:id="rId27"/>
    <p:sldId id="300" r:id="rId28"/>
    <p:sldId id="301" r:id="rId29"/>
    <p:sldId id="303" r:id="rId30"/>
    <p:sldId id="316" r:id="rId31"/>
    <p:sldId id="289" r:id="rId32"/>
    <p:sldId id="308" r:id="rId33"/>
    <p:sldId id="310" r:id="rId34"/>
    <p:sldId id="297" r:id="rId35"/>
    <p:sldId id="309" r:id="rId36"/>
    <p:sldId id="291" r:id="rId37"/>
    <p:sldId id="302" r:id="rId38"/>
    <p:sldId id="285" r:id="rId39"/>
    <p:sldId id="319" r:id="rId40"/>
    <p:sldId id="287" r:id="rId41"/>
    <p:sldId id="284" r:id="rId42"/>
    <p:sldId id="286" r:id="rId4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C2F72"/>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514" autoAdjust="0"/>
  </p:normalViewPr>
  <p:slideViewPr>
    <p:cSldViewPr snapToObjects="1" showGuides="1">
      <p:cViewPr>
        <p:scale>
          <a:sx n="83" d="100"/>
          <a:sy n="83" d="100"/>
        </p:scale>
        <p:origin x="-242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8" d="100"/>
          <a:sy n="68" d="100"/>
        </p:scale>
        <p:origin x="-2558"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42182AB-3ECA-4CA0-A383-62A3079AB996}" type="datetimeFigureOut">
              <a:rPr lang="en-US" smtClean="0"/>
              <a:t>10/3/2014</a:t>
            </a:fld>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A44D227-DF18-4A9B-A477-475F29AE28A4}" type="slidenum">
              <a:rPr lang="en-US" smtClean="0"/>
              <a:t>‹#›</a:t>
            </a:fld>
            <a:endParaRPr lang="en-US"/>
          </a:p>
        </p:txBody>
      </p:sp>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39" y="8787312"/>
            <a:ext cx="2438401" cy="354149"/>
          </a:xfrm>
          <a:prstGeom prst="rect">
            <a:avLst/>
          </a:prstGeom>
        </p:spPr>
      </p:pic>
    </p:spTree>
    <p:extLst>
      <p:ext uri="{BB962C8B-B14F-4D97-AF65-F5344CB8AC3E}">
        <p14:creationId xmlns:p14="http://schemas.microsoft.com/office/powerpoint/2010/main" val="2210113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1FFBDAE-F3CC-498C-990F-3FD577D44CCB}" type="datetimeFigureOut">
              <a:rPr lang="en-US" smtClean="0"/>
              <a:pPr/>
              <a:t>10/3/2014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14AB37-EC7D-4579-ADB2-72E561C26738}" type="slidenum">
              <a:rPr lang="en-US" smtClean="0"/>
              <a:pPr/>
              <a:t>‹#›</a:t>
            </a:fld>
            <a:endParaRPr lang="en-US"/>
          </a:p>
        </p:txBody>
      </p:sp>
    </p:spTree>
    <p:extLst>
      <p:ext uri="{BB962C8B-B14F-4D97-AF65-F5344CB8AC3E}">
        <p14:creationId xmlns:p14="http://schemas.microsoft.com/office/powerpoint/2010/main" val="173402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Reference: Maui D&amp;O Response, Non-Transmission Alternatives, July 2, 2014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All alternatives must be on the Kahului 23Kv system to have any impact on the voltage.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Smart inverter technology mentioned but not enough on 23Kv circuit to affect voltage.</a:t>
            </a:r>
          </a:p>
          <a:p>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4</a:t>
            </a:fld>
            <a:endParaRPr lang="en-US"/>
          </a:p>
        </p:txBody>
      </p:sp>
    </p:spTree>
    <p:extLst>
      <p:ext uri="{BB962C8B-B14F-4D97-AF65-F5344CB8AC3E}">
        <p14:creationId xmlns:p14="http://schemas.microsoft.com/office/powerpoint/2010/main" val="1226289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(2012TY Rate Case) Docket No. 2011-0092, MECO-701, Page 3</a:t>
            </a:r>
          </a:p>
          <a:p>
            <a:r>
              <a:rPr lang="en-US" baseline="0" dirty="0" smtClean="0"/>
              <a:t>Peak Forecast adopted 6/2014. Same forecast used for PSIP production simulation.</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607023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(2012TY Rate Case) Docket No. 2011-0092, MECO-701, Page 3</a:t>
            </a:r>
          </a:p>
          <a:p>
            <a:r>
              <a:rPr lang="en-US" baseline="0" dirty="0" smtClean="0"/>
              <a:t>Peak Forecast adopted 6/2014. Same forecast used for PSIP production simulation.</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60702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effectLst/>
                <a:latin typeface="Arial"/>
                <a:ea typeface="Calibri"/>
              </a:rPr>
              <a:t>Intercompany Correspondence: Capacity Value of Variable Generation for PSIP, July 21, 2014, Page 2</a:t>
            </a:r>
            <a:endParaRPr lang="en-US" dirty="0" smtClean="0"/>
          </a:p>
          <a:p>
            <a:r>
              <a:rPr lang="en-US" dirty="0" smtClean="0"/>
              <a:t>Response from PSIP r2</a:t>
            </a:r>
            <a:r>
              <a:rPr lang="en-US" baseline="0" dirty="0" smtClean="0"/>
              <a:t> (draft)</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701194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Integrated Demand Response</a:t>
            </a:r>
            <a:r>
              <a:rPr lang="en-US" baseline="0" dirty="0" smtClean="0"/>
              <a:t> Portfolio Plan, July 2014,  Page 144, </a:t>
            </a:r>
            <a:r>
              <a:rPr lang="en-US" dirty="0" smtClean="0"/>
              <a:t>Page</a:t>
            </a:r>
            <a:r>
              <a:rPr lang="en-US" baseline="0" dirty="0" smtClean="0"/>
              <a:t> 146</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37347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kern="1200" cap="none" spc="0" normalizeH="0" baseline="0" noProof="0" dirty="0" smtClean="0">
                <a:ln>
                  <a:noFill/>
                </a:ln>
                <a:solidFill>
                  <a:prstClr val="black"/>
                </a:solidFill>
                <a:effectLst/>
                <a:uLnTx/>
                <a:uFillTx/>
                <a:latin typeface="+mn-lt"/>
              </a:rPr>
              <a:t>Integrated Demand Response Portfolio Plan, July 2014, </a:t>
            </a:r>
            <a:r>
              <a:rPr lang="en-US" dirty="0" smtClean="0"/>
              <a:t>Page 150</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3219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NPDES permit requirements will affect new generation for Maui.</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587659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rPr>
              <a:t>Reference: Maui D&amp;O Response, Non-Transmission Alternatives, July 2, 2014</a:t>
            </a:r>
          </a:p>
          <a:p>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199729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Being installed by HECO at Schofield Barracks.</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39</a:t>
            </a:fld>
            <a:endParaRPr lang="en-US"/>
          </a:p>
        </p:txBody>
      </p:sp>
    </p:spTree>
    <p:extLst>
      <p:ext uri="{BB962C8B-B14F-4D97-AF65-F5344CB8AC3E}">
        <p14:creationId xmlns:p14="http://schemas.microsoft.com/office/powerpoint/2010/main" val="12680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Waiinu-Kanaha</a:t>
            </a:r>
            <a:r>
              <a:rPr lang="en-US" dirty="0" smtClean="0"/>
              <a:t> line upgrade cost from PSIP.</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5</a:t>
            </a:fld>
            <a:endParaRPr lang="en-US"/>
          </a:p>
        </p:txBody>
      </p:sp>
    </p:spTree>
    <p:extLst>
      <p:ext uri="{BB962C8B-B14F-4D97-AF65-F5344CB8AC3E}">
        <p14:creationId xmlns:p14="http://schemas.microsoft.com/office/powerpoint/2010/main" val="215817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6</a:t>
            </a:fld>
            <a:endParaRPr lang="en-US"/>
          </a:p>
        </p:txBody>
      </p:sp>
    </p:spTree>
    <p:extLst>
      <p:ext uri="{BB962C8B-B14F-4D97-AF65-F5344CB8AC3E}">
        <p14:creationId xmlns:p14="http://schemas.microsoft.com/office/powerpoint/2010/main" val="62215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MECO</a:t>
            </a:r>
            <a:r>
              <a:rPr lang="en-US" baseline="0" dirty="0" smtClean="0"/>
              <a:t> </a:t>
            </a:r>
            <a:r>
              <a:rPr lang="en-US" baseline="0" dirty="0" err="1" smtClean="0"/>
              <a:t>PSIPResource</a:t>
            </a:r>
            <a:r>
              <a:rPr lang="en-US" baseline="0" dirty="0" smtClean="0"/>
              <a:t> Plan (also MECO System Improvement and Curtailment Reduction Plan [Preferred Plan])</a:t>
            </a:r>
          </a:p>
          <a:p>
            <a:pPr marL="0" marR="0" lvl="0" indent="0" algn="l" defTabSz="457200" rtl="0" eaLnBrk="1" fontAlgn="auto" latinLnBrk="0" hangingPunct="1">
              <a:lnSpc>
                <a:spcPct val="100000"/>
              </a:lnSpc>
              <a:spcBef>
                <a:spcPct val="20000"/>
              </a:spcBef>
              <a:spcAft>
                <a:spcPts val="0"/>
              </a:spcAft>
              <a:buClrTx/>
              <a:buSzPct val="70000"/>
              <a:buFontTx/>
              <a:buNone/>
              <a:tabLst/>
              <a:defRPr/>
            </a:pPr>
            <a:r>
              <a:rPr lang="en-US" baseline="0" dirty="0" smtClean="0"/>
              <a:t>MECO will need at least 56 MW reserve to meet Unit Addition Planning Criteria.</a:t>
            </a:r>
            <a:r>
              <a:rPr kumimoji="0" lang="en-US" sz="1800" b="0" i="0" u="none" strike="noStrike" kern="1200" cap="none" spc="0" normalizeH="0" baseline="0" noProof="0" dirty="0" smtClean="0">
                <a:ln>
                  <a:noFill/>
                </a:ln>
                <a:solidFill>
                  <a:prstClr val="black">
                    <a:lumMod val="95000"/>
                    <a:lumOff val="5000"/>
                  </a:prstClr>
                </a:solidFill>
                <a:effectLst/>
                <a:uLnTx/>
                <a:uFillTx/>
                <a:latin typeface="+mn-lt"/>
                <a:ea typeface="+mn-ea"/>
                <a:cs typeface="Arial" pitchFamily="34" charset="0"/>
              </a:rPr>
              <a:t> </a:t>
            </a:r>
          </a:p>
          <a:p>
            <a:pPr marL="0" marR="0" lvl="0" indent="0" algn="l" defTabSz="457200" rtl="0" eaLnBrk="1" fontAlgn="auto" latinLnBrk="0" hangingPunct="1">
              <a:lnSpc>
                <a:spcPct val="100000"/>
              </a:lnSpc>
              <a:spcBef>
                <a:spcPct val="20000"/>
              </a:spcBef>
              <a:spcAft>
                <a:spcPts val="0"/>
              </a:spcAft>
              <a:buClrTx/>
              <a:buSzPct val="70000"/>
              <a:buFontTx/>
              <a:buNone/>
              <a:tabLst/>
              <a:defRPr/>
            </a:pPr>
            <a:r>
              <a:rPr kumimoji="0" lang="en-US" sz="1800" b="0" i="0" u="none" strike="noStrike" kern="1200" cap="none" spc="0" normalizeH="0" baseline="0" noProof="0" dirty="0" smtClean="0">
                <a:ln>
                  <a:noFill/>
                </a:ln>
                <a:solidFill>
                  <a:prstClr val="black">
                    <a:lumMod val="95000"/>
                    <a:lumOff val="5000"/>
                  </a:prstClr>
                </a:solidFill>
                <a:effectLst/>
                <a:uLnTx/>
                <a:uFillTx/>
                <a:latin typeface="+mn-lt"/>
                <a:ea typeface="+mn-ea"/>
                <a:cs typeface="Arial" pitchFamily="34" charset="0"/>
              </a:rPr>
              <a:t>Note: With the retirement of KPP, the scenario of a unit on overhaul (29 MW) and the loss of the largest unit (29 MW), MECO will not meet forecast peak load. This will be in violation of the Unit Addition Planning Criteria.</a:t>
            </a:r>
          </a:p>
          <a:p>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7</a:t>
            </a:fld>
            <a:endParaRPr lang="en-US"/>
          </a:p>
        </p:txBody>
      </p:sp>
    </p:spTree>
    <p:extLst>
      <p:ext uri="{BB962C8B-B14F-4D97-AF65-F5344CB8AC3E}">
        <p14:creationId xmlns:p14="http://schemas.microsoft.com/office/powerpoint/2010/main" val="4242698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Waena</a:t>
            </a:r>
            <a:r>
              <a:rPr lang="en-US" dirty="0" smtClean="0"/>
              <a:t> – Ambient air data may be allowed</a:t>
            </a:r>
            <a:r>
              <a:rPr lang="en-US" baseline="0" dirty="0" smtClean="0"/>
              <a:t> from DOH monitoring sites. Met data is stack height specific and can use SODAR for collection. Both require at least 1-yr of data collection.</a:t>
            </a:r>
          </a:p>
          <a:p>
            <a:r>
              <a:rPr lang="en-US" baseline="0" dirty="0" smtClean="0"/>
              <a:t>South Maui – Same requirements as </a:t>
            </a:r>
            <a:r>
              <a:rPr lang="en-US" baseline="0" dirty="0" err="1" smtClean="0"/>
              <a:t>Waena</a:t>
            </a:r>
            <a:r>
              <a:rPr lang="en-US" baseline="0" dirty="0" smtClean="0"/>
              <a:t> for ambient and met data collection.</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8</a:t>
            </a:fld>
            <a:endParaRPr lang="en-US"/>
          </a:p>
        </p:txBody>
      </p:sp>
    </p:spTree>
    <p:extLst>
      <p:ext uri="{BB962C8B-B14F-4D97-AF65-F5344CB8AC3E}">
        <p14:creationId xmlns:p14="http://schemas.microsoft.com/office/powerpoint/2010/main" val="193149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Bob </a:t>
            </a:r>
            <a:r>
              <a:rPr lang="en-US" dirty="0" err="1" smtClean="0"/>
              <a:t>Isler</a:t>
            </a:r>
            <a:r>
              <a:rPr lang="en-US" dirty="0" smtClean="0"/>
              <a:t> August</a:t>
            </a:r>
            <a:r>
              <a:rPr lang="en-US" baseline="0" dirty="0" smtClean="0"/>
              <a:t> 2014</a:t>
            </a:r>
          </a:p>
          <a:p>
            <a:r>
              <a:rPr lang="en-US" baseline="0" dirty="0" smtClean="0"/>
              <a:t>Note: If we collect Met data for </a:t>
            </a:r>
            <a:r>
              <a:rPr lang="en-US" baseline="0" dirty="0" err="1" smtClean="0"/>
              <a:t>Wartsila</a:t>
            </a:r>
            <a:r>
              <a:rPr lang="en-US" baseline="0" dirty="0" smtClean="0"/>
              <a:t> units the data is only good for this unit as it is stack height specific.</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10</a:t>
            </a:fld>
            <a:endParaRPr lang="en-US"/>
          </a:p>
        </p:txBody>
      </p:sp>
    </p:spTree>
    <p:extLst>
      <p:ext uri="{BB962C8B-B14F-4D97-AF65-F5344CB8AC3E}">
        <p14:creationId xmlns:p14="http://schemas.microsoft.com/office/powerpoint/2010/main" val="120764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NPDES permit requirements will affect new generation for Maui.</a:t>
            </a:r>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pPr/>
              <a:t>12</a:t>
            </a:fld>
            <a:endParaRPr lang="en-US"/>
          </a:p>
        </p:txBody>
      </p:sp>
    </p:spTree>
    <p:extLst>
      <p:ext uri="{BB962C8B-B14F-4D97-AF65-F5344CB8AC3E}">
        <p14:creationId xmlns:p14="http://schemas.microsoft.com/office/powerpoint/2010/main" val="58765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50631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4AB37-EC7D-4579-ADB2-72E561C26738}"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62215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2"/>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spTree>
    <p:extLst>
      <p:ext uri="{BB962C8B-B14F-4D97-AF65-F5344CB8AC3E}">
        <p14:creationId xmlns:p14="http://schemas.microsoft.com/office/powerpoint/2010/main" val="42603522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4"/>
          </p:nvPr>
        </p:nvSpPr>
        <p:spPr>
          <a:xfrm>
            <a:off x="8458200" y="15240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BF2B1-E3A8-42AA-9B28-72A0D22D85D5}" type="slidenum">
              <a:rPr lang="en-US" smtClean="0"/>
              <a:t>‹#›</a:t>
            </a:fld>
            <a:endParaRPr lang="en-US" dirty="0"/>
          </a:p>
        </p:txBody>
      </p:sp>
      <p:sp>
        <p:nvSpPr>
          <p:cNvPr id="5" name="Date Placeholder 3"/>
          <p:cNvSpPr>
            <a:spLocks noGrp="1"/>
          </p:cNvSpPr>
          <p:nvPr>
            <p:ph type="dt" sz="half" idx="2"/>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267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txBox="1">
            <a:spLocks/>
          </p:cNvSpPr>
          <p:nvPr userDrawn="1"/>
        </p:nvSpPr>
        <p:spPr>
          <a:xfrm>
            <a:off x="8458200" y="152400"/>
            <a:ext cx="457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ABF2B1-E3A8-42AA-9B28-72A0D22D85D5}" type="slidenum">
              <a:rPr lang="en-US" smtClean="0"/>
              <a:pPr/>
              <a:t>‹#›</a:t>
            </a:fld>
            <a:endParaRPr lang="en-US" dirty="0"/>
          </a:p>
        </p:txBody>
      </p:sp>
      <p:sp>
        <p:nvSpPr>
          <p:cNvPr id="6" name="Date Placeholder 5"/>
          <p:cNvSpPr>
            <a:spLocks noGrp="1"/>
          </p:cNvSpPr>
          <p:nvPr>
            <p:ph type="dt" sz="half" idx="10"/>
          </p:nvPr>
        </p:nvSpPr>
        <p:spPr/>
        <p:txBody>
          <a:bodyPr/>
          <a:lstStyle/>
          <a:p>
            <a:fld id="{E1010BBC-8A3D-4AC2-B3CE-078EA1FF9C45}" type="datetime1">
              <a:rPr lang="en-US" smtClean="0"/>
              <a:t>10/3/2014</a:t>
            </a:fld>
            <a:endParaRPr lang="en-US" dirty="0"/>
          </a:p>
        </p:txBody>
      </p:sp>
      <p:sp>
        <p:nvSpPr>
          <p:cNvPr id="7" name="Slide Number Placeholder 6"/>
          <p:cNvSpPr>
            <a:spLocks noGrp="1"/>
          </p:cNvSpPr>
          <p:nvPr>
            <p:ph type="sldNum" sz="quarter" idx="11"/>
          </p:nvPr>
        </p:nvSpPr>
        <p:spPr/>
        <p:txBody>
          <a:bodyPr/>
          <a:lstStyle/>
          <a:p>
            <a:fld id="{C9ABF2B1-E3A8-42AA-9B28-72A0D22D85D5}" type="slidenum">
              <a:rPr lang="en-US" smtClean="0"/>
              <a:t>‹#›</a:t>
            </a:fld>
            <a:endParaRPr lang="en-US" dirty="0"/>
          </a:p>
        </p:txBody>
      </p:sp>
    </p:spTree>
    <p:extLst>
      <p:ext uri="{BB962C8B-B14F-4D97-AF65-F5344CB8AC3E}">
        <p14:creationId xmlns:p14="http://schemas.microsoft.com/office/powerpoint/2010/main" val="28379161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Slide Number Placeholder 4"/>
          <p:cNvSpPr txBox="1">
            <a:spLocks/>
          </p:cNvSpPr>
          <p:nvPr userDrawn="1"/>
        </p:nvSpPr>
        <p:spPr>
          <a:xfrm>
            <a:off x="8458200" y="152400"/>
            <a:ext cx="457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ABF2B1-E3A8-42AA-9B28-72A0D22D85D5}" type="slidenum">
              <a:rPr lang="en-US" smtClean="0"/>
              <a:pPr/>
              <a:t>‹#›</a:t>
            </a:fld>
            <a:endParaRPr lang="en-US" dirty="0"/>
          </a:p>
        </p:txBody>
      </p:sp>
      <p:sp>
        <p:nvSpPr>
          <p:cNvPr id="6" name="Date Placeholder 3"/>
          <p:cNvSpPr>
            <a:spLocks noGrp="1"/>
          </p:cNvSpPr>
          <p:nvPr>
            <p:ph type="dt" sz="half" idx="2"/>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spTree>
    <p:extLst>
      <p:ext uri="{BB962C8B-B14F-4D97-AF65-F5344CB8AC3E}">
        <p14:creationId xmlns:p14="http://schemas.microsoft.com/office/powerpoint/2010/main" val="3964337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2671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2671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4"/>
          <p:cNvSpPr txBox="1">
            <a:spLocks/>
          </p:cNvSpPr>
          <p:nvPr userDrawn="1"/>
        </p:nvSpPr>
        <p:spPr>
          <a:xfrm>
            <a:off x="8458200" y="152400"/>
            <a:ext cx="457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ABF2B1-E3A8-42AA-9B28-72A0D22D85D5}" type="slidenum">
              <a:rPr lang="en-US" smtClean="0"/>
              <a:pPr/>
              <a:t>‹#›</a:t>
            </a:fld>
            <a:endParaRPr lang="en-US" dirty="0"/>
          </a:p>
        </p:txBody>
      </p:sp>
      <p:sp>
        <p:nvSpPr>
          <p:cNvPr id="7" name="Date Placeholder 6"/>
          <p:cNvSpPr>
            <a:spLocks noGrp="1"/>
          </p:cNvSpPr>
          <p:nvPr>
            <p:ph type="dt" sz="half" idx="10"/>
          </p:nvPr>
        </p:nvSpPr>
        <p:spPr/>
        <p:txBody>
          <a:bodyPr/>
          <a:lstStyle/>
          <a:p>
            <a:fld id="{E1010BBC-8A3D-4AC2-B3CE-078EA1FF9C45}" type="datetime1">
              <a:rPr lang="en-US" smtClean="0"/>
              <a:t>10/3/2014</a:t>
            </a:fld>
            <a:endParaRPr lang="en-US" dirty="0"/>
          </a:p>
        </p:txBody>
      </p:sp>
      <p:sp>
        <p:nvSpPr>
          <p:cNvPr id="8" name="Slide Number Placeholder 7"/>
          <p:cNvSpPr>
            <a:spLocks noGrp="1"/>
          </p:cNvSpPr>
          <p:nvPr>
            <p:ph type="sldNum" sz="quarter" idx="11"/>
          </p:nvPr>
        </p:nvSpPr>
        <p:spPr/>
        <p:txBody>
          <a:bodyPr/>
          <a:lstStyle/>
          <a:p>
            <a:fld id="{C9ABF2B1-E3A8-42AA-9B28-72A0D22D85D5}" type="slidenum">
              <a:rPr lang="en-US" smtClean="0"/>
              <a:t>‹#›</a:t>
            </a:fld>
            <a:endParaRPr lang="en-US" dirty="0"/>
          </a:p>
        </p:txBody>
      </p:sp>
    </p:spTree>
    <p:extLst>
      <p:ext uri="{BB962C8B-B14F-4D97-AF65-F5344CB8AC3E}">
        <p14:creationId xmlns:p14="http://schemas.microsoft.com/office/powerpoint/2010/main" val="31886302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4"/>
          <p:cNvSpPr txBox="1">
            <a:spLocks/>
          </p:cNvSpPr>
          <p:nvPr userDrawn="1"/>
        </p:nvSpPr>
        <p:spPr>
          <a:xfrm>
            <a:off x="8458200" y="152400"/>
            <a:ext cx="457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ABF2B1-E3A8-42AA-9B28-72A0D22D85D5}" type="slidenum">
              <a:rPr lang="en-US" smtClean="0"/>
              <a:pPr/>
              <a:t>‹#›</a:t>
            </a:fld>
            <a:endParaRPr lang="en-US" dirty="0"/>
          </a:p>
        </p:txBody>
      </p:sp>
      <p:sp>
        <p:nvSpPr>
          <p:cNvPr id="9" name="Date Placeholder 8"/>
          <p:cNvSpPr>
            <a:spLocks noGrp="1"/>
          </p:cNvSpPr>
          <p:nvPr>
            <p:ph type="dt" sz="half" idx="10"/>
          </p:nvPr>
        </p:nvSpPr>
        <p:spPr/>
        <p:txBody>
          <a:bodyPr/>
          <a:lstStyle/>
          <a:p>
            <a:fld id="{E1010BBC-8A3D-4AC2-B3CE-078EA1FF9C45}" type="datetime1">
              <a:rPr lang="en-US" smtClean="0"/>
              <a:t>10/3/2014</a:t>
            </a:fld>
            <a:endParaRPr lang="en-US" dirty="0"/>
          </a:p>
        </p:txBody>
      </p:sp>
      <p:sp>
        <p:nvSpPr>
          <p:cNvPr id="10" name="Slide Number Placeholder 9"/>
          <p:cNvSpPr>
            <a:spLocks noGrp="1"/>
          </p:cNvSpPr>
          <p:nvPr>
            <p:ph type="sldNum" sz="quarter" idx="11"/>
          </p:nvPr>
        </p:nvSpPr>
        <p:spPr/>
        <p:txBody>
          <a:bodyPr/>
          <a:lstStyle/>
          <a:p>
            <a:fld id="{C9ABF2B1-E3A8-42AA-9B28-72A0D22D85D5}" type="slidenum">
              <a:rPr lang="en-US" smtClean="0"/>
              <a:t>‹#›</a:t>
            </a:fld>
            <a:endParaRPr lang="en-US" dirty="0"/>
          </a:p>
        </p:txBody>
      </p:sp>
    </p:spTree>
    <p:extLst>
      <p:ext uri="{BB962C8B-B14F-4D97-AF65-F5344CB8AC3E}">
        <p14:creationId xmlns:p14="http://schemas.microsoft.com/office/powerpoint/2010/main" val="585760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4"/>
          <p:cNvSpPr txBox="1">
            <a:spLocks/>
          </p:cNvSpPr>
          <p:nvPr userDrawn="1"/>
        </p:nvSpPr>
        <p:spPr>
          <a:xfrm>
            <a:off x="8458200" y="152400"/>
            <a:ext cx="457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ABF2B1-E3A8-42AA-9B28-72A0D22D85D5}" type="slidenum">
              <a:rPr lang="en-US" smtClean="0"/>
              <a:pPr/>
              <a:t>‹#›</a:t>
            </a:fld>
            <a:endParaRPr lang="en-US" dirty="0"/>
          </a:p>
        </p:txBody>
      </p:sp>
      <p:sp>
        <p:nvSpPr>
          <p:cNvPr id="6" name="Slide Number Placeholder 5"/>
          <p:cNvSpPr>
            <a:spLocks noGrp="1"/>
          </p:cNvSpPr>
          <p:nvPr>
            <p:ph type="sldNum" sz="quarter" idx="11"/>
          </p:nvPr>
        </p:nvSpPr>
        <p:spPr/>
        <p:txBody>
          <a:bodyPr/>
          <a:lstStyle/>
          <a:p>
            <a:fld id="{C9ABF2B1-E3A8-42AA-9B28-72A0D22D85D5}" type="slidenum">
              <a:rPr lang="en-US" smtClean="0"/>
              <a:t>‹#›</a:t>
            </a:fld>
            <a:endParaRPr lang="en-US" dirty="0"/>
          </a:p>
        </p:txBody>
      </p:sp>
      <p:sp>
        <p:nvSpPr>
          <p:cNvPr id="7" name="Date Placeholder 3"/>
          <p:cNvSpPr>
            <a:spLocks noGrp="1"/>
          </p:cNvSpPr>
          <p:nvPr>
            <p:ph type="dt" sz="half" idx="2"/>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spTree>
    <p:extLst>
      <p:ext uri="{BB962C8B-B14F-4D97-AF65-F5344CB8AC3E}">
        <p14:creationId xmlns:p14="http://schemas.microsoft.com/office/powerpoint/2010/main" val="18900722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4"/>
          <p:cNvSpPr txBox="1">
            <a:spLocks/>
          </p:cNvSpPr>
          <p:nvPr userDrawn="1"/>
        </p:nvSpPr>
        <p:spPr>
          <a:xfrm>
            <a:off x="8458200" y="152400"/>
            <a:ext cx="457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9ABF2B1-E3A8-42AA-9B28-72A0D22D85D5}" type="slidenum">
              <a:rPr lang="en-US" smtClean="0"/>
              <a:pPr/>
              <a:t>‹#›</a:t>
            </a:fld>
            <a:endParaRPr lang="en-US" dirty="0"/>
          </a:p>
        </p:txBody>
      </p:sp>
      <p:sp>
        <p:nvSpPr>
          <p:cNvPr id="5" name="Date Placeholder 3"/>
          <p:cNvSpPr>
            <a:spLocks noGrp="1"/>
          </p:cNvSpPr>
          <p:nvPr>
            <p:ph type="dt" sz="half" idx="2"/>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spTree>
    <p:extLst>
      <p:ext uri="{BB962C8B-B14F-4D97-AF65-F5344CB8AC3E}">
        <p14:creationId xmlns:p14="http://schemas.microsoft.com/office/powerpoint/2010/main" val="26047982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5181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4226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4"/>
          <p:cNvSpPr>
            <a:spLocks noGrp="1"/>
          </p:cNvSpPr>
          <p:nvPr>
            <p:ph type="sldNum" sz="quarter" idx="4"/>
          </p:nvPr>
        </p:nvSpPr>
        <p:spPr>
          <a:xfrm>
            <a:off x="8458200" y="15240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BF2B1-E3A8-42AA-9B28-72A0D22D85D5}" type="slidenum">
              <a:rPr lang="en-US" smtClean="0"/>
              <a:t>‹#›</a:t>
            </a:fld>
            <a:endParaRPr lang="en-US" dirty="0"/>
          </a:p>
        </p:txBody>
      </p:sp>
      <p:sp>
        <p:nvSpPr>
          <p:cNvPr id="7" name="Date Placeholder 3"/>
          <p:cNvSpPr>
            <a:spLocks noGrp="1"/>
          </p:cNvSpPr>
          <p:nvPr>
            <p:ph type="dt" sz="half" idx="10"/>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spTree>
    <p:extLst>
      <p:ext uri="{BB962C8B-B14F-4D97-AF65-F5344CB8AC3E}">
        <p14:creationId xmlns:p14="http://schemas.microsoft.com/office/powerpoint/2010/main" val="34358306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16426"/>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2286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98316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4"/>
          <p:cNvSpPr>
            <a:spLocks noGrp="1"/>
          </p:cNvSpPr>
          <p:nvPr>
            <p:ph type="sldNum" sz="quarter" idx="4"/>
          </p:nvPr>
        </p:nvSpPr>
        <p:spPr>
          <a:xfrm>
            <a:off x="8458200" y="15240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BF2B1-E3A8-42AA-9B28-72A0D22D85D5}" type="slidenum">
              <a:rPr lang="en-US" smtClean="0"/>
              <a:t>‹#›</a:t>
            </a:fld>
            <a:endParaRPr lang="en-US" dirty="0"/>
          </a:p>
        </p:txBody>
      </p:sp>
      <p:sp>
        <p:nvSpPr>
          <p:cNvPr id="7" name="Date Placeholder 3"/>
          <p:cNvSpPr>
            <a:spLocks noGrp="1"/>
          </p:cNvSpPr>
          <p:nvPr>
            <p:ph type="dt" sz="half" idx="10"/>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spTree>
    <p:extLst>
      <p:ext uri="{BB962C8B-B14F-4D97-AF65-F5344CB8AC3E}">
        <p14:creationId xmlns:p14="http://schemas.microsoft.com/office/powerpoint/2010/main" val="30310134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108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4"/>
          <p:cNvSpPr>
            <a:spLocks noGrp="1"/>
          </p:cNvSpPr>
          <p:nvPr>
            <p:ph type="sldNum" sz="quarter" idx="4"/>
          </p:nvPr>
        </p:nvSpPr>
        <p:spPr>
          <a:xfrm>
            <a:off x="8458200" y="15240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BF2B1-E3A8-42AA-9B28-72A0D22D85D5}" type="slidenum">
              <a:rPr lang="en-US" smtClean="0"/>
              <a:t>‹#›</a:t>
            </a:fld>
            <a:endParaRPr lang="en-US" dirty="0"/>
          </a:p>
        </p:txBody>
      </p:sp>
      <p:sp>
        <p:nvSpPr>
          <p:cNvPr id="7" name="Date Placeholder 3"/>
          <p:cNvSpPr>
            <a:spLocks noGrp="1"/>
          </p:cNvSpPr>
          <p:nvPr>
            <p:ph type="dt" sz="half" idx="2"/>
          </p:nvPr>
        </p:nvSpPr>
        <p:spPr>
          <a:xfrm>
            <a:off x="7808752" y="6324600"/>
            <a:ext cx="914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BBC-8A3D-4AC2-B3CE-078EA1FF9C45}" type="datetime1">
              <a:rPr lang="en-US" smtClean="0"/>
              <a:t>10/3/2014</a:t>
            </a:fld>
            <a:endParaRPr lang="en-US" dirty="0"/>
          </a:p>
        </p:txBody>
      </p:sp>
      <p:pic>
        <p:nvPicPr>
          <p:cNvPr id="5" name="Picture 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7200" y="6249755"/>
            <a:ext cx="2133600" cy="455845"/>
          </a:xfrm>
          <a:prstGeom prst="rect">
            <a:avLst/>
          </a:prstGeom>
        </p:spPr>
      </p:pic>
    </p:spTree>
    <p:extLst>
      <p:ext uri="{BB962C8B-B14F-4D97-AF65-F5344CB8AC3E}">
        <p14:creationId xmlns:p14="http://schemas.microsoft.com/office/powerpoint/2010/main" val="3743293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ctr" defTabSz="457200" rtl="0" eaLnBrk="1" latinLnBrk="0" hangingPunct="1">
        <a:spcBef>
          <a:spcPct val="0"/>
        </a:spcBef>
        <a:buNone/>
        <a:defRPr sz="4400" b="1" kern="1200">
          <a:solidFill>
            <a:schemeClr val="tx1">
              <a:lumMod val="95000"/>
              <a:lumOff val="5000"/>
            </a:schemeClr>
          </a:solidFill>
          <a:latin typeface="+mj-lt"/>
          <a:ea typeface="+mj-ea"/>
          <a:cs typeface="Arial" pitchFamily="34" charset="0"/>
        </a:defRPr>
      </a:lvl1pPr>
    </p:titleStyle>
    <p:bodyStyle>
      <a:lvl1pPr marL="342900" indent="-342900" algn="l" defTabSz="457200" rtl="0" eaLnBrk="1" latinLnBrk="0" hangingPunct="1">
        <a:spcBef>
          <a:spcPct val="20000"/>
        </a:spcBef>
        <a:buSzPct val="70000"/>
        <a:buFontTx/>
        <a:buBlip>
          <a:blip r:embed="rId13"/>
        </a:buBlip>
        <a:defRPr sz="3200" b="0" kern="1200">
          <a:solidFill>
            <a:schemeClr val="tx1">
              <a:lumMod val="95000"/>
              <a:lumOff val="5000"/>
            </a:schemeClr>
          </a:solidFill>
          <a:latin typeface="+mn-lt"/>
          <a:ea typeface="+mn-ea"/>
          <a:cs typeface="Arial" pitchFamily="34" charset="0"/>
        </a:defRPr>
      </a:lvl1pPr>
      <a:lvl2pPr marL="742950" indent="-285750" algn="l" defTabSz="457200" rtl="0" eaLnBrk="1" latinLnBrk="0" hangingPunct="1">
        <a:spcBef>
          <a:spcPct val="20000"/>
        </a:spcBef>
        <a:buFont typeface="Arial"/>
        <a:buChar char="–"/>
        <a:defRPr sz="2800" b="0" kern="1200">
          <a:solidFill>
            <a:schemeClr val="tx1">
              <a:lumMod val="95000"/>
              <a:lumOff val="5000"/>
            </a:schemeClr>
          </a:solidFill>
          <a:latin typeface="+mn-lt"/>
          <a:ea typeface="+mn-ea"/>
          <a:cs typeface="Arial" pitchFamily="34" charset="0"/>
        </a:defRPr>
      </a:lvl2pPr>
      <a:lvl3pPr marL="1143000" indent="-228600" algn="l" defTabSz="457200" rtl="0" eaLnBrk="1" latinLnBrk="0" hangingPunct="1">
        <a:spcBef>
          <a:spcPct val="20000"/>
        </a:spcBef>
        <a:buFont typeface="Arial" pitchFamily="34" charset="0"/>
        <a:buChar char="−"/>
        <a:defRPr sz="2400" b="0" kern="1200">
          <a:solidFill>
            <a:schemeClr val="tx1">
              <a:lumMod val="95000"/>
              <a:lumOff val="5000"/>
            </a:schemeClr>
          </a:solidFill>
          <a:latin typeface="+mn-lt"/>
          <a:ea typeface="+mn-ea"/>
          <a:cs typeface="Arial" pitchFamily="34" charset="0"/>
        </a:defRPr>
      </a:lvl3pPr>
      <a:lvl4pPr marL="1600200" indent="-228600" algn="l" defTabSz="457200" rtl="0" eaLnBrk="1" latinLnBrk="0" hangingPunct="1">
        <a:spcBef>
          <a:spcPct val="20000"/>
        </a:spcBef>
        <a:buFont typeface="Arial"/>
        <a:buChar char="–"/>
        <a:defRPr sz="2000" b="0" kern="1200">
          <a:solidFill>
            <a:schemeClr val="tx1">
              <a:lumMod val="95000"/>
              <a:lumOff val="5000"/>
            </a:schemeClr>
          </a:solidFill>
          <a:latin typeface="+mn-lt"/>
          <a:ea typeface="+mn-ea"/>
          <a:cs typeface="Arial" pitchFamily="34" charset="0"/>
        </a:defRPr>
      </a:lvl4pPr>
      <a:lvl5pPr marL="2057400" indent="-228600" algn="l" defTabSz="457200" rtl="0" eaLnBrk="1" latinLnBrk="0" hangingPunct="1">
        <a:spcBef>
          <a:spcPct val="20000"/>
        </a:spcBef>
        <a:buFont typeface="Arial" pitchFamily="34" charset="0"/>
        <a:buChar char="−"/>
        <a:defRPr sz="2000" b="0" kern="1200">
          <a:solidFill>
            <a:schemeClr val="tx1">
              <a:lumMod val="95000"/>
              <a:lumOff val="5000"/>
            </a:schemeClr>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KAHULUI POWER PLANT</a:t>
            </a:r>
            <a:br>
              <a:rPr lang="en-US" dirty="0" smtClean="0"/>
            </a:br>
            <a:r>
              <a:rPr lang="en-US" dirty="0" smtClean="0"/>
              <a:t>Retirement Issues</a:t>
            </a:r>
            <a:endParaRPr lang="en-US" dirty="0"/>
          </a:p>
        </p:txBody>
      </p:sp>
      <p:sp>
        <p:nvSpPr>
          <p:cNvPr id="3" name="Subtitle 2"/>
          <p:cNvSpPr>
            <a:spLocks noGrp="1"/>
          </p:cNvSpPr>
          <p:nvPr>
            <p:ph type="subTitle" idx="1"/>
          </p:nvPr>
        </p:nvSpPr>
        <p:spPr/>
        <p:txBody>
          <a:bodyPr>
            <a:normAutofit/>
          </a:bodyPr>
          <a:lstStyle/>
          <a:p>
            <a:r>
              <a:rPr lang="en-US" sz="2400" dirty="0" smtClean="0"/>
              <a:t>October 3, 2014</a:t>
            </a:r>
            <a:endParaRPr lang="en-US" sz="2400" dirty="0"/>
          </a:p>
          <a:p>
            <a:r>
              <a:rPr lang="en-US" sz="2400" b="1" i="1" dirty="0" smtClean="0">
                <a:latin typeface="Times New Roman" panose="02020603050405020304" pitchFamily="18" charset="0"/>
                <a:cs typeface="Times New Roman" panose="02020603050405020304" pitchFamily="18" charset="0"/>
              </a:rPr>
              <a:t>- - DRAFT - -</a:t>
            </a:r>
          </a:p>
          <a:p>
            <a:r>
              <a:rPr lang="en-US" sz="2400" b="1" i="1" dirty="0" smtClean="0">
                <a:latin typeface="Times New Roman" panose="02020603050405020304" pitchFamily="18" charset="0"/>
                <a:cs typeface="Times New Roman" panose="02020603050405020304" pitchFamily="18" charset="0"/>
              </a:rPr>
              <a:t>Confidential</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3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to Expedite RFP Process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Be specific of the size and type of generation technology MECO will accept to avoid having to evaluate too many technologies.</a:t>
            </a:r>
          </a:p>
          <a:p>
            <a:pPr>
              <a:buFont typeface="Wingdings" pitchFamily="2" charset="2"/>
              <a:buChar char="Ø"/>
            </a:pPr>
            <a:r>
              <a:rPr lang="en-US" dirty="0" smtClean="0"/>
              <a:t>Identify the location to shorten environmental permit process.</a:t>
            </a:r>
          </a:p>
          <a:p>
            <a:pPr>
              <a:buFont typeface="Wingdings" pitchFamily="2" charset="2"/>
              <a:buChar char="Ø"/>
            </a:pPr>
            <a:r>
              <a:rPr lang="en-US" dirty="0" smtClean="0"/>
              <a:t>Consider multiple resources to meet capacity needs.</a:t>
            </a:r>
          </a:p>
          <a:p>
            <a:pPr>
              <a:buFont typeface="Wingdings" pitchFamily="2" charset="2"/>
              <a:buChar char="Ø"/>
            </a:pPr>
            <a:r>
              <a:rPr lang="en-US" dirty="0" smtClean="0"/>
              <a:t>Determine who will be responsible for infrastructure (if at </a:t>
            </a:r>
            <a:r>
              <a:rPr lang="en-US" dirty="0" err="1" smtClean="0"/>
              <a:t>Waena</a:t>
            </a:r>
            <a:r>
              <a:rPr lang="en-US" dirty="0" smtClean="0"/>
              <a:t> site).</a:t>
            </a:r>
          </a:p>
          <a:p>
            <a:pPr marL="0" indent="0">
              <a:buNone/>
            </a:pP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10</a:t>
            </a:fld>
            <a:endParaRPr lang="en-US" dirty="0"/>
          </a:p>
        </p:txBody>
      </p:sp>
    </p:spTree>
    <p:extLst>
      <p:ext uri="{BB962C8B-B14F-4D97-AF65-F5344CB8AC3E}">
        <p14:creationId xmlns:p14="http://schemas.microsoft.com/office/powerpoint/2010/main" val="279630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lang="en-US" sz="3000" dirty="0" smtClean="0">
              <a:solidFill>
                <a:prstClr val="black">
                  <a:lumMod val="95000"/>
                  <a:lumOff val="5000"/>
                </a:prstClr>
              </a:solidFill>
            </a:endParaRPr>
          </a:p>
          <a:p>
            <a:pPr lvl="0">
              <a:buFont typeface="Wingdings" pitchFamily="2" charset="2"/>
              <a:buChar char="Ø"/>
            </a:pPr>
            <a:r>
              <a:rPr lang="en-US" sz="3000" dirty="0" smtClean="0">
                <a:solidFill>
                  <a:prstClr val="black">
                    <a:lumMod val="95000"/>
                    <a:lumOff val="5000"/>
                  </a:prstClr>
                </a:solidFill>
              </a:rPr>
              <a:t>End-of-Pipe Discharge - New </a:t>
            </a:r>
            <a:r>
              <a:rPr lang="en-US" sz="3000" dirty="0">
                <a:solidFill>
                  <a:prstClr val="black">
                    <a:lumMod val="95000"/>
                    <a:lumOff val="5000"/>
                  </a:prstClr>
                </a:solidFill>
              </a:rPr>
              <a:t>NPDES </a:t>
            </a:r>
            <a:r>
              <a:rPr lang="en-US" sz="3000" dirty="0" smtClean="0">
                <a:solidFill>
                  <a:prstClr val="black">
                    <a:lumMod val="95000"/>
                    <a:lumOff val="5000"/>
                  </a:prstClr>
                </a:solidFill>
              </a:rPr>
              <a:t>requirements</a:t>
            </a:r>
          </a:p>
          <a:p>
            <a:pPr lvl="0">
              <a:buFont typeface="Wingdings" pitchFamily="2" charset="2"/>
              <a:buChar char="Ø"/>
            </a:pPr>
            <a:endParaRPr lang="en-US" sz="3000" dirty="0">
              <a:solidFill>
                <a:prstClr val="black">
                  <a:lumMod val="95000"/>
                  <a:lumOff val="5000"/>
                </a:prstClr>
              </a:solidFill>
            </a:endParaRPr>
          </a:p>
          <a:p>
            <a:pPr lvl="0">
              <a:buFont typeface="Wingdings" pitchFamily="2" charset="2"/>
              <a:buChar char="Ø"/>
            </a:pPr>
            <a:r>
              <a:rPr lang="en-US" sz="3000" dirty="0" smtClean="0">
                <a:solidFill>
                  <a:prstClr val="black">
                    <a:lumMod val="95000"/>
                    <a:lumOff val="5000"/>
                  </a:prstClr>
                </a:solidFill>
              </a:rPr>
              <a:t>Affect all four Kahului units</a:t>
            </a:r>
          </a:p>
        </p:txBody>
      </p:sp>
      <p:sp>
        <p:nvSpPr>
          <p:cNvPr id="4" name="Slide Number Placeholder 3"/>
          <p:cNvSpPr>
            <a:spLocks noGrp="1"/>
          </p:cNvSpPr>
          <p:nvPr>
            <p:ph type="sldNum" sz="quarter" idx="11"/>
          </p:nvPr>
        </p:nvSpPr>
        <p:spPr/>
        <p:txBody>
          <a:bodyPr/>
          <a:lstStyle/>
          <a:p>
            <a:fld id="{C9ABF2B1-E3A8-42AA-9B28-72A0D22D85D5}" type="slidenum">
              <a:rPr lang="en-US" smtClean="0"/>
              <a:t>11</a:t>
            </a:fld>
            <a:endParaRPr lang="en-US" dirty="0"/>
          </a:p>
        </p:txBody>
      </p:sp>
      <p:sp>
        <p:nvSpPr>
          <p:cNvPr id="5" name="Title 1"/>
          <p:cNvSpPr>
            <a:spLocks noGrp="1"/>
          </p:cNvSpPr>
          <p:nvPr>
            <p:ph type="title"/>
          </p:nvPr>
        </p:nvSpPr>
        <p:spPr>
          <a:gradFill>
            <a:gsLst>
              <a:gs pos="0">
                <a:srgbClr val="5E9EFF"/>
              </a:gs>
              <a:gs pos="39999">
                <a:srgbClr val="85C2FF"/>
              </a:gs>
              <a:gs pos="70000">
                <a:srgbClr val="C4D6EB"/>
              </a:gs>
              <a:gs pos="100000">
                <a:srgbClr val="FFEBFA"/>
              </a:gs>
            </a:gsLst>
            <a:lin ang="5400000" scaled="0"/>
          </a:gradFill>
        </p:spPr>
        <p:txBody>
          <a:bodyPr>
            <a:normAutofit fontScale="90000"/>
          </a:bodyPr>
          <a:lstStyle/>
          <a:p>
            <a:r>
              <a:rPr lang="en-US" dirty="0" smtClean="0"/>
              <a:t>National Pollutant Discharge Elimination System (NPDES)</a:t>
            </a:r>
            <a:endParaRPr lang="en-US" dirty="0"/>
          </a:p>
        </p:txBody>
      </p:sp>
    </p:spTree>
    <p:extLst>
      <p:ext uri="{BB962C8B-B14F-4D97-AF65-F5344CB8AC3E}">
        <p14:creationId xmlns:p14="http://schemas.microsoft.com/office/powerpoint/2010/main" val="415710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HECO </a:t>
            </a:r>
            <a:r>
              <a:rPr lang="en-US" dirty="0"/>
              <a:t>Environmental </a:t>
            </a:r>
            <a:r>
              <a:rPr lang="en-US" dirty="0" smtClean="0"/>
              <a:t>discussions with DOH</a:t>
            </a:r>
          </a:p>
          <a:p>
            <a:pPr>
              <a:buFont typeface="Wingdings" pitchFamily="2" charset="2"/>
              <a:buChar char="Ø"/>
            </a:pPr>
            <a:endParaRPr lang="en-US" dirty="0" smtClean="0"/>
          </a:p>
          <a:p>
            <a:pPr>
              <a:buFont typeface="Wingdings" pitchFamily="2" charset="2"/>
              <a:buChar char="Ø"/>
            </a:pPr>
            <a:r>
              <a:rPr lang="en-US" dirty="0" smtClean="0"/>
              <a:t>DOH may allow MECO a 9½ year compliance schedule </a:t>
            </a:r>
          </a:p>
          <a:p>
            <a:pPr>
              <a:buFont typeface="Wingdings" pitchFamily="2" charset="2"/>
              <a:buChar char="Ø"/>
            </a:pPr>
            <a:endParaRPr lang="en-US" dirty="0" smtClean="0"/>
          </a:p>
          <a:p>
            <a:pPr>
              <a:buFont typeface="Wingdings" pitchFamily="2" charset="2"/>
              <a:buChar char="Ø"/>
            </a:pPr>
            <a:r>
              <a:rPr lang="en-US" dirty="0" smtClean="0"/>
              <a:t>Final permit issued by end of 2014</a:t>
            </a:r>
          </a:p>
        </p:txBody>
      </p:sp>
      <p:sp>
        <p:nvSpPr>
          <p:cNvPr id="4" name="Slide Number Placeholder 3"/>
          <p:cNvSpPr>
            <a:spLocks noGrp="1"/>
          </p:cNvSpPr>
          <p:nvPr>
            <p:ph type="sldNum" sz="quarter" idx="11"/>
          </p:nvPr>
        </p:nvSpPr>
        <p:spPr/>
        <p:txBody>
          <a:bodyPr/>
          <a:lstStyle/>
          <a:p>
            <a:fld id="{C9ABF2B1-E3A8-42AA-9B28-72A0D22D85D5}" type="slidenum">
              <a:rPr lang="en-US" smtClean="0"/>
              <a:t>12</a:t>
            </a:fld>
            <a:endParaRPr lang="en-US" dirty="0"/>
          </a:p>
        </p:txBody>
      </p:sp>
    </p:spTree>
    <p:extLst>
      <p:ext uri="{BB962C8B-B14F-4D97-AF65-F5344CB8AC3E}">
        <p14:creationId xmlns:p14="http://schemas.microsoft.com/office/powerpoint/2010/main" val="19742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8000" dirty="0" smtClean="0"/>
              <a:t>EPA 114</a:t>
            </a:r>
          </a:p>
          <a:p>
            <a:pPr marL="0" indent="0">
              <a:buNone/>
            </a:pP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13</a:t>
            </a:fld>
            <a:endParaRPr lang="en-US" dirty="0"/>
          </a:p>
        </p:txBody>
      </p:sp>
    </p:spTree>
    <p:extLst>
      <p:ext uri="{BB962C8B-B14F-4D97-AF65-F5344CB8AC3E}">
        <p14:creationId xmlns:p14="http://schemas.microsoft.com/office/powerpoint/2010/main" val="235094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000" dirty="0" smtClean="0">
                <a:latin typeface="Times New Roman" pitchFamily="18" charset="0"/>
                <a:cs typeface="Times New Roman" pitchFamily="18" charset="0"/>
              </a:rPr>
              <a:t>END</a:t>
            </a:r>
            <a:endParaRPr lang="en-US" sz="80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fld id="{C9ABF2B1-E3A8-42AA-9B28-72A0D22D85D5}" type="slidenum">
              <a:rPr lang="en-US" smtClean="0"/>
              <a:t>14</a:t>
            </a:fld>
            <a:endParaRPr lang="en-US" dirty="0"/>
          </a:p>
        </p:txBody>
      </p:sp>
    </p:spTree>
    <p:extLst>
      <p:ext uri="{BB962C8B-B14F-4D97-AF65-F5344CB8AC3E}">
        <p14:creationId xmlns:p14="http://schemas.microsoft.com/office/powerpoint/2010/main" val="239157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C9ABF2B1-E3A8-42AA-9B28-72A0D22D85D5}" type="slidenum">
              <a:rPr lang="en-US" smtClean="0"/>
              <a:t>15</a:t>
            </a:fld>
            <a:endParaRPr lang="en-US" dirty="0"/>
          </a:p>
        </p:txBody>
      </p:sp>
    </p:spTree>
    <p:extLst>
      <p:ext uri="{BB962C8B-B14F-4D97-AF65-F5344CB8AC3E}">
        <p14:creationId xmlns:p14="http://schemas.microsoft.com/office/powerpoint/2010/main" val="83505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8800" b="1" dirty="0">
                <a:solidFill>
                  <a:prstClr val="black">
                    <a:lumMod val="95000"/>
                    <a:lumOff val="5000"/>
                  </a:prstClr>
                </a:solidFill>
              </a:rPr>
              <a:t>Backup Slides</a:t>
            </a:r>
            <a:endParaRPr lang="en-US" sz="8800" dirty="0"/>
          </a:p>
        </p:txBody>
      </p:sp>
      <p:sp>
        <p:nvSpPr>
          <p:cNvPr id="4" name="Slide Number Placeholder 3"/>
          <p:cNvSpPr>
            <a:spLocks noGrp="1"/>
          </p:cNvSpPr>
          <p:nvPr>
            <p:ph type="sldNum" sz="quarter" idx="11"/>
          </p:nvPr>
        </p:nvSpPr>
        <p:spPr/>
        <p:txBody>
          <a:bodyPr/>
          <a:lstStyle/>
          <a:p>
            <a:fld id="{C9ABF2B1-E3A8-42AA-9B28-72A0D22D85D5}" type="slidenum">
              <a:rPr lang="en-US" smtClean="0"/>
              <a:t>16</a:t>
            </a:fld>
            <a:endParaRPr lang="en-US" dirty="0"/>
          </a:p>
        </p:txBody>
      </p:sp>
    </p:spTree>
    <p:extLst>
      <p:ext uri="{BB962C8B-B14F-4D97-AF65-F5344CB8AC3E}">
        <p14:creationId xmlns:p14="http://schemas.microsoft.com/office/powerpoint/2010/main" val="103654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pPr marL="0" indent="0" algn="ctr">
              <a:buNone/>
            </a:pPr>
            <a:r>
              <a:rPr lang="en-US" sz="4000" b="1" dirty="0">
                <a:solidFill>
                  <a:srgbClr val="0000FF"/>
                </a:solidFill>
              </a:rPr>
              <a:t>KAHULUI VOLTAGE SUPPORT</a:t>
            </a:r>
            <a:br>
              <a:rPr lang="en-US" sz="4000" b="1" dirty="0">
                <a:solidFill>
                  <a:srgbClr val="0000FF"/>
                </a:solidFill>
              </a:rPr>
            </a:br>
            <a:r>
              <a:rPr lang="en-US" sz="4000" b="1" dirty="0">
                <a:solidFill>
                  <a:srgbClr val="0000FF"/>
                </a:solidFill>
              </a:rPr>
              <a:t>BACKUP SLIDES</a:t>
            </a:r>
            <a:endParaRPr lang="en-US" dirty="0">
              <a:solidFill>
                <a:srgbClr val="0000FF"/>
              </a:solidFill>
            </a:endParaRPr>
          </a:p>
        </p:txBody>
      </p:sp>
      <p:sp>
        <p:nvSpPr>
          <p:cNvPr id="4" name="Slide Number Placeholder 3"/>
          <p:cNvSpPr>
            <a:spLocks noGrp="1"/>
          </p:cNvSpPr>
          <p:nvPr>
            <p:ph type="sldNum" sz="quarter" idx="11"/>
          </p:nvPr>
        </p:nvSpPr>
        <p:spPr/>
        <p:txBody>
          <a:bodyPr/>
          <a:lstStyle/>
          <a:p>
            <a:fld id="{C9ABF2B1-E3A8-42AA-9B28-72A0D22D85D5}" type="slidenum">
              <a:rPr lang="en-US" smtClean="0"/>
              <a:t>17</a:t>
            </a:fld>
            <a:endParaRPr lang="en-US" dirty="0"/>
          </a:p>
        </p:txBody>
      </p:sp>
    </p:spTree>
    <p:extLst>
      <p:ext uri="{BB962C8B-B14F-4D97-AF65-F5344CB8AC3E}">
        <p14:creationId xmlns:p14="http://schemas.microsoft.com/office/powerpoint/2010/main" val="3744137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5E9EFF"/>
              </a:gs>
              <a:gs pos="39999">
                <a:srgbClr val="85C2FF"/>
              </a:gs>
              <a:gs pos="70000">
                <a:srgbClr val="C4D6EB"/>
              </a:gs>
              <a:gs pos="100000">
                <a:srgbClr val="FFEBFA"/>
              </a:gs>
            </a:gsLst>
            <a:lin ang="5400000" scaled="0"/>
          </a:gradFill>
        </p:spPr>
        <p:txBody>
          <a:bodyPr/>
          <a:lstStyle/>
          <a:p>
            <a:r>
              <a:rPr lang="en-US" dirty="0" smtClean="0"/>
              <a:t>Kahului Voltage Support</a:t>
            </a:r>
            <a:endParaRPr lang="en-US" dirty="0"/>
          </a:p>
        </p:txBody>
      </p:sp>
      <p:sp>
        <p:nvSpPr>
          <p:cNvPr id="3" name="Content Placeholder 2"/>
          <p:cNvSpPr>
            <a:spLocks noGrp="1"/>
          </p:cNvSpPr>
          <p:nvPr>
            <p:ph idx="1"/>
          </p:nvPr>
        </p:nvSpPr>
        <p:spPr>
          <a:xfrm>
            <a:off x="457200" y="1600201"/>
            <a:ext cx="8229600" cy="4419599"/>
          </a:xfrm>
        </p:spPr>
        <p:txBody>
          <a:bodyPr>
            <a:noAutofit/>
          </a:bodyPr>
          <a:lstStyle/>
          <a:p>
            <a:pPr marL="0" indent="0">
              <a:buNone/>
            </a:pPr>
            <a:r>
              <a:rPr lang="en-US" sz="3600" dirty="0" smtClean="0"/>
              <a:t>The Kahului Power Plant presently is the only means available to support the voltage in the Kahului area. In order to retire the Kahului units either transmission or non-transmission line alternatives (NTLA) are needed to ensure adequate voltage for the largest customer base on Maui.</a:t>
            </a:r>
            <a:endParaRPr lang="en-US" sz="3600"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370902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Maui Transmission Lines</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19</a:t>
            </a:fld>
            <a:endParaRPr lang="en-US" dirty="0">
              <a:solidFill>
                <a:prstClr val="black">
                  <a:tint val="75000"/>
                </a:prstClr>
              </a:solidFill>
            </a:endParaRPr>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417638"/>
            <a:ext cx="7391400" cy="4525962"/>
          </a:xfrm>
          <a:prstGeom prst="rect">
            <a:avLst/>
          </a:prstGeom>
          <a:noFill/>
          <a:ln w="12700">
            <a:solidFill>
              <a:sysClr val="windowText" lastClr="000000"/>
            </a:solidFill>
          </a:ln>
        </p:spPr>
      </p:pic>
    </p:spTree>
    <p:extLst>
      <p:ext uri="{BB962C8B-B14F-4D97-AF65-F5344CB8AC3E}">
        <p14:creationId xmlns:p14="http://schemas.microsoft.com/office/powerpoint/2010/main" val="322225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Retirement Issues</a:t>
            </a:r>
            <a:endParaRPr lang="en-US" dirty="0"/>
          </a:p>
        </p:txBody>
      </p:sp>
      <p:sp>
        <p:nvSpPr>
          <p:cNvPr id="3" name="Content Placeholder 2"/>
          <p:cNvSpPr>
            <a:spLocks noGrp="1"/>
          </p:cNvSpPr>
          <p:nvPr>
            <p:ph idx="1"/>
          </p:nvPr>
        </p:nvSpPr>
        <p:spPr/>
        <p:txBody>
          <a:bodyPr/>
          <a:lstStyle/>
          <a:p>
            <a:r>
              <a:rPr lang="en-US" dirty="0" smtClean="0"/>
              <a:t>Kahului Voltage Support</a:t>
            </a:r>
          </a:p>
          <a:p>
            <a:pPr marL="0" indent="0">
              <a:buNone/>
            </a:pPr>
            <a:endParaRPr lang="en-US" dirty="0" smtClean="0"/>
          </a:p>
          <a:p>
            <a:r>
              <a:rPr lang="en-US" dirty="0" smtClean="0"/>
              <a:t>Replacement Firm Capacity</a:t>
            </a:r>
          </a:p>
          <a:p>
            <a:pPr marL="0" indent="0">
              <a:buNone/>
            </a:pPr>
            <a:endParaRPr lang="en-US" dirty="0" smtClean="0"/>
          </a:p>
          <a:p>
            <a:r>
              <a:rPr lang="en-US" dirty="0" smtClean="0"/>
              <a:t>New EPA NPDES (National Pollutant Discharge Elimination System) </a:t>
            </a:r>
            <a:r>
              <a:rPr lang="en-US" dirty="0" smtClean="0">
                <a:solidFill>
                  <a:prstClr val="black">
                    <a:lumMod val="95000"/>
                    <a:lumOff val="5000"/>
                  </a:prstClr>
                </a:solidFill>
              </a:rPr>
              <a:t>Requirements</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2</a:t>
            </a:fld>
            <a:endParaRPr lang="en-US" dirty="0"/>
          </a:p>
        </p:txBody>
      </p:sp>
    </p:spTree>
    <p:extLst>
      <p:ext uri="{BB962C8B-B14F-4D97-AF65-F5344CB8AC3E}">
        <p14:creationId xmlns:p14="http://schemas.microsoft.com/office/powerpoint/2010/main" val="2331364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b="1" dirty="0" smtClean="0">
                <a:solidFill>
                  <a:srgbClr val="0000FF"/>
                </a:solidFill>
              </a:rPr>
              <a:t>REPLACEMENT FIRM CAPACITY</a:t>
            </a:r>
          </a:p>
          <a:p>
            <a:pPr marL="0" indent="0" algn="ctr">
              <a:buNone/>
            </a:pPr>
            <a:r>
              <a:rPr lang="en-US" sz="4000" b="1" dirty="0" smtClean="0">
                <a:solidFill>
                  <a:srgbClr val="0000FF"/>
                </a:solidFill>
              </a:rPr>
              <a:t>BACKUP SLIDES</a:t>
            </a:r>
            <a:endParaRPr lang="en-US" sz="4000" b="1" dirty="0">
              <a:solidFill>
                <a:srgbClr val="0000FF"/>
              </a:solidFill>
            </a:endParaRPr>
          </a:p>
        </p:txBody>
      </p:sp>
      <p:sp>
        <p:nvSpPr>
          <p:cNvPr id="4" name="Slide Number Placeholder 3"/>
          <p:cNvSpPr>
            <a:spLocks noGrp="1"/>
          </p:cNvSpPr>
          <p:nvPr>
            <p:ph type="sldNum" sz="quarter" idx="11"/>
          </p:nvPr>
        </p:nvSpPr>
        <p:spPr/>
        <p:txBody>
          <a:bodyPr/>
          <a:lstStyle/>
          <a:p>
            <a:fld id="{C9ABF2B1-E3A8-42AA-9B28-72A0D22D85D5}" type="slidenum">
              <a:rPr lang="en-US" smtClean="0"/>
              <a:t>20</a:t>
            </a:fld>
            <a:endParaRPr lang="en-US" dirty="0"/>
          </a:p>
        </p:txBody>
      </p:sp>
    </p:spTree>
    <p:extLst>
      <p:ext uri="{BB962C8B-B14F-4D97-AF65-F5344CB8AC3E}">
        <p14:creationId xmlns:p14="http://schemas.microsoft.com/office/powerpoint/2010/main" val="3093935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With the retirement of KPP (34 MW) and the expiration of the HC&amp;S firm purchase power contract extension (16 MW) there is a need to replace this firm power on the Maui system to meet system load.</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21</a:t>
            </a:fld>
            <a:endParaRPr lang="en-US" dirty="0">
              <a:solidFill>
                <a:prstClr val="black">
                  <a:tint val="75000"/>
                </a:prstClr>
              </a:solidFill>
            </a:endParaRPr>
          </a:p>
        </p:txBody>
      </p:sp>
      <p:sp>
        <p:nvSpPr>
          <p:cNvPr id="5" name="Title 1"/>
          <p:cNvSpPr>
            <a:spLocks noGrp="1"/>
          </p:cNvSpPr>
          <p:nvPr>
            <p:ph type="title"/>
          </p:nvPr>
        </p:nvSpPr>
        <p:spPr>
          <a:gradFill>
            <a:gsLst>
              <a:gs pos="0">
                <a:srgbClr val="5E9EFF"/>
              </a:gs>
              <a:gs pos="39999">
                <a:srgbClr val="85C2FF"/>
              </a:gs>
              <a:gs pos="70000">
                <a:srgbClr val="C4D6EB"/>
              </a:gs>
              <a:gs pos="100000">
                <a:srgbClr val="FFEBFA"/>
              </a:gs>
            </a:gsLst>
            <a:lin ang="5400000" scaled="0"/>
          </a:gradFill>
        </p:spPr>
        <p:txBody>
          <a:bodyPr>
            <a:normAutofit fontScale="90000"/>
          </a:bodyPr>
          <a:lstStyle/>
          <a:p>
            <a:r>
              <a:rPr lang="en-US" dirty="0" smtClean="0"/>
              <a:t>Kahului Firm Capacity Replacement</a:t>
            </a:r>
            <a:br>
              <a:rPr lang="en-US" dirty="0" smtClean="0"/>
            </a:br>
            <a:r>
              <a:rPr lang="en-US" sz="3600" dirty="0" smtClean="0"/>
              <a:t>(40 MW Needed by 2019)</a:t>
            </a:r>
            <a:endParaRPr lang="en-US" sz="3600" dirty="0"/>
          </a:p>
        </p:txBody>
      </p:sp>
    </p:spTree>
    <p:extLst>
      <p:ext uri="{BB962C8B-B14F-4D97-AF65-F5344CB8AC3E}">
        <p14:creationId xmlns:p14="http://schemas.microsoft.com/office/powerpoint/2010/main" val="4040619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CAPABILTIES (Gross)</a:t>
            </a:r>
            <a:br>
              <a:rPr lang="en-US" dirty="0" smtClean="0"/>
            </a:br>
            <a:r>
              <a:rPr lang="en-US" dirty="0" smtClean="0"/>
              <a:t>Maui Division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a:t>
            </a:r>
            <a:r>
              <a:rPr lang="en-US" u="sng" dirty="0" smtClean="0"/>
              <a:t>2014</a:t>
            </a:r>
            <a:r>
              <a:rPr lang="en-US" dirty="0" smtClean="0"/>
              <a:t>				</a:t>
            </a:r>
            <a:r>
              <a:rPr lang="en-US" u="sng" dirty="0" smtClean="0"/>
              <a:t>2019</a:t>
            </a:r>
          </a:p>
          <a:p>
            <a:pPr marL="0" indent="0">
              <a:buNone/>
            </a:pPr>
            <a:r>
              <a:rPr lang="en-US" dirty="0" smtClean="0"/>
              <a:t>Kahului Power Plant              34.0 MW  			0.0 MW</a:t>
            </a:r>
          </a:p>
          <a:p>
            <a:pPr marL="0" indent="0">
              <a:buNone/>
            </a:pPr>
            <a:r>
              <a:rPr lang="en-US" dirty="0" err="1" smtClean="0"/>
              <a:t>Maalaea</a:t>
            </a:r>
            <a:r>
              <a:rPr lang="en-US" dirty="0" smtClean="0"/>
              <a:t> Power Plant          212.1 MW		 212.1 MW</a:t>
            </a:r>
          </a:p>
          <a:p>
            <a:pPr marL="0" indent="0">
              <a:buNone/>
            </a:pPr>
            <a:r>
              <a:rPr lang="en-US" dirty="0" smtClean="0"/>
              <a:t>Hana Sub-station                      2.0 MW			2.0 MW</a:t>
            </a:r>
          </a:p>
          <a:p>
            <a:pPr marL="0" indent="0">
              <a:buNone/>
            </a:pPr>
            <a:r>
              <a:rPr lang="en-US" dirty="0" smtClean="0"/>
              <a:t>HC&amp;S Firm Capacity 		      12.0 MW			0.0 MW</a:t>
            </a:r>
          </a:p>
          <a:p>
            <a:pPr marL="0" indent="0">
              <a:buNone/>
            </a:pPr>
            <a:r>
              <a:rPr lang="en-US" dirty="0" smtClean="0"/>
              <a:t>HC&amp;S System Protection         4.0 MW			0.0 MW</a:t>
            </a:r>
          </a:p>
          <a:p>
            <a:pPr marL="0" indent="0">
              <a:buNone/>
            </a:pPr>
            <a:endParaRPr lang="en-US" dirty="0" smtClean="0"/>
          </a:p>
          <a:p>
            <a:pPr marL="0" indent="0">
              <a:buNone/>
            </a:pPr>
            <a:r>
              <a:rPr lang="en-US" dirty="0" smtClean="0"/>
              <a:t>Total                                        264.1 MW		 214.1 MW Peak Forecast				</a:t>
            </a:r>
            <a:r>
              <a:rPr lang="en-US" dirty="0"/>
              <a:t>	</a:t>
            </a:r>
            <a:r>
              <a:rPr lang="en-US" dirty="0" smtClean="0"/>
              <a:t> 197.9 MW		 218.3 MW</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22</a:t>
            </a:fld>
            <a:endParaRPr lang="en-US" dirty="0">
              <a:solidFill>
                <a:prstClr val="black">
                  <a:tint val="75000"/>
                </a:prstClr>
              </a:solidFill>
            </a:endParaRPr>
          </a:p>
        </p:txBody>
      </p:sp>
    </p:spTree>
    <p:extLst>
      <p:ext uri="{BB962C8B-B14F-4D97-AF65-F5344CB8AC3E}">
        <p14:creationId xmlns:p14="http://schemas.microsoft.com/office/powerpoint/2010/main" val="3674565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smtClean="0"/>
              <a:t>Capacity Replacement</a:t>
            </a:r>
            <a:br>
              <a:rPr lang="en-US" dirty="0" smtClean="0"/>
            </a:br>
            <a:r>
              <a:rPr lang="en-US" sz="3600" dirty="0" smtClean="0"/>
              <a:t>Alternatives</a:t>
            </a:r>
            <a:endParaRPr lang="en-US" sz="3600" dirty="0"/>
          </a:p>
        </p:txBody>
      </p:sp>
      <p:sp>
        <p:nvSpPr>
          <p:cNvPr id="3" name="Content Placeholder 2"/>
          <p:cNvSpPr>
            <a:spLocks noGrp="1"/>
          </p:cNvSpPr>
          <p:nvPr>
            <p:ph idx="1"/>
          </p:nvPr>
        </p:nvSpPr>
        <p:spPr/>
        <p:txBody>
          <a:bodyPr>
            <a:normAutofit fontScale="92500" lnSpcReduction="20000"/>
          </a:bodyPr>
          <a:lstStyle/>
          <a:p>
            <a:r>
              <a:rPr lang="en-US" b="1" dirty="0" smtClean="0"/>
              <a:t>Wind</a:t>
            </a:r>
            <a:r>
              <a:rPr lang="en-US" dirty="0" smtClean="0"/>
              <a:t> – 10 MW of New Wind in 2019. Capacity value 300 KW</a:t>
            </a:r>
          </a:p>
          <a:p>
            <a:pPr marL="0" indent="0">
              <a:buNone/>
            </a:pPr>
            <a:endParaRPr lang="en-US" sz="2000" dirty="0" smtClean="0"/>
          </a:p>
          <a:p>
            <a:r>
              <a:rPr lang="en-US" b="1" dirty="0" smtClean="0"/>
              <a:t>DR (Demand Response) </a:t>
            </a:r>
            <a:r>
              <a:rPr lang="en-US" dirty="0" smtClean="0"/>
              <a:t>– 3 MW in 2019</a:t>
            </a:r>
          </a:p>
          <a:p>
            <a:pPr marL="0" indent="0">
              <a:buNone/>
            </a:pPr>
            <a:endParaRPr lang="en-US" sz="2000" dirty="0" smtClean="0"/>
          </a:p>
          <a:p>
            <a:r>
              <a:rPr lang="en-US" b="1" dirty="0" smtClean="0"/>
              <a:t>Energy Storage </a:t>
            </a:r>
            <a:r>
              <a:rPr lang="en-US" dirty="0" smtClean="0"/>
              <a:t>– 20 MW BESS regulation and 20 MW BESS contingency reserve in 2019. This does not add capacity.</a:t>
            </a:r>
          </a:p>
          <a:p>
            <a:pPr marL="0" indent="0">
              <a:buNone/>
            </a:pPr>
            <a:endParaRPr lang="en-US" sz="2000" dirty="0" smtClean="0"/>
          </a:p>
          <a:p>
            <a:r>
              <a:rPr lang="en-US" b="1" dirty="0" smtClean="0"/>
              <a:t>Firm Generation </a:t>
            </a:r>
            <a:r>
              <a:rPr lang="en-US" dirty="0" smtClean="0"/>
              <a:t>– 24.3 MW DG (South Maui-ULSD) and 16.2 MW DG (</a:t>
            </a:r>
            <a:r>
              <a:rPr lang="en-US" dirty="0" err="1" smtClean="0"/>
              <a:t>Waena</a:t>
            </a:r>
            <a:r>
              <a:rPr lang="en-US" dirty="0" smtClean="0"/>
              <a:t>-LNG)</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23</a:t>
            </a:fld>
            <a:endParaRPr lang="en-US" dirty="0">
              <a:solidFill>
                <a:prstClr val="black">
                  <a:tint val="75000"/>
                </a:prstClr>
              </a:solidFill>
            </a:endParaRPr>
          </a:p>
        </p:txBody>
      </p:sp>
    </p:spTree>
    <p:extLst>
      <p:ext uri="{BB962C8B-B14F-4D97-AF65-F5344CB8AC3E}">
        <p14:creationId xmlns:p14="http://schemas.microsoft.com/office/powerpoint/2010/main" val="192284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CAPABILTIES (Gross)</a:t>
            </a:r>
            <a:br>
              <a:rPr lang="en-US" dirty="0" smtClean="0"/>
            </a:br>
            <a:r>
              <a:rPr lang="en-US" dirty="0" smtClean="0"/>
              <a:t>Maui Division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a:t>
            </a:r>
            <a:r>
              <a:rPr lang="en-US" u="sng" dirty="0" smtClean="0"/>
              <a:t>2019</a:t>
            </a:r>
          </a:p>
          <a:p>
            <a:pPr marL="0" indent="0">
              <a:buNone/>
            </a:pPr>
            <a:r>
              <a:rPr lang="en-US" dirty="0" err="1" smtClean="0"/>
              <a:t>Maalaea</a:t>
            </a:r>
            <a:r>
              <a:rPr lang="en-US" dirty="0" smtClean="0"/>
              <a:t> Power Plant          		 212.1 MW</a:t>
            </a:r>
          </a:p>
          <a:p>
            <a:pPr marL="0" indent="0">
              <a:buNone/>
            </a:pPr>
            <a:r>
              <a:rPr lang="en-US" dirty="0" smtClean="0"/>
              <a:t>Hana Sub-station                      	</a:t>
            </a:r>
            <a:r>
              <a:rPr lang="en-US" dirty="0"/>
              <a:t> </a:t>
            </a:r>
            <a:r>
              <a:rPr lang="en-US" dirty="0" smtClean="0"/>
              <a:t>    2.0 MW</a:t>
            </a:r>
          </a:p>
          <a:p>
            <a:pPr marL="0" indent="0">
              <a:buNone/>
            </a:pPr>
            <a:r>
              <a:rPr lang="en-US" dirty="0" err="1" smtClean="0"/>
              <a:t>Waena</a:t>
            </a:r>
            <a:r>
              <a:rPr lang="en-US" dirty="0" smtClean="0"/>
              <a:t> DG							   16.2 MW</a:t>
            </a:r>
          </a:p>
          <a:p>
            <a:pPr marL="0" indent="0">
              <a:buNone/>
            </a:pPr>
            <a:r>
              <a:rPr lang="en-US" dirty="0" smtClean="0"/>
              <a:t>South Maui DG					   24.3 MW</a:t>
            </a:r>
          </a:p>
          <a:p>
            <a:pPr marL="0" indent="0">
              <a:buNone/>
            </a:pPr>
            <a:r>
              <a:rPr lang="en-US" dirty="0" smtClean="0"/>
              <a:t>Wind Capacity Value				  </a:t>
            </a:r>
            <a:r>
              <a:rPr lang="en-US" dirty="0"/>
              <a:t> </a:t>
            </a:r>
            <a:r>
              <a:rPr lang="en-US" dirty="0" smtClean="0"/>
              <a:t>  2.3 MW</a:t>
            </a:r>
          </a:p>
          <a:p>
            <a:pPr marL="0" indent="0">
              <a:buNone/>
            </a:pPr>
            <a:r>
              <a:rPr lang="en-US" dirty="0" smtClean="0"/>
              <a:t>Demand Response				     3.0 MW</a:t>
            </a:r>
          </a:p>
          <a:p>
            <a:pPr marL="0" indent="0">
              <a:buNone/>
            </a:pPr>
            <a:endParaRPr lang="en-US" dirty="0" smtClean="0"/>
          </a:p>
          <a:p>
            <a:pPr marL="0" indent="0">
              <a:buNone/>
            </a:pPr>
            <a:r>
              <a:rPr lang="en-US" dirty="0" smtClean="0"/>
              <a:t>Total                                        		</a:t>
            </a:r>
            <a:r>
              <a:rPr lang="en-US" dirty="0"/>
              <a:t> </a:t>
            </a:r>
            <a:r>
              <a:rPr lang="en-US" dirty="0" smtClean="0"/>
              <a:t>259.9 MW </a:t>
            </a:r>
          </a:p>
          <a:p>
            <a:pPr marL="0" indent="0">
              <a:buNone/>
            </a:pPr>
            <a:r>
              <a:rPr lang="en-US" dirty="0" smtClean="0"/>
              <a:t>Peak Forecast				</a:t>
            </a:r>
            <a:r>
              <a:rPr lang="en-US" dirty="0"/>
              <a:t>	</a:t>
            </a:r>
            <a:r>
              <a:rPr lang="en-US" dirty="0" smtClean="0"/>
              <a:t> 	 218.3 MW</a:t>
            </a:r>
          </a:p>
          <a:p>
            <a:pPr marL="0" indent="0">
              <a:buNone/>
            </a:pPr>
            <a:r>
              <a:rPr lang="en-US" dirty="0" smtClean="0"/>
              <a:t>Reserve (58 MW Required)		   41.6 MW</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24</a:t>
            </a:fld>
            <a:endParaRPr lang="en-US" dirty="0">
              <a:solidFill>
                <a:prstClr val="black">
                  <a:tint val="75000"/>
                </a:prstClr>
              </a:solidFill>
            </a:endParaRPr>
          </a:p>
        </p:txBody>
      </p:sp>
    </p:spTree>
    <p:extLst>
      <p:ext uri="{BB962C8B-B14F-4D97-AF65-F5344CB8AC3E}">
        <p14:creationId xmlns:p14="http://schemas.microsoft.com/office/powerpoint/2010/main" val="297953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a:t>
            </a:r>
            <a:endParaRPr lang="en-US" dirty="0"/>
          </a:p>
        </p:txBody>
      </p:sp>
      <p:sp>
        <p:nvSpPr>
          <p:cNvPr id="3" name="Content Placeholder 2"/>
          <p:cNvSpPr>
            <a:spLocks noGrp="1"/>
          </p:cNvSpPr>
          <p:nvPr>
            <p:ph idx="1"/>
          </p:nvPr>
        </p:nvSpPr>
        <p:spPr/>
        <p:txBody>
          <a:bodyPr>
            <a:normAutofit fontScale="92500"/>
          </a:bodyPr>
          <a:lstStyle/>
          <a:p>
            <a:r>
              <a:rPr lang="en-US" dirty="0" smtClean="0"/>
              <a:t>2 MW Capacity Value based on the aggregated capacity value of the three existing wind farms (KWP1, </a:t>
            </a:r>
            <a:r>
              <a:rPr lang="en-US" dirty="0" err="1" smtClean="0"/>
              <a:t>Auwahi</a:t>
            </a:r>
            <a:r>
              <a:rPr lang="en-US" dirty="0" smtClean="0"/>
              <a:t>, KWP2).</a:t>
            </a:r>
          </a:p>
          <a:p>
            <a:r>
              <a:rPr lang="en-US" dirty="0" smtClean="0"/>
              <a:t>Capacity value of future wind farms will be 3% of the nameplate value of the facility added.</a:t>
            </a:r>
          </a:p>
          <a:p>
            <a:r>
              <a:rPr lang="en-US" dirty="0" smtClean="0"/>
              <a:t>Lead time dependent upon wind farm developer. </a:t>
            </a:r>
          </a:p>
          <a:p>
            <a:r>
              <a:rPr lang="en-US" dirty="0" smtClean="0"/>
              <a:t>PSIP assumes 10 MW New Wind 1 will come online in 2019.</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25</a:t>
            </a:fld>
            <a:endParaRPr lang="en-US" dirty="0">
              <a:solidFill>
                <a:prstClr val="black">
                  <a:tint val="75000"/>
                </a:prstClr>
              </a:solidFill>
            </a:endParaRPr>
          </a:p>
        </p:txBody>
      </p:sp>
    </p:spTree>
    <p:extLst>
      <p:ext uri="{BB962C8B-B14F-4D97-AF65-F5344CB8AC3E}">
        <p14:creationId xmlns:p14="http://schemas.microsoft.com/office/powerpoint/2010/main" val="1240994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Response (DR)</a:t>
            </a:r>
            <a:endParaRPr lang="en-US" dirty="0"/>
          </a:p>
        </p:txBody>
      </p:sp>
      <p:sp>
        <p:nvSpPr>
          <p:cNvPr id="3" name="Content Placeholder 2"/>
          <p:cNvSpPr>
            <a:spLocks noGrp="1"/>
          </p:cNvSpPr>
          <p:nvPr>
            <p:ph idx="1"/>
          </p:nvPr>
        </p:nvSpPr>
        <p:spPr/>
        <p:txBody>
          <a:bodyPr/>
          <a:lstStyle/>
          <a:p>
            <a:r>
              <a:rPr lang="en-US" dirty="0" smtClean="0"/>
              <a:t>Expedite procurement of contracts with DR resources.</a:t>
            </a:r>
          </a:p>
          <a:p>
            <a:r>
              <a:rPr lang="en-US" dirty="0" smtClean="0"/>
              <a:t>Presently no contracts procured in 2014.</a:t>
            </a:r>
          </a:p>
          <a:p>
            <a:r>
              <a:rPr lang="en-US" dirty="0" smtClean="0"/>
              <a:t>0.3 MW forecast in 2015 to kick-off program.</a:t>
            </a:r>
          </a:p>
          <a:p>
            <a:r>
              <a:rPr lang="en-US" dirty="0" smtClean="0"/>
              <a:t>3.0 MW by 2016. Forecast remains flat in future years.</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26</a:t>
            </a:fld>
            <a:endParaRPr lang="en-US" dirty="0">
              <a:solidFill>
                <a:prstClr val="black">
                  <a:tint val="75000"/>
                </a:prstClr>
              </a:solidFill>
            </a:endParaRPr>
          </a:p>
        </p:txBody>
      </p:sp>
    </p:spTree>
    <p:extLst>
      <p:ext uri="{BB962C8B-B14F-4D97-AF65-F5344CB8AC3E}">
        <p14:creationId xmlns:p14="http://schemas.microsoft.com/office/powerpoint/2010/main" val="1478581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Forecast</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27</a:t>
            </a:fld>
            <a:endParaRPr lang="en-US" dirty="0">
              <a:solidFill>
                <a:prstClr val="black">
                  <a:tint val="75000"/>
                </a:prstClr>
              </a:solidFill>
            </a:endParaRPr>
          </a:p>
        </p:txBody>
      </p:sp>
      <p:pic>
        <p:nvPicPr>
          <p:cNvPr id="5" name="Content Placeholder 4"/>
          <p:cNvPicPr>
            <a:picLocks noGrp="1"/>
          </p:cNvPicPr>
          <p:nvPr>
            <p:ph idx="1"/>
          </p:nvPr>
        </p:nvPicPr>
        <p:blipFill rotWithShape="1">
          <a:blip r:embed="rId3"/>
          <a:srcRect l="23184" t="16963" r="18910" b="11637"/>
          <a:stretch/>
        </p:blipFill>
        <p:spPr bwMode="auto">
          <a:xfrm>
            <a:off x="1066801" y="1417638"/>
            <a:ext cx="6699724" cy="44497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2275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Storage</a:t>
            </a:r>
            <a:endParaRPr lang="en-US" dirty="0"/>
          </a:p>
        </p:txBody>
      </p:sp>
      <p:sp>
        <p:nvSpPr>
          <p:cNvPr id="3" name="Content Placeholder 2"/>
          <p:cNvSpPr>
            <a:spLocks noGrp="1"/>
          </p:cNvSpPr>
          <p:nvPr>
            <p:ph idx="1"/>
          </p:nvPr>
        </p:nvSpPr>
        <p:spPr/>
        <p:txBody>
          <a:bodyPr/>
          <a:lstStyle/>
          <a:p>
            <a:r>
              <a:rPr lang="en-US" dirty="0" smtClean="0"/>
              <a:t>PSIP identifies 20 MW BESS for regulating reserves in 2019.</a:t>
            </a:r>
          </a:p>
          <a:p>
            <a:pPr marL="0" indent="0">
              <a:buNone/>
            </a:pPr>
            <a:endParaRPr lang="en-US" dirty="0" smtClean="0"/>
          </a:p>
          <a:p>
            <a:r>
              <a:rPr lang="en-US" dirty="0" smtClean="0"/>
              <a:t>PSIP identifies 20 MW BESS for contingency reserve in 2019.</a:t>
            </a:r>
          </a:p>
          <a:p>
            <a:pPr marL="0" indent="0">
              <a:buNone/>
            </a:pPr>
            <a:endParaRPr lang="en-US" dirty="0" smtClean="0"/>
          </a:p>
          <a:p>
            <a:r>
              <a:rPr lang="en-US" dirty="0" smtClean="0"/>
              <a:t>Total 40 MW forecast in PSIP in 2019.</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28</a:t>
            </a:fld>
            <a:endParaRPr lang="en-US" dirty="0">
              <a:solidFill>
                <a:prstClr val="black">
                  <a:tint val="75000"/>
                </a:prstClr>
              </a:solidFill>
            </a:endParaRPr>
          </a:p>
        </p:txBody>
      </p:sp>
    </p:spTree>
    <p:extLst>
      <p:ext uri="{BB962C8B-B14F-4D97-AF65-F5344CB8AC3E}">
        <p14:creationId xmlns:p14="http://schemas.microsoft.com/office/powerpoint/2010/main" val="3362589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For Proposal (RFP)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Competitive Bid RFP Framework</a:t>
            </a:r>
          </a:p>
          <a:p>
            <a:pPr marL="0" indent="0">
              <a:buNone/>
            </a:pPr>
            <a:r>
              <a:rPr lang="en-US" dirty="0"/>
              <a:t>	</a:t>
            </a:r>
            <a:r>
              <a:rPr lang="en-US" dirty="0" smtClean="0"/>
              <a:t>- PUC Approval</a:t>
            </a:r>
          </a:p>
          <a:p>
            <a:r>
              <a:rPr lang="en-US" dirty="0" smtClean="0"/>
              <a:t>Prepare RFP (Third Party)</a:t>
            </a:r>
          </a:p>
          <a:p>
            <a:r>
              <a:rPr lang="en-US" dirty="0" smtClean="0"/>
              <a:t>Final Competitive Bid RFP </a:t>
            </a:r>
          </a:p>
          <a:p>
            <a:pPr marL="0" indent="0">
              <a:buNone/>
            </a:pPr>
            <a:r>
              <a:rPr lang="en-US" dirty="0"/>
              <a:t>	</a:t>
            </a:r>
            <a:r>
              <a:rPr lang="en-US" dirty="0" smtClean="0"/>
              <a:t>- PUC Approval</a:t>
            </a:r>
          </a:p>
          <a:p>
            <a:r>
              <a:rPr lang="en-US" dirty="0" smtClean="0"/>
              <a:t>Solicit Bids </a:t>
            </a:r>
          </a:p>
          <a:p>
            <a:r>
              <a:rPr lang="en-US" dirty="0" smtClean="0"/>
              <a:t>Evaluate Proposals (Third Party)</a:t>
            </a:r>
          </a:p>
          <a:p>
            <a:r>
              <a:rPr lang="en-US" dirty="0" smtClean="0"/>
              <a:t>Award Contract</a:t>
            </a:r>
          </a:p>
          <a:p>
            <a:pPr marL="0" indent="0">
              <a:buNone/>
            </a:pPr>
            <a:r>
              <a:rPr lang="en-US" dirty="0" smtClean="0"/>
              <a:t>	- PUC Approval</a:t>
            </a:r>
          </a:p>
          <a:p>
            <a:pPr marL="0" indent="0">
              <a:buNone/>
            </a:pP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29</a:t>
            </a:fld>
            <a:endParaRPr lang="en-US" dirty="0">
              <a:solidFill>
                <a:prstClr val="black">
                  <a:tint val="75000"/>
                </a:prstClr>
              </a:solidFill>
            </a:endParaRPr>
          </a:p>
        </p:txBody>
      </p:sp>
    </p:spTree>
    <p:extLst>
      <p:ext uri="{BB962C8B-B14F-4D97-AF65-F5344CB8AC3E}">
        <p14:creationId xmlns:p14="http://schemas.microsoft.com/office/powerpoint/2010/main" val="238039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5E9EFF"/>
              </a:gs>
              <a:gs pos="39999">
                <a:srgbClr val="85C2FF"/>
              </a:gs>
              <a:gs pos="70000">
                <a:srgbClr val="C4D6EB"/>
              </a:gs>
              <a:gs pos="100000">
                <a:srgbClr val="FFEBFA"/>
              </a:gs>
            </a:gsLst>
            <a:lin ang="5400000" scaled="0"/>
          </a:gradFill>
        </p:spPr>
        <p:txBody>
          <a:bodyPr/>
          <a:lstStyle/>
          <a:p>
            <a:r>
              <a:rPr lang="en-US" dirty="0" smtClean="0"/>
              <a:t>Kahului Voltage Support</a:t>
            </a:r>
            <a:endParaRPr lang="en-US" dirty="0"/>
          </a:p>
        </p:txBody>
      </p:sp>
      <p:sp>
        <p:nvSpPr>
          <p:cNvPr id="3" name="Content Placeholder 2"/>
          <p:cNvSpPr>
            <a:spLocks noGrp="1"/>
          </p:cNvSpPr>
          <p:nvPr>
            <p:ph idx="1"/>
          </p:nvPr>
        </p:nvSpPr>
        <p:spPr>
          <a:xfrm>
            <a:off x="457200" y="1600201"/>
            <a:ext cx="8229600" cy="4419599"/>
          </a:xfrm>
        </p:spPr>
        <p:txBody>
          <a:bodyPr>
            <a:noAutofit/>
          </a:bodyPr>
          <a:lstStyle/>
          <a:p>
            <a:pPr>
              <a:buFont typeface="Wingdings" pitchFamily="2" charset="2"/>
              <a:buChar char="Ø"/>
            </a:pPr>
            <a:r>
              <a:rPr lang="en-US" sz="3600" dirty="0" smtClean="0"/>
              <a:t>Only power source on the Kahului 23Kv system</a:t>
            </a:r>
          </a:p>
          <a:p>
            <a:pPr marL="0" indent="0">
              <a:buNone/>
            </a:pPr>
            <a:endParaRPr lang="en-US" sz="3600" dirty="0" smtClean="0"/>
          </a:p>
          <a:p>
            <a:pPr>
              <a:buFont typeface="Wingdings" pitchFamily="2" charset="2"/>
              <a:buChar char="Ø"/>
            </a:pPr>
            <a:r>
              <a:rPr lang="en-US" sz="3600" dirty="0" smtClean="0"/>
              <a:t>Retirement of KPP dependent on either transmission or non-transmission line alternatives (NTLA)</a:t>
            </a:r>
            <a:endParaRPr lang="en-US" sz="3600" dirty="0"/>
          </a:p>
        </p:txBody>
      </p:sp>
      <p:sp>
        <p:nvSpPr>
          <p:cNvPr id="4" name="Slide Number Placeholder 3"/>
          <p:cNvSpPr>
            <a:spLocks noGrp="1"/>
          </p:cNvSpPr>
          <p:nvPr>
            <p:ph type="sldNum" sz="quarter" idx="11"/>
          </p:nvPr>
        </p:nvSpPr>
        <p:spPr/>
        <p:txBody>
          <a:bodyPr/>
          <a:lstStyle/>
          <a:p>
            <a:fld id="{C9ABF2B1-E3A8-42AA-9B28-72A0D22D85D5}" type="slidenum">
              <a:rPr lang="en-US" smtClean="0"/>
              <a:t>3</a:t>
            </a:fld>
            <a:endParaRPr lang="en-US" dirty="0"/>
          </a:p>
        </p:txBody>
      </p:sp>
    </p:spTree>
    <p:extLst>
      <p:ext uri="{BB962C8B-B14F-4D97-AF65-F5344CB8AC3E}">
        <p14:creationId xmlns:p14="http://schemas.microsoft.com/office/powerpoint/2010/main" val="342225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Firm Generation</a:t>
            </a:r>
            <a:br>
              <a:rPr lang="en-US" dirty="0" smtClean="0"/>
            </a:br>
            <a:r>
              <a:rPr lang="en-US" dirty="0" smtClean="0"/>
              <a:t>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PSIP Preferred Plan proposed 40.5 MW DG in 2019.</a:t>
            </a:r>
          </a:p>
          <a:p>
            <a:pPr lvl="1"/>
            <a:r>
              <a:rPr lang="en-US" sz="2600" dirty="0">
                <a:solidFill>
                  <a:prstClr val="black">
                    <a:lumMod val="95000"/>
                    <a:lumOff val="5000"/>
                  </a:prstClr>
                </a:solidFill>
              </a:rPr>
              <a:t>Competitive Bid framework may need to be approved by PUC (1 year).</a:t>
            </a:r>
          </a:p>
          <a:p>
            <a:pPr lvl="1"/>
            <a:r>
              <a:rPr lang="en-US" sz="2600" dirty="0">
                <a:solidFill>
                  <a:prstClr val="black">
                    <a:lumMod val="95000"/>
                    <a:lumOff val="5000"/>
                  </a:prstClr>
                </a:solidFill>
              </a:rPr>
              <a:t>RFP </a:t>
            </a:r>
            <a:r>
              <a:rPr lang="en-US" sz="2600" dirty="0" smtClean="0">
                <a:solidFill>
                  <a:prstClr val="black">
                    <a:lumMod val="95000"/>
                    <a:lumOff val="5000"/>
                  </a:prstClr>
                </a:solidFill>
              </a:rPr>
              <a:t>needs </a:t>
            </a:r>
            <a:r>
              <a:rPr lang="en-US" sz="2600" dirty="0">
                <a:solidFill>
                  <a:prstClr val="black">
                    <a:lumMod val="95000"/>
                    <a:lumOff val="5000"/>
                  </a:prstClr>
                </a:solidFill>
              </a:rPr>
              <a:t>to be </a:t>
            </a:r>
            <a:r>
              <a:rPr lang="en-US" sz="2600" dirty="0" smtClean="0">
                <a:solidFill>
                  <a:prstClr val="black">
                    <a:lumMod val="95000"/>
                    <a:lumOff val="5000"/>
                  </a:prstClr>
                </a:solidFill>
              </a:rPr>
              <a:t>developed (6 months to 1 year).</a:t>
            </a:r>
          </a:p>
          <a:p>
            <a:pPr lvl="1"/>
            <a:r>
              <a:rPr lang="en-US" sz="2600" dirty="0" smtClean="0">
                <a:solidFill>
                  <a:prstClr val="black">
                    <a:lumMod val="95000"/>
                    <a:lumOff val="5000"/>
                  </a:prstClr>
                </a:solidFill>
              </a:rPr>
              <a:t>Resource evaluation, selection and contract award (6 months to 1 year).</a:t>
            </a:r>
          </a:p>
          <a:p>
            <a:pPr lvl="1"/>
            <a:r>
              <a:rPr lang="en-US" sz="2600" dirty="0" smtClean="0">
                <a:solidFill>
                  <a:prstClr val="black">
                    <a:lumMod val="95000"/>
                    <a:lumOff val="5000"/>
                  </a:prstClr>
                </a:solidFill>
              </a:rPr>
              <a:t>PUC project approval (1 year to 18 months).</a:t>
            </a:r>
            <a:endParaRPr lang="en-US" dirty="0" smtClean="0"/>
          </a:p>
          <a:p>
            <a:pPr lvl="1"/>
            <a:r>
              <a:rPr lang="en-US" sz="2600" dirty="0">
                <a:solidFill>
                  <a:prstClr val="black">
                    <a:lumMod val="95000"/>
                    <a:lumOff val="5000"/>
                  </a:prstClr>
                </a:solidFill>
              </a:rPr>
              <a:t>Air modeling and air permit acquisition (2 years).</a:t>
            </a:r>
          </a:p>
          <a:p>
            <a:pPr lvl="1"/>
            <a:r>
              <a:rPr lang="en-US" sz="2600" dirty="0">
                <a:solidFill>
                  <a:prstClr val="black">
                    <a:lumMod val="95000"/>
                    <a:lumOff val="5000"/>
                  </a:prstClr>
                </a:solidFill>
              </a:rPr>
              <a:t>Engineering, procurement, and construction at green field site (3 years).</a:t>
            </a:r>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30</a:t>
            </a:fld>
            <a:endParaRPr lang="en-US" dirty="0">
              <a:solidFill>
                <a:prstClr val="black">
                  <a:tint val="75000"/>
                </a:prstClr>
              </a:solidFill>
            </a:endParaRPr>
          </a:p>
        </p:txBody>
      </p:sp>
    </p:spTree>
    <p:extLst>
      <p:ext uri="{BB962C8B-B14F-4D97-AF65-F5344CB8AC3E}">
        <p14:creationId xmlns:p14="http://schemas.microsoft.com/office/powerpoint/2010/main" val="3915123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9ABF2B1-E3A8-42AA-9B28-72A0D22D85D5}" type="slidenum">
              <a:rPr lang="en-US" smtClean="0"/>
              <a:t>31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25963" t="15482" r="25246" b="328"/>
          <a:stretch>
            <a:fillRect/>
          </a:stretch>
        </p:blipFill>
        <p:spPr bwMode="auto">
          <a:xfrm>
            <a:off x="1480868" y="291977"/>
            <a:ext cx="6291532" cy="5903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364375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 typeface="Wingdings" pitchFamily="2" charset="2"/>
              <a:buChar char="Ø"/>
            </a:pPr>
            <a:r>
              <a:rPr lang="en-US" sz="3000" dirty="0" smtClean="0">
                <a:solidFill>
                  <a:prstClr val="black">
                    <a:lumMod val="95000"/>
                    <a:lumOff val="5000"/>
                  </a:prstClr>
                </a:solidFill>
              </a:rPr>
              <a:t>DOH/EPA proposing end of pipe discharge limits.</a:t>
            </a:r>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32</a:t>
            </a:fld>
            <a:endParaRPr lang="en-US" dirty="0">
              <a:solidFill>
                <a:prstClr val="black">
                  <a:tint val="75000"/>
                </a:prstClr>
              </a:solidFill>
            </a:endParaRPr>
          </a:p>
        </p:txBody>
      </p:sp>
      <p:sp>
        <p:nvSpPr>
          <p:cNvPr id="5" name="Title 1"/>
          <p:cNvSpPr>
            <a:spLocks noGrp="1"/>
          </p:cNvSpPr>
          <p:nvPr>
            <p:ph type="title"/>
          </p:nvPr>
        </p:nvSpPr>
        <p:spPr>
          <a:gradFill>
            <a:gsLst>
              <a:gs pos="0">
                <a:srgbClr val="5E9EFF"/>
              </a:gs>
              <a:gs pos="39999">
                <a:srgbClr val="85C2FF"/>
              </a:gs>
              <a:gs pos="70000">
                <a:srgbClr val="C4D6EB"/>
              </a:gs>
              <a:gs pos="100000">
                <a:srgbClr val="FFEBFA"/>
              </a:gs>
            </a:gsLst>
            <a:lin ang="5400000" scaled="0"/>
          </a:gradFill>
        </p:spPr>
        <p:txBody>
          <a:bodyPr>
            <a:normAutofit fontScale="90000"/>
          </a:bodyPr>
          <a:lstStyle/>
          <a:p>
            <a:r>
              <a:rPr lang="en-US" dirty="0" smtClean="0"/>
              <a:t>National Pollutant Discharge Elimination System (NPDES)</a:t>
            </a:r>
            <a:endParaRPr lang="en-US" dirty="0"/>
          </a:p>
        </p:txBody>
      </p:sp>
    </p:spTree>
    <p:extLst>
      <p:ext uri="{BB962C8B-B14F-4D97-AF65-F5344CB8AC3E}">
        <p14:creationId xmlns:p14="http://schemas.microsoft.com/office/powerpoint/2010/main" val="1427244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MECO does not want to invest the tremendous amount of capital to meet the new water quality requirements since the plant is scheduled to be decommissioned in 2019.</a:t>
            </a:r>
          </a:p>
          <a:p>
            <a:r>
              <a:rPr lang="en-US" dirty="0" smtClean="0"/>
              <a:t>HECO </a:t>
            </a:r>
            <a:r>
              <a:rPr lang="en-US" dirty="0"/>
              <a:t>Environmental </a:t>
            </a:r>
            <a:r>
              <a:rPr lang="en-US" dirty="0" smtClean="0"/>
              <a:t>discussions with DOH look like a 9½ year compliance schedule </a:t>
            </a:r>
            <a:r>
              <a:rPr lang="en-US" dirty="0"/>
              <a:t>will be </a:t>
            </a:r>
            <a:r>
              <a:rPr lang="en-US" dirty="0" smtClean="0"/>
              <a:t>issued for cessation of discharges at KPP. This will move the compliance date to 2024 (beyond the plant’s retirement date). HECO Environmental expects the new permit to be issued before the end of 2014.</a:t>
            </a:r>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33</a:t>
            </a:fld>
            <a:endParaRPr lang="en-US" dirty="0">
              <a:solidFill>
                <a:prstClr val="black">
                  <a:tint val="75000"/>
                </a:prstClr>
              </a:solidFill>
            </a:endParaRPr>
          </a:p>
        </p:txBody>
      </p:sp>
    </p:spTree>
    <p:extLst>
      <p:ext uri="{BB962C8B-B14F-4D97-AF65-F5344CB8AC3E}">
        <p14:creationId xmlns:p14="http://schemas.microsoft.com/office/powerpoint/2010/main" val="1337320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b="1" dirty="0" smtClean="0">
                <a:solidFill>
                  <a:srgbClr val="0000FF"/>
                </a:solidFill>
              </a:rPr>
              <a:t>NPDES REGULATIONS</a:t>
            </a:r>
          </a:p>
          <a:p>
            <a:pPr marL="0" indent="0" algn="ctr">
              <a:buNone/>
            </a:pPr>
            <a:r>
              <a:rPr lang="en-US" sz="4000" b="1" dirty="0" smtClean="0">
                <a:solidFill>
                  <a:srgbClr val="0000FF"/>
                </a:solidFill>
              </a:rPr>
              <a:t>BACKUP SLIDES</a:t>
            </a:r>
            <a:endParaRPr lang="en-US" sz="4000" b="1" dirty="0">
              <a:solidFill>
                <a:srgbClr val="0000FF"/>
              </a:solidFill>
            </a:endParaRPr>
          </a:p>
        </p:txBody>
      </p:sp>
      <p:sp>
        <p:nvSpPr>
          <p:cNvPr id="4" name="Slide Number Placeholder 3"/>
          <p:cNvSpPr>
            <a:spLocks noGrp="1"/>
          </p:cNvSpPr>
          <p:nvPr>
            <p:ph type="sldNum" sz="quarter" idx="11"/>
          </p:nvPr>
        </p:nvSpPr>
        <p:spPr/>
        <p:txBody>
          <a:bodyPr/>
          <a:lstStyle/>
          <a:p>
            <a:fld id="{C9ABF2B1-E3A8-42AA-9B28-72A0D22D85D5}" type="slidenum">
              <a:rPr lang="en-US" smtClean="0"/>
              <a:t>34</a:t>
            </a:fld>
            <a:endParaRPr lang="en-US" dirty="0"/>
          </a:p>
        </p:txBody>
      </p:sp>
    </p:spTree>
    <p:extLst>
      <p:ext uri="{BB962C8B-B14F-4D97-AF65-F5344CB8AC3E}">
        <p14:creationId xmlns:p14="http://schemas.microsoft.com/office/powerpoint/2010/main" val="2141873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3000" dirty="0">
                <a:solidFill>
                  <a:prstClr val="black">
                    <a:lumMod val="95000"/>
                    <a:lumOff val="5000"/>
                  </a:prstClr>
                </a:solidFill>
              </a:rPr>
              <a:t>New NPDES requirements </a:t>
            </a:r>
            <a:r>
              <a:rPr lang="en-US" sz="3000" dirty="0" smtClean="0">
                <a:solidFill>
                  <a:prstClr val="black">
                    <a:lumMod val="95000"/>
                    <a:lumOff val="5000"/>
                  </a:prstClr>
                </a:solidFill>
              </a:rPr>
              <a:t>for Kahului </a:t>
            </a:r>
            <a:r>
              <a:rPr lang="en-US" sz="3000" dirty="0">
                <a:solidFill>
                  <a:prstClr val="black">
                    <a:lumMod val="95000"/>
                    <a:lumOff val="5000"/>
                  </a:prstClr>
                </a:solidFill>
              </a:rPr>
              <a:t>Power </a:t>
            </a:r>
            <a:r>
              <a:rPr lang="en-US" sz="3000" dirty="0" smtClean="0">
                <a:solidFill>
                  <a:prstClr val="black">
                    <a:lumMod val="95000"/>
                    <a:lumOff val="5000"/>
                  </a:prstClr>
                </a:solidFill>
              </a:rPr>
              <a:t>Plant are expected to be </a:t>
            </a:r>
            <a:r>
              <a:rPr lang="en-US" sz="3000" dirty="0">
                <a:solidFill>
                  <a:prstClr val="black">
                    <a:lumMod val="95000"/>
                    <a:lumOff val="5000"/>
                  </a:prstClr>
                </a:solidFill>
              </a:rPr>
              <a:t>issued </a:t>
            </a:r>
            <a:r>
              <a:rPr lang="en-US" sz="3000" dirty="0" smtClean="0">
                <a:solidFill>
                  <a:prstClr val="black">
                    <a:lumMod val="95000"/>
                    <a:lumOff val="5000"/>
                  </a:prstClr>
                </a:solidFill>
              </a:rPr>
              <a:t>this month from </a:t>
            </a:r>
            <a:r>
              <a:rPr lang="en-US" sz="3000" dirty="0">
                <a:solidFill>
                  <a:prstClr val="black">
                    <a:lumMod val="95000"/>
                    <a:lumOff val="5000"/>
                  </a:prstClr>
                </a:solidFill>
              </a:rPr>
              <a:t>Hawaii </a:t>
            </a:r>
            <a:r>
              <a:rPr lang="en-US" sz="3000" dirty="0" smtClean="0">
                <a:solidFill>
                  <a:prstClr val="black">
                    <a:lumMod val="95000"/>
                    <a:lumOff val="5000"/>
                  </a:prstClr>
                </a:solidFill>
              </a:rPr>
              <a:t>DOH and the EPA.</a:t>
            </a:r>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35</a:t>
            </a:fld>
            <a:endParaRPr lang="en-US" dirty="0">
              <a:solidFill>
                <a:prstClr val="black">
                  <a:tint val="75000"/>
                </a:prstClr>
              </a:solidFill>
            </a:endParaRPr>
          </a:p>
        </p:txBody>
      </p:sp>
      <p:sp>
        <p:nvSpPr>
          <p:cNvPr id="5" name="Title 1"/>
          <p:cNvSpPr>
            <a:spLocks noGrp="1"/>
          </p:cNvSpPr>
          <p:nvPr>
            <p:ph type="title"/>
          </p:nvPr>
        </p:nvSpPr>
        <p:spPr>
          <a:gradFill>
            <a:gsLst>
              <a:gs pos="0">
                <a:srgbClr val="5E9EFF"/>
              </a:gs>
              <a:gs pos="39999">
                <a:srgbClr val="85C2FF"/>
              </a:gs>
              <a:gs pos="70000">
                <a:srgbClr val="C4D6EB"/>
              </a:gs>
              <a:gs pos="100000">
                <a:srgbClr val="FFEBFA"/>
              </a:gs>
            </a:gsLst>
            <a:lin ang="5400000" scaled="0"/>
          </a:gradFill>
        </p:spPr>
        <p:txBody>
          <a:bodyPr>
            <a:normAutofit fontScale="90000"/>
          </a:bodyPr>
          <a:lstStyle/>
          <a:p>
            <a:r>
              <a:rPr lang="en-US" dirty="0" smtClean="0"/>
              <a:t>National Pollutant Discharge Elimination System (NPDES)</a:t>
            </a:r>
            <a:endParaRPr lang="en-US" dirty="0"/>
          </a:p>
        </p:txBody>
      </p:sp>
    </p:spTree>
    <p:extLst>
      <p:ext uri="{BB962C8B-B14F-4D97-AF65-F5344CB8AC3E}">
        <p14:creationId xmlns:p14="http://schemas.microsoft.com/office/powerpoint/2010/main" val="1389444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Assumptions</a:t>
            </a:r>
            <a:endParaRPr lang="en-US" dirty="0"/>
          </a:p>
        </p:txBody>
      </p:sp>
      <p:sp>
        <p:nvSpPr>
          <p:cNvPr id="3" name="Content Placeholder 2"/>
          <p:cNvSpPr>
            <a:spLocks noGrp="1"/>
          </p:cNvSpPr>
          <p:nvPr>
            <p:ph idx="1"/>
          </p:nvPr>
        </p:nvSpPr>
        <p:spPr/>
        <p:txBody>
          <a:bodyPr>
            <a:normAutofit/>
          </a:bodyPr>
          <a:lstStyle/>
          <a:p>
            <a:pPr lvl="0">
              <a:spcBef>
                <a:spcPts val="0"/>
              </a:spcBef>
              <a:buFont typeface="Symbol"/>
              <a:buChar char=""/>
            </a:pPr>
            <a:r>
              <a:rPr lang="en-US" dirty="0">
                <a:ea typeface="Calibri"/>
                <a:cs typeface="Times New Roman"/>
              </a:rPr>
              <a:t>Avoid need for transmission </a:t>
            </a:r>
            <a:r>
              <a:rPr lang="en-US" dirty="0" smtClean="0">
                <a:ea typeface="Calibri"/>
                <a:cs typeface="Times New Roman"/>
              </a:rPr>
              <a:t>upgrades</a:t>
            </a:r>
          </a:p>
          <a:p>
            <a:pPr marL="0" lvl="0" indent="0">
              <a:spcBef>
                <a:spcPts val="0"/>
              </a:spcBef>
              <a:buNone/>
            </a:pPr>
            <a:endParaRPr lang="en-US" dirty="0">
              <a:ea typeface="Calibri"/>
              <a:cs typeface="Times New Roman"/>
            </a:endParaRPr>
          </a:p>
          <a:p>
            <a:pPr lvl="0">
              <a:spcBef>
                <a:spcPts val="0"/>
              </a:spcBef>
              <a:buFont typeface="Symbol"/>
              <a:buChar char=""/>
            </a:pPr>
            <a:r>
              <a:rPr lang="en-US" dirty="0">
                <a:ea typeface="Calibri"/>
                <a:cs typeface="Times New Roman"/>
              </a:rPr>
              <a:t>Combinations of NTAs are possible (require more detailed studies) </a:t>
            </a:r>
            <a:endParaRPr lang="en-US" dirty="0" smtClean="0">
              <a:ea typeface="Calibri"/>
              <a:cs typeface="Times New Roman"/>
            </a:endParaRPr>
          </a:p>
          <a:p>
            <a:pPr marL="0" lvl="0" indent="0">
              <a:spcBef>
                <a:spcPts val="0"/>
              </a:spcBef>
              <a:buNone/>
            </a:pPr>
            <a:endParaRPr lang="en-US" dirty="0">
              <a:ea typeface="Calibri"/>
              <a:cs typeface="Times New Roman"/>
            </a:endParaRPr>
          </a:p>
          <a:p>
            <a:pPr lvl="0">
              <a:spcBef>
                <a:spcPts val="0"/>
              </a:spcBef>
              <a:buFont typeface="Symbol"/>
              <a:buChar char=""/>
            </a:pPr>
            <a:r>
              <a:rPr lang="en-US" dirty="0">
                <a:ea typeface="Calibri"/>
                <a:cs typeface="Times New Roman"/>
              </a:rPr>
              <a:t>New generation location not in tsunami flood </a:t>
            </a:r>
            <a:r>
              <a:rPr lang="en-US" dirty="0" smtClean="0">
                <a:ea typeface="Calibri"/>
                <a:cs typeface="Times New Roman"/>
              </a:rPr>
              <a:t>zone</a:t>
            </a:r>
            <a:endParaRPr lang="en-US" dirty="0">
              <a:ea typeface="Calibri"/>
              <a:cs typeface="Times New Roman"/>
            </a:endParaRPr>
          </a:p>
          <a:p>
            <a:pPr marL="0" indent="0">
              <a:buNone/>
            </a:pP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solidFill>
                  <a:prstClr val="black">
                    <a:tint val="75000"/>
                  </a:prstClr>
                </a:solidFill>
              </a:rPr>
              <a:pPr/>
              <a:t>36</a:t>
            </a:fld>
            <a:endParaRPr lang="en-US" dirty="0">
              <a:solidFill>
                <a:prstClr val="black">
                  <a:tint val="75000"/>
                </a:prstClr>
              </a:solidFill>
            </a:endParaRPr>
          </a:p>
        </p:txBody>
      </p:sp>
    </p:spTree>
    <p:extLst>
      <p:ext uri="{BB962C8B-B14F-4D97-AF65-F5344CB8AC3E}">
        <p14:creationId xmlns:p14="http://schemas.microsoft.com/office/powerpoint/2010/main" val="2878791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4000" b="1" dirty="0" err="1" smtClean="0"/>
              <a:t>Wartsila</a:t>
            </a:r>
            <a:r>
              <a:rPr lang="en-US" sz="4000" b="1" dirty="0" smtClean="0"/>
              <a:t> Model 34DF</a:t>
            </a:r>
          </a:p>
          <a:p>
            <a:pPr marL="0" indent="0" algn="ctr">
              <a:buNone/>
            </a:pPr>
            <a:endParaRPr lang="en-US" sz="4000" b="1" dirty="0" smtClean="0"/>
          </a:p>
          <a:p>
            <a:pPr marL="0" indent="0" algn="ctr">
              <a:buNone/>
            </a:pPr>
            <a:r>
              <a:rPr lang="en-US" dirty="0" smtClean="0"/>
              <a:t>8 MW Dual-Fuel Fast Start Internal Combustion Engine-Generator</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37</a:t>
            </a:fld>
            <a:endParaRPr lang="en-US" dirty="0"/>
          </a:p>
        </p:txBody>
      </p:sp>
    </p:spTree>
    <p:extLst>
      <p:ext uri="{BB962C8B-B14F-4D97-AF65-F5344CB8AC3E}">
        <p14:creationId xmlns:p14="http://schemas.microsoft.com/office/powerpoint/2010/main" val="4209908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Wartsila</a:t>
            </a:r>
            <a:r>
              <a:rPr lang="en-US" dirty="0" smtClean="0"/>
              <a:t> 34DF</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601" y="1600200"/>
            <a:ext cx="4682798" cy="4267200"/>
          </a:xfrm>
        </p:spPr>
      </p:pic>
      <p:sp>
        <p:nvSpPr>
          <p:cNvPr id="4" name="Slide Number Placeholder 3"/>
          <p:cNvSpPr>
            <a:spLocks noGrp="1"/>
          </p:cNvSpPr>
          <p:nvPr>
            <p:ph type="sldNum" sz="quarter" idx="11"/>
          </p:nvPr>
        </p:nvSpPr>
        <p:spPr/>
        <p:txBody>
          <a:bodyPr/>
          <a:lstStyle/>
          <a:p>
            <a:fld id="{C9ABF2B1-E3A8-42AA-9B28-72A0D22D85D5}" type="slidenum">
              <a:rPr lang="en-US" smtClean="0"/>
              <a:t>38</a:t>
            </a:fld>
            <a:endParaRPr lang="en-US" dirty="0"/>
          </a:p>
        </p:txBody>
      </p:sp>
    </p:spTree>
    <p:extLst>
      <p:ext uri="{BB962C8B-B14F-4D97-AF65-F5344CB8AC3E}">
        <p14:creationId xmlns:p14="http://schemas.microsoft.com/office/powerpoint/2010/main" val="3732510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Wartsila</a:t>
            </a:r>
            <a:r>
              <a:rPr lang="en-US" dirty="0" smtClean="0"/>
              <a:t> 34DF</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39</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l="9001" t="11905" r="10210" b="1170"/>
          <a:stretch>
            <a:fillRect/>
          </a:stretch>
        </p:blipFill>
        <p:spPr bwMode="auto">
          <a:xfrm>
            <a:off x="990600" y="1421757"/>
            <a:ext cx="7312025" cy="442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408837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rmAutofit fontScale="90000"/>
          </a:bodyPr>
          <a:lstStyle/>
          <a:p>
            <a:r>
              <a:rPr lang="en-US" sz="4000" dirty="0">
                <a:solidFill>
                  <a:prstClr val="black">
                    <a:lumMod val="95000"/>
                    <a:lumOff val="5000"/>
                  </a:prstClr>
                </a:solidFill>
              </a:rPr>
              <a:t>Non-</a:t>
            </a:r>
            <a:r>
              <a:rPr lang="en-US" sz="4000" dirty="0" err="1">
                <a:solidFill>
                  <a:prstClr val="black">
                    <a:lumMod val="95000"/>
                    <a:lumOff val="5000"/>
                  </a:prstClr>
                </a:solidFill>
              </a:rPr>
              <a:t>Transmision</a:t>
            </a:r>
            <a:r>
              <a:rPr lang="en-US" sz="4000" dirty="0">
                <a:solidFill>
                  <a:prstClr val="black">
                    <a:lumMod val="95000"/>
                    <a:lumOff val="5000"/>
                  </a:prstClr>
                </a:solidFill>
              </a:rPr>
              <a:t> Line Alternatives (NTLA) Issues</a:t>
            </a:r>
            <a:endParaRPr lang="en-US" dirty="0"/>
          </a:p>
        </p:txBody>
      </p:sp>
      <p:sp>
        <p:nvSpPr>
          <p:cNvPr id="3" name="Content Placeholder 2"/>
          <p:cNvSpPr>
            <a:spLocks noGrp="1"/>
          </p:cNvSpPr>
          <p:nvPr>
            <p:ph idx="1"/>
          </p:nvPr>
        </p:nvSpPr>
        <p:spPr/>
        <p:txBody>
          <a:bodyPr>
            <a:normAutofit fontScale="70000" lnSpcReduction="20000"/>
          </a:bodyPr>
          <a:lstStyle/>
          <a:p>
            <a:pPr lvl="0">
              <a:spcBef>
                <a:spcPts val="0"/>
              </a:spcBef>
              <a:buFont typeface="Wingdings"/>
              <a:buChar char=""/>
              <a:tabLst>
                <a:tab pos="457200" algn="l"/>
              </a:tabLst>
            </a:pPr>
            <a:r>
              <a:rPr lang="en-US" b="1" dirty="0">
                <a:solidFill>
                  <a:srgbClr val="0D0D0D"/>
                </a:solidFill>
                <a:cs typeface="Arial"/>
              </a:rPr>
              <a:t>Fast-start distributed </a:t>
            </a:r>
            <a:r>
              <a:rPr lang="en-US" b="1" dirty="0" smtClean="0">
                <a:solidFill>
                  <a:srgbClr val="0D0D0D"/>
                </a:solidFill>
                <a:cs typeface="Arial"/>
              </a:rPr>
              <a:t>generation “DG” (ICE)</a:t>
            </a:r>
            <a:endParaRPr lang="en-US" sz="2800" dirty="0">
              <a:latin typeface="Times New Roman"/>
              <a:ea typeface="Times New Roman"/>
            </a:endParaRPr>
          </a:p>
          <a:p>
            <a:pPr lvl="1">
              <a:spcBef>
                <a:spcPts val="0"/>
              </a:spcBef>
              <a:buFont typeface="Wingdings"/>
              <a:buChar char=""/>
              <a:tabLst>
                <a:tab pos="914400" algn="l"/>
              </a:tabLst>
            </a:pPr>
            <a:r>
              <a:rPr lang="en-US" dirty="0" smtClean="0">
                <a:solidFill>
                  <a:srgbClr val="0D0D0D"/>
                </a:solidFill>
                <a:cs typeface="Arial"/>
              </a:rPr>
              <a:t>Competitive Bid</a:t>
            </a:r>
          </a:p>
          <a:p>
            <a:pPr lvl="1">
              <a:spcBef>
                <a:spcPts val="0"/>
              </a:spcBef>
              <a:buFont typeface="Wingdings"/>
              <a:buChar char=""/>
              <a:tabLst>
                <a:tab pos="914400" algn="l"/>
              </a:tabLst>
            </a:pPr>
            <a:r>
              <a:rPr lang="en-US" dirty="0" smtClean="0">
                <a:solidFill>
                  <a:srgbClr val="0D0D0D"/>
                </a:solidFill>
                <a:cs typeface="Arial"/>
              </a:rPr>
              <a:t>Land </a:t>
            </a:r>
            <a:r>
              <a:rPr lang="en-US" dirty="0">
                <a:solidFill>
                  <a:srgbClr val="0D0D0D"/>
                </a:solidFill>
                <a:cs typeface="Arial"/>
              </a:rPr>
              <a:t>purchase out of tsunami evacuation zone</a:t>
            </a:r>
            <a:endParaRPr lang="en-US" sz="24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Must be located on Kahului 23 </a:t>
            </a:r>
            <a:r>
              <a:rPr lang="en-US" dirty="0" err="1">
                <a:solidFill>
                  <a:srgbClr val="0D0D0D"/>
                </a:solidFill>
                <a:cs typeface="Arial"/>
              </a:rPr>
              <a:t>Kv</a:t>
            </a:r>
            <a:r>
              <a:rPr lang="en-US" dirty="0">
                <a:solidFill>
                  <a:srgbClr val="0D0D0D"/>
                </a:solidFill>
                <a:cs typeface="Arial"/>
              </a:rPr>
              <a:t> circuit</a:t>
            </a:r>
            <a:endParaRPr lang="en-US" sz="24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Permitting (Land Acquisition, Zoning, Air Permits</a:t>
            </a:r>
            <a:r>
              <a:rPr lang="en-US" dirty="0" smtClean="0">
                <a:solidFill>
                  <a:srgbClr val="0D0D0D"/>
                </a:solidFill>
                <a:cs typeface="Arial"/>
              </a:rPr>
              <a:t>)</a:t>
            </a:r>
          </a:p>
          <a:p>
            <a:pPr lvl="1">
              <a:spcBef>
                <a:spcPts val="0"/>
              </a:spcBef>
              <a:buFont typeface="Wingdings"/>
              <a:buChar char=""/>
              <a:tabLst>
                <a:tab pos="914400" algn="l"/>
              </a:tabLst>
            </a:pPr>
            <a:endParaRPr lang="en-US" sz="2400" dirty="0">
              <a:latin typeface="Times New Roman"/>
              <a:ea typeface="Times New Roman"/>
            </a:endParaRPr>
          </a:p>
          <a:p>
            <a:pPr lvl="0">
              <a:spcBef>
                <a:spcPts val="0"/>
              </a:spcBef>
              <a:buFont typeface="Wingdings"/>
              <a:buChar char=""/>
              <a:tabLst>
                <a:tab pos="457200" algn="l"/>
              </a:tabLst>
            </a:pPr>
            <a:r>
              <a:rPr lang="en-US" b="1" dirty="0">
                <a:solidFill>
                  <a:srgbClr val="0D0D0D"/>
                </a:solidFill>
                <a:cs typeface="Arial"/>
              </a:rPr>
              <a:t>BESS (Battery Energy Storage System)</a:t>
            </a:r>
            <a:endParaRPr lang="en-US" sz="28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Land purchase out of tsunami evacuation zone</a:t>
            </a:r>
            <a:endParaRPr lang="en-US" sz="24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20 MW BESS also requires 20 MW DG on Kahului 23 </a:t>
            </a:r>
            <a:r>
              <a:rPr lang="en-US" dirty="0" err="1">
                <a:solidFill>
                  <a:srgbClr val="0D0D0D"/>
                </a:solidFill>
                <a:cs typeface="Arial"/>
              </a:rPr>
              <a:t>Kv</a:t>
            </a:r>
            <a:r>
              <a:rPr lang="en-US" dirty="0">
                <a:solidFill>
                  <a:srgbClr val="0D0D0D"/>
                </a:solidFill>
                <a:cs typeface="Arial"/>
              </a:rPr>
              <a:t> circuit</a:t>
            </a:r>
            <a:endParaRPr lang="en-US" sz="24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Permitting (Land Acquisition, Zoning</a:t>
            </a:r>
            <a:r>
              <a:rPr lang="en-US" dirty="0" smtClean="0">
                <a:solidFill>
                  <a:srgbClr val="0D0D0D"/>
                </a:solidFill>
                <a:cs typeface="Arial"/>
              </a:rPr>
              <a:t>)</a:t>
            </a:r>
          </a:p>
          <a:p>
            <a:pPr lvl="1">
              <a:spcBef>
                <a:spcPts val="0"/>
              </a:spcBef>
              <a:buFont typeface="Wingdings"/>
              <a:buChar char=""/>
              <a:tabLst>
                <a:tab pos="914400" algn="l"/>
              </a:tabLst>
            </a:pPr>
            <a:endParaRPr lang="en-US" sz="2400" dirty="0">
              <a:latin typeface="Times New Roman"/>
              <a:ea typeface="Times New Roman"/>
            </a:endParaRPr>
          </a:p>
          <a:p>
            <a:pPr lvl="0">
              <a:spcBef>
                <a:spcPts val="0"/>
              </a:spcBef>
              <a:buFont typeface="Wingdings"/>
              <a:buChar char=""/>
              <a:tabLst>
                <a:tab pos="457200" algn="l"/>
              </a:tabLst>
            </a:pPr>
            <a:r>
              <a:rPr lang="en-US" b="1" dirty="0">
                <a:solidFill>
                  <a:srgbClr val="0D0D0D"/>
                </a:solidFill>
                <a:cs typeface="Arial"/>
              </a:rPr>
              <a:t>Synchronous Condensers</a:t>
            </a:r>
            <a:endParaRPr lang="en-US" sz="28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Tsunami evacuation zone</a:t>
            </a:r>
            <a:endParaRPr lang="en-US" sz="24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Does not mitigate thermal overloads on T-lines and </a:t>
            </a:r>
            <a:r>
              <a:rPr lang="en-US" dirty="0" smtClean="0">
                <a:solidFill>
                  <a:srgbClr val="0D0D0D"/>
                </a:solidFill>
                <a:cs typeface="Arial"/>
              </a:rPr>
              <a:t>Transformers</a:t>
            </a:r>
          </a:p>
          <a:p>
            <a:pPr lvl="1">
              <a:spcBef>
                <a:spcPts val="0"/>
              </a:spcBef>
              <a:buFont typeface="Wingdings"/>
              <a:buChar char=""/>
              <a:tabLst>
                <a:tab pos="914400" algn="l"/>
              </a:tabLst>
            </a:pPr>
            <a:endParaRPr lang="en-US" sz="2400" dirty="0">
              <a:latin typeface="Times New Roman"/>
              <a:ea typeface="Times New Roman"/>
            </a:endParaRPr>
          </a:p>
          <a:p>
            <a:pPr lvl="0">
              <a:spcBef>
                <a:spcPts val="0"/>
              </a:spcBef>
              <a:buFont typeface="Wingdings"/>
              <a:buChar char=""/>
            </a:pPr>
            <a:r>
              <a:rPr lang="en-US" b="1" dirty="0">
                <a:solidFill>
                  <a:srgbClr val="0D0D0D"/>
                </a:solidFill>
                <a:cs typeface="Arial"/>
              </a:rPr>
              <a:t>Demand Response (DR)</a:t>
            </a:r>
            <a:endParaRPr lang="en-US" sz="2800" dirty="0">
              <a:latin typeface="Times New Roman"/>
              <a:ea typeface="Times New Roman"/>
            </a:endParaRPr>
          </a:p>
          <a:p>
            <a:pPr lvl="1">
              <a:spcBef>
                <a:spcPts val="0"/>
              </a:spcBef>
              <a:buFont typeface="Wingdings"/>
              <a:buChar char=""/>
              <a:tabLst>
                <a:tab pos="914400" algn="l"/>
              </a:tabLst>
            </a:pPr>
            <a:r>
              <a:rPr lang="en-US" dirty="0">
                <a:solidFill>
                  <a:srgbClr val="0D0D0D"/>
                </a:solidFill>
                <a:cs typeface="Arial"/>
              </a:rPr>
              <a:t>Slow response to system </a:t>
            </a:r>
            <a:r>
              <a:rPr lang="en-US" dirty="0" smtClean="0">
                <a:solidFill>
                  <a:srgbClr val="0D0D0D"/>
                </a:solidFill>
                <a:cs typeface="Arial"/>
              </a:rPr>
              <a:t>disturbances</a:t>
            </a:r>
            <a:endParaRPr lang="en-US" sz="2400" dirty="0">
              <a:ea typeface="Calibri"/>
              <a:cs typeface="Times New Roman"/>
            </a:endParaRPr>
          </a:p>
          <a:p>
            <a:pPr marL="0" indent="0">
              <a:buNone/>
            </a:pP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4</a:t>
            </a:fld>
            <a:endParaRPr lang="en-US" dirty="0"/>
          </a:p>
        </p:txBody>
      </p:sp>
    </p:spTree>
    <p:extLst>
      <p:ext uri="{BB962C8B-B14F-4D97-AF65-F5344CB8AC3E}">
        <p14:creationId xmlns:p14="http://schemas.microsoft.com/office/powerpoint/2010/main" val="2315078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Use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238" y="1417638"/>
            <a:ext cx="3728904" cy="4373562"/>
          </a:xfrm>
        </p:spPr>
      </p:pic>
      <p:sp>
        <p:nvSpPr>
          <p:cNvPr id="4" name="Slide Number Placeholder 3"/>
          <p:cNvSpPr>
            <a:spLocks noGrp="1"/>
          </p:cNvSpPr>
          <p:nvPr>
            <p:ph type="sldNum" sz="quarter" idx="11"/>
          </p:nvPr>
        </p:nvSpPr>
        <p:spPr/>
        <p:txBody>
          <a:bodyPr/>
          <a:lstStyle/>
          <a:p>
            <a:fld id="{C9ABF2B1-E3A8-42AA-9B28-72A0D22D85D5}" type="slidenum">
              <a:rPr lang="en-US" smtClean="0"/>
              <a:t>40</a:t>
            </a:fld>
            <a:endParaRPr lang="en-US" dirty="0"/>
          </a:p>
        </p:txBody>
      </p:sp>
    </p:spTree>
    <p:extLst>
      <p:ext uri="{BB962C8B-B14F-4D97-AF65-F5344CB8AC3E}">
        <p14:creationId xmlns:p14="http://schemas.microsoft.com/office/powerpoint/2010/main" val="59239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Wartsila</a:t>
            </a:r>
            <a:r>
              <a:rPr lang="en-US" dirty="0" smtClean="0"/>
              <a:t> Models</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41</a:t>
            </a:fld>
            <a:endParaRPr lang="en-US" dirty="0"/>
          </a:p>
        </p:txBody>
      </p:sp>
      <p:pic>
        <p:nvPicPr>
          <p:cNvPr id="2050" name="Picture 2" descr="D:\rjung\KPP Retirement\Misc Information\Wartsila_Models and Siz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5701" y="1219200"/>
            <a:ext cx="458918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701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Wartsila</a:t>
            </a:r>
            <a:r>
              <a:rPr lang="en-US" dirty="0" smtClean="0"/>
              <a:t> </a:t>
            </a:r>
            <a:r>
              <a:rPr lang="en-US" dirty="0" err="1" smtClean="0"/>
              <a:t>GenSets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1455288"/>
            <a:ext cx="3098628" cy="4412112"/>
          </a:xfrm>
        </p:spPr>
      </p:pic>
      <p:sp>
        <p:nvSpPr>
          <p:cNvPr id="4" name="Slide Number Placeholder 3"/>
          <p:cNvSpPr>
            <a:spLocks noGrp="1"/>
          </p:cNvSpPr>
          <p:nvPr>
            <p:ph type="sldNum" sz="quarter" idx="11"/>
          </p:nvPr>
        </p:nvSpPr>
        <p:spPr/>
        <p:txBody>
          <a:bodyPr/>
          <a:lstStyle/>
          <a:p>
            <a:fld id="{C9ABF2B1-E3A8-42AA-9B28-72A0D22D85D5}" type="slidenum">
              <a:rPr lang="en-US" smtClean="0"/>
              <a:t>42</a:t>
            </a:fld>
            <a:endParaRPr lang="en-US" dirty="0"/>
          </a:p>
        </p:txBody>
      </p:sp>
    </p:spTree>
    <p:extLst>
      <p:ext uri="{BB962C8B-B14F-4D97-AF65-F5344CB8AC3E}">
        <p14:creationId xmlns:p14="http://schemas.microsoft.com/office/powerpoint/2010/main" val="62225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a:t>
            </a:r>
            <a:br>
              <a:rPr lang="en-US" dirty="0" smtClean="0"/>
            </a:br>
            <a:r>
              <a:rPr lang="en-US" dirty="0" smtClean="0"/>
              <a:t>Transmission Line Addition</a:t>
            </a:r>
            <a:endParaRPr lang="en-US" dirty="0"/>
          </a:p>
        </p:txBody>
      </p:sp>
      <p:sp>
        <p:nvSpPr>
          <p:cNvPr id="3" name="Content Placeholder 2"/>
          <p:cNvSpPr>
            <a:spLocks noGrp="1"/>
          </p:cNvSpPr>
          <p:nvPr>
            <p:ph idx="1"/>
          </p:nvPr>
        </p:nvSpPr>
        <p:spPr/>
        <p:txBody>
          <a:bodyPr/>
          <a:lstStyle/>
          <a:p>
            <a:pPr lvl="1">
              <a:spcBef>
                <a:spcPts val="0"/>
              </a:spcBef>
              <a:buFont typeface="Arial" panose="020B0604020202020204" pitchFamily="34" charset="0"/>
              <a:buChar char="•"/>
            </a:pPr>
            <a:r>
              <a:rPr lang="en-US" dirty="0" err="1" smtClean="0">
                <a:ea typeface="Calibri"/>
                <a:cs typeface="Times New Roman"/>
              </a:rPr>
              <a:t>Waiinu-Kanaha</a:t>
            </a:r>
            <a:r>
              <a:rPr lang="en-US" dirty="0" smtClean="0">
                <a:ea typeface="Calibri"/>
                <a:cs typeface="Times New Roman"/>
              </a:rPr>
              <a:t> Transmission Line addition most reasonable alternative at an estimated cost of $33.9M</a:t>
            </a:r>
          </a:p>
          <a:p>
            <a:pPr marL="457200" lvl="1" indent="0">
              <a:spcBef>
                <a:spcPts val="0"/>
              </a:spcBef>
              <a:buNone/>
            </a:pPr>
            <a:endParaRPr lang="en-US" dirty="0">
              <a:ea typeface="Calibri"/>
              <a:cs typeface="Times New Roman"/>
            </a:endParaRPr>
          </a:p>
          <a:p>
            <a:pPr lvl="1">
              <a:spcBef>
                <a:spcPts val="0"/>
              </a:spcBef>
              <a:buFont typeface="Arial" panose="020B0604020202020204" pitchFamily="34" charset="0"/>
              <a:buChar char="•"/>
            </a:pPr>
            <a:r>
              <a:rPr lang="en-US" dirty="0">
                <a:ea typeface="Calibri"/>
                <a:cs typeface="Times New Roman"/>
              </a:rPr>
              <a:t>Expected completion </a:t>
            </a:r>
            <a:r>
              <a:rPr lang="en-US" dirty="0" smtClean="0">
                <a:ea typeface="Calibri"/>
                <a:cs typeface="Times New Roman"/>
              </a:rPr>
              <a:t>12/31/2018</a:t>
            </a:r>
          </a:p>
          <a:p>
            <a:pPr marL="457200" lvl="1" indent="0">
              <a:spcBef>
                <a:spcPts val="0"/>
              </a:spcBef>
              <a:buNone/>
            </a:pPr>
            <a:endParaRPr lang="en-US" dirty="0">
              <a:ea typeface="Calibri"/>
              <a:cs typeface="Times New Roman"/>
            </a:endParaRPr>
          </a:p>
        </p:txBody>
      </p:sp>
      <p:sp>
        <p:nvSpPr>
          <p:cNvPr id="4" name="Slide Number Placeholder 3"/>
          <p:cNvSpPr>
            <a:spLocks noGrp="1"/>
          </p:cNvSpPr>
          <p:nvPr>
            <p:ph type="sldNum" sz="quarter" idx="11"/>
          </p:nvPr>
        </p:nvSpPr>
        <p:spPr/>
        <p:txBody>
          <a:bodyPr/>
          <a:lstStyle/>
          <a:p>
            <a:fld id="{C9ABF2B1-E3A8-42AA-9B28-72A0D22D85D5}" type="slidenum">
              <a:rPr lang="en-US" smtClean="0"/>
              <a:t>5</a:t>
            </a:fld>
            <a:endParaRPr lang="en-US" dirty="0"/>
          </a:p>
        </p:txBody>
      </p:sp>
    </p:spTree>
    <p:extLst>
      <p:ext uri="{BB962C8B-B14F-4D97-AF65-F5344CB8AC3E}">
        <p14:creationId xmlns:p14="http://schemas.microsoft.com/office/powerpoint/2010/main" val="329563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a:buFont typeface="Wingdings" pitchFamily="2" charset="2"/>
              <a:buChar char="Ø"/>
            </a:pPr>
            <a:r>
              <a:rPr lang="en-US" dirty="0" smtClean="0"/>
              <a:t>16 Mw loss of capacity – HC&amp;S contract expiration</a:t>
            </a:r>
          </a:p>
          <a:p>
            <a:pPr marL="0" indent="0">
              <a:buNone/>
            </a:pPr>
            <a:endParaRPr lang="en-US" dirty="0" smtClean="0"/>
          </a:p>
          <a:p>
            <a:pPr>
              <a:buFont typeface="Wingdings" pitchFamily="2" charset="2"/>
              <a:buChar char="Ø"/>
            </a:pPr>
            <a:r>
              <a:rPr lang="en-US" dirty="0" smtClean="0"/>
              <a:t>34 Mw loss of capacity – KPP retirement</a:t>
            </a:r>
          </a:p>
        </p:txBody>
      </p:sp>
      <p:sp>
        <p:nvSpPr>
          <p:cNvPr id="4" name="Slide Number Placeholder 3"/>
          <p:cNvSpPr>
            <a:spLocks noGrp="1"/>
          </p:cNvSpPr>
          <p:nvPr>
            <p:ph type="sldNum" sz="quarter" idx="11"/>
          </p:nvPr>
        </p:nvSpPr>
        <p:spPr/>
        <p:txBody>
          <a:bodyPr/>
          <a:lstStyle/>
          <a:p>
            <a:fld id="{C9ABF2B1-E3A8-42AA-9B28-72A0D22D85D5}" type="slidenum">
              <a:rPr lang="en-US" smtClean="0"/>
              <a:t>6</a:t>
            </a:fld>
            <a:endParaRPr lang="en-US" dirty="0"/>
          </a:p>
        </p:txBody>
      </p:sp>
      <p:sp>
        <p:nvSpPr>
          <p:cNvPr id="5" name="Title 1"/>
          <p:cNvSpPr>
            <a:spLocks noGrp="1"/>
          </p:cNvSpPr>
          <p:nvPr>
            <p:ph type="title"/>
          </p:nvPr>
        </p:nvSpPr>
        <p:spPr>
          <a:gradFill>
            <a:gsLst>
              <a:gs pos="0">
                <a:srgbClr val="5E9EFF"/>
              </a:gs>
              <a:gs pos="39999">
                <a:srgbClr val="85C2FF"/>
              </a:gs>
              <a:gs pos="70000">
                <a:srgbClr val="C4D6EB"/>
              </a:gs>
              <a:gs pos="100000">
                <a:srgbClr val="FFEBFA"/>
              </a:gs>
            </a:gsLst>
            <a:lin ang="5400000" scaled="0"/>
          </a:gradFill>
        </p:spPr>
        <p:txBody>
          <a:bodyPr>
            <a:normAutofit fontScale="90000"/>
          </a:bodyPr>
          <a:lstStyle/>
          <a:p>
            <a:r>
              <a:rPr lang="en-US" dirty="0" smtClean="0"/>
              <a:t>Kahului Firm Capacity Replacement</a:t>
            </a:r>
            <a:br>
              <a:rPr lang="en-US" dirty="0" smtClean="0"/>
            </a:br>
            <a:r>
              <a:rPr lang="en-US" sz="3600" dirty="0" smtClean="0"/>
              <a:t>(Need by 2019)</a:t>
            </a:r>
            <a:endParaRPr lang="en-US" sz="3600" dirty="0"/>
          </a:p>
        </p:txBody>
      </p:sp>
    </p:spTree>
    <p:extLst>
      <p:ext uri="{BB962C8B-B14F-4D97-AF65-F5344CB8AC3E}">
        <p14:creationId xmlns:p14="http://schemas.microsoft.com/office/powerpoint/2010/main" val="389374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PSIP Preferred Plan</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smtClean="0"/>
              <a:t>16.2 MW in 2019. Two 8.1 MW Dual Fuel Fast-Start ICE units (</a:t>
            </a:r>
            <a:r>
              <a:rPr lang="en-US" dirty="0" err="1" smtClean="0"/>
              <a:t>Waena</a:t>
            </a:r>
            <a:r>
              <a:rPr lang="en-US" dirty="0" smtClean="0"/>
              <a:t>-LNG)</a:t>
            </a:r>
          </a:p>
          <a:p>
            <a:pPr marL="0" indent="0">
              <a:lnSpc>
                <a:spcPct val="110000"/>
              </a:lnSpc>
              <a:buNone/>
            </a:pPr>
            <a:endParaRPr lang="en-US" sz="1000" dirty="0" smtClean="0"/>
          </a:p>
          <a:p>
            <a:pPr>
              <a:lnSpc>
                <a:spcPct val="110000"/>
              </a:lnSpc>
            </a:pPr>
            <a:r>
              <a:rPr lang="en-US" dirty="0" smtClean="0"/>
              <a:t>24.3 MW in 2019. Three 8.1 MW Dual Fuel Fast-Start ICE units (South Maui-ULSD) </a:t>
            </a:r>
          </a:p>
          <a:p>
            <a:pPr marL="0" indent="0">
              <a:lnSpc>
                <a:spcPct val="110000"/>
              </a:lnSpc>
              <a:buNone/>
            </a:pPr>
            <a:endParaRPr lang="en-US" sz="1000" dirty="0" smtClean="0"/>
          </a:p>
          <a:p>
            <a:pPr>
              <a:lnSpc>
                <a:spcPct val="110000"/>
              </a:lnSpc>
            </a:pPr>
            <a:r>
              <a:rPr lang="en-US" dirty="0" smtClean="0"/>
              <a:t>10 Mw New Wind - Capacity Value of 0.3 MW</a:t>
            </a:r>
          </a:p>
          <a:p>
            <a:pPr marL="0" indent="0">
              <a:lnSpc>
                <a:spcPct val="110000"/>
              </a:lnSpc>
              <a:buNone/>
            </a:pPr>
            <a:endParaRPr lang="en-US" sz="1000" dirty="0" smtClean="0"/>
          </a:p>
          <a:p>
            <a:pPr>
              <a:lnSpc>
                <a:spcPct val="110000"/>
              </a:lnSpc>
            </a:pPr>
            <a:r>
              <a:rPr lang="en-US" dirty="0" smtClean="0"/>
              <a:t>Demand Response of 3.0 MW</a:t>
            </a:r>
          </a:p>
          <a:p>
            <a:pPr marL="0" indent="0">
              <a:buNone/>
            </a:pPr>
            <a:endParaRPr lang="en-US" sz="1600" dirty="0" smtClean="0"/>
          </a:p>
        </p:txBody>
      </p:sp>
      <p:sp>
        <p:nvSpPr>
          <p:cNvPr id="4" name="Slide Number Placeholder 3"/>
          <p:cNvSpPr>
            <a:spLocks noGrp="1"/>
          </p:cNvSpPr>
          <p:nvPr>
            <p:ph type="sldNum" sz="quarter" idx="11"/>
          </p:nvPr>
        </p:nvSpPr>
        <p:spPr/>
        <p:txBody>
          <a:bodyPr/>
          <a:lstStyle/>
          <a:p>
            <a:fld id="{C9ABF2B1-E3A8-42AA-9B28-72A0D22D85D5}" type="slidenum">
              <a:rPr lang="en-US" smtClean="0"/>
              <a:t>7</a:t>
            </a:fld>
            <a:endParaRPr lang="en-US" dirty="0"/>
          </a:p>
        </p:txBody>
      </p:sp>
    </p:spTree>
    <p:extLst>
      <p:ext uri="{BB962C8B-B14F-4D97-AF65-F5344CB8AC3E}">
        <p14:creationId xmlns:p14="http://schemas.microsoft.com/office/powerpoint/2010/main" val="373742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77500" lnSpcReduction="20000"/>
          </a:bodyPr>
          <a:lstStyle/>
          <a:p>
            <a:pPr marL="457200" lvl="1" indent="0">
              <a:buNone/>
            </a:pPr>
            <a:r>
              <a:rPr lang="en-US" b="1" u="sng" dirty="0" err="1" smtClean="0"/>
              <a:t>Waena</a:t>
            </a:r>
            <a:r>
              <a:rPr lang="en-US" b="1" u="sng" dirty="0" smtClean="0"/>
              <a:t> DGs</a:t>
            </a:r>
          </a:p>
          <a:p>
            <a:pPr lvl="1">
              <a:buFont typeface="Arial" pitchFamily="34" charset="0"/>
              <a:buChar char="•"/>
            </a:pPr>
            <a:r>
              <a:rPr lang="en-US" dirty="0" smtClean="0"/>
              <a:t>Competitive Bid</a:t>
            </a:r>
          </a:p>
          <a:p>
            <a:pPr lvl="1">
              <a:buFont typeface="Arial" pitchFamily="34" charset="0"/>
              <a:buChar char="•"/>
            </a:pPr>
            <a:r>
              <a:rPr lang="en-US" dirty="0" smtClean="0"/>
              <a:t>RFP process</a:t>
            </a:r>
          </a:p>
          <a:p>
            <a:pPr lvl="1">
              <a:buFont typeface="Arial" pitchFamily="34" charset="0"/>
              <a:buChar char="•"/>
            </a:pPr>
            <a:r>
              <a:rPr lang="en-US" dirty="0" smtClean="0"/>
              <a:t>Ambient air and met data collection</a:t>
            </a:r>
          </a:p>
          <a:p>
            <a:pPr lvl="1">
              <a:buFont typeface="Arial" pitchFamily="34" charset="0"/>
              <a:buChar char="•"/>
            </a:pPr>
            <a:r>
              <a:rPr lang="en-US" dirty="0" smtClean="0"/>
              <a:t>Need date 1/1/2019</a:t>
            </a:r>
          </a:p>
          <a:p>
            <a:pPr marL="457200" lvl="1" indent="0">
              <a:buNone/>
            </a:pPr>
            <a:endParaRPr lang="en-US" dirty="0" smtClean="0"/>
          </a:p>
          <a:p>
            <a:pPr marL="457200" lvl="1" indent="0">
              <a:buNone/>
            </a:pPr>
            <a:r>
              <a:rPr lang="en-US" b="1" u="sng" dirty="0" smtClean="0"/>
              <a:t>South Maui DGs</a:t>
            </a:r>
          </a:p>
          <a:p>
            <a:pPr lvl="1">
              <a:buFont typeface="Arial" pitchFamily="34" charset="0"/>
              <a:buChar char="•"/>
            </a:pPr>
            <a:r>
              <a:rPr lang="en-US" dirty="0" smtClean="0"/>
              <a:t>Competitive Bid</a:t>
            </a:r>
          </a:p>
          <a:p>
            <a:pPr lvl="1">
              <a:buFont typeface="Arial" pitchFamily="34" charset="0"/>
              <a:buChar char="•"/>
            </a:pPr>
            <a:r>
              <a:rPr lang="en-US" dirty="0" smtClean="0"/>
              <a:t>RFP process</a:t>
            </a:r>
          </a:p>
          <a:p>
            <a:pPr lvl="1">
              <a:buFont typeface="Arial" pitchFamily="34" charset="0"/>
              <a:buChar char="•"/>
            </a:pPr>
            <a:r>
              <a:rPr lang="en-US" dirty="0" smtClean="0"/>
              <a:t>Site acquisition</a:t>
            </a:r>
          </a:p>
          <a:p>
            <a:pPr lvl="1">
              <a:buFont typeface="Arial" pitchFamily="34" charset="0"/>
              <a:buChar char="•"/>
            </a:pPr>
            <a:r>
              <a:rPr lang="en-US" dirty="0" smtClean="0"/>
              <a:t>Ambient air and met data collection</a:t>
            </a:r>
          </a:p>
          <a:p>
            <a:pPr lvl="1">
              <a:buFont typeface="Arial" pitchFamily="34" charset="0"/>
              <a:buChar char="•"/>
            </a:pPr>
            <a:r>
              <a:rPr lang="en-US" dirty="0" smtClean="0"/>
              <a:t>Need date 1/1/2019</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8</a:t>
            </a:fld>
            <a:endParaRPr lang="en-US" dirty="0"/>
          </a:p>
        </p:txBody>
      </p:sp>
    </p:spTree>
    <p:extLst>
      <p:ext uri="{BB962C8B-B14F-4D97-AF65-F5344CB8AC3E}">
        <p14:creationId xmlns:p14="http://schemas.microsoft.com/office/powerpoint/2010/main" val="64106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	</a:t>
            </a:r>
            <a:r>
              <a:rPr lang="en-US" b="1" u="sng" dirty="0" smtClean="0"/>
              <a:t>New Wind</a:t>
            </a:r>
          </a:p>
          <a:p>
            <a:pPr lvl="1">
              <a:buFont typeface="Arial" pitchFamily="34" charset="0"/>
              <a:buChar char="•"/>
            </a:pPr>
            <a:r>
              <a:rPr lang="en-US" dirty="0" smtClean="0"/>
              <a:t>Competitive Bid</a:t>
            </a:r>
          </a:p>
          <a:p>
            <a:pPr lvl="1">
              <a:buFont typeface="Arial" pitchFamily="34" charset="0"/>
              <a:buChar char="•"/>
            </a:pPr>
            <a:r>
              <a:rPr lang="en-US" dirty="0" smtClean="0"/>
              <a:t>RFP process</a:t>
            </a:r>
          </a:p>
          <a:p>
            <a:pPr lvl="1">
              <a:buFont typeface="Arial" pitchFamily="34" charset="0"/>
              <a:buChar char="•"/>
            </a:pPr>
            <a:r>
              <a:rPr lang="en-US" dirty="0" smtClean="0"/>
              <a:t>Land acquisition</a:t>
            </a:r>
          </a:p>
          <a:p>
            <a:pPr lvl="1">
              <a:buFont typeface="Arial" pitchFamily="34" charset="0"/>
              <a:buChar char="•"/>
            </a:pPr>
            <a:r>
              <a:rPr lang="en-US" dirty="0" smtClean="0"/>
              <a:t>Permitting (Land Acquisition, Zoning)</a:t>
            </a:r>
          </a:p>
          <a:p>
            <a:pPr lvl="1">
              <a:buFont typeface="Arial" pitchFamily="34" charset="0"/>
              <a:buChar char="•"/>
            </a:pPr>
            <a:r>
              <a:rPr lang="en-US" dirty="0" smtClean="0"/>
              <a:t>Capacity Value</a:t>
            </a:r>
          </a:p>
          <a:p>
            <a:pPr>
              <a:buFont typeface="Arial" pitchFamily="34" charset="0"/>
              <a:buChar char="•"/>
            </a:pPr>
            <a:endParaRPr lang="en-US" dirty="0"/>
          </a:p>
          <a:p>
            <a:pPr marL="0" indent="0">
              <a:buNone/>
            </a:pPr>
            <a:r>
              <a:rPr lang="en-US" b="1" dirty="0" smtClean="0"/>
              <a:t>	</a:t>
            </a:r>
            <a:r>
              <a:rPr lang="en-US" b="1" u="sng" dirty="0" smtClean="0"/>
              <a:t>Demand Response</a:t>
            </a:r>
          </a:p>
          <a:p>
            <a:pPr lvl="1">
              <a:buFont typeface="Arial" pitchFamily="34" charset="0"/>
              <a:buChar char="•"/>
            </a:pPr>
            <a:r>
              <a:rPr lang="en-US" dirty="0" smtClean="0"/>
              <a:t>Establish DR program</a:t>
            </a:r>
          </a:p>
          <a:p>
            <a:pPr lvl="1">
              <a:buFont typeface="Arial" pitchFamily="34" charset="0"/>
              <a:buChar char="•"/>
            </a:pPr>
            <a:r>
              <a:rPr lang="en-US" dirty="0" smtClean="0"/>
              <a:t>Limited customers</a:t>
            </a:r>
            <a:endParaRPr lang="en-US" dirty="0"/>
          </a:p>
        </p:txBody>
      </p:sp>
      <p:sp>
        <p:nvSpPr>
          <p:cNvPr id="4" name="Slide Number Placeholder 3"/>
          <p:cNvSpPr>
            <a:spLocks noGrp="1"/>
          </p:cNvSpPr>
          <p:nvPr>
            <p:ph type="sldNum" sz="quarter" idx="11"/>
          </p:nvPr>
        </p:nvSpPr>
        <p:spPr/>
        <p:txBody>
          <a:bodyPr/>
          <a:lstStyle/>
          <a:p>
            <a:fld id="{C9ABF2B1-E3A8-42AA-9B28-72A0D22D85D5}" type="slidenum">
              <a:rPr lang="en-US" smtClean="0"/>
              <a:t>9</a:t>
            </a:fld>
            <a:endParaRPr lang="en-US" dirty="0"/>
          </a:p>
        </p:txBody>
      </p:sp>
    </p:spTree>
    <p:extLst>
      <p:ext uri="{BB962C8B-B14F-4D97-AF65-F5344CB8AC3E}">
        <p14:creationId xmlns:p14="http://schemas.microsoft.com/office/powerpoint/2010/main" val="3257240289"/>
      </p:ext>
    </p:extLst>
  </p:cSld>
  <p:clrMapOvr>
    <a:masterClrMapping/>
  </p:clrMapOvr>
</p:sld>
</file>

<file path=ppt/theme/theme1.xml><?xml version="1.0" encoding="utf-8"?>
<a:theme xmlns:a="http://schemas.openxmlformats.org/drawingml/2006/main" name="PPT Template-whit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Template-white</Template>
  <TotalTime>4567</TotalTime>
  <Words>1406</Words>
  <Application>Microsoft Office PowerPoint</Application>
  <PresentationFormat>On-screen Show (4:3)</PresentationFormat>
  <Paragraphs>268</Paragraphs>
  <Slides>42</Slides>
  <Notes>17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PPT Template-white</vt:lpstr>
      <vt:lpstr>KAHULUI POWER PLANT Retirement Issues</vt:lpstr>
      <vt:lpstr>Three Retirement Issues</vt:lpstr>
      <vt:lpstr>Kahului Voltage Support</vt:lpstr>
      <vt:lpstr>Non-Transmision Line Alternatives (NTLA) Issues</vt:lpstr>
      <vt:lpstr>Solution Transmission Line Addition</vt:lpstr>
      <vt:lpstr>Kahului Firm Capacity Replacement (Need by 2019)</vt:lpstr>
      <vt:lpstr>PSIP Preferred Plan</vt:lpstr>
      <vt:lpstr>ISSUES</vt:lpstr>
      <vt:lpstr>ISSUES</vt:lpstr>
      <vt:lpstr>Ideas to Expedite RFP Process</vt:lpstr>
      <vt:lpstr>National Pollutant Discharge Elimination System (NPDES)</vt:lpstr>
      <vt:lpstr>Solution</vt:lpstr>
      <vt:lpstr>PowerPoint Presentation</vt:lpstr>
      <vt:lpstr>PowerPoint Presentation</vt:lpstr>
      <vt:lpstr>PowerPoint Presentation</vt:lpstr>
      <vt:lpstr>PowerPoint Presentation</vt:lpstr>
      <vt:lpstr>PowerPoint Presentation</vt:lpstr>
      <vt:lpstr>Kahului Voltage Support</vt:lpstr>
      <vt:lpstr>Maui Transmission Lines</vt:lpstr>
      <vt:lpstr>PowerPoint Presentation</vt:lpstr>
      <vt:lpstr>Kahului Firm Capacity Replacement (40 MW Needed by 2019)</vt:lpstr>
      <vt:lpstr>GENERATION CAPABILTIES (Gross) Maui Division</vt:lpstr>
      <vt:lpstr>Capacity Replacement Alternatives</vt:lpstr>
      <vt:lpstr>GENERATION CAPABILTIES (Gross) Maui Division</vt:lpstr>
      <vt:lpstr>Wind</vt:lpstr>
      <vt:lpstr>Demand Response (DR)</vt:lpstr>
      <vt:lpstr>DR Forecast</vt:lpstr>
      <vt:lpstr>Energy Storage</vt:lpstr>
      <vt:lpstr>Request For Proposal (RFP)</vt:lpstr>
      <vt:lpstr>Firm Generation Requirements</vt:lpstr>
      <vt:lpstr>PowerPoint Presentation</vt:lpstr>
      <vt:lpstr>National Pollutant Discharge Elimination System (NPDES)</vt:lpstr>
      <vt:lpstr>Solution</vt:lpstr>
      <vt:lpstr>PowerPoint Presentation</vt:lpstr>
      <vt:lpstr>National Pollutant Discharge Elimination System (NPDES)</vt:lpstr>
      <vt:lpstr>General Assumptions</vt:lpstr>
      <vt:lpstr>PowerPoint Presentation</vt:lpstr>
      <vt:lpstr>Wartsila 34DF</vt:lpstr>
      <vt:lpstr>Wartsila 34DF</vt:lpstr>
      <vt:lpstr>Recommended Use</vt:lpstr>
      <vt:lpstr>Wartsila Models</vt:lpstr>
      <vt:lpstr>Wartsila GenSets</vt:lpstr>
    </vt:vector>
  </TitlesOfParts>
  <Company>HECO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 Theuriet</dc:creator>
  <cp:lastModifiedBy>Jung, Rodney</cp:lastModifiedBy>
  <cp:revision>239</cp:revision>
  <cp:lastPrinted>2014-06-09T19:06:28Z</cp:lastPrinted>
  <dcterms:created xsi:type="dcterms:W3CDTF">2013-09-06T17:32:27Z</dcterms:created>
  <dcterms:modified xsi:type="dcterms:W3CDTF">2014-10-03T23:09:37Z</dcterms:modified>
</cp:coreProperties>
</file>