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864"/>
    <p:restoredTop sz="96740"/>
  </p:normalViewPr>
  <p:slideViewPr>
    <p:cSldViewPr snapToObjects="1">
      <p:cViewPr>
        <p:scale>
          <a:sx n="90" d="100"/>
          <a:sy n="90" d="100"/>
        </p:scale>
        <p:origin x="240" y="426"/>
      </p:cViewPr>
      <p:guideLst>
        <p:guide orient="horz" pos="2153"/>
        <p:guide orient="horz" pos="900"/>
        <p:guide orient="horz" pos="192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8.xml"  /><Relationship Id="rId3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16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99456" y="548640"/>
            <a:ext cx="6408732" cy="1470025"/>
          </a:xfrm>
        </p:spPr>
        <p:txBody>
          <a:bodyPr/>
          <a:lstStyle/>
          <a:p>
            <a:pPr algn="l">
              <a:defRPr/>
            </a:pPr>
            <a:r>
              <a:rPr lang="ko-KR" altLang="en-US" sz="4800"/>
              <a:t>영 원 </a:t>
            </a:r>
            <a:r>
              <a:rPr lang="en-US" altLang="ko-KR" sz="4800"/>
              <a:t>(</a:t>
            </a:r>
            <a:r>
              <a:rPr lang="ko-KR" altLang="en-US" sz="4800"/>
              <a:t>嶺 圓</a:t>
            </a:r>
            <a:r>
              <a:rPr lang="en-US" altLang="ko-KR" sz="4800"/>
              <a:t>)</a:t>
            </a:r>
            <a:endParaRPr lang="en-US" altLang="ko-KR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87875" y="2972562"/>
            <a:ext cx="6228705" cy="268871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타겟 콘솔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Nintendo Switch</a:t>
            </a:r>
            <a:endParaRPr lang="en-US" altLang="ko-KR"/>
          </a:p>
          <a:p>
            <a:pPr algn="l">
              <a:defRPr/>
            </a:pPr>
            <a:r>
              <a:rPr lang="ko-KR" altLang="en-US" sz="3000"/>
              <a:t>장르 </a:t>
            </a:r>
            <a:r>
              <a:rPr lang="en-US" altLang="ko-KR" sz="3000"/>
              <a:t>:</a:t>
            </a:r>
            <a:r>
              <a:rPr lang="ko-KR" altLang="en-US" sz="3000"/>
              <a:t> </a:t>
            </a:r>
            <a:r>
              <a:rPr lang="en-US" altLang="ko-KR" sz="3000"/>
              <a:t>2D</a:t>
            </a:r>
            <a:r>
              <a:rPr lang="ko-KR" altLang="en-US" sz="3000"/>
              <a:t> 소울라이크 메트로베니아</a:t>
            </a:r>
            <a:endParaRPr lang="ko-KR" altLang="en-US" sz="3000"/>
          </a:p>
          <a:p>
            <a:pPr algn="l">
              <a:defRPr/>
            </a:pPr>
            <a:r>
              <a:rPr lang="ko-KR" altLang="en-US" sz="2400"/>
              <a:t>플레이 인원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en-US" altLang="ko-KR" sz="2400"/>
              <a:t>1</a:t>
            </a:r>
            <a:r>
              <a:rPr lang="ko-KR" altLang="en-US" sz="2400"/>
              <a:t>명</a:t>
            </a:r>
            <a:endParaRPr lang="ko-KR" altLang="en-US" sz="2400"/>
          </a:p>
        </p:txBody>
      </p:sp>
      <p:sp>
        <p:nvSpPr>
          <p:cNvPr id="4" name="부제목 2"/>
          <p:cNvSpPr/>
          <p:nvPr/>
        </p:nvSpPr>
        <p:spPr>
          <a:xfrm>
            <a:off x="983361" y="5661279"/>
            <a:ext cx="5400675" cy="64808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작성 일자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2020.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09.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16.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수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~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2020.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09.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22.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화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ko-KR" sz="1500" b="0" i="0" u="none" strike="noStrike" kern="1200" cap="none" normalizeH="0" baseline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기획자 </a:t>
            </a:r>
            <a:r>
              <a:rPr kumimoji="0" lang="en-US" altLang="ko-KR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1500" b="0" i="0" u="none" strike="noStrike" kern="1200" cap="none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이선욱</a:t>
            </a:r>
            <a:endParaRPr kumimoji="0" lang="ko-KR" altLang="en-US" sz="1500" b="0" i="0" u="none" strike="noStrike" kern="1200" cap="none" normalizeH="0" baseline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성물</a:t>
            </a:r>
            <a:r>
              <a:rPr kumimoji="0" lang="ko-KR" altLang="en-US" sz="20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0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속성</a:t>
            </a:r>
            <a:endParaRPr kumimoji="0" lang="ko-KR" altLang="en-US" sz="20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1484" y="1777954"/>
            <a:ext cx="4536530" cy="206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불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불속성 공격에 피격된 대상은 발화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발화 효과가 적용된 대상은 지속적으로 </a:t>
            </a:r>
            <a:r>
              <a:rPr lang="en-US" altLang="ko-KR" sz="1000"/>
              <a:t>HP</a:t>
            </a:r>
            <a:r>
              <a:rPr lang="ko-KR" altLang="en-US" sz="1000"/>
              <a:t> 기반 피해를 입는다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발화 수치에 따라서 피해 적용 주기가 감소한다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불속성 공격에 피격된 대상은 작렬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작렬 수치가 최대치가 될 경우</a:t>
            </a:r>
            <a:r>
              <a:rPr lang="en-US" altLang="ko-KR" sz="1000"/>
              <a:t>,</a:t>
            </a:r>
            <a:r>
              <a:rPr lang="ko-KR" altLang="en-US" sz="1000"/>
              <a:t> 작렬 수치가 </a:t>
            </a:r>
            <a:r>
              <a:rPr lang="en-US" altLang="ko-KR" sz="1000"/>
              <a:t>0</a:t>
            </a:r>
            <a:r>
              <a:rPr lang="ko-KR" altLang="en-US" sz="1000"/>
              <a:t>으로 초기화 되면서 주변에 </a:t>
            </a:r>
            <a:r>
              <a:rPr lang="en-US" altLang="ko-KR" sz="1000"/>
              <a:t>HP</a:t>
            </a:r>
            <a:r>
              <a:rPr lang="ko-KR" altLang="en-US" sz="1000"/>
              <a:t>기반 피해를 입히는 폭발이 발생한다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endParaRPr lang="ko-KR" altLang="en-US" sz="12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불속성 공격을 통해서 얼어붙은 특정 지형을 녹일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불속성 공격을 통해서 불태울 수 있는 특정 지형을 불태워 없앨 수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8" name="TextBox 6"/>
          <p:cNvSpPr txBox="1"/>
          <p:nvPr/>
        </p:nvSpPr>
        <p:spPr>
          <a:xfrm>
            <a:off x="6924118" y="1777954"/>
            <a:ext cx="4536530" cy="2134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물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물 속성에 피격된 대상은 침수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침수 수치가 최대치가 될 경우</a:t>
            </a:r>
            <a:r>
              <a:rPr lang="en-US" altLang="ko-KR" sz="1000"/>
              <a:t>,</a:t>
            </a:r>
            <a:r>
              <a:rPr lang="ko-KR" altLang="en-US" sz="1000"/>
              <a:t> 침수 수치가 </a:t>
            </a:r>
            <a:r>
              <a:rPr lang="en-US" altLang="ko-KR" sz="1000"/>
              <a:t>0</a:t>
            </a:r>
            <a:r>
              <a:rPr lang="ko-KR" altLang="en-US" sz="1000"/>
              <a:t>으로 초기화 되면서 침수 상태가 적용된다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침수 상태에는 생명력 회복 효과가 역전되어 피해로 적용된다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물 속성을 명중할 시 저수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저수 효과가 적용된 대상은 지속적으로 </a:t>
            </a:r>
            <a:r>
              <a:rPr lang="en-US" altLang="ko-KR" sz="1000"/>
              <a:t>HP</a:t>
            </a:r>
            <a:r>
              <a:rPr lang="ko-KR" altLang="en-US" sz="1000"/>
              <a:t>를 회복한다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HP</a:t>
            </a:r>
            <a:r>
              <a:rPr lang="ko-KR" altLang="en-US" sz="1000"/>
              <a:t>가 최대치일 경우에는 </a:t>
            </a:r>
            <a:r>
              <a:rPr lang="en-US" altLang="ko-KR" sz="1000"/>
              <a:t>HC</a:t>
            </a:r>
            <a:r>
              <a:rPr lang="ko-KR" altLang="en-US" sz="1000"/>
              <a:t>를 회복한 뒤 </a:t>
            </a:r>
            <a:r>
              <a:rPr lang="en-US" altLang="ko-KR" sz="1000"/>
              <a:t>HP</a:t>
            </a:r>
            <a:r>
              <a:rPr lang="ko-KR" altLang="en-US" sz="1000"/>
              <a:t>를 마저 회복한다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저수 수치에 따라서 회복 주기가 감소한다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endParaRPr lang="en-US" altLang="ko-KR" sz="6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물속성 공격은 불타고 있는 특정 지형의 불을 끌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물속성 공격은 말라붙은 특정 식물을 되살릴 수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9" name="TextBox 6"/>
          <p:cNvSpPr txBox="1"/>
          <p:nvPr/>
        </p:nvSpPr>
        <p:spPr>
          <a:xfrm>
            <a:off x="1451484" y="4113076"/>
            <a:ext cx="4536530" cy="237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얼음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얼음속성에 피격된 대상은 냉각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냉각 효과가 적용된 대상은 모든 행동 속도가 감소한다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냉각 수치에 따라서 행동 속도 감소 비율이 상승한다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얼음속성에 피격된 대상은 빙결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빙결 수치가 최대치가 될 경우 빙결 수치가 </a:t>
            </a:r>
            <a:r>
              <a:rPr lang="en-US" altLang="ko-KR" sz="1000"/>
              <a:t>0</a:t>
            </a:r>
            <a:r>
              <a:rPr lang="ko-KR" altLang="en-US" sz="1000"/>
              <a:t>으로 초기화 되면서 빙결 상태가 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빙결 상태인 동안 아무런 행동도 할 수 없다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endParaRPr lang="en-US" altLang="ko-KR" sz="10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빙결 상태인 대상은 발판으로 사용할 수 있다</a:t>
            </a:r>
            <a:r>
              <a:rPr lang="en-US" altLang="ko-KR" sz="1200"/>
              <a:t>.</a:t>
            </a:r>
            <a:r>
              <a:rPr lang="ko-KR" altLang="en-US" sz="1200"/>
              <a:t> 빙결 상태가 해제될 경우에는 발판이 해제되어 밑으로 떨어진다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얼음의 성물을 장착하고 있을 때 수면 위를 걸으면 수면이 얼어서 물 위를 이동할 수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10" name="TextBox 6"/>
          <p:cNvSpPr txBox="1"/>
          <p:nvPr/>
        </p:nvSpPr>
        <p:spPr>
          <a:xfrm>
            <a:off x="6924118" y="4113077"/>
            <a:ext cx="4536530" cy="224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땅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땅속성 공격을 명중할 시 중량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중량 수치가 적용된 대상은 피격 시 경직 시간이 감소한다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중량 수치게 따라서 경직 시간 감소 비율이 증가한다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땅속성 공격을 명중할 시 강타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강타 수치가 최대치가 될 경우</a:t>
            </a:r>
            <a:r>
              <a:rPr lang="en-US" altLang="ko-KR" sz="1000"/>
              <a:t>,</a:t>
            </a:r>
            <a:r>
              <a:rPr lang="ko-KR" altLang="en-US" sz="1000"/>
              <a:t> 강타 수치가 </a:t>
            </a:r>
            <a:r>
              <a:rPr lang="en-US" altLang="ko-KR" sz="1000"/>
              <a:t>0</a:t>
            </a:r>
            <a:r>
              <a:rPr lang="ko-KR" altLang="en-US" sz="1000"/>
              <a:t>으로 초기화 되면서 강타 효과를 받게 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강타 효과를 가지고 있을 때 공격</a:t>
            </a:r>
            <a:r>
              <a:rPr lang="en-US" altLang="ko-KR" sz="1000"/>
              <a:t>(</a:t>
            </a:r>
            <a:r>
              <a:rPr lang="ko-KR" altLang="en-US" sz="1000"/>
              <a:t>스킬 및 마법 포함</a:t>
            </a:r>
            <a:r>
              <a:rPr lang="en-US" altLang="ko-KR" sz="1000"/>
              <a:t>)</a:t>
            </a:r>
            <a:r>
              <a:rPr lang="ko-KR" altLang="en-US" sz="1000"/>
              <a:t>을 사용할 경우 해당 공격의 피격 대상을 짧은 시간 기절시킨다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강타 효과는 </a:t>
            </a:r>
            <a:r>
              <a:rPr lang="en-US" altLang="ko-KR" sz="1000"/>
              <a:t>1</a:t>
            </a:r>
            <a:r>
              <a:rPr lang="ko-KR" altLang="en-US" sz="1000"/>
              <a:t>회 발동되면 제거된다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endParaRPr lang="en-US" altLang="ko-KR" sz="6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땅속성 공격은 무너진 잔해를 치울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땅속성 공격은 불안정한 벽이나 바닥을 부술 수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성물</a:t>
            </a:r>
            <a:r>
              <a:rPr kumimoji="0" lang="ko-KR" altLang="en-US" sz="20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0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속성</a:t>
            </a:r>
            <a:endParaRPr kumimoji="0" lang="ko-KR" altLang="en-US" sz="20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415480" y="4247748"/>
            <a:ext cx="4536530" cy="231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빛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빛속성 공격에 피격될 시 역광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역광 효과가 적용된 대상은 이로운 효과의 효과가 감소한다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역광 수치에 따라서 이로운 효과의 효과 감소율이 상승한다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빛속성 공격을 명중할 시 광명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광명 수치가 최대치가 될 경우</a:t>
            </a:r>
            <a:r>
              <a:rPr lang="en-US" altLang="ko-KR" sz="1000"/>
              <a:t>,</a:t>
            </a:r>
            <a:r>
              <a:rPr lang="ko-KR" altLang="en-US" sz="1000"/>
              <a:t> 광명 수치가 </a:t>
            </a:r>
            <a:r>
              <a:rPr lang="en-US" altLang="ko-KR" sz="1000"/>
              <a:t>0</a:t>
            </a:r>
            <a:r>
              <a:rPr lang="ko-KR" altLang="en-US" sz="1000"/>
              <a:t>으로 초기화 되면서 광명 효과를 받게 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광명 효과가 적용되는 동안</a:t>
            </a:r>
            <a:r>
              <a:rPr lang="en-US" altLang="ko-KR" sz="1000"/>
              <a:t>,</a:t>
            </a:r>
            <a:r>
              <a:rPr lang="ko-KR" altLang="en-US" sz="1000"/>
              <a:t> 해로운 효과의 효과가 감소한다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endParaRPr lang="en-US" altLang="ko-KR" sz="6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빛 속성 성물을 착용하는 중에는 플레이어 캐릭터에게 광원이 형성되어 어두운 지역에서 주위를 밝힐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빛 속성 성물으로 발생하는 광원은 채광 범위 안의 </a:t>
            </a:r>
            <a:r>
              <a:rPr lang="en-US" altLang="ko-KR" sz="1200"/>
              <a:t>‘</a:t>
            </a:r>
            <a:r>
              <a:rPr lang="ko-KR" altLang="en-US" sz="1200"/>
              <a:t>신기루 지형</a:t>
            </a:r>
            <a:r>
              <a:rPr lang="en-US" altLang="ko-KR" sz="1200"/>
              <a:t>’</a:t>
            </a:r>
            <a:r>
              <a:rPr lang="ko-KR" altLang="en-US" sz="1200"/>
              <a:t>을 실체화 시켜서 이용할 수 있도록 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12" name="TextBox 6"/>
          <p:cNvSpPr txBox="1"/>
          <p:nvPr/>
        </p:nvSpPr>
        <p:spPr>
          <a:xfrm>
            <a:off x="6791400" y="4221088"/>
            <a:ext cx="4536530" cy="2319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어둠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어둠속성 공격에 피격될 시 침식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침식 효과가 적용된 대상은 해로운 효과의 효과가 상승한다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침식 수치에 따라서 해로운 효과의 효과 상승도가 증가한다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어둠속성 공격을 명중할 시 심화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심화 수치가 최대치가 될 경우</a:t>
            </a:r>
            <a:r>
              <a:rPr lang="en-US" altLang="ko-KR" sz="1000"/>
              <a:t>,</a:t>
            </a:r>
            <a:r>
              <a:rPr lang="ko-KR" altLang="en-US" sz="1000"/>
              <a:t> 심화 수치가 </a:t>
            </a:r>
            <a:r>
              <a:rPr lang="en-US" altLang="ko-KR" sz="1000"/>
              <a:t>0</a:t>
            </a:r>
            <a:r>
              <a:rPr lang="ko-KR" altLang="en-US" sz="1000"/>
              <a:t>으로 초기화 되면서 심화 효과를 받게 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심화 효과가 적용되는 동안</a:t>
            </a:r>
            <a:r>
              <a:rPr lang="en-US" altLang="ko-KR" sz="1000"/>
              <a:t>,</a:t>
            </a:r>
            <a:r>
              <a:rPr lang="ko-KR" altLang="en-US" sz="1000"/>
              <a:t> 이로운 효과의 효과가 증가한다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endParaRPr lang="en-US" altLang="ko-KR" sz="6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어둠 속성 성물을 착용하는 중에는 플레이어 캐릭터의 주위에 지나치게 강한 빛을 차단하는 암막이 형성된다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어둠 속성 성물으로 밯생하는 암막은 범위 안의 </a:t>
            </a:r>
            <a:r>
              <a:rPr lang="en-US" altLang="ko-KR" sz="1200"/>
              <a:t>‘</a:t>
            </a:r>
            <a:r>
              <a:rPr lang="ko-KR" altLang="en-US" sz="1200"/>
              <a:t>환상 지형</a:t>
            </a:r>
            <a:r>
              <a:rPr lang="en-US" altLang="ko-KR" sz="1200"/>
              <a:t>’</a:t>
            </a:r>
            <a:r>
              <a:rPr lang="ko-KR" altLang="en-US" sz="1200"/>
              <a:t>의 실체를 없애서 그 길을 지나갈 수 있도록 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13" name="TextBox 6"/>
          <p:cNvSpPr txBox="1"/>
          <p:nvPr/>
        </p:nvSpPr>
        <p:spPr>
          <a:xfrm>
            <a:off x="1415480" y="1684915"/>
            <a:ext cx="4536530" cy="249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 sz="1800"/>
              <a:t>바람</a:t>
            </a:r>
            <a:endParaRPr lang="ko-KR" altLang="en-US" sz="18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바람속성 공격을 명중할 시 신풍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신풍 효과가 적용된 대상은 공격 속도가 증가한다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신풍 수치에 따라서 공격 속도 증가율이 상승한다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바람속성 공격을 명중할 시 폭풍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폭풍 수치가 최대치가 될 경우</a:t>
            </a:r>
            <a:r>
              <a:rPr lang="en-US" altLang="ko-KR" sz="1000"/>
              <a:t>,</a:t>
            </a:r>
            <a:r>
              <a:rPr lang="ko-KR" altLang="en-US" sz="1000"/>
              <a:t> 폭풍 수치가 </a:t>
            </a:r>
            <a:r>
              <a:rPr lang="en-US" altLang="ko-KR" sz="1000"/>
              <a:t>0</a:t>
            </a:r>
            <a:r>
              <a:rPr lang="ko-KR" altLang="en-US" sz="1000"/>
              <a:t>으로 초기화 되면서 폭풍 효과를 받게 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폭풍 효과를 가지고 있을 때 특수 공격을 사용하면 해당 특수 공격이 강화된다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폭풍 효과는 </a:t>
            </a:r>
            <a:r>
              <a:rPr lang="en-US" altLang="ko-KR" sz="1000"/>
              <a:t>1</a:t>
            </a:r>
            <a:r>
              <a:rPr lang="ko-KR" altLang="en-US" sz="1000"/>
              <a:t>회 발동되면 해제된다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endParaRPr lang="en-US" altLang="ko-KR" sz="6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바람속성 공격은 특정 물건이나 지형을 밀어버릴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endParaRPr lang="ko-KR" altLang="en-US" sz="200"/>
          </a:p>
          <a:p>
            <a:pPr marL="333000" indent="-333000">
              <a:buFont typeface="Wingdings"/>
              <a:buChar char="v"/>
              <a:defRPr/>
            </a:pPr>
            <a:r>
              <a:rPr lang="ko-KR" altLang="en-US" sz="1200"/>
              <a:t>바람 투사체를 통해서 거리가 먼 곳에 있는 기물을 사용할 수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14" name="TextBox 6"/>
          <p:cNvSpPr txBox="1"/>
          <p:nvPr/>
        </p:nvSpPr>
        <p:spPr>
          <a:xfrm>
            <a:off x="6791400" y="1684915"/>
            <a:ext cx="4536530" cy="213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번개</a:t>
            </a:r>
            <a:endParaRPr lang="ko-KR" altLang="en-US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번개속성 공격에 피격될 시 감전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감전 수치가 최대치가 될 경우</a:t>
            </a:r>
            <a:r>
              <a:rPr lang="en-US" altLang="ko-KR" sz="1000"/>
              <a:t>,</a:t>
            </a:r>
            <a:r>
              <a:rPr lang="ko-KR" altLang="en-US" sz="1000"/>
              <a:t> 감전 수치가 </a:t>
            </a:r>
            <a:r>
              <a:rPr lang="en-US" altLang="ko-KR" sz="1000"/>
              <a:t>0</a:t>
            </a:r>
            <a:r>
              <a:rPr lang="ko-KR" altLang="en-US" sz="1000"/>
              <a:t>으로 초기화 되면서 </a:t>
            </a:r>
            <a:r>
              <a:rPr lang="en-US" altLang="ko-KR" sz="1000"/>
              <a:t>HC</a:t>
            </a:r>
            <a:r>
              <a:rPr lang="ko-KR" altLang="en-US" sz="1000"/>
              <a:t> </a:t>
            </a:r>
            <a:r>
              <a:rPr lang="en-US" altLang="ko-KR" sz="1000"/>
              <a:t>1</a:t>
            </a:r>
            <a:r>
              <a:rPr lang="ko-KR" altLang="en-US" sz="1000"/>
              <a:t>의 피해를 입는다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번개속성 공격을 명중할 시 뇌전 수치가 쌓인다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뇌전 효과가 적용된 대상은 일정 주기로 주변에 </a:t>
            </a:r>
            <a:r>
              <a:rPr lang="en-US" altLang="ko-KR" sz="1000"/>
              <a:t>HP</a:t>
            </a:r>
            <a:r>
              <a:rPr lang="ko-KR" altLang="en-US" sz="1000"/>
              <a:t>기반 피해를 입히는 낙뢰를 떨어뜨린다</a:t>
            </a:r>
            <a:r>
              <a:rPr lang="en-US" altLang="ko-KR" sz="1000"/>
              <a:t>.(</a:t>
            </a:r>
            <a:r>
              <a:rPr lang="ko-KR" altLang="en-US" sz="1000"/>
              <a:t>상단 공격 범위 무한대</a:t>
            </a:r>
            <a:r>
              <a:rPr lang="en-US" altLang="ko-KR" sz="1000"/>
              <a:t>.)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뇌전 효과의 발동 주기는 뇌전 수치에 따라서 짧아진다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v"/>
              <a:defRPr/>
            </a:pPr>
            <a:endParaRPr lang="ko-KR" altLang="en-US" sz="600"/>
          </a:p>
          <a:p>
            <a:pPr marL="333000" lvl="0" indent="-333000">
              <a:buFont typeface="Wingdings"/>
              <a:buChar char="v"/>
              <a:defRPr/>
            </a:pPr>
            <a:r>
              <a:rPr lang="ko-KR" altLang="en-US" sz="1200"/>
              <a:t>번개속성 공격은 전도체에 전기를 흐르게 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lvl="0" indent="-333000">
              <a:buFont typeface="Wingdings"/>
              <a:buChar char="v"/>
              <a:defRPr/>
            </a:pPr>
            <a:r>
              <a:rPr lang="ko-KR" altLang="en-US" sz="1200"/>
              <a:t>낙뢰의 번개를 이용해서 높은 곳에 있는 기물을 사용할 수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스킬</a:t>
            </a:r>
            <a:endParaRPr kumimoji="0" lang="ko-KR" altLang="en-US" sz="48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5938" y="1824946"/>
            <a:ext cx="6084678" cy="43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스킬</a:t>
            </a:r>
            <a:endParaRPr lang="ko-KR" altLang="en-US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플레이어 캐릭터의 스펙을 변화시키는 요소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스킬창은 열쇠의 사당과의 상호작용을 통해서 사용할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열쇠의 사당에 관해서는 </a:t>
            </a:r>
            <a:r>
              <a:rPr lang="ko-KR" altLang="en-US" sz="1000">
                <a:hlinkClick r:id="rId2" action="ppaction://hlinksldjump"/>
              </a:rPr>
              <a:t>장비 항목</a:t>
            </a:r>
            <a:r>
              <a:rPr lang="ko-KR" altLang="en-US" sz="1000"/>
              <a:t> 중 열쇠의 성물 참고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스킬창은 스킬 노드가 거미줄을 이루듯 구성되어 있으며</a:t>
            </a:r>
            <a:r>
              <a:rPr lang="en-US" altLang="ko-KR" sz="1200"/>
              <a:t>,</a:t>
            </a:r>
            <a:r>
              <a:rPr lang="ko-KR" altLang="en-US" sz="1200"/>
              <a:t> 이를 원점에서 이어나가는 구조를 이룬다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참고 자료와는 다르게</a:t>
            </a:r>
            <a:r>
              <a:rPr lang="en-US" altLang="ko-KR" sz="1000"/>
              <a:t>,</a:t>
            </a:r>
            <a:r>
              <a:rPr lang="ko-KR" altLang="en-US" sz="1000"/>
              <a:t> 시작 지점은 중앙으로 고정되어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또한</a:t>
            </a:r>
            <a:r>
              <a:rPr lang="en-US" altLang="ko-KR" sz="1000"/>
              <a:t>,</a:t>
            </a:r>
            <a:r>
              <a:rPr lang="ko-KR" altLang="en-US" sz="1000"/>
              <a:t> 중앙과 가까울 수록 간단한 효과가</a:t>
            </a:r>
            <a:r>
              <a:rPr lang="en-US" altLang="ko-KR" sz="1000"/>
              <a:t>,</a:t>
            </a:r>
            <a:r>
              <a:rPr lang="ko-KR" altLang="en-US" sz="1000"/>
              <a:t> 중앙에서 멀 수록 복잡한 효과가 배치된다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스킬 노드에는 기술 노드와 패시브 노드</a:t>
            </a:r>
            <a:r>
              <a:rPr lang="en-US" altLang="ko-KR" sz="1200"/>
              <a:t>,</a:t>
            </a:r>
            <a:r>
              <a:rPr lang="ko-KR" altLang="en-US" sz="1200"/>
              <a:t> 문장 노드의 </a:t>
            </a:r>
            <a:r>
              <a:rPr lang="en-US" altLang="ko-KR" sz="1200"/>
              <a:t>3</a:t>
            </a:r>
            <a:r>
              <a:rPr lang="ko-KR" altLang="en-US" sz="1200"/>
              <a:t>종이 존재한다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기술 노드 </a:t>
            </a:r>
            <a:r>
              <a:rPr lang="en-US" altLang="ko-KR" sz="1000"/>
              <a:t>:</a:t>
            </a:r>
            <a:r>
              <a:rPr lang="ko-KR" altLang="en-US" sz="1000"/>
              <a:t> 퀵슬롯에 기술을 추가하거나</a:t>
            </a:r>
            <a:r>
              <a:rPr lang="en-US" altLang="ko-KR" sz="1000"/>
              <a:t>,</a:t>
            </a:r>
            <a:r>
              <a:rPr lang="ko-KR" altLang="en-US" sz="1000"/>
              <a:t> 기존의 스킬이나 공격을 변형하는 노드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패시브 노드 </a:t>
            </a:r>
            <a:r>
              <a:rPr lang="en-US" altLang="ko-KR" sz="1000"/>
              <a:t>:</a:t>
            </a:r>
            <a:r>
              <a:rPr lang="ko-KR" altLang="en-US" sz="1000"/>
              <a:t> 플레이어 캐릭터에게 추가 효과를 적용하는 노드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문장 노드 </a:t>
            </a:r>
            <a:r>
              <a:rPr lang="en-US" altLang="ko-KR" sz="1000"/>
              <a:t>:</a:t>
            </a:r>
            <a:r>
              <a:rPr lang="ko-KR" altLang="en-US" sz="1000"/>
              <a:t> 캐릭터 빌드의 분기점 역할을 하는 노드</a:t>
            </a:r>
            <a:r>
              <a:rPr lang="en-US" altLang="ko-KR" sz="1000"/>
              <a:t>.</a:t>
            </a:r>
            <a:r>
              <a:rPr lang="ko-KR" altLang="en-US" sz="1000"/>
              <a:t> 스킬 노드나 패시브 노드를 겸한다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조각을 </a:t>
            </a:r>
            <a:r>
              <a:rPr lang="en-US" altLang="ko-KR" sz="1200"/>
              <a:t>1</a:t>
            </a:r>
            <a:r>
              <a:rPr lang="ko-KR" altLang="en-US" sz="1200"/>
              <a:t> 소비하여 스킬 노드를 활성화 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활성화 할 수 있는 노드는 원점에 연결되는 형태의 노드들이다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단</a:t>
            </a:r>
            <a:r>
              <a:rPr lang="en-US" altLang="ko-KR" sz="1000"/>
              <a:t>,</a:t>
            </a:r>
            <a:r>
              <a:rPr lang="ko-KR" altLang="en-US" sz="1000"/>
              <a:t> 문장 노드는 색상 별로 하나의 문장 만을 활성화 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활성화 된 노드 중에는 추가로 활성화 할 수 있는 노드가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노드의 형태에 따라서 강화 가능 횟수가 달라진다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활성화 가능 횟수에 따라서 노드의 형태가 달라진다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1247400" lvl="2" indent="-333000">
              <a:buFont typeface="Wingdings"/>
              <a:buChar char="§"/>
              <a:defRPr/>
            </a:pPr>
            <a:r>
              <a:rPr lang="ko-KR" altLang="en-US" sz="800"/>
              <a:t>작은 원</a:t>
            </a:r>
            <a:r>
              <a:rPr lang="en-US" altLang="ko-KR" sz="800"/>
              <a:t>(1</a:t>
            </a:r>
            <a:r>
              <a:rPr lang="ko-KR" altLang="en-US" sz="800"/>
              <a:t>회</a:t>
            </a:r>
            <a:r>
              <a:rPr lang="en-US" altLang="ko-KR" sz="800"/>
              <a:t>)</a:t>
            </a:r>
            <a:r>
              <a:rPr lang="ko-KR" altLang="en-US" sz="800"/>
              <a:t> </a:t>
            </a:r>
            <a:r>
              <a:rPr lang="en-US" altLang="ko-KR" sz="800"/>
              <a:t>-</a:t>
            </a:r>
            <a:r>
              <a:rPr lang="ko-KR" altLang="en-US" sz="800"/>
              <a:t> 큰 원 </a:t>
            </a:r>
            <a:r>
              <a:rPr lang="en-US" altLang="ko-KR" sz="800"/>
              <a:t>-</a:t>
            </a:r>
            <a:r>
              <a:rPr lang="ko-KR" altLang="en-US" sz="800"/>
              <a:t> 정삼각형 </a:t>
            </a:r>
            <a:r>
              <a:rPr lang="en-US" altLang="ko-KR" sz="800"/>
              <a:t>-</a:t>
            </a:r>
            <a:r>
              <a:rPr lang="ko-KR" altLang="en-US" sz="800"/>
              <a:t> 정사각형 </a:t>
            </a:r>
            <a:r>
              <a:rPr lang="en-US" altLang="ko-KR" sz="800"/>
              <a:t>-</a:t>
            </a:r>
            <a:r>
              <a:rPr lang="ko-KR" altLang="en-US" sz="800"/>
              <a:t> 정오각형 </a:t>
            </a:r>
            <a:r>
              <a:rPr lang="en-US" altLang="ko-KR" sz="800"/>
              <a:t>-</a:t>
            </a:r>
            <a:r>
              <a:rPr lang="ko-KR" altLang="en-US" sz="800"/>
              <a:t> 정육각형 </a:t>
            </a:r>
            <a:r>
              <a:rPr lang="en-US" altLang="ko-KR" sz="800"/>
              <a:t>-</a:t>
            </a:r>
            <a:r>
              <a:rPr lang="ko-KR" altLang="en-US" sz="800"/>
              <a:t> 정칠각형 </a:t>
            </a:r>
            <a:r>
              <a:rPr lang="en-US" altLang="ko-KR" sz="800"/>
              <a:t>-</a:t>
            </a:r>
            <a:r>
              <a:rPr lang="ko-KR" altLang="en-US" sz="800"/>
              <a:t> 정팔각형</a:t>
            </a:r>
            <a:r>
              <a:rPr lang="en-US" altLang="ko-KR" sz="800"/>
              <a:t>(8</a:t>
            </a:r>
            <a:r>
              <a:rPr lang="ko-KR" altLang="en-US" sz="800"/>
              <a:t>회</a:t>
            </a:r>
            <a:r>
              <a:rPr lang="en-US" altLang="ko-KR" sz="800"/>
              <a:t>)</a:t>
            </a:r>
            <a:endParaRPr lang="en-US" altLang="ko-KR" sz="800"/>
          </a:p>
          <a:p>
            <a:pPr marL="1247400" lvl="2" indent="-333000">
              <a:buFont typeface="Wingdings"/>
              <a:buChar char="§"/>
              <a:defRPr/>
            </a:pPr>
            <a:r>
              <a:rPr lang="ko-KR" altLang="en-US" sz="800"/>
              <a:t>활성화 가능 횟수가 높을 수록 노드의 크기도 커진다</a:t>
            </a:r>
            <a:r>
              <a:rPr lang="en-US" altLang="ko-KR" sz="800"/>
              <a:t>.</a:t>
            </a:r>
            <a:endParaRPr lang="en-US" altLang="ko-KR" sz="8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활성화 된 횟수 만큼 해당 노드의 효과가 중첩되어 적용된다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1</a:t>
            </a:r>
            <a:r>
              <a:rPr lang="ko-KR" altLang="en-US" sz="1000"/>
              <a:t>번만 활성화 해도 본 노드와 연결된 다른 노드를 활성화 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스킬은 스킬 창에서 언제든지 단계를 낮출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0</a:t>
            </a:r>
            <a:r>
              <a:rPr lang="ko-KR" altLang="en-US" sz="1000"/>
              <a:t>단계일 경우에는 해당 노드를 비활성화 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이 때</a:t>
            </a:r>
            <a:r>
              <a:rPr lang="en-US" altLang="ko-KR" sz="1000"/>
              <a:t>,</a:t>
            </a:r>
            <a:r>
              <a:rPr lang="ko-KR" altLang="en-US" sz="1000"/>
              <a:t> 소비한 조각을 돌려 받는다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578" y="2226161"/>
            <a:ext cx="4547828" cy="25581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6578" y="4784314"/>
            <a:ext cx="2101362" cy="243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/>
              <a:t>참고 자료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Path of Exile ~</a:t>
            </a:r>
            <a:r>
              <a:rPr lang="ko-KR" altLang="en-US" sz="1000"/>
              <a:t> 스킬창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마법</a:t>
            </a:r>
            <a:endParaRPr kumimoji="0" lang="ko-KR" altLang="en-US" sz="48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4582838" y="1678782"/>
            <a:ext cx="6517718" cy="2138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마법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기본적으로 </a:t>
            </a:r>
            <a:r>
              <a:rPr lang="en-US" altLang="ko-KR" sz="1200"/>
              <a:t>4</a:t>
            </a:r>
            <a:r>
              <a:rPr lang="ko-KR" altLang="en-US" sz="1200"/>
              <a:t>종의 마법을 사용할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구체 발사 마법</a:t>
            </a:r>
            <a:endParaRPr lang="ko-KR" altLang="en-US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곡사 폭발 마법</a:t>
            </a:r>
            <a:endParaRPr lang="ko-KR" altLang="en-US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전 방위 파동 마법</a:t>
            </a:r>
            <a:endParaRPr lang="ko-KR" altLang="en-US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체력 회복 마법</a:t>
            </a:r>
            <a:endParaRPr lang="ko-KR" altLang="en-US" sz="10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마법 사용 시</a:t>
            </a:r>
            <a:r>
              <a:rPr lang="en-US" altLang="ko-KR" sz="1200"/>
              <a:t>,</a:t>
            </a:r>
            <a:r>
              <a:rPr lang="ko-KR" altLang="en-US" sz="1200"/>
              <a:t> 해당 마법에 해당하는 마나 카운터를 소비한다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기본 적으로 소비량은 </a:t>
            </a:r>
            <a:r>
              <a:rPr lang="en-US" altLang="ko-KR" sz="1000"/>
              <a:t>1</a:t>
            </a:r>
            <a:r>
              <a:rPr lang="ko-KR" altLang="en-US" sz="1000"/>
              <a:t>칸이며</a:t>
            </a:r>
            <a:r>
              <a:rPr lang="en-US" altLang="ko-KR" sz="1000"/>
              <a:t>,</a:t>
            </a:r>
            <a:r>
              <a:rPr lang="ko-KR" altLang="en-US" sz="1000"/>
              <a:t> 스킬 구성을 통해서 소비량이 늘어날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마나 카운터가 부족하다면 해당 마법은 사용할 수 없다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마법에도 현재 장착 중인 성물의 효과가 적용된다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각 마법은 스킬 노드 구성에 따라서 형태나 효과가 변할 수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grpSp>
        <p:nvGrpSpPr>
          <p:cNvPr id="18" name=""/>
          <p:cNvGrpSpPr/>
          <p:nvPr/>
        </p:nvGrpSpPr>
        <p:grpSpPr>
          <a:xfrm rot="0">
            <a:off x="1307468" y="2317821"/>
            <a:ext cx="1651153" cy="1111178"/>
            <a:chOff x="875420" y="476671"/>
            <a:chExt cx="761637" cy="5125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9" name=""/>
            <p:cNvSpPr/>
            <p:nvPr/>
          </p:nvSpPr>
          <p:spPr>
            <a:xfrm rot="10800000" flipV="1">
              <a:off x="1108206" y="731654"/>
              <a:ext cx="296064" cy="25757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 rot="10800000" flipV="1">
              <a:off x="1340993" y="605460"/>
              <a:ext cx="296064" cy="25757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0800000" flipV="1">
              <a:off x="1108206" y="476671"/>
              <a:ext cx="296064" cy="25757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 rot="10800000" flipV="1">
              <a:off x="875420" y="605460"/>
              <a:ext cx="296064" cy="25757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7608168" y="4719984"/>
            <a:ext cx="2604332" cy="741547"/>
            <a:chOff x="1055440" y="6309564"/>
            <a:chExt cx="1175993" cy="334848"/>
          </a:xfrm>
        </p:grpSpPr>
        <p:grpSp>
          <p:nvGrpSpPr>
            <p:cNvPr id="24" name=""/>
            <p:cNvGrpSpPr/>
            <p:nvPr/>
          </p:nvGrpSpPr>
          <p:grpSpPr>
            <a:xfrm rot="0">
              <a:off x="1055440" y="6428633"/>
              <a:ext cx="215779" cy="215779"/>
              <a:chOff x="911424" y="7209665"/>
              <a:chExt cx="215779" cy="215779"/>
            </a:xfrm>
          </p:grpSpPr>
          <p:sp>
            <p:nvSpPr>
              <p:cNvPr id="25" name=""/>
              <p:cNvSpPr/>
              <p:nvPr/>
            </p:nvSpPr>
            <p:spPr>
              <a:xfrm rot="21600000">
                <a:off x="91142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"/>
              <p:cNvSpPr/>
              <p:nvPr/>
            </p:nvSpPr>
            <p:spPr>
              <a:xfrm rot="21600000">
                <a:off x="91142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7" name=""/>
            <p:cNvGrpSpPr/>
            <p:nvPr/>
          </p:nvGrpSpPr>
          <p:grpSpPr>
            <a:xfrm rot="0">
              <a:off x="1295492" y="6309565"/>
              <a:ext cx="215779" cy="215780"/>
              <a:chOff x="1066744" y="7054345"/>
              <a:chExt cx="215779" cy="215780"/>
            </a:xfrm>
          </p:grpSpPr>
          <p:sp>
            <p:nvSpPr>
              <p:cNvPr id="28" name=""/>
              <p:cNvSpPr/>
              <p:nvPr/>
            </p:nvSpPr>
            <p:spPr>
              <a:xfrm rot="21600000">
                <a:off x="1066744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"/>
              <p:cNvSpPr/>
              <p:nvPr/>
            </p:nvSpPr>
            <p:spPr>
              <a:xfrm rot="21600000">
                <a:off x="1066744" y="7054346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0" name=""/>
            <p:cNvGrpSpPr/>
            <p:nvPr/>
          </p:nvGrpSpPr>
          <p:grpSpPr>
            <a:xfrm rot="0">
              <a:off x="1535546" y="6428633"/>
              <a:ext cx="215779" cy="215779"/>
              <a:chOff x="1222064" y="7209665"/>
              <a:chExt cx="215779" cy="215779"/>
            </a:xfrm>
          </p:grpSpPr>
          <p:sp>
            <p:nvSpPr>
              <p:cNvPr id="31" name=""/>
              <p:cNvSpPr/>
              <p:nvPr/>
            </p:nvSpPr>
            <p:spPr>
              <a:xfrm rot="21600000">
                <a:off x="122206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"/>
              <p:cNvSpPr/>
              <p:nvPr/>
            </p:nvSpPr>
            <p:spPr>
              <a:xfrm rot="21600000">
                <a:off x="122206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3" name=""/>
            <p:cNvGrpSpPr/>
            <p:nvPr/>
          </p:nvGrpSpPr>
          <p:grpSpPr>
            <a:xfrm rot="0">
              <a:off x="1775601" y="6309564"/>
              <a:ext cx="215780" cy="215779"/>
              <a:chOff x="1377383" y="7054345"/>
              <a:chExt cx="215780" cy="215779"/>
            </a:xfrm>
          </p:grpSpPr>
          <p:sp>
            <p:nvSpPr>
              <p:cNvPr id="34" name=""/>
              <p:cNvSpPr/>
              <p:nvPr/>
            </p:nvSpPr>
            <p:spPr>
              <a:xfrm rot="21600000">
                <a:off x="1377383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"/>
              <p:cNvSpPr/>
              <p:nvPr/>
            </p:nvSpPr>
            <p:spPr>
              <a:xfrm rot="21600000">
                <a:off x="1377384" y="7054345"/>
                <a:ext cx="215779" cy="215779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6" name=""/>
            <p:cNvGrpSpPr/>
            <p:nvPr/>
          </p:nvGrpSpPr>
          <p:grpSpPr>
            <a:xfrm rot="0">
              <a:off x="2015654" y="6428633"/>
              <a:ext cx="215779" cy="215779"/>
              <a:chOff x="1532704" y="7209665"/>
              <a:chExt cx="215779" cy="215779"/>
            </a:xfrm>
          </p:grpSpPr>
          <p:sp>
            <p:nvSpPr>
              <p:cNvPr id="37" name=""/>
              <p:cNvSpPr/>
              <p:nvPr/>
            </p:nvSpPr>
            <p:spPr>
              <a:xfrm rot="21600000">
                <a:off x="153270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"/>
              <p:cNvSpPr/>
              <p:nvPr/>
            </p:nvSpPr>
            <p:spPr>
              <a:xfrm rot="21600000">
                <a:off x="1532704" y="7209665"/>
                <a:ext cx="215779" cy="215779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54" name=""/>
          <p:cNvSpPr txBox="1"/>
          <p:nvPr/>
        </p:nvSpPr>
        <p:spPr>
          <a:xfrm>
            <a:off x="2323172" y="3681028"/>
            <a:ext cx="1217539" cy="2699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마법 아이콘 창</a:t>
            </a:r>
            <a:endParaRPr lang="ko-KR" altLang="en-US" sz="1200"/>
          </a:p>
        </p:txBody>
      </p:sp>
      <p:sp>
        <p:nvSpPr>
          <p:cNvPr id="55" name=""/>
          <p:cNvSpPr txBox="1"/>
          <p:nvPr/>
        </p:nvSpPr>
        <p:spPr>
          <a:xfrm>
            <a:off x="9100462" y="5713558"/>
            <a:ext cx="973178" cy="27172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/>
              <a:t>마나 카운터</a:t>
            </a:r>
            <a:endParaRPr lang="ko-KR" altLang="en-US" sz="1200"/>
          </a:p>
        </p:txBody>
      </p:sp>
      <p:cxnSp>
        <p:nvCxnSpPr>
          <p:cNvPr id="56" name=""/>
          <p:cNvCxnSpPr/>
          <p:nvPr/>
        </p:nvCxnSpPr>
        <p:spPr>
          <a:xfrm rot="16200000" flipH="1">
            <a:off x="2343983" y="3472604"/>
            <a:ext cx="252028" cy="164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/>
          <p:nvPr/>
        </p:nvCxnSpPr>
        <p:spPr>
          <a:xfrm>
            <a:off x="9038366" y="5461530"/>
            <a:ext cx="291330" cy="25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6"/>
          <p:cNvSpPr txBox="1"/>
          <p:nvPr/>
        </p:nvSpPr>
        <p:spPr>
          <a:xfrm>
            <a:off x="1968749" y="4528742"/>
            <a:ext cx="5495403" cy="1917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마나 카운터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마법을 사용하기 위해 사용되는 소비재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화면 우측 하단에 성물 표시 오른쪽에 표시되는 </a:t>
            </a:r>
            <a:r>
              <a:rPr lang="en-US" altLang="ko-KR" sz="1000"/>
              <a:t>UI</a:t>
            </a:r>
            <a:r>
              <a:rPr lang="ko-KR" altLang="en-US" sz="1000"/>
              <a:t>로 표시한다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UI</a:t>
            </a:r>
            <a:r>
              <a:rPr lang="ko-KR" altLang="en-US" sz="1000"/>
              <a:t> </a:t>
            </a:r>
            <a:r>
              <a:rPr lang="en-US" altLang="ko-KR" sz="1000"/>
              <a:t>1</a:t>
            </a:r>
            <a:r>
              <a:rPr lang="ko-KR" altLang="en-US" sz="1000"/>
              <a:t>칸 당 카운터 </a:t>
            </a:r>
            <a:r>
              <a:rPr lang="en-US" altLang="ko-KR" sz="1000"/>
              <a:t>1</a:t>
            </a:r>
            <a:r>
              <a:rPr lang="ko-KR" altLang="en-US" sz="1000"/>
              <a:t>개로</a:t>
            </a:r>
            <a:r>
              <a:rPr lang="en-US" altLang="ko-KR" sz="1000"/>
              <a:t>,</a:t>
            </a:r>
            <a:r>
              <a:rPr lang="ko-KR" altLang="en-US" sz="1000"/>
              <a:t> 밝은 푸른색을 상용한다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이미 소비된 카운터는 짙은 회색을 사용한다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기본적으로 최대치는 </a:t>
            </a:r>
            <a:r>
              <a:rPr lang="en-US" altLang="ko-KR" sz="1200"/>
              <a:t>5</a:t>
            </a:r>
            <a:r>
              <a:rPr lang="ko-KR" altLang="en-US" sz="1200"/>
              <a:t>칸이다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ü"/>
              <a:defRPr/>
            </a:pPr>
            <a:r>
              <a:rPr lang="ko-KR" altLang="en-US" sz="1000"/>
              <a:t>스킬 노드 구성에 따라서 최대 </a:t>
            </a:r>
            <a:r>
              <a:rPr lang="en-US" altLang="ko-KR" sz="1000"/>
              <a:t>3</a:t>
            </a:r>
            <a:r>
              <a:rPr lang="ko-KR" altLang="en-US" sz="1000"/>
              <a:t>칸 </a:t>
            </a:r>
            <a:r>
              <a:rPr lang="en-US" altLang="ko-KR" sz="1000"/>
              <a:t>~</a:t>
            </a:r>
            <a:r>
              <a:rPr lang="ko-KR" altLang="en-US" sz="1000"/>
              <a:t> </a:t>
            </a:r>
            <a:r>
              <a:rPr lang="en-US" altLang="ko-KR" sz="1000"/>
              <a:t>10</a:t>
            </a:r>
            <a:r>
              <a:rPr lang="ko-KR" altLang="en-US" sz="1000"/>
              <a:t>칸 까지 조절할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사용된 카운터는 일정 횟수 공격을 명중할 시 재충전된다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재충전에 필요한 공격 횟수는 스킬 구성에 따라 변할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스킬 노드 구성에 따라서 일정 시간 마다 충전되는 방식으로 변할 수 있다</a:t>
            </a:r>
            <a:r>
              <a:rPr lang="en-US" altLang="ko-KR" sz="1000"/>
              <a:t>.</a:t>
            </a:r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에너미</a:t>
            </a:r>
            <a:endParaRPr kumimoji="0" lang="ko-KR" altLang="en-US" sz="48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4600" y="5461194"/>
            <a:ext cx="6336705" cy="8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보스 정보</a:t>
            </a:r>
            <a:endParaRPr lang="ko-KR" altLang="en-US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보스에 대한 정보는 몬스터의 위가 아닌</a:t>
            </a:r>
            <a:r>
              <a:rPr lang="en-US" altLang="ko-KR" sz="1200"/>
              <a:t>,</a:t>
            </a:r>
            <a:r>
              <a:rPr lang="ko-KR" altLang="en-US" sz="1200"/>
              <a:t> 화면의 우측 하단에 표시된다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표시되는 내용과 표시 방식은 일반 몬스터와 동일하다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단</a:t>
            </a:r>
            <a:r>
              <a:rPr lang="en-US" altLang="ko-KR" sz="1000"/>
              <a:t>,</a:t>
            </a:r>
            <a:r>
              <a:rPr lang="ko-KR" altLang="en-US" sz="1000"/>
              <a:t> 효과가 </a:t>
            </a:r>
            <a:r>
              <a:rPr lang="en-US" altLang="ko-KR" sz="1000"/>
              <a:t>2</a:t>
            </a:r>
            <a:r>
              <a:rPr lang="ko-KR" altLang="en-US" sz="1000"/>
              <a:t>열 횡대로 나열되는 것이 아닌</a:t>
            </a:r>
            <a:r>
              <a:rPr lang="en-US" altLang="ko-KR" sz="1000"/>
              <a:t>,</a:t>
            </a:r>
            <a:r>
              <a:rPr lang="ko-KR" altLang="en-US" sz="1000"/>
              <a:t> 왼쪽을 기준으로 하는 </a:t>
            </a:r>
            <a:r>
              <a:rPr lang="en-US" altLang="ko-KR" sz="1000"/>
              <a:t>1</a:t>
            </a:r>
            <a:r>
              <a:rPr lang="ko-KR" altLang="en-US" sz="1000"/>
              <a:t>열 횡대로 나열된다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16" name="TextBox 6"/>
          <p:cNvSpPr txBox="1"/>
          <p:nvPr/>
        </p:nvSpPr>
        <p:spPr>
          <a:xfrm>
            <a:off x="2528458" y="2646589"/>
            <a:ext cx="6265690" cy="2133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몬스터 정보</a:t>
            </a:r>
            <a:endParaRPr lang="ko-KR" altLang="en-US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몬스터의 상단에 표시되는 정보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대상 몬스터의 이름 및 생명력 현황</a:t>
            </a:r>
            <a:r>
              <a:rPr lang="en-US" altLang="ko-KR" sz="1000"/>
              <a:t>,</a:t>
            </a:r>
            <a:r>
              <a:rPr lang="ko-KR" altLang="en-US" sz="1000"/>
              <a:t> 받고 있는 효과 정보를 표시한다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몬스터는 생명력이 </a:t>
            </a:r>
            <a:r>
              <a:rPr lang="en-US" altLang="ko-KR" sz="1200"/>
              <a:t>1</a:t>
            </a:r>
            <a:r>
              <a:rPr lang="ko-KR" altLang="en-US" sz="1200"/>
              <a:t>열으로 구성되며</a:t>
            </a:r>
            <a:r>
              <a:rPr lang="en-US" altLang="ko-KR" sz="1200"/>
              <a:t>,</a:t>
            </a:r>
            <a:r>
              <a:rPr lang="ko-KR" altLang="en-US" sz="1200"/>
              <a:t> 색상이 빨간색으로 고정되어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단</a:t>
            </a:r>
            <a:r>
              <a:rPr lang="en-US" altLang="ko-KR" sz="1000"/>
              <a:t>,</a:t>
            </a:r>
            <a:r>
              <a:rPr lang="ko-KR" altLang="en-US" sz="1000"/>
              <a:t> 생명력 게이지가 너무 길 경우에는 일정 기준으로 잘라서 나머지를 아래쪽에 표시하기도 한다</a:t>
            </a:r>
            <a:r>
              <a:rPr lang="en-US" altLang="ko-KR" sz="1000"/>
              <a:t>.</a:t>
            </a:r>
            <a:r>
              <a:rPr lang="ko-KR" altLang="en-US" sz="1000"/>
              <a:t> 이 때</a:t>
            </a:r>
            <a:r>
              <a:rPr lang="en-US" altLang="ko-KR" sz="1000"/>
              <a:t>,</a:t>
            </a:r>
            <a:r>
              <a:rPr lang="ko-KR" altLang="en-US" sz="1000"/>
              <a:t> 아래쪽 생명력은 왼쪽 정렬된다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표시되는 단위는 반드시 </a:t>
            </a:r>
            <a:r>
              <a:rPr lang="en-US" altLang="ko-KR" sz="1000"/>
              <a:t>HC</a:t>
            </a:r>
            <a:r>
              <a:rPr lang="ko-KR" altLang="en-US" sz="1000"/>
              <a:t> 단위로</a:t>
            </a:r>
            <a:r>
              <a:rPr lang="en-US" altLang="ko-KR" sz="1000"/>
              <a:t>,</a:t>
            </a:r>
            <a:r>
              <a:rPr lang="ko-KR" altLang="en-US" sz="1000"/>
              <a:t> 같은 </a:t>
            </a:r>
            <a:r>
              <a:rPr lang="en-US" altLang="ko-KR" sz="1000"/>
              <a:t>HC</a:t>
            </a:r>
            <a:r>
              <a:rPr lang="ko-KR" altLang="en-US" sz="1000"/>
              <a:t> 가 위와 아래로 나뉘어지지 않는다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해당 몬스터의 이름이 생명력 게이지 상단 좌측에 표시된다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받고 있는 효과는 생명력 표시 위</a:t>
            </a:r>
            <a:r>
              <a:rPr lang="en-US" altLang="ko-KR" sz="1200"/>
              <a:t>,</a:t>
            </a:r>
            <a:r>
              <a:rPr lang="ko-KR" altLang="en-US" sz="1200"/>
              <a:t> 몬스터 이름의 오른쪽에 표시된다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표시 방식은 해당 효과의 아이콘 옆에 숫자를 표시하는 형식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효과는 좌측 아래를 기준으로 하여 </a:t>
            </a:r>
            <a:r>
              <a:rPr lang="en-US" altLang="ko-KR" sz="1000"/>
              <a:t>2</a:t>
            </a:r>
            <a:r>
              <a:rPr lang="ko-KR" altLang="en-US" sz="1000"/>
              <a:t>열 횡대로 나열된다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grpSp>
        <p:nvGrpSpPr>
          <p:cNvPr id="43" name="그룹 42"/>
          <p:cNvGrpSpPr/>
          <p:nvPr/>
        </p:nvGrpSpPr>
        <p:grpSpPr>
          <a:xfrm rot="0">
            <a:off x="531279" y="5572069"/>
            <a:ext cx="4165288" cy="431126"/>
            <a:chOff x="418543" y="4893714"/>
            <a:chExt cx="3606085" cy="373246"/>
          </a:xfrm>
        </p:grpSpPr>
        <p:grpSp>
          <p:nvGrpSpPr>
            <p:cNvPr id="17" name="그룹 16"/>
            <p:cNvGrpSpPr/>
            <p:nvPr/>
          </p:nvGrpSpPr>
          <p:grpSpPr>
            <a:xfrm rot="0">
              <a:off x="460545" y="4893714"/>
              <a:ext cx="1226306" cy="233058"/>
              <a:chOff x="2272036" y="1695382"/>
              <a:chExt cx="2082657" cy="48901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72035" y="1772807"/>
                <a:ext cx="1887423" cy="390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800" b="1">
                    <a:solidFill>
                      <a:schemeClr val="bg1"/>
                    </a:solidFill>
                  </a:rPr>
                  <a:t>검붉은 상자 보스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79568" y="1695381"/>
                <a:ext cx="2075124" cy="494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/>
                  <a:t>검붉은 상자 보스</a:t>
                </a:r>
                <a:endParaRPr lang="ko-KR" altLang="en-US" sz="120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0">
              <a:off x="418543" y="5147341"/>
              <a:ext cx="3606085" cy="119619"/>
              <a:chOff x="4146121" y="6471273"/>
              <a:chExt cx="7566502" cy="250994"/>
            </a:xfrm>
          </p:grpSpPr>
          <p:sp>
            <p:nvSpPr>
              <p:cNvPr id="21" name="평행 사변형 20"/>
              <p:cNvSpPr/>
              <p:nvPr/>
            </p:nvSpPr>
            <p:spPr>
              <a:xfrm rot="21600000">
                <a:off x="414612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21600000">
                <a:off x="452404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평행 사변형 22"/>
              <p:cNvSpPr/>
              <p:nvPr/>
            </p:nvSpPr>
            <p:spPr>
              <a:xfrm rot="21600000">
                <a:off x="490196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평행 사변형 23"/>
              <p:cNvSpPr/>
              <p:nvPr/>
            </p:nvSpPr>
            <p:spPr>
              <a:xfrm rot="21600000">
                <a:off x="527988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평행 사변형 24"/>
              <p:cNvSpPr/>
              <p:nvPr/>
            </p:nvSpPr>
            <p:spPr>
              <a:xfrm rot="21600000">
                <a:off x="565780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평행 사변형 25"/>
              <p:cNvSpPr/>
              <p:nvPr/>
            </p:nvSpPr>
            <p:spPr>
              <a:xfrm rot="21600000">
                <a:off x="603572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평행 사변형 26"/>
              <p:cNvSpPr/>
              <p:nvPr/>
            </p:nvSpPr>
            <p:spPr>
              <a:xfrm rot="21600000">
                <a:off x="641364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 rot="21600000">
                <a:off x="7169480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 rot="21600000">
                <a:off x="679156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 rot="21600000">
                <a:off x="7547401" y="6471274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21600000">
                <a:off x="7926542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 rot="21600000">
                <a:off x="830446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 rot="21600000">
                <a:off x="868238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21600000">
                <a:off x="906030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 rot="21600000">
                <a:off x="9438220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b3b3b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평행 사변형 35"/>
              <p:cNvSpPr/>
              <p:nvPr/>
            </p:nvSpPr>
            <p:spPr>
              <a:xfrm rot="21600000">
                <a:off x="981614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b3b3b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21600000">
                <a:off x="10194061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b3b3b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평행 사변형 37"/>
              <p:cNvSpPr/>
              <p:nvPr/>
            </p:nvSpPr>
            <p:spPr>
              <a:xfrm rot="21600000">
                <a:off x="10949900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chemeClr val="bg1">
                  <a:lumMod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평행 사변형 38"/>
              <p:cNvSpPr/>
              <p:nvPr/>
            </p:nvSpPr>
            <p:spPr>
              <a:xfrm rot="21600000">
                <a:off x="11327820" y="6471274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chemeClr val="bg1">
                  <a:lumMod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평행 사변형 39"/>
              <p:cNvSpPr/>
              <p:nvPr/>
            </p:nvSpPr>
            <p:spPr>
              <a:xfrm rot="21600000">
                <a:off x="10571980" y="6471273"/>
                <a:ext cx="384803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b3b3b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 rot="21600000">
                <a:off x="9438220" y="6471273"/>
                <a:ext cx="258180" cy="250993"/>
              </a:xfrm>
              <a:prstGeom prst="parallelogram">
                <a:avLst>
                  <a:gd name="adj" fmla="val 25000"/>
                </a:avLst>
              </a:prstGeom>
              <a:solidFill>
                <a:srgbClr val="e54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58" name="직사각형 57"/>
          <p:cNvSpPr/>
          <p:nvPr/>
        </p:nvSpPr>
        <p:spPr>
          <a:xfrm>
            <a:off x="9567200" y="3122221"/>
            <a:ext cx="1216909" cy="2138812"/>
          </a:xfrm>
          <a:prstGeom prst="rect">
            <a:avLst/>
          </a:prstGeom>
          <a:solidFill>
            <a:srgbClr val="1b17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/>
              <a:t>몬스터</a:t>
            </a:r>
            <a:endParaRPr lang="ko-KR" altLang="en-US" sz="2400"/>
          </a:p>
        </p:txBody>
      </p:sp>
      <p:grpSp>
        <p:nvGrpSpPr>
          <p:cNvPr id="59" name="그룹 58"/>
          <p:cNvGrpSpPr/>
          <p:nvPr/>
        </p:nvGrpSpPr>
        <p:grpSpPr>
          <a:xfrm rot="0">
            <a:off x="8929338" y="2883054"/>
            <a:ext cx="2492628" cy="128535"/>
            <a:chOff x="6081041" y="2330876"/>
            <a:chExt cx="2652322" cy="250993"/>
          </a:xfrm>
        </p:grpSpPr>
        <p:sp>
          <p:nvSpPr>
            <p:cNvPr id="60" name="평행 사변형 59"/>
            <p:cNvSpPr/>
            <p:nvPr/>
          </p:nvSpPr>
          <p:spPr>
            <a:xfrm rot="21600000">
              <a:off x="6081041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평행 사변형 60"/>
            <p:cNvSpPr/>
            <p:nvPr/>
          </p:nvSpPr>
          <p:spPr>
            <a:xfrm rot="21600000">
              <a:off x="6458961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평행 사변형 61"/>
            <p:cNvSpPr/>
            <p:nvPr/>
          </p:nvSpPr>
          <p:spPr>
            <a:xfrm rot="21600000">
              <a:off x="6836881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평행 사변형 62"/>
            <p:cNvSpPr/>
            <p:nvPr/>
          </p:nvSpPr>
          <p:spPr>
            <a:xfrm rot="21600000">
              <a:off x="7214801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평행 사변형 63"/>
            <p:cNvSpPr/>
            <p:nvPr/>
          </p:nvSpPr>
          <p:spPr>
            <a:xfrm rot="21600000">
              <a:off x="7592720" y="2330876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평행 사변형 64"/>
            <p:cNvSpPr/>
            <p:nvPr/>
          </p:nvSpPr>
          <p:spPr>
            <a:xfrm rot="21600000">
              <a:off x="7970641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평행 사변형 65"/>
            <p:cNvSpPr/>
            <p:nvPr/>
          </p:nvSpPr>
          <p:spPr>
            <a:xfrm rot="21600000">
              <a:off x="8348560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평행 사변형 66"/>
            <p:cNvSpPr/>
            <p:nvPr/>
          </p:nvSpPr>
          <p:spPr>
            <a:xfrm rot="21600000">
              <a:off x="7592719" y="2330877"/>
              <a:ext cx="258180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 rot="0" flipH="1">
            <a:off x="8829678" y="2463771"/>
            <a:ext cx="2354265" cy="365635"/>
            <a:chOff x="2272005" y="-45720"/>
            <a:chExt cx="1895203" cy="365635"/>
          </a:xfrm>
        </p:grpSpPr>
        <p:sp>
          <p:nvSpPr>
            <p:cNvPr id="69" name="TextBox 68"/>
            <p:cNvSpPr txBox="1"/>
            <p:nvPr/>
          </p:nvSpPr>
          <p:spPr>
            <a:xfrm>
              <a:off x="2272004" y="-45720"/>
              <a:ext cx="1887423" cy="213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solidFill>
                    <a:schemeClr val="bg1"/>
                  </a:solidFill>
                </a:rPr>
                <a:t>남색 상자 몬스터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79520" y="-45720"/>
              <a:ext cx="1887688" cy="365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남색 상자 몬스터</a:t>
              </a:r>
              <a:endParaRPr lang="ko-KR" altLang="en-US"/>
            </a:p>
          </p:txBody>
        </p:sp>
      </p:grpSp>
      <p:grpSp>
        <p:nvGrpSpPr>
          <p:cNvPr id="72" name=""/>
          <p:cNvGrpSpPr/>
          <p:nvPr/>
        </p:nvGrpSpPr>
        <p:grpSpPr>
          <a:xfrm rot="0">
            <a:off x="10700407" y="2449954"/>
            <a:ext cx="793554" cy="367664"/>
            <a:chOff x="7662173" y="2295551"/>
            <a:chExt cx="431316" cy="199835"/>
          </a:xfrm>
        </p:grpSpPr>
        <p:sp>
          <p:nvSpPr>
            <p:cNvPr id="73" name=""/>
            <p:cNvSpPr/>
            <p:nvPr/>
          </p:nvSpPr>
          <p:spPr>
            <a:xfrm>
              <a:off x="7662173" y="2330877"/>
              <a:ext cx="144016" cy="144016"/>
            </a:xfrm>
            <a:prstGeom prst="diamond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" name=""/>
            <p:cNvSpPr txBox="1"/>
            <p:nvPr/>
          </p:nvSpPr>
          <p:spPr>
            <a:xfrm>
              <a:off x="7777038" y="2295550"/>
              <a:ext cx="316450" cy="19983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</p:grpSp>
      <p:grpSp>
        <p:nvGrpSpPr>
          <p:cNvPr id="75" name=""/>
          <p:cNvGrpSpPr/>
          <p:nvPr/>
        </p:nvGrpSpPr>
        <p:grpSpPr>
          <a:xfrm rot="0">
            <a:off x="10700407" y="2097539"/>
            <a:ext cx="793546" cy="367664"/>
            <a:chOff x="7662172" y="2298238"/>
            <a:chExt cx="431312" cy="199835"/>
          </a:xfrm>
        </p:grpSpPr>
        <p:sp>
          <p:nvSpPr>
            <p:cNvPr id="76" name=""/>
            <p:cNvSpPr/>
            <p:nvPr/>
          </p:nvSpPr>
          <p:spPr>
            <a:xfrm>
              <a:off x="7662172" y="2330877"/>
              <a:ext cx="144016" cy="144016"/>
            </a:xfrm>
            <a:prstGeom prst="diamond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" name=""/>
            <p:cNvSpPr txBox="1"/>
            <p:nvPr/>
          </p:nvSpPr>
          <p:spPr>
            <a:xfrm>
              <a:off x="7777034" y="2298237"/>
              <a:ext cx="316451" cy="19983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</p:grpSp>
      <p:grpSp>
        <p:nvGrpSpPr>
          <p:cNvPr id="84" name=""/>
          <p:cNvGrpSpPr/>
          <p:nvPr/>
        </p:nvGrpSpPr>
        <p:grpSpPr>
          <a:xfrm rot="0">
            <a:off x="1888257" y="5589240"/>
            <a:ext cx="640201" cy="243844"/>
            <a:chOff x="1320116" y="4859645"/>
            <a:chExt cx="1044158" cy="397705"/>
          </a:xfrm>
        </p:grpSpPr>
        <p:grpSp>
          <p:nvGrpSpPr>
            <p:cNvPr id="78" name=""/>
            <p:cNvGrpSpPr/>
            <p:nvPr/>
          </p:nvGrpSpPr>
          <p:grpSpPr>
            <a:xfrm rot="0">
              <a:off x="1320116" y="4859651"/>
              <a:ext cx="552317" cy="397698"/>
              <a:chOff x="7662173" y="2263759"/>
              <a:chExt cx="392738" cy="282793"/>
            </a:xfrm>
          </p:grpSpPr>
          <p:sp>
            <p:nvSpPr>
              <p:cNvPr id="79" name=""/>
              <p:cNvSpPr/>
              <p:nvPr/>
            </p:nvSpPr>
            <p:spPr>
              <a:xfrm>
                <a:off x="7662173" y="2330877"/>
                <a:ext cx="144016" cy="144016"/>
              </a:xfrm>
              <a:prstGeom prst="diamond">
                <a:avLst/>
              </a:prstGeom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0" name=""/>
              <p:cNvSpPr txBox="1"/>
              <p:nvPr/>
            </p:nvSpPr>
            <p:spPr>
              <a:xfrm>
                <a:off x="7777028" y="2263758"/>
                <a:ext cx="277880" cy="2827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altLang="ko-KR" sz="1000"/>
                  <a:t>3</a:t>
                </a:r>
                <a:endParaRPr lang="en-US" altLang="ko-KR" sz="1000"/>
              </a:p>
            </p:txBody>
          </p:sp>
        </p:grpSp>
        <p:grpSp>
          <p:nvGrpSpPr>
            <p:cNvPr id="81" name=""/>
            <p:cNvGrpSpPr/>
            <p:nvPr/>
          </p:nvGrpSpPr>
          <p:grpSpPr>
            <a:xfrm rot="0">
              <a:off x="1811524" y="4859645"/>
              <a:ext cx="552749" cy="397698"/>
              <a:chOff x="7662173" y="2263755"/>
              <a:chExt cx="393045" cy="282793"/>
            </a:xfrm>
          </p:grpSpPr>
          <p:sp>
            <p:nvSpPr>
              <p:cNvPr id="82" name=""/>
              <p:cNvSpPr/>
              <p:nvPr/>
            </p:nvSpPr>
            <p:spPr>
              <a:xfrm>
                <a:off x="7662173" y="2330877"/>
                <a:ext cx="144016" cy="144016"/>
              </a:xfrm>
              <a:prstGeom prst="diamond">
                <a:avLst/>
              </a:prstGeom>
            </p:spPr>
            <p:style>
              <a:lnRef idx="2">
                <a:schemeClr val="accent2">
                  <a:shade val="2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3" name=""/>
              <p:cNvSpPr txBox="1"/>
              <p:nvPr/>
            </p:nvSpPr>
            <p:spPr>
              <a:xfrm>
                <a:off x="7777021" y="2263754"/>
                <a:ext cx="278192" cy="28279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altLang="ko-KR" sz="1000"/>
                  <a:t>3</a:t>
                </a:r>
                <a:endParaRPr lang="en-US" altLang="ko-KR" sz="1000"/>
              </a:p>
            </p:txBody>
          </p:sp>
        </p:grpSp>
      </p:grpSp>
      <p:sp>
        <p:nvSpPr>
          <p:cNvPr id="85" name="TextBox 6"/>
          <p:cNvSpPr txBox="1"/>
          <p:nvPr/>
        </p:nvSpPr>
        <p:spPr>
          <a:xfrm>
            <a:off x="1018442" y="1372557"/>
            <a:ext cx="7471285" cy="90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에너미는 기본적으로 플레이어 캐릭터와 동일한 시스템을 사용한다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생명력은 플레이어 캐릭터와 동일한 </a:t>
            </a:r>
            <a:r>
              <a:rPr lang="en-US" altLang="ko-KR" sz="1000"/>
              <a:t>HP - HC</a:t>
            </a:r>
            <a:r>
              <a:rPr lang="ko-KR" altLang="en-US" sz="1000"/>
              <a:t> 구조를 그대로 사용한다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에너미의 공격 또한 해당 속성에 따르는 성물의 효과를 받는다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1247400" lvl="2" indent="-333000">
              <a:buFont typeface="Wingdings"/>
              <a:buChar char="§"/>
              <a:defRPr/>
            </a:pPr>
            <a:r>
              <a:rPr lang="ko-KR" altLang="en-US" sz="800"/>
              <a:t>단</a:t>
            </a:r>
            <a:r>
              <a:rPr lang="en-US" altLang="ko-KR" sz="800"/>
              <a:t>,</a:t>
            </a:r>
            <a:r>
              <a:rPr lang="ko-KR" altLang="en-US" sz="800"/>
              <a:t> 에너미의 속성 효과는 플레이어 캐릭터의 스킬 구성에 따라 그 효과가 변경된다</a:t>
            </a:r>
            <a:r>
              <a:rPr lang="en-US" altLang="ko-KR" sz="800"/>
              <a:t>.</a:t>
            </a:r>
            <a:endParaRPr lang="en-US" altLang="ko-KR" sz="800"/>
          </a:p>
          <a:p>
            <a:pPr marL="333000" lvl="0" indent="-333000">
              <a:buFont typeface="Wingdings"/>
              <a:buNone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단</a:t>
            </a:r>
            <a:r>
              <a:rPr lang="en-US" altLang="ko-KR" sz="1200"/>
              <a:t>,</a:t>
            </a:r>
            <a:r>
              <a:rPr lang="ko-KR" altLang="en-US" sz="1200"/>
              <a:t> 액션 구성이나 </a:t>
            </a:r>
            <a:r>
              <a:rPr lang="en-US" altLang="ko-KR" sz="1200"/>
              <a:t>UI</a:t>
            </a:r>
            <a:r>
              <a:rPr lang="ko-KR" altLang="en-US" sz="1200"/>
              <a:t> 구성은 플레이어와는 완전히 다르게 구성된다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모서리가 둥근 직사각형 425"/>
          <p:cNvSpPr/>
          <p:nvPr/>
        </p:nvSpPr>
        <p:spPr>
          <a:xfrm>
            <a:off x="0" y="0"/>
            <a:ext cx="12192000" cy="2096852"/>
          </a:xfrm>
          <a:prstGeom prst="roundRect">
            <a:avLst>
              <a:gd name="adj" fmla="val 0"/>
            </a:avLst>
          </a:prstGeom>
          <a:solidFill>
            <a:srgbClr val="d9e1e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7" name="모서리가 둥근 직사각형 426"/>
          <p:cNvSpPr/>
          <p:nvPr/>
        </p:nvSpPr>
        <p:spPr>
          <a:xfrm>
            <a:off x="0" y="2096852"/>
            <a:ext cx="12192000" cy="4761148"/>
          </a:xfrm>
          <a:prstGeom prst="roundRect">
            <a:avLst>
              <a:gd name="adj" fmla="val 0"/>
            </a:avLst>
          </a:prstGeom>
          <a:solidFill>
            <a:srgbClr val="f2ca79"/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888088" y="3699029"/>
            <a:ext cx="3924436" cy="468052"/>
          </a:xfrm>
          <a:prstGeom prst="roundRect">
            <a:avLst>
              <a:gd name="adj" fmla="val 16667"/>
            </a:avLst>
          </a:prstGeom>
          <a:solidFill>
            <a:srgbClr val="af7e1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888088" y="3699029"/>
            <a:ext cx="3924436" cy="144016"/>
          </a:xfrm>
          <a:prstGeom prst="roundRect">
            <a:avLst>
              <a:gd name="adj" fmla="val 16667"/>
            </a:avLst>
          </a:prstGeom>
          <a:solidFill>
            <a:srgbClr val="5f8c3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98967" y="4401108"/>
            <a:ext cx="594065" cy="1044115"/>
          </a:xfrm>
          <a:prstGeom prst="rect">
            <a:avLst/>
          </a:prstGeom>
          <a:solidFill>
            <a:schemeClr val="bg2">
              <a:lumMod val="7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PC</a:t>
            </a:r>
            <a:endParaRPr lang="en-US" altLang="ko-KR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39416" y="2564904"/>
            <a:ext cx="3924436" cy="468052"/>
          </a:xfrm>
          <a:prstGeom prst="roundRect">
            <a:avLst>
              <a:gd name="adj" fmla="val 16667"/>
            </a:avLst>
          </a:prstGeom>
          <a:solidFill>
            <a:srgbClr val="af7e1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39416" y="2564904"/>
            <a:ext cx="3924436" cy="144016"/>
          </a:xfrm>
          <a:prstGeom prst="roundRect">
            <a:avLst>
              <a:gd name="adj" fmla="val 16667"/>
            </a:avLst>
          </a:prstGeom>
          <a:solidFill>
            <a:srgbClr val="5f8c3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372364" y="2096851"/>
            <a:ext cx="2819636" cy="468052"/>
          </a:xfrm>
          <a:prstGeom prst="roundRect">
            <a:avLst>
              <a:gd name="adj" fmla="val 16667"/>
            </a:avLst>
          </a:prstGeom>
          <a:solidFill>
            <a:srgbClr val="af7e1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9372364" y="2096851"/>
            <a:ext cx="2819636" cy="144016"/>
          </a:xfrm>
          <a:prstGeom prst="roundRect">
            <a:avLst>
              <a:gd name="adj" fmla="val 16667"/>
            </a:avLst>
          </a:prstGeom>
          <a:solidFill>
            <a:srgbClr val="5f8c3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00621" y="5445223"/>
            <a:ext cx="5757597" cy="468052"/>
          </a:xfrm>
          <a:prstGeom prst="roundRect">
            <a:avLst>
              <a:gd name="adj" fmla="val 16667"/>
            </a:avLst>
          </a:prstGeom>
          <a:solidFill>
            <a:srgbClr val="af7e1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00621" y="5445223"/>
            <a:ext cx="5757597" cy="144016"/>
          </a:xfrm>
          <a:prstGeom prst="roundRect">
            <a:avLst>
              <a:gd name="adj" fmla="val 16667"/>
            </a:avLst>
          </a:prstGeom>
          <a:solidFill>
            <a:srgbClr val="5f8c3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598278" y="6198335"/>
            <a:ext cx="3593722" cy="468052"/>
          </a:xfrm>
          <a:prstGeom prst="roundRect">
            <a:avLst>
              <a:gd name="adj" fmla="val 16667"/>
            </a:avLst>
          </a:prstGeom>
          <a:solidFill>
            <a:srgbClr val="af7e1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8598278" y="6198335"/>
            <a:ext cx="3593722" cy="144016"/>
          </a:xfrm>
          <a:prstGeom prst="roundRect">
            <a:avLst>
              <a:gd name="adj" fmla="val 16667"/>
            </a:avLst>
          </a:prstGeom>
          <a:solidFill>
            <a:srgbClr val="5f8c3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812524" y="4218116"/>
            <a:ext cx="1379475" cy="1980219"/>
          </a:xfrm>
          <a:prstGeom prst="rect">
            <a:avLst/>
          </a:prstGeom>
          <a:solidFill>
            <a:schemeClr val="accent2">
              <a:lumMod val="7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보스 몬스터</a:t>
            </a:r>
            <a:endParaRPr lang="ko-KR" altLang="en-US"/>
          </a:p>
        </p:txBody>
      </p:sp>
      <p:grpSp>
        <p:nvGrpSpPr>
          <p:cNvPr id="285" name="그룹 284"/>
          <p:cNvGrpSpPr/>
          <p:nvPr/>
        </p:nvGrpSpPr>
        <p:grpSpPr>
          <a:xfrm rot="0">
            <a:off x="4450290" y="5980355"/>
            <a:ext cx="1894953" cy="366003"/>
            <a:chOff x="2272046" y="1772799"/>
            <a:chExt cx="1894953" cy="366003"/>
          </a:xfrm>
        </p:grpSpPr>
        <p:sp>
          <p:nvSpPr>
            <p:cNvPr id="238" name="TextBox 237"/>
            <p:cNvSpPr txBox="1"/>
            <p:nvPr/>
          </p:nvSpPr>
          <p:spPr>
            <a:xfrm>
              <a:off x="2272046" y="1772816"/>
              <a:ext cx="1887454" cy="365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b="1">
                  <a:solidFill>
                    <a:schemeClr val="bg1"/>
                  </a:solidFill>
                </a:rPr>
                <a:t>검붉은 상자 보스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79576" y="1772799"/>
              <a:ext cx="1887423" cy="365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/>
                <a:t>검붉은 상자 보스</a:t>
              </a:r>
              <a:endParaRPr lang="ko-KR" altLang="en-US"/>
            </a:p>
          </p:txBody>
        </p:sp>
      </p:grpSp>
      <p:sp>
        <p:nvSpPr>
          <p:cNvPr id="245" name="모서리가 둥근 직사각형 244"/>
          <p:cNvSpPr/>
          <p:nvPr/>
        </p:nvSpPr>
        <p:spPr>
          <a:xfrm>
            <a:off x="9156340" y="108012"/>
            <a:ext cx="2927648" cy="1772816"/>
          </a:xfrm>
          <a:prstGeom prst="roundRect">
            <a:avLst>
              <a:gd name="adj" fmla="val 553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미니맵</a:t>
            </a:r>
            <a:endParaRPr lang="ko-KR" altLang="en-US" sz="3000"/>
          </a:p>
        </p:txBody>
      </p:sp>
      <p:grpSp>
        <p:nvGrpSpPr>
          <p:cNvPr id="399" name="그룹 398"/>
          <p:cNvGrpSpPr/>
          <p:nvPr/>
        </p:nvGrpSpPr>
        <p:grpSpPr>
          <a:xfrm rot="0">
            <a:off x="4362147" y="6346358"/>
            <a:ext cx="7566502" cy="250994"/>
            <a:chOff x="4146121" y="6471273"/>
            <a:chExt cx="7566502" cy="250994"/>
          </a:xfrm>
        </p:grpSpPr>
        <p:sp>
          <p:nvSpPr>
            <p:cNvPr id="353" name="평행 사변형 352"/>
            <p:cNvSpPr/>
            <p:nvPr/>
          </p:nvSpPr>
          <p:spPr>
            <a:xfrm rot="21600000">
              <a:off x="414612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4" name="평행 사변형 353"/>
            <p:cNvSpPr/>
            <p:nvPr/>
          </p:nvSpPr>
          <p:spPr>
            <a:xfrm rot="21600000">
              <a:off x="452404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5" name="평행 사변형 354"/>
            <p:cNvSpPr/>
            <p:nvPr/>
          </p:nvSpPr>
          <p:spPr>
            <a:xfrm rot="21600000">
              <a:off x="490196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6" name="평행 사변형 355"/>
            <p:cNvSpPr/>
            <p:nvPr/>
          </p:nvSpPr>
          <p:spPr>
            <a:xfrm rot="21600000">
              <a:off x="527988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7" name="평행 사변형 356"/>
            <p:cNvSpPr/>
            <p:nvPr/>
          </p:nvSpPr>
          <p:spPr>
            <a:xfrm rot="21600000">
              <a:off x="565780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8" name="평행 사변형 357"/>
            <p:cNvSpPr/>
            <p:nvPr/>
          </p:nvSpPr>
          <p:spPr>
            <a:xfrm rot="21600000">
              <a:off x="603572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9" name="평행 사변형 358"/>
            <p:cNvSpPr/>
            <p:nvPr/>
          </p:nvSpPr>
          <p:spPr>
            <a:xfrm rot="21600000">
              <a:off x="641364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0" name="평행 사변형 359"/>
            <p:cNvSpPr/>
            <p:nvPr/>
          </p:nvSpPr>
          <p:spPr>
            <a:xfrm rot="21600000">
              <a:off x="7169480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1" name="평행 사변형 360"/>
            <p:cNvSpPr/>
            <p:nvPr/>
          </p:nvSpPr>
          <p:spPr>
            <a:xfrm rot="21600000">
              <a:off x="679156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2" name="평행 사변형 361"/>
            <p:cNvSpPr/>
            <p:nvPr/>
          </p:nvSpPr>
          <p:spPr>
            <a:xfrm rot="21600000">
              <a:off x="7547401" y="6471274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3" name="평행 사변형 362"/>
            <p:cNvSpPr/>
            <p:nvPr/>
          </p:nvSpPr>
          <p:spPr>
            <a:xfrm rot="21600000">
              <a:off x="7926542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4" name="평행 사변형 363"/>
            <p:cNvSpPr/>
            <p:nvPr/>
          </p:nvSpPr>
          <p:spPr>
            <a:xfrm rot="21600000">
              <a:off x="830446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5" name="평행 사변형 364"/>
            <p:cNvSpPr/>
            <p:nvPr/>
          </p:nvSpPr>
          <p:spPr>
            <a:xfrm rot="21600000">
              <a:off x="868238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6" name="평행 사변형 365"/>
            <p:cNvSpPr/>
            <p:nvPr/>
          </p:nvSpPr>
          <p:spPr>
            <a:xfrm rot="21600000">
              <a:off x="906030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7" name="평행 사변형 366"/>
            <p:cNvSpPr/>
            <p:nvPr/>
          </p:nvSpPr>
          <p:spPr>
            <a:xfrm rot="21600000">
              <a:off x="9438220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8" name="평행 사변형 367"/>
            <p:cNvSpPr/>
            <p:nvPr/>
          </p:nvSpPr>
          <p:spPr>
            <a:xfrm rot="21600000">
              <a:off x="981614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9" name="평행 사변형 368"/>
            <p:cNvSpPr/>
            <p:nvPr/>
          </p:nvSpPr>
          <p:spPr>
            <a:xfrm rot="21600000">
              <a:off x="10194061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0" name="평행 사변형 369"/>
            <p:cNvSpPr/>
            <p:nvPr/>
          </p:nvSpPr>
          <p:spPr>
            <a:xfrm rot="21600000">
              <a:off x="10949900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chemeClr val="bg1">
                <a:lumMod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1" name="평행 사변형 370"/>
            <p:cNvSpPr/>
            <p:nvPr/>
          </p:nvSpPr>
          <p:spPr>
            <a:xfrm rot="21600000">
              <a:off x="11327820" y="6471274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chemeClr val="bg1">
                <a:lumMod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3" name="평행 사변형 372"/>
            <p:cNvSpPr/>
            <p:nvPr/>
          </p:nvSpPr>
          <p:spPr>
            <a:xfrm rot="21600000">
              <a:off x="10571980" y="6471273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9" name="평행 사변형 388"/>
            <p:cNvSpPr/>
            <p:nvPr/>
          </p:nvSpPr>
          <p:spPr>
            <a:xfrm rot="21600000">
              <a:off x="9438220" y="6471273"/>
              <a:ext cx="258180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8" name="직사각형 397"/>
          <p:cNvSpPr/>
          <p:nvPr/>
        </p:nvSpPr>
        <p:spPr>
          <a:xfrm>
            <a:off x="7140116" y="2654914"/>
            <a:ext cx="594065" cy="1044115"/>
          </a:xfrm>
          <a:prstGeom prst="rect">
            <a:avLst/>
          </a:prstGeom>
          <a:solidFill>
            <a:srgbClr val="1b17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몬스터</a:t>
            </a:r>
            <a:endParaRPr lang="ko-KR" altLang="en-US" sz="1000"/>
          </a:p>
        </p:txBody>
      </p:sp>
      <p:grpSp>
        <p:nvGrpSpPr>
          <p:cNvPr id="422" name="그룹 421"/>
          <p:cNvGrpSpPr/>
          <p:nvPr/>
        </p:nvGrpSpPr>
        <p:grpSpPr>
          <a:xfrm rot="0">
            <a:off x="6828728" y="2538159"/>
            <a:ext cx="1216839" cy="62748"/>
            <a:chOff x="6081041" y="2330876"/>
            <a:chExt cx="2652322" cy="250994"/>
          </a:xfrm>
        </p:grpSpPr>
        <p:sp>
          <p:nvSpPr>
            <p:cNvPr id="411" name="평행 사변형 410"/>
            <p:cNvSpPr/>
            <p:nvPr/>
          </p:nvSpPr>
          <p:spPr>
            <a:xfrm rot="21600000">
              <a:off x="6081041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2" name="평행 사변형 411"/>
            <p:cNvSpPr/>
            <p:nvPr/>
          </p:nvSpPr>
          <p:spPr>
            <a:xfrm rot="21600000">
              <a:off x="6458961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3" name="평행 사변형 412"/>
            <p:cNvSpPr/>
            <p:nvPr/>
          </p:nvSpPr>
          <p:spPr>
            <a:xfrm rot="21600000">
              <a:off x="6836881" y="2330875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4" name="평행 사변형 413"/>
            <p:cNvSpPr/>
            <p:nvPr/>
          </p:nvSpPr>
          <p:spPr>
            <a:xfrm rot="21600000">
              <a:off x="7214801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5" name="평행 사변형 414"/>
            <p:cNvSpPr/>
            <p:nvPr/>
          </p:nvSpPr>
          <p:spPr>
            <a:xfrm rot="21600000">
              <a:off x="7592720" y="2330876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6" name="평행 사변형 415"/>
            <p:cNvSpPr/>
            <p:nvPr/>
          </p:nvSpPr>
          <p:spPr>
            <a:xfrm rot="21600000">
              <a:off x="7970641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7" name="평행 사변형 416"/>
            <p:cNvSpPr/>
            <p:nvPr/>
          </p:nvSpPr>
          <p:spPr>
            <a:xfrm rot="21600000">
              <a:off x="8348560" y="2330877"/>
              <a:ext cx="384803" cy="250993"/>
            </a:xfrm>
            <a:prstGeom prst="parallelogram">
              <a:avLst>
                <a:gd name="adj" fmla="val 25000"/>
              </a:avLst>
            </a:prstGeom>
            <a:solidFill>
              <a:srgbClr val="b3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1" name="평행 사변형 420"/>
            <p:cNvSpPr/>
            <p:nvPr/>
          </p:nvSpPr>
          <p:spPr>
            <a:xfrm rot="21600000">
              <a:off x="7592719" y="2330877"/>
              <a:ext cx="258180" cy="250993"/>
            </a:xfrm>
            <a:prstGeom prst="parallelogram">
              <a:avLst>
                <a:gd name="adj" fmla="val 25000"/>
              </a:avLst>
            </a:prstGeom>
            <a:solidFill>
              <a:srgbClr val="e54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23" name="그룹 422"/>
          <p:cNvGrpSpPr/>
          <p:nvPr/>
        </p:nvGrpSpPr>
        <p:grpSpPr>
          <a:xfrm rot="0" flipH="1">
            <a:off x="6780078" y="2320712"/>
            <a:ext cx="1149290" cy="211033"/>
            <a:chOff x="2272006" y="-45720"/>
            <a:chExt cx="1895200" cy="211033"/>
          </a:xfrm>
        </p:grpSpPr>
        <p:sp>
          <p:nvSpPr>
            <p:cNvPr id="424" name="TextBox 423"/>
            <p:cNvSpPr txBox="1"/>
            <p:nvPr/>
          </p:nvSpPr>
          <p:spPr>
            <a:xfrm>
              <a:off x="2272006" y="-45720"/>
              <a:ext cx="1887422" cy="211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solidFill>
                    <a:schemeClr val="bg1"/>
                  </a:solidFill>
                </a:rPr>
                <a:t>남색 상자 몬스터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2279520" y="-45720"/>
              <a:ext cx="1887685" cy="211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/>
                <a:t>남색 상자 몬스터</a:t>
              </a:r>
              <a:endParaRPr lang="ko-KR" altLang="en-US" sz="800"/>
            </a:p>
          </p:txBody>
        </p:sp>
      </p:grpSp>
      <p:grpSp>
        <p:nvGrpSpPr>
          <p:cNvPr id="509" name=""/>
          <p:cNvGrpSpPr/>
          <p:nvPr/>
        </p:nvGrpSpPr>
        <p:grpSpPr>
          <a:xfrm rot="0">
            <a:off x="107410" y="116631"/>
            <a:ext cx="1558528" cy="1480165"/>
            <a:chOff x="71405" y="272120"/>
            <a:chExt cx="677269" cy="643216"/>
          </a:xfrm>
        </p:grpSpPr>
        <p:sp>
          <p:nvSpPr>
            <p:cNvPr id="81" name="다이아몬드 80"/>
            <p:cNvSpPr/>
            <p:nvPr/>
          </p:nvSpPr>
          <p:spPr>
            <a:xfrm rot="19800000" flipV="1">
              <a:off x="196660" y="703589"/>
              <a:ext cx="104165" cy="200439"/>
            </a:xfrm>
            <a:prstGeom prst="diamon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6207" y="743662"/>
              <a:ext cx="452467" cy="114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/>
                <a:t>9999</a:t>
              </a:r>
              <a:endParaRPr lang="en-US" altLang="ko-KR" sz="1200"/>
            </a:p>
          </p:txBody>
        </p:sp>
        <p:grpSp>
          <p:nvGrpSpPr>
            <p:cNvPr id="111" name="그룹 110"/>
            <p:cNvGrpSpPr/>
            <p:nvPr/>
          </p:nvGrpSpPr>
          <p:grpSpPr>
            <a:xfrm rot="5400000" flipH="1">
              <a:off x="-226237" y="569763"/>
              <a:ext cx="643216" cy="47929"/>
              <a:chOff x="350208" y="1477564"/>
              <a:chExt cx="915307" cy="74567"/>
            </a:xfrm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350208" y="1477564"/>
                <a:ext cx="915307" cy="7456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350208" y="1477564"/>
                <a:ext cx="669227" cy="74567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631" name=""/>
          <p:cNvGrpSpPr/>
          <p:nvPr/>
        </p:nvGrpSpPr>
        <p:grpSpPr>
          <a:xfrm rot="0">
            <a:off x="1367699" y="6226873"/>
            <a:ext cx="2629106" cy="370479"/>
            <a:chOff x="1055440" y="6309562"/>
            <a:chExt cx="2376263" cy="334850"/>
          </a:xfrm>
        </p:grpSpPr>
        <p:grpSp>
          <p:nvGrpSpPr>
            <p:cNvPr id="630" name=""/>
            <p:cNvGrpSpPr/>
            <p:nvPr/>
          </p:nvGrpSpPr>
          <p:grpSpPr>
            <a:xfrm rot="0">
              <a:off x="1055440" y="6428633"/>
              <a:ext cx="215779" cy="215779"/>
              <a:chOff x="911424" y="7209665"/>
              <a:chExt cx="215779" cy="215779"/>
            </a:xfrm>
          </p:grpSpPr>
          <p:sp>
            <p:nvSpPr>
              <p:cNvPr id="599" name=""/>
              <p:cNvSpPr/>
              <p:nvPr/>
            </p:nvSpPr>
            <p:spPr>
              <a:xfrm rot="21600000">
                <a:off x="91142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09" name=""/>
              <p:cNvSpPr/>
              <p:nvPr/>
            </p:nvSpPr>
            <p:spPr>
              <a:xfrm rot="21600000">
                <a:off x="91142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9" name=""/>
            <p:cNvGrpSpPr/>
            <p:nvPr/>
          </p:nvGrpSpPr>
          <p:grpSpPr>
            <a:xfrm rot="0">
              <a:off x="1295493" y="6309565"/>
              <a:ext cx="215779" cy="215779"/>
              <a:chOff x="1066744" y="7054345"/>
              <a:chExt cx="215779" cy="215779"/>
            </a:xfrm>
          </p:grpSpPr>
          <p:sp>
            <p:nvSpPr>
              <p:cNvPr id="600" name=""/>
              <p:cNvSpPr/>
              <p:nvPr/>
            </p:nvSpPr>
            <p:spPr>
              <a:xfrm rot="21600000">
                <a:off x="1066744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0" name=""/>
              <p:cNvSpPr/>
              <p:nvPr/>
            </p:nvSpPr>
            <p:spPr>
              <a:xfrm rot="21600000">
                <a:off x="1066744" y="7054346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8" name=""/>
            <p:cNvGrpSpPr/>
            <p:nvPr/>
          </p:nvGrpSpPr>
          <p:grpSpPr>
            <a:xfrm rot="0">
              <a:off x="1535546" y="6428633"/>
              <a:ext cx="215779" cy="215779"/>
              <a:chOff x="1222064" y="7209665"/>
              <a:chExt cx="215779" cy="215779"/>
            </a:xfrm>
          </p:grpSpPr>
          <p:sp>
            <p:nvSpPr>
              <p:cNvPr id="601" name=""/>
              <p:cNvSpPr/>
              <p:nvPr/>
            </p:nvSpPr>
            <p:spPr>
              <a:xfrm rot="21600000">
                <a:off x="122206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1" name=""/>
              <p:cNvSpPr/>
              <p:nvPr/>
            </p:nvSpPr>
            <p:spPr>
              <a:xfrm rot="21600000">
                <a:off x="122206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7" name=""/>
            <p:cNvGrpSpPr/>
            <p:nvPr/>
          </p:nvGrpSpPr>
          <p:grpSpPr>
            <a:xfrm rot="0">
              <a:off x="1775601" y="6309565"/>
              <a:ext cx="215779" cy="215779"/>
              <a:chOff x="1377383" y="7054345"/>
              <a:chExt cx="215779" cy="215779"/>
            </a:xfrm>
          </p:grpSpPr>
          <p:sp>
            <p:nvSpPr>
              <p:cNvPr id="602" name=""/>
              <p:cNvSpPr/>
              <p:nvPr/>
            </p:nvSpPr>
            <p:spPr>
              <a:xfrm rot="21600000">
                <a:off x="1377383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2" name=""/>
              <p:cNvSpPr/>
              <p:nvPr/>
            </p:nvSpPr>
            <p:spPr>
              <a:xfrm rot="21600000">
                <a:off x="1377384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6" name=""/>
            <p:cNvGrpSpPr/>
            <p:nvPr/>
          </p:nvGrpSpPr>
          <p:grpSpPr>
            <a:xfrm rot="0">
              <a:off x="2015654" y="6428633"/>
              <a:ext cx="215779" cy="215779"/>
              <a:chOff x="1532704" y="7209665"/>
              <a:chExt cx="215779" cy="215779"/>
            </a:xfrm>
          </p:grpSpPr>
          <p:sp>
            <p:nvSpPr>
              <p:cNvPr id="603" name=""/>
              <p:cNvSpPr/>
              <p:nvPr/>
            </p:nvSpPr>
            <p:spPr>
              <a:xfrm rot="21600000">
                <a:off x="153270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3" name=""/>
              <p:cNvSpPr/>
              <p:nvPr/>
            </p:nvSpPr>
            <p:spPr>
              <a:xfrm rot="21600000">
                <a:off x="153270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5" name=""/>
            <p:cNvGrpSpPr/>
            <p:nvPr/>
          </p:nvGrpSpPr>
          <p:grpSpPr>
            <a:xfrm rot="0">
              <a:off x="2255708" y="6309562"/>
              <a:ext cx="215779" cy="215779"/>
              <a:chOff x="1688023" y="7054345"/>
              <a:chExt cx="215779" cy="215779"/>
            </a:xfrm>
          </p:grpSpPr>
          <p:sp>
            <p:nvSpPr>
              <p:cNvPr id="604" name=""/>
              <p:cNvSpPr/>
              <p:nvPr/>
            </p:nvSpPr>
            <p:spPr>
              <a:xfrm rot="21600000">
                <a:off x="1688023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4" name=""/>
              <p:cNvSpPr/>
              <p:nvPr/>
            </p:nvSpPr>
            <p:spPr>
              <a:xfrm rot="21600000">
                <a:off x="1688023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4" name=""/>
            <p:cNvGrpSpPr/>
            <p:nvPr/>
          </p:nvGrpSpPr>
          <p:grpSpPr>
            <a:xfrm rot="0">
              <a:off x="2495762" y="6428633"/>
              <a:ext cx="215779" cy="215779"/>
              <a:chOff x="1843344" y="7209665"/>
              <a:chExt cx="215779" cy="215779"/>
            </a:xfrm>
          </p:grpSpPr>
          <p:sp>
            <p:nvSpPr>
              <p:cNvPr id="605" name=""/>
              <p:cNvSpPr/>
              <p:nvPr/>
            </p:nvSpPr>
            <p:spPr>
              <a:xfrm rot="21600000">
                <a:off x="184334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5" name=""/>
              <p:cNvSpPr/>
              <p:nvPr/>
            </p:nvSpPr>
            <p:spPr>
              <a:xfrm rot="21600000">
                <a:off x="1843344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3" name=""/>
            <p:cNvGrpSpPr/>
            <p:nvPr/>
          </p:nvGrpSpPr>
          <p:grpSpPr>
            <a:xfrm rot="0">
              <a:off x="2735815" y="6309562"/>
              <a:ext cx="215779" cy="215779"/>
              <a:chOff x="1998663" y="7054345"/>
              <a:chExt cx="215779" cy="215779"/>
            </a:xfrm>
          </p:grpSpPr>
          <p:sp>
            <p:nvSpPr>
              <p:cNvPr id="606" name=""/>
              <p:cNvSpPr/>
              <p:nvPr/>
            </p:nvSpPr>
            <p:spPr>
              <a:xfrm rot="21600000">
                <a:off x="1998663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6" name=""/>
              <p:cNvSpPr/>
              <p:nvPr/>
            </p:nvSpPr>
            <p:spPr>
              <a:xfrm rot="21600000">
                <a:off x="1998663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2" name=""/>
            <p:cNvGrpSpPr/>
            <p:nvPr/>
          </p:nvGrpSpPr>
          <p:grpSpPr>
            <a:xfrm rot="0">
              <a:off x="2975869" y="6428633"/>
              <a:ext cx="215779" cy="215779"/>
              <a:chOff x="2155489" y="7209665"/>
              <a:chExt cx="215779" cy="215779"/>
            </a:xfrm>
          </p:grpSpPr>
          <p:sp>
            <p:nvSpPr>
              <p:cNvPr id="607" name=""/>
              <p:cNvSpPr/>
              <p:nvPr/>
            </p:nvSpPr>
            <p:spPr>
              <a:xfrm rot="21600000">
                <a:off x="2155489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7" name=""/>
              <p:cNvSpPr/>
              <p:nvPr/>
            </p:nvSpPr>
            <p:spPr>
              <a:xfrm rot="21600000">
                <a:off x="2155489" y="720966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1" name=""/>
            <p:cNvGrpSpPr/>
            <p:nvPr/>
          </p:nvGrpSpPr>
          <p:grpSpPr>
            <a:xfrm rot="0">
              <a:off x="3215924" y="6309562"/>
              <a:ext cx="215779" cy="215779"/>
              <a:chOff x="2310809" y="7054345"/>
              <a:chExt cx="215779" cy="215779"/>
            </a:xfrm>
          </p:grpSpPr>
          <p:sp>
            <p:nvSpPr>
              <p:cNvPr id="608" name=""/>
              <p:cNvSpPr/>
              <p:nvPr/>
            </p:nvSpPr>
            <p:spPr>
              <a:xfrm rot="21600000">
                <a:off x="2310809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8" name=""/>
              <p:cNvSpPr/>
              <p:nvPr/>
            </p:nvSpPr>
            <p:spPr>
              <a:xfrm rot="21600000">
                <a:off x="2310809" y="7054345"/>
                <a:ext cx="215779" cy="21577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632" name=""/>
          <p:cNvGrpSpPr/>
          <p:nvPr/>
        </p:nvGrpSpPr>
        <p:grpSpPr>
          <a:xfrm rot="0">
            <a:off x="1477443" y="5445224"/>
            <a:ext cx="1089498" cy="733200"/>
            <a:chOff x="875420" y="476671"/>
            <a:chExt cx="761637" cy="5125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33" name=""/>
            <p:cNvSpPr/>
            <p:nvPr/>
          </p:nvSpPr>
          <p:spPr>
            <a:xfrm rot="10800000" flipV="1">
              <a:off x="1108206" y="731654"/>
              <a:ext cx="296064" cy="25757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4" name=""/>
            <p:cNvSpPr/>
            <p:nvPr/>
          </p:nvSpPr>
          <p:spPr>
            <a:xfrm rot="10800000" flipV="1">
              <a:off x="1340993" y="605460"/>
              <a:ext cx="296064" cy="25757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5" name=""/>
            <p:cNvSpPr/>
            <p:nvPr/>
          </p:nvSpPr>
          <p:spPr>
            <a:xfrm rot="10800000" flipV="1">
              <a:off x="1108206" y="476671"/>
              <a:ext cx="296064" cy="25757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6" name=""/>
            <p:cNvSpPr/>
            <p:nvPr/>
          </p:nvSpPr>
          <p:spPr>
            <a:xfrm rot="10800000" flipV="1">
              <a:off x="875420" y="605460"/>
              <a:ext cx="296064" cy="25757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1" name=""/>
          <p:cNvGrpSpPr/>
          <p:nvPr/>
        </p:nvGrpSpPr>
        <p:grpSpPr>
          <a:xfrm rot="0">
            <a:off x="1055439" y="224645"/>
            <a:ext cx="7343730" cy="541807"/>
            <a:chOff x="1091443" y="186892"/>
            <a:chExt cx="5879725" cy="433795"/>
          </a:xfrm>
        </p:grpSpPr>
        <p:grpSp>
          <p:nvGrpSpPr>
            <p:cNvPr id="562" name=""/>
            <p:cNvGrpSpPr/>
            <p:nvPr/>
          </p:nvGrpSpPr>
          <p:grpSpPr>
            <a:xfrm rot="0">
              <a:off x="1102519" y="186892"/>
              <a:ext cx="5868649" cy="181768"/>
              <a:chOff x="1019439" y="181784"/>
              <a:chExt cx="8856981" cy="274325"/>
            </a:xfrm>
          </p:grpSpPr>
          <p:sp>
            <p:nvSpPr>
              <p:cNvPr id="13" name="평행 사변형 12"/>
              <p:cNvSpPr/>
              <p:nvPr/>
            </p:nvSpPr>
            <p:spPr>
              <a:xfrm rot="21600000" flipV="1">
                <a:off x="1019439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5" name="평행 사변형 374"/>
              <p:cNvSpPr/>
              <p:nvPr/>
            </p:nvSpPr>
            <p:spPr>
              <a:xfrm rot="21600000" flipV="1">
                <a:off x="1887749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6" name="평행 사변형 375"/>
              <p:cNvSpPr/>
              <p:nvPr/>
            </p:nvSpPr>
            <p:spPr>
              <a:xfrm rot="21600000" flipV="1">
                <a:off x="2756059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7" name="평행 사변형 376"/>
              <p:cNvSpPr/>
              <p:nvPr/>
            </p:nvSpPr>
            <p:spPr>
              <a:xfrm rot="21600000" flipV="1">
                <a:off x="3624369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8" name="평행 사변형 377"/>
              <p:cNvSpPr/>
              <p:nvPr/>
            </p:nvSpPr>
            <p:spPr>
              <a:xfrm rot="21600000" flipV="1">
                <a:off x="4492680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0" name="평행 사변형 379"/>
              <p:cNvSpPr/>
              <p:nvPr/>
            </p:nvSpPr>
            <p:spPr>
              <a:xfrm flipV="1">
                <a:off x="5360990" y="181784"/>
                <a:ext cx="1042188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2" name="평행 사변형 381"/>
              <p:cNvSpPr/>
              <p:nvPr/>
            </p:nvSpPr>
            <p:spPr>
              <a:xfrm flipV="1">
                <a:off x="7097611" y="181784"/>
                <a:ext cx="1042188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3" name="평행 사변형 382"/>
              <p:cNvSpPr/>
              <p:nvPr/>
            </p:nvSpPr>
            <p:spPr>
              <a:xfrm flipV="1">
                <a:off x="8834232" y="181784"/>
                <a:ext cx="1042188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4" name="평행 사변형 383"/>
              <p:cNvSpPr/>
              <p:nvPr/>
            </p:nvSpPr>
            <p:spPr>
              <a:xfrm flipV="1">
                <a:off x="7965922" y="181784"/>
                <a:ext cx="1042188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1" name="평행 사변형 380"/>
              <p:cNvSpPr/>
              <p:nvPr/>
            </p:nvSpPr>
            <p:spPr>
              <a:xfrm rot="21600000" flipV="1">
                <a:off x="6229300" y="181786"/>
                <a:ext cx="1042188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58" name=""/>
            <p:cNvGrpSpPr/>
            <p:nvPr/>
          </p:nvGrpSpPr>
          <p:grpSpPr>
            <a:xfrm rot="0" flipV="1">
              <a:off x="1091443" y="438918"/>
              <a:ext cx="5868649" cy="181768"/>
              <a:chOff x="1019439" y="181782"/>
              <a:chExt cx="8856981" cy="274327"/>
            </a:xfrm>
          </p:grpSpPr>
          <p:sp>
            <p:nvSpPr>
              <p:cNvPr id="659" name="평행 사변형 12"/>
              <p:cNvSpPr/>
              <p:nvPr/>
            </p:nvSpPr>
            <p:spPr>
              <a:xfrm rot="21600000" flipV="1">
                <a:off x="1019439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0" name="평행 사변형 374"/>
              <p:cNvSpPr/>
              <p:nvPr/>
            </p:nvSpPr>
            <p:spPr>
              <a:xfrm rot="21600000" flipV="1">
                <a:off x="1887749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1" name="평행 사변형 375"/>
              <p:cNvSpPr/>
              <p:nvPr/>
            </p:nvSpPr>
            <p:spPr>
              <a:xfrm rot="21600000" flipV="1">
                <a:off x="2756059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2" name="평행 사변형 376"/>
              <p:cNvSpPr/>
              <p:nvPr/>
            </p:nvSpPr>
            <p:spPr>
              <a:xfrm rot="21600000" flipV="1">
                <a:off x="3624369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3" name="평행 사변형 377"/>
              <p:cNvSpPr/>
              <p:nvPr/>
            </p:nvSpPr>
            <p:spPr>
              <a:xfrm rot="21600000" flipV="1">
                <a:off x="4492680" y="181784"/>
                <a:ext cx="1042187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4" name="평행 사변형 379"/>
              <p:cNvSpPr/>
              <p:nvPr/>
            </p:nvSpPr>
            <p:spPr>
              <a:xfrm flipV="1">
                <a:off x="5360990" y="181784"/>
                <a:ext cx="1042188" cy="274323"/>
              </a:xfrm>
              <a:prstGeom prst="parallelogram">
                <a:avLst>
                  <a:gd name="adj" fmla="val 97042"/>
                </a:avLst>
              </a:prstGeom>
              <a:solidFill>
                <a:srgbClr val="6ef5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5" name="평행 사변형 381"/>
              <p:cNvSpPr/>
              <p:nvPr/>
            </p:nvSpPr>
            <p:spPr>
              <a:xfrm flipV="1">
                <a:off x="7097611" y="181784"/>
                <a:ext cx="1042188" cy="274323"/>
              </a:xfrm>
              <a:prstGeom prst="parallelogram">
                <a:avLst>
                  <a:gd name="adj" fmla="val 97042"/>
                </a:avLst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6" name="평행 사변형 382"/>
              <p:cNvSpPr/>
              <p:nvPr/>
            </p:nvSpPr>
            <p:spPr>
              <a:xfrm flipV="1">
                <a:off x="8834232" y="181784"/>
                <a:ext cx="1042188" cy="274323"/>
              </a:xfrm>
              <a:prstGeom prst="parallelogram">
                <a:avLst>
                  <a:gd name="adj" fmla="val 97042"/>
                </a:avLst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7" name="평행 사변형 383"/>
              <p:cNvSpPr/>
              <p:nvPr/>
            </p:nvSpPr>
            <p:spPr>
              <a:xfrm flipV="1">
                <a:off x="7965922" y="181784"/>
                <a:ext cx="1042188" cy="274323"/>
              </a:xfrm>
              <a:prstGeom prst="parallelogram">
                <a:avLst>
                  <a:gd name="adj" fmla="val 97042"/>
                </a:avLst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668" name=""/>
              <p:cNvGrpSpPr/>
              <p:nvPr/>
            </p:nvGrpSpPr>
            <p:grpSpPr>
              <a:xfrm rot="21600000">
                <a:off x="6229301" y="181782"/>
                <a:ext cx="1042188" cy="274327"/>
                <a:chOff x="4414302" y="225743"/>
                <a:chExt cx="633980" cy="178921"/>
              </a:xfrm>
            </p:grpSpPr>
            <p:sp>
              <p:nvSpPr>
                <p:cNvPr id="669" name="평행 사변형 380"/>
                <p:cNvSpPr/>
                <p:nvPr/>
              </p:nvSpPr>
              <p:spPr>
                <a:xfrm flipV="1">
                  <a:off x="4414302" y="225745"/>
                  <a:ext cx="633980" cy="178919"/>
                </a:xfrm>
                <a:prstGeom prst="parallelogram">
                  <a:avLst>
                    <a:gd name="adj" fmla="val 97042"/>
                  </a:avLst>
                </a:prstGeom>
                <a:solidFill>
                  <a:srgbClr val="b3b3b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70" name="평행 사변형 385"/>
                <p:cNvSpPr/>
                <p:nvPr/>
              </p:nvSpPr>
              <p:spPr>
                <a:xfrm flipV="1">
                  <a:off x="4414302" y="225743"/>
                  <a:ext cx="435649" cy="178918"/>
                </a:xfrm>
                <a:prstGeom prst="parallelogram">
                  <a:avLst>
                    <a:gd name="adj" fmla="val 97042"/>
                  </a:avLst>
                </a:prstGeom>
                <a:solidFill>
                  <a:srgbClr val="eeb4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grpSp>
        <p:nvGrpSpPr>
          <p:cNvPr id="511" name=""/>
          <p:cNvGrpSpPr/>
          <p:nvPr/>
        </p:nvGrpSpPr>
        <p:grpSpPr>
          <a:xfrm rot="0" flipV="1">
            <a:off x="335359" y="163696"/>
            <a:ext cx="958254" cy="925043"/>
            <a:chOff x="263352" y="39037"/>
            <a:chExt cx="689011" cy="665132"/>
          </a:xfrm>
        </p:grpSpPr>
        <p:sp>
          <p:nvSpPr>
            <p:cNvPr id="319" name="타원 318"/>
            <p:cNvSpPr/>
            <p:nvPr/>
          </p:nvSpPr>
          <p:spPr>
            <a:xfrm flipV="1">
              <a:off x="263352" y="310375"/>
              <a:ext cx="308989" cy="308990"/>
            </a:xfrm>
            <a:prstGeom prst="ellipse">
              <a:avLst/>
            </a:prstGeom>
            <a:solidFill>
              <a:schemeClr val="accent4">
                <a:lumMod val="80000"/>
                <a:lumOff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800" b="1">
                <a:latin typeface="전주 완판본 순R"/>
                <a:ea typeface="전주 완판본 순R"/>
              </a:endParaRPr>
            </a:p>
          </p:txBody>
        </p:sp>
        <p:sp>
          <p:nvSpPr>
            <p:cNvPr id="320" name="타원 319"/>
            <p:cNvSpPr/>
            <p:nvPr/>
          </p:nvSpPr>
          <p:spPr>
            <a:xfrm flipV="1">
              <a:off x="473148" y="39037"/>
              <a:ext cx="308989" cy="308990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800" b="1">
                <a:latin typeface="전주 완판본 순R"/>
                <a:ea typeface="전주 완판본 순R"/>
              </a:endParaRPr>
            </a:p>
          </p:txBody>
        </p:sp>
        <p:sp>
          <p:nvSpPr>
            <p:cNvPr id="321" name="타원 320"/>
            <p:cNvSpPr/>
            <p:nvPr/>
          </p:nvSpPr>
          <p:spPr>
            <a:xfrm rot="21600000" flipV="1">
              <a:off x="473148" y="224953"/>
              <a:ext cx="479215" cy="479216"/>
            </a:xfrm>
            <a:prstGeom prst="ellipse">
              <a:avLst/>
            </a:prstGeom>
            <a:solidFill>
              <a:srgbClr val="f2ce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000">
                <a:latin typeface="전주 완판본 순R"/>
                <a:ea typeface="전주 완판본 순R"/>
              </a:endParaRPr>
            </a:p>
          </p:txBody>
        </p:sp>
      </p:grpSp>
      <p:grpSp>
        <p:nvGrpSpPr>
          <p:cNvPr id="673" name="그룹 150"/>
          <p:cNvGrpSpPr/>
          <p:nvPr/>
        </p:nvGrpSpPr>
        <p:grpSpPr>
          <a:xfrm rot="0">
            <a:off x="272763" y="5463340"/>
            <a:ext cx="1133267" cy="1133267"/>
            <a:chOff x="1460485" y="1694167"/>
            <a:chExt cx="1744725" cy="1740726"/>
          </a:xfrm>
          <a:solidFill>
            <a:srgbClr val="b3b3b3"/>
          </a:solidFill>
        </p:grpSpPr>
        <p:sp>
          <p:nvSpPr>
            <p:cNvPr id="674" name="자유형 151"/>
            <p:cNvSpPr/>
            <p:nvPr/>
          </p:nvSpPr>
          <p:spPr>
            <a:xfrm>
              <a:off x="2333021" y="2645992"/>
              <a:ext cx="559143" cy="788901"/>
            </a:xfrm>
            <a:custGeom>
              <a:avLst/>
              <a:gdLst>
                <a:gd name="connsiteX0" fmla="*/ 115 w 738334"/>
                <a:gd name="connsiteY0" fmla="*/ 0 h 1041723"/>
                <a:gd name="connsiteX1" fmla="*/ 738334 w 738334"/>
                <a:gd name="connsiteY1" fmla="*/ 738219 h 1041723"/>
                <a:gd name="connsiteX2" fmla="*/ 434830 w 738334"/>
                <a:gd name="connsiteY2" fmla="*/ 1041723 h 1041723"/>
                <a:gd name="connsiteX3" fmla="*/ 0 w 738334"/>
                <a:gd name="connsiteY3" fmla="*/ 1041723 h 1041723"/>
                <a:gd name="connsiteX4" fmla="*/ 0 w 738334"/>
                <a:gd name="connsiteY4" fmla="*/ 115 h 10417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334" h="1041723">
                  <a:moveTo>
                    <a:pt x="115" y="0"/>
                  </a:moveTo>
                  <a:lnTo>
                    <a:pt x="738334" y="738219"/>
                  </a:lnTo>
                  <a:lnTo>
                    <a:pt x="434830" y="1041723"/>
                  </a:lnTo>
                  <a:lnTo>
                    <a:pt x="0" y="1041723"/>
                  </a:lnTo>
                  <a:lnTo>
                    <a:pt x="0" y="115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5" name="자유형 152"/>
            <p:cNvSpPr/>
            <p:nvPr/>
          </p:nvSpPr>
          <p:spPr>
            <a:xfrm rot="5400000">
              <a:off x="1658286" y="1969232"/>
              <a:ext cx="790501" cy="558969"/>
            </a:xfrm>
            <a:custGeom>
              <a:avLst/>
              <a:gdLst>
                <a:gd name="connsiteX0" fmla="*/ 0 w 1043835"/>
                <a:gd name="connsiteY0" fmla="*/ 432371 h 738103"/>
                <a:gd name="connsiteX1" fmla="*/ 0 w 1043835"/>
                <a:gd name="connsiteY1" fmla="*/ 0 h 738103"/>
                <a:gd name="connsiteX2" fmla="*/ 1043835 w 1043835"/>
                <a:gd name="connsiteY2" fmla="*/ 0 h 738103"/>
                <a:gd name="connsiteX3" fmla="*/ 305732 w 1043835"/>
                <a:gd name="connsiteY3" fmla="*/ 738103 h 7381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3835" h="738103">
                  <a:moveTo>
                    <a:pt x="0" y="432371"/>
                  </a:moveTo>
                  <a:lnTo>
                    <a:pt x="0" y="0"/>
                  </a:lnTo>
                  <a:lnTo>
                    <a:pt x="1043835" y="0"/>
                  </a:lnTo>
                  <a:lnTo>
                    <a:pt x="305732" y="738103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6" name="자유형 153"/>
            <p:cNvSpPr/>
            <p:nvPr/>
          </p:nvSpPr>
          <p:spPr>
            <a:xfrm>
              <a:off x="2333021" y="1694167"/>
              <a:ext cx="671808" cy="949888"/>
            </a:xfrm>
            <a:custGeom>
              <a:avLst/>
              <a:gdLst>
                <a:gd name="connsiteX0" fmla="*/ 0 w 738335"/>
                <a:gd name="connsiteY0" fmla="*/ 0 h 1043952"/>
                <a:gd name="connsiteX1" fmla="*/ 432604 w 738335"/>
                <a:gd name="connsiteY1" fmla="*/ 0 h 1043952"/>
                <a:gd name="connsiteX2" fmla="*/ 738335 w 738335"/>
                <a:gd name="connsiteY2" fmla="*/ 305732 h 1043952"/>
                <a:gd name="connsiteX3" fmla="*/ 116 w 738335"/>
                <a:gd name="connsiteY3" fmla="*/ 1043952 h 1043952"/>
                <a:gd name="connsiteX4" fmla="*/ 0 w 738335"/>
                <a:gd name="connsiteY4" fmla="*/ 1043835 h 10439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335" h="1043952">
                  <a:moveTo>
                    <a:pt x="0" y="0"/>
                  </a:moveTo>
                  <a:lnTo>
                    <a:pt x="432604" y="0"/>
                  </a:lnTo>
                  <a:lnTo>
                    <a:pt x="738335" y="305732"/>
                  </a:lnTo>
                  <a:lnTo>
                    <a:pt x="116" y="1043952"/>
                  </a:lnTo>
                  <a:lnTo>
                    <a:pt x="0" y="1043835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7" name="자유형 154"/>
            <p:cNvSpPr/>
            <p:nvPr/>
          </p:nvSpPr>
          <p:spPr>
            <a:xfrm>
              <a:off x="1774051" y="2646078"/>
              <a:ext cx="558969" cy="788814"/>
            </a:xfrm>
            <a:custGeom>
              <a:avLst/>
              <a:gdLst>
                <a:gd name="connsiteX0" fmla="*/ 738104 w 738104"/>
                <a:gd name="connsiteY0" fmla="*/ 0 h 1041608"/>
                <a:gd name="connsiteX1" fmla="*/ 738104 w 738104"/>
                <a:gd name="connsiteY1" fmla="*/ 1041608 h 1041608"/>
                <a:gd name="connsiteX2" fmla="*/ 303503 w 738104"/>
                <a:gd name="connsiteY2" fmla="*/ 1041608 h 1041608"/>
                <a:gd name="connsiteX3" fmla="*/ 0 w 738104"/>
                <a:gd name="connsiteY3" fmla="*/ 738105 h 10416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04" h="1041608">
                  <a:moveTo>
                    <a:pt x="738104" y="0"/>
                  </a:moveTo>
                  <a:lnTo>
                    <a:pt x="738104" y="1041608"/>
                  </a:lnTo>
                  <a:lnTo>
                    <a:pt x="303503" y="1041608"/>
                  </a:lnTo>
                  <a:lnTo>
                    <a:pt x="0" y="738105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8" name="자유형 155"/>
            <p:cNvSpPr/>
            <p:nvPr/>
          </p:nvSpPr>
          <p:spPr>
            <a:xfrm rot="2700000">
              <a:off x="2530343" y="2167574"/>
              <a:ext cx="559988" cy="789746"/>
            </a:xfrm>
            <a:custGeom>
              <a:avLst/>
              <a:gdLst>
                <a:gd name="connsiteX0" fmla="*/ 0 w 739449"/>
                <a:gd name="connsiteY0" fmla="*/ 1041608 h 1042838"/>
                <a:gd name="connsiteX1" fmla="*/ 0 w 739449"/>
                <a:gd name="connsiteY1" fmla="*/ 0 h 1042838"/>
                <a:gd name="connsiteX2" fmla="*/ 434830 w 739449"/>
                <a:gd name="connsiteY2" fmla="*/ 0 h 1042838"/>
                <a:gd name="connsiteX3" fmla="*/ 739449 w 739449"/>
                <a:gd name="connsiteY3" fmla="*/ 304618 h 1042838"/>
                <a:gd name="connsiteX4" fmla="*/ 1229 w 739449"/>
                <a:gd name="connsiteY4" fmla="*/ 1042838 h 10428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449" h="1042838">
                  <a:moveTo>
                    <a:pt x="0" y="1041608"/>
                  </a:moveTo>
                  <a:lnTo>
                    <a:pt x="0" y="0"/>
                  </a:lnTo>
                  <a:lnTo>
                    <a:pt x="434830" y="0"/>
                  </a:lnTo>
                  <a:lnTo>
                    <a:pt x="739449" y="304618"/>
                  </a:lnTo>
                  <a:lnTo>
                    <a:pt x="1229" y="1042838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9" name="자유형 156"/>
            <p:cNvSpPr/>
            <p:nvPr/>
          </p:nvSpPr>
          <p:spPr>
            <a:xfrm rot="18900000">
              <a:off x="1460485" y="2448206"/>
              <a:ext cx="788813" cy="558124"/>
            </a:xfrm>
            <a:custGeom>
              <a:avLst/>
              <a:gdLst>
                <a:gd name="connsiteX0" fmla="*/ 304617 w 1041606"/>
                <a:gd name="connsiteY0" fmla="*/ 0 h 736988"/>
                <a:gd name="connsiteX1" fmla="*/ 1041606 w 1041606"/>
                <a:gd name="connsiteY1" fmla="*/ 736988 h 736988"/>
                <a:gd name="connsiteX2" fmla="*/ 0 w 1041606"/>
                <a:gd name="connsiteY2" fmla="*/ 736988 h 736988"/>
                <a:gd name="connsiteX3" fmla="*/ 0 w 1041606"/>
                <a:gd name="connsiteY3" fmla="*/ 304617 h 7369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606" h="736988">
                  <a:moveTo>
                    <a:pt x="304617" y="0"/>
                  </a:moveTo>
                  <a:lnTo>
                    <a:pt x="1041606" y="736988"/>
                  </a:lnTo>
                  <a:lnTo>
                    <a:pt x="0" y="736988"/>
                  </a:lnTo>
                  <a:lnTo>
                    <a:pt x="0" y="3046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0" name="자유형 157"/>
            <p:cNvSpPr/>
            <p:nvPr/>
          </p:nvSpPr>
          <p:spPr>
            <a:xfrm rot="5400000">
              <a:off x="2448955" y="2529212"/>
              <a:ext cx="559988" cy="789746"/>
            </a:xfrm>
            <a:custGeom>
              <a:avLst/>
              <a:gdLst>
                <a:gd name="connsiteX0" fmla="*/ 0 w 739449"/>
                <a:gd name="connsiteY0" fmla="*/ 1041608 h 1042838"/>
                <a:gd name="connsiteX1" fmla="*/ 0 w 739449"/>
                <a:gd name="connsiteY1" fmla="*/ 0 h 1042838"/>
                <a:gd name="connsiteX2" fmla="*/ 434830 w 739449"/>
                <a:gd name="connsiteY2" fmla="*/ 0 h 1042838"/>
                <a:gd name="connsiteX3" fmla="*/ 739449 w 739449"/>
                <a:gd name="connsiteY3" fmla="*/ 304618 h 1042838"/>
                <a:gd name="connsiteX4" fmla="*/ 1229 w 739449"/>
                <a:gd name="connsiteY4" fmla="*/ 1042838 h 10428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449" h="1042838">
                  <a:moveTo>
                    <a:pt x="0" y="1041608"/>
                  </a:moveTo>
                  <a:lnTo>
                    <a:pt x="0" y="0"/>
                  </a:lnTo>
                  <a:lnTo>
                    <a:pt x="434830" y="0"/>
                  </a:lnTo>
                  <a:lnTo>
                    <a:pt x="739449" y="304618"/>
                  </a:lnTo>
                  <a:lnTo>
                    <a:pt x="1229" y="1042838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1" name="자유형 158"/>
            <p:cNvSpPr/>
            <p:nvPr/>
          </p:nvSpPr>
          <p:spPr>
            <a:xfrm>
              <a:off x="1542395" y="2085967"/>
              <a:ext cx="788813" cy="558124"/>
            </a:xfrm>
            <a:custGeom>
              <a:avLst/>
              <a:gdLst>
                <a:gd name="connsiteX0" fmla="*/ 304617 w 1041606"/>
                <a:gd name="connsiteY0" fmla="*/ 0 h 736988"/>
                <a:gd name="connsiteX1" fmla="*/ 1041606 w 1041606"/>
                <a:gd name="connsiteY1" fmla="*/ 736988 h 736988"/>
                <a:gd name="connsiteX2" fmla="*/ 0 w 1041606"/>
                <a:gd name="connsiteY2" fmla="*/ 736988 h 736988"/>
                <a:gd name="connsiteX3" fmla="*/ 0 w 1041606"/>
                <a:gd name="connsiteY3" fmla="*/ 304617 h 7369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606" h="736988">
                  <a:moveTo>
                    <a:pt x="304617" y="0"/>
                  </a:moveTo>
                  <a:lnTo>
                    <a:pt x="1041606" y="736988"/>
                  </a:lnTo>
                  <a:lnTo>
                    <a:pt x="0" y="736988"/>
                  </a:lnTo>
                  <a:lnTo>
                    <a:pt x="0" y="3046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84" name=""/>
          <p:cNvGrpSpPr/>
          <p:nvPr/>
        </p:nvGrpSpPr>
        <p:grpSpPr>
          <a:xfrm rot="0">
            <a:off x="7662173" y="2312874"/>
            <a:ext cx="325493" cy="212725"/>
            <a:chOff x="7662173" y="2245603"/>
            <a:chExt cx="431318" cy="281886"/>
          </a:xfrm>
        </p:grpSpPr>
        <p:sp>
          <p:nvSpPr>
            <p:cNvPr id="682" name=""/>
            <p:cNvSpPr/>
            <p:nvPr/>
          </p:nvSpPr>
          <p:spPr>
            <a:xfrm>
              <a:off x="7662173" y="2330877"/>
              <a:ext cx="144016" cy="144016"/>
            </a:xfrm>
            <a:prstGeom prst="diamond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3" name=""/>
            <p:cNvSpPr txBox="1"/>
            <p:nvPr/>
          </p:nvSpPr>
          <p:spPr>
            <a:xfrm>
              <a:off x="7777040" y="2245602"/>
              <a:ext cx="316450" cy="28188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/>
                <a:t>3</a:t>
              </a:r>
              <a:endParaRPr lang="en-US" altLang="ko-KR" sz="800"/>
            </a:p>
          </p:txBody>
        </p:sp>
      </p:grpSp>
      <p:grpSp>
        <p:nvGrpSpPr>
          <p:cNvPr id="685" name=""/>
          <p:cNvGrpSpPr/>
          <p:nvPr/>
        </p:nvGrpSpPr>
        <p:grpSpPr>
          <a:xfrm rot="0">
            <a:off x="1271463" y="834622"/>
            <a:ext cx="401126" cy="319595"/>
            <a:chOff x="7662173" y="2290113"/>
            <a:chExt cx="285230" cy="227256"/>
          </a:xfrm>
        </p:grpSpPr>
        <p:sp>
          <p:nvSpPr>
            <p:cNvPr id="686" name=""/>
            <p:cNvSpPr/>
            <p:nvPr/>
          </p:nvSpPr>
          <p:spPr>
            <a:xfrm>
              <a:off x="7662173" y="2330877"/>
              <a:ext cx="144016" cy="144016"/>
            </a:xfrm>
            <a:prstGeom prst="diamond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7" name=""/>
            <p:cNvSpPr txBox="1"/>
            <p:nvPr/>
          </p:nvSpPr>
          <p:spPr>
            <a:xfrm>
              <a:off x="7777038" y="2290113"/>
              <a:ext cx="170365" cy="227256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>
                <a:defRPr/>
              </a:pPr>
              <a:r>
                <a:rPr lang="en-US" altLang="ko-KR" sz="1500"/>
                <a:t>3</a:t>
              </a:r>
              <a:endParaRPr lang="en-US" altLang="ko-KR" sz="1500"/>
            </a:p>
          </p:txBody>
        </p:sp>
      </p:grpSp>
      <p:grpSp>
        <p:nvGrpSpPr>
          <p:cNvPr id="688" name=""/>
          <p:cNvGrpSpPr/>
          <p:nvPr/>
        </p:nvGrpSpPr>
        <p:grpSpPr>
          <a:xfrm rot="0">
            <a:off x="1775520" y="834622"/>
            <a:ext cx="519602" cy="319595"/>
            <a:chOff x="7662173" y="2290113"/>
            <a:chExt cx="369475" cy="227256"/>
          </a:xfrm>
        </p:grpSpPr>
        <p:sp>
          <p:nvSpPr>
            <p:cNvPr id="689" name=""/>
            <p:cNvSpPr/>
            <p:nvPr/>
          </p:nvSpPr>
          <p:spPr>
            <a:xfrm>
              <a:off x="7662173" y="2330877"/>
              <a:ext cx="144016" cy="144016"/>
            </a:xfrm>
            <a:prstGeom prst="diamond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0" name=""/>
            <p:cNvSpPr txBox="1"/>
            <p:nvPr/>
          </p:nvSpPr>
          <p:spPr>
            <a:xfrm>
              <a:off x="7777037" y="2290113"/>
              <a:ext cx="254611" cy="227256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>
                <a:defRPr/>
              </a:pPr>
              <a:r>
                <a:rPr lang="en-US" altLang="ko-KR" sz="1500"/>
                <a:t>3</a:t>
              </a:r>
              <a:endParaRPr lang="en-US" altLang="ko-KR" sz="1500"/>
            </a:p>
          </p:txBody>
        </p:sp>
      </p:grpSp>
      <p:grpSp>
        <p:nvGrpSpPr>
          <p:cNvPr id="691" name=""/>
          <p:cNvGrpSpPr/>
          <p:nvPr/>
        </p:nvGrpSpPr>
        <p:grpSpPr>
          <a:xfrm rot="0">
            <a:off x="6309125" y="5980355"/>
            <a:ext cx="519602" cy="319595"/>
            <a:chOff x="7662173" y="2290113"/>
            <a:chExt cx="369475" cy="227256"/>
          </a:xfrm>
        </p:grpSpPr>
        <p:sp>
          <p:nvSpPr>
            <p:cNvPr id="692" name=""/>
            <p:cNvSpPr/>
            <p:nvPr/>
          </p:nvSpPr>
          <p:spPr>
            <a:xfrm>
              <a:off x="7662173" y="2330877"/>
              <a:ext cx="144016" cy="144016"/>
            </a:xfrm>
            <a:prstGeom prst="diamond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3" name=""/>
            <p:cNvSpPr txBox="1"/>
            <p:nvPr/>
          </p:nvSpPr>
          <p:spPr>
            <a:xfrm>
              <a:off x="7777037" y="2290114"/>
              <a:ext cx="254611" cy="227414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>
                <a:defRPr/>
              </a:pPr>
              <a:r>
                <a:rPr lang="en-US" altLang="ko-KR" sz="1500"/>
                <a:t>3</a:t>
              </a:r>
              <a:endParaRPr lang="en-US" altLang="ko-KR" sz="1500"/>
            </a:p>
          </p:txBody>
        </p:sp>
      </p:grpSp>
      <p:grpSp>
        <p:nvGrpSpPr>
          <p:cNvPr id="694" name=""/>
          <p:cNvGrpSpPr/>
          <p:nvPr/>
        </p:nvGrpSpPr>
        <p:grpSpPr>
          <a:xfrm rot="0">
            <a:off x="6800533" y="5980355"/>
            <a:ext cx="519602" cy="319818"/>
            <a:chOff x="7662173" y="2290114"/>
            <a:chExt cx="369475" cy="227414"/>
          </a:xfrm>
        </p:grpSpPr>
        <p:sp>
          <p:nvSpPr>
            <p:cNvPr id="695" name=""/>
            <p:cNvSpPr/>
            <p:nvPr/>
          </p:nvSpPr>
          <p:spPr>
            <a:xfrm>
              <a:off x="7662173" y="2330877"/>
              <a:ext cx="144016" cy="144016"/>
            </a:xfrm>
            <a:prstGeom prst="diamond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" name=""/>
            <p:cNvSpPr txBox="1"/>
            <p:nvPr/>
          </p:nvSpPr>
          <p:spPr>
            <a:xfrm>
              <a:off x="7777037" y="2290114"/>
              <a:ext cx="254611" cy="227414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>
                <a:defRPr/>
              </a:pPr>
              <a:r>
                <a:rPr lang="en-US" altLang="ko-KR" sz="1500"/>
                <a:t>3</a:t>
              </a:r>
              <a:endParaRPr lang="en-US" altLang="ko-KR" sz="1500"/>
            </a:p>
          </p:txBody>
        </p:sp>
      </p:grpSp>
      <p:grpSp>
        <p:nvGrpSpPr>
          <p:cNvPr id="697" name=""/>
          <p:cNvGrpSpPr/>
          <p:nvPr/>
        </p:nvGrpSpPr>
        <p:grpSpPr>
          <a:xfrm rot="0">
            <a:off x="7662173" y="2168860"/>
            <a:ext cx="325493" cy="214679"/>
            <a:chOff x="7662173" y="2245594"/>
            <a:chExt cx="431318" cy="284475"/>
          </a:xfrm>
        </p:grpSpPr>
        <p:sp>
          <p:nvSpPr>
            <p:cNvPr id="698" name=""/>
            <p:cNvSpPr/>
            <p:nvPr/>
          </p:nvSpPr>
          <p:spPr>
            <a:xfrm>
              <a:off x="7662173" y="2330877"/>
              <a:ext cx="144016" cy="144016"/>
            </a:xfrm>
            <a:prstGeom prst="diamond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9" name=""/>
            <p:cNvSpPr txBox="1"/>
            <p:nvPr/>
          </p:nvSpPr>
          <p:spPr>
            <a:xfrm>
              <a:off x="7777040" y="2245592"/>
              <a:ext cx="316450" cy="2844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/>
                <a:t>3</a:t>
              </a:r>
              <a:endParaRPr lang="en-US" altLang="ko-KR" sz="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3" y="0"/>
            <a:ext cx="1217935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업데이트 이력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609599" y="1417638"/>
          <a:ext cx="10420471" cy="496443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6991"/>
                <a:gridCol w="8793480"/>
              </a:tblGrid>
              <a:tr h="2371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ko-KR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게임 구성 항목 작성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71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성물 항목 작성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71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11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성물 항목에서 무기 항목 분리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전투 항목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무기 항목 작성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71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게임화면 콘티 구상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기초 조작 방법 작성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71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기본 정보 항목 작성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성물 항목 수정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71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전체 항목 재 작성 및 수정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호부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퀵슬롯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스킬창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마법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적의 정보 항목 형식 작성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451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71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전투 항목 수정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무기 시스템 제거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호부 시스템 제거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시스템 변경에 맞춰 전체 수정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게임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장르를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‘2D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로그라이크 메트로베니아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에서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‘2D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소울라이크 메트로베니아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로 변경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32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  <a:tr h="2371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성물에 특수 항목 추가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성물의 속성 항목의 종류 변경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성물 속성 항목 내용 변경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적의 정보 항목을 에너미 항목으로 변경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마법 항목 및 에너미 항목 내용 작성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구성</a:t>
            </a:r>
            <a:endParaRPr kumimoji="0" lang="ko-KR" altLang="en-US" sz="48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592796"/>
            <a:ext cx="5400600" cy="430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AutoNum type="arabicPeriod"/>
              <a:defRPr/>
            </a:pPr>
            <a:r>
              <a:rPr lang="ko-KR" altLang="en-US" sz="1200"/>
              <a:t>게임의 기반은 </a:t>
            </a:r>
            <a:r>
              <a:rPr lang="en-US" altLang="ko-KR" sz="1200"/>
              <a:t>2D</a:t>
            </a:r>
            <a:r>
              <a:rPr lang="ko-KR" altLang="en-US" sz="1200"/>
              <a:t> 횡스크롤 플랫포머 형식을 사용한다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AutoNum type="arabicPeriod"/>
              <a:defRPr/>
            </a:pPr>
            <a:endParaRPr lang="en-US" altLang="ko-KR" sz="1200"/>
          </a:p>
          <a:p>
            <a:pPr marL="333000" indent="-333000">
              <a:buAutoNum type="arabicPeriod"/>
              <a:defRPr/>
            </a:pPr>
            <a:r>
              <a:rPr lang="ko-KR" altLang="en-US" sz="1200"/>
              <a:t>필드는 중앙 지역에 </a:t>
            </a:r>
            <a:r>
              <a:rPr lang="en-US" altLang="ko-KR" sz="1200"/>
              <a:t>8</a:t>
            </a:r>
            <a:r>
              <a:rPr lang="ko-KR" altLang="en-US" sz="1200"/>
              <a:t>방위의 방향에 지역이 이어져 있는 형태다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AutoNum type="arabicPeriod"/>
              <a:defRPr/>
            </a:pPr>
            <a:endParaRPr lang="en-US" altLang="ko-KR" sz="1200"/>
          </a:p>
          <a:p>
            <a:pPr marL="333000" indent="-333000">
              <a:buAutoNum type="arabicPeriod"/>
              <a:defRPr/>
            </a:pPr>
            <a:r>
              <a:rPr lang="ko-KR" altLang="en-US" sz="1200"/>
              <a:t>비 전투 지역인 </a:t>
            </a:r>
            <a:r>
              <a:rPr lang="en-US" altLang="ko-KR" sz="1200"/>
              <a:t>2</a:t>
            </a:r>
            <a:r>
              <a:rPr lang="ko-KR" altLang="en-US" sz="1200"/>
              <a:t>개 지역과 최초 전투 지역인 중앙 지역을 제외한 </a:t>
            </a:r>
            <a:r>
              <a:rPr lang="en-US" altLang="ko-KR" sz="1200"/>
              <a:t>6</a:t>
            </a:r>
            <a:r>
              <a:rPr lang="ko-KR" altLang="en-US" sz="1200"/>
              <a:t>개 지역은 각 지역에 해당하는 속성을 가지고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AutoNum type="arabicPeriod"/>
              <a:defRPr/>
            </a:pPr>
            <a:endParaRPr lang="en-US" altLang="ko-KR" sz="1200"/>
          </a:p>
          <a:p>
            <a:pPr marL="333000" indent="-333000">
              <a:buAutoNum type="arabicPeriod"/>
              <a:defRPr/>
            </a:pPr>
            <a:r>
              <a:rPr lang="ko-KR" altLang="en-US" sz="1200"/>
              <a:t>각 전투 지역에는 해당 지역의 속성과 동일한 속성의 보스가 존재하며</a:t>
            </a:r>
            <a:r>
              <a:rPr lang="en-US" altLang="ko-KR" sz="1200"/>
              <a:t>,</a:t>
            </a:r>
            <a:r>
              <a:rPr lang="ko-KR" altLang="en-US" sz="1200"/>
              <a:t> 보스를 처치할 경우 해당 속성에 해당하는 성물을 얻을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lvl="0" indent="-333000">
              <a:buAutoNum type="arabicPeriod"/>
              <a:defRPr/>
            </a:pPr>
            <a:endParaRPr lang="ko-KR" altLang="en-US" sz="1200"/>
          </a:p>
          <a:p>
            <a:pPr marL="333000" lvl="0" indent="-333000">
              <a:buAutoNum type="arabicPeriod"/>
              <a:defRPr/>
            </a:pPr>
            <a:r>
              <a:rPr lang="ko-KR" altLang="en-US" sz="1200"/>
              <a:t>각 지역은 특정 속성이나 특정 타입의 공격을 이용하여 기믹을 해결해야 열 수 있는 특수 지형이 존재한다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lvl="0" indent="-333000">
              <a:buAutoNum type="arabicPeriod"/>
              <a:defRPr/>
            </a:pPr>
            <a:endParaRPr lang="en-US" altLang="ko-KR" sz="1200"/>
          </a:p>
          <a:p>
            <a:pPr marL="333000" lvl="0" indent="-333000">
              <a:buAutoNum type="arabicPeriod"/>
              <a:defRPr/>
            </a:pPr>
            <a:r>
              <a:rPr lang="ko-KR" altLang="en-US" sz="1200"/>
              <a:t>각 지역은 해당 지역의 속성과 동일한 속성의 적들이 등장한다</a:t>
            </a:r>
            <a:r>
              <a:rPr lang="en-US" altLang="ko-KR" sz="1200"/>
              <a:t>.</a:t>
            </a:r>
            <a:r>
              <a:rPr lang="ko-KR" altLang="en-US" sz="1200"/>
              <a:t> 습득한 성물의 양에 따라서 적들의 스펙이 증가한다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lvl="0" indent="-333000">
              <a:buAutoNum type="arabicPeriod"/>
              <a:defRPr/>
            </a:pPr>
            <a:endParaRPr lang="en-US" altLang="ko-KR" sz="1200"/>
          </a:p>
          <a:p>
            <a:pPr marL="333000" lvl="0" indent="-333000">
              <a:buAutoNum type="arabicPeriod"/>
              <a:defRPr/>
            </a:pPr>
            <a:r>
              <a:rPr lang="ko-KR" altLang="en-US" sz="1200"/>
              <a:t>선택한 난이도에 따라서 적의 물량이나 보스의 패턴 빈도 및 패턴 종류가 증가한다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lvl="0" indent="-333000">
              <a:buAutoNum type="arabicPeriod"/>
              <a:defRPr/>
            </a:pPr>
            <a:endParaRPr lang="en-US" altLang="ko-KR" sz="1200"/>
          </a:p>
          <a:p>
            <a:pPr marL="333000" lvl="0" indent="-333000">
              <a:buAutoNum type="arabicPeriod"/>
              <a:defRPr/>
            </a:pPr>
            <a:r>
              <a:rPr lang="ko-KR" altLang="en-US" sz="1200"/>
              <a:t>필드 곳곳에 세이브 포인트</a:t>
            </a:r>
            <a:r>
              <a:rPr lang="en-US" altLang="ko-KR" sz="1200"/>
              <a:t>(</a:t>
            </a:r>
            <a:r>
              <a:rPr lang="ko-KR" altLang="en-US" sz="1200"/>
              <a:t>열쇠의 사당</a:t>
            </a:r>
            <a:r>
              <a:rPr lang="en-US" altLang="ko-KR" sz="1200"/>
              <a:t>)</a:t>
            </a:r>
            <a:r>
              <a:rPr lang="ko-KR" altLang="en-US" sz="1200"/>
              <a:t>이 존재한다</a:t>
            </a:r>
            <a:r>
              <a:rPr lang="en-US" altLang="ko-KR" sz="1200"/>
              <a:t>.</a:t>
            </a:r>
            <a:r>
              <a:rPr lang="ko-KR" altLang="en-US" sz="1200"/>
              <a:t> 세이브 포인트와 상호작용 시 자동으로 세이브가 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lvl="0" indent="-333000">
              <a:buAutoNum type="arabicPeriod"/>
              <a:defRPr/>
            </a:pPr>
            <a:endParaRPr lang="en-US" altLang="ko-KR" sz="1200"/>
          </a:p>
          <a:p>
            <a:pPr marL="333000" lvl="0" indent="-333000">
              <a:buAutoNum type="arabicPeriod"/>
              <a:defRPr/>
            </a:pPr>
            <a:r>
              <a:rPr lang="ko-KR" altLang="en-US" sz="1200"/>
              <a:t>사망 시 마지막으로 세이브 시점에서 재시작한다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pic>
        <p:nvPicPr>
          <p:cNvPr id="13" name="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334" y="2060848"/>
            <a:ext cx="5027001" cy="2830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기초 조작 방법</a:t>
            </a:r>
            <a:endParaRPr kumimoji="0" lang="ko-KR" altLang="en-US" sz="48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110" y="1768033"/>
            <a:ext cx="4417168" cy="2528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이동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indent="-333000">
              <a:buFont typeface="Wingdings"/>
              <a:buChar char="ü"/>
              <a:defRPr/>
            </a:pPr>
            <a:r>
              <a:rPr lang="en-US" altLang="ko-KR" sz="1200"/>
              <a:t>L</a:t>
            </a:r>
            <a:r>
              <a:rPr lang="ko-KR" altLang="en-US" sz="1200"/>
              <a:t>스틱을 이용해서 이동할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좌우로 기울일 시 해당 방향으로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아래쪽으로 기울일 시 자세는 낮춘다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하단 대각선 좌우로 기울일 시 자세를 낮춘 상태에서 기울인 방향으로 느리게 움직인다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en-US" altLang="ko-KR" sz="1200"/>
              <a:t>L</a:t>
            </a:r>
            <a:r>
              <a:rPr lang="ko-KR" altLang="en-US" sz="1200"/>
              <a:t>으로 왼쪽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R</a:t>
            </a:r>
            <a:r>
              <a:rPr lang="ko-KR" altLang="en-US" sz="1200"/>
              <a:t>으로 오른쪽 방향으로 회피할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회피 방식은 기본적으로 구르기다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구르는 동안 적을 무시하고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기본적으로 무적 시간은 존재하지 않는다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en-US" altLang="ko-KR" sz="1200"/>
              <a:t>B</a:t>
            </a:r>
            <a:r>
              <a:rPr lang="ko-KR" altLang="en-US" sz="1200"/>
              <a:t>버튼으로 점프할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기본적으로 수직 위 방향으로 뛴다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L</a:t>
            </a:r>
            <a:r>
              <a:rPr lang="ko-KR" altLang="en-US" sz="1000"/>
              <a:t>스틱을 왼쪽이나 오른쪽으로 기울이도 뛸 경우</a:t>
            </a:r>
            <a:r>
              <a:rPr lang="en-US" altLang="ko-KR" sz="1000"/>
              <a:t>,</a:t>
            </a:r>
            <a:r>
              <a:rPr lang="ko-KR" altLang="en-US" sz="1000"/>
              <a:t> 해당 방향 </a:t>
            </a:r>
            <a:r>
              <a:rPr lang="en-US" altLang="ko-KR" sz="1000"/>
              <a:t>45</a:t>
            </a:r>
            <a:r>
              <a:rPr lang="ko-KR" altLang="en-US" sz="1000"/>
              <a:t>도 각도로 뛴다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9" name="TextBox 6"/>
          <p:cNvSpPr txBox="1"/>
          <p:nvPr/>
        </p:nvSpPr>
        <p:spPr>
          <a:xfrm>
            <a:off x="1367110" y="4635895"/>
            <a:ext cx="4417168" cy="118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상호작용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indent="-333000">
              <a:buFont typeface="Wingdings"/>
              <a:buChar char="ü"/>
              <a:defRPr/>
            </a:pPr>
            <a:r>
              <a:rPr lang="en-US" altLang="ko-KR" sz="1200"/>
              <a:t>A</a:t>
            </a:r>
            <a:r>
              <a:rPr lang="ko-KR" altLang="en-US" sz="1200"/>
              <a:t>버튼으로 근처 대상과 상호작용이 가능하다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NPC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대화</a:t>
            </a:r>
            <a:endParaRPr lang="ko-KR" altLang="en-US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상인 </a:t>
            </a:r>
            <a:r>
              <a:rPr lang="en-US" altLang="ko-KR" sz="1000"/>
              <a:t>:</a:t>
            </a:r>
            <a:r>
              <a:rPr lang="ko-KR" altLang="en-US" sz="1000"/>
              <a:t> 거래</a:t>
            </a:r>
            <a:endParaRPr lang="ko-KR" altLang="en-US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아이템 </a:t>
            </a:r>
            <a:r>
              <a:rPr lang="en-US" altLang="ko-KR" sz="1000"/>
              <a:t>:</a:t>
            </a:r>
            <a:r>
              <a:rPr lang="ko-KR" altLang="en-US" sz="1000"/>
              <a:t> 습득</a:t>
            </a:r>
            <a:endParaRPr lang="ko-KR" altLang="en-US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구조물 </a:t>
            </a:r>
            <a:r>
              <a:rPr lang="en-US" altLang="ko-KR" sz="1000"/>
              <a:t>:</a:t>
            </a:r>
            <a:r>
              <a:rPr lang="ko-KR" altLang="en-US" sz="1000"/>
              <a:t> 사용</a:t>
            </a:r>
            <a:endParaRPr lang="ko-KR" altLang="en-US" sz="1000"/>
          </a:p>
        </p:txBody>
      </p:sp>
      <p:sp>
        <p:nvSpPr>
          <p:cNvPr id="10" name="TextBox 6"/>
          <p:cNvSpPr txBox="1"/>
          <p:nvPr/>
        </p:nvSpPr>
        <p:spPr>
          <a:xfrm>
            <a:off x="6456039" y="4296903"/>
            <a:ext cx="4716524" cy="1120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메뉴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indent="-333000">
              <a:buFont typeface="Wingdings"/>
              <a:buChar char="ü"/>
              <a:defRPr/>
            </a:pPr>
            <a:r>
              <a:rPr lang="en-US" altLang="ko-KR" sz="1200"/>
              <a:t>+</a:t>
            </a:r>
            <a:r>
              <a:rPr lang="ko-KR" altLang="en-US" sz="1200"/>
              <a:t> 버튼으로 메뉴를 열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메뉴가 열리는 동안은 게임의 진행이 멈춘다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본 항목에서 설정을 변경할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본 항목에서 타이틀로 나갈 수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11" name="TextBox 6"/>
          <p:cNvSpPr txBox="1"/>
          <p:nvPr/>
        </p:nvSpPr>
        <p:spPr>
          <a:xfrm>
            <a:off x="6456039" y="2636912"/>
            <a:ext cx="4356484" cy="115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지도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indent="-333000">
              <a:buFont typeface="Wingdings"/>
              <a:buChar char="ü"/>
              <a:defRPr/>
            </a:pPr>
            <a:r>
              <a:rPr lang="en-US" altLang="ko-KR" sz="1200"/>
              <a:t>-</a:t>
            </a:r>
            <a:r>
              <a:rPr lang="ko-KR" altLang="en-US" sz="1200"/>
              <a:t>버튼으로 지도를 열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None/>
              <a:defRPr/>
            </a:pPr>
            <a:endParaRPr lang="en-US" altLang="ko-KR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지도에는 모든 지역의 지형 정보가 표시된다</a:t>
            </a:r>
            <a:r>
              <a:rPr lang="en-US" altLang="ko-KR" sz="1200"/>
              <a:t>.</a:t>
            </a:r>
            <a:r>
              <a:rPr lang="ko-KR" altLang="en-US" sz="1200"/>
              <a:t> 이 중 플레이어 캐릭터를 중점으로 한 일부가 플레이 화면의 우측 상단에 미니맵으로 표시된다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기본 정보</a:t>
            </a:r>
            <a:endParaRPr kumimoji="0" lang="ko-KR" altLang="en-US" sz="48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968" y="1531616"/>
            <a:ext cx="5976664" cy="2676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생명력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피격 시 감소되어 전소 되면 사망하는 스텟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일정 수치의 </a:t>
            </a:r>
            <a:r>
              <a:rPr lang="en-US" altLang="ko-KR" sz="1000"/>
              <a:t>HP</a:t>
            </a:r>
            <a:r>
              <a:rPr lang="ko-KR" altLang="en-US" sz="1000"/>
              <a:t>가 </a:t>
            </a:r>
            <a:r>
              <a:rPr lang="en-US" altLang="ko-KR" sz="1000"/>
              <a:t>HC</a:t>
            </a:r>
            <a:r>
              <a:rPr lang="ko-KR" altLang="en-US" sz="1000"/>
              <a:t>로 묶여서 구성된다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1247400" lvl="2" indent="-333000">
              <a:buFont typeface="Wingdings"/>
              <a:buChar char="§"/>
              <a:defRPr/>
            </a:pPr>
            <a:r>
              <a:rPr lang="en-US" altLang="ko-KR" sz="800"/>
              <a:t>HP</a:t>
            </a:r>
            <a:r>
              <a:rPr lang="ko-KR" altLang="en-US" sz="800"/>
              <a:t>가 </a:t>
            </a:r>
            <a:r>
              <a:rPr lang="en-US" altLang="ko-KR" sz="800"/>
              <a:t>0</a:t>
            </a:r>
            <a:r>
              <a:rPr lang="ko-KR" altLang="en-US" sz="800"/>
              <a:t> 이하가 되면 </a:t>
            </a:r>
            <a:r>
              <a:rPr lang="en-US" altLang="ko-KR" sz="800"/>
              <a:t>HC</a:t>
            </a:r>
            <a:r>
              <a:rPr lang="ko-KR" altLang="en-US" sz="800"/>
              <a:t>가 </a:t>
            </a:r>
            <a:r>
              <a:rPr lang="en-US" altLang="ko-KR" sz="800"/>
              <a:t>1</a:t>
            </a:r>
            <a:r>
              <a:rPr lang="ko-KR" altLang="en-US" sz="800"/>
              <a:t> 감소하면서 </a:t>
            </a:r>
            <a:r>
              <a:rPr lang="en-US" altLang="ko-KR" sz="800"/>
              <a:t>HP</a:t>
            </a:r>
            <a:r>
              <a:rPr lang="ko-KR" altLang="en-US" sz="800"/>
              <a:t>가 최대로 회복되는 형식</a:t>
            </a:r>
            <a:r>
              <a:rPr lang="en-US" altLang="ko-KR" sz="800"/>
              <a:t>.</a:t>
            </a:r>
            <a:endParaRPr lang="en-US" altLang="ko-KR" sz="800"/>
          </a:p>
          <a:p>
            <a:pPr marL="1247400" lvl="2" indent="-333000">
              <a:buFont typeface="Wingdings"/>
              <a:buChar char="§"/>
              <a:defRPr/>
            </a:pPr>
            <a:r>
              <a:rPr lang="en-US" altLang="ko-KR" sz="800"/>
              <a:t>HP</a:t>
            </a:r>
            <a:r>
              <a:rPr lang="ko-KR" altLang="en-US" sz="800"/>
              <a:t>가 음수가 되더라도 </a:t>
            </a:r>
            <a:r>
              <a:rPr lang="en-US" altLang="ko-KR" sz="800"/>
              <a:t>HC</a:t>
            </a:r>
            <a:r>
              <a:rPr lang="ko-KR" altLang="en-US" sz="800"/>
              <a:t>가 </a:t>
            </a:r>
            <a:r>
              <a:rPr lang="en-US" altLang="ko-KR" sz="800"/>
              <a:t>1</a:t>
            </a:r>
            <a:r>
              <a:rPr lang="ko-KR" altLang="en-US" sz="800"/>
              <a:t> 감소하고 </a:t>
            </a:r>
            <a:r>
              <a:rPr lang="en-US" altLang="ko-KR" sz="800"/>
              <a:t>HP</a:t>
            </a:r>
            <a:r>
              <a:rPr lang="ko-KR" altLang="en-US" sz="800"/>
              <a:t>는 완쾌된다</a:t>
            </a:r>
            <a:r>
              <a:rPr lang="en-US" altLang="ko-KR" sz="800"/>
              <a:t>.</a:t>
            </a:r>
            <a:endParaRPr lang="en-US" altLang="ko-KR" sz="800"/>
          </a:p>
          <a:p>
            <a:pPr marL="1247400" lvl="2" indent="-333000">
              <a:buFont typeface="Wingdings"/>
              <a:buChar char="§"/>
              <a:defRPr/>
            </a:pPr>
            <a:r>
              <a:rPr lang="en-US" altLang="ko-KR" sz="800"/>
              <a:t>HC</a:t>
            </a:r>
            <a:r>
              <a:rPr lang="ko-KR" altLang="en-US" sz="800"/>
              <a:t>를 기반으로 하는 피해는 현재 </a:t>
            </a:r>
            <a:r>
              <a:rPr lang="en-US" altLang="ko-KR" sz="800"/>
              <a:t>HP</a:t>
            </a:r>
            <a:r>
              <a:rPr lang="ko-KR" altLang="en-US" sz="800"/>
              <a:t>를 유지하면서 </a:t>
            </a:r>
            <a:r>
              <a:rPr lang="en-US" altLang="ko-KR" sz="800"/>
              <a:t>HC</a:t>
            </a:r>
            <a:r>
              <a:rPr lang="ko-KR" altLang="en-US" sz="800"/>
              <a:t>가 깎인다</a:t>
            </a:r>
            <a:r>
              <a:rPr lang="en-US" altLang="ko-KR" sz="800"/>
              <a:t>.</a:t>
            </a:r>
            <a:endParaRPr lang="en-US" altLang="ko-KR" sz="800"/>
          </a:p>
          <a:p>
            <a:pPr marL="1247400" lvl="2" indent="-333000">
              <a:buFont typeface="Wingdings"/>
              <a:buChar char="§"/>
              <a:defRPr/>
            </a:pPr>
            <a:r>
              <a:rPr lang="en-US" altLang="ko-KR" sz="800"/>
              <a:t>HC</a:t>
            </a:r>
            <a:r>
              <a:rPr lang="ko-KR" altLang="en-US" sz="800"/>
              <a:t>가 </a:t>
            </a:r>
            <a:r>
              <a:rPr lang="en-US" altLang="ko-KR" sz="800"/>
              <a:t>0</a:t>
            </a:r>
            <a:r>
              <a:rPr lang="ko-KR" altLang="en-US" sz="800"/>
              <a:t>인 상태에서 </a:t>
            </a:r>
            <a:r>
              <a:rPr lang="en-US" altLang="ko-KR" sz="800"/>
              <a:t>HP</a:t>
            </a:r>
            <a:r>
              <a:rPr lang="ko-KR" altLang="en-US" sz="800"/>
              <a:t>가 </a:t>
            </a:r>
            <a:r>
              <a:rPr lang="en-US" altLang="ko-KR" sz="800"/>
              <a:t>0</a:t>
            </a:r>
            <a:r>
              <a:rPr lang="ko-KR" altLang="en-US" sz="800"/>
              <a:t>이 되거나</a:t>
            </a:r>
            <a:r>
              <a:rPr lang="en-US" altLang="ko-KR" sz="800"/>
              <a:t>,</a:t>
            </a:r>
            <a:r>
              <a:rPr lang="ko-KR" altLang="en-US" sz="800"/>
              <a:t> </a:t>
            </a:r>
            <a:r>
              <a:rPr lang="en-US" altLang="ko-KR" sz="800"/>
              <a:t>HC</a:t>
            </a:r>
            <a:r>
              <a:rPr lang="ko-KR" altLang="en-US" sz="800"/>
              <a:t>가 음수가 될 경우 사망한다</a:t>
            </a:r>
            <a:r>
              <a:rPr lang="en-US" altLang="ko-KR" sz="800"/>
              <a:t>.</a:t>
            </a:r>
            <a:endParaRPr lang="en-US" altLang="ko-KR" sz="8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HP</a:t>
            </a:r>
            <a:r>
              <a:rPr lang="ko-KR" altLang="en-US" sz="1000"/>
              <a:t>의 초기치는 </a:t>
            </a:r>
            <a:r>
              <a:rPr lang="en-US" altLang="ko-KR" sz="1000"/>
              <a:t>5</a:t>
            </a:r>
            <a:r>
              <a:rPr lang="ko-KR" altLang="en-US" sz="1000"/>
              <a:t>이며</a:t>
            </a:r>
            <a:r>
              <a:rPr lang="en-US" altLang="ko-KR" sz="1000"/>
              <a:t>,</a:t>
            </a:r>
            <a:r>
              <a:rPr lang="ko-KR" altLang="en-US" sz="1000"/>
              <a:t> 스킬을 통해 </a:t>
            </a:r>
            <a:r>
              <a:rPr lang="en-US" altLang="ko-KR" sz="1000"/>
              <a:t>3~10</a:t>
            </a:r>
            <a:r>
              <a:rPr lang="ko-KR" altLang="en-US" sz="1000"/>
              <a:t>으로 조절할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HC</a:t>
            </a:r>
            <a:r>
              <a:rPr lang="ko-KR" altLang="en-US" sz="1000"/>
              <a:t>의 초기치는 </a:t>
            </a:r>
            <a:r>
              <a:rPr lang="en-US" altLang="ko-KR" sz="1000"/>
              <a:t>10</a:t>
            </a:r>
            <a:r>
              <a:rPr lang="ko-KR" altLang="en-US" sz="1000"/>
              <a:t>이며</a:t>
            </a:r>
            <a:r>
              <a:rPr lang="en-US" altLang="ko-KR" sz="1000"/>
              <a:t>,</a:t>
            </a:r>
            <a:r>
              <a:rPr lang="ko-KR" altLang="en-US" sz="1000"/>
              <a:t> 스킬을 통해 </a:t>
            </a:r>
            <a:r>
              <a:rPr lang="en-US" altLang="ko-KR" sz="1000"/>
              <a:t>6~20</a:t>
            </a:r>
            <a:r>
              <a:rPr lang="ko-KR" altLang="en-US" sz="1000"/>
              <a:t>으로 조절할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전투 타입 </a:t>
            </a:r>
            <a:r>
              <a:rPr lang="en-US" altLang="ko-KR" sz="1200"/>
              <a:t>UI</a:t>
            </a:r>
            <a:r>
              <a:rPr lang="ko-KR" altLang="en-US" sz="1200"/>
              <a:t>의 우측에 플레이어 캐릭터의 생명력을 나타내는 게이지가 표시된다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게이지 </a:t>
            </a:r>
            <a:r>
              <a:rPr lang="en-US" altLang="ko-KR" sz="1000"/>
              <a:t>1</a:t>
            </a:r>
            <a:r>
              <a:rPr lang="ko-KR" altLang="en-US" sz="1000"/>
              <a:t>칸이 </a:t>
            </a:r>
            <a:r>
              <a:rPr lang="en-US" altLang="ko-KR" sz="1000"/>
              <a:t>HC</a:t>
            </a:r>
            <a:r>
              <a:rPr lang="ko-KR" altLang="en-US" sz="1000"/>
              <a:t> </a:t>
            </a:r>
            <a:r>
              <a:rPr lang="en-US" altLang="ko-KR" sz="1000"/>
              <a:t>1</a:t>
            </a:r>
            <a:r>
              <a:rPr lang="ko-KR" altLang="en-US" sz="1000"/>
              <a:t>칸을 나타내며</a:t>
            </a:r>
            <a:r>
              <a:rPr lang="en-US" altLang="ko-KR" sz="1000"/>
              <a:t>,</a:t>
            </a:r>
            <a:r>
              <a:rPr lang="ko-KR" altLang="en-US" sz="1000"/>
              <a:t> 한 칸 안의 게이지의 잔량은 </a:t>
            </a:r>
            <a:r>
              <a:rPr lang="en-US" altLang="ko-KR" sz="1000"/>
              <a:t>HP</a:t>
            </a:r>
            <a:r>
              <a:rPr lang="ko-KR" altLang="en-US" sz="1000"/>
              <a:t>를 나타낸다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생명력 게이지는 </a:t>
            </a:r>
            <a:r>
              <a:rPr lang="en-US" altLang="ko-KR" sz="1000"/>
              <a:t>2</a:t>
            </a:r>
            <a:r>
              <a:rPr lang="ko-KR" altLang="en-US" sz="1000"/>
              <a:t>줄의 게이지로 표시된다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1247400" lvl="2" indent="-333000">
              <a:buFont typeface="Wingdings"/>
              <a:buChar char="§"/>
              <a:defRPr/>
            </a:pPr>
            <a:r>
              <a:rPr lang="ko-KR" altLang="en-US" sz="800"/>
              <a:t>최대 </a:t>
            </a:r>
            <a:r>
              <a:rPr lang="en-US" altLang="ko-KR" sz="800"/>
              <a:t>HC</a:t>
            </a:r>
            <a:r>
              <a:rPr lang="ko-KR" altLang="en-US" sz="800"/>
              <a:t>를 </a:t>
            </a:r>
            <a:r>
              <a:rPr lang="en-US" altLang="ko-KR" sz="800"/>
              <a:t>2</a:t>
            </a:r>
            <a:r>
              <a:rPr lang="ko-KR" altLang="en-US" sz="800"/>
              <a:t>로 나누어서 그 해</a:t>
            </a:r>
            <a:r>
              <a:rPr lang="en-US" altLang="ko-KR" sz="800"/>
              <a:t>(</a:t>
            </a:r>
            <a:r>
              <a:rPr lang="ko-KR" altLang="en-US" sz="800"/>
              <a:t>소수점 자리 올림</a:t>
            </a:r>
            <a:r>
              <a:rPr lang="en-US" altLang="ko-KR" sz="800"/>
              <a:t>)</a:t>
            </a:r>
            <a:r>
              <a:rPr lang="ko-KR" altLang="en-US" sz="800"/>
              <a:t>에 해당하는 수 만큼은 위에</a:t>
            </a:r>
            <a:r>
              <a:rPr lang="en-US" altLang="ko-KR" sz="800"/>
              <a:t>,</a:t>
            </a:r>
            <a:r>
              <a:rPr lang="ko-KR" altLang="en-US" sz="800"/>
              <a:t> 나머지는 아래에 표시된다</a:t>
            </a:r>
            <a:r>
              <a:rPr lang="en-US" altLang="ko-KR" sz="800"/>
              <a:t>.</a:t>
            </a:r>
            <a:endParaRPr lang="en-US" altLang="ko-KR" sz="800"/>
          </a:p>
          <a:p>
            <a:pPr marL="1247400" lvl="2" indent="-333000">
              <a:buFont typeface="Wingdings"/>
              <a:buChar char="§"/>
              <a:defRPr/>
            </a:pPr>
            <a:r>
              <a:rPr lang="ko-KR" altLang="en-US" sz="800"/>
              <a:t>각 칸은 </a:t>
            </a:r>
            <a:r>
              <a:rPr lang="en-US" altLang="ko-KR" sz="800"/>
              <a:t>HP</a:t>
            </a:r>
            <a:r>
              <a:rPr lang="ko-KR" altLang="en-US" sz="800"/>
              <a:t>의 최대치에 따라서 길이가 변한다</a:t>
            </a:r>
            <a:r>
              <a:rPr lang="en-US" altLang="ko-KR" sz="800"/>
              <a:t>.</a:t>
            </a:r>
            <a:r>
              <a:rPr lang="ko-KR" altLang="en-US" sz="800"/>
              <a:t> </a:t>
            </a:r>
            <a:r>
              <a:rPr lang="en-US" altLang="ko-KR" sz="800"/>
              <a:t>HP</a:t>
            </a:r>
            <a:r>
              <a:rPr lang="ko-KR" altLang="en-US" sz="800"/>
              <a:t> </a:t>
            </a:r>
            <a:r>
              <a:rPr lang="en-US" altLang="ko-KR" sz="800"/>
              <a:t>10</a:t>
            </a:r>
            <a:r>
              <a:rPr lang="ko-KR" altLang="en-US" sz="800"/>
              <a:t>에 </a:t>
            </a:r>
            <a:r>
              <a:rPr lang="en-US" altLang="ko-KR" sz="800"/>
              <a:t>HC</a:t>
            </a:r>
            <a:r>
              <a:rPr lang="ko-KR" altLang="en-US" sz="800"/>
              <a:t> </a:t>
            </a:r>
            <a:r>
              <a:rPr lang="en-US" altLang="ko-KR" sz="800"/>
              <a:t>20</a:t>
            </a:r>
            <a:r>
              <a:rPr lang="ko-KR" altLang="en-US" sz="800"/>
              <a:t>인 경우 화면 가로의 </a:t>
            </a:r>
            <a:r>
              <a:rPr lang="en-US" altLang="ko-KR" sz="800"/>
              <a:t>2/3</a:t>
            </a:r>
            <a:r>
              <a:rPr lang="ko-KR" altLang="en-US" sz="800"/>
              <a:t> 정도를 차지한다</a:t>
            </a:r>
            <a:r>
              <a:rPr lang="en-US" altLang="ko-KR" sz="800"/>
              <a:t>.</a:t>
            </a:r>
            <a:endParaRPr lang="en-US" altLang="ko-KR" sz="8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현재 </a:t>
            </a:r>
            <a:r>
              <a:rPr lang="en-US" altLang="ko-KR" sz="1000"/>
              <a:t>HC</a:t>
            </a:r>
            <a:r>
              <a:rPr lang="ko-KR" altLang="en-US" sz="1000"/>
              <a:t>에 해당하는 칸은 현재 </a:t>
            </a:r>
            <a:r>
              <a:rPr lang="en-US" altLang="ko-KR" sz="1000"/>
              <a:t>HP</a:t>
            </a:r>
            <a:r>
              <a:rPr lang="ko-KR" altLang="en-US" sz="1000"/>
              <a:t> 잔량에 따라서 우측에서 부터 게이지가 깎인다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1247400" lvl="2" indent="-333000">
              <a:buFont typeface="Wingdings"/>
              <a:buChar char="§"/>
              <a:defRPr/>
            </a:pPr>
            <a:r>
              <a:rPr lang="ko-KR" altLang="en-US" sz="800"/>
              <a:t>칸의 상태에 따라서 초록색</a:t>
            </a:r>
            <a:r>
              <a:rPr lang="en-US" altLang="ko-KR" sz="800"/>
              <a:t>(100%)</a:t>
            </a:r>
            <a:r>
              <a:rPr lang="ko-KR" altLang="en-US" sz="800"/>
              <a:t> </a:t>
            </a:r>
            <a:r>
              <a:rPr lang="en-US" altLang="ko-KR" sz="800"/>
              <a:t>-</a:t>
            </a:r>
            <a:r>
              <a:rPr lang="ko-KR" altLang="en-US" sz="800"/>
              <a:t> 노란색</a:t>
            </a:r>
            <a:r>
              <a:rPr lang="en-US" altLang="ko-KR" sz="800"/>
              <a:t>(50%</a:t>
            </a:r>
            <a:r>
              <a:rPr lang="ko-KR" altLang="en-US" sz="800"/>
              <a:t> 이상</a:t>
            </a:r>
            <a:r>
              <a:rPr lang="en-US" altLang="ko-KR" sz="800"/>
              <a:t>)</a:t>
            </a:r>
            <a:r>
              <a:rPr lang="ko-KR" altLang="en-US" sz="800"/>
              <a:t> </a:t>
            </a:r>
            <a:r>
              <a:rPr lang="en-US" altLang="ko-KR" sz="800"/>
              <a:t>-</a:t>
            </a:r>
            <a:r>
              <a:rPr lang="ko-KR" altLang="en-US" sz="800"/>
              <a:t> 빨간색</a:t>
            </a:r>
            <a:r>
              <a:rPr lang="en-US" altLang="ko-KR" sz="800"/>
              <a:t>(50%</a:t>
            </a:r>
            <a:r>
              <a:rPr lang="ko-KR" altLang="en-US" sz="800"/>
              <a:t> 미만</a:t>
            </a:r>
            <a:r>
              <a:rPr lang="en-US" altLang="ko-KR" sz="800"/>
              <a:t>)</a:t>
            </a:r>
            <a:r>
              <a:rPr lang="ko-KR" altLang="en-US" sz="800"/>
              <a:t> </a:t>
            </a:r>
            <a:r>
              <a:rPr lang="en-US" altLang="ko-KR" sz="800"/>
              <a:t>-</a:t>
            </a:r>
            <a:r>
              <a:rPr lang="ko-KR" altLang="en-US" sz="800"/>
              <a:t> 진회색</a:t>
            </a:r>
            <a:r>
              <a:rPr lang="en-US" altLang="ko-KR" sz="800"/>
              <a:t>(0%)</a:t>
            </a:r>
            <a:r>
              <a:rPr lang="ko-KR" altLang="en-US" sz="800"/>
              <a:t>로 변한다</a:t>
            </a:r>
            <a:r>
              <a:rPr lang="en-US" altLang="ko-KR" sz="800"/>
              <a:t>.</a:t>
            </a:r>
            <a:endParaRPr lang="en-US" altLang="ko-KR" sz="800"/>
          </a:p>
          <a:p>
            <a:pPr marL="1247400" lvl="2" indent="-333000">
              <a:buFont typeface="Wingdings"/>
              <a:buChar char="§"/>
              <a:defRPr/>
            </a:pPr>
            <a:r>
              <a:rPr lang="ko-KR" altLang="en-US" sz="800"/>
              <a:t>게이지의 감소된 공간은 회색으로 표시되며</a:t>
            </a:r>
            <a:r>
              <a:rPr lang="en-US" altLang="ko-KR" sz="800"/>
              <a:t>,</a:t>
            </a:r>
            <a:r>
              <a:rPr lang="ko-KR" altLang="en-US" sz="800"/>
              <a:t> </a:t>
            </a:r>
            <a:r>
              <a:rPr lang="en-US" altLang="ko-KR" sz="800"/>
              <a:t>0%</a:t>
            </a:r>
            <a:r>
              <a:rPr lang="ko-KR" altLang="en-US" sz="800"/>
              <a:t>인 칸은 투명도가 상승한다</a:t>
            </a:r>
            <a:r>
              <a:rPr lang="en-US" altLang="ko-KR" sz="800"/>
              <a:t>.</a:t>
            </a:r>
            <a:endParaRPr lang="en-US" altLang="ko-KR" sz="800"/>
          </a:p>
        </p:txBody>
      </p:sp>
      <p:grpSp>
        <p:nvGrpSpPr>
          <p:cNvPr id="50" name="그룹 49"/>
          <p:cNvGrpSpPr/>
          <p:nvPr/>
        </p:nvGrpSpPr>
        <p:grpSpPr>
          <a:xfrm rot="0">
            <a:off x="7188463" y="4329100"/>
            <a:ext cx="2137968" cy="2100927"/>
            <a:chOff x="162563" y="751388"/>
            <a:chExt cx="683339" cy="671500"/>
          </a:xfrm>
        </p:grpSpPr>
        <p:sp>
          <p:nvSpPr>
            <p:cNvPr id="51" name="다이아몬드 50"/>
            <p:cNvSpPr/>
            <p:nvPr/>
          </p:nvSpPr>
          <p:spPr>
            <a:xfrm rot="1800000">
              <a:off x="253625" y="773140"/>
              <a:ext cx="104165" cy="200439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3439" y="751388"/>
              <a:ext cx="452463" cy="175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9999</a:t>
              </a:r>
              <a:endParaRPr lang="en-US" altLang="ko-KR" sz="3000"/>
            </a:p>
          </p:txBody>
        </p:sp>
        <p:grpSp>
          <p:nvGrpSpPr>
            <p:cNvPr id="53" name="그룹 52"/>
            <p:cNvGrpSpPr/>
            <p:nvPr/>
          </p:nvGrpSpPr>
          <p:grpSpPr>
            <a:xfrm rot="5400000">
              <a:off x="-135079" y="1077315"/>
              <a:ext cx="643216" cy="47930"/>
              <a:chOff x="350208" y="1477563"/>
              <a:chExt cx="915307" cy="74568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350208" y="1477564"/>
                <a:ext cx="915307" cy="7456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350208" y="1477563"/>
                <a:ext cx="669227" cy="74567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3967587" y="3246487"/>
            <a:ext cx="1588540" cy="365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생명력 게이지</a:t>
            </a: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rot="16200000" flipV="1">
            <a:off x="3681288" y="2780167"/>
            <a:ext cx="508944" cy="423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"/>
          <p:cNvGrpSpPr/>
          <p:nvPr/>
        </p:nvGrpSpPr>
        <p:grpSpPr>
          <a:xfrm rot="0">
            <a:off x="822390" y="1877896"/>
            <a:ext cx="4369520" cy="1336490"/>
            <a:chOff x="335359" y="1956051"/>
            <a:chExt cx="3024336" cy="925043"/>
          </a:xfrm>
        </p:grpSpPr>
        <p:grpSp>
          <p:nvGrpSpPr>
            <p:cNvPr id="121" name=""/>
            <p:cNvGrpSpPr/>
            <p:nvPr/>
          </p:nvGrpSpPr>
          <p:grpSpPr>
            <a:xfrm rot="0">
              <a:off x="1046164" y="2016999"/>
              <a:ext cx="2313531" cy="541806"/>
              <a:chOff x="4648438" y="2017001"/>
              <a:chExt cx="2313531" cy="541806"/>
            </a:xfrm>
          </p:grpSpPr>
          <p:grpSp>
            <p:nvGrpSpPr>
              <p:cNvPr id="119" name=""/>
              <p:cNvGrpSpPr/>
              <p:nvPr/>
            </p:nvGrpSpPr>
            <p:grpSpPr>
              <a:xfrm rot="0">
                <a:off x="4662272" y="2017001"/>
                <a:ext cx="2299698" cy="227026"/>
                <a:chOff x="4662272" y="2017001"/>
                <a:chExt cx="2299698" cy="227026"/>
              </a:xfrm>
            </p:grpSpPr>
            <p:sp>
              <p:nvSpPr>
                <p:cNvPr id="97" name="평행 사변형 379"/>
                <p:cNvSpPr/>
                <p:nvPr/>
              </p:nvSpPr>
              <p:spPr>
                <a:xfrm flipV="1">
                  <a:off x="4662272" y="2017001"/>
                  <a:ext cx="862498" cy="227025"/>
                </a:xfrm>
                <a:prstGeom prst="parallelogram">
                  <a:avLst>
                    <a:gd name="adj" fmla="val 97042"/>
                  </a:avLst>
                </a:prstGeom>
                <a:solidFill>
                  <a:srgbClr val="6ef5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98" name="평행 사변형 381"/>
                <p:cNvSpPr/>
                <p:nvPr/>
              </p:nvSpPr>
              <p:spPr>
                <a:xfrm flipV="1">
                  <a:off x="6099472" y="2017001"/>
                  <a:ext cx="862498" cy="227025"/>
                </a:xfrm>
                <a:prstGeom prst="parallelogram">
                  <a:avLst>
                    <a:gd name="adj" fmla="val 97042"/>
                  </a:avLst>
                </a:prstGeom>
                <a:solidFill>
                  <a:srgbClr val="6ef5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1" name="평행 사변형 380"/>
                <p:cNvSpPr/>
                <p:nvPr/>
              </p:nvSpPr>
              <p:spPr>
                <a:xfrm rot="21600000" flipV="1">
                  <a:off x="5380872" y="2017002"/>
                  <a:ext cx="862498" cy="227025"/>
                </a:xfrm>
                <a:prstGeom prst="parallelogram">
                  <a:avLst>
                    <a:gd name="adj" fmla="val 97042"/>
                  </a:avLst>
                </a:prstGeom>
                <a:solidFill>
                  <a:srgbClr val="6ef5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20" name=""/>
              <p:cNvGrpSpPr/>
              <p:nvPr/>
            </p:nvGrpSpPr>
            <p:grpSpPr>
              <a:xfrm rot="0">
                <a:off x="4648438" y="2330712"/>
                <a:ext cx="2300579" cy="228094"/>
                <a:chOff x="4648439" y="2330712"/>
                <a:chExt cx="2300579" cy="228095"/>
              </a:xfrm>
            </p:grpSpPr>
            <p:sp>
              <p:nvSpPr>
                <p:cNvPr id="108" name="평행 사변형 379"/>
                <p:cNvSpPr/>
                <p:nvPr/>
              </p:nvSpPr>
              <p:spPr>
                <a:xfrm rot="21600000">
                  <a:off x="4648439" y="2331781"/>
                  <a:ext cx="862498" cy="227025"/>
                </a:xfrm>
                <a:prstGeom prst="parallelogram">
                  <a:avLst>
                    <a:gd name="adj" fmla="val 97042"/>
                  </a:avLst>
                </a:prstGeom>
                <a:solidFill>
                  <a:srgbClr val="6ef5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9" name="평행 사변형 381"/>
                <p:cNvSpPr/>
                <p:nvPr/>
              </p:nvSpPr>
              <p:spPr>
                <a:xfrm rot="21600000">
                  <a:off x="6086884" y="2330712"/>
                  <a:ext cx="862134" cy="226746"/>
                </a:xfrm>
                <a:prstGeom prst="parallelogram">
                  <a:avLst>
                    <a:gd name="adj" fmla="val 97042"/>
                  </a:avLst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112" name=""/>
                <p:cNvGrpSpPr/>
                <p:nvPr/>
              </p:nvGrpSpPr>
              <p:grpSpPr>
                <a:xfrm rot="0" flipV="1">
                  <a:off x="5367039" y="2331779"/>
                  <a:ext cx="862498" cy="227028"/>
                  <a:chOff x="4414302" y="225743"/>
                  <a:chExt cx="633980" cy="178921"/>
                </a:xfrm>
              </p:grpSpPr>
              <p:sp>
                <p:nvSpPr>
                  <p:cNvPr id="113" name="평행 사변형 380"/>
                  <p:cNvSpPr/>
                  <p:nvPr/>
                </p:nvSpPr>
                <p:spPr>
                  <a:xfrm flipV="1">
                    <a:off x="4414302" y="225745"/>
                    <a:ext cx="633980" cy="178919"/>
                  </a:xfrm>
                  <a:prstGeom prst="parallelogram">
                    <a:avLst>
                      <a:gd name="adj" fmla="val 97042"/>
                    </a:avLst>
                  </a:prstGeom>
                  <a:solidFill>
                    <a:srgbClr val="b3b3b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14" name="평행 사변형 385"/>
                  <p:cNvSpPr/>
                  <p:nvPr/>
                </p:nvSpPr>
                <p:spPr>
                  <a:xfrm flipV="1">
                    <a:off x="4414302" y="225743"/>
                    <a:ext cx="271175" cy="178919"/>
                  </a:xfrm>
                  <a:prstGeom prst="parallelogram">
                    <a:avLst>
                      <a:gd name="adj" fmla="val 97042"/>
                    </a:avLst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</p:grpSp>
        <p:grpSp>
          <p:nvGrpSpPr>
            <p:cNvPr id="115" name=""/>
            <p:cNvGrpSpPr/>
            <p:nvPr/>
          </p:nvGrpSpPr>
          <p:grpSpPr>
            <a:xfrm rot="0" flipV="1">
              <a:off x="335359" y="1956051"/>
              <a:ext cx="958254" cy="925043"/>
              <a:chOff x="263352" y="39037"/>
              <a:chExt cx="689011" cy="665132"/>
            </a:xfrm>
          </p:grpSpPr>
          <p:sp>
            <p:nvSpPr>
              <p:cNvPr id="116" name="타원 318"/>
              <p:cNvSpPr/>
              <p:nvPr/>
            </p:nvSpPr>
            <p:spPr>
              <a:xfrm flipV="1">
                <a:off x="263352" y="310375"/>
                <a:ext cx="308989" cy="308990"/>
              </a:xfrm>
              <a:prstGeom prst="ellipse">
                <a:avLst/>
              </a:prstGeom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800" b="1">
                  <a:latin typeface="전주 완판본 순R"/>
                  <a:ea typeface="전주 완판본 순R"/>
                </a:endParaRPr>
              </a:p>
            </p:txBody>
          </p:sp>
          <p:sp>
            <p:nvSpPr>
              <p:cNvPr id="117" name="타원 319"/>
              <p:cNvSpPr/>
              <p:nvPr/>
            </p:nvSpPr>
            <p:spPr>
              <a:xfrm flipV="1">
                <a:off x="473148" y="39037"/>
                <a:ext cx="308989" cy="308990"/>
              </a:xfrm>
              <a:prstGeom prst="ellipse">
                <a:avLst/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800" b="1">
                  <a:latin typeface="전주 완판본 순R"/>
                  <a:ea typeface="전주 완판본 순R"/>
                </a:endParaRPr>
              </a:p>
            </p:txBody>
          </p:sp>
          <p:sp>
            <p:nvSpPr>
              <p:cNvPr id="118" name="타원 320"/>
              <p:cNvSpPr/>
              <p:nvPr/>
            </p:nvSpPr>
            <p:spPr>
              <a:xfrm rot="21600000" flipV="1">
                <a:off x="473148" y="224953"/>
                <a:ext cx="479215" cy="479216"/>
              </a:xfrm>
              <a:prstGeom prst="ellipse">
                <a:avLst/>
              </a:prstGeom>
              <a:solidFill>
                <a:srgbClr val="f2ce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000">
                  <a:latin typeface="전주 완판본 순R"/>
                  <a:ea typeface="전주 완판본 순R"/>
                </a:endParaRPr>
              </a:p>
            </p:txBody>
          </p:sp>
        </p:grpSp>
      </p:grpSp>
      <p:sp>
        <p:nvSpPr>
          <p:cNvPr id="57" name="TextBox 6"/>
          <p:cNvSpPr txBox="1"/>
          <p:nvPr/>
        </p:nvSpPr>
        <p:spPr>
          <a:xfrm>
            <a:off x="1835188" y="4329101"/>
            <a:ext cx="5124908" cy="2043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결정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본 게임에서 경험치 역할을 하는 재화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이를 소비해서 스킬 노드를 활성화 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조각을 목표치 까지 모을 경우</a:t>
            </a:r>
            <a:r>
              <a:rPr lang="en-US" altLang="ko-KR" sz="1200"/>
              <a:t>,</a:t>
            </a:r>
            <a:r>
              <a:rPr lang="ko-KR" altLang="en-US" sz="1200"/>
              <a:t> 모인 조각을 결정 </a:t>
            </a:r>
            <a:r>
              <a:rPr lang="en-US" altLang="ko-KR" sz="1200"/>
              <a:t>1</a:t>
            </a:r>
            <a:r>
              <a:rPr lang="ko-KR" altLang="en-US" sz="1200"/>
              <a:t>개로 교환한다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이 교환은 특별한 조건 없이 자동으로 이루어진다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조각의 목표치는 조각을 결정으로 교환할 때 마다 복리로 증가한다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교환 방식은 초기화가 아닌 차감이다</a:t>
            </a:r>
            <a:r>
              <a:rPr lang="en-US" altLang="ko-KR" sz="1000"/>
              <a:t>.</a:t>
            </a:r>
            <a:r>
              <a:rPr lang="ko-KR" altLang="en-US" sz="1000"/>
              <a:t> 따라서</a:t>
            </a:r>
            <a:r>
              <a:rPr lang="en-US" altLang="ko-KR" sz="1000"/>
              <a:t>,</a:t>
            </a:r>
            <a:r>
              <a:rPr lang="ko-KR" altLang="en-US" sz="1000"/>
              <a:t> 결정으로 교환한 뒤에도 조각이 증가된 목표치를 넘겼다면 다시 교환이 이루어진다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본 시스템의 </a:t>
            </a:r>
            <a:r>
              <a:rPr lang="en-US" altLang="ko-KR" sz="1200"/>
              <a:t>UI</a:t>
            </a:r>
            <a:r>
              <a:rPr lang="ko-KR" altLang="en-US" sz="1200"/>
              <a:t>는 전투 타입 </a:t>
            </a:r>
            <a:r>
              <a:rPr lang="en-US" altLang="ko-KR" sz="1200"/>
              <a:t>UI</a:t>
            </a:r>
            <a:r>
              <a:rPr lang="ko-KR" altLang="en-US" sz="1200"/>
              <a:t>의 좌측 상단에 표시된다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조각은 목표치 비례 현재 소지 량을 게이지 형식으로 좌측에 표시한다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결정은 결정 아이콘과 함께 현재 개수를 우측 상단에 표시한다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grpSp>
        <p:nvGrpSpPr>
          <p:cNvPr id="129" name=""/>
          <p:cNvGrpSpPr/>
          <p:nvPr/>
        </p:nvGrpSpPr>
        <p:grpSpPr>
          <a:xfrm rot="0">
            <a:off x="2240307" y="2816931"/>
            <a:ext cx="1695454" cy="410424"/>
            <a:chOff x="2031443" y="2872281"/>
            <a:chExt cx="907970" cy="219795"/>
          </a:xfrm>
        </p:grpSpPr>
        <p:grpSp>
          <p:nvGrpSpPr>
            <p:cNvPr id="123" name=""/>
            <p:cNvGrpSpPr/>
            <p:nvPr/>
          </p:nvGrpSpPr>
          <p:grpSpPr>
            <a:xfrm rot="0">
              <a:off x="2031443" y="2872282"/>
              <a:ext cx="453432" cy="219794"/>
              <a:chOff x="7662173" y="2318602"/>
              <a:chExt cx="322424" cy="156290"/>
            </a:xfrm>
          </p:grpSpPr>
          <p:sp>
            <p:nvSpPr>
              <p:cNvPr id="124" name=""/>
              <p:cNvSpPr/>
              <p:nvPr/>
            </p:nvSpPr>
            <p:spPr>
              <a:xfrm>
                <a:off x="7662173" y="2330877"/>
                <a:ext cx="144016" cy="144016"/>
              </a:xfrm>
              <a:prstGeom prst="diamond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5" name=""/>
              <p:cNvSpPr txBox="1"/>
              <p:nvPr/>
            </p:nvSpPr>
            <p:spPr>
              <a:xfrm>
                <a:off x="7814231" y="2318602"/>
                <a:ext cx="170365" cy="15088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altLang="ko-KR" sz="2000"/>
                  <a:t>3</a:t>
                </a:r>
                <a:endParaRPr lang="en-US" altLang="ko-KR" sz="2000"/>
              </a:p>
            </p:txBody>
          </p:sp>
        </p:grpSp>
        <p:grpSp>
          <p:nvGrpSpPr>
            <p:cNvPr id="126" name=""/>
            <p:cNvGrpSpPr/>
            <p:nvPr/>
          </p:nvGrpSpPr>
          <p:grpSpPr>
            <a:xfrm rot="0">
              <a:off x="2535500" y="2872281"/>
              <a:ext cx="403913" cy="219794"/>
              <a:chOff x="7662173" y="2318602"/>
              <a:chExt cx="287212" cy="156290"/>
            </a:xfrm>
          </p:grpSpPr>
          <p:sp>
            <p:nvSpPr>
              <p:cNvPr id="127" name=""/>
              <p:cNvSpPr/>
              <p:nvPr/>
            </p:nvSpPr>
            <p:spPr>
              <a:xfrm>
                <a:off x="7662173" y="2330877"/>
                <a:ext cx="144016" cy="144016"/>
              </a:xfrm>
              <a:prstGeom prst="diamond">
                <a:avLst/>
              </a:prstGeom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8" name=""/>
              <p:cNvSpPr txBox="1"/>
              <p:nvPr/>
            </p:nvSpPr>
            <p:spPr>
              <a:xfrm>
                <a:off x="7814229" y="2318602"/>
                <a:ext cx="135155" cy="15088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altLang="ko-KR" sz="2000"/>
                  <a:t>3</a:t>
                </a:r>
                <a:endParaRPr lang="en-US" altLang="ko-KR" sz="2000"/>
              </a:p>
            </p:txBody>
          </p:sp>
        </p:grpSp>
      </p:grpSp>
      <p:sp>
        <p:nvSpPr>
          <p:cNvPr id="130" name="TextBox 57"/>
          <p:cNvSpPr txBox="1"/>
          <p:nvPr/>
        </p:nvSpPr>
        <p:spPr>
          <a:xfrm>
            <a:off x="2851276" y="3736299"/>
            <a:ext cx="2956692" cy="367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효과 표시</a:t>
            </a:r>
            <a:r>
              <a:rPr lang="en-US" altLang="ko-KR" sz="1200"/>
              <a:t>(</a:t>
            </a:r>
            <a:r>
              <a:rPr lang="ko-KR" altLang="en-US" sz="1200">
                <a:hlinkClick r:id="rId2" action="ppaction://hlinksldjump"/>
              </a:rPr>
              <a:t>성물 항목</a:t>
            </a:r>
            <a:r>
              <a:rPr lang="ko-KR" altLang="en-US" sz="1200"/>
              <a:t> 참고</a:t>
            </a:r>
            <a:r>
              <a:rPr lang="en-US" altLang="ko-KR" sz="1200"/>
              <a:t>)</a:t>
            </a:r>
            <a:endParaRPr lang="en-US" altLang="ko-KR" sz="1200"/>
          </a:p>
        </p:txBody>
      </p:sp>
      <p:cxnSp>
        <p:nvCxnSpPr>
          <p:cNvPr id="131" name="직선 연결선 58"/>
          <p:cNvCxnSpPr/>
          <p:nvPr/>
        </p:nvCxnSpPr>
        <p:spPr>
          <a:xfrm rot="16200000" flipV="1">
            <a:off x="2564977" y="3269979"/>
            <a:ext cx="508944" cy="423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</a:t>
            </a:r>
            <a:endParaRPr kumimoji="0" lang="ko-KR" altLang="en-US" sz="48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1863" y="1391479"/>
            <a:ext cx="6336705" cy="2645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전투</a:t>
            </a:r>
            <a:endParaRPr lang="ko-KR" altLang="en-US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1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공격 타입은 총 </a:t>
            </a:r>
            <a:r>
              <a:rPr lang="en-US" altLang="ko-KR" sz="1200"/>
              <a:t>3</a:t>
            </a:r>
            <a:r>
              <a:rPr lang="ko-KR" altLang="en-US" sz="1200"/>
              <a:t>종이 존재한다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Manual : </a:t>
            </a:r>
            <a:r>
              <a:rPr lang="ko-KR" altLang="en-US" sz="1000"/>
              <a:t>전체적으로 평이한 타입</a:t>
            </a:r>
            <a:r>
              <a:rPr lang="en-US" altLang="ko-KR" sz="1000"/>
              <a:t>.</a:t>
            </a:r>
            <a:r>
              <a:rPr lang="ko-KR" altLang="en-US" sz="1000"/>
              <a:t> 아이콘 바탕은 노란색이다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Blast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충전을 통해 강한 한방을 구사하는 타입</a:t>
            </a:r>
            <a:r>
              <a:rPr lang="en-US" altLang="ko-KR" sz="1000"/>
              <a:t>.</a:t>
            </a:r>
            <a:r>
              <a:rPr lang="ko-KR" altLang="en-US" sz="1000"/>
              <a:t> 아이콘 바탕은 빨간색이다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Rush : </a:t>
            </a:r>
            <a:r>
              <a:rPr lang="ko-KR" altLang="en-US" sz="1000"/>
              <a:t>회피하며 지속적으로 공격하는 타입</a:t>
            </a:r>
            <a:r>
              <a:rPr lang="en-US" altLang="ko-KR" sz="1000"/>
              <a:t>.</a:t>
            </a:r>
            <a:r>
              <a:rPr lang="ko-KR" altLang="en-US" sz="1000"/>
              <a:t> 아이콘 바탕은 초록색이다</a:t>
            </a:r>
            <a:r>
              <a:rPr lang="en-US" altLang="ko-KR" sz="1000"/>
              <a:t>.</a:t>
            </a:r>
            <a:endParaRPr lang="en-US" altLang="ko-KR" sz="1000"/>
          </a:p>
          <a:p>
            <a:pPr lvl="0"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본 게임의 공격에는 총 </a:t>
            </a:r>
            <a:r>
              <a:rPr lang="en-US" altLang="ko-KR" sz="1200"/>
              <a:t>8</a:t>
            </a:r>
            <a:r>
              <a:rPr lang="ko-KR" altLang="en-US" sz="1200"/>
              <a:t>가지 모션을 사용한다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약공격 </a:t>
            </a:r>
            <a:r>
              <a:rPr lang="en-US" altLang="ko-KR" sz="1000"/>
              <a:t>1</a:t>
            </a:r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모션 </a:t>
            </a:r>
            <a:r>
              <a:rPr lang="en-US" altLang="ko-KR" sz="1000"/>
              <a:t>1)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약공격 </a:t>
            </a:r>
            <a:r>
              <a:rPr lang="en-US" altLang="ko-KR" sz="1000"/>
              <a:t>2</a:t>
            </a:r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모션 </a:t>
            </a:r>
            <a:r>
              <a:rPr lang="en-US" altLang="ko-KR" sz="1000"/>
              <a:t>2)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강공격 </a:t>
            </a:r>
            <a:r>
              <a:rPr lang="en-US" altLang="ko-KR" sz="1000"/>
              <a:t>(</a:t>
            </a:r>
            <a:r>
              <a:rPr lang="ko-KR" altLang="en-US" sz="1000"/>
              <a:t>모션 </a:t>
            </a:r>
            <a:r>
              <a:rPr lang="en-US" altLang="ko-KR" sz="1000"/>
              <a:t>3)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크게 휘두르기 </a:t>
            </a:r>
            <a:r>
              <a:rPr lang="en-US" altLang="ko-KR" sz="1000"/>
              <a:t>(</a:t>
            </a:r>
            <a:r>
              <a:rPr lang="ko-KR" altLang="en-US" sz="1000"/>
              <a:t>모션 </a:t>
            </a:r>
            <a:r>
              <a:rPr lang="en-US" altLang="ko-KR" sz="1000"/>
              <a:t>4)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지면 내려찍기 </a:t>
            </a:r>
            <a:r>
              <a:rPr lang="en-US" altLang="ko-KR" sz="1000"/>
              <a:t>(</a:t>
            </a:r>
            <a:r>
              <a:rPr lang="ko-KR" altLang="en-US" sz="1000"/>
              <a:t>모션 </a:t>
            </a:r>
            <a:r>
              <a:rPr lang="en-US" altLang="ko-KR" sz="1000"/>
              <a:t>5)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전방 돌진 공격 </a:t>
            </a:r>
            <a:r>
              <a:rPr lang="en-US" altLang="ko-KR" sz="1000"/>
              <a:t>(</a:t>
            </a:r>
            <a:r>
              <a:rPr lang="ko-KR" altLang="en-US" sz="1000"/>
              <a:t>모션 </a:t>
            </a:r>
            <a:r>
              <a:rPr lang="en-US" altLang="ko-KR" sz="1000"/>
              <a:t>6)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어깨 치기 공격 </a:t>
            </a:r>
            <a:r>
              <a:rPr lang="en-US" altLang="ko-KR" sz="1000"/>
              <a:t>(</a:t>
            </a:r>
            <a:r>
              <a:rPr lang="ko-KR" altLang="en-US" sz="1000"/>
              <a:t>모션 </a:t>
            </a:r>
            <a:r>
              <a:rPr lang="en-US" altLang="ko-KR" sz="1000"/>
              <a:t>7)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공중 공격 </a:t>
            </a:r>
            <a:r>
              <a:rPr lang="en-US" altLang="ko-KR" sz="1000"/>
              <a:t>(</a:t>
            </a:r>
            <a:r>
              <a:rPr lang="ko-KR" altLang="en-US" sz="1000"/>
              <a:t>모션 </a:t>
            </a:r>
            <a:r>
              <a:rPr lang="en-US" altLang="ko-KR" sz="1000"/>
              <a:t>8)</a:t>
            </a:r>
            <a:endParaRPr lang="en-US" altLang="ko-KR" sz="1000"/>
          </a:p>
        </p:txBody>
      </p:sp>
      <p:sp>
        <p:nvSpPr>
          <p:cNvPr id="15" name="TextBox 6"/>
          <p:cNvSpPr txBox="1"/>
          <p:nvPr/>
        </p:nvSpPr>
        <p:spPr>
          <a:xfrm>
            <a:off x="911424" y="5118876"/>
            <a:ext cx="5293582" cy="118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공격 타입 교체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en-US" altLang="ko-KR" sz="1200"/>
              <a:t>ZL</a:t>
            </a:r>
            <a:r>
              <a:rPr lang="ko-KR" altLang="en-US" sz="1200"/>
              <a:t>버튼으로 왼쪽 타입으로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ZR</a:t>
            </a:r>
            <a:r>
              <a:rPr lang="ko-KR" altLang="en-US" sz="1200"/>
              <a:t>버튼으로 아래쪽 타입으로 교체할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왼쪽 장비로 교환할 시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UI</a:t>
            </a:r>
            <a:r>
              <a:rPr lang="ko-KR" altLang="en-US" sz="1000"/>
              <a:t> 구성이 시계 방향으로 회전한다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위쪽 장비로 교환할 시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UI</a:t>
            </a:r>
            <a:r>
              <a:rPr lang="ko-KR" altLang="en-US" sz="1000"/>
              <a:t> 구성이 반시계 방향으로 회전한다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이동하면서 원래 사용중이던 타입의 크기가 작아지고</a:t>
            </a:r>
            <a:r>
              <a:rPr lang="en-US" altLang="ko-KR" sz="1000"/>
              <a:t>,</a:t>
            </a:r>
            <a:r>
              <a:rPr lang="ko-KR" altLang="en-US" sz="1000"/>
              <a:t> 변경되는 타입의 크기가 커진다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16" name="TextBox 6"/>
          <p:cNvSpPr txBox="1"/>
          <p:nvPr/>
        </p:nvSpPr>
        <p:spPr>
          <a:xfrm>
            <a:off x="6564052" y="4412191"/>
            <a:ext cx="5293582" cy="204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공격 방법</a:t>
            </a:r>
            <a:endParaRPr lang="ko-KR" altLang="en-US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en-US" altLang="ko-KR" sz="1200"/>
              <a:t>Y</a:t>
            </a:r>
            <a:r>
              <a:rPr lang="ko-KR" altLang="en-US" sz="1200"/>
              <a:t>버튼을 사용하여 기본 공격을 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지상에서는 무기의 타입에 따른 기본 공격을 수행한다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공중에서는 모든 무기가 약공격 </a:t>
            </a:r>
            <a:r>
              <a:rPr lang="en-US" altLang="ko-KR" sz="1000"/>
              <a:t>1</a:t>
            </a:r>
            <a:r>
              <a:rPr lang="ko-KR" altLang="en-US" sz="1000"/>
              <a:t>타로 통일된다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en-US" altLang="ko-KR" sz="1200"/>
              <a:t>X</a:t>
            </a:r>
            <a:r>
              <a:rPr lang="ko-KR" altLang="en-US" sz="1200"/>
              <a:t>버튼을 사용하여 특수 공격을 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지상에서는 무기의 타입에 따른 특수 공격을 수행한다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공중에서는 특수 공격을 사용할 수 없다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특수 공격은 폭풍 효과</a:t>
            </a:r>
            <a:r>
              <a:rPr lang="en-US" altLang="ko-KR" sz="1000"/>
              <a:t>(</a:t>
            </a:r>
            <a:r>
              <a:rPr lang="ko-KR" altLang="en-US" sz="1000"/>
              <a:t>성물</a:t>
            </a:r>
            <a:r>
              <a:rPr lang="en-US" altLang="ko-KR" sz="1000"/>
              <a:t>-</a:t>
            </a:r>
            <a:r>
              <a:rPr lang="ko-KR" altLang="en-US" sz="1000"/>
              <a:t>속성 참고</a:t>
            </a:r>
            <a:r>
              <a:rPr lang="en-US" altLang="ko-KR" sz="1000"/>
              <a:t>)</a:t>
            </a:r>
            <a:r>
              <a:rPr lang="ko-KR" altLang="en-US" sz="1000"/>
              <a:t>를 통해 강화할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스킬로 커맨드를 사용하는 공격을 해금할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커맨드 방식은 격투게임과 유사한 방향키 회전 </a:t>
            </a:r>
            <a:r>
              <a:rPr lang="en-US" altLang="ko-KR" sz="1000"/>
              <a:t>+</a:t>
            </a:r>
            <a:r>
              <a:rPr lang="ko-KR" altLang="en-US" sz="1000"/>
              <a:t> 공격 버튼의 조합을 사용한다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예시</a:t>
            </a:r>
            <a:r>
              <a:rPr lang="en-US" altLang="ko-KR" sz="1000"/>
              <a:t>)</a:t>
            </a:r>
            <a:r>
              <a:rPr lang="ko-KR" altLang="en-US" sz="1000"/>
              <a:t> ↓→ </a:t>
            </a:r>
            <a:r>
              <a:rPr lang="en-US" altLang="ko-KR" sz="1000"/>
              <a:t>+</a:t>
            </a:r>
            <a:r>
              <a:rPr lang="ko-KR" altLang="en-US" sz="1000"/>
              <a:t> </a:t>
            </a:r>
            <a:r>
              <a:rPr lang="en-US" altLang="ko-KR" sz="1000"/>
              <a:t>X, </a:t>
            </a:r>
            <a:r>
              <a:rPr lang="ko-KR" altLang="en-US" sz="1000"/>
              <a:t>←↓→ </a:t>
            </a:r>
            <a:r>
              <a:rPr lang="en-US" altLang="ko-KR" sz="1000"/>
              <a:t>+</a:t>
            </a:r>
            <a:r>
              <a:rPr lang="ko-KR" altLang="en-US" sz="1000"/>
              <a:t> </a:t>
            </a:r>
            <a:r>
              <a:rPr lang="en-US" altLang="ko-KR" sz="1000"/>
              <a:t>Y </a:t>
            </a:r>
            <a:r>
              <a:rPr lang="ko-KR" altLang="en-US" sz="1000"/>
              <a:t>등</a:t>
            </a:r>
            <a:endParaRPr lang="ko-KR" altLang="en-US" sz="1000"/>
          </a:p>
        </p:txBody>
      </p:sp>
      <p:grpSp>
        <p:nvGrpSpPr>
          <p:cNvPr id="28" name="그룹 27"/>
          <p:cNvGrpSpPr/>
          <p:nvPr/>
        </p:nvGrpSpPr>
        <p:grpSpPr>
          <a:xfrm rot="0">
            <a:off x="1014915" y="1728405"/>
            <a:ext cx="2847917" cy="2749210"/>
            <a:chOff x="1014915" y="1728405"/>
            <a:chExt cx="2847917" cy="2749210"/>
          </a:xfrm>
        </p:grpSpPr>
        <p:grpSp>
          <p:nvGrpSpPr>
            <p:cNvPr id="22" name="그룹 21"/>
            <p:cNvGrpSpPr/>
            <p:nvPr/>
          </p:nvGrpSpPr>
          <p:grpSpPr>
            <a:xfrm rot="0">
              <a:off x="1014915" y="2078926"/>
              <a:ext cx="1277158" cy="1277158"/>
              <a:chOff x="1126454" y="2801470"/>
              <a:chExt cx="1054080" cy="105408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1126454" y="2801470"/>
                <a:ext cx="1054080" cy="1054080"/>
              </a:xfrm>
              <a:prstGeom prst="ellipse">
                <a:avLst/>
              </a:prstGeom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800" b="1">
                  <a:latin typeface="전주 완판본 순R"/>
                  <a:ea typeface="전주 완판본 순R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1600000">
                <a:off x="1375407" y="3024272"/>
                <a:ext cx="554355" cy="6021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4200" b="1">
                    <a:solidFill>
                      <a:schemeClr val="bg1"/>
                    </a:solidFill>
                  </a:rPr>
                  <a:t>R</a:t>
                </a:r>
                <a:endParaRPr lang="en-US" altLang="ko-KR" sz="4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0">
              <a:off x="1882074" y="3200457"/>
              <a:ext cx="1277158" cy="1277158"/>
              <a:chOff x="1993613" y="1679939"/>
              <a:chExt cx="1054080" cy="1054080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1993613" y="1679939"/>
                <a:ext cx="1054080" cy="1054080"/>
              </a:xfrm>
              <a:prstGeom prst="ellipse">
                <a:avLst/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800" b="1">
                  <a:latin typeface="전주 완판본 순R"/>
                  <a:ea typeface="전주 완판본 순R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21600000">
                <a:off x="2243571" y="1898278"/>
                <a:ext cx="554355" cy="6021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4200" b="1">
                    <a:solidFill>
                      <a:schemeClr val="bg1"/>
                    </a:solidFill>
                  </a:rPr>
                  <a:t>C</a:t>
                </a:r>
                <a:endParaRPr lang="en-US" altLang="ko-KR" sz="4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0">
              <a:off x="1882074" y="1728405"/>
              <a:ext cx="1980758" cy="1980758"/>
              <a:chOff x="1882074" y="2385319"/>
              <a:chExt cx="1980758" cy="198075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1882074" y="2385319"/>
                <a:ext cx="1980758" cy="1980758"/>
              </a:xfrm>
              <a:prstGeom prst="ellipse">
                <a:avLst/>
              </a:prstGeom>
              <a:solidFill>
                <a:srgbClr val="f2ce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8000">
                  <a:latin typeface="전주 완판본 순R"/>
                  <a:ea typeface="전주 완판본 순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21600000">
                <a:off x="2050956" y="2497144"/>
                <a:ext cx="1668780" cy="161544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0">
                    <a:solidFill>
                      <a:schemeClr val="bg1"/>
                    </a:solidFill>
                  </a:rPr>
                  <a:t>M</a:t>
                </a:r>
                <a:endParaRPr lang="en-US" altLang="ko-KR" sz="100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전투</a:t>
            </a:r>
            <a:r>
              <a:rPr kumimoji="0" lang="ko-KR" altLang="en-US" sz="20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0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타입</a:t>
            </a:r>
            <a:endParaRPr kumimoji="0" lang="ko-KR" altLang="en-US" sz="20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1412" y="2035606"/>
            <a:ext cx="4536530" cy="1581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en-US" altLang="ko-KR"/>
              <a:t>Manual</a:t>
            </a:r>
            <a:endParaRPr lang="en-US" altLang="ko-KR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특별한 기믹을 사용하지 않는 타입</a:t>
            </a:r>
            <a:endParaRPr lang="ko-KR" altLang="en-US" sz="1200"/>
          </a:p>
          <a:p>
            <a:pPr marL="33300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기본 공격이 </a:t>
            </a:r>
            <a:r>
              <a:rPr lang="en-US" altLang="ko-KR" sz="1200"/>
              <a:t>5</a:t>
            </a:r>
            <a:r>
              <a:rPr lang="ko-KR" altLang="en-US" sz="1200"/>
              <a:t>연타로 구성된다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모션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1-2-1-2-3)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공격력과 공격 속도가 평이하다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특수 공격 사용 시 무기를</a:t>
            </a:r>
            <a:r>
              <a:rPr lang="en-US" altLang="ko-KR" sz="1200"/>
              <a:t> </a:t>
            </a:r>
            <a:r>
              <a:rPr lang="ko-KR" altLang="en-US" sz="1200"/>
              <a:t>크게 휘두른다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모션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4)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속도는 느리지만 공격 범위가 넓고 강력한 공격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특수 공격은 성물 효과가 </a:t>
            </a:r>
            <a:r>
              <a:rPr lang="en-US" altLang="ko-KR" sz="1000"/>
              <a:t>2</a:t>
            </a:r>
            <a:r>
              <a:rPr lang="ko-KR" altLang="en-US" sz="1000"/>
              <a:t>배로 적용된다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폭풍 효과로 강화 시</a:t>
            </a:r>
            <a:r>
              <a:rPr lang="en-US" altLang="ko-KR" sz="1000"/>
              <a:t>,</a:t>
            </a:r>
            <a:r>
              <a:rPr lang="ko-KR" altLang="en-US" sz="1000"/>
              <a:t> 전방에 바람 투사체를 발사한다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12" name="TextBox 6"/>
          <p:cNvSpPr txBox="1"/>
          <p:nvPr/>
        </p:nvSpPr>
        <p:spPr>
          <a:xfrm>
            <a:off x="6780050" y="2686879"/>
            <a:ext cx="4536530" cy="1826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en-US" altLang="ko-KR"/>
              <a:t>Blast</a:t>
            </a:r>
            <a:endParaRPr lang="en-US" altLang="ko-KR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충전 공격을 사용하는 타입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버튼을 유지하여 공격을 충전할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충전된 공격은 공격력와 공격 범위가 더욱 강화된다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충전된 공격은 성물의 효과가 </a:t>
            </a:r>
            <a:r>
              <a:rPr lang="en-US" altLang="ko-KR" sz="1000"/>
              <a:t>3</a:t>
            </a:r>
            <a:r>
              <a:rPr lang="ko-KR" altLang="en-US" sz="1000"/>
              <a:t>배로 적용된다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기본 공격이 </a:t>
            </a:r>
            <a:r>
              <a:rPr lang="en-US" altLang="ko-KR" sz="1200"/>
              <a:t>3</a:t>
            </a:r>
            <a:r>
              <a:rPr lang="ko-KR" altLang="en-US" sz="1200"/>
              <a:t>연타로 구성된다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모션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1-2-3)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공격 속도와 피해량 모두 다소 부족하다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특수 공격 사용 시 전방을 내려찍는다</a:t>
            </a:r>
            <a:r>
              <a:rPr lang="en-US" altLang="ko-KR" sz="1200"/>
              <a:t>.(</a:t>
            </a:r>
            <a:r>
              <a:rPr lang="ko-KR" altLang="en-US" sz="1200"/>
              <a:t>모션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5)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판정은 기본 공격과 동일하며</a:t>
            </a:r>
            <a:r>
              <a:rPr lang="en-US" altLang="ko-KR" sz="1000"/>
              <a:t>,</a:t>
            </a:r>
            <a:r>
              <a:rPr lang="ko-KR" altLang="en-US" sz="1000"/>
              <a:t> 충전 공격도 가능하다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폭풍 효과로 강화 시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X</a:t>
            </a:r>
            <a:r>
              <a:rPr lang="ko-KR" altLang="en-US" sz="1000"/>
              <a:t>축으로 넓게 퍼지는 충격파가 추가된다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13" name="TextBox 6"/>
          <p:cNvSpPr txBox="1"/>
          <p:nvPr/>
        </p:nvSpPr>
        <p:spPr>
          <a:xfrm>
            <a:off x="1955488" y="3979822"/>
            <a:ext cx="4680546" cy="213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en-US" altLang="ko-KR"/>
              <a:t>Rush</a:t>
            </a:r>
            <a:endParaRPr lang="en-US" altLang="ko-KR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버튼 홀드를 사용하는 타입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공격 버튼을 길게 누르면 사용하는 공격이 변한다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기본 공격이 </a:t>
            </a:r>
            <a:r>
              <a:rPr lang="en-US" altLang="ko-KR" sz="1200"/>
              <a:t>2</a:t>
            </a:r>
            <a:r>
              <a:rPr lang="ko-KR" altLang="en-US" sz="1200"/>
              <a:t>연타 순환구조로 구성된다</a:t>
            </a:r>
            <a:r>
              <a:rPr lang="en-US" altLang="ko-KR" sz="1200"/>
              <a:t>.(</a:t>
            </a:r>
            <a:r>
              <a:rPr lang="ko-KR" altLang="en-US" sz="1200"/>
              <a:t>모션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1-2-1-...)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공격 속도는 빠르지만</a:t>
            </a:r>
            <a:r>
              <a:rPr lang="en-US" altLang="ko-KR" sz="1000"/>
              <a:t>,</a:t>
            </a:r>
            <a:r>
              <a:rPr lang="ko-KR" altLang="en-US" sz="1000"/>
              <a:t> 피해량이 낮다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버튼 홀드 시</a:t>
            </a:r>
            <a:r>
              <a:rPr lang="en-US" altLang="ko-KR" sz="1000"/>
              <a:t>, </a:t>
            </a:r>
            <a:r>
              <a:rPr lang="ko-KR" altLang="en-US" sz="1000"/>
              <a:t>공격 속도는 느리지만 강력한 일격을 가한다</a:t>
            </a:r>
            <a:r>
              <a:rPr lang="en-US" altLang="ko-KR" sz="1000"/>
              <a:t>.(</a:t>
            </a:r>
            <a:r>
              <a:rPr lang="ko-KR" altLang="en-US" sz="1000"/>
              <a:t>모션 </a:t>
            </a:r>
            <a:r>
              <a:rPr lang="en-US" altLang="ko-KR" sz="1000"/>
              <a:t>: 3)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특수 공격 사용 시 전방을 빠르게 찌른다</a:t>
            </a:r>
            <a:r>
              <a:rPr lang="en-US" altLang="ko-KR" sz="1200"/>
              <a:t>.(</a:t>
            </a:r>
            <a:r>
              <a:rPr lang="ko-KR" altLang="en-US" sz="1200"/>
              <a:t>모션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6)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매우 빠르게 발동하면서 피해량도 준수하나 공격 범위가 짧다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버튼 홀드 시</a:t>
            </a:r>
            <a:r>
              <a:rPr lang="en-US" altLang="ko-KR" sz="1000"/>
              <a:t>, </a:t>
            </a:r>
            <a:r>
              <a:rPr lang="ko-KR" altLang="en-US" sz="1000"/>
              <a:t>전방으로 나아가는 어깨치기로 변경된다</a:t>
            </a:r>
            <a:r>
              <a:rPr lang="en-US" altLang="ko-KR" sz="1000"/>
              <a:t>.(</a:t>
            </a:r>
            <a:r>
              <a:rPr lang="ko-KR" altLang="en-US" sz="1000"/>
              <a:t>모션 </a:t>
            </a:r>
            <a:r>
              <a:rPr lang="en-US" altLang="ko-KR" sz="1000"/>
              <a:t>7)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폭풍 효과로 강화 시</a:t>
            </a:r>
            <a:r>
              <a:rPr lang="en-US" altLang="ko-KR" sz="1000"/>
              <a:t>,</a:t>
            </a:r>
            <a:r>
              <a:rPr lang="ko-KR" altLang="en-US" sz="1000"/>
              <a:t> 공격 사거리가 비약적으로 상승한다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버튼 홀드 공격을 강화할 경우</a:t>
            </a:r>
            <a:r>
              <a:rPr lang="en-US" altLang="ko-KR" sz="1000"/>
              <a:t>,</a:t>
            </a:r>
            <a:r>
              <a:rPr lang="ko-KR" altLang="en-US" sz="1000"/>
              <a:t> 이동 속도와 이동 거리가 비약적으로 상승하며</a:t>
            </a:r>
            <a:r>
              <a:rPr lang="en-US" altLang="ko-KR" sz="1000"/>
              <a:t>,</a:t>
            </a:r>
            <a:r>
              <a:rPr lang="ko-KR" altLang="en-US" sz="1000"/>
              <a:t> 바람막 효과가 추가되어 공격 범위가 확장된다</a:t>
            </a:r>
            <a:r>
              <a:rPr lang="en-US" altLang="ko-KR" sz="1000"/>
              <a:t>.</a:t>
            </a:r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장비</a:t>
            </a:r>
            <a:endParaRPr kumimoji="0" lang="ko-KR" altLang="en-US" sz="48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TextBox 6"/>
          <p:cNvSpPr txBox="1"/>
          <p:nvPr/>
        </p:nvSpPr>
        <p:spPr>
          <a:xfrm>
            <a:off x="1630970" y="3635911"/>
            <a:ext cx="4609046" cy="1524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열쇠의 성물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게임 프롤로그의 끝에 얻게되는 무기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endParaRPr lang="en-US" altLang="ko-KR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본 아이템을 얻을 시</a:t>
            </a:r>
            <a:r>
              <a:rPr lang="en-US" altLang="ko-KR" sz="1200"/>
              <a:t>,</a:t>
            </a:r>
            <a:r>
              <a:rPr lang="ko-KR" altLang="en-US" sz="1200"/>
              <a:t> 열쇠의 사당을 이용할 수 있게 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열쇠의 사당과 상호작용 시 오토 세이브 및 필드 초기화</a:t>
            </a:r>
            <a:r>
              <a:rPr lang="en-US" altLang="ko-KR" sz="1000"/>
              <a:t>,</a:t>
            </a:r>
            <a:r>
              <a:rPr lang="ko-KR" altLang="en-US" sz="1000"/>
              <a:t> 캐릭터 상태 초기화가 이루어진다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열쇠의 사당에서 스킬창을 이용할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1247400" lvl="2" indent="-333000">
              <a:buFont typeface="Wingdings"/>
              <a:buChar char="§"/>
              <a:defRPr/>
            </a:pPr>
            <a:r>
              <a:rPr lang="ko-KR" altLang="en-US" sz="800"/>
              <a:t>자세한 사항은 </a:t>
            </a:r>
            <a:r>
              <a:rPr lang="ko-KR" altLang="en-US" sz="800">
                <a:hlinkClick r:id="rId2" action="ppaction://hlinksldjump"/>
              </a:rPr>
              <a:t>스킬 항목</a:t>
            </a:r>
            <a:r>
              <a:rPr lang="ko-KR" altLang="en-US" sz="800"/>
              <a:t> 참고</a:t>
            </a:r>
            <a:r>
              <a:rPr lang="en-US" altLang="ko-KR" sz="800"/>
              <a:t>.</a:t>
            </a:r>
            <a:endParaRPr lang="en-US" altLang="ko-KR" sz="8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정리하면</a:t>
            </a:r>
            <a:r>
              <a:rPr lang="en-US" altLang="ko-KR" sz="1000"/>
              <a:t>,</a:t>
            </a:r>
            <a:r>
              <a:rPr lang="ko-KR" altLang="en-US" sz="1000"/>
              <a:t> 소울 시리즈의 화톳불과 비슷한 역할의 오브젝트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43" name="TextBox 6"/>
          <p:cNvSpPr txBox="1"/>
          <p:nvPr/>
        </p:nvSpPr>
        <p:spPr>
          <a:xfrm>
            <a:off x="6923557" y="4258324"/>
            <a:ext cx="4465030" cy="2014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혼돈의 성물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게임의 최후반부에 얻게되는 목걸이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본 아이템을 얻을 시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‘</a:t>
            </a:r>
            <a:r>
              <a:rPr lang="ko-KR" altLang="en-US" sz="1200"/>
              <a:t>이면 개방</a:t>
            </a:r>
            <a:r>
              <a:rPr lang="en-US" altLang="ko-KR" sz="1200"/>
              <a:t>’</a:t>
            </a:r>
            <a:r>
              <a:rPr lang="ko-KR" altLang="en-US" sz="1200"/>
              <a:t> 기능이 해금된다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L</a:t>
            </a:r>
            <a:r>
              <a:rPr lang="ko-KR" altLang="en-US" sz="1000"/>
              <a:t>스틱을 눌러서 사용할 수 있는 기능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이면 개방을 사용할 시</a:t>
            </a:r>
            <a:r>
              <a:rPr lang="en-US" altLang="ko-KR" sz="1000"/>
              <a:t>,</a:t>
            </a:r>
            <a:r>
              <a:rPr lang="ko-KR" altLang="en-US" sz="1000"/>
              <a:t> 해당 위치에서 필드의 이면으로 돌입한다</a:t>
            </a:r>
            <a:r>
              <a:rPr lang="en-US" altLang="ko-KR" sz="1000"/>
              <a:t>.</a:t>
            </a:r>
            <a:r>
              <a:rPr lang="ko-KR" altLang="en-US" sz="1000"/>
              <a:t> 이면에서 사용할 시 현실으로 복귀한다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이면과 현실은 지형 구성이 다르며</a:t>
            </a:r>
            <a:r>
              <a:rPr lang="en-US" altLang="ko-KR" sz="1000"/>
              <a:t>,</a:t>
            </a:r>
            <a:r>
              <a:rPr lang="ko-KR" altLang="en-US" sz="1000"/>
              <a:t> 이동 위치는 현재 위치에 해당하는 위치에 대응하는 위치다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만약 현재 위치에 대응하는 위치가 막혀있다면 본 기능은 비활성화 된다</a:t>
            </a:r>
            <a:r>
              <a:rPr lang="en-US" altLang="ko-KR" sz="1000"/>
              <a:t>.</a:t>
            </a:r>
            <a:r>
              <a:rPr lang="ko-KR" altLang="en-US" sz="1000"/>
              <a:t> 대응하는 위치가 열린 지형으로 변경된다면 다시 활성화된다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44" name="TextBox 6"/>
          <p:cNvSpPr txBox="1"/>
          <p:nvPr/>
        </p:nvSpPr>
        <p:spPr>
          <a:xfrm>
            <a:off x="1019436" y="1641247"/>
            <a:ext cx="8820980" cy="79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게임의 플레이어 캐릭터가 얻게되는 장비들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플레이어가 사용할 수 있는 기능의 개방하는 요소로</a:t>
            </a:r>
            <a:r>
              <a:rPr lang="en-US" altLang="ko-KR" sz="1200"/>
              <a:t>,</a:t>
            </a:r>
            <a:r>
              <a:rPr lang="ko-KR" altLang="en-US" sz="1200"/>
              <a:t> 실제로 다른 게임의 장비와는 다른 개념이다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해당 장비를 얻기 전에는 해당 장비와 상동한 역할을 하는 다른 장비를 사용한다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따라서</a:t>
            </a:r>
            <a:r>
              <a:rPr lang="en-US" altLang="ko-KR" sz="1000"/>
              <a:t>,</a:t>
            </a:r>
            <a:r>
              <a:rPr lang="ko-KR" altLang="en-US" sz="1000"/>
              <a:t> 본 항목의 장비들을 습득할 경우에는 그에 걸맞게 캐릭터의 외형이 변하지만</a:t>
            </a:r>
            <a:r>
              <a:rPr lang="en-US" altLang="ko-KR" sz="1000"/>
              <a:t>,</a:t>
            </a:r>
            <a:r>
              <a:rPr lang="ko-KR" altLang="en-US" sz="1000"/>
              <a:t> 캐릭터의 실 성능이 변하지는 않는다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45" name="TextBox 6"/>
          <p:cNvSpPr txBox="1"/>
          <p:nvPr/>
        </p:nvSpPr>
        <p:spPr>
          <a:xfrm>
            <a:off x="6240016" y="2744924"/>
            <a:ext cx="5148572" cy="1091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조화의 성물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게임 프롤로그 도중에 얻게 되는 오른쪽 의수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마법을 해금하는 장비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본 장비를 얻은 이후 부터 마법을 사용할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본 장비를 얻기 전에는 마법에 관련된 </a:t>
            </a:r>
            <a:r>
              <a:rPr lang="en-US" altLang="ko-KR" sz="1000"/>
              <a:t>UI</a:t>
            </a:r>
            <a:r>
              <a:rPr lang="ko-KR" altLang="en-US" sz="1000"/>
              <a:t>가 표시되지 않는다</a:t>
            </a:r>
            <a:r>
              <a:rPr lang="en-US" altLang="ko-KR" sz="1000"/>
              <a:t>.</a:t>
            </a:r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767334" y="419354"/>
            <a:ext cx="6984873" cy="10654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ko-KR" altLang="en-US" sz="4800" b="0" i="0" u="none" strike="noStrike" kern="1200" cap="none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성물</a:t>
            </a:r>
            <a:endParaRPr kumimoji="0" lang="ko-KR" altLang="en-US" sz="2000" b="0" i="0" u="none" strike="noStrike" kern="1200" cap="none" normalizeH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2816" y="1448779"/>
            <a:ext cx="6625752" cy="362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속성 성물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보스를 처치할 시 얻을 수 있는 아이템</a:t>
            </a:r>
            <a:r>
              <a:rPr lang="en-US" altLang="ko-KR" sz="1200"/>
              <a:t>.</a:t>
            </a:r>
            <a:r>
              <a:rPr lang="ko-KR" altLang="en-US" sz="1200"/>
              <a:t> 플레이어 캐릭터가 사용하는 공격의 효과를 변경한다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스킬으로 </a:t>
            </a:r>
            <a:r>
              <a:rPr lang="en-US" altLang="ko-KR" sz="1000"/>
              <a:t>‘</a:t>
            </a:r>
            <a:r>
              <a:rPr lang="ko-KR" altLang="en-US" sz="1000"/>
              <a:t>간이 성물</a:t>
            </a:r>
            <a:r>
              <a:rPr lang="en-US" altLang="ko-KR" sz="1000"/>
              <a:t>’</a:t>
            </a:r>
            <a:r>
              <a:rPr lang="ko-KR" altLang="en-US" sz="1000"/>
              <a:t>을 찍을 시</a:t>
            </a:r>
            <a:r>
              <a:rPr lang="en-US" altLang="ko-KR" sz="1000"/>
              <a:t>,</a:t>
            </a:r>
            <a:r>
              <a:rPr lang="ko-KR" altLang="en-US" sz="1000"/>
              <a:t> 간이 성물 스킬이 찍힌 속성은 성물을 얻지 않아도 사용이 가능하다</a:t>
            </a:r>
            <a:r>
              <a:rPr lang="en-US" altLang="ko-KR" sz="1000"/>
              <a:t>.</a:t>
            </a:r>
            <a:r>
              <a:rPr lang="ko-KR" altLang="en-US" sz="1000"/>
              <a:t> 단</a:t>
            </a:r>
            <a:r>
              <a:rPr lang="en-US" altLang="ko-KR" sz="1000"/>
              <a:t>,</a:t>
            </a:r>
            <a:r>
              <a:rPr lang="ko-KR" altLang="en-US" sz="1000"/>
              <a:t> 이를 이용해서 필드 기믹을 해제할 수는 없다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장착중인 성물은 </a:t>
            </a:r>
            <a:r>
              <a:rPr lang="en-US" altLang="ko-KR" sz="1200"/>
              <a:t>R</a:t>
            </a:r>
            <a:r>
              <a:rPr lang="ko-KR" altLang="en-US" sz="1200"/>
              <a:t>스틱으로 변경이 가능하다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R</a:t>
            </a:r>
            <a:r>
              <a:rPr lang="ko-KR" altLang="en-US" sz="1000"/>
              <a:t>스틱을 기울이면 성물 커서가 기울여진 방향의 성물으로 옮겨진다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R</a:t>
            </a:r>
            <a:r>
              <a:rPr lang="ko-KR" altLang="en-US" sz="1000"/>
              <a:t>스틱을 누르면 현재 성물 커서가 존재하는 위치의 성물을 장착한다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성물 커서가 위치한 성물의 아이콘은 크기가 커진다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현재 장착 중인 성물을 제외한 나머지 성물은 아이콘이 어두워진다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현재 장착한 성물에 따라서 공격과 기술에 추가 효과가 적용된다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성물의 효과는 공격이나 마법 명중 시 누적형과 격발형 효과 수치를 쌓는 형식이다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기본적으로 각 수치의 최대치는 </a:t>
            </a:r>
            <a:r>
              <a:rPr lang="en-US" altLang="ko-KR" sz="1000"/>
              <a:t>5</a:t>
            </a:r>
            <a:r>
              <a:rPr lang="ko-KR" altLang="en-US" sz="1000"/>
              <a:t>이나</a:t>
            </a:r>
            <a:r>
              <a:rPr lang="en-US" altLang="ko-KR" sz="1000"/>
              <a:t>,</a:t>
            </a:r>
            <a:r>
              <a:rPr lang="ko-KR" altLang="en-US" sz="1000"/>
              <a:t> 스킬을 통해서 </a:t>
            </a:r>
            <a:r>
              <a:rPr lang="en-US" altLang="ko-KR" sz="1000"/>
              <a:t>3~10</a:t>
            </a:r>
            <a:r>
              <a:rPr lang="ko-KR" altLang="en-US" sz="1000"/>
              <a:t>으로 조절할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각 수치의 지속 시간은 기본적으로 </a:t>
            </a:r>
            <a:r>
              <a:rPr lang="en-US" altLang="ko-KR" sz="1000"/>
              <a:t>5</a:t>
            </a:r>
            <a:r>
              <a:rPr lang="ko-KR" altLang="en-US" sz="1000"/>
              <a:t>초이나</a:t>
            </a:r>
            <a:r>
              <a:rPr lang="en-US" altLang="ko-KR" sz="1000"/>
              <a:t>,</a:t>
            </a:r>
            <a:r>
              <a:rPr lang="ko-KR" altLang="en-US" sz="1000"/>
              <a:t> 스킬을 통해서 </a:t>
            </a:r>
            <a:r>
              <a:rPr lang="en-US" altLang="ko-KR" sz="1000"/>
              <a:t>3~10</a:t>
            </a:r>
            <a:r>
              <a:rPr lang="ko-KR" altLang="en-US" sz="1000"/>
              <a:t>초로 조절할 수 있다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현재 성물 현황은 화면 좌측 하단의 성물 </a:t>
            </a:r>
            <a:r>
              <a:rPr lang="en-US" altLang="ko-KR" sz="1200"/>
              <a:t>UI</a:t>
            </a:r>
            <a:r>
              <a:rPr lang="ko-KR" altLang="en-US" sz="1200"/>
              <a:t>에서 확인할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8</a:t>
            </a:r>
            <a:r>
              <a:rPr lang="ko-KR" altLang="en-US" sz="1000"/>
              <a:t>조각으로 나누어진 정</a:t>
            </a:r>
            <a:r>
              <a:rPr lang="en-US" altLang="ko-KR" sz="1000"/>
              <a:t>8</a:t>
            </a:r>
            <a:r>
              <a:rPr lang="ko-KR" altLang="en-US" sz="1000"/>
              <a:t>각형 모양으로</a:t>
            </a:r>
            <a:r>
              <a:rPr lang="en-US" altLang="ko-KR" sz="1000"/>
              <a:t>,</a:t>
            </a:r>
            <a:r>
              <a:rPr lang="ko-KR" altLang="en-US" sz="1000"/>
              <a:t> 나누어진 </a:t>
            </a:r>
            <a:r>
              <a:rPr lang="en-US" altLang="ko-KR" sz="1000"/>
              <a:t>1</a:t>
            </a:r>
            <a:r>
              <a:rPr lang="ko-KR" altLang="en-US" sz="1000"/>
              <a:t> 조각에 성물 </a:t>
            </a:r>
            <a:r>
              <a:rPr lang="en-US" altLang="ko-KR" sz="1000"/>
              <a:t>1</a:t>
            </a:r>
            <a:r>
              <a:rPr lang="ko-KR" altLang="en-US" sz="1000"/>
              <a:t>개를 할당한다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각 조각에는 해당 성물에 해당하는 속성의 아이콘이 표시된다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현재 장착중인 성물에 해당하는 조각은 약간 확대되며 전체적으로 밝아진다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333000" lvl="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적용 중인 성물의 효과는 생명력 게이지의 하단에 왼쪽을 기준으로 </a:t>
            </a:r>
            <a:r>
              <a:rPr lang="en-US" altLang="ko-KR" sz="1200"/>
              <a:t>1</a:t>
            </a:r>
            <a:r>
              <a:rPr lang="ko-KR" altLang="en-US" sz="1200"/>
              <a:t>열 횡대로 나열된다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en-US" altLang="ko-KR" sz="1000"/>
              <a:t>UI</a:t>
            </a:r>
            <a:r>
              <a:rPr lang="ko-KR" altLang="en-US" sz="1000"/>
              <a:t> 이미지는 </a:t>
            </a:r>
            <a:r>
              <a:rPr lang="ko-KR" altLang="en-US" sz="1000">
                <a:hlinkClick r:id="rId2" action="ppaction://hlinksldjump"/>
              </a:rPr>
              <a:t>기본 정보 항목</a:t>
            </a:r>
            <a:r>
              <a:rPr lang="ko-KR" altLang="en-US" sz="1000"/>
              <a:t>의 생명력 참고</a:t>
            </a:r>
            <a:r>
              <a:rPr lang="en-US" altLang="ko-KR" sz="1000"/>
              <a:t>.</a:t>
            </a:r>
            <a:endParaRPr lang="en-US" altLang="ko-KR" sz="1000"/>
          </a:p>
          <a:p>
            <a:pPr marL="790200" lvl="1" indent="-333000">
              <a:buFont typeface="Wingdings"/>
              <a:buChar char="Ø"/>
              <a:defRPr/>
            </a:pPr>
            <a:endParaRPr lang="ko-KR" altLang="en-US" sz="200"/>
          </a:p>
          <a:p>
            <a:pPr marL="333000" lvl="0" indent="-333000">
              <a:buFont typeface="Wingdings"/>
              <a:buChar char="ü"/>
              <a:defRPr/>
            </a:pPr>
            <a:r>
              <a:rPr lang="ko-KR" altLang="en-US" sz="1200"/>
              <a:t>성물들은 각 속성 별로 전용 필드 기믹이나 기능이 존재한다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2" name="TextBox 6"/>
          <p:cNvSpPr txBox="1"/>
          <p:nvPr/>
        </p:nvSpPr>
        <p:spPr>
          <a:xfrm>
            <a:off x="1630970" y="5216510"/>
            <a:ext cx="4465030" cy="112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누적형 효과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자신 혹은 적에게 특정 수치를 쌓고</a:t>
            </a:r>
            <a:r>
              <a:rPr lang="en-US" altLang="ko-KR" sz="1200"/>
              <a:t>,</a:t>
            </a:r>
            <a:r>
              <a:rPr lang="ko-KR" altLang="en-US" sz="1200"/>
              <a:t> 그 수치에 따른 효과를 가하는 효과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누적된 수치의 양에 따라서 효과가 강해진다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따라서</a:t>
            </a:r>
            <a:r>
              <a:rPr lang="en-US" altLang="ko-KR" sz="1000"/>
              <a:t>,</a:t>
            </a:r>
            <a:r>
              <a:rPr lang="ko-KR" altLang="en-US" sz="1000"/>
              <a:t> 최대치가 높을 수록 좋다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43" name="TextBox 6"/>
          <p:cNvSpPr txBox="1"/>
          <p:nvPr/>
        </p:nvSpPr>
        <p:spPr>
          <a:xfrm>
            <a:off x="6923557" y="5216510"/>
            <a:ext cx="4465030" cy="112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Wingdings"/>
              <a:buNone/>
              <a:defRPr/>
            </a:pPr>
            <a:r>
              <a:rPr lang="ko-KR" altLang="en-US"/>
              <a:t>격발형 효과</a:t>
            </a:r>
            <a:endParaRPr lang="ko-KR" altLang="en-US"/>
          </a:p>
          <a:p>
            <a:pPr marL="333000" indent="-333000">
              <a:buFont typeface="Wingdings"/>
              <a:buChar char="ü"/>
              <a:defRPr/>
            </a:pPr>
            <a:endParaRPr lang="ko-KR" altLang="en-US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자신 혹은 적에게 특정 수치를 쌓고</a:t>
            </a:r>
            <a:r>
              <a:rPr lang="en-US" altLang="ko-KR" sz="1200"/>
              <a:t>,</a:t>
            </a:r>
            <a:r>
              <a:rPr lang="ko-KR" altLang="en-US" sz="1200"/>
              <a:t> 그 수치가 최대치가 될 경우 수치를 초기화하면서 효과를 발동하는 효과</a:t>
            </a:r>
            <a:r>
              <a:rPr lang="en-US" altLang="ko-KR" sz="1200"/>
              <a:t>.</a:t>
            </a:r>
            <a:endParaRPr lang="en-US" altLang="ko-KR" sz="1200"/>
          </a:p>
          <a:p>
            <a:pPr marL="333000" indent="-333000">
              <a:buFont typeface="Wingdings"/>
              <a:buChar char="ü"/>
              <a:defRPr/>
            </a:pPr>
            <a:endParaRPr lang="en-US" altLang="ko-KR" sz="200"/>
          </a:p>
          <a:p>
            <a:pPr marL="333000" indent="-333000">
              <a:buFont typeface="Wingdings"/>
              <a:buChar char="ü"/>
              <a:defRPr/>
            </a:pPr>
            <a:r>
              <a:rPr lang="ko-KR" altLang="en-US" sz="1200"/>
              <a:t>누적된 수치의 양과는 관계 없이 성능이 동일하다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790200" lvl="1" indent="-333000">
              <a:buFont typeface="Wingdings"/>
              <a:buChar char="Ø"/>
              <a:defRPr/>
            </a:pPr>
            <a:r>
              <a:rPr lang="ko-KR" altLang="en-US" sz="1000"/>
              <a:t>따라서</a:t>
            </a:r>
            <a:r>
              <a:rPr lang="en-US" altLang="ko-KR" sz="1000"/>
              <a:t>,</a:t>
            </a:r>
            <a:r>
              <a:rPr lang="ko-KR" altLang="en-US" sz="1000"/>
              <a:t> 최대치가 낮을 수록 좋다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grpSp>
        <p:nvGrpSpPr>
          <p:cNvPr id="44" name="그룹 150"/>
          <p:cNvGrpSpPr/>
          <p:nvPr/>
        </p:nvGrpSpPr>
        <p:grpSpPr>
          <a:xfrm rot="0">
            <a:off x="1343472" y="2100290"/>
            <a:ext cx="1980220" cy="1980219"/>
            <a:chOff x="1460485" y="1694167"/>
            <a:chExt cx="1744725" cy="1740726"/>
          </a:xfrm>
          <a:solidFill>
            <a:srgbClr val="b3b3b3"/>
          </a:solidFill>
        </p:grpSpPr>
        <p:sp>
          <p:nvSpPr>
            <p:cNvPr id="45" name="자유형 151"/>
            <p:cNvSpPr/>
            <p:nvPr/>
          </p:nvSpPr>
          <p:spPr>
            <a:xfrm>
              <a:off x="2333021" y="2645992"/>
              <a:ext cx="559143" cy="788901"/>
            </a:xfrm>
            <a:custGeom>
              <a:avLst/>
              <a:gdLst>
                <a:gd name="connsiteX0" fmla="*/ 115 w 738334"/>
                <a:gd name="connsiteY0" fmla="*/ 0 h 1041723"/>
                <a:gd name="connsiteX1" fmla="*/ 738334 w 738334"/>
                <a:gd name="connsiteY1" fmla="*/ 738219 h 1041723"/>
                <a:gd name="connsiteX2" fmla="*/ 434830 w 738334"/>
                <a:gd name="connsiteY2" fmla="*/ 1041723 h 1041723"/>
                <a:gd name="connsiteX3" fmla="*/ 0 w 738334"/>
                <a:gd name="connsiteY3" fmla="*/ 1041723 h 1041723"/>
                <a:gd name="connsiteX4" fmla="*/ 0 w 738334"/>
                <a:gd name="connsiteY4" fmla="*/ 115 h 10417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334" h="1041723">
                  <a:moveTo>
                    <a:pt x="115" y="0"/>
                  </a:moveTo>
                  <a:lnTo>
                    <a:pt x="738334" y="738219"/>
                  </a:lnTo>
                  <a:lnTo>
                    <a:pt x="434830" y="1041723"/>
                  </a:lnTo>
                  <a:lnTo>
                    <a:pt x="0" y="1041723"/>
                  </a:lnTo>
                  <a:lnTo>
                    <a:pt x="0" y="115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자유형 152"/>
            <p:cNvSpPr/>
            <p:nvPr/>
          </p:nvSpPr>
          <p:spPr>
            <a:xfrm rot="5400000">
              <a:off x="1658286" y="1969232"/>
              <a:ext cx="790501" cy="558969"/>
            </a:xfrm>
            <a:custGeom>
              <a:avLst/>
              <a:gdLst>
                <a:gd name="connsiteX0" fmla="*/ 0 w 1043835"/>
                <a:gd name="connsiteY0" fmla="*/ 432371 h 738103"/>
                <a:gd name="connsiteX1" fmla="*/ 0 w 1043835"/>
                <a:gd name="connsiteY1" fmla="*/ 0 h 738103"/>
                <a:gd name="connsiteX2" fmla="*/ 1043835 w 1043835"/>
                <a:gd name="connsiteY2" fmla="*/ 0 h 738103"/>
                <a:gd name="connsiteX3" fmla="*/ 305732 w 1043835"/>
                <a:gd name="connsiteY3" fmla="*/ 738103 h 7381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3835" h="738103">
                  <a:moveTo>
                    <a:pt x="0" y="432371"/>
                  </a:moveTo>
                  <a:lnTo>
                    <a:pt x="0" y="0"/>
                  </a:lnTo>
                  <a:lnTo>
                    <a:pt x="1043835" y="0"/>
                  </a:lnTo>
                  <a:lnTo>
                    <a:pt x="305732" y="738103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자유형 153"/>
            <p:cNvSpPr/>
            <p:nvPr/>
          </p:nvSpPr>
          <p:spPr>
            <a:xfrm>
              <a:off x="2333021" y="1694167"/>
              <a:ext cx="671808" cy="949888"/>
            </a:xfrm>
            <a:custGeom>
              <a:avLst/>
              <a:gdLst>
                <a:gd name="connsiteX0" fmla="*/ 0 w 738335"/>
                <a:gd name="connsiteY0" fmla="*/ 0 h 1043952"/>
                <a:gd name="connsiteX1" fmla="*/ 432604 w 738335"/>
                <a:gd name="connsiteY1" fmla="*/ 0 h 1043952"/>
                <a:gd name="connsiteX2" fmla="*/ 738335 w 738335"/>
                <a:gd name="connsiteY2" fmla="*/ 305732 h 1043952"/>
                <a:gd name="connsiteX3" fmla="*/ 116 w 738335"/>
                <a:gd name="connsiteY3" fmla="*/ 1043952 h 1043952"/>
                <a:gd name="connsiteX4" fmla="*/ 0 w 738335"/>
                <a:gd name="connsiteY4" fmla="*/ 1043835 h 10439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335" h="1043952">
                  <a:moveTo>
                    <a:pt x="0" y="0"/>
                  </a:moveTo>
                  <a:lnTo>
                    <a:pt x="432604" y="0"/>
                  </a:lnTo>
                  <a:lnTo>
                    <a:pt x="738335" y="305732"/>
                  </a:lnTo>
                  <a:lnTo>
                    <a:pt x="116" y="1043952"/>
                  </a:lnTo>
                  <a:lnTo>
                    <a:pt x="0" y="1043835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자유형 154"/>
            <p:cNvSpPr/>
            <p:nvPr/>
          </p:nvSpPr>
          <p:spPr>
            <a:xfrm>
              <a:off x="1774051" y="2646078"/>
              <a:ext cx="558969" cy="788814"/>
            </a:xfrm>
            <a:custGeom>
              <a:avLst/>
              <a:gdLst>
                <a:gd name="connsiteX0" fmla="*/ 738104 w 738104"/>
                <a:gd name="connsiteY0" fmla="*/ 0 h 1041608"/>
                <a:gd name="connsiteX1" fmla="*/ 738104 w 738104"/>
                <a:gd name="connsiteY1" fmla="*/ 1041608 h 1041608"/>
                <a:gd name="connsiteX2" fmla="*/ 303503 w 738104"/>
                <a:gd name="connsiteY2" fmla="*/ 1041608 h 1041608"/>
                <a:gd name="connsiteX3" fmla="*/ 0 w 738104"/>
                <a:gd name="connsiteY3" fmla="*/ 738105 h 10416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04" h="1041608">
                  <a:moveTo>
                    <a:pt x="738104" y="0"/>
                  </a:moveTo>
                  <a:lnTo>
                    <a:pt x="738104" y="1041608"/>
                  </a:lnTo>
                  <a:lnTo>
                    <a:pt x="303503" y="1041608"/>
                  </a:lnTo>
                  <a:lnTo>
                    <a:pt x="0" y="738105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자유형 155"/>
            <p:cNvSpPr/>
            <p:nvPr/>
          </p:nvSpPr>
          <p:spPr>
            <a:xfrm rot="2700000">
              <a:off x="2530343" y="2167574"/>
              <a:ext cx="559988" cy="789746"/>
            </a:xfrm>
            <a:custGeom>
              <a:avLst/>
              <a:gdLst>
                <a:gd name="connsiteX0" fmla="*/ 0 w 739449"/>
                <a:gd name="connsiteY0" fmla="*/ 1041608 h 1042838"/>
                <a:gd name="connsiteX1" fmla="*/ 0 w 739449"/>
                <a:gd name="connsiteY1" fmla="*/ 0 h 1042838"/>
                <a:gd name="connsiteX2" fmla="*/ 434830 w 739449"/>
                <a:gd name="connsiteY2" fmla="*/ 0 h 1042838"/>
                <a:gd name="connsiteX3" fmla="*/ 739449 w 739449"/>
                <a:gd name="connsiteY3" fmla="*/ 304618 h 1042838"/>
                <a:gd name="connsiteX4" fmla="*/ 1229 w 739449"/>
                <a:gd name="connsiteY4" fmla="*/ 1042838 h 10428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449" h="1042838">
                  <a:moveTo>
                    <a:pt x="0" y="1041608"/>
                  </a:moveTo>
                  <a:lnTo>
                    <a:pt x="0" y="0"/>
                  </a:lnTo>
                  <a:lnTo>
                    <a:pt x="434830" y="0"/>
                  </a:lnTo>
                  <a:lnTo>
                    <a:pt x="739449" y="304618"/>
                  </a:lnTo>
                  <a:lnTo>
                    <a:pt x="1229" y="1042838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자유형 156"/>
            <p:cNvSpPr/>
            <p:nvPr/>
          </p:nvSpPr>
          <p:spPr>
            <a:xfrm rot="18900000">
              <a:off x="1460485" y="2448206"/>
              <a:ext cx="788813" cy="558124"/>
            </a:xfrm>
            <a:custGeom>
              <a:avLst/>
              <a:gdLst>
                <a:gd name="connsiteX0" fmla="*/ 304617 w 1041606"/>
                <a:gd name="connsiteY0" fmla="*/ 0 h 736988"/>
                <a:gd name="connsiteX1" fmla="*/ 1041606 w 1041606"/>
                <a:gd name="connsiteY1" fmla="*/ 736988 h 736988"/>
                <a:gd name="connsiteX2" fmla="*/ 0 w 1041606"/>
                <a:gd name="connsiteY2" fmla="*/ 736988 h 736988"/>
                <a:gd name="connsiteX3" fmla="*/ 0 w 1041606"/>
                <a:gd name="connsiteY3" fmla="*/ 304617 h 7369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606" h="736988">
                  <a:moveTo>
                    <a:pt x="304617" y="0"/>
                  </a:moveTo>
                  <a:lnTo>
                    <a:pt x="1041606" y="736988"/>
                  </a:lnTo>
                  <a:lnTo>
                    <a:pt x="0" y="736988"/>
                  </a:lnTo>
                  <a:lnTo>
                    <a:pt x="0" y="3046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자유형 157"/>
            <p:cNvSpPr/>
            <p:nvPr/>
          </p:nvSpPr>
          <p:spPr>
            <a:xfrm rot="5400000">
              <a:off x="2448955" y="2529212"/>
              <a:ext cx="559988" cy="789746"/>
            </a:xfrm>
            <a:custGeom>
              <a:avLst/>
              <a:gdLst>
                <a:gd name="connsiteX0" fmla="*/ 0 w 739449"/>
                <a:gd name="connsiteY0" fmla="*/ 1041608 h 1042838"/>
                <a:gd name="connsiteX1" fmla="*/ 0 w 739449"/>
                <a:gd name="connsiteY1" fmla="*/ 0 h 1042838"/>
                <a:gd name="connsiteX2" fmla="*/ 434830 w 739449"/>
                <a:gd name="connsiteY2" fmla="*/ 0 h 1042838"/>
                <a:gd name="connsiteX3" fmla="*/ 739449 w 739449"/>
                <a:gd name="connsiteY3" fmla="*/ 304618 h 1042838"/>
                <a:gd name="connsiteX4" fmla="*/ 1229 w 739449"/>
                <a:gd name="connsiteY4" fmla="*/ 1042838 h 10428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449" h="1042838">
                  <a:moveTo>
                    <a:pt x="0" y="1041608"/>
                  </a:moveTo>
                  <a:lnTo>
                    <a:pt x="0" y="0"/>
                  </a:lnTo>
                  <a:lnTo>
                    <a:pt x="434830" y="0"/>
                  </a:lnTo>
                  <a:lnTo>
                    <a:pt x="739449" y="304618"/>
                  </a:lnTo>
                  <a:lnTo>
                    <a:pt x="1229" y="1042838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자유형 158"/>
            <p:cNvSpPr/>
            <p:nvPr/>
          </p:nvSpPr>
          <p:spPr>
            <a:xfrm>
              <a:off x="1542395" y="2085967"/>
              <a:ext cx="788813" cy="558124"/>
            </a:xfrm>
            <a:custGeom>
              <a:avLst/>
              <a:gdLst>
                <a:gd name="connsiteX0" fmla="*/ 304617 w 1041606"/>
                <a:gd name="connsiteY0" fmla="*/ 0 h 736988"/>
                <a:gd name="connsiteX1" fmla="*/ 1041606 w 1041606"/>
                <a:gd name="connsiteY1" fmla="*/ 736988 h 736988"/>
                <a:gd name="connsiteX2" fmla="*/ 0 w 1041606"/>
                <a:gd name="connsiteY2" fmla="*/ 736988 h 736988"/>
                <a:gd name="connsiteX3" fmla="*/ 0 w 1041606"/>
                <a:gd name="connsiteY3" fmla="*/ 304617 h 7369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606" h="736988">
                  <a:moveTo>
                    <a:pt x="304617" y="0"/>
                  </a:moveTo>
                  <a:lnTo>
                    <a:pt x="1041606" y="736988"/>
                  </a:lnTo>
                  <a:lnTo>
                    <a:pt x="0" y="736988"/>
                  </a:lnTo>
                  <a:lnTo>
                    <a:pt x="0" y="3046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2450</ep:Words>
  <ep:PresentationFormat>와이드스크린</ep:PresentationFormat>
  <ep:Paragraphs>337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영 원 (嶺 圓)</vt:lpstr>
      <vt:lpstr>업데이트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2015-12-02T08:34:04.000</dcterms:created>
  <dc:creator>SGA</dc:creator>
  <cp:lastModifiedBy>world</cp:lastModifiedBy>
  <dcterms:modified xsi:type="dcterms:W3CDTF">2020-09-27T18:37:14.878</dcterms:modified>
  <cp:revision>1809</cp:revision>
  <dc:title>끝나버린 세계의 후일담</dc:title>
  <cp:version>0906.0100.01</cp:version>
</cp:coreProperties>
</file>