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orient="horz" pos="2129">
          <p15:clr>
            <a:srgbClr val="A4A3A4"/>
          </p15:clr>
        </p15:guide>
        <p15:guide id="3" orient="horz" pos="2632">
          <p15:clr>
            <a:srgbClr val="A4A3A4"/>
          </p15:clr>
        </p15:guide>
        <p15:guide id="4" orient="horz" pos="2418">
          <p15:clr>
            <a:srgbClr val="A4A3A4"/>
          </p15:clr>
        </p15:guide>
        <p15:guide id="5" pos="3832">
          <p15:clr>
            <a:srgbClr val="A4A3A4"/>
          </p15:clr>
        </p15:guide>
        <p15:guide id="6" pos="-398">
          <p15:clr>
            <a:srgbClr val="A4A3A4"/>
          </p15:clr>
        </p15:guide>
        <p15:guide id="7" pos="-290">
          <p15:clr>
            <a:srgbClr val="A4A3A4"/>
          </p15:clr>
        </p15:guide>
        <p15:guide id="8" pos="1421">
          <p15:clr>
            <a:srgbClr val="A4A3A4"/>
          </p15:clr>
        </p15:guide>
        <p15:guide id="9" pos="1031">
          <p15:clr>
            <a:srgbClr val="A4A3A4"/>
          </p15:clr>
        </p15:guide>
        <p15:guide id="10" pos="-320">
          <p15:clr>
            <a:srgbClr val="A4A3A4"/>
          </p15:clr>
        </p15:guide>
        <p15:guide id="11" pos="-307">
          <p15:clr>
            <a:srgbClr val="A4A3A4"/>
          </p15:clr>
        </p15:guide>
        <p15:guide id="12" pos="-266">
          <p15:clr>
            <a:srgbClr val="A4A3A4"/>
          </p15:clr>
        </p15:guide>
        <p15:guide id="13" pos="-566">
          <p15:clr>
            <a:srgbClr val="A4A3A4"/>
          </p15:clr>
        </p15:guide>
        <p15:guide id="14" pos="-170">
          <p15:clr>
            <a:srgbClr val="A4A3A4"/>
          </p15:clr>
        </p15:guide>
        <p15:guide id="15" pos="5654">
          <p15:clr>
            <a:srgbClr val="A4A3A4"/>
          </p15:clr>
        </p15:guide>
        <p15:guide id="16" pos="-514">
          <p15:clr>
            <a:srgbClr val="A4A3A4"/>
          </p15:clr>
        </p15:guide>
        <p15:guide id="17" pos="-190">
          <p15:clr>
            <a:srgbClr val="A4A3A4"/>
          </p15:clr>
        </p15:guide>
        <p15:guide id="18" pos="-175">
          <p15:clr>
            <a:srgbClr val="A4A3A4"/>
          </p15:clr>
        </p15:guide>
        <p15:guide id="19" pos="-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Rg st="1" end="18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A217"/>
    <a:srgbClr val="83BF49"/>
    <a:srgbClr val="AD3838"/>
    <a:srgbClr val="87C04E"/>
    <a:srgbClr val="BF3E3E"/>
    <a:srgbClr val="2C639E"/>
    <a:srgbClr val="E1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8" autoAdjust="0"/>
    <p:restoredTop sz="96740"/>
  </p:normalViewPr>
  <p:slideViewPr>
    <p:cSldViewPr snapToObjects="1">
      <p:cViewPr>
        <p:scale>
          <a:sx n="100" d="100"/>
          <a:sy n="100" d="100"/>
        </p:scale>
        <p:origin x="828" y="330"/>
      </p:cViewPr>
      <p:guideLst>
        <p:guide orient="horz" pos="2151"/>
        <p:guide orient="horz" pos="2129"/>
        <p:guide orient="horz" pos="2632"/>
        <p:guide orient="horz" pos="2418"/>
        <p:guide pos="3832"/>
        <p:guide pos="-398"/>
        <p:guide pos="-290"/>
        <p:guide pos="1421"/>
        <p:guide pos="1031"/>
        <p:guide pos="-320"/>
        <p:guide pos="-307"/>
        <p:guide pos="-266"/>
        <p:guide pos="-566"/>
        <p:guide pos="-170"/>
        <p:guide pos="5654"/>
        <p:guide pos="-514"/>
        <p:guide pos="-190"/>
        <p:guide pos="-175"/>
        <p:guide pos="-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8330" y="548640"/>
            <a:ext cx="7269858" cy="1470025"/>
          </a:xfrm>
        </p:spPr>
        <p:txBody>
          <a:bodyPr/>
          <a:lstStyle/>
          <a:p>
            <a:pPr>
              <a:defRPr/>
            </a:pPr>
            <a:r>
              <a:rPr lang="ko-KR" altLang="en-US" sz="4800"/>
              <a:t>끝나버린 세계의 후일담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87875" y="2972562"/>
            <a:ext cx="5275323" cy="2688717"/>
          </a:xfrm>
        </p:spPr>
        <p:txBody>
          <a:bodyPr>
            <a:normAutofit lnSpcReduction="10000"/>
          </a:bodyPr>
          <a:lstStyle/>
          <a:p>
            <a:pPr algn="l">
              <a:defRPr/>
            </a:pPr>
            <a:r>
              <a:rPr lang="ko-KR" altLang="en-US"/>
              <a:t>타겟 콘솔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Nintendo Switch</a:t>
            </a:r>
          </a:p>
          <a:p>
            <a:pPr algn="l">
              <a:defRPr/>
            </a:pPr>
            <a:r>
              <a:rPr lang="ko-KR" altLang="en-US"/>
              <a:t>장르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ATB</a:t>
            </a:r>
            <a:r>
              <a:rPr lang="ko-KR" altLang="en-US"/>
              <a:t> 수집형 던전 </a:t>
            </a:r>
            <a:r>
              <a:rPr lang="en-US" altLang="ko-KR"/>
              <a:t>RPG</a:t>
            </a:r>
          </a:p>
          <a:p>
            <a:pPr algn="l">
              <a:defRPr/>
            </a:pPr>
            <a:r>
              <a:rPr lang="en-US" altLang="ko-KR" sz="2400"/>
              <a:t>CO-OP</a:t>
            </a:r>
            <a:r>
              <a:rPr lang="ko-KR" altLang="en-US" sz="2400"/>
              <a:t> 가능 인원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en-US" altLang="ko-KR" sz="2400"/>
              <a:t>1</a:t>
            </a:r>
            <a:r>
              <a:rPr lang="ko-KR" altLang="en-US" sz="2400"/>
              <a:t> </a:t>
            </a:r>
            <a:r>
              <a:rPr lang="en-US" altLang="ko-KR" sz="2400"/>
              <a:t>~</a:t>
            </a:r>
            <a:r>
              <a:rPr lang="ko-KR" altLang="en-US" sz="2400"/>
              <a:t> </a:t>
            </a:r>
            <a:r>
              <a:rPr lang="en-US" altLang="ko-KR" sz="2400"/>
              <a:t>4</a:t>
            </a:r>
            <a:r>
              <a:rPr lang="ko-KR" altLang="en-US" sz="2400"/>
              <a:t>명</a:t>
            </a:r>
            <a:r>
              <a:rPr lang="en-US" altLang="ko-KR" sz="1000"/>
              <a:t>(</a:t>
            </a:r>
            <a:r>
              <a:rPr lang="ko-KR" altLang="en-US" sz="1000"/>
              <a:t>오프라인</a:t>
            </a:r>
            <a:r>
              <a:rPr lang="en-US" altLang="ko-KR" sz="1000"/>
              <a:t>,</a:t>
            </a:r>
            <a:r>
              <a:rPr lang="ko-KR" altLang="en-US" sz="1000"/>
              <a:t> 로컬</a:t>
            </a:r>
            <a:r>
              <a:rPr lang="en-US" altLang="ko-KR" sz="1000"/>
              <a:t>,</a:t>
            </a:r>
            <a:r>
              <a:rPr lang="ko-KR" altLang="en-US" sz="1000"/>
              <a:t> 인터넷</a:t>
            </a:r>
            <a:r>
              <a:rPr lang="en-US" altLang="ko-KR" sz="1000"/>
              <a:t>)</a:t>
            </a:r>
            <a:endParaRPr lang="en-US" altLang="ko-KR" sz="2400"/>
          </a:p>
          <a:p>
            <a:pPr algn="r">
              <a:defRPr/>
            </a:pPr>
            <a:r>
              <a:rPr lang="ko-KR" altLang="en-US" sz="1800"/>
              <a:t>조작 모드 </a:t>
            </a:r>
            <a:r>
              <a:rPr lang="en-US" altLang="ko-KR" sz="1800"/>
              <a:t>:</a:t>
            </a:r>
            <a:r>
              <a:rPr lang="ko-KR" altLang="en-US" sz="1800"/>
              <a:t> 테이블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/>
              <a:t>TV,</a:t>
            </a:r>
            <a:r>
              <a:rPr lang="ko-KR" altLang="en-US" sz="1800"/>
              <a:t> 핸드헬드</a:t>
            </a:r>
          </a:p>
          <a:p>
            <a:pPr algn="r">
              <a:defRPr/>
            </a:pPr>
            <a:r>
              <a:rPr lang="ko-KR" altLang="en-US" sz="1800"/>
              <a:t>조작 방식 </a:t>
            </a:r>
            <a:r>
              <a:rPr lang="en-US" altLang="ko-KR" sz="1800"/>
              <a:t>:</a:t>
            </a:r>
            <a:r>
              <a:rPr lang="ko-KR" altLang="en-US" sz="1800"/>
              <a:t> 조이콘</a:t>
            </a:r>
            <a:r>
              <a:rPr lang="en-US" altLang="ko-KR" sz="1800"/>
              <a:t>(</a:t>
            </a:r>
            <a:r>
              <a:rPr lang="ko-KR" altLang="en-US" sz="1800"/>
              <a:t>한쪽</a:t>
            </a:r>
            <a:r>
              <a:rPr lang="en-US" altLang="ko-KR" sz="1800"/>
              <a:t>,</a:t>
            </a:r>
            <a:r>
              <a:rPr lang="ko-KR" altLang="en-US" sz="1800"/>
              <a:t> 양쪽</a:t>
            </a:r>
            <a:r>
              <a:rPr lang="en-US" altLang="ko-KR" sz="1800"/>
              <a:t>)</a:t>
            </a:r>
          </a:p>
        </p:txBody>
      </p:sp>
      <p:sp>
        <p:nvSpPr>
          <p:cNvPr id="4" name="부제목 2"/>
          <p:cNvSpPr/>
          <p:nvPr/>
        </p:nvSpPr>
        <p:spPr>
          <a:xfrm>
            <a:off x="983361" y="5661279"/>
            <a:ext cx="5400675" cy="64808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/>
            </a:pP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작성 일자 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2020.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09.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13.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일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~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2020.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09.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</a:t>
            </a:r>
            <a:r>
              <a:rPr kumimoji="0" lang="ko-KR" altLang="en-US" sz="1500" b="0" i="0" u="none" strike="noStrike" kern="1200" cap="none" normalizeH="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normalizeH="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화</a:t>
            </a:r>
            <a:r>
              <a:rPr kumimoji="0" lang="en-US" altLang="ko-KR" sz="1500" b="0" i="0" u="none" strike="noStrike" kern="1200" cap="none" normalizeH="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ko-KR" sz="1500" b="0" i="0" u="none" strike="noStrike" kern="1200" cap="none" normalizeH="0" baseline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/>
            </a:pP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기획자 </a:t>
            </a:r>
            <a:r>
              <a:rPr kumimoji="0" lang="en-US" altLang="ko-KR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1500" b="0" i="0" u="none" strike="noStrike" kern="1200" cap="none" normalizeH="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500" b="0" i="0" u="none" strike="noStrike" kern="1200" cap="none" normalizeH="0" baseline="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이선욱</a:t>
            </a:r>
            <a:endParaRPr kumimoji="0" lang="ko-KR" altLang="en-US" sz="1500" b="0" i="0" u="none" strike="noStrike" kern="1200" cap="none" normalizeH="0" baseline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/>
          <p:cNvSpPr/>
          <p:nvPr/>
        </p:nvSpPr>
        <p:spPr>
          <a:xfrm>
            <a:off x="826795" y="4065465"/>
            <a:ext cx="2028755" cy="2028264"/>
          </a:xfrm>
          <a:custGeom>
            <a:avLst/>
            <a:gdLst>
              <a:gd name="connsiteX0" fmla="*/ 0 w 1209893"/>
              <a:gd name="connsiteY0" fmla="*/ 0 h 1209600"/>
              <a:gd name="connsiteX1" fmla="*/ 1207885 w 1209893"/>
              <a:gd name="connsiteY1" fmla="*/ 0 h 1209600"/>
              <a:gd name="connsiteX2" fmla="*/ 604089 w 1209893"/>
              <a:gd name="connsiteY2" fmla="*/ 603796 h 1209600"/>
              <a:gd name="connsiteX3" fmla="*/ 1209893 w 1209893"/>
              <a:gd name="connsiteY3" fmla="*/ 1209600 h 1209600"/>
              <a:gd name="connsiteX4" fmla="*/ 0 w 1209893"/>
              <a:gd name="connsiteY4" fmla="*/ 1209600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893" h="1209600">
                <a:moveTo>
                  <a:pt x="0" y="0"/>
                </a:moveTo>
                <a:lnTo>
                  <a:pt x="1207885" y="0"/>
                </a:lnTo>
                <a:lnTo>
                  <a:pt x="604089" y="603796"/>
                </a:lnTo>
                <a:lnTo>
                  <a:pt x="1209893" y="1209600"/>
                </a:lnTo>
                <a:lnTo>
                  <a:pt x="0" y="1209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캐릭터 패널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945746" y="4130665"/>
            <a:ext cx="130579" cy="1893326"/>
            <a:chOff x="945746" y="4130665"/>
            <a:chExt cx="130579" cy="1893326"/>
          </a:xfrm>
        </p:grpSpPr>
        <p:sp>
          <p:nvSpPr>
            <p:cNvPr id="12" name="직사각형 11"/>
            <p:cNvSpPr/>
            <p:nvPr/>
          </p:nvSpPr>
          <p:spPr>
            <a:xfrm rot="16200000">
              <a:off x="64373" y="5012039"/>
              <a:ext cx="1893326" cy="13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3" name="직사각형 12"/>
            <p:cNvSpPr/>
            <p:nvPr/>
          </p:nvSpPr>
          <p:spPr>
            <a:xfrm rot="16200000">
              <a:off x="211631" y="5159297"/>
              <a:ext cx="1598808" cy="1305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9295836" y="4277923"/>
            <a:ext cx="130579" cy="1893326"/>
            <a:chOff x="9277836" y="4277923"/>
            <a:chExt cx="130579" cy="1893326"/>
          </a:xfrm>
        </p:grpSpPr>
        <p:sp>
          <p:nvSpPr>
            <p:cNvPr id="45" name="직사각형 44"/>
            <p:cNvSpPr/>
            <p:nvPr/>
          </p:nvSpPr>
          <p:spPr>
            <a:xfrm rot="16200000">
              <a:off x="8396463" y="5159297"/>
              <a:ext cx="1893326" cy="13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46" name="직사각형 45"/>
            <p:cNvSpPr/>
            <p:nvPr/>
          </p:nvSpPr>
          <p:spPr>
            <a:xfrm rot="16200000">
              <a:off x="8543721" y="5306555"/>
              <a:ext cx="1598808" cy="1305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628004" y="4277923"/>
            <a:ext cx="130580" cy="1893326"/>
            <a:chOff x="9925917" y="4277923"/>
            <a:chExt cx="130580" cy="1893326"/>
          </a:xfrm>
        </p:grpSpPr>
        <p:sp>
          <p:nvSpPr>
            <p:cNvPr id="48" name="직사각형 47"/>
            <p:cNvSpPr/>
            <p:nvPr/>
          </p:nvSpPr>
          <p:spPr>
            <a:xfrm rot="16200000">
              <a:off x="9044544" y="5159297"/>
              <a:ext cx="1893326" cy="13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49" name="직사각형 48"/>
            <p:cNvSpPr/>
            <p:nvPr/>
          </p:nvSpPr>
          <p:spPr>
            <a:xfrm rot="16200000">
              <a:off x="9191802" y="5306555"/>
              <a:ext cx="1598808" cy="130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961920" y="4277923"/>
            <a:ext cx="130580" cy="1893326"/>
            <a:chOff x="10573997" y="4277923"/>
            <a:chExt cx="130580" cy="1893326"/>
          </a:xfrm>
        </p:grpSpPr>
        <p:sp>
          <p:nvSpPr>
            <p:cNvPr id="51" name="직사각형 50"/>
            <p:cNvSpPr/>
            <p:nvPr/>
          </p:nvSpPr>
          <p:spPr>
            <a:xfrm rot="16200000">
              <a:off x="9692624" y="5159297"/>
              <a:ext cx="1893326" cy="13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2" name="직사각형 51"/>
            <p:cNvSpPr/>
            <p:nvPr/>
          </p:nvSpPr>
          <p:spPr>
            <a:xfrm rot="16200000">
              <a:off x="9839882" y="5306555"/>
              <a:ext cx="1598808" cy="1305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1294087" y="4277923"/>
            <a:ext cx="130580" cy="1893326"/>
            <a:chOff x="11294087" y="4277923"/>
            <a:chExt cx="130580" cy="1893326"/>
          </a:xfrm>
        </p:grpSpPr>
        <p:sp>
          <p:nvSpPr>
            <p:cNvPr id="54" name="직사각형 53"/>
            <p:cNvSpPr/>
            <p:nvPr/>
          </p:nvSpPr>
          <p:spPr>
            <a:xfrm rot="16200000">
              <a:off x="10412714" y="5159297"/>
              <a:ext cx="1893326" cy="130579"/>
            </a:xfrm>
            <a:prstGeom prst="rect">
              <a:avLst/>
            </a:prstGeom>
            <a:solidFill>
              <a:schemeClr val="bg1">
                <a:lumMod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5" name="직사각형 54"/>
            <p:cNvSpPr/>
            <p:nvPr/>
          </p:nvSpPr>
          <p:spPr>
            <a:xfrm rot="16200000">
              <a:off x="10559972" y="5306555"/>
              <a:ext cx="1598808" cy="130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629754" y="4277923"/>
            <a:ext cx="130579" cy="1893326"/>
            <a:chOff x="8629754" y="4277923"/>
            <a:chExt cx="130579" cy="1893326"/>
          </a:xfrm>
        </p:grpSpPr>
        <p:sp>
          <p:nvSpPr>
            <p:cNvPr id="57" name="직사각형 56"/>
            <p:cNvSpPr/>
            <p:nvPr/>
          </p:nvSpPr>
          <p:spPr>
            <a:xfrm rot="16200000">
              <a:off x="7748381" y="5159297"/>
              <a:ext cx="1893326" cy="13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8" name="직사각형 57"/>
            <p:cNvSpPr/>
            <p:nvPr/>
          </p:nvSpPr>
          <p:spPr>
            <a:xfrm rot="16200000">
              <a:off x="7895639" y="5306555"/>
              <a:ext cx="1598808" cy="1305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 rot="16200000" flipH="1">
            <a:off x="816783" y="3552421"/>
            <a:ext cx="7232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22608" y="1556766"/>
            <a:ext cx="8490094" cy="152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캐릭터 패널</a:t>
            </a:r>
          </a:p>
          <a:p>
            <a:pPr marL="171360" indent="-171360">
              <a:buFont typeface="Wingdings"/>
              <a:buChar char="ü"/>
              <a:defRPr/>
            </a:pPr>
            <a:endParaRPr lang="ko-KR" altLang="en-US" sz="200"/>
          </a:p>
          <a:p>
            <a:pPr marL="171360" indent="-171360">
              <a:buFont typeface="Wingdings"/>
              <a:buChar char="ü"/>
              <a:defRPr/>
            </a:pPr>
            <a:r>
              <a:rPr lang="ko-KR" altLang="en-US" sz="1200"/>
              <a:t>플레이어 캐릭터인 주인공의 행동을 정할 때 사용하는 패널</a:t>
            </a:r>
            <a:r>
              <a:rPr lang="en-US" altLang="ko-KR" sz="1200"/>
              <a:t>.</a:t>
            </a:r>
          </a:p>
          <a:p>
            <a:pPr marL="171360" indent="-171360">
              <a:buFont typeface="Wingdings"/>
              <a:buChar char="ü"/>
              <a:defRPr/>
            </a:pPr>
            <a:endParaRPr lang="en-US" altLang="ko-KR" sz="200"/>
          </a:p>
          <a:p>
            <a:pPr marL="171360" indent="-171360">
              <a:buFont typeface="Wingdings"/>
              <a:buChar char="ü"/>
              <a:defRPr/>
            </a:pPr>
            <a:r>
              <a:rPr lang="en-US" altLang="ko-KR" sz="1200"/>
              <a:t>4</a:t>
            </a:r>
            <a:r>
              <a:rPr lang="ko-KR" altLang="en-US" sz="1200"/>
              <a:t>개의 액션과 </a:t>
            </a:r>
            <a:r>
              <a:rPr lang="en-US" altLang="ko-KR" sz="1200"/>
              <a:t>4</a:t>
            </a:r>
            <a:r>
              <a:rPr lang="ko-KR" altLang="en-US" sz="1200"/>
              <a:t>개의 트레잇</a:t>
            </a:r>
            <a:r>
              <a:rPr lang="en-US" altLang="ko-KR" sz="1200"/>
              <a:t>,</a:t>
            </a:r>
            <a:r>
              <a:rPr lang="ko-KR" altLang="en-US" sz="1200"/>
              <a:t> 캐릭터 정보 창으로 구성되어 있다</a:t>
            </a:r>
            <a:r>
              <a:rPr lang="en-US" altLang="ko-KR" sz="1200"/>
              <a:t>.</a:t>
            </a:r>
          </a:p>
          <a:p>
            <a:pPr marL="171360" lvl="0" indent="-171360">
              <a:buFont typeface="Wingdings"/>
              <a:buChar char="ü"/>
              <a:defRPr/>
            </a:pPr>
            <a:endParaRPr lang="ko-KR" altLang="en-US" sz="200"/>
          </a:p>
          <a:p>
            <a:pPr marL="171360" lvl="0" indent="-171360">
              <a:buFont typeface="Wingdings"/>
              <a:buChar char="ü"/>
              <a:defRPr/>
            </a:pPr>
            <a:r>
              <a:rPr lang="ko-KR" altLang="en-US" sz="1200"/>
              <a:t>→</a:t>
            </a:r>
            <a:r>
              <a:rPr lang="en-US" altLang="ko-KR" sz="1200"/>
              <a:t>(A), </a:t>
            </a:r>
            <a:r>
              <a:rPr lang="ko-KR" altLang="en-US" sz="1200"/>
              <a:t>↓</a:t>
            </a:r>
            <a:r>
              <a:rPr lang="en-US" altLang="ko-KR" sz="1200"/>
              <a:t>(B), </a:t>
            </a:r>
            <a:r>
              <a:rPr lang="ko-KR" altLang="en-US" sz="1200"/>
              <a:t>↑</a:t>
            </a:r>
            <a:r>
              <a:rPr lang="en-US" altLang="ko-KR" sz="1200"/>
              <a:t>(X), </a:t>
            </a:r>
            <a:r>
              <a:rPr lang="ko-KR" altLang="en-US" sz="1200"/>
              <a:t>←</a:t>
            </a:r>
            <a:r>
              <a:rPr lang="en-US" altLang="ko-KR" sz="1200"/>
              <a:t>(Y)</a:t>
            </a:r>
            <a:r>
              <a:rPr lang="ko-KR" altLang="en-US" sz="1200"/>
              <a:t> 버튼을 이용하여 누른 버튼의 방향과 동일한 위치의 액션을 셀렉팅 커서로 선택할 수 있다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셀렉팅 커서가 지정 중인 항목이 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L(R)</a:t>
            </a:r>
            <a:r>
              <a:rPr lang="ko-KR" altLang="en-US" sz="1000"/>
              <a:t>을 누를 시 해당 항목을 현재 타기팅 커서를 향해 사용한다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[</a:t>
            </a:r>
            <a:r>
              <a:rPr lang="ko-KR" altLang="en-US" sz="1000"/>
              <a:t>조이콘</a:t>
            </a:r>
            <a:r>
              <a:rPr lang="en-US" altLang="ko-KR" sz="1000"/>
              <a:t>(LR)</a:t>
            </a:r>
            <a:r>
              <a:rPr lang="ko-KR" altLang="en-US" sz="1000"/>
              <a:t>일 경우 </a:t>
            </a:r>
            <a:r>
              <a:rPr lang="en-US" altLang="ko-KR" sz="1000"/>
              <a:t>A</a:t>
            </a:r>
            <a:r>
              <a:rPr lang="ko-KR" altLang="en-US" sz="1000"/>
              <a:t>버튼</a:t>
            </a:r>
            <a:r>
              <a:rPr lang="en-US" altLang="ko-KR" sz="1000"/>
              <a:t>]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셀렉팅 커서가 지정 중인 항목이 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ZL(ZR)</a:t>
            </a:r>
            <a:r>
              <a:rPr lang="ko-KR" altLang="en-US" sz="1000"/>
              <a:t>를 누를 시 셀렉팅 커서가 해제된다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[</a:t>
            </a:r>
            <a:r>
              <a:rPr lang="ko-KR" altLang="en-US" sz="1000"/>
              <a:t>조이콘</a:t>
            </a:r>
            <a:r>
              <a:rPr lang="en-US" altLang="ko-KR" sz="1000"/>
              <a:t>(LR)</a:t>
            </a:r>
            <a:r>
              <a:rPr lang="ko-KR" altLang="en-US" sz="1000"/>
              <a:t>일 경우 </a:t>
            </a:r>
            <a:r>
              <a:rPr lang="en-US" altLang="ko-KR" sz="1000"/>
              <a:t>B</a:t>
            </a:r>
            <a:r>
              <a:rPr lang="ko-KR" altLang="en-US" sz="1000"/>
              <a:t>버튼</a:t>
            </a:r>
            <a:r>
              <a:rPr lang="en-US" altLang="ko-KR" sz="1000"/>
              <a:t>]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십자버튼 중 연속되는 </a:t>
            </a:r>
            <a:r>
              <a:rPr lang="en-US" altLang="ko-KR" sz="1200"/>
              <a:t>2</a:t>
            </a:r>
            <a:r>
              <a:rPr lang="ko-KR" altLang="en-US" sz="1200"/>
              <a:t> 버튼을 동시에 누르면 셀렉팅 커서로 트레잇을 선택한다</a:t>
            </a:r>
            <a:r>
              <a:rPr lang="en-US" altLang="ko-KR" sz="1200"/>
              <a:t>.</a:t>
            </a:r>
            <a:r>
              <a:rPr lang="ko-KR" altLang="en-US" sz="1200"/>
              <a:t> 사용법은 액션과 동일</a:t>
            </a:r>
            <a:r>
              <a:rPr lang="en-US" altLang="ko-KR" sz="120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22608" y="3040276"/>
            <a:ext cx="3321557" cy="395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←</a:t>
            </a:r>
            <a:r>
              <a:rPr lang="en-US" altLang="ko-KR" sz="1000"/>
              <a:t>(Y)</a:t>
            </a:r>
            <a:r>
              <a:rPr lang="ko-KR" altLang="en-US" sz="1000"/>
              <a:t> </a:t>
            </a:r>
            <a:r>
              <a:rPr lang="en-US" altLang="ko-KR" sz="1000"/>
              <a:t>+</a:t>
            </a:r>
            <a:r>
              <a:rPr lang="ko-KR" altLang="en-US" sz="1000"/>
              <a:t> ↑</a:t>
            </a:r>
            <a:r>
              <a:rPr lang="en-US" altLang="ko-KR" sz="1000"/>
              <a:t>(X) : </a:t>
            </a:r>
            <a:r>
              <a:rPr lang="ko-KR" altLang="en-US" sz="1000"/>
              <a:t>최상단 트레잇으로 이동한다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→</a:t>
            </a:r>
            <a:r>
              <a:rPr lang="en-US" altLang="ko-KR" sz="1000"/>
              <a:t>(A)</a:t>
            </a:r>
            <a:r>
              <a:rPr lang="ko-KR" altLang="en-US" sz="1000"/>
              <a:t> </a:t>
            </a:r>
            <a:r>
              <a:rPr lang="en-US" altLang="ko-KR" sz="1000"/>
              <a:t>+</a:t>
            </a:r>
            <a:r>
              <a:rPr lang="ko-KR" altLang="en-US" sz="1000"/>
              <a:t> ↓</a:t>
            </a:r>
            <a:r>
              <a:rPr lang="en-US" altLang="ko-KR" sz="1000"/>
              <a:t>(B)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3</a:t>
            </a:r>
            <a:r>
              <a:rPr lang="ko-KR" altLang="en-US" sz="1000"/>
              <a:t>번째 트레잇으로 이동한다</a:t>
            </a:r>
            <a:r>
              <a:rPr lang="en-US" altLang="ko-KR" sz="100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78954" y="3040276"/>
            <a:ext cx="3321558" cy="39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→</a:t>
            </a:r>
            <a:r>
              <a:rPr lang="en-US" altLang="ko-KR" sz="1000"/>
              <a:t>(A) + </a:t>
            </a:r>
            <a:r>
              <a:rPr lang="ko-KR" altLang="en-US" sz="1000"/>
              <a:t>↑</a:t>
            </a:r>
            <a:r>
              <a:rPr lang="en-US" altLang="ko-KR" sz="1000"/>
              <a:t>(Y)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2</a:t>
            </a:r>
            <a:r>
              <a:rPr lang="ko-KR" altLang="en-US" sz="1000"/>
              <a:t>번째 트레잇으로 이동한다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←</a:t>
            </a:r>
            <a:r>
              <a:rPr lang="en-US" altLang="ko-KR" sz="1000"/>
              <a:t>(Y)</a:t>
            </a:r>
            <a:r>
              <a:rPr lang="ko-KR" altLang="en-US" sz="1000"/>
              <a:t> </a:t>
            </a:r>
            <a:r>
              <a:rPr lang="en-US" altLang="ko-KR" sz="1000"/>
              <a:t>+</a:t>
            </a:r>
            <a:r>
              <a:rPr lang="ko-KR" altLang="en-US" sz="1000"/>
              <a:t> ↓</a:t>
            </a:r>
            <a:r>
              <a:rPr lang="en-US" altLang="ko-KR" sz="1000"/>
              <a:t>(B)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최하단 트레잇으로 이동한다</a:t>
            </a:r>
            <a:r>
              <a:rPr lang="en-US" altLang="ko-KR" sz="1000"/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97052" y="3620262"/>
            <a:ext cx="5259218" cy="3049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캐릭터 정보 창</a:t>
            </a:r>
          </a:p>
          <a:p>
            <a:pPr marL="171360" indent="-171360">
              <a:buFont typeface="Wingdings"/>
              <a:buChar char="ü"/>
              <a:defRPr/>
            </a:pPr>
            <a:endParaRPr lang="ko-KR" altLang="en-US" sz="200"/>
          </a:p>
          <a:p>
            <a:pPr marL="171360" indent="-171360">
              <a:buFont typeface="Wingdings"/>
              <a:buChar char="ü"/>
              <a:defRPr/>
            </a:pPr>
            <a:endParaRPr lang="ko-KR" altLang="en-US" sz="200"/>
          </a:p>
          <a:p>
            <a:pPr marL="171360" indent="-171360">
              <a:buFont typeface="Wingdings"/>
              <a:buChar char="ü"/>
              <a:defRPr/>
            </a:pPr>
            <a:r>
              <a:rPr lang="ko-KR" altLang="en-US" sz="1200"/>
              <a:t>주인공의 캐릭터 정보를 표시하는 </a:t>
            </a:r>
            <a:r>
              <a:rPr lang="en-US" altLang="ko-KR" sz="1200"/>
              <a:t>UI.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셀렉팅 커서가 액션이나 트레잇에 있을 경우</a:t>
            </a:r>
            <a:r>
              <a:rPr lang="en-US" altLang="ko-KR" sz="1000"/>
              <a:t>,</a:t>
            </a:r>
            <a:r>
              <a:rPr lang="ko-KR" altLang="en-US" sz="1000"/>
              <a:t> 해당 항목의 이미지를 표시한다</a:t>
            </a:r>
            <a:r>
              <a:rPr lang="en-US" altLang="ko-KR" sz="1000"/>
              <a:t>.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셀렉팅 커서가 액션이나 트레잇에 있지 않을 경우에는 주인공의 디폴트 이미지를 표시한다</a:t>
            </a:r>
            <a:r>
              <a:rPr lang="en-US" altLang="ko-KR" sz="1000"/>
              <a:t>.</a:t>
            </a:r>
          </a:p>
          <a:p>
            <a:pPr marL="171360" indent="-171360">
              <a:buFont typeface="Wingdings"/>
              <a:buChar char="ü"/>
              <a:defRPr/>
            </a:pPr>
            <a:endParaRPr lang="ko-KR" altLang="en-US" sz="200"/>
          </a:p>
          <a:p>
            <a:pPr marL="171360" indent="-171360">
              <a:buFont typeface="Wingdings"/>
              <a:buChar char="ü"/>
              <a:defRPr/>
            </a:pPr>
            <a:r>
              <a:rPr lang="ko-KR" altLang="en-US" sz="1200"/>
              <a:t>주인공은 생명력이 따로 존재하지 않는다</a:t>
            </a:r>
            <a:r>
              <a:rPr lang="en-US" altLang="ko-KR" sz="1200"/>
              <a:t>.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주인공은 피격 될 수 있는 기술이 따로 존재하며</a:t>
            </a:r>
            <a:r>
              <a:rPr lang="en-US" altLang="ko-KR" sz="1000"/>
              <a:t>,</a:t>
            </a:r>
            <a:r>
              <a:rPr lang="ko-KR" altLang="en-US" sz="1000"/>
              <a:t> 이외에는 피격되지 않는다</a:t>
            </a:r>
            <a:r>
              <a:rPr lang="en-US" altLang="ko-KR" sz="1000"/>
              <a:t>.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주인공은 모든 패널이 전투 불능이 되었을 때 임계 상태가 된다</a:t>
            </a:r>
            <a:r>
              <a:rPr lang="en-US" altLang="ko-KR" sz="1000"/>
              <a:t>.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임계 상태가 끝날 때 까지 전투로 복귀한</a:t>
            </a:r>
            <a:r>
              <a:rPr lang="en-US" altLang="ko-KR" sz="1000"/>
              <a:t>(</a:t>
            </a:r>
            <a:r>
              <a:rPr lang="ko-KR" altLang="en-US" sz="1000"/>
              <a:t>부활한</a:t>
            </a:r>
            <a:r>
              <a:rPr lang="en-US" altLang="ko-KR" sz="1000"/>
              <a:t>)</a:t>
            </a:r>
            <a:r>
              <a:rPr lang="ko-KR" altLang="en-US" sz="1000"/>
              <a:t> 패널이 없다면 주인공이 즉시  던전에서 탈출하여 해당 플레이어는 관전 상태가 된다</a:t>
            </a:r>
            <a:r>
              <a:rPr lang="en-US" altLang="ko-KR" sz="1000"/>
              <a:t>.</a:t>
            </a:r>
          </a:p>
          <a:p>
            <a:pPr marL="171360" lvl="0" indent="-171360">
              <a:buFont typeface="Wingdings"/>
              <a:buChar char="ü"/>
              <a:defRPr/>
            </a:pPr>
            <a:endParaRPr lang="ko-KR" altLang="en-US" sz="200"/>
          </a:p>
          <a:p>
            <a:pPr marL="171360" lvl="0" indent="-171360">
              <a:buFont typeface="Wingdings"/>
              <a:buChar char="ü"/>
              <a:defRPr/>
            </a:pPr>
            <a:r>
              <a:rPr lang="ko-KR" altLang="en-US" sz="1200"/>
              <a:t>좌측의 세로 게이지를 이용하여 주인공의 현재 상태를 나타낸다</a:t>
            </a:r>
            <a:r>
              <a:rPr lang="en-US" altLang="ko-KR" sz="1200"/>
              <a:t>.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분홍 게이지 </a:t>
            </a:r>
            <a:r>
              <a:rPr lang="en-US" altLang="ko-KR" sz="1000"/>
              <a:t>:</a:t>
            </a:r>
            <a:r>
              <a:rPr lang="ko-KR" altLang="en-US" sz="1000"/>
              <a:t> 상태 이상 </a:t>
            </a:r>
            <a:r>
              <a:rPr lang="en-US" altLang="ko-KR" sz="1000"/>
              <a:t>(</a:t>
            </a:r>
            <a:r>
              <a:rPr lang="ko-KR" altLang="en-US" sz="1000"/>
              <a:t>행동 불능</a:t>
            </a:r>
            <a:r>
              <a:rPr lang="en-US" altLang="ko-KR" sz="1000"/>
              <a:t>)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노란 게이지 </a:t>
            </a:r>
            <a:r>
              <a:rPr lang="en-US" altLang="ko-KR" sz="1000"/>
              <a:t>:</a:t>
            </a:r>
            <a:r>
              <a:rPr lang="ko-KR" altLang="en-US" sz="1000"/>
              <a:t> 행동 준비 </a:t>
            </a:r>
            <a:r>
              <a:rPr lang="en-US" altLang="ko-KR" sz="1000"/>
              <a:t>(</a:t>
            </a:r>
            <a:r>
              <a:rPr lang="ko-KR" altLang="en-US" sz="1000"/>
              <a:t>조작 불능</a:t>
            </a:r>
            <a:r>
              <a:rPr lang="en-US" altLang="ko-KR" sz="1000"/>
              <a:t>)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파란 게이지 </a:t>
            </a:r>
            <a:r>
              <a:rPr lang="en-US" altLang="ko-KR" sz="1000"/>
              <a:t>:</a:t>
            </a:r>
            <a:r>
              <a:rPr lang="ko-KR" altLang="en-US" sz="1000"/>
              <a:t> 행동 실행 </a:t>
            </a:r>
            <a:r>
              <a:rPr lang="en-US" altLang="ko-KR" sz="1000"/>
              <a:t>(</a:t>
            </a:r>
            <a:r>
              <a:rPr lang="ko-KR" altLang="en-US" sz="1000"/>
              <a:t>조작 불능</a:t>
            </a:r>
            <a:r>
              <a:rPr lang="en-US" altLang="ko-KR" sz="1000"/>
              <a:t>)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초록 게이지 </a:t>
            </a:r>
            <a:r>
              <a:rPr lang="en-US" altLang="ko-KR" sz="1000"/>
              <a:t>:</a:t>
            </a:r>
            <a:r>
              <a:rPr lang="ko-KR" altLang="en-US" sz="1000"/>
              <a:t> 행동 정리 </a:t>
            </a:r>
            <a:r>
              <a:rPr lang="en-US" altLang="ko-KR" sz="1000"/>
              <a:t>(</a:t>
            </a:r>
            <a:r>
              <a:rPr lang="ko-KR" altLang="en-US" sz="1000"/>
              <a:t>조작 불능</a:t>
            </a:r>
            <a:r>
              <a:rPr lang="en-US" altLang="ko-KR" sz="1000"/>
              <a:t>)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특수 게이지 </a:t>
            </a:r>
            <a:r>
              <a:rPr lang="en-US" altLang="ko-KR" sz="1000"/>
              <a:t>:</a:t>
            </a:r>
            <a:r>
              <a:rPr lang="ko-KR" altLang="en-US" sz="1000"/>
              <a:t> 임계 상태 </a:t>
            </a:r>
            <a:r>
              <a:rPr lang="en-US" altLang="ko-KR" sz="1000"/>
              <a:t>(</a:t>
            </a:r>
            <a:r>
              <a:rPr lang="ko-KR" altLang="en-US" sz="1000"/>
              <a:t>행동 불능</a:t>
            </a:r>
            <a:r>
              <a:rPr lang="en-US" altLang="ko-KR" sz="1000"/>
              <a:t>)</a:t>
            </a:r>
          </a:p>
          <a:p>
            <a:pPr marL="171360" lvl="0" indent="-171360">
              <a:buFont typeface="Wingdings"/>
              <a:buChar char="ü"/>
              <a:defRPr/>
            </a:pPr>
            <a:r>
              <a:rPr lang="ko-KR" altLang="en-US" sz="1200"/>
              <a:t>임계 상태의 경우</a:t>
            </a:r>
            <a:r>
              <a:rPr lang="en-US" altLang="ko-KR" sz="1200"/>
              <a:t>,</a:t>
            </a:r>
            <a:r>
              <a:rPr lang="ko-KR" altLang="en-US" sz="1200"/>
              <a:t> 원래의 게이지 최대치가 감소하는 느낌으로 표현한다</a:t>
            </a:r>
            <a:r>
              <a:rPr lang="en-US" altLang="ko-KR" sz="120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95601" y="1872796"/>
            <a:ext cx="2444399" cy="1213200"/>
            <a:chOff x="795601" y="1872796"/>
            <a:chExt cx="2444399" cy="1213200"/>
          </a:xfrm>
        </p:grpSpPr>
        <p:grpSp>
          <p:nvGrpSpPr>
            <p:cNvPr id="34" name="그룹 33"/>
            <p:cNvGrpSpPr/>
            <p:nvPr/>
          </p:nvGrpSpPr>
          <p:grpSpPr>
            <a:xfrm flipH="1">
              <a:off x="2192400" y="1872796"/>
              <a:ext cx="1047600" cy="1213200"/>
              <a:chOff x="1342800" y="6105600"/>
              <a:chExt cx="537006" cy="622800"/>
            </a:xfrm>
          </p:grpSpPr>
          <p:sp>
            <p:nvSpPr>
              <p:cNvPr id="35" name="평행 사변형 34"/>
              <p:cNvSpPr/>
              <p:nvPr/>
            </p:nvSpPr>
            <p:spPr>
              <a:xfrm>
                <a:off x="1501806" y="6105600"/>
                <a:ext cx="378000" cy="140400"/>
              </a:xfrm>
              <a:prstGeom prst="parallelogram">
                <a:avLst>
                  <a:gd name="adj" fmla="val 10108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평행 사변형 35"/>
              <p:cNvSpPr/>
              <p:nvPr/>
            </p:nvSpPr>
            <p:spPr>
              <a:xfrm>
                <a:off x="1342800" y="6264000"/>
                <a:ext cx="378000" cy="140400"/>
              </a:xfrm>
              <a:prstGeom prst="parallelogram">
                <a:avLst>
                  <a:gd name="adj" fmla="val 10108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21600000" flipH="1">
                <a:off x="1342800" y="6429600"/>
                <a:ext cx="378000" cy="140400"/>
              </a:xfrm>
              <a:prstGeom prst="parallelogram">
                <a:avLst>
                  <a:gd name="adj" fmla="val 10108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평행 사변형 37"/>
              <p:cNvSpPr/>
              <p:nvPr/>
            </p:nvSpPr>
            <p:spPr>
              <a:xfrm rot="21600000" flipH="1">
                <a:off x="1501806" y="6588000"/>
                <a:ext cx="378000" cy="140400"/>
              </a:xfrm>
              <a:prstGeom prst="parallelogram">
                <a:avLst>
                  <a:gd name="adj" fmla="val 10108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9" name="다이아몬드 38"/>
            <p:cNvSpPr/>
            <p:nvPr/>
          </p:nvSpPr>
          <p:spPr>
            <a:xfrm>
              <a:off x="1818000" y="1884471"/>
              <a:ext cx="566702" cy="566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131112" y="2196045"/>
              <a:ext cx="566702" cy="566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1818000" y="2512800"/>
              <a:ext cx="566702" cy="566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다이아몬드 41"/>
            <p:cNvSpPr/>
            <p:nvPr/>
          </p:nvSpPr>
          <p:spPr>
            <a:xfrm>
              <a:off x="1504800" y="2196398"/>
              <a:ext cx="566702" cy="566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795601" y="1875600"/>
              <a:ext cx="1209893" cy="1209600"/>
            </a:xfrm>
            <a:custGeom>
              <a:avLst/>
              <a:gdLst>
                <a:gd name="connsiteX0" fmla="*/ 0 w 1209893"/>
                <a:gd name="connsiteY0" fmla="*/ 0 h 1209600"/>
                <a:gd name="connsiteX1" fmla="*/ 1207885 w 1209893"/>
                <a:gd name="connsiteY1" fmla="*/ 0 h 1209600"/>
                <a:gd name="connsiteX2" fmla="*/ 604089 w 1209893"/>
                <a:gd name="connsiteY2" fmla="*/ 603796 h 1209600"/>
                <a:gd name="connsiteX3" fmla="*/ 1209893 w 1209893"/>
                <a:gd name="connsiteY3" fmla="*/ 1209600 h 1209600"/>
                <a:gd name="connsiteX4" fmla="*/ 0 w 1209893"/>
                <a:gd name="connsiteY4" fmla="*/ 1209600 h 12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893" h="1209600">
                  <a:moveTo>
                    <a:pt x="0" y="0"/>
                  </a:moveTo>
                  <a:lnTo>
                    <a:pt x="1207885" y="0"/>
                  </a:lnTo>
                  <a:lnTo>
                    <a:pt x="604089" y="603796"/>
                  </a:lnTo>
                  <a:lnTo>
                    <a:pt x="1209893" y="1209600"/>
                  </a:lnTo>
                  <a:lnTo>
                    <a:pt x="0" y="120960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웨이팅 패널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637180" y="1791846"/>
            <a:ext cx="594950" cy="594950"/>
            <a:chOff x="4509412" y="1952503"/>
            <a:chExt cx="594950" cy="594950"/>
          </a:xfrm>
        </p:grpSpPr>
        <p:sp>
          <p:nvSpPr>
            <p:cNvPr id="27" name="타원 26"/>
            <p:cNvSpPr/>
            <p:nvPr/>
          </p:nvSpPr>
          <p:spPr>
            <a:xfrm flipV="1">
              <a:off x="4509412" y="1952503"/>
              <a:ext cx="594950" cy="5949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37" name="원형 36"/>
            <p:cNvSpPr/>
            <p:nvPr/>
          </p:nvSpPr>
          <p:spPr>
            <a:xfrm flipH="1">
              <a:off x="4806887" y="1952503"/>
              <a:ext cx="297475" cy="297475"/>
            </a:xfrm>
            <a:prstGeom prst="pieWed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1" name="타원 30"/>
            <p:cNvSpPr/>
            <p:nvPr/>
          </p:nvSpPr>
          <p:spPr>
            <a:xfrm>
              <a:off x="4583811" y="2025707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637180" y="2501602"/>
            <a:ext cx="594950" cy="594950"/>
            <a:chOff x="4509412" y="2907253"/>
            <a:chExt cx="594950" cy="594950"/>
          </a:xfrm>
        </p:grpSpPr>
        <p:sp>
          <p:nvSpPr>
            <p:cNvPr id="38" name="타원 37"/>
            <p:cNvSpPr/>
            <p:nvPr/>
          </p:nvSpPr>
          <p:spPr>
            <a:xfrm flipV="1">
              <a:off x="4509412" y="2907253"/>
              <a:ext cx="594950" cy="5949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39" name="원형 38"/>
            <p:cNvSpPr/>
            <p:nvPr/>
          </p:nvSpPr>
          <p:spPr>
            <a:xfrm flipH="1">
              <a:off x="4806887" y="2907253"/>
              <a:ext cx="297475" cy="297475"/>
            </a:xfrm>
            <a:prstGeom prst="pieWed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40" name="타원 39"/>
            <p:cNvSpPr/>
            <p:nvPr/>
          </p:nvSpPr>
          <p:spPr>
            <a:xfrm>
              <a:off x="4583811" y="2980457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49" name="그룹 48"/>
          <p:cNvGrpSpPr/>
          <p:nvPr/>
        </p:nvGrpSpPr>
        <p:grpSpPr>
          <a:xfrm flipV="1">
            <a:off x="2637180" y="3217214"/>
            <a:ext cx="594950" cy="594950"/>
            <a:chOff x="4509412" y="4869180"/>
            <a:chExt cx="594950" cy="594950"/>
          </a:xfrm>
        </p:grpSpPr>
        <p:sp>
          <p:nvSpPr>
            <p:cNvPr id="41" name="타원 40"/>
            <p:cNvSpPr/>
            <p:nvPr/>
          </p:nvSpPr>
          <p:spPr>
            <a:xfrm rot="21600000">
              <a:off x="4509412" y="4869180"/>
              <a:ext cx="594950" cy="59495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42" name="원형 41"/>
            <p:cNvSpPr/>
            <p:nvPr/>
          </p:nvSpPr>
          <p:spPr>
            <a:xfrm rot="21600000" flipH="1" flipV="1">
              <a:off x="4806887" y="5166655"/>
              <a:ext cx="297475" cy="297475"/>
            </a:xfrm>
            <a:prstGeom prst="pieWed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43" name="타원 42"/>
            <p:cNvSpPr/>
            <p:nvPr/>
          </p:nvSpPr>
          <p:spPr>
            <a:xfrm rot="21600000" flipV="1">
              <a:off x="4583811" y="4942384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48" name="그룹 47"/>
          <p:cNvGrpSpPr/>
          <p:nvPr/>
        </p:nvGrpSpPr>
        <p:grpSpPr>
          <a:xfrm flipV="1">
            <a:off x="2637180" y="3937303"/>
            <a:ext cx="594950" cy="594951"/>
            <a:chOff x="4509412" y="3842174"/>
            <a:chExt cx="594950" cy="594951"/>
          </a:xfrm>
        </p:grpSpPr>
        <p:sp>
          <p:nvSpPr>
            <p:cNvPr id="44" name="타원 43"/>
            <p:cNvSpPr/>
            <p:nvPr/>
          </p:nvSpPr>
          <p:spPr>
            <a:xfrm rot="21600000">
              <a:off x="4509412" y="3842174"/>
              <a:ext cx="594950" cy="5949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45" name="원형 44"/>
            <p:cNvSpPr/>
            <p:nvPr/>
          </p:nvSpPr>
          <p:spPr>
            <a:xfrm rot="21600000" flipH="1" flipV="1">
              <a:off x="4806887" y="4139650"/>
              <a:ext cx="297475" cy="297475"/>
            </a:xfrm>
            <a:prstGeom prst="pieWed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46" name="타원 45"/>
            <p:cNvSpPr/>
            <p:nvPr/>
          </p:nvSpPr>
          <p:spPr>
            <a:xfrm rot="21600000" flipV="1">
              <a:off x="4583811" y="3915379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637180" y="4661872"/>
            <a:ext cx="594950" cy="594950"/>
            <a:chOff x="4509412" y="5930436"/>
            <a:chExt cx="594950" cy="594950"/>
          </a:xfrm>
        </p:grpSpPr>
        <p:sp>
          <p:nvSpPr>
            <p:cNvPr id="53" name="타원 52"/>
            <p:cNvSpPr/>
            <p:nvPr/>
          </p:nvSpPr>
          <p:spPr>
            <a:xfrm flipV="1">
              <a:off x="4509412" y="5930436"/>
              <a:ext cx="594950" cy="594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54" name="원형 53"/>
            <p:cNvSpPr/>
            <p:nvPr/>
          </p:nvSpPr>
          <p:spPr>
            <a:xfrm flipH="1">
              <a:off x="4806887" y="5930436"/>
              <a:ext cx="297475" cy="297475"/>
            </a:xfrm>
            <a:prstGeom prst="pieWedge">
              <a:avLst/>
            </a:prstGeom>
            <a:solidFill>
              <a:schemeClr val="bg1">
                <a:lumMod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5" name="타원 54"/>
            <p:cNvSpPr/>
            <p:nvPr/>
          </p:nvSpPr>
          <p:spPr>
            <a:xfrm>
              <a:off x="4583811" y="6003640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67334" y="1783126"/>
            <a:ext cx="1784851" cy="612389"/>
            <a:chOff x="2135504" y="1952503"/>
            <a:chExt cx="1784851" cy="612389"/>
          </a:xfrm>
        </p:grpSpPr>
        <p:sp>
          <p:nvSpPr>
            <p:cNvPr id="28" name="모서리가 둥근 직사각형 27"/>
            <p:cNvSpPr/>
            <p:nvPr/>
          </p:nvSpPr>
          <p:spPr>
            <a:xfrm flipV="1">
              <a:off x="2135504" y="1952503"/>
              <a:ext cx="1784851" cy="5949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07514" y="2060829"/>
              <a:ext cx="1620202" cy="130579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40355" y="2197400"/>
              <a:ext cx="1029080" cy="367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194/250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207514" y="2060829"/>
              <a:ext cx="1368171" cy="13057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575683" y="1412748"/>
            <a:ext cx="8065010" cy="5129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웨이팅 패널</a:t>
            </a: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액티브 패널이 아닌 플레이어가 조작하지 못하는 패널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액티브 패널 조작에서 액티브 패널을 변경할 시</a:t>
            </a:r>
            <a:r>
              <a:rPr lang="en-US" altLang="ko-KR" sz="1200"/>
              <a:t>,</a:t>
            </a:r>
            <a:r>
              <a:rPr lang="ko-KR" altLang="en-US" sz="1200"/>
              <a:t> 해당 패널을 제외한 패널들으로 구성된다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생명력과 현재 상태</a:t>
            </a:r>
            <a:r>
              <a:rPr lang="en-US" altLang="ko-KR" sz="1200"/>
              <a:t>,</a:t>
            </a:r>
            <a:r>
              <a:rPr lang="ko-KR" altLang="en-US" sz="1200"/>
              <a:t> 패널 종류가 표시된다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ü"/>
              <a:defRPr/>
            </a:pPr>
            <a:r>
              <a:rPr lang="ko-KR" altLang="en-US" sz="1000"/>
              <a:t>생명력은 좌측의 사각형 </a:t>
            </a:r>
            <a:r>
              <a:rPr lang="en-US" altLang="ko-KR" sz="1000"/>
              <a:t>UI</a:t>
            </a:r>
            <a:r>
              <a:rPr lang="ko-KR" altLang="en-US" sz="1000"/>
              <a:t>에 게이지와 수치의 형식으로 표시된다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ü"/>
              <a:defRPr/>
            </a:pPr>
            <a:r>
              <a:rPr lang="ko-KR" altLang="en-US" sz="1000"/>
              <a:t>피격 시 생명력이 감소하며</a:t>
            </a:r>
            <a:r>
              <a:rPr lang="en-US" altLang="ko-KR" sz="1000"/>
              <a:t>,</a:t>
            </a:r>
            <a:r>
              <a:rPr lang="ko-KR" altLang="en-US" sz="1000"/>
              <a:t> 현재 생명력 잔량에 따라서</a:t>
            </a:r>
            <a:r>
              <a:rPr lang="en-US" altLang="ko-KR" sz="1000"/>
              <a:t> </a:t>
            </a:r>
            <a:r>
              <a:rPr lang="ko-KR" altLang="en-US" sz="1000"/>
              <a:t>좌측의 사각형 </a:t>
            </a:r>
            <a:r>
              <a:rPr lang="en-US" altLang="ko-KR" sz="1000"/>
              <a:t>UI</a:t>
            </a:r>
            <a:r>
              <a:rPr lang="ko-KR" altLang="en-US" sz="1000"/>
              <a:t>의 배격 색상이 변경된다</a:t>
            </a:r>
            <a:r>
              <a:rPr lang="en-US" altLang="ko-KR" sz="10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흰색 → 하늘색 → 연녹색 → 연노랑 → 연분홍 → 연회색의 순서로 변한다</a:t>
            </a:r>
            <a:r>
              <a:rPr lang="en-US" altLang="ko-KR" sz="800"/>
              <a:t>.</a:t>
            </a:r>
          </a:p>
          <a:p>
            <a:pPr marL="714240" lvl="1" indent="-257040">
              <a:buFont typeface="Wingdings"/>
              <a:buChar char="ü"/>
              <a:defRPr/>
            </a:pPr>
            <a:r>
              <a:rPr lang="ko-KR" altLang="en-US" sz="1000"/>
              <a:t>오른쪽의 원형 </a:t>
            </a:r>
            <a:r>
              <a:rPr lang="en-US" altLang="ko-KR" sz="1000"/>
              <a:t>UI</a:t>
            </a:r>
            <a:r>
              <a:rPr lang="ko-KR" altLang="en-US" sz="1000"/>
              <a:t>는 패널 구분 </a:t>
            </a:r>
            <a:r>
              <a:rPr lang="en-US" altLang="ko-KR" sz="1000"/>
              <a:t>UI</a:t>
            </a:r>
            <a:r>
              <a:rPr lang="ko-KR" altLang="en-US" sz="1000"/>
              <a:t>로</a:t>
            </a:r>
            <a:r>
              <a:rPr lang="en-US" altLang="ko-KR" sz="1000"/>
              <a:t>,</a:t>
            </a:r>
            <a:r>
              <a:rPr lang="ko-KR" altLang="en-US" sz="1000"/>
              <a:t> 색상으로 각 패널을 구분할 수 있다</a:t>
            </a:r>
            <a:r>
              <a:rPr lang="en-US" altLang="ko-KR" sz="10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사용하는 색상은 빨강</a:t>
            </a:r>
            <a:r>
              <a:rPr lang="en-US" altLang="ko-KR" sz="800"/>
              <a:t>,</a:t>
            </a:r>
            <a:r>
              <a:rPr lang="ko-KR" altLang="en-US" sz="800"/>
              <a:t> 파랑</a:t>
            </a:r>
            <a:r>
              <a:rPr lang="en-US" altLang="ko-KR" sz="800"/>
              <a:t>,</a:t>
            </a:r>
            <a:r>
              <a:rPr lang="ko-KR" altLang="en-US" sz="800"/>
              <a:t> 노랑</a:t>
            </a:r>
            <a:r>
              <a:rPr lang="en-US" altLang="ko-KR" sz="800"/>
              <a:t>,</a:t>
            </a:r>
            <a:r>
              <a:rPr lang="ko-KR" altLang="en-US" sz="800"/>
              <a:t> 초록</a:t>
            </a:r>
            <a:r>
              <a:rPr lang="en-US" altLang="ko-KR" sz="800"/>
              <a:t>,</a:t>
            </a:r>
            <a:r>
              <a:rPr lang="ko-KR" altLang="en-US" sz="800"/>
              <a:t> 하양</a:t>
            </a:r>
            <a:r>
              <a:rPr lang="en-US" altLang="ko-KR" sz="800"/>
              <a:t>,</a:t>
            </a:r>
            <a:r>
              <a:rPr lang="ko-KR" altLang="en-US" sz="800"/>
              <a:t> 검정의 </a:t>
            </a:r>
            <a:r>
              <a:rPr lang="en-US" altLang="ko-KR" sz="800"/>
              <a:t>6</a:t>
            </a:r>
            <a:r>
              <a:rPr lang="ko-KR" altLang="en-US" sz="800"/>
              <a:t>종류다</a:t>
            </a:r>
            <a:r>
              <a:rPr lang="en-US" altLang="ko-KR" sz="8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오른쪽의 원형</a:t>
            </a:r>
            <a:r>
              <a:rPr lang="en-US" altLang="ko-KR" sz="1200"/>
              <a:t> UI</a:t>
            </a:r>
            <a:r>
              <a:rPr lang="ko-KR" altLang="en-US" sz="1200"/>
              <a:t>는 테두리를 이용해서 해당 패널의 현재 상태를 표시한다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분홍 테두리 </a:t>
            </a:r>
            <a:r>
              <a:rPr lang="en-US" altLang="ko-KR" sz="1000"/>
              <a:t>:</a:t>
            </a:r>
            <a:r>
              <a:rPr lang="ko-KR" altLang="en-US" sz="1000"/>
              <a:t> 상태 이상 </a:t>
            </a:r>
            <a:r>
              <a:rPr lang="en-US" altLang="ko-KR" sz="1000"/>
              <a:t>(</a:t>
            </a:r>
            <a:r>
              <a:rPr lang="ko-KR" altLang="en-US" sz="1000"/>
              <a:t>행동 불능</a:t>
            </a:r>
            <a:r>
              <a:rPr lang="en-US" altLang="ko-KR" sz="1000"/>
              <a:t>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노랑 테두리 </a:t>
            </a:r>
            <a:r>
              <a:rPr lang="en-US" altLang="ko-KR" sz="1000"/>
              <a:t>:</a:t>
            </a:r>
            <a:r>
              <a:rPr lang="ko-KR" altLang="en-US" sz="1000"/>
              <a:t> 행동 준비 </a:t>
            </a:r>
            <a:r>
              <a:rPr lang="en-US" altLang="ko-KR" sz="1000"/>
              <a:t>(</a:t>
            </a:r>
            <a:r>
              <a:rPr lang="ko-KR" altLang="en-US" sz="1000"/>
              <a:t>조작 불가</a:t>
            </a:r>
            <a:r>
              <a:rPr lang="en-US" altLang="ko-KR" sz="1000"/>
              <a:t>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초록 테두리 </a:t>
            </a:r>
            <a:r>
              <a:rPr lang="en-US" altLang="ko-KR" sz="1000"/>
              <a:t>:</a:t>
            </a:r>
            <a:r>
              <a:rPr lang="ko-KR" altLang="en-US" sz="1000"/>
              <a:t> 행동 실행 </a:t>
            </a:r>
            <a:r>
              <a:rPr lang="en-US" altLang="ko-KR" sz="1000"/>
              <a:t>(</a:t>
            </a:r>
            <a:r>
              <a:rPr lang="ko-KR" altLang="en-US" sz="1000"/>
              <a:t>조작 불가</a:t>
            </a:r>
            <a:r>
              <a:rPr lang="en-US" altLang="ko-KR" sz="1000"/>
              <a:t>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파랑 테두리 </a:t>
            </a:r>
            <a:r>
              <a:rPr lang="en-US" altLang="ko-KR" sz="1000"/>
              <a:t>:</a:t>
            </a:r>
            <a:r>
              <a:rPr lang="ko-KR" altLang="en-US" sz="1000"/>
              <a:t> 행동 정리 </a:t>
            </a:r>
            <a:r>
              <a:rPr lang="en-US" altLang="ko-KR" sz="1000"/>
              <a:t>(</a:t>
            </a:r>
            <a:r>
              <a:rPr lang="ko-KR" altLang="en-US" sz="1000"/>
              <a:t>조작 불가</a:t>
            </a:r>
            <a:r>
              <a:rPr lang="en-US" altLang="ko-KR" sz="1000"/>
              <a:t>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특수 테두리 </a:t>
            </a:r>
            <a:r>
              <a:rPr lang="en-US" altLang="ko-KR" sz="1000"/>
              <a:t>:</a:t>
            </a:r>
            <a:r>
              <a:rPr lang="ko-KR" altLang="en-US" sz="1000"/>
              <a:t> 임계 상태 </a:t>
            </a:r>
            <a:r>
              <a:rPr lang="en-US" altLang="ko-KR" sz="1000"/>
              <a:t>(</a:t>
            </a:r>
            <a:r>
              <a:rPr lang="ko-KR" altLang="en-US" sz="1000"/>
              <a:t>행동 불능</a:t>
            </a:r>
            <a:r>
              <a:rPr lang="en-US" altLang="ko-KR" sz="1000"/>
              <a:t>)</a:t>
            </a:r>
          </a:p>
          <a:p>
            <a:pPr marL="171360" lvl="0" indent="-171360">
              <a:buFont typeface="Wingdings"/>
              <a:buChar char="ü"/>
              <a:defRPr/>
            </a:pPr>
            <a:endParaRPr lang="ko-KR" altLang="en-US" sz="200"/>
          </a:p>
          <a:p>
            <a:pPr marL="171360" lvl="0" indent="-171360">
              <a:buFont typeface="Wingdings"/>
              <a:buChar char="ü"/>
              <a:defRPr/>
            </a:pPr>
            <a:r>
              <a:rPr lang="ko-KR" altLang="en-US" sz="1200"/>
              <a:t>임계 상태의 경우</a:t>
            </a:r>
            <a:r>
              <a:rPr lang="en-US" altLang="ko-KR" sz="1200"/>
              <a:t>,</a:t>
            </a:r>
            <a:r>
              <a:rPr lang="ko-KR" altLang="en-US" sz="1200"/>
              <a:t> 원래의 게이지 최대치가 감소하는 느낌으로 표현한다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플레이어의 조작이 불가능할 뿐</a:t>
            </a:r>
            <a:r>
              <a:rPr lang="en-US" altLang="ko-KR" sz="1200"/>
              <a:t>,</a:t>
            </a:r>
            <a:r>
              <a:rPr lang="ko-KR" altLang="en-US" sz="1200"/>
              <a:t> 행동 자체는 정상적으로 할 수 있다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액티브 메뉴버는 사용할 수 없다</a:t>
            </a:r>
            <a:r>
              <a:rPr lang="en-US" altLang="ko-KR" sz="1000"/>
              <a:t>.</a:t>
            </a:r>
            <a:r>
              <a:rPr lang="ko-KR" altLang="en-US" sz="1000"/>
              <a:t> 또한</a:t>
            </a:r>
            <a:r>
              <a:rPr lang="en-US" altLang="ko-KR" sz="1000"/>
              <a:t>,</a:t>
            </a:r>
            <a:r>
              <a:rPr lang="ko-KR" altLang="en-US" sz="1000"/>
              <a:t> 조작 불가 상태 및 행동 불능 상태</a:t>
            </a:r>
            <a:r>
              <a:rPr lang="en-US" altLang="ko-KR" sz="1000"/>
              <a:t>,</a:t>
            </a:r>
            <a:r>
              <a:rPr lang="ko-KR" altLang="en-US" sz="1000"/>
              <a:t> 전투 불능 상태도 정상적으로 적용 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리액션 메뉴버의 조건이 만족되었다면 해당 메뉴버가 사용된다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프레셔 메뉴버가 </a:t>
            </a:r>
            <a:r>
              <a:rPr lang="en-US" altLang="ko-KR" sz="1000"/>
              <a:t>On</a:t>
            </a:r>
            <a:r>
              <a:rPr lang="ko-KR" altLang="en-US" sz="1000"/>
              <a:t>이라면 해당 메뉴버를 자동으로 사용한다</a:t>
            </a:r>
            <a:r>
              <a:rPr lang="en-US" altLang="ko-KR" sz="1000"/>
              <a:t>.</a:t>
            </a:r>
            <a:r>
              <a:rPr lang="ko-KR" altLang="en-US" sz="1000"/>
              <a:t> 단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Off</a:t>
            </a:r>
            <a:r>
              <a:rPr lang="ko-KR" altLang="en-US" sz="1000"/>
              <a:t>가 되었을 시에는 액티브 패널을 경유하여 다시 </a:t>
            </a:r>
            <a:r>
              <a:rPr lang="en-US" altLang="ko-KR" sz="1000"/>
              <a:t>On</a:t>
            </a:r>
            <a:r>
              <a:rPr lang="ko-KR" altLang="en-US" sz="1000"/>
              <a:t> 상태로 만들어야 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어펙트 메뉴버가 </a:t>
            </a:r>
            <a:r>
              <a:rPr lang="en-US" altLang="ko-KR" sz="1000"/>
              <a:t>On</a:t>
            </a:r>
            <a:r>
              <a:rPr lang="ko-KR" altLang="en-US" sz="1000"/>
              <a:t>이라면 해당 메뉴버의 효과가 계속해서 적용된다</a:t>
            </a:r>
            <a:r>
              <a:rPr lang="en-US" altLang="ko-KR" sz="1000"/>
              <a:t>.</a:t>
            </a:r>
            <a:r>
              <a:rPr lang="ko-KR" altLang="en-US" sz="1000"/>
              <a:t> 단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Off</a:t>
            </a:r>
            <a:r>
              <a:rPr lang="ko-KR" altLang="en-US" sz="1000"/>
              <a:t>가 되었을 시에는 액티브 패널을 경유하여 다시 </a:t>
            </a:r>
            <a:r>
              <a:rPr lang="en-US" altLang="ko-KR" sz="1000"/>
              <a:t>On</a:t>
            </a:r>
            <a:r>
              <a:rPr lang="ko-KR" altLang="en-US" sz="1000"/>
              <a:t> 상태로 만들어야 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라이징 메뉴버의 조건이 만족되었다면 자동으로 해당 메뉴버가 </a:t>
            </a:r>
            <a:r>
              <a:rPr lang="en-US" altLang="ko-KR" sz="1000"/>
              <a:t>On</a:t>
            </a:r>
            <a:r>
              <a:rPr lang="ko-KR" altLang="en-US" sz="1000"/>
              <a:t>이 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패시브 메뉴버의 조건이 만족되었다면 자동으로 해당 메뉴버가 </a:t>
            </a:r>
            <a:r>
              <a:rPr lang="en-US" altLang="ko-KR" sz="1000"/>
              <a:t>On</a:t>
            </a:r>
            <a:r>
              <a:rPr lang="ko-KR" altLang="en-US" sz="1000"/>
              <a:t>이 되며</a:t>
            </a:r>
            <a:r>
              <a:rPr lang="en-US" altLang="ko-KR" sz="1000"/>
              <a:t>,</a:t>
            </a:r>
            <a:r>
              <a:rPr lang="ko-KR" altLang="en-US" sz="1000"/>
              <a:t> 조건을 만족하지 못할 경우에는 해당 메뉴버가 </a:t>
            </a:r>
            <a:r>
              <a:rPr lang="en-US" altLang="ko-KR" sz="1000"/>
              <a:t>Off</a:t>
            </a:r>
            <a:r>
              <a:rPr lang="ko-KR" altLang="en-US" sz="1000"/>
              <a:t>가 된다</a:t>
            </a:r>
            <a:r>
              <a:rPr lang="en-US" altLang="ko-KR" sz="10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웨이팅 패널도 공격에 피격될 수 있다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상태이상도 정상적으로 적용된다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생명력이 </a:t>
            </a:r>
            <a:r>
              <a:rPr lang="en-US" altLang="ko-KR" sz="1000"/>
              <a:t>0</a:t>
            </a:r>
            <a:r>
              <a:rPr lang="ko-KR" altLang="en-US" sz="1000"/>
              <a:t>이 되었을 시 임계 상태에 돌입하고</a:t>
            </a:r>
            <a:r>
              <a:rPr lang="en-US" altLang="ko-KR" sz="1000"/>
              <a:t>,</a:t>
            </a:r>
            <a:r>
              <a:rPr lang="ko-KR" altLang="en-US" sz="1000"/>
              <a:t> 임계상태가 끝나기 전에 생명력이 회복되지 않으면 전투 불능 상태가 되는 것 또한 동일하다</a:t>
            </a:r>
            <a:r>
              <a:rPr lang="en-US" altLang="ko-KR" sz="1000"/>
              <a:t>.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767334" y="2492883"/>
            <a:ext cx="1784851" cy="612389"/>
            <a:chOff x="2135504" y="1952503"/>
            <a:chExt cx="1784851" cy="612389"/>
          </a:xfrm>
        </p:grpSpPr>
        <p:sp>
          <p:nvSpPr>
            <p:cNvPr id="63" name="모서리가 둥근 직사각형 62"/>
            <p:cNvSpPr/>
            <p:nvPr/>
          </p:nvSpPr>
          <p:spPr>
            <a:xfrm flipV="1">
              <a:off x="2135504" y="1952503"/>
              <a:ext cx="1784851" cy="5949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07514" y="2060829"/>
              <a:ext cx="1620202" cy="130579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0355" y="2197400"/>
              <a:ext cx="1029080" cy="367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194/250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07514" y="2060829"/>
              <a:ext cx="1368171" cy="13057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67334" y="3208494"/>
            <a:ext cx="1784851" cy="612389"/>
            <a:chOff x="2135504" y="1952503"/>
            <a:chExt cx="1784851" cy="612389"/>
          </a:xfrm>
        </p:grpSpPr>
        <p:sp>
          <p:nvSpPr>
            <p:cNvPr id="68" name="모서리가 둥근 직사각형 67"/>
            <p:cNvSpPr/>
            <p:nvPr/>
          </p:nvSpPr>
          <p:spPr>
            <a:xfrm flipV="1">
              <a:off x="2135504" y="1952503"/>
              <a:ext cx="1784851" cy="5949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207514" y="2060829"/>
              <a:ext cx="1620202" cy="130579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40355" y="2197400"/>
              <a:ext cx="1029080" cy="367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194/250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07514" y="2060829"/>
              <a:ext cx="1368171" cy="13057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67334" y="3928584"/>
            <a:ext cx="1784851" cy="612389"/>
            <a:chOff x="2135504" y="1952503"/>
            <a:chExt cx="1784851" cy="612389"/>
          </a:xfrm>
        </p:grpSpPr>
        <p:sp>
          <p:nvSpPr>
            <p:cNvPr id="73" name="모서리가 둥근 직사각형 72"/>
            <p:cNvSpPr/>
            <p:nvPr/>
          </p:nvSpPr>
          <p:spPr>
            <a:xfrm flipV="1">
              <a:off x="2135504" y="1952503"/>
              <a:ext cx="1784851" cy="5949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207514" y="2060829"/>
              <a:ext cx="1620202" cy="130579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40355" y="2197399"/>
              <a:ext cx="1029080" cy="367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194/250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207514" y="2060829"/>
              <a:ext cx="1368171" cy="13057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67334" y="4653153"/>
            <a:ext cx="1784851" cy="612520"/>
            <a:chOff x="2135504" y="1952503"/>
            <a:chExt cx="1784851" cy="612520"/>
          </a:xfrm>
        </p:grpSpPr>
        <p:sp>
          <p:nvSpPr>
            <p:cNvPr id="78" name="모서리가 둥근 직사각형 77"/>
            <p:cNvSpPr/>
            <p:nvPr/>
          </p:nvSpPr>
          <p:spPr>
            <a:xfrm flipV="1">
              <a:off x="2135504" y="1952503"/>
              <a:ext cx="1784851" cy="5949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207514" y="2060829"/>
              <a:ext cx="1620202" cy="130579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89910" y="2197399"/>
              <a:ext cx="774192" cy="367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/>
                <a:t>0/250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에너미 정보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7334" y="1791033"/>
            <a:ext cx="2232278" cy="3196072"/>
          </a:xfrm>
          <a:prstGeom prst="rect">
            <a:avLst/>
          </a:prstGeom>
          <a:solidFill>
            <a:schemeClr val="accent3">
              <a:lumMod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에너미</a:t>
            </a:r>
          </a:p>
          <a:p>
            <a:pPr algn="ctr">
              <a:defRPr/>
            </a:pPr>
            <a:r>
              <a:rPr lang="ko-KR" altLang="en-US" b="1"/>
              <a:t>이미지</a:t>
            </a:r>
          </a:p>
        </p:txBody>
      </p:sp>
      <p:sp>
        <p:nvSpPr>
          <p:cNvPr id="72" name="TextBox 71"/>
          <p:cNvSpPr txBox="1"/>
          <p:nvPr/>
        </p:nvSpPr>
        <p:spPr>
          <a:xfrm rot="21600000" flipH="1">
            <a:off x="6096000" y="1340739"/>
            <a:ext cx="5400676" cy="274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에너미 정보창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에너미 이미지는 해당 에너미의 외형 정보를 표시한다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현재 표시 중인 에너미 상호작용에 따라 에너미 이미지가 변하기도 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이미지의 크기는 정해져 있지 않으며</a:t>
            </a:r>
            <a:r>
              <a:rPr lang="en-US" altLang="ko-KR" sz="1000"/>
              <a:t>,</a:t>
            </a:r>
            <a:r>
              <a:rPr lang="ko-KR" altLang="en-US" sz="1000"/>
              <a:t> 강적일 수록 크기가 크다</a:t>
            </a:r>
            <a:r>
              <a:rPr lang="en-US" altLang="ko-KR" sz="1000"/>
              <a:t>.</a:t>
            </a:r>
          </a:p>
          <a:p>
            <a:pPr marL="257040" lvl="0" indent="-257040">
              <a:buFont typeface="Wingdings"/>
              <a:buChar char="Ø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에너미 이미지의 우측 상단에 해당 에너미의 아이콘과 이름이 표시된다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해당 에너미가 화면 중앙을 기준으로 왼쪽에 있다면 좌측 상단에 표시된다</a:t>
            </a:r>
            <a:r>
              <a:rPr lang="en-US" altLang="ko-KR" sz="10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에너미 아이콘과 이름의 아래에 에너미 정보창이 표시된다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에너미 정보에는 생명력과 패턴 정보가 표시된다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생명력은 게이지와 상세 수치를 모두 표기한다</a:t>
            </a:r>
            <a:r>
              <a:rPr lang="en-US" altLang="ko-KR" sz="10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피격 시 생명력이 감소하여 </a:t>
            </a:r>
            <a:r>
              <a:rPr lang="en-US" altLang="ko-KR" sz="800"/>
              <a:t>0</a:t>
            </a:r>
            <a:r>
              <a:rPr lang="ko-KR" altLang="en-US" sz="800"/>
              <a:t>이 될 경우 처치된다</a:t>
            </a:r>
            <a:r>
              <a:rPr lang="en-US" altLang="ko-KR" sz="800"/>
              <a:t>.</a:t>
            </a:r>
            <a:endParaRPr lang="ko-KR" altLang="en-US" sz="800"/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현재 남은 생명력 비율에 따라서 에너미 정보창의 배경 색상이 변한다</a:t>
            </a:r>
            <a:r>
              <a:rPr lang="en-US" altLang="ko-KR" sz="8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흰색 → 하늘색 → 연녹색 → 연노랑 → 연분홍 → 연회색의 순서로 변한다</a:t>
            </a:r>
            <a:r>
              <a:rPr lang="en-US" altLang="ko-KR" sz="8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패턴은 생명력 게이지의 아래에 표시된다</a:t>
            </a:r>
            <a:r>
              <a:rPr lang="en-US" altLang="ko-KR" sz="10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에너미가 처치되었을 시</a:t>
            </a:r>
            <a:r>
              <a:rPr lang="en-US" altLang="ko-KR" sz="1200"/>
              <a:t>,</a:t>
            </a:r>
            <a:r>
              <a:rPr lang="ko-KR" altLang="en-US" sz="1200"/>
              <a:t> 해당 에너미의 이미지는 화면에서 제거된다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에너미 아이콘과 에너미 이름</a:t>
            </a:r>
            <a:r>
              <a:rPr lang="en-US" altLang="ko-KR" sz="1000"/>
              <a:t>,</a:t>
            </a:r>
            <a:r>
              <a:rPr lang="ko-KR" altLang="en-US" sz="1000"/>
              <a:t> 에너미 정보 창은 유지된다</a:t>
            </a:r>
            <a:r>
              <a:rPr lang="en-US" altLang="ko-KR" sz="1000"/>
              <a:t>.</a:t>
            </a:r>
            <a:endParaRPr lang="en-US" altLang="ko-KR" sz="1200"/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해당 에너미가 되살려질 경우</a:t>
            </a:r>
            <a:r>
              <a:rPr lang="en-US" altLang="ko-KR" sz="1000"/>
              <a:t>,</a:t>
            </a:r>
            <a:r>
              <a:rPr lang="ko-KR" altLang="en-US" sz="1000"/>
              <a:t> 에너미 이미지가 다시 표시된다</a:t>
            </a:r>
            <a:r>
              <a:rPr lang="en-US" altLang="ko-KR" sz="1000"/>
              <a:t>.</a:t>
            </a:r>
          </a:p>
        </p:txBody>
      </p:sp>
      <p:grpSp>
        <p:nvGrpSpPr>
          <p:cNvPr id="175" name="그룹 174"/>
          <p:cNvGrpSpPr/>
          <p:nvPr/>
        </p:nvGrpSpPr>
        <p:grpSpPr>
          <a:xfrm>
            <a:off x="3143630" y="2449730"/>
            <a:ext cx="2376298" cy="529791"/>
            <a:chOff x="3127589" y="3562945"/>
            <a:chExt cx="3744468" cy="834823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3127589" y="3562945"/>
              <a:ext cx="3744468" cy="834823"/>
            </a:xfrm>
            <a:prstGeom prst="roundRect">
              <a:avLst>
                <a:gd name="adj" fmla="val 8333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 rot="21600000" flipH="1">
              <a:off x="5296648" y="3786920"/>
              <a:ext cx="1542877" cy="5460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700"/>
                <a:t>194/250</a:t>
              </a: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3276176" y="3674284"/>
              <a:ext cx="3446102" cy="142790"/>
              <a:chOff x="6931791" y="1214876"/>
              <a:chExt cx="1620202" cy="130579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6931791" y="1214876"/>
                <a:ext cx="1620202" cy="130579"/>
              </a:xfrm>
              <a:prstGeom prst="rect">
                <a:avLst/>
              </a:prstGeom>
              <a:solidFill>
                <a:schemeClr val="bg1">
                  <a:lumMod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6931791" y="1214876"/>
                <a:ext cx="1368171" cy="13057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sp>
          <p:nvSpPr>
            <p:cNvPr id="148" name="육각형 147"/>
            <p:cNvSpPr/>
            <p:nvPr/>
          </p:nvSpPr>
          <p:spPr>
            <a:xfrm flipH="1">
              <a:off x="5026546" y="3885614"/>
              <a:ext cx="270106" cy="23841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9" name="육각형 148"/>
            <p:cNvSpPr/>
            <p:nvPr/>
          </p:nvSpPr>
          <p:spPr>
            <a:xfrm flipH="1">
              <a:off x="4818496" y="4009994"/>
              <a:ext cx="269568" cy="23961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육각형 149"/>
            <p:cNvSpPr/>
            <p:nvPr/>
          </p:nvSpPr>
          <p:spPr>
            <a:xfrm flipH="1">
              <a:off x="4606661" y="3885614"/>
              <a:ext cx="270106" cy="23841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육각형 150"/>
            <p:cNvSpPr/>
            <p:nvPr/>
          </p:nvSpPr>
          <p:spPr>
            <a:xfrm flipH="1">
              <a:off x="4398611" y="4009994"/>
              <a:ext cx="269568" cy="23961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육각형 151"/>
            <p:cNvSpPr/>
            <p:nvPr/>
          </p:nvSpPr>
          <p:spPr>
            <a:xfrm flipH="1">
              <a:off x="4185066" y="3886442"/>
              <a:ext cx="270262" cy="23787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육각형 152"/>
            <p:cNvSpPr/>
            <p:nvPr/>
          </p:nvSpPr>
          <p:spPr>
            <a:xfrm flipH="1">
              <a:off x="3976896" y="4010539"/>
              <a:ext cx="269723" cy="23907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육각형 153"/>
            <p:cNvSpPr/>
            <p:nvPr/>
          </p:nvSpPr>
          <p:spPr>
            <a:xfrm flipH="1">
              <a:off x="3764939" y="3886442"/>
              <a:ext cx="270262" cy="23787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육각형 154"/>
            <p:cNvSpPr/>
            <p:nvPr/>
          </p:nvSpPr>
          <p:spPr>
            <a:xfrm flipH="1">
              <a:off x="3564784" y="4010070"/>
              <a:ext cx="270449" cy="23907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육각형 155"/>
            <p:cNvSpPr/>
            <p:nvPr/>
          </p:nvSpPr>
          <p:spPr>
            <a:xfrm flipH="1">
              <a:off x="3352258" y="3885974"/>
              <a:ext cx="270989" cy="23787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r>
                <a:rPr lang="en-US" altLang="ko-KR" sz="1000" b="1">
                  <a:latin typeface="Segoe Print"/>
                </a:rPr>
                <a:t>A</a:t>
              </a:r>
            </a:p>
          </p:txBody>
        </p:sp>
      </p:grpSp>
      <p:sp>
        <p:nvSpPr>
          <p:cNvPr id="176" name="팔각형 175"/>
          <p:cNvSpPr/>
          <p:nvPr/>
        </p:nvSpPr>
        <p:spPr>
          <a:xfrm>
            <a:off x="3143630" y="1873658"/>
            <a:ext cx="504064" cy="504064"/>
          </a:xfrm>
          <a:prstGeom prst="octagon">
            <a:avLst>
              <a:gd name="adj" fmla="val 29289"/>
            </a:avLst>
          </a:prstGeom>
          <a:solidFill>
            <a:srgbClr val="E1A2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647694" y="2017676"/>
            <a:ext cx="1368171" cy="364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에너미 이름</a:t>
            </a:r>
          </a:p>
        </p:txBody>
      </p:sp>
      <p:sp>
        <p:nvSpPr>
          <p:cNvPr id="178" name="TextBox 177"/>
          <p:cNvSpPr txBox="1"/>
          <p:nvPr/>
        </p:nvSpPr>
        <p:spPr>
          <a:xfrm rot="21600000" flipH="1">
            <a:off x="6096000" y="4126178"/>
            <a:ext cx="5400676" cy="243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Wingdings"/>
              <a:buNone/>
              <a:defRPr/>
            </a:pPr>
            <a:r>
              <a:rPr lang="ko-KR" altLang="en-US"/>
              <a:t>패턴 정보창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패턴을 사용하고 있는 경우에는 패턴 정보창이 에너미 정보창의 아래에 추가 표시된다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현재 사용 중인 패턴의 아이콘이 패턴 정보창의 좌상단에 표시된다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사용중인 패턴의 이름이 표시가 되며</a:t>
            </a:r>
            <a:r>
              <a:rPr lang="en-US" altLang="ko-KR" sz="1000"/>
              <a:t>,</a:t>
            </a:r>
            <a:r>
              <a:rPr lang="ko-KR" altLang="en-US" sz="1000"/>
              <a:t> 남아있는 저항 수치가 패턴 이름의 우측에 토큰 형식으로 표시된다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패턴의 현재 상황이 게이지 형식으로 표시된다</a:t>
            </a:r>
            <a:r>
              <a:rPr lang="en-US" altLang="ko-KR" sz="10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노랑 </a:t>
            </a:r>
            <a:r>
              <a:rPr lang="en-US" altLang="ko-KR" sz="800"/>
              <a:t>:</a:t>
            </a:r>
            <a:r>
              <a:rPr lang="ko-KR" altLang="en-US" sz="800"/>
              <a:t> 행동 준비</a:t>
            </a:r>
            <a:r>
              <a:rPr lang="en-US" altLang="ko-KR" sz="800"/>
              <a:t>(</a:t>
            </a:r>
            <a:r>
              <a:rPr lang="ko-KR" altLang="en-US" sz="800"/>
              <a:t>조작 불가</a:t>
            </a:r>
            <a:r>
              <a:rPr lang="en-US" altLang="ko-KR" sz="800"/>
              <a:t>)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파랑 </a:t>
            </a:r>
            <a:r>
              <a:rPr lang="en-US" altLang="ko-KR" sz="800"/>
              <a:t>:</a:t>
            </a:r>
            <a:r>
              <a:rPr lang="ko-KR" altLang="en-US" sz="800"/>
              <a:t> 행동 사용</a:t>
            </a:r>
            <a:r>
              <a:rPr lang="en-US" altLang="ko-KR" sz="800"/>
              <a:t>(</a:t>
            </a:r>
            <a:r>
              <a:rPr lang="ko-KR" altLang="en-US" sz="800"/>
              <a:t>조작 불가</a:t>
            </a:r>
            <a:r>
              <a:rPr lang="en-US" altLang="ko-KR" sz="800"/>
              <a:t>)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초록 </a:t>
            </a:r>
            <a:r>
              <a:rPr lang="en-US" altLang="ko-KR" sz="800"/>
              <a:t>:</a:t>
            </a:r>
            <a:r>
              <a:rPr lang="ko-KR" altLang="en-US" sz="800"/>
              <a:t> 행동 정리</a:t>
            </a:r>
            <a:r>
              <a:rPr lang="en-US" altLang="ko-KR" sz="800"/>
              <a:t>(</a:t>
            </a:r>
            <a:r>
              <a:rPr lang="ko-KR" altLang="en-US" sz="800"/>
              <a:t>조작 불가</a:t>
            </a:r>
            <a:r>
              <a:rPr lang="en-US" altLang="ko-KR" sz="800"/>
              <a:t>)</a:t>
            </a:r>
          </a:p>
          <a:p>
            <a:pPr marL="257040" lvl="0" indent="-257040">
              <a:buFont typeface="Wingdings"/>
              <a:buChar char="Ø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아군의 행동에 피격되어 행동이 저지되고 있을 시에는 피격 정보창이 표시된다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표시 방식은 패턴 정보창과 동일하다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단</a:t>
            </a:r>
            <a:r>
              <a:rPr lang="en-US" altLang="ko-KR" sz="1000"/>
              <a:t>,</a:t>
            </a:r>
            <a:r>
              <a:rPr lang="ko-KR" altLang="en-US" sz="1000"/>
              <a:t> 현재 상황을 표시하는 게이지는 상태 이상</a:t>
            </a:r>
            <a:r>
              <a:rPr lang="en-US" altLang="ko-KR" sz="1000"/>
              <a:t>(</a:t>
            </a:r>
            <a:r>
              <a:rPr lang="ko-KR" altLang="en-US" sz="1000"/>
              <a:t>행동 불능</a:t>
            </a:r>
            <a:r>
              <a:rPr lang="en-US" altLang="ko-KR" sz="1000"/>
              <a:t>)</a:t>
            </a:r>
            <a:r>
              <a:rPr lang="ko-KR" altLang="en-US" sz="1000"/>
              <a:t>을 나타내는 분홍색이다</a:t>
            </a:r>
            <a:r>
              <a:rPr lang="en-US" altLang="ko-KR" sz="1000"/>
              <a:t>.</a:t>
            </a:r>
          </a:p>
        </p:txBody>
      </p:sp>
      <p:grpSp>
        <p:nvGrpSpPr>
          <p:cNvPr id="179" name="그룹 178"/>
          <p:cNvGrpSpPr/>
          <p:nvPr/>
        </p:nvGrpSpPr>
        <p:grpSpPr>
          <a:xfrm>
            <a:off x="3143629" y="3124173"/>
            <a:ext cx="2376294" cy="529791"/>
            <a:chOff x="7608187" y="3429000"/>
            <a:chExt cx="3744468" cy="834823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7608187" y="3429000"/>
              <a:ext cx="3744468" cy="834823"/>
            </a:xfrm>
            <a:prstGeom prst="roundRect">
              <a:avLst>
                <a:gd name="adj" fmla="val 83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8112252" y="3501008"/>
              <a:ext cx="2436436" cy="399780"/>
            </a:xfrm>
            <a:prstGeom prst="roundRect">
              <a:avLst>
                <a:gd name="adj" fmla="val 364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ko-KR" altLang="en-US" sz="1300">
                  <a:solidFill>
                    <a:schemeClr val="tx1"/>
                  </a:solidFill>
                </a:rPr>
                <a:t>패턴</a:t>
              </a:r>
              <a:r>
                <a:rPr lang="en-US" altLang="ko-KR" sz="1300">
                  <a:solidFill>
                    <a:schemeClr val="tx1"/>
                  </a:solidFill>
                </a:rPr>
                <a:t> </a:t>
              </a:r>
              <a:r>
                <a:rPr lang="ko-KR" altLang="en-US" sz="1300">
                  <a:solidFill>
                    <a:schemeClr val="tx1"/>
                  </a:solidFill>
                </a:rPr>
                <a:t>이름</a:t>
              </a:r>
              <a:endParaRPr lang="ko-KR" altLang="en-US" sz="200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sz="2000">
                <a:solidFill>
                  <a:schemeClr val="tx1"/>
                </a:solidFill>
              </a:endParaRPr>
            </a:p>
            <a:p>
              <a:pPr algn="r">
                <a:defRPr/>
              </a:pP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2" name="육각형 181"/>
            <p:cNvSpPr/>
            <p:nvPr/>
          </p:nvSpPr>
          <p:spPr>
            <a:xfrm rot="10800000" flipV="1">
              <a:off x="7692484" y="3497959"/>
              <a:ext cx="411360" cy="36309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r>
                <a:rPr lang="en-US" altLang="ko-KR" sz="1200" b="1">
                  <a:latin typeface="Segoe Print"/>
                </a:rPr>
                <a:t>A</a:t>
              </a: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7756771" y="4008120"/>
              <a:ext cx="3446102" cy="147820"/>
              <a:chOff x="1415415" y="4610675"/>
              <a:chExt cx="1507962" cy="65846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1415415" y="4610675"/>
                <a:ext cx="1507962" cy="65846"/>
              </a:xfrm>
              <a:prstGeom prst="rect">
                <a:avLst/>
              </a:prstGeom>
              <a:solidFill>
                <a:schemeClr val="bg1">
                  <a:lumMod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1415416" y="4610675"/>
                <a:ext cx="1184827" cy="658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 rot="5400000" flipV="1">
              <a:off x="10157534" y="2925687"/>
              <a:ext cx="262585" cy="1616820"/>
              <a:chOff x="8988562" y="1080734"/>
              <a:chExt cx="381379" cy="2348265"/>
            </a:xfrm>
          </p:grpSpPr>
          <p:sp>
            <p:nvSpPr>
              <p:cNvPr id="187" name="육각형 186"/>
              <p:cNvSpPr/>
              <p:nvPr/>
            </p:nvSpPr>
            <p:spPr>
              <a:xfrm rot="5400000">
                <a:off x="9117812" y="1096068"/>
                <a:ext cx="267246" cy="23657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8" name="육각형 187"/>
              <p:cNvSpPr/>
              <p:nvPr/>
            </p:nvSpPr>
            <p:spPr>
              <a:xfrm rot="5400000">
                <a:off x="8972981" y="1357888"/>
                <a:ext cx="265594" cy="23443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9" name="육각형 188"/>
              <p:cNvSpPr/>
              <p:nvPr/>
            </p:nvSpPr>
            <p:spPr>
              <a:xfrm rot="5400000">
                <a:off x="9119928" y="1617809"/>
                <a:ext cx="265594" cy="23443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0" name="육각형 189"/>
              <p:cNvSpPr/>
              <p:nvPr/>
            </p:nvSpPr>
            <p:spPr>
              <a:xfrm rot="5400000">
                <a:off x="8972981" y="1877730"/>
                <a:ext cx="265594" cy="23443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1" name="육각형 190"/>
              <p:cNvSpPr/>
              <p:nvPr/>
            </p:nvSpPr>
            <p:spPr>
              <a:xfrm rot="5400000">
                <a:off x="9119928" y="2137651"/>
                <a:ext cx="265594" cy="23443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2" name="육각형 191"/>
              <p:cNvSpPr/>
              <p:nvPr/>
            </p:nvSpPr>
            <p:spPr>
              <a:xfrm rot="5400000">
                <a:off x="8972981" y="2397573"/>
                <a:ext cx="265594" cy="23443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3" name="육각형 192"/>
              <p:cNvSpPr/>
              <p:nvPr/>
            </p:nvSpPr>
            <p:spPr>
              <a:xfrm rot="5400000">
                <a:off x="9119928" y="2657494"/>
                <a:ext cx="265594" cy="23443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4" name="육각형 193"/>
              <p:cNvSpPr/>
              <p:nvPr/>
            </p:nvSpPr>
            <p:spPr>
              <a:xfrm rot="5400000">
                <a:off x="8972981" y="2917415"/>
                <a:ext cx="265594" cy="23443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5" name="육각형 194"/>
              <p:cNvSpPr/>
              <p:nvPr/>
            </p:nvSpPr>
            <p:spPr>
              <a:xfrm rot="5400000">
                <a:off x="9117812" y="3177087"/>
                <a:ext cx="267246" cy="23657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협력자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상호작용</a:t>
            </a:r>
          </a:p>
        </p:txBody>
      </p:sp>
      <p:sp>
        <p:nvSpPr>
          <p:cNvPr id="61" name="TextBox 60"/>
          <p:cNvSpPr txBox="1"/>
          <p:nvPr/>
        </p:nvSpPr>
        <p:spPr>
          <a:xfrm rot="21600000" flipH="1">
            <a:off x="4311237" y="1412746"/>
            <a:ext cx="6984873" cy="189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Wingdings"/>
              <a:buNone/>
              <a:defRPr/>
            </a:pPr>
            <a:r>
              <a:rPr lang="ko-KR" altLang="en-US"/>
              <a:t>협력자 정보</a:t>
            </a:r>
          </a:p>
          <a:p>
            <a:pPr marL="257040" lvl="0" indent="-257040">
              <a:buFont typeface="Wingdings"/>
              <a:buChar char="Ø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플레이어와 동행하고 있는 </a:t>
            </a:r>
            <a:r>
              <a:rPr lang="en-US" altLang="ko-KR" sz="1200"/>
              <a:t>NPC</a:t>
            </a:r>
            <a:r>
              <a:rPr lang="ko-KR" altLang="en-US" sz="1200"/>
              <a:t>에 대한 정보를 나타내는 </a:t>
            </a:r>
            <a:r>
              <a:rPr lang="en-US" altLang="ko-KR" sz="1200"/>
              <a:t>UI.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해당 캐릭터의 아이콘이 협력자 정보창의 좌측에 표시된다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캐릭터 아이콘의 테두리를 통해서 해당 캐릭터의 현재 상태를 게이지 형식으로 표시한다</a:t>
            </a:r>
            <a:r>
              <a:rPr lang="en-US" altLang="ko-KR" sz="10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분홍색 </a:t>
            </a:r>
            <a:r>
              <a:rPr lang="en-US" altLang="ko-KR" sz="800"/>
              <a:t>:</a:t>
            </a:r>
            <a:r>
              <a:rPr lang="ko-KR" altLang="en-US" sz="800"/>
              <a:t> 상태 이상</a:t>
            </a:r>
            <a:r>
              <a:rPr lang="en-US" altLang="ko-KR" sz="800"/>
              <a:t>(</a:t>
            </a:r>
            <a:r>
              <a:rPr lang="ko-KR" altLang="en-US" sz="800"/>
              <a:t>행동 불눙</a:t>
            </a:r>
            <a:r>
              <a:rPr lang="en-US" altLang="ko-KR" sz="800"/>
              <a:t>)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노란색 </a:t>
            </a:r>
            <a:r>
              <a:rPr lang="en-US" altLang="ko-KR" sz="800"/>
              <a:t>:</a:t>
            </a:r>
            <a:r>
              <a:rPr lang="ko-KR" altLang="en-US" sz="800"/>
              <a:t> 행동 준비</a:t>
            </a:r>
            <a:r>
              <a:rPr lang="en-US" altLang="ko-KR" sz="800"/>
              <a:t>(</a:t>
            </a:r>
            <a:r>
              <a:rPr lang="ko-KR" altLang="en-US" sz="800"/>
              <a:t>조작 불능</a:t>
            </a:r>
            <a:r>
              <a:rPr lang="en-US" altLang="ko-KR" sz="800"/>
              <a:t>)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파란색 </a:t>
            </a:r>
            <a:r>
              <a:rPr lang="en-US" altLang="ko-KR" sz="800"/>
              <a:t>:</a:t>
            </a:r>
            <a:r>
              <a:rPr lang="ko-KR" altLang="en-US" sz="800"/>
              <a:t> 행동 사용</a:t>
            </a:r>
            <a:r>
              <a:rPr lang="en-US" altLang="ko-KR" sz="800"/>
              <a:t>(</a:t>
            </a:r>
            <a:r>
              <a:rPr lang="ko-KR" altLang="en-US" sz="800"/>
              <a:t>조작 불능</a:t>
            </a:r>
            <a:r>
              <a:rPr lang="en-US" altLang="ko-KR" sz="800"/>
              <a:t>)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초록색 </a:t>
            </a:r>
            <a:r>
              <a:rPr lang="en-US" altLang="ko-KR" sz="800"/>
              <a:t>:</a:t>
            </a:r>
            <a:r>
              <a:rPr lang="ko-KR" altLang="en-US" sz="800"/>
              <a:t> 행동 정리</a:t>
            </a:r>
            <a:r>
              <a:rPr lang="en-US" altLang="ko-KR" sz="800"/>
              <a:t>(</a:t>
            </a:r>
            <a:r>
              <a:rPr lang="ko-KR" altLang="en-US" sz="800"/>
              <a:t>조작 불능</a:t>
            </a:r>
            <a:r>
              <a:rPr lang="en-US" altLang="ko-KR" sz="800"/>
              <a:t>)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연회색 </a:t>
            </a:r>
            <a:r>
              <a:rPr lang="en-US" altLang="ko-KR" sz="800"/>
              <a:t>:</a:t>
            </a:r>
            <a:r>
              <a:rPr lang="ko-KR" altLang="en-US" sz="800"/>
              <a:t> 임계 상태</a:t>
            </a:r>
            <a:r>
              <a:rPr lang="en-US" altLang="ko-KR" sz="800"/>
              <a:t>(</a:t>
            </a:r>
            <a:r>
              <a:rPr lang="ko-KR" altLang="en-US" sz="800"/>
              <a:t>행동 불능</a:t>
            </a:r>
            <a:r>
              <a:rPr lang="en-US" altLang="ko-KR" sz="800"/>
              <a:t>)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생명력 수치와 생명력 게이지가 표시된다</a:t>
            </a:r>
            <a:r>
              <a:rPr lang="en-US" altLang="ko-KR" sz="12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생명력 게이지 아래에 패턴 구성이 표시된다</a:t>
            </a:r>
            <a:r>
              <a:rPr lang="en-US" altLang="ko-KR" sz="1200"/>
              <a:t>.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767334" y="1964715"/>
            <a:ext cx="3313559" cy="745718"/>
            <a:chOff x="767334" y="1964715"/>
            <a:chExt cx="3313559" cy="745718"/>
          </a:xfrm>
        </p:grpSpPr>
        <p:sp>
          <p:nvSpPr>
            <p:cNvPr id="96" name="모서리가 둥근 직사각형 95"/>
            <p:cNvSpPr/>
            <p:nvPr/>
          </p:nvSpPr>
          <p:spPr>
            <a:xfrm rot="21600000" flipH="1">
              <a:off x="767334" y="1964715"/>
              <a:ext cx="3313559" cy="745718"/>
            </a:xfrm>
            <a:prstGeom prst="roundRect">
              <a:avLst>
                <a:gd name="adj" fmla="val 8333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821608" y="2036725"/>
              <a:ext cx="594950" cy="594950"/>
              <a:chOff x="4509412" y="1952503"/>
              <a:chExt cx="594950" cy="594950"/>
            </a:xfrm>
          </p:grpSpPr>
          <p:sp>
            <p:nvSpPr>
              <p:cNvPr id="140" name="타원 139"/>
              <p:cNvSpPr/>
              <p:nvPr/>
            </p:nvSpPr>
            <p:spPr>
              <a:xfrm flipV="1">
                <a:off x="4509412" y="1952503"/>
                <a:ext cx="594950" cy="5949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n w="12700" cap="flat" cmpd="sng" algn="ctr">
                    <a:solidFill>
                      <a:schemeClr val="accent4"/>
                    </a:solidFill>
                    <a:prstDash val="solid"/>
                    <a:round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50000"/>
                      </a:schemeClr>
                    </a:glow>
                    <a:reflection blurRad="6350" stA="50000" endA="300" endPos="50000" dir="5400000" sy="-100000" algn="bl" rotWithShape="0"/>
                  </a:effectLst>
                </a:endParaRPr>
              </a:p>
            </p:txBody>
          </p:sp>
          <p:sp>
            <p:nvSpPr>
              <p:cNvPr id="141" name="원형 140"/>
              <p:cNvSpPr/>
              <p:nvPr/>
            </p:nvSpPr>
            <p:spPr>
              <a:xfrm flipH="1">
                <a:off x="4806887" y="1952503"/>
                <a:ext cx="297475" cy="297475"/>
              </a:xfrm>
              <a:prstGeom prst="pieWed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4583811" y="2025707"/>
                <a:ext cx="448543" cy="4485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2985134" y="2250871"/>
              <a:ext cx="1023748" cy="367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194/250</a:t>
              </a: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1516884" y="2053212"/>
              <a:ext cx="2491998" cy="130579"/>
              <a:chOff x="6931791" y="1214876"/>
              <a:chExt cx="1620202" cy="130579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6931791" y="1214876"/>
                <a:ext cx="1620202" cy="130579"/>
              </a:xfrm>
              <a:prstGeom prst="rect">
                <a:avLst/>
              </a:prstGeom>
              <a:solidFill>
                <a:schemeClr val="bg1">
                  <a:lumMod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6931791" y="1214876"/>
                <a:ext cx="1368171" cy="13057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sp>
          <p:nvSpPr>
            <p:cNvPr id="149" name="육각형 148"/>
            <p:cNvSpPr/>
            <p:nvPr/>
          </p:nvSpPr>
          <p:spPr>
            <a:xfrm rot="21600000">
              <a:off x="1516885" y="2250074"/>
              <a:ext cx="259718" cy="2292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육각형 150"/>
            <p:cNvSpPr/>
            <p:nvPr/>
          </p:nvSpPr>
          <p:spPr>
            <a:xfrm rot="21600000">
              <a:off x="1717452" y="2369671"/>
              <a:ext cx="259200" cy="230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육각형 151"/>
            <p:cNvSpPr/>
            <p:nvPr/>
          </p:nvSpPr>
          <p:spPr>
            <a:xfrm rot="21600000">
              <a:off x="1920621" y="2250074"/>
              <a:ext cx="259718" cy="2292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육각형 152"/>
            <p:cNvSpPr/>
            <p:nvPr/>
          </p:nvSpPr>
          <p:spPr>
            <a:xfrm rot="21600000">
              <a:off x="2121188" y="2369671"/>
              <a:ext cx="259200" cy="230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육각형 153"/>
            <p:cNvSpPr/>
            <p:nvPr/>
          </p:nvSpPr>
          <p:spPr>
            <a:xfrm rot="21600000">
              <a:off x="2325852" y="2250870"/>
              <a:ext cx="259867" cy="228722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육각형 154"/>
            <p:cNvSpPr/>
            <p:nvPr/>
          </p:nvSpPr>
          <p:spPr>
            <a:xfrm rot="21600000">
              <a:off x="2526535" y="2370195"/>
              <a:ext cx="259349" cy="22987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육각형 155"/>
            <p:cNvSpPr/>
            <p:nvPr/>
          </p:nvSpPr>
          <p:spPr>
            <a:xfrm rot="21600000">
              <a:off x="2729820" y="2250870"/>
              <a:ext cx="259867" cy="228722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7" name="TextBox 176"/>
          <p:cNvSpPr txBox="1"/>
          <p:nvPr/>
        </p:nvSpPr>
        <p:spPr>
          <a:xfrm rot="21600000" flipH="1">
            <a:off x="623315" y="3768455"/>
            <a:ext cx="6984873" cy="267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Wingdings"/>
              <a:buNone/>
              <a:defRPr/>
            </a:pPr>
            <a:r>
              <a:rPr lang="ko-KR" altLang="en-US"/>
              <a:t>상호작용</a:t>
            </a:r>
          </a:p>
          <a:p>
            <a:pPr marL="257040" lvl="0" indent="-257040">
              <a:buFont typeface="Wingdings"/>
              <a:buChar char="Ø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해당 에너미와 관련해서 상호작용이 있는 경우 표시되는 </a:t>
            </a:r>
            <a:r>
              <a:rPr lang="en-US" altLang="ko-KR" sz="1200"/>
              <a:t>UI.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주로 대사 처리가 많다</a:t>
            </a:r>
            <a:r>
              <a:rPr lang="en-US" altLang="ko-KR" sz="12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표시되는 위치는 어떤 상호작용인지에 따라서 다르다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해당 상호작용의 주체나 대상이 되는 에너미가 기준이 되어 표시되는 위치가 정해진다</a:t>
            </a:r>
            <a:r>
              <a:rPr lang="en-US" altLang="ko-KR" sz="1000"/>
              <a:t>.</a:t>
            </a:r>
            <a:endParaRPr lang="ko-KR" altLang="en-US" sz="1000"/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대부분의 상호작용은 기준이 되는 에너미의 근처에 표시된다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경우에 따라서는 기준을 에너미가 아닌 화면 중앙을 사용하기도 한다</a:t>
            </a:r>
            <a:r>
              <a:rPr lang="en-US" altLang="ko-KR" sz="10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상호작용의 이미지가 상호작용 </a:t>
            </a:r>
            <a:r>
              <a:rPr lang="en-US" altLang="ko-KR" sz="1200"/>
              <a:t>UI</a:t>
            </a:r>
            <a:r>
              <a:rPr lang="ko-KR" altLang="en-US" sz="1200"/>
              <a:t> 밖에 표시된다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상호작용 이미지의 위치는 상호작용에 따라서 다르다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단</a:t>
            </a:r>
            <a:r>
              <a:rPr lang="en-US" altLang="ko-KR" sz="1000"/>
              <a:t>,</a:t>
            </a:r>
            <a:r>
              <a:rPr lang="ko-KR" altLang="en-US" sz="1000"/>
              <a:t> 상호작용 이미지는 반드시 상호작용 </a:t>
            </a:r>
            <a:r>
              <a:rPr lang="en-US" altLang="ko-KR" sz="1000"/>
              <a:t> UI</a:t>
            </a:r>
            <a:r>
              <a:rPr lang="ko-KR" altLang="en-US" sz="1000"/>
              <a:t>에 인접한 위치에 표시된다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캐릭터 이미지에는 테두리가 없다</a:t>
            </a:r>
            <a:r>
              <a:rPr lang="en-US" altLang="ko-KR" sz="10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상호작용 </a:t>
            </a:r>
            <a:r>
              <a:rPr lang="en-US" altLang="ko-KR" sz="1200"/>
              <a:t>UI</a:t>
            </a:r>
            <a:r>
              <a:rPr lang="ko-KR" altLang="en-US" sz="1200"/>
              <a:t>는 표시되는 상호작용에 따라서 다소 차이가 있다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상호작용 </a:t>
            </a:r>
            <a:r>
              <a:rPr lang="en-US" altLang="ko-KR" sz="1000"/>
              <a:t>UI</a:t>
            </a:r>
            <a:r>
              <a:rPr lang="ko-KR" altLang="en-US" sz="1000"/>
              <a:t>의 형태는 고정되어 있다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상호작용 </a:t>
            </a:r>
            <a:r>
              <a:rPr lang="en-US" altLang="ko-KR" sz="1000"/>
              <a:t>UI</a:t>
            </a:r>
            <a:r>
              <a:rPr lang="ko-KR" altLang="en-US" sz="1000"/>
              <a:t> 안의 서식은 상호작용에 따라서 달라진다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상호작용 </a:t>
            </a:r>
            <a:r>
              <a:rPr lang="en-US" altLang="ko-KR" sz="1000"/>
              <a:t>UI</a:t>
            </a:r>
            <a:r>
              <a:rPr lang="ko-KR" altLang="en-US" sz="1000"/>
              <a:t>의 크기 또한 상호작용에 따라서 달라진다</a:t>
            </a:r>
            <a:r>
              <a:rPr lang="en-US" altLang="ko-KR" sz="1000"/>
              <a:t>.</a:t>
            </a:r>
          </a:p>
        </p:txBody>
      </p:sp>
      <p:grpSp>
        <p:nvGrpSpPr>
          <p:cNvPr id="220" name="그룹 219"/>
          <p:cNvGrpSpPr/>
          <p:nvPr/>
        </p:nvGrpSpPr>
        <p:grpSpPr>
          <a:xfrm>
            <a:off x="7217106" y="3933063"/>
            <a:ext cx="3631488" cy="1728215"/>
            <a:chOff x="7217106" y="3933063"/>
            <a:chExt cx="3631488" cy="1728215"/>
          </a:xfrm>
        </p:grpSpPr>
        <p:grpSp>
          <p:nvGrpSpPr>
            <p:cNvPr id="219" name="그룹 218"/>
            <p:cNvGrpSpPr/>
            <p:nvPr/>
          </p:nvGrpSpPr>
          <p:grpSpPr>
            <a:xfrm>
              <a:off x="7217106" y="4748351"/>
              <a:ext cx="3631487" cy="912927"/>
              <a:chOff x="7217106" y="4748351"/>
              <a:chExt cx="3631487" cy="912927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 rot="21600000" flipH="1">
                <a:off x="7217106" y="4748351"/>
                <a:ext cx="3631487" cy="912927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 rot="21600000" flipH="1">
                <a:off x="7273025" y="4808765"/>
                <a:ext cx="3519649" cy="792098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tx1"/>
                    </a:solidFill>
                  </a:rPr>
                  <a:t>상호작용 내용</a:t>
                </a:r>
              </a:p>
            </p:txBody>
          </p:sp>
        </p:grpSp>
        <p:sp>
          <p:nvSpPr>
            <p:cNvPr id="213" name="모서리가 둥근 직사각형 212"/>
            <p:cNvSpPr/>
            <p:nvPr/>
          </p:nvSpPr>
          <p:spPr>
            <a:xfrm rot="21600000" flipH="1">
              <a:off x="7495207" y="3933063"/>
              <a:ext cx="886970" cy="765449"/>
            </a:xfrm>
            <a:prstGeom prst="roundRect">
              <a:avLst>
                <a:gd name="adj" fmla="val 83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캐릭터</a:t>
              </a: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이미지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기타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</a:t>
            </a:r>
          </a:p>
        </p:txBody>
      </p:sp>
      <p:sp>
        <p:nvSpPr>
          <p:cNvPr id="41" name="TextBox 40"/>
          <p:cNvSpPr txBox="1"/>
          <p:nvPr/>
        </p:nvSpPr>
        <p:spPr>
          <a:xfrm flipH="1">
            <a:off x="4439793" y="1772793"/>
            <a:ext cx="6840856" cy="325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Wingdings"/>
              <a:buNone/>
              <a:defRPr/>
            </a:pPr>
            <a:r>
              <a:rPr lang="ko-KR" altLang="en-US"/>
              <a:t>플레이어 인터페이스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플레이어가 타게팅 시스템으로 선택한 대상의 정보가 표시되는 </a:t>
            </a:r>
            <a:r>
              <a:rPr lang="en-US" altLang="ko-KR" sz="1200"/>
              <a:t>UI.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타게팅 시스템으로 대상을 선택했을 때</a:t>
            </a:r>
            <a:r>
              <a:rPr lang="en-US" altLang="ko-KR" sz="1000"/>
              <a:t>,</a:t>
            </a:r>
            <a:r>
              <a:rPr lang="ko-KR" altLang="en-US" sz="1000"/>
              <a:t> 플레이어 진행 </a:t>
            </a:r>
            <a:r>
              <a:rPr lang="en-US" altLang="ko-KR" sz="1000"/>
              <a:t>UI</a:t>
            </a:r>
            <a:r>
              <a:rPr lang="ko-KR" altLang="en-US" sz="1000"/>
              <a:t>의 상단에 우측에서 스크롤 하듯 출현한다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타게팅 시스템을 통해 선택된 대상이 없다면 본 </a:t>
            </a:r>
            <a:r>
              <a:rPr lang="en-US" altLang="ko-KR" sz="1000"/>
              <a:t>UI</a:t>
            </a:r>
            <a:r>
              <a:rPr lang="ko-KR" altLang="en-US" sz="1000"/>
              <a:t>는 표시되지 않는다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대상 선택이 해제된 경우</a:t>
            </a:r>
            <a:r>
              <a:rPr lang="en-US" altLang="ko-KR" sz="1000"/>
              <a:t>,</a:t>
            </a:r>
            <a:r>
              <a:rPr lang="ko-KR" altLang="en-US" sz="1000"/>
              <a:t> 본 인터페이스는 왼쪽으로 스크롤 하듯이 소멸한다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타게팅 커서로 선택한 대상이 무엇인지에 따라서 표시되는 항목이 다르다</a:t>
            </a:r>
            <a:r>
              <a:rPr lang="en-US" altLang="ko-KR" sz="1000"/>
              <a:t>.</a:t>
            </a:r>
            <a:r>
              <a:rPr lang="ko-KR" altLang="en-US" sz="1000"/>
              <a:t> 자세한 사항은 </a:t>
            </a:r>
            <a:r>
              <a:rPr lang="ko-KR" altLang="en-US" sz="1000">
                <a:hlinkClick r:id="rId2" action="ppaction://hlinksldjump"/>
              </a:rPr>
              <a:t>타게팅 커서</a:t>
            </a:r>
            <a:r>
              <a:rPr lang="ko-KR" altLang="en-US" sz="1000"/>
              <a:t> 항목 참고</a:t>
            </a:r>
            <a:r>
              <a:rPr lang="en-US" altLang="ko-KR" sz="10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플레이어 인터페이스가 표시되고 있을 시</a:t>
            </a:r>
            <a:r>
              <a:rPr lang="en-US" altLang="ko-KR" sz="1200"/>
              <a:t>,</a:t>
            </a:r>
            <a:r>
              <a:rPr lang="ko-KR" altLang="en-US" sz="1200"/>
              <a:t> 표시된 내용을 </a:t>
            </a:r>
            <a:r>
              <a:rPr lang="en-US" altLang="ko-KR" sz="1200"/>
              <a:t>SZL</a:t>
            </a:r>
            <a:r>
              <a:rPr lang="ko-KR" altLang="en-US" sz="1200"/>
              <a:t>과 </a:t>
            </a:r>
            <a:r>
              <a:rPr lang="en-US" altLang="ko-KR" sz="1200"/>
              <a:t>SR</a:t>
            </a:r>
            <a:r>
              <a:rPr lang="ko-KR" altLang="en-US" sz="1200"/>
              <a:t>으로 조작할 수 있다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기본적으로 플레이어 인터페이스는 좌우로 페이지를 넘기는 형식을 사용한다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en-US" altLang="ko-KR" sz="1000"/>
              <a:t>ZL</a:t>
            </a:r>
            <a:r>
              <a:rPr lang="ko-KR" altLang="en-US" sz="1000"/>
              <a:t>으로 왼쪽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ZR</a:t>
            </a:r>
            <a:r>
              <a:rPr lang="ko-KR" altLang="en-US" sz="1000"/>
              <a:t>으로 오른쪽 페이지로 넘어간다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왼쪽 끝에서 왼쪽으로 이동하려 할 경우에는 오른쪽 끝으로</a:t>
            </a:r>
            <a:r>
              <a:rPr lang="en-US" altLang="ko-KR" sz="1000"/>
              <a:t>,</a:t>
            </a:r>
            <a:r>
              <a:rPr lang="ko-KR" altLang="en-US" sz="1000"/>
              <a:t> 오른쪽 끝에서 오른쪽으로 이동하려 할 경우에는 왼쪽 끝으로 이동한다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페이지 구성은 표시하고 있는 정보의 종류에 따라서 다르다</a:t>
            </a:r>
            <a:r>
              <a:rPr lang="en-US" altLang="ko-KR" sz="10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전투 가이드에서는 가이드 요소 마다 하나의 페이지로 구성되어 있다</a:t>
            </a:r>
            <a:r>
              <a:rPr lang="en-US" altLang="ko-KR" sz="800"/>
              <a:t>.</a:t>
            </a:r>
            <a:r>
              <a:rPr lang="ko-KR" altLang="en-US" sz="800"/>
              <a:t> 내용이 긴 경우에는 하나의 요소에 복수의 페이지를 할애하기도 한다</a:t>
            </a:r>
            <a:r>
              <a:rPr lang="en-US" altLang="ko-KR" sz="8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기술 정보는 따로 페이지가 존재하진 않지만 </a:t>
            </a:r>
            <a:r>
              <a:rPr lang="en-US" altLang="ko-KR" sz="800"/>
              <a:t>ZL</a:t>
            </a:r>
            <a:r>
              <a:rPr lang="ko-KR" altLang="en-US" sz="800"/>
              <a:t>으로 위쪽</a:t>
            </a:r>
            <a:r>
              <a:rPr lang="en-US" altLang="ko-KR" sz="800"/>
              <a:t>,</a:t>
            </a:r>
            <a:r>
              <a:rPr lang="ko-KR" altLang="en-US" sz="800"/>
              <a:t> </a:t>
            </a:r>
            <a:r>
              <a:rPr lang="en-US" altLang="ko-KR" sz="800"/>
              <a:t>ZR</a:t>
            </a:r>
            <a:r>
              <a:rPr lang="ko-KR" altLang="en-US" sz="800"/>
              <a:t>으로 아래쪽으로 정보를 스크롤 할 수 있다</a:t>
            </a:r>
            <a:r>
              <a:rPr lang="en-US" altLang="ko-KR" sz="8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구성원 정보는 구성원 마다 하나의 페이지를 형성한다</a:t>
            </a:r>
            <a:r>
              <a:rPr lang="en-US" altLang="ko-KR" sz="8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캐릭터 정보는 캐릭터 정보 → 장비 정보</a:t>
            </a:r>
            <a:r>
              <a:rPr lang="en-US" altLang="ko-KR" sz="800"/>
              <a:t>.</a:t>
            </a:r>
            <a:r>
              <a:rPr lang="ko-KR" altLang="en-US" sz="800"/>
              <a:t>의 순서로 구성된다</a:t>
            </a:r>
            <a:r>
              <a:rPr lang="en-US" altLang="ko-KR" sz="800"/>
              <a:t>.</a:t>
            </a:r>
            <a:r>
              <a:rPr lang="ko-KR" altLang="en-US" sz="800"/>
              <a:t> 착용중이 장비가 복수일 경우에는 장비 정보의 수도 늘어난다</a:t>
            </a:r>
            <a:r>
              <a:rPr lang="en-US" altLang="ko-KR" sz="8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조이콘</a:t>
            </a:r>
            <a:r>
              <a:rPr lang="en-US" altLang="ko-KR" sz="1000"/>
              <a:t>(R)</a:t>
            </a:r>
            <a:r>
              <a:rPr lang="ko-KR" altLang="en-US" sz="1000"/>
              <a:t>을 사용하는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ZL</a:t>
            </a:r>
            <a:r>
              <a:rPr lang="ko-KR" altLang="en-US" sz="1000"/>
              <a:t>과 </a:t>
            </a:r>
            <a:r>
              <a:rPr lang="en-US" altLang="ko-KR" sz="1000"/>
              <a:t>ZR</a:t>
            </a:r>
            <a:r>
              <a:rPr lang="ko-KR" altLang="en-US" sz="1000"/>
              <a:t>의 방향이 역전된다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조이콘</a:t>
            </a:r>
            <a:r>
              <a:rPr lang="en-US" altLang="ko-KR" sz="1000"/>
              <a:t>(LR)</a:t>
            </a:r>
            <a:r>
              <a:rPr lang="ko-KR" altLang="en-US" sz="1000"/>
              <a:t>을 사용하는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Y(</a:t>
            </a:r>
            <a:r>
              <a:rPr lang="ko-KR" altLang="en-US" sz="1000"/>
              <a:t>←</a:t>
            </a:r>
            <a:r>
              <a:rPr lang="en-US" altLang="ko-KR" sz="1000"/>
              <a:t>)</a:t>
            </a:r>
            <a:r>
              <a:rPr lang="ko-KR" altLang="en-US" sz="1000"/>
              <a:t> 버튼으로 왼쪽 페이지로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X(</a:t>
            </a:r>
            <a:r>
              <a:rPr lang="ko-KR" altLang="en-US" sz="1000"/>
              <a:t>↑</a:t>
            </a:r>
            <a:r>
              <a:rPr lang="en-US" altLang="ko-KR" sz="1000"/>
              <a:t>)</a:t>
            </a:r>
            <a:r>
              <a:rPr lang="ko-KR" altLang="en-US" sz="1000"/>
              <a:t> 버튼으로 오른쪽 페이지로 이동한다</a:t>
            </a:r>
            <a:r>
              <a:rPr lang="en-US" altLang="ko-KR" sz="1000"/>
              <a:t>.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23315" y="2204847"/>
            <a:ext cx="3168397" cy="1944243"/>
            <a:chOff x="623315" y="3429000"/>
            <a:chExt cx="3168397" cy="1944243"/>
          </a:xfrm>
        </p:grpSpPr>
        <p:grpSp>
          <p:nvGrpSpPr>
            <p:cNvPr id="63" name="그룹 62"/>
            <p:cNvGrpSpPr/>
            <p:nvPr/>
          </p:nvGrpSpPr>
          <p:grpSpPr>
            <a:xfrm rot="21600000" flipH="1">
              <a:off x="623315" y="3429000"/>
              <a:ext cx="3168397" cy="1944242"/>
              <a:chOff x="911351" y="2126305"/>
              <a:chExt cx="3168397" cy="1644072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 flipH="1">
                <a:off x="911351" y="2126305"/>
                <a:ext cx="3168397" cy="1644072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21600000" flipH="1">
                <a:off x="983548" y="2186941"/>
                <a:ext cx="3024000" cy="1522800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타원 65"/>
            <p:cNvSpPr/>
            <p:nvPr/>
          </p:nvSpPr>
          <p:spPr>
            <a:xfrm>
              <a:off x="2855595" y="3609023"/>
              <a:ext cx="144018" cy="144018"/>
            </a:xfrm>
            <a:prstGeom prst="ellipse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143631" y="3609023"/>
              <a:ext cx="144018" cy="1440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431667" y="3609023"/>
              <a:ext cx="144018" cy="1440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9343" y="3969068"/>
              <a:ext cx="864108" cy="86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75459" y="3969068"/>
              <a:ext cx="1800225" cy="1188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설명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기타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</a:t>
            </a:r>
          </a:p>
        </p:txBody>
      </p:sp>
      <p:sp>
        <p:nvSpPr>
          <p:cNvPr id="46" name="TextBox 45"/>
          <p:cNvSpPr txBox="1"/>
          <p:nvPr/>
        </p:nvSpPr>
        <p:spPr>
          <a:xfrm rot="21600000" flipH="1">
            <a:off x="4151756" y="1785307"/>
            <a:ext cx="5976748" cy="2470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Wingdings"/>
              <a:buNone/>
              <a:defRPr/>
            </a:pPr>
            <a:r>
              <a:rPr lang="ko-KR" altLang="en-US"/>
              <a:t>대사창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플레이어의 캐릭터가 기술을 사용할 시 해당 기술의 선언이 해당 플레이어 진행 </a:t>
            </a:r>
            <a:r>
              <a:rPr lang="en-US" altLang="ko-KR" sz="1200"/>
              <a:t>UI</a:t>
            </a:r>
            <a:r>
              <a:rPr lang="ko-KR" altLang="en-US" sz="1200"/>
              <a:t>의 상단에 표시된다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기술 사용 시</a:t>
            </a:r>
            <a:r>
              <a:rPr lang="en-US" altLang="ko-KR" sz="1000"/>
              <a:t>,</a:t>
            </a:r>
            <a:r>
              <a:rPr lang="ko-KR" altLang="en-US" sz="1000"/>
              <a:t> 왼쪽에서 스크롤 되듯이 출현한다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출현 후 일정 시간 동안 표시된다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표시되는 시간은 게임 진행 속도에 따라 감소한다</a:t>
            </a:r>
            <a:r>
              <a:rPr lang="en-US" altLang="ko-KR" sz="1000"/>
              <a:t>.)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표시 시간이 지날 시 본 인터페이스는 왼쪽으로 스크롤 되듯이 소멸한다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만약 기술 선언의 표시 시간 이내에 새로운 기술을 사용할 경우</a:t>
            </a:r>
            <a:r>
              <a:rPr lang="en-US" altLang="ko-KR" sz="1000"/>
              <a:t>,</a:t>
            </a:r>
            <a:r>
              <a:rPr lang="ko-KR" altLang="en-US" sz="1000"/>
              <a:t> 새로운 기술의 기술 선언이 기존의 기술 선언을 덮어쓰듯이 출현한다</a:t>
            </a:r>
            <a:r>
              <a:rPr lang="en-US" altLang="ko-KR" sz="100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/>
              <a:t>기존의 기술 선언은 새로운 기술 선언에 완전히 덮어씌워졌을 때 소멸한다</a:t>
            </a:r>
            <a:r>
              <a:rPr lang="en-US" altLang="ko-KR" sz="8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본 </a:t>
            </a:r>
            <a:r>
              <a:rPr lang="en-US" altLang="ko-KR" sz="1000"/>
              <a:t>UI</a:t>
            </a:r>
            <a:r>
              <a:rPr lang="ko-KR" altLang="en-US" sz="1000"/>
              <a:t>는 기술 선언이 존재할 경우에만 표시된다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하나의 기술이 복수의 기술 선언을 가질 수도 있다</a:t>
            </a:r>
            <a:r>
              <a:rPr lang="en-US" altLang="ko-KR" sz="10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협력자의 기술 선언이나 대사에도 본 </a:t>
            </a:r>
            <a:r>
              <a:rPr lang="en-US" altLang="ko-KR" sz="1200"/>
              <a:t>UI</a:t>
            </a:r>
            <a:r>
              <a:rPr lang="ko-KR" altLang="en-US" sz="1200"/>
              <a:t>를 사용한다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이 경우</a:t>
            </a:r>
            <a:r>
              <a:rPr lang="en-US" altLang="ko-KR" sz="1000"/>
              <a:t>,</a:t>
            </a:r>
            <a:r>
              <a:rPr lang="ko-KR" altLang="en-US" sz="1000"/>
              <a:t> 대사창은 해당 협력자 정보창의 옆에 표시된다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협력자가 왼쪽에 있다면 오른쪽에</a:t>
            </a:r>
            <a:r>
              <a:rPr lang="en-US" altLang="ko-KR" sz="1000"/>
              <a:t>,</a:t>
            </a:r>
            <a:r>
              <a:rPr lang="ko-KR" altLang="en-US" sz="1000"/>
              <a:t> 협력자가 오른쪽에 있다면 왼쪽에 표시된다</a:t>
            </a:r>
            <a:r>
              <a:rPr lang="en-US" altLang="ko-KR" sz="1000"/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83361" y="4538662"/>
            <a:ext cx="5256657" cy="127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Wingdings"/>
              <a:buNone/>
              <a:defRPr/>
            </a:pPr>
            <a:r>
              <a:rPr lang="ko-KR" altLang="en-US" sz="1800"/>
              <a:t>탐색 파트 맵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현재 전투가 일어나고 있는 타일을 중점으로 하여 탐색 파트의 맵을 축소하여 표시한다</a:t>
            </a:r>
            <a:r>
              <a:rPr lang="en-US" altLang="ko-KR" sz="12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다른 플레이어들의 위치 상황을 확인하기 위한 요소</a:t>
            </a:r>
            <a:r>
              <a:rPr lang="en-US" altLang="ko-KR" sz="12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이따금씩 맵에 특수한 기믹이 적용되기도 하는데</a:t>
            </a:r>
            <a:r>
              <a:rPr lang="en-US" altLang="ko-KR" sz="1200"/>
              <a:t>,</a:t>
            </a:r>
            <a:r>
              <a:rPr lang="ko-KR" altLang="en-US" sz="1200"/>
              <a:t> 이것을 확인하기 위한 요소이기도 하다</a:t>
            </a:r>
            <a:r>
              <a:rPr lang="en-US" altLang="ko-KR" sz="1200"/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 rot="21600000" flipH="1">
            <a:off x="6672071" y="4725162"/>
            <a:ext cx="3168397" cy="1512189"/>
            <a:chOff x="911351" y="2126305"/>
            <a:chExt cx="3168397" cy="1644072"/>
          </a:xfrm>
        </p:grpSpPr>
        <p:sp>
          <p:nvSpPr>
            <p:cNvPr id="57" name="모서리가 둥근 직사각형 56"/>
            <p:cNvSpPr/>
            <p:nvPr/>
          </p:nvSpPr>
          <p:spPr>
            <a:xfrm flipH="1">
              <a:off x="911351" y="2126305"/>
              <a:ext cx="3168397" cy="1644072"/>
            </a:xfrm>
            <a:prstGeom prst="roundRect">
              <a:avLst>
                <a:gd name="adj" fmla="val 62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 rot="21600000" flipH="1">
              <a:off x="983547" y="2186941"/>
              <a:ext cx="3024000" cy="1522800"/>
            </a:xfrm>
            <a:prstGeom prst="roundRect">
              <a:avLst>
                <a:gd name="adj" fmla="val 509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탐색 파트 맵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23315" y="2126306"/>
            <a:ext cx="3168397" cy="1302694"/>
            <a:chOff x="623315" y="2126306"/>
            <a:chExt cx="3168397" cy="130269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23315" y="2126306"/>
              <a:ext cx="3168397" cy="1302694"/>
            </a:xfrm>
            <a:prstGeom prst="roundRect">
              <a:avLst>
                <a:gd name="adj" fmla="val 62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 rot="21600000">
              <a:off x="677369" y="2174583"/>
              <a:ext cx="3060288" cy="1206140"/>
            </a:xfrm>
            <a:prstGeom prst="roundRect">
              <a:avLst>
                <a:gd name="adj" fmla="val 509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39343" y="2330925"/>
              <a:ext cx="864108" cy="86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75459" y="2330925"/>
              <a:ext cx="1800225" cy="86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대사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공통 사항</a:t>
            </a:r>
            <a:r>
              <a:rPr kumimoji="0" lang="ko-KR" altLang="en-US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개인 멀티 </a:t>
            </a:r>
            <a:r>
              <a:rPr kumimoji="0" lang="ko-KR" altLang="en-US" sz="2400" b="0" i="0" u="none" strike="noStrike" kern="1200" cap="none" normalizeH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플레이</a:t>
            </a:r>
            <a:endParaRPr kumimoji="0" lang="ko-KR" altLang="en-US" sz="2400" b="0" i="0" u="none" strike="noStrike" kern="1200" cap="none" normalizeH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>
          <a:xfrm rot="21600000" flipH="1">
            <a:off x="767333" y="1844780"/>
            <a:ext cx="9289162" cy="344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Wingdings"/>
              <a:buNone/>
              <a:defRPr/>
            </a:pPr>
            <a:r>
              <a:rPr lang="ko-KR" altLang="en-US" dirty="0"/>
              <a:t>개인 멀티 플레이</a:t>
            </a:r>
            <a:endParaRPr lang="ko-KR" altLang="en-US" sz="1200" dirty="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/>
              <a:t>파티 형성 때</a:t>
            </a:r>
            <a:r>
              <a:rPr lang="en-US" altLang="ko-KR" sz="1200" dirty="0"/>
              <a:t>,</a:t>
            </a:r>
            <a:r>
              <a:rPr lang="ko-KR" altLang="en-US" sz="1200" dirty="0"/>
              <a:t> 한 명의 플레이어가 복수의 파티를 사용할 수 있다</a:t>
            </a:r>
            <a:r>
              <a:rPr lang="en-US" altLang="ko-KR" sz="12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던전에 들어갈 때 개인 별로 몇개의 파티를 사용할 것인지 결정할 수 있다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사용할 플레이어 넘버 또한 선택할 수 있으며</a:t>
            </a:r>
            <a:r>
              <a:rPr lang="en-US" altLang="ko-KR" sz="1000" dirty="0"/>
              <a:t>,</a:t>
            </a:r>
            <a:r>
              <a:rPr lang="ko-KR" altLang="en-US" sz="1000" dirty="0"/>
              <a:t> 이 때</a:t>
            </a:r>
            <a:r>
              <a:rPr lang="en-US" altLang="ko-KR" sz="1000" dirty="0"/>
              <a:t>,</a:t>
            </a:r>
            <a:r>
              <a:rPr lang="ko-KR" altLang="en-US" sz="1000" dirty="0"/>
              <a:t> 플레이어 넘버에 결번이 있어도 무관하다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단</a:t>
            </a:r>
            <a:r>
              <a:rPr lang="en-US" altLang="ko-KR" sz="1000" dirty="0"/>
              <a:t>,</a:t>
            </a:r>
            <a:r>
              <a:rPr lang="ko-KR" altLang="en-US" sz="1000" dirty="0"/>
              <a:t> 같은 파티를 복수 사용하는 것은 불가능하다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또한</a:t>
            </a:r>
            <a:r>
              <a:rPr lang="en-US" altLang="ko-KR" sz="1000" dirty="0"/>
              <a:t>,</a:t>
            </a:r>
            <a:r>
              <a:rPr lang="ko-KR" altLang="en-US" sz="1000" dirty="0"/>
              <a:t> 같은 플레이어라면 동일 캐릭터를 다른 파티에서 사용하는 것 또한 불가능하다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파티는 </a:t>
            </a:r>
            <a:r>
              <a:rPr lang="ko-KR" altLang="en-US" sz="1000" dirty="0" err="1"/>
              <a:t>조이콘을</a:t>
            </a:r>
            <a:r>
              <a:rPr lang="ko-KR" altLang="en-US" sz="1000" dirty="0"/>
              <a:t> 기준으로 편성된다</a:t>
            </a:r>
            <a:r>
              <a:rPr lang="en-US" altLang="ko-KR" sz="1000" dirty="0"/>
              <a:t>.</a:t>
            </a:r>
            <a:r>
              <a:rPr lang="ko-KR" altLang="en-US" sz="1000" dirty="0"/>
              <a:t> 따라서</a:t>
            </a:r>
            <a:r>
              <a:rPr lang="en-US" altLang="ko-KR" sz="1000" dirty="0"/>
              <a:t>,</a:t>
            </a:r>
            <a:r>
              <a:rPr lang="ko-KR" altLang="en-US" sz="1000" dirty="0"/>
              <a:t> 하나의 기기에서 플레이한다고 해도 사용하는 </a:t>
            </a:r>
            <a:r>
              <a:rPr lang="ko-KR" altLang="en-US" sz="1000" dirty="0" err="1"/>
              <a:t>조이콘이</a:t>
            </a:r>
            <a:r>
              <a:rPr lang="ko-KR" altLang="en-US" sz="1000" dirty="0"/>
              <a:t> 다르다면 조작 가능한 파티도 다르다</a:t>
            </a:r>
            <a:r>
              <a:rPr lang="en-US" altLang="ko-KR" sz="1000" dirty="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 dirty="0"/>
              <a:t>단</a:t>
            </a:r>
            <a:r>
              <a:rPr lang="en-US" altLang="ko-KR" sz="800" dirty="0"/>
              <a:t>,</a:t>
            </a:r>
            <a:r>
              <a:rPr lang="ko-KR" altLang="en-US" sz="800" dirty="0"/>
              <a:t> 이 경우 플레이어 자체는 동일하기 때문에</a:t>
            </a:r>
            <a:r>
              <a:rPr lang="en-US" altLang="ko-KR" sz="800" dirty="0"/>
              <a:t>,</a:t>
            </a:r>
            <a:r>
              <a:rPr lang="ko-KR" altLang="en-US" sz="800" dirty="0"/>
              <a:t> 같은 캐릭터를 복수 사용하는 것은 불가능하다</a:t>
            </a:r>
            <a:r>
              <a:rPr lang="en-US" altLang="ko-KR" sz="8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endParaRPr lang="en-US" altLang="ko-KR" sz="200" dirty="0"/>
          </a:p>
          <a:p>
            <a:pPr marL="257040" lvl="0" indent="-257040">
              <a:buFont typeface="Wingdings"/>
              <a:buChar char="Ø"/>
              <a:defRPr/>
            </a:pPr>
            <a:endParaRPr lang="ko-KR" altLang="en-US" sz="200" dirty="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/>
              <a:t>복수의 파티를 운영하고 있는 플레이어는 탐색 파트에서는 </a:t>
            </a:r>
            <a:r>
              <a:rPr lang="en-US" altLang="ko-KR" sz="1200" dirty="0"/>
              <a:t>1</a:t>
            </a:r>
            <a:r>
              <a:rPr lang="ko-KR" altLang="en-US" sz="1200" dirty="0"/>
              <a:t>개의 말을 사용한다</a:t>
            </a:r>
            <a:r>
              <a:rPr lang="en-US" altLang="ko-KR" sz="12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전투에 돌입할 경우</a:t>
            </a:r>
            <a:r>
              <a:rPr lang="en-US" altLang="ko-KR" sz="1000" dirty="0"/>
              <a:t>,</a:t>
            </a:r>
            <a:r>
              <a:rPr lang="ko-KR" altLang="en-US" sz="1000" dirty="0"/>
              <a:t> 하나의 말을 사용하는 파티가 다 같이 전투에 돌입한다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같은 플레이어가 아니라고 해도 던전 입장 때 다른 플레이어의 말에 동승할지를 정할 수 있다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이 경우</a:t>
            </a:r>
            <a:r>
              <a:rPr lang="en-US" altLang="ko-KR" sz="1000" dirty="0"/>
              <a:t>,</a:t>
            </a:r>
            <a:r>
              <a:rPr lang="ko-KR" altLang="en-US" sz="1000" dirty="0"/>
              <a:t> 말을 조작하는 플레이어는 해당 말에 해당하는 플레이어다</a:t>
            </a:r>
            <a:r>
              <a:rPr lang="en-US" altLang="ko-KR" sz="1000" dirty="0"/>
              <a:t>.</a:t>
            </a:r>
          </a:p>
          <a:p>
            <a:pPr marL="257040" lvl="0" indent="-257040">
              <a:buFont typeface="Wingdings"/>
              <a:buChar char="Ø"/>
              <a:defRPr/>
            </a:pPr>
            <a:endParaRPr lang="ko-KR" altLang="en-US" sz="200" dirty="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/>
              <a:t>복수의 파티를 운영하고 있는 플레이어는 전투 파트에서는 자신의 파티에 한정해서 자유롭게 조작 파티를 변경할 수 있다</a:t>
            </a:r>
            <a:r>
              <a:rPr lang="en-US" altLang="ko-KR" sz="12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현재 </a:t>
            </a:r>
            <a:r>
              <a:rPr lang="ko-KR" altLang="en-US" sz="1000" dirty="0" err="1"/>
              <a:t>조작중인</a:t>
            </a:r>
            <a:r>
              <a:rPr lang="ko-KR" altLang="en-US" sz="1000" dirty="0"/>
              <a:t> 파티에 따라서 </a:t>
            </a:r>
            <a:r>
              <a:rPr lang="ko-KR" altLang="en-US" sz="1000" dirty="0" err="1"/>
              <a:t>타게팅</a:t>
            </a:r>
            <a:r>
              <a:rPr lang="ko-KR" altLang="en-US" sz="1000" dirty="0"/>
              <a:t> 커서의 색상이 변경되어 현재 조작 중인 파티를 구분할 수 있다</a:t>
            </a:r>
            <a:r>
              <a:rPr lang="en-US" altLang="ko-KR" sz="1000" dirty="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 dirty="0"/>
              <a:t>단</a:t>
            </a:r>
            <a:r>
              <a:rPr lang="en-US" altLang="ko-KR" sz="800" dirty="0"/>
              <a:t>,</a:t>
            </a:r>
            <a:r>
              <a:rPr lang="ko-KR" altLang="en-US" sz="800" dirty="0"/>
              <a:t> </a:t>
            </a:r>
            <a:r>
              <a:rPr lang="ko-KR" altLang="en-US" sz="800" dirty="0" err="1"/>
              <a:t>타게팅</a:t>
            </a:r>
            <a:r>
              <a:rPr lang="ko-KR" altLang="en-US" sz="800" dirty="0"/>
              <a:t> 커서에 사용되는 플레이어 번호 표시는 변경되지 않는다</a:t>
            </a:r>
            <a:r>
              <a:rPr lang="en-US" altLang="ko-KR" sz="800" dirty="0"/>
              <a:t>.</a:t>
            </a:r>
            <a:r>
              <a:rPr lang="ko-KR" altLang="en-US" sz="800" dirty="0"/>
              <a:t> 이 때 표시되는 플레이어 넘버는 던전 진입 때 가장 먼저 선택한 넘버를 사용한다</a:t>
            </a:r>
            <a:r>
              <a:rPr lang="en-US" altLang="ko-KR" sz="8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err="1"/>
              <a:t>조이콘</a:t>
            </a:r>
            <a:r>
              <a:rPr lang="en-US" altLang="ko-KR" sz="1000" dirty="0"/>
              <a:t>(L</a:t>
            </a:r>
            <a:r>
              <a:rPr lang="ko-KR" altLang="en-US" sz="1000" dirty="0"/>
              <a:t> </a:t>
            </a:r>
            <a:r>
              <a:rPr lang="en-US" altLang="ko-KR" sz="1000" dirty="0"/>
              <a:t>or R)</a:t>
            </a:r>
            <a:r>
              <a:rPr lang="ko-KR" altLang="en-US" sz="1000" dirty="0"/>
              <a:t>일 경우에는 플레이어 인터페이스가 표시되지 않을 때 </a:t>
            </a:r>
            <a:r>
              <a:rPr lang="en-US" altLang="ko-KR" sz="1000" dirty="0"/>
              <a:t>SL</a:t>
            </a:r>
            <a:r>
              <a:rPr lang="ko-KR" altLang="en-US" sz="1000" dirty="0"/>
              <a:t>과 </a:t>
            </a:r>
            <a:r>
              <a:rPr lang="en-US" altLang="ko-KR" sz="1000" dirty="0"/>
              <a:t>SR</a:t>
            </a:r>
            <a:r>
              <a:rPr lang="ko-KR" altLang="en-US" sz="1000" dirty="0"/>
              <a:t>을 사용하여 변경할 수 있다</a:t>
            </a:r>
            <a:r>
              <a:rPr lang="en-US" altLang="ko-KR" sz="1000" dirty="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 dirty="0"/>
              <a:t>이 경우</a:t>
            </a:r>
            <a:r>
              <a:rPr lang="en-US" altLang="ko-KR" sz="800" dirty="0"/>
              <a:t>,</a:t>
            </a:r>
            <a:r>
              <a:rPr lang="ko-KR" altLang="en-US" sz="800" dirty="0"/>
              <a:t> 플레이어 번호를 기준으로 </a:t>
            </a:r>
            <a:r>
              <a:rPr lang="en-US" altLang="ko-KR" sz="800" dirty="0"/>
              <a:t>SL</a:t>
            </a:r>
            <a:r>
              <a:rPr lang="ko-KR" altLang="en-US" sz="800" dirty="0"/>
              <a:t>은 앞 번호를</a:t>
            </a:r>
            <a:r>
              <a:rPr lang="en-US" altLang="ko-KR" sz="800" dirty="0"/>
              <a:t>,</a:t>
            </a:r>
            <a:r>
              <a:rPr lang="ko-KR" altLang="en-US" sz="800" dirty="0"/>
              <a:t> </a:t>
            </a:r>
            <a:r>
              <a:rPr lang="en-US" altLang="ko-KR" sz="800" dirty="0"/>
              <a:t>SR</a:t>
            </a:r>
            <a:r>
              <a:rPr lang="ko-KR" altLang="en-US" sz="800" dirty="0"/>
              <a:t>은 </a:t>
            </a:r>
            <a:r>
              <a:rPr lang="ko-KR" altLang="en-US" sz="800" dirty="0" err="1"/>
              <a:t>뒷</a:t>
            </a:r>
            <a:r>
              <a:rPr lang="ko-KR" altLang="en-US" sz="800" dirty="0"/>
              <a:t> 번호로 변경된다</a:t>
            </a:r>
            <a:r>
              <a:rPr lang="en-US" altLang="ko-KR" sz="800" dirty="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 dirty="0"/>
              <a:t>제일 앞 번호에서 앞 번호로 변경하려고 시도할 경우 마지막 번호로 변경된다</a:t>
            </a:r>
            <a:r>
              <a:rPr lang="en-US" altLang="ko-KR" sz="800" dirty="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 dirty="0"/>
              <a:t>마지막 번호에서 </a:t>
            </a:r>
            <a:r>
              <a:rPr lang="ko-KR" altLang="en-US" sz="800" dirty="0" err="1"/>
              <a:t>뒷</a:t>
            </a:r>
            <a:r>
              <a:rPr lang="ko-KR" altLang="en-US" sz="800" dirty="0"/>
              <a:t> 번호로 변경하려고 시도할 경우 첫 번호로 변경된다</a:t>
            </a:r>
            <a:r>
              <a:rPr lang="en-US" altLang="ko-KR" sz="8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err="1"/>
              <a:t>조이콘</a:t>
            </a:r>
            <a:r>
              <a:rPr lang="en-US" altLang="ko-KR" sz="1000" dirty="0"/>
              <a:t>(LR)</a:t>
            </a:r>
            <a:r>
              <a:rPr lang="ko-KR" altLang="en-US" sz="1000" dirty="0"/>
              <a:t>일 경우에는 </a:t>
            </a:r>
            <a:r>
              <a:rPr lang="en-US" altLang="ko-KR" sz="1000" dirty="0"/>
              <a:t>L(P1), R(P2), ZL(P3),</a:t>
            </a:r>
            <a:r>
              <a:rPr lang="ko-KR" altLang="en-US" sz="1000" dirty="0"/>
              <a:t> </a:t>
            </a:r>
            <a:r>
              <a:rPr lang="en-US" altLang="ko-KR" sz="1000" dirty="0"/>
              <a:t>ZR(P4)</a:t>
            </a:r>
            <a:r>
              <a:rPr lang="ko-KR" altLang="en-US" sz="1000" dirty="0"/>
              <a:t> 버튼으로 변경할 수 있다</a:t>
            </a:r>
            <a:r>
              <a:rPr lang="en-US" altLang="ko-KR" sz="1000" dirty="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 dirty="0"/>
              <a:t>해당 플레이어 번호가 자신의 파티가 아니라면 변경할 수 없다</a:t>
            </a:r>
            <a:r>
              <a:rPr lang="en-US" altLang="ko-KR" sz="800" dirty="0"/>
              <a:t>.</a:t>
            </a:r>
            <a:endParaRPr lang="ko-KR" altLang="en-US" sz="1200" dirty="0"/>
          </a:p>
          <a:p>
            <a:pPr marL="257040" lvl="0" indent="-257040">
              <a:buFont typeface="Wingdings"/>
              <a:buNone/>
              <a:defRPr/>
            </a:pPr>
            <a:endParaRPr lang="ko-KR" altLang="en-US" sz="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공통 사항</a:t>
            </a:r>
            <a:r>
              <a:rPr kumimoji="0" lang="ko-KR" altLang="en-US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400" b="0" i="0" u="none" strike="noStrike" kern="1200" cap="none" normalizeH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메뉴</a:t>
            </a:r>
            <a:endParaRPr kumimoji="0" lang="ko-KR" altLang="en-US" sz="2400" b="0" i="0" u="none" strike="noStrike" kern="1200" cap="none" normalizeH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 rot="21600000" flipH="1">
            <a:off x="1055300" y="1789093"/>
            <a:ext cx="73450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Wingdings"/>
              <a:buNone/>
              <a:defRPr/>
            </a:pPr>
            <a:r>
              <a:rPr lang="ko-KR" altLang="en-US" dirty="0"/>
              <a:t>메뉴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/>
              <a:t>현재 플레이 중인 파트에 관계 없이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-(+)</a:t>
            </a:r>
            <a:r>
              <a:rPr lang="ko-KR" altLang="en-US" sz="1200" dirty="0"/>
              <a:t>를 누를 시 메뉴 인터페이스를 호출한다</a:t>
            </a:r>
            <a:r>
              <a:rPr lang="en-US" altLang="ko-KR" sz="12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전투 파트에서는 도주 항목이</a:t>
            </a:r>
            <a:r>
              <a:rPr lang="en-US" altLang="ko-KR" sz="1000" dirty="0"/>
              <a:t>,</a:t>
            </a:r>
            <a:r>
              <a:rPr lang="ko-KR" altLang="en-US" sz="1000" dirty="0"/>
              <a:t> 탐색 파트에서는 던전 탈출 항목이 존재한다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메뉴에서는 타이틀 화면으로 벗어나거나 게임 종료를 할 수 있다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사운드나 언어 설정 또한 메뉴에서 할 수 있다</a:t>
            </a:r>
            <a:r>
              <a:rPr lang="en-US" altLang="ko-KR" sz="1000" dirty="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en-US" altLang="ko-KR" sz="200" dirty="0" smtClean="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 smtClean="0"/>
              <a:t>메뉴 </a:t>
            </a:r>
            <a:r>
              <a:rPr lang="ko-KR" altLang="en-US" sz="1200" dirty="0"/>
              <a:t>인터페이스를 호출하고 있다고 해도 게임은 정상적으로 진행된다</a:t>
            </a:r>
            <a:r>
              <a:rPr lang="en-US" altLang="ko-KR" sz="1200" dirty="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en-US" altLang="ko-KR" sz="200" dirty="0" smtClean="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 err="1" smtClean="0"/>
              <a:t>조이콘</a:t>
            </a:r>
            <a:r>
              <a:rPr lang="en-US" altLang="ko-KR" sz="1200" dirty="0"/>
              <a:t>(LR)</a:t>
            </a:r>
            <a:r>
              <a:rPr lang="ko-KR" altLang="en-US" sz="1200" dirty="0"/>
              <a:t>으로 조작하고 있다면 </a:t>
            </a:r>
            <a:r>
              <a:rPr lang="en-US" altLang="ko-KR" sz="1200" dirty="0"/>
              <a:t>+</a:t>
            </a:r>
            <a:r>
              <a:rPr lang="ko-KR" altLang="en-US" sz="1200" dirty="0"/>
              <a:t>가 메뉴 인터페이스 호출에 사용되며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는 도주 및 던전 탈출 기능으로 사용된다</a:t>
            </a:r>
            <a:r>
              <a:rPr lang="en-US" altLang="ko-KR" sz="12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이 경우에도 메뉴에서 도주와 던전 탈출을 수행할 수 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1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공통 사항</a:t>
            </a:r>
            <a:r>
              <a:rPr kumimoji="0" lang="ko-KR" altLang="en-US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난이도</a:t>
            </a:r>
            <a:endParaRPr kumimoji="0" lang="ko-KR" altLang="en-US" sz="2400" b="0" i="0" u="none" strike="noStrike" kern="1200" cap="none" normalizeH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 rot="21600000" flipH="1">
            <a:off x="1055300" y="2147622"/>
            <a:ext cx="734502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Wingdings"/>
              <a:buNone/>
              <a:defRPr/>
            </a:pPr>
            <a:r>
              <a:rPr lang="ko-KR" altLang="en-US" dirty="0" smtClean="0"/>
              <a:t>난이도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 smtClean="0"/>
              <a:t>던전에 진입할 때 다음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개의 난이도 중 하나를 선택한다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아래쪽에 위치할 수록 어려운 난이도다</a:t>
            </a:r>
            <a:r>
              <a:rPr lang="en-US" altLang="ko-KR" sz="1200" dirty="0" smtClean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쉬움</a:t>
            </a:r>
            <a:r>
              <a:rPr lang="en-US" altLang="ko-KR" sz="1000" dirty="0" smtClean="0"/>
              <a:t>(x0.5)</a:t>
            </a:r>
            <a:endParaRPr lang="ko-KR" altLang="en-US" sz="1000" dirty="0" smtClean="0"/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보통</a:t>
            </a:r>
            <a:r>
              <a:rPr lang="en-US" altLang="ko-KR" sz="1000" dirty="0" smtClean="0"/>
              <a:t>(x0.75)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어려움</a:t>
            </a:r>
            <a:r>
              <a:rPr lang="en-US" altLang="ko-KR" sz="1000" dirty="0" smtClean="0"/>
              <a:t>(x1)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격렬</a:t>
            </a:r>
            <a:r>
              <a:rPr lang="en-US" altLang="ko-KR" sz="1000" dirty="0" smtClean="0"/>
              <a:t>(x1.25)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광기</a:t>
            </a:r>
            <a:r>
              <a:rPr lang="en-US" altLang="ko-KR" sz="1000" dirty="0" smtClean="0"/>
              <a:t>(x1.5)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지옥</a:t>
            </a:r>
            <a:r>
              <a:rPr lang="en-US" altLang="ko-KR" sz="1000" dirty="0" smtClean="0"/>
              <a:t>(x2)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실제</a:t>
            </a:r>
            <a:r>
              <a:rPr lang="en-US" altLang="ko-KR" sz="1000" dirty="0" smtClean="0"/>
              <a:t>(x4)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en-US" altLang="ko-KR" sz="200" dirty="0" smtClean="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 smtClean="0"/>
              <a:t>난이도에 따른 가장 큰 차이점은 게임의 속도다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상술한 난이도 옆의 숫자가 게임의 속도 배율</a:t>
            </a:r>
            <a:r>
              <a:rPr lang="en-US" altLang="ko-KR" sz="1200" dirty="0" smtClean="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en-US" altLang="ko-KR" sz="200" dirty="0" smtClean="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 smtClean="0"/>
              <a:t>이외에도 적의 생명력이나 기술의 스펙 등이 세부 조정된다</a:t>
            </a:r>
            <a:r>
              <a:rPr lang="en-US" altLang="ko-KR" sz="1200" dirty="0" smtClean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적의 생명력은 같은 플레이어 스펙에 같은 적 구성이라면 모든 난이도에서 비슷한 시간에 끝나도록 조정된다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적의 기술은 기본적으로 전 난이도에서 똑같은 스펙을 사용한다</a:t>
            </a:r>
            <a:r>
              <a:rPr lang="en-US" altLang="ko-KR" sz="1000" dirty="0" smtClean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경우에 따라 패턴의 준비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정리 시간이 늘어나는 대신 저항 수치가 높아지는 경우가 있다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8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11600" y="116540"/>
            <a:ext cx="11971850" cy="6609805"/>
            <a:chOff x="111600" y="116540"/>
            <a:chExt cx="11971850" cy="660980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119253" y="4797190"/>
              <a:ext cx="505587" cy="367196"/>
              <a:chOff x="119253" y="4868843"/>
              <a:chExt cx="505587" cy="367196"/>
            </a:xfrm>
          </p:grpSpPr>
          <p:sp>
            <p:nvSpPr>
              <p:cNvPr id="210" name="TextBox 209"/>
              <p:cNvSpPr txBox="1"/>
              <p:nvPr/>
            </p:nvSpPr>
            <p:spPr>
              <a:xfrm>
                <a:off x="119253" y="4868843"/>
                <a:ext cx="505587" cy="367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b="1">
                    <a:ln w="38100">
                      <a:solidFill>
                        <a:schemeClr val="bg1"/>
                      </a:solidFill>
                    </a:ln>
                    <a:solidFill>
                      <a:srgbClr val="BF3E3E"/>
                    </a:solidFill>
                    <a:latin typeface="Arial Black"/>
                  </a:rPr>
                  <a:t>P1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19253" y="4868843"/>
                <a:ext cx="505587" cy="367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b="1" dirty="0">
                    <a:ln w="12700">
                      <a:solidFill>
                        <a:schemeClr val="tx1"/>
                      </a:solidFill>
                    </a:ln>
                    <a:solidFill>
                      <a:srgbClr val="BF3E3E"/>
                    </a:solidFill>
                    <a:latin typeface="Arial Black"/>
                  </a:rPr>
                  <a:t>P1</a:t>
                </a: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11568684" y="4797190"/>
              <a:ext cx="506666" cy="367196"/>
              <a:chOff x="119251" y="4868843"/>
              <a:chExt cx="506666" cy="367196"/>
            </a:xfrm>
          </p:grpSpPr>
          <p:sp>
            <p:nvSpPr>
              <p:cNvPr id="213" name="TextBox 212"/>
              <p:cNvSpPr txBox="1"/>
              <p:nvPr/>
            </p:nvSpPr>
            <p:spPr>
              <a:xfrm>
                <a:off x="119251" y="4868843"/>
                <a:ext cx="506666" cy="36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b="1">
                    <a:ln w="38100">
                      <a:solidFill>
                        <a:schemeClr val="bg1"/>
                      </a:solidFill>
                    </a:ln>
                    <a:solidFill>
                      <a:srgbClr val="2C649F"/>
                    </a:solidFill>
                    <a:latin typeface="Arial Black"/>
                  </a:rPr>
                  <a:t>P2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119251" y="4868843"/>
                <a:ext cx="506666" cy="36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b="1" dirty="0">
                    <a:ln w="12700">
                      <a:solidFill>
                        <a:schemeClr val="tx1"/>
                      </a:solidFill>
                    </a:ln>
                    <a:solidFill>
                      <a:srgbClr val="2C649F"/>
                    </a:solidFill>
                    <a:latin typeface="Arial Black"/>
                  </a:rPr>
                  <a:t>P2</a:t>
                </a:r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>
              <a:off x="1268979" y="2912337"/>
              <a:ext cx="498861" cy="367648"/>
              <a:chOff x="119251" y="4868841"/>
              <a:chExt cx="498861" cy="367648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19251" y="4868841"/>
                <a:ext cx="498861" cy="367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b="1">
                    <a:ln w="38100">
                      <a:solidFill>
                        <a:schemeClr val="bg1"/>
                      </a:solidFill>
                    </a:ln>
                    <a:solidFill>
                      <a:srgbClr val="87C04E"/>
                    </a:solidFill>
                    <a:latin typeface="Arial Black"/>
                  </a:rPr>
                  <a:t>P3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19251" y="4868841"/>
                <a:ext cx="498861" cy="367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b="1" dirty="0">
                    <a:ln w="12700">
                      <a:solidFill>
                        <a:schemeClr val="tx1"/>
                      </a:solidFill>
                    </a:ln>
                    <a:solidFill>
                      <a:srgbClr val="87C04E"/>
                    </a:solidFill>
                    <a:latin typeface="Arial Black"/>
                  </a:rPr>
                  <a:t>P3</a:t>
                </a:r>
              </a:p>
            </p:txBody>
          </p:sp>
        </p:grpSp>
        <p:grpSp>
          <p:nvGrpSpPr>
            <p:cNvPr id="218" name="그룹 217"/>
            <p:cNvGrpSpPr/>
            <p:nvPr/>
          </p:nvGrpSpPr>
          <p:grpSpPr>
            <a:xfrm>
              <a:off x="10408074" y="2908276"/>
              <a:ext cx="506542" cy="367648"/>
              <a:chOff x="119248" y="4868841"/>
              <a:chExt cx="506542" cy="367648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119248" y="4868841"/>
                <a:ext cx="506542" cy="367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b="1">
                    <a:ln w="38100">
                      <a:solidFill>
                        <a:schemeClr val="bg1"/>
                      </a:solidFill>
                    </a:ln>
                    <a:solidFill>
                      <a:srgbClr val="E1A217"/>
                    </a:solidFill>
                    <a:latin typeface="Arial Black"/>
                  </a:rPr>
                  <a:t>P4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119248" y="4868841"/>
                <a:ext cx="506542" cy="367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b="1">
                    <a:ln w="12700">
                      <a:solidFill>
                        <a:schemeClr val="tx1"/>
                      </a:solidFill>
                    </a:ln>
                    <a:solidFill>
                      <a:srgbClr val="E1A217"/>
                    </a:solidFill>
                    <a:latin typeface="Arial Black"/>
                  </a:rPr>
                  <a:t>P4</a:t>
                </a:r>
              </a:p>
            </p:txBody>
          </p:sp>
        </p:grpSp>
        <p:grpSp>
          <p:nvGrpSpPr>
            <p:cNvPr id="445" name="그룹 444"/>
            <p:cNvGrpSpPr/>
            <p:nvPr/>
          </p:nvGrpSpPr>
          <p:grpSpPr>
            <a:xfrm>
              <a:off x="7356158" y="1516269"/>
              <a:ext cx="2384370" cy="531591"/>
              <a:chOff x="7608187" y="3429000"/>
              <a:chExt cx="3744468" cy="834823"/>
            </a:xfrm>
          </p:grpSpPr>
          <p:sp>
            <p:nvSpPr>
              <p:cNvPr id="446" name="모서리가 둥근 직사각형 445"/>
              <p:cNvSpPr/>
              <p:nvPr/>
            </p:nvSpPr>
            <p:spPr>
              <a:xfrm>
                <a:off x="7608187" y="3429000"/>
                <a:ext cx="3744468" cy="834823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모서리가 둥근 직사각형 446"/>
              <p:cNvSpPr/>
              <p:nvPr/>
            </p:nvSpPr>
            <p:spPr>
              <a:xfrm>
                <a:off x="8112251" y="3501009"/>
                <a:ext cx="2436436" cy="399780"/>
              </a:xfrm>
              <a:prstGeom prst="roundRect">
                <a:avLst>
                  <a:gd name="adj" fmla="val 364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:r>
                  <a:rPr lang="ko-KR" altLang="en-US" sz="1300">
                    <a:solidFill>
                      <a:schemeClr val="tx1"/>
                    </a:solidFill>
                  </a:rPr>
                  <a:t>패턴</a:t>
                </a:r>
                <a:r>
                  <a:rPr lang="en-US" altLang="ko-KR" sz="13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300">
                    <a:solidFill>
                      <a:schemeClr val="tx1"/>
                    </a:solidFill>
                  </a:rPr>
                  <a:t>이름</a:t>
                </a:r>
              </a:p>
              <a:p>
                <a:pPr>
                  <a:defRPr/>
                </a:pPr>
                <a:endParaRPr lang="ko-KR" altLang="en-US" sz="2000">
                  <a:solidFill>
                    <a:schemeClr val="tx1"/>
                  </a:solidFill>
                </a:endParaRPr>
              </a:p>
              <a:p>
                <a:pPr algn="r">
                  <a:defRPr/>
                </a:pP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육각형 447"/>
              <p:cNvSpPr/>
              <p:nvPr/>
            </p:nvSpPr>
            <p:spPr>
              <a:xfrm rot="10800000" flipV="1">
                <a:off x="7692485" y="3497960"/>
                <a:ext cx="411360" cy="36309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ko-KR" sz="1200" b="1">
                    <a:latin typeface="Segoe Print"/>
                  </a:rPr>
                  <a:t>A</a:t>
                </a:r>
              </a:p>
            </p:txBody>
          </p:sp>
          <p:grpSp>
            <p:nvGrpSpPr>
              <p:cNvPr id="449" name="그룹 448"/>
              <p:cNvGrpSpPr/>
              <p:nvPr/>
            </p:nvGrpSpPr>
            <p:grpSpPr>
              <a:xfrm>
                <a:off x="7756774" y="4008124"/>
                <a:ext cx="3446101" cy="147819"/>
                <a:chOff x="1415415" y="4610675"/>
                <a:chExt cx="1507962" cy="65846"/>
              </a:xfrm>
            </p:grpSpPr>
            <p:sp>
              <p:nvSpPr>
                <p:cNvPr id="450" name="직사각형 449"/>
                <p:cNvSpPr/>
                <p:nvPr/>
              </p:nvSpPr>
              <p:spPr>
                <a:xfrm>
                  <a:off x="1415415" y="4610675"/>
                  <a:ext cx="1507962" cy="65846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451" name="직사각형 450"/>
                <p:cNvSpPr/>
                <p:nvPr/>
              </p:nvSpPr>
              <p:spPr>
                <a:xfrm>
                  <a:off x="1415416" y="4610675"/>
                  <a:ext cx="1184827" cy="65846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452" name="그룹 451"/>
              <p:cNvGrpSpPr/>
              <p:nvPr/>
            </p:nvGrpSpPr>
            <p:grpSpPr>
              <a:xfrm rot="5400000" flipV="1">
                <a:off x="10157540" y="2925688"/>
                <a:ext cx="262585" cy="1616820"/>
                <a:chOff x="8988562" y="1080734"/>
                <a:chExt cx="381379" cy="2348265"/>
              </a:xfrm>
            </p:grpSpPr>
            <p:sp>
              <p:nvSpPr>
                <p:cNvPr id="453" name="육각형 452"/>
                <p:cNvSpPr/>
                <p:nvPr/>
              </p:nvSpPr>
              <p:spPr>
                <a:xfrm rot="5400000">
                  <a:off x="9117812" y="1096068"/>
                  <a:ext cx="267246" cy="23657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4" name="육각형 453"/>
                <p:cNvSpPr/>
                <p:nvPr/>
              </p:nvSpPr>
              <p:spPr>
                <a:xfrm rot="5400000">
                  <a:off x="8972981" y="1357888"/>
                  <a:ext cx="265594" cy="23443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5" name="육각형 454"/>
                <p:cNvSpPr/>
                <p:nvPr/>
              </p:nvSpPr>
              <p:spPr>
                <a:xfrm rot="5400000">
                  <a:off x="9119928" y="1617809"/>
                  <a:ext cx="265594" cy="23443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6" name="육각형 455"/>
                <p:cNvSpPr/>
                <p:nvPr/>
              </p:nvSpPr>
              <p:spPr>
                <a:xfrm rot="5400000">
                  <a:off x="8972981" y="1877730"/>
                  <a:ext cx="265594" cy="23443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7" name="육각형 456"/>
                <p:cNvSpPr/>
                <p:nvPr/>
              </p:nvSpPr>
              <p:spPr>
                <a:xfrm rot="5400000">
                  <a:off x="9119928" y="2137651"/>
                  <a:ext cx="265594" cy="23443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8" name="육각형 457"/>
                <p:cNvSpPr/>
                <p:nvPr/>
              </p:nvSpPr>
              <p:spPr>
                <a:xfrm rot="5400000">
                  <a:off x="8972981" y="2397573"/>
                  <a:ext cx="265594" cy="23443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9" name="육각형 458"/>
                <p:cNvSpPr/>
                <p:nvPr/>
              </p:nvSpPr>
              <p:spPr>
                <a:xfrm rot="5400000">
                  <a:off x="9119928" y="2657494"/>
                  <a:ext cx="265594" cy="23443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60" name="육각형 459"/>
                <p:cNvSpPr/>
                <p:nvPr/>
              </p:nvSpPr>
              <p:spPr>
                <a:xfrm rot="5400000">
                  <a:off x="8972981" y="2917415"/>
                  <a:ext cx="265594" cy="23443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61" name="육각형 460"/>
                <p:cNvSpPr/>
                <p:nvPr/>
              </p:nvSpPr>
              <p:spPr>
                <a:xfrm rot="5400000">
                  <a:off x="9117812" y="3177087"/>
                  <a:ext cx="267246" cy="23657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428" name="직사각형 427"/>
            <p:cNvSpPr/>
            <p:nvPr/>
          </p:nvSpPr>
          <p:spPr>
            <a:xfrm>
              <a:off x="4979861" y="333927"/>
              <a:ext cx="2232278" cy="3196072"/>
            </a:xfrm>
            <a:prstGeom prst="rect">
              <a:avLst/>
            </a:prstGeom>
            <a:solidFill>
              <a:schemeClr val="accent3">
                <a:lumMod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에너미</a:t>
              </a:r>
            </a:p>
            <a:p>
              <a:pPr algn="ctr">
                <a:defRPr/>
              </a:pPr>
              <a:r>
                <a:rPr lang="ko-KR" altLang="en-US" b="1"/>
                <a:t>이미지</a:t>
              </a:r>
            </a:p>
          </p:txBody>
        </p:sp>
        <p:grpSp>
          <p:nvGrpSpPr>
            <p:cNvPr id="477" name="그룹 476"/>
            <p:cNvGrpSpPr/>
            <p:nvPr/>
          </p:nvGrpSpPr>
          <p:grpSpPr>
            <a:xfrm>
              <a:off x="7356158" y="913537"/>
              <a:ext cx="2376298" cy="529791"/>
              <a:chOff x="3127589" y="3562945"/>
              <a:chExt cx="3744468" cy="834823"/>
            </a:xfrm>
          </p:grpSpPr>
          <p:sp>
            <p:nvSpPr>
              <p:cNvPr id="478" name="모서리가 둥근 직사각형 477"/>
              <p:cNvSpPr/>
              <p:nvPr/>
            </p:nvSpPr>
            <p:spPr>
              <a:xfrm>
                <a:off x="3127589" y="3562945"/>
                <a:ext cx="3744468" cy="834823"/>
              </a:xfrm>
              <a:prstGeom prst="roundRect">
                <a:avLst>
                  <a:gd name="adj" fmla="val 8333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 rot="21600000" flipH="1">
                <a:off x="5107594" y="3786914"/>
                <a:ext cx="1731905" cy="473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altLang="ko-KR" sz="1400"/>
                  <a:t>1094/1250</a:t>
                </a:r>
              </a:p>
            </p:txBody>
          </p:sp>
          <p:grpSp>
            <p:nvGrpSpPr>
              <p:cNvPr id="480" name="그룹 479"/>
              <p:cNvGrpSpPr/>
              <p:nvPr/>
            </p:nvGrpSpPr>
            <p:grpSpPr>
              <a:xfrm>
                <a:off x="3276163" y="3674285"/>
                <a:ext cx="3446102" cy="142790"/>
                <a:chOff x="6931791" y="1214876"/>
                <a:chExt cx="1620202" cy="130579"/>
              </a:xfrm>
            </p:grpSpPr>
            <p:sp>
              <p:nvSpPr>
                <p:cNvPr id="481" name="직사각형 480"/>
                <p:cNvSpPr/>
                <p:nvPr/>
              </p:nvSpPr>
              <p:spPr>
                <a:xfrm>
                  <a:off x="6931791" y="1214876"/>
                  <a:ext cx="1620202" cy="130579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482" name="직사각형 481"/>
                <p:cNvSpPr/>
                <p:nvPr/>
              </p:nvSpPr>
              <p:spPr>
                <a:xfrm>
                  <a:off x="6931791" y="1214876"/>
                  <a:ext cx="1368171" cy="13057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483" name="육각형 482"/>
              <p:cNvSpPr/>
              <p:nvPr/>
            </p:nvSpPr>
            <p:spPr>
              <a:xfrm flipH="1">
                <a:off x="5026546" y="3885614"/>
                <a:ext cx="270106" cy="23841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84" name="육각형 483"/>
              <p:cNvSpPr/>
              <p:nvPr/>
            </p:nvSpPr>
            <p:spPr>
              <a:xfrm flipH="1">
                <a:off x="4818496" y="4009994"/>
                <a:ext cx="269568" cy="23961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85" name="육각형 484"/>
              <p:cNvSpPr/>
              <p:nvPr/>
            </p:nvSpPr>
            <p:spPr>
              <a:xfrm flipH="1">
                <a:off x="4606661" y="3885614"/>
                <a:ext cx="270106" cy="23841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86" name="육각형 485"/>
              <p:cNvSpPr/>
              <p:nvPr/>
            </p:nvSpPr>
            <p:spPr>
              <a:xfrm flipH="1">
                <a:off x="4398611" y="4009994"/>
                <a:ext cx="269568" cy="23961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87" name="육각형 486"/>
              <p:cNvSpPr/>
              <p:nvPr/>
            </p:nvSpPr>
            <p:spPr>
              <a:xfrm flipH="1">
                <a:off x="4185066" y="3886442"/>
                <a:ext cx="270262" cy="23787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88" name="육각형 487"/>
              <p:cNvSpPr/>
              <p:nvPr/>
            </p:nvSpPr>
            <p:spPr>
              <a:xfrm flipH="1">
                <a:off x="3976896" y="4010539"/>
                <a:ext cx="269723" cy="23907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89" name="육각형 488"/>
              <p:cNvSpPr/>
              <p:nvPr/>
            </p:nvSpPr>
            <p:spPr>
              <a:xfrm flipH="1">
                <a:off x="3764939" y="3886442"/>
                <a:ext cx="270262" cy="23787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90" name="육각형 489"/>
              <p:cNvSpPr/>
              <p:nvPr/>
            </p:nvSpPr>
            <p:spPr>
              <a:xfrm flipH="1">
                <a:off x="3564784" y="4010070"/>
                <a:ext cx="270449" cy="23907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91" name="육각형 490"/>
              <p:cNvSpPr/>
              <p:nvPr/>
            </p:nvSpPr>
            <p:spPr>
              <a:xfrm flipH="1">
                <a:off x="3352258" y="3885974"/>
                <a:ext cx="270989" cy="23787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ko-KR" sz="1000" b="1">
                    <a:latin typeface="Segoe Print"/>
                  </a:rPr>
                  <a:t>A</a:t>
                </a:r>
              </a:p>
            </p:txBody>
          </p:sp>
        </p:grpSp>
        <p:grpSp>
          <p:nvGrpSpPr>
            <p:cNvPr id="494" name="그룹 493"/>
            <p:cNvGrpSpPr/>
            <p:nvPr/>
          </p:nvGrpSpPr>
          <p:grpSpPr>
            <a:xfrm>
              <a:off x="1919476" y="1343336"/>
              <a:ext cx="1280291" cy="285438"/>
              <a:chOff x="7608187" y="3429000"/>
              <a:chExt cx="3744468" cy="834823"/>
            </a:xfrm>
          </p:grpSpPr>
          <p:sp>
            <p:nvSpPr>
              <p:cNvPr id="495" name="모서리가 둥근 직사각형 494"/>
              <p:cNvSpPr/>
              <p:nvPr/>
            </p:nvSpPr>
            <p:spPr>
              <a:xfrm>
                <a:off x="7608187" y="3429000"/>
                <a:ext cx="3744468" cy="834823"/>
              </a:xfrm>
              <a:prstGeom prst="roundRect">
                <a:avLst>
                  <a:gd name="adj" fmla="val 833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육각형 496"/>
              <p:cNvSpPr/>
              <p:nvPr/>
            </p:nvSpPr>
            <p:spPr>
              <a:xfrm rot="10800000" flipV="1">
                <a:off x="7692485" y="3497959"/>
                <a:ext cx="411360" cy="36309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en-US" altLang="ko-KR" sz="1200" b="1">
                  <a:latin typeface="Segoe Print"/>
                </a:endParaRPr>
              </a:p>
            </p:txBody>
          </p:sp>
          <p:grpSp>
            <p:nvGrpSpPr>
              <p:cNvPr id="498" name="그룹 497"/>
              <p:cNvGrpSpPr/>
              <p:nvPr/>
            </p:nvGrpSpPr>
            <p:grpSpPr>
              <a:xfrm>
                <a:off x="7756776" y="4008124"/>
                <a:ext cx="3446101" cy="147819"/>
                <a:chOff x="1415415" y="4610675"/>
                <a:chExt cx="1507962" cy="65846"/>
              </a:xfrm>
            </p:grpSpPr>
            <p:sp>
              <p:nvSpPr>
                <p:cNvPr id="499" name="직사각형 498"/>
                <p:cNvSpPr/>
                <p:nvPr/>
              </p:nvSpPr>
              <p:spPr>
                <a:xfrm>
                  <a:off x="1415415" y="4610675"/>
                  <a:ext cx="1507962" cy="65846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500" name="직사각형 499"/>
                <p:cNvSpPr/>
                <p:nvPr/>
              </p:nvSpPr>
              <p:spPr>
                <a:xfrm>
                  <a:off x="1415416" y="4610675"/>
                  <a:ext cx="1184827" cy="65846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501" name="그룹 500"/>
              <p:cNvGrpSpPr/>
              <p:nvPr/>
            </p:nvGrpSpPr>
            <p:grpSpPr>
              <a:xfrm rot="5400000" flipV="1">
                <a:off x="10694989" y="3463136"/>
                <a:ext cx="262585" cy="541922"/>
                <a:chOff x="8988562" y="2641912"/>
                <a:chExt cx="381379" cy="787087"/>
              </a:xfrm>
            </p:grpSpPr>
            <p:sp>
              <p:nvSpPr>
                <p:cNvPr id="508" name="육각형 507"/>
                <p:cNvSpPr/>
                <p:nvPr/>
              </p:nvSpPr>
              <p:spPr>
                <a:xfrm rot="5400000">
                  <a:off x="9119928" y="2657494"/>
                  <a:ext cx="265594" cy="23443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09" name="육각형 508"/>
                <p:cNvSpPr/>
                <p:nvPr/>
              </p:nvSpPr>
              <p:spPr>
                <a:xfrm rot="5400000">
                  <a:off x="8972981" y="2917415"/>
                  <a:ext cx="265594" cy="23443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10" name="육각형 509"/>
                <p:cNvSpPr/>
                <p:nvPr/>
              </p:nvSpPr>
              <p:spPr>
                <a:xfrm rot="5400000">
                  <a:off x="9117813" y="3177087"/>
                  <a:ext cx="267246" cy="23657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511" name="직사각형 510"/>
            <p:cNvSpPr/>
            <p:nvPr/>
          </p:nvSpPr>
          <p:spPr>
            <a:xfrm>
              <a:off x="3241167" y="766783"/>
              <a:ext cx="1198625" cy="1716136"/>
            </a:xfrm>
            <a:prstGeom prst="rect">
              <a:avLst/>
            </a:prstGeom>
            <a:solidFill>
              <a:schemeClr val="accent1">
                <a:lumMod val="80000"/>
                <a:lumOff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에너미</a:t>
              </a:r>
            </a:p>
            <a:p>
              <a:pPr algn="ctr">
                <a:defRPr/>
              </a:pPr>
              <a:r>
                <a:rPr lang="ko-KR" altLang="en-US" b="1"/>
                <a:t>이미지</a:t>
              </a:r>
            </a:p>
          </p:txBody>
        </p:sp>
        <p:grpSp>
          <p:nvGrpSpPr>
            <p:cNvPr id="512" name="그룹 511"/>
            <p:cNvGrpSpPr/>
            <p:nvPr/>
          </p:nvGrpSpPr>
          <p:grpSpPr>
            <a:xfrm>
              <a:off x="1919476" y="1019698"/>
              <a:ext cx="1275957" cy="284472"/>
              <a:chOff x="3127589" y="3562945"/>
              <a:chExt cx="3744468" cy="834823"/>
            </a:xfrm>
          </p:grpSpPr>
          <p:sp>
            <p:nvSpPr>
              <p:cNvPr id="513" name="모서리가 둥근 직사각형 512"/>
              <p:cNvSpPr/>
              <p:nvPr/>
            </p:nvSpPr>
            <p:spPr>
              <a:xfrm>
                <a:off x="3127589" y="3562945"/>
                <a:ext cx="3744468" cy="834823"/>
              </a:xfrm>
              <a:prstGeom prst="roundRect">
                <a:avLst>
                  <a:gd name="adj" fmla="val 8333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TextBox 513"/>
              <p:cNvSpPr txBox="1"/>
              <p:nvPr/>
            </p:nvSpPr>
            <p:spPr>
              <a:xfrm rot="21600000" flipH="1">
                <a:off x="5088761" y="3761864"/>
                <a:ext cx="1750723" cy="62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altLang="ko-KR" sz="800"/>
                  <a:t>414/520</a:t>
                </a:r>
              </a:p>
            </p:txBody>
          </p:sp>
          <p:grpSp>
            <p:nvGrpSpPr>
              <p:cNvPr id="515" name="그룹 514"/>
              <p:cNvGrpSpPr/>
              <p:nvPr/>
            </p:nvGrpSpPr>
            <p:grpSpPr>
              <a:xfrm>
                <a:off x="3276173" y="3674284"/>
                <a:ext cx="3446101" cy="142790"/>
                <a:chOff x="6931791" y="1214876"/>
                <a:chExt cx="1620202" cy="130579"/>
              </a:xfrm>
            </p:grpSpPr>
            <p:sp>
              <p:nvSpPr>
                <p:cNvPr id="516" name="직사각형 515"/>
                <p:cNvSpPr/>
                <p:nvPr/>
              </p:nvSpPr>
              <p:spPr>
                <a:xfrm>
                  <a:off x="6931791" y="1214876"/>
                  <a:ext cx="1620202" cy="130579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517" name="직사각형 516"/>
                <p:cNvSpPr/>
                <p:nvPr/>
              </p:nvSpPr>
              <p:spPr>
                <a:xfrm>
                  <a:off x="6931791" y="1214876"/>
                  <a:ext cx="1368171" cy="13057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518" name="육각형 517"/>
              <p:cNvSpPr/>
              <p:nvPr/>
            </p:nvSpPr>
            <p:spPr>
              <a:xfrm flipH="1">
                <a:off x="5026546" y="3885614"/>
                <a:ext cx="270106" cy="23841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19" name="육각형 518"/>
              <p:cNvSpPr/>
              <p:nvPr/>
            </p:nvSpPr>
            <p:spPr>
              <a:xfrm flipH="1">
                <a:off x="4818496" y="4009994"/>
                <a:ext cx="269568" cy="23961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0" name="육각형 519"/>
              <p:cNvSpPr/>
              <p:nvPr/>
            </p:nvSpPr>
            <p:spPr>
              <a:xfrm flipH="1">
                <a:off x="4606661" y="3885614"/>
                <a:ext cx="270106" cy="23841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1" name="육각형 520"/>
              <p:cNvSpPr/>
              <p:nvPr/>
            </p:nvSpPr>
            <p:spPr>
              <a:xfrm flipH="1">
                <a:off x="4398611" y="4009994"/>
                <a:ext cx="269568" cy="23961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2" name="육각형 521"/>
              <p:cNvSpPr/>
              <p:nvPr/>
            </p:nvSpPr>
            <p:spPr>
              <a:xfrm flipH="1">
                <a:off x="4185066" y="3886442"/>
                <a:ext cx="270262" cy="23787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3" name="육각형 522"/>
              <p:cNvSpPr/>
              <p:nvPr/>
            </p:nvSpPr>
            <p:spPr>
              <a:xfrm flipH="1">
                <a:off x="3976896" y="4010539"/>
                <a:ext cx="269723" cy="23907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4" name="육각형 523"/>
              <p:cNvSpPr/>
              <p:nvPr/>
            </p:nvSpPr>
            <p:spPr>
              <a:xfrm flipH="1">
                <a:off x="3764939" y="3886442"/>
                <a:ext cx="270262" cy="23787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5" name="육각형 524"/>
              <p:cNvSpPr/>
              <p:nvPr/>
            </p:nvSpPr>
            <p:spPr>
              <a:xfrm flipH="1">
                <a:off x="3564784" y="4010070"/>
                <a:ext cx="270449" cy="23907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6" name="육각형 525"/>
              <p:cNvSpPr/>
              <p:nvPr/>
            </p:nvSpPr>
            <p:spPr>
              <a:xfrm flipH="1">
                <a:off x="3352258" y="3885974"/>
                <a:ext cx="270989" cy="23787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en-US" altLang="ko-KR" sz="1000" b="1">
                  <a:latin typeface="Segoe Print"/>
                </a:endParaRPr>
              </a:p>
            </p:txBody>
          </p:sp>
        </p:grpSp>
        <p:sp>
          <p:nvSpPr>
            <p:cNvPr id="529" name="팔각형 528"/>
            <p:cNvSpPr/>
            <p:nvPr/>
          </p:nvSpPr>
          <p:spPr>
            <a:xfrm>
              <a:off x="7356157" y="354677"/>
              <a:ext cx="504064" cy="504064"/>
            </a:xfrm>
            <a:prstGeom prst="octagon">
              <a:avLst>
                <a:gd name="adj" fmla="val 29289"/>
              </a:avLst>
            </a:prstGeom>
            <a:solidFill>
              <a:srgbClr val="E1A2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7860220" y="498695"/>
              <a:ext cx="1368172" cy="366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에너미 이름</a:t>
              </a:r>
            </a:p>
          </p:txBody>
        </p:sp>
        <p:sp>
          <p:nvSpPr>
            <p:cNvPr id="531" name="팔각형 530"/>
            <p:cNvSpPr/>
            <p:nvPr/>
          </p:nvSpPr>
          <p:spPr>
            <a:xfrm>
              <a:off x="3005014" y="765114"/>
              <a:ext cx="194753" cy="194753"/>
            </a:xfrm>
            <a:prstGeom prst="octagon">
              <a:avLst>
                <a:gd name="adj" fmla="val 292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538" name="그룹 537"/>
            <p:cNvGrpSpPr/>
            <p:nvPr/>
          </p:nvGrpSpPr>
          <p:grpSpPr>
            <a:xfrm>
              <a:off x="6646834" y="2274106"/>
              <a:ext cx="2426771" cy="1154893"/>
              <a:chOff x="7217104" y="3933063"/>
              <a:chExt cx="3631488" cy="1728215"/>
            </a:xfrm>
          </p:grpSpPr>
          <p:grpSp>
            <p:nvGrpSpPr>
              <p:cNvPr id="539" name="그룹 538"/>
              <p:cNvGrpSpPr/>
              <p:nvPr/>
            </p:nvGrpSpPr>
            <p:grpSpPr>
              <a:xfrm>
                <a:off x="7217104" y="4748351"/>
                <a:ext cx="3631487" cy="912927"/>
                <a:chOff x="7217106" y="4748351"/>
                <a:chExt cx="3631487" cy="912927"/>
              </a:xfrm>
            </p:grpSpPr>
            <p:sp>
              <p:nvSpPr>
                <p:cNvPr id="540" name="모서리가 둥근 직사각형 539"/>
                <p:cNvSpPr/>
                <p:nvPr/>
              </p:nvSpPr>
              <p:spPr>
                <a:xfrm rot="21600000" flipH="1">
                  <a:off x="7217106" y="4748351"/>
                  <a:ext cx="3631487" cy="912927"/>
                </a:xfrm>
                <a:prstGeom prst="roundRect">
                  <a:avLst>
                    <a:gd name="adj" fmla="val 833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1" name="모서리가 둥근 직사각형 540"/>
                <p:cNvSpPr/>
                <p:nvPr/>
              </p:nvSpPr>
              <p:spPr>
                <a:xfrm rot="21600000" flipH="1">
                  <a:off x="7273025" y="4808764"/>
                  <a:ext cx="3519649" cy="792098"/>
                </a:xfrm>
                <a:prstGeom prst="roundRect">
                  <a:avLst>
                    <a:gd name="adj" fmla="val 833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tx1"/>
                      </a:solidFill>
                    </a:rPr>
                    <a:t>상호작용 내용</a:t>
                  </a:r>
                </a:p>
              </p:txBody>
            </p:sp>
          </p:grpSp>
          <p:sp>
            <p:nvSpPr>
              <p:cNvPr id="542" name="모서리가 둥근 직사각형 541"/>
              <p:cNvSpPr/>
              <p:nvPr/>
            </p:nvSpPr>
            <p:spPr>
              <a:xfrm rot="21600000" flipH="1">
                <a:off x="9546711" y="3933063"/>
                <a:ext cx="886969" cy="765449"/>
              </a:xfrm>
              <a:prstGeom prst="roundRect">
                <a:avLst>
                  <a:gd name="adj" fmla="val 833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캐릭터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</p:grpSp>
        <p:grpSp>
          <p:nvGrpSpPr>
            <p:cNvPr id="628" name="그룹 627"/>
            <p:cNvGrpSpPr/>
            <p:nvPr/>
          </p:nvGrpSpPr>
          <p:grpSpPr>
            <a:xfrm flipH="1">
              <a:off x="4740430" y="5191741"/>
              <a:ext cx="2703939" cy="1512191"/>
              <a:chOff x="911351" y="2126305"/>
              <a:chExt cx="3168397" cy="1644072"/>
            </a:xfrm>
          </p:grpSpPr>
          <p:sp>
            <p:nvSpPr>
              <p:cNvPr id="629" name="모서리가 둥근 직사각형 628"/>
              <p:cNvSpPr/>
              <p:nvPr/>
            </p:nvSpPr>
            <p:spPr>
              <a:xfrm flipH="1">
                <a:off x="911351" y="2126305"/>
                <a:ext cx="3168397" cy="1644072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0" name="모서리가 둥근 직사각형 629"/>
              <p:cNvSpPr/>
              <p:nvPr/>
            </p:nvSpPr>
            <p:spPr>
              <a:xfrm rot="21600000" flipH="1">
                <a:off x="983547" y="2186941"/>
                <a:ext cx="3024000" cy="1522800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tx1"/>
                    </a:solidFill>
                  </a:rPr>
                  <a:t>탐색 파트 맵</a:t>
                </a:r>
              </a:p>
            </p:txBody>
          </p:sp>
        </p:grpSp>
        <p:grpSp>
          <p:nvGrpSpPr>
            <p:cNvPr id="816" name="그룹 815"/>
            <p:cNvGrpSpPr/>
            <p:nvPr/>
          </p:nvGrpSpPr>
          <p:grpSpPr>
            <a:xfrm>
              <a:off x="119253" y="5157240"/>
              <a:ext cx="1099586" cy="1569105"/>
              <a:chOff x="119253" y="5191740"/>
              <a:chExt cx="1099586" cy="1569105"/>
            </a:xfrm>
          </p:grpSpPr>
          <p:grpSp>
            <p:nvGrpSpPr>
              <p:cNvPr id="721" name="그룹 720"/>
              <p:cNvGrpSpPr/>
              <p:nvPr/>
            </p:nvGrpSpPr>
            <p:grpSpPr>
              <a:xfrm>
                <a:off x="953422" y="5195630"/>
                <a:ext cx="265416" cy="265416"/>
                <a:chOff x="4509412" y="1952503"/>
                <a:chExt cx="594950" cy="594950"/>
              </a:xfrm>
            </p:grpSpPr>
            <p:sp>
              <p:nvSpPr>
                <p:cNvPr id="722" name="타원 721"/>
                <p:cNvSpPr/>
                <p:nvPr/>
              </p:nvSpPr>
              <p:spPr>
                <a:xfrm flipV="1">
                  <a:off x="4509412" y="1952503"/>
                  <a:ext cx="594950" cy="59495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23" name="원형 722"/>
                <p:cNvSpPr/>
                <p:nvPr/>
              </p:nvSpPr>
              <p:spPr>
                <a:xfrm flipH="1">
                  <a:off x="4806887" y="195250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24" name="타원 723"/>
                <p:cNvSpPr/>
                <p:nvPr/>
              </p:nvSpPr>
              <p:spPr>
                <a:xfrm>
                  <a:off x="4583811" y="202570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725" name="그룹 724"/>
              <p:cNvGrpSpPr/>
              <p:nvPr/>
            </p:nvGrpSpPr>
            <p:grpSpPr>
              <a:xfrm>
                <a:off x="953422" y="5512264"/>
                <a:ext cx="265416" cy="265416"/>
                <a:chOff x="4509412" y="2907253"/>
                <a:chExt cx="594950" cy="594950"/>
              </a:xfrm>
            </p:grpSpPr>
            <p:sp>
              <p:nvSpPr>
                <p:cNvPr id="726" name="타원 725"/>
                <p:cNvSpPr/>
                <p:nvPr/>
              </p:nvSpPr>
              <p:spPr>
                <a:xfrm flipV="1">
                  <a:off x="4509412" y="2907253"/>
                  <a:ext cx="594950" cy="59495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27" name="원형 726"/>
                <p:cNvSpPr/>
                <p:nvPr/>
              </p:nvSpPr>
              <p:spPr>
                <a:xfrm flipH="1">
                  <a:off x="4806887" y="290725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28" name="타원 727"/>
                <p:cNvSpPr/>
                <p:nvPr/>
              </p:nvSpPr>
              <p:spPr>
                <a:xfrm>
                  <a:off x="4583811" y="298045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729" name="그룹 728"/>
              <p:cNvGrpSpPr/>
              <p:nvPr/>
            </p:nvGrpSpPr>
            <p:grpSpPr>
              <a:xfrm flipV="1">
                <a:off x="953422" y="5831510"/>
                <a:ext cx="265416" cy="265416"/>
                <a:chOff x="4509412" y="4869180"/>
                <a:chExt cx="594950" cy="594950"/>
              </a:xfrm>
            </p:grpSpPr>
            <p:sp>
              <p:nvSpPr>
                <p:cNvPr id="730" name="타원 729"/>
                <p:cNvSpPr/>
                <p:nvPr/>
              </p:nvSpPr>
              <p:spPr>
                <a:xfrm rot="21600000">
                  <a:off x="4509412" y="4869180"/>
                  <a:ext cx="594950" cy="59495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31" name="원형 730"/>
                <p:cNvSpPr/>
                <p:nvPr/>
              </p:nvSpPr>
              <p:spPr>
                <a:xfrm rot="21600000" flipH="1" flipV="1">
                  <a:off x="4806887" y="5166655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32" name="타원 731"/>
                <p:cNvSpPr/>
                <p:nvPr/>
              </p:nvSpPr>
              <p:spPr>
                <a:xfrm rot="21600000" flipV="1">
                  <a:off x="4583811" y="4942384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733" name="그룹 732"/>
              <p:cNvGrpSpPr/>
              <p:nvPr/>
            </p:nvGrpSpPr>
            <p:grpSpPr>
              <a:xfrm flipV="1">
                <a:off x="953422" y="6152753"/>
                <a:ext cx="265416" cy="265417"/>
                <a:chOff x="4509412" y="3842174"/>
                <a:chExt cx="594950" cy="594951"/>
              </a:xfrm>
            </p:grpSpPr>
            <p:sp>
              <p:nvSpPr>
                <p:cNvPr id="734" name="타원 733"/>
                <p:cNvSpPr/>
                <p:nvPr/>
              </p:nvSpPr>
              <p:spPr>
                <a:xfrm rot="21600000">
                  <a:off x="4509412" y="3842174"/>
                  <a:ext cx="594950" cy="59495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35" name="원형 734"/>
                <p:cNvSpPr/>
                <p:nvPr/>
              </p:nvSpPr>
              <p:spPr>
                <a:xfrm rot="21600000" flipH="1" flipV="1">
                  <a:off x="4806887" y="4139650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36" name="타원 735"/>
                <p:cNvSpPr/>
                <p:nvPr/>
              </p:nvSpPr>
              <p:spPr>
                <a:xfrm rot="21600000" flipV="1">
                  <a:off x="4583811" y="3915379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737" name="그룹 736"/>
              <p:cNvGrpSpPr/>
              <p:nvPr/>
            </p:nvGrpSpPr>
            <p:grpSpPr>
              <a:xfrm>
                <a:off x="953422" y="6475995"/>
                <a:ext cx="265416" cy="265416"/>
                <a:chOff x="4509412" y="5930436"/>
                <a:chExt cx="594950" cy="594950"/>
              </a:xfrm>
            </p:grpSpPr>
            <p:sp>
              <p:nvSpPr>
                <p:cNvPr id="738" name="타원 737"/>
                <p:cNvSpPr/>
                <p:nvPr/>
              </p:nvSpPr>
              <p:spPr>
                <a:xfrm flipV="1">
                  <a:off x="4509412" y="5930436"/>
                  <a:ext cx="594950" cy="5949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39" name="원형 738"/>
                <p:cNvSpPr/>
                <p:nvPr/>
              </p:nvSpPr>
              <p:spPr>
                <a:xfrm flipH="1">
                  <a:off x="4806887" y="5930436"/>
                  <a:ext cx="297475" cy="297475"/>
                </a:xfrm>
                <a:prstGeom prst="pieWedge">
                  <a:avLst/>
                </a:prstGeom>
                <a:solidFill>
                  <a:schemeClr val="bg1">
                    <a:lumMod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40" name="타원 739"/>
                <p:cNvSpPr/>
                <p:nvPr/>
              </p:nvSpPr>
              <p:spPr>
                <a:xfrm>
                  <a:off x="4583811" y="6003640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11" name="그룹 810"/>
              <p:cNvGrpSpPr/>
              <p:nvPr/>
            </p:nvGrpSpPr>
            <p:grpSpPr>
              <a:xfrm>
                <a:off x="119253" y="5191740"/>
                <a:ext cx="796251" cy="283229"/>
                <a:chOff x="119253" y="5191740"/>
                <a:chExt cx="796251" cy="283229"/>
              </a:xfrm>
            </p:grpSpPr>
            <p:sp>
              <p:nvSpPr>
                <p:cNvPr id="741" name="모서리가 둥근 직사각형 740"/>
                <p:cNvSpPr/>
                <p:nvPr/>
              </p:nvSpPr>
              <p:spPr>
                <a:xfrm flipV="1">
                  <a:off x="119253" y="5191740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42" name="직사각형 741"/>
                <p:cNvSpPr/>
                <p:nvPr/>
              </p:nvSpPr>
              <p:spPr>
                <a:xfrm>
                  <a:off x="151377" y="5240066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43" name="TextBox 742"/>
                <p:cNvSpPr txBox="1"/>
                <p:nvPr/>
              </p:nvSpPr>
              <p:spPr>
                <a:xfrm>
                  <a:off x="151377" y="5295684"/>
                  <a:ext cx="759213" cy="1792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744" name="직사각형 743"/>
                <p:cNvSpPr/>
                <p:nvPr/>
              </p:nvSpPr>
              <p:spPr>
                <a:xfrm>
                  <a:off x="151377" y="5240066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12" name="그룹 811"/>
              <p:cNvGrpSpPr/>
              <p:nvPr/>
            </p:nvGrpSpPr>
            <p:grpSpPr>
              <a:xfrm>
                <a:off x="119253" y="5508374"/>
                <a:ext cx="796251" cy="290445"/>
                <a:chOff x="119253" y="5508374"/>
                <a:chExt cx="796251" cy="290445"/>
              </a:xfrm>
            </p:grpSpPr>
            <p:sp>
              <p:nvSpPr>
                <p:cNvPr id="745" name="모서리가 둥근 직사각형 744"/>
                <p:cNvSpPr/>
                <p:nvPr/>
              </p:nvSpPr>
              <p:spPr>
                <a:xfrm flipV="1">
                  <a:off x="119253" y="5508374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46" name="직사각형 745"/>
                <p:cNvSpPr/>
                <p:nvPr/>
              </p:nvSpPr>
              <p:spPr>
                <a:xfrm>
                  <a:off x="151377" y="5556701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47" name="TextBox 746"/>
                <p:cNvSpPr txBox="1"/>
                <p:nvPr/>
              </p:nvSpPr>
              <p:spPr>
                <a:xfrm>
                  <a:off x="151377" y="5613348"/>
                  <a:ext cx="759213" cy="1854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748" name="직사각형 747"/>
                <p:cNvSpPr/>
                <p:nvPr/>
              </p:nvSpPr>
              <p:spPr>
                <a:xfrm>
                  <a:off x="151377" y="5556701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13" name="그룹 812"/>
              <p:cNvGrpSpPr/>
              <p:nvPr/>
            </p:nvGrpSpPr>
            <p:grpSpPr>
              <a:xfrm>
                <a:off x="119253" y="5827621"/>
                <a:ext cx="796251" cy="285524"/>
                <a:chOff x="119253" y="5827620"/>
                <a:chExt cx="796251" cy="285524"/>
              </a:xfrm>
            </p:grpSpPr>
            <p:sp>
              <p:nvSpPr>
                <p:cNvPr id="749" name="모서리가 둥근 직사각형 748"/>
                <p:cNvSpPr/>
                <p:nvPr/>
              </p:nvSpPr>
              <p:spPr>
                <a:xfrm flipV="1">
                  <a:off x="119253" y="5827620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50" name="직사각형 749"/>
                <p:cNvSpPr/>
                <p:nvPr/>
              </p:nvSpPr>
              <p:spPr>
                <a:xfrm>
                  <a:off x="151377" y="5875946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51" name="TextBox 750"/>
                <p:cNvSpPr txBox="1"/>
                <p:nvPr/>
              </p:nvSpPr>
              <p:spPr>
                <a:xfrm>
                  <a:off x="151377" y="5932320"/>
                  <a:ext cx="759213" cy="1808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752" name="직사각형 751"/>
                <p:cNvSpPr/>
                <p:nvPr/>
              </p:nvSpPr>
              <p:spPr>
                <a:xfrm>
                  <a:off x="151377" y="5875946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14" name="그룹 813"/>
              <p:cNvGrpSpPr/>
              <p:nvPr/>
            </p:nvGrpSpPr>
            <p:grpSpPr>
              <a:xfrm>
                <a:off x="119253" y="6148864"/>
                <a:ext cx="796251" cy="288129"/>
                <a:chOff x="119253" y="6148864"/>
                <a:chExt cx="796251" cy="288129"/>
              </a:xfrm>
            </p:grpSpPr>
            <p:sp>
              <p:nvSpPr>
                <p:cNvPr id="753" name="모서리가 둥근 직사각형 752"/>
                <p:cNvSpPr/>
                <p:nvPr/>
              </p:nvSpPr>
              <p:spPr>
                <a:xfrm flipV="1">
                  <a:off x="119253" y="6148864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54" name="직사각형 753"/>
                <p:cNvSpPr/>
                <p:nvPr/>
              </p:nvSpPr>
              <p:spPr>
                <a:xfrm>
                  <a:off x="151377" y="6197190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55" name="TextBox 754"/>
                <p:cNvSpPr txBox="1"/>
                <p:nvPr/>
              </p:nvSpPr>
              <p:spPr>
                <a:xfrm>
                  <a:off x="151377" y="6252289"/>
                  <a:ext cx="759213" cy="1847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756" name="직사각형 755"/>
                <p:cNvSpPr/>
                <p:nvPr/>
              </p:nvSpPr>
              <p:spPr>
                <a:xfrm>
                  <a:off x="151377" y="6197190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15" name="그룹 814"/>
              <p:cNvGrpSpPr/>
              <p:nvPr/>
            </p:nvGrpSpPr>
            <p:grpSpPr>
              <a:xfrm>
                <a:off x="119253" y="6472107"/>
                <a:ext cx="829436" cy="288738"/>
                <a:chOff x="119253" y="6472106"/>
                <a:chExt cx="829436" cy="288738"/>
              </a:xfrm>
            </p:grpSpPr>
            <p:sp>
              <p:nvSpPr>
                <p:cNvPr id="757" name="모서리가 둥근 직사각형 756"/>
                <p:cNvSpPr/>
                <p:nvPr/>
              </p:nvSpPr>
              <p:spPr>
                <a:xfrm flipV="1">
                  <a:off x="119253" y="6472106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758" name="직사각형 757"/>
                <p:cNvSpPr/>
                <p:nvPr/>
              </p:nvSpPr>
              <p:spPr>
                <a:xfrm>
                  <a:off x="151377" y="6520432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759" name="TextBox 758"/>
                <p:cNvSpPr txBox="1"/>
                <p:nvPr/>
              </p:nvSpPr>
              <p:spPr>
                <a:xfrm>
                  <a:off x="151377" y="6577213"/>
                  <a:ext cx="797313" cy="1836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0/250</a:t>
                  </a:r>
                </a:p>
              </p:txBody>
            </p:sp>
          </p:grpSp>
        </p:grpSp>
        <p:grpSp>
          <p:nvGrpSpPr>
            <p:cNvPr id="864" name="그룹 863"/>
            <p:cNvGrpSpPr/>
            <p:nvPr/>
          </p:nvGrpSpPr>
          <p:grpSpPr>
            <a:xfrm>
              <a:off x="10970414" y="5157240"/>
              <a:ext cx="1099585" cy="1569105"/>
              <a:chOff x="10970414" y="5191740"/>
              <a:chExt cx="1099585" cy="1569105"/>
            </a:xfrm>
          </p:grpSpPr>
          <p:grpSp>
            <p:nvGrpSpPr>
              <p:cNvPr id="865" name="그룹 864"/>
              <p:cNvGrpSpPr/>
              <p:nvPr/>
            </p:nvGrpSpPr>
            <p:grpSpPr>
              <a:xfrm>
                <a:off x="10970414" y="5195630"/>
                <a:ext cx="265416" cy="265416"/>
                <a:chOff x="4509412" y="1952503"/>
                <a:chExt cx="594950" cy="594950"/>
              </a:xfrm>
            </p:grpSpPr>
            <p:sp>
              <p:nvSpPr>
                <p:cNvPr id="866" name="타원 865"/>
                <p:cNvSpPr/>
                <p:nvPr/>
              </p:nvSpPr>
              <p:spPr>
                <a:xfrm flipV="1">
                  <a:off x="4509412" y="1952503"/>
                  <a:ext cx="594950" cy="59495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867" name="원형 866"/>
                <p:cNvSpPr/>
                <p:nvPr/>
              </p:nvSpPr>
              <p:spPr>
                <a:xfrm flipH="1">
                  <a:off x="4806887" y="195250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868" name="타원 867"/>
                <p:cNvSpPr/>
                <p:nvPr/>
              </p:nvSpPr>
              <p:spPr>
                <a:xfrm>
                  <a:off x="4583809" y="2025706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69" name="그룹 868"/>
              <p:cNvGrpSpPr/>
              <p:nvPr/>
            </p:nvGrpSpPr>
            <p:grpSpPr>
              <a:xfrm>
                <a:off x="10970414" y="5512264"/>
                <a:ext cx="265416" cy="265416"/>
                <a:chOff x="4509412" y="2907253"/>
                <a:chExt cx="594950" cy="594950"/>
              </a:xfrm>
            </p:grpSpPr>
            <p:sp>
              <p:nvSpPr>
                <p:cNvPr id="870" name="타원 869"/>
                <p:cNvSpPr/>
                <p:nvPr/>
              </p:nvSpPr>
              <p:spPr>
                <a:xfrm flipV="1">
                  <a:off x="4509412" y="2907253"/>
                  <a:ext cx="594950" cy="59495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871" name="원형 870"/>
                <p:cNvSpPr/>
                <p:nvPr/>
              </p:nvSpPr>
              <p:spPr>
                <a:xfrm flipH="1">
                  <a:off x="4806887" y="290725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872" name="타원 871"/>
                <p:cNvSpPr/>
                <p:nvPr/>
              </p:nvSpPr>
              <p:spPr>
                <a:xfrm>
                  <a:off x="4583811" y="298045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73" name="그룹 872"/>
              <p:cNvGrpSpPr/>
              <p:nvPr/>
            </p:nvGrpSpPr>
            <p:grpSpPr>
              <a:xfrm flipV="1">
                <a:off x="10970414" y="5831510"/>
                <a:ext cx="265416" cy="265416"/>
                <a:chOff x="4509412" y="4869180"/>
                <a:chExt cx="594950" cy="594950"/>
              </a:xfrm>
            </p:grpSpPr>
            <p:sp>
              <p:nvSpPr>
                <p:cNvPr id="874" name="타원 873"/>
                <p:cNvSpPr/>
                <p:nvPr/>
              </p:nvSpPr>
              <p:spPr>
                <a:xfrm rot="21600000">
                  <a:off x="4509412" y="4869180"/>
                  <a:ext cx="594950" cy="59495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875" name="원형 874"/>
                <p:cNvSpPr/>
                <p:nvPr/>
              </p:nvSpPr>
              <p:spPr>
                <a:xfrm rot="21600000" flipH="1" flipV="1">
                  <a:off x="4806887" y="5166655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876" name="타원 875"/>
                <p:cNvSpPr/>
                <p:nvPr/>
              </p:nvSpPr>
              <p:spPr>
                <a:xfrm rot="21600000" flipV="1">
                  <a:off x="4583811" y="4942384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77" name="그룹 876"/>
              <p:cNvGrpSpPr/>
              <p:nvPr/>
            </p:nvGrpSpPr>
            <p:grpSpPr>
              <a:xfrm flipV="1">
                <a:off x="10970414" y="6152753"/>
                <a:ext cx="265416" cy="265417"/>
                <a:chOff x="4509412" y="3842174"/>
                <a:chExt cx="594950" cy="594951"/>
              </a:xfrm>
            </p:grpSpPr>
            <p:sp>
              <p:nvSpPr>
                <p:cNvPr id="878" name="타원 877"/>
                <p:cNvSpPr/>
                <p:nvPr/>
              </p:nvSpPr>
              <p:spPr>
                <a:xfrm rot="21600000">
                  <a:off x="4509412" y="3842174"/>
                  <a:ext cx="594950" cy="59495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879" name="원형 878"/>
                <p:cNvSpPr/>
                <p:nvPr/>
              </p:nvSpPr>
              <p:spPr>
                <a:xfrm rot="21600000" flipH="1" flipV="1">
                  <a:off x="4806887" y="4139650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880" name="타원 879"/>
                <p:cNvSpPr/>
                <p:nvPr/>
              </p:nvSpPr>
              <p:spPr>
                <a:xfrm rot="21600000" flipV="1">
                  <a:off x="4583811" y="3915379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81" name="그룹 880"/>
              <p:cNvGrpSpPr/>
              <p:nvPr/>
            </p:nvGrpSpPr>
            <p:grpSpPr>
              <a:xfrm>
                <a:off x="10970414" y="6475995"/>
                <a:ext cx="265416" cy="265416"/>
                <a:chOff x="4509412" y="5930436"/>
                <a:chExt cx="594950" cy="594950"/>
              </a:xfrm>
            </p:grpSpPr>
            <p:sp>
              <p:nvSpPr>
                <p:cNvPr id="882" name="타원 881"/>
                <p:cNvSpPr/>
                <p:nvPr/>
              </p:nvSpPr>
              <p:spPr>
                <a:xfrm flipV="1">
                  <a:off x="4509412" y="5930436"/>
                  <a:ext cx="594950" cy="5949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883" name="원형 882"/>
                <p:cNvSpPr/>
                <p:nvPr/>
              </p:nvSpPr>
              <p:spPr>
                <a:xfrm flipH="1">
                  <a:off x="4806887" y="5930436"/>
                  <a:ext cx="297475" cy="297475"/>
                </a:xfrm>
                <a:prstGeom prst="pieWedge">
                  <a:avLst/>
                </a:prstGeom>
                <a:solidFill>
                  <a:schemeClr val="bg1">
                    <a:lumMod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884" name="타원 883"/>
                <p:cNvSpPr/>
                <p:nvPr/>
              </p:nvSpPr>
              <p:spPr>
                <a:xfrm>
                  <a:off x="4583811" y="6003640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85" name="그룹 884"/>
              <p:cNvGrpSpPr/>
              <p:nvPr/>
            </p:nvGrpSpPr>
            <p:grpSpPr>
              <a:xfrm>
                <a:off x="11273747" y="5191740"/>
                <a:ext cx="796251" cy="283229"/>
                <a:chOff x="119253" y="5191740"/>
                <a:chExt cx="796251" cy="283229"/>
              </a:xfrm>
            </p:grpSpPr>
            <p:sp>
              <p:nvSpPr>
                <p:cNvPr id="886" name="모서리가 둥근 직사각형 885"/>
                <p:cNvSpPr/>
                <p:nvPr/>
              </p:nvSpPr>
              <p:spPr>
                <a:xfrm flipV="1">
                  <a:off x="119253" y="5191740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887" name="직사각형 886"/>
                <p:cNvSpPr/>
                <p:nvPr/>
              </p:nvSpPr>
              <p:spPr>
                <a:xfrm>
                  <a:off x="151377" y="5240066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888" name="TextBox 887"/>
                <p:cNvSpPr txBox="1"/>
                <p:nvPr/>
              </p:nvSpPr>
              <p:spPr>
                <a:xfrm rot="21600000">
                  <a:off x="151375" y="5295684"/>
                  <a:ext cx="759214" cy="1792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889" name="직사각형 888"/>
                <p:cNvSpPr/>
                <p:nvPr/>
              </p:nvSpPr>
              <p:spPr>
                <a:xfrm>
                  <a:off x="151377" y="5240066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90" name="그룹 889"/>
              <p:cNvGrpSpPr/>
              <p:nvPr/>
            </p:nvGrpSpPr>
            <p:grpSpPr>
              <a:xfrm>
                <a:off x="11273747" y="5508374"/>
                <a:ext cx="796251" cy="290445"/>
                <a:chOff x="119253" y="5508374"/>
                <a:chExt cx="796251" cy="290445"/>
              </a:xfrm>
            </p:grpSpPr>
            <p:sp>
              <p:nvSpPr>
                <p:cNvPr id="891" name="모서리가 둥근 직사각형 890"/>
                <p:cNvSpPr/>
                <p:nvPr/>
              </p:nvSpPr>
              <p:spPr>
                <a:xfrm flipV="1">
                  <a:off x="119253" y="5508374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892" name="직사각형 891"/>
                <p:cNvSpPr/>
                <p:nvPr/>
              </p:nvSpPr>
              <p:spPr>
                <a:xfrm>
                  <a:off x="151377" y="5556701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893" name="TextBox 892"/>
                <p:cNvSpPr txBox="1"/>
                <p:nvPr/>
              </p:nvSpPr>
              <p:spPr>
                <a:xfrm rot="21600000">
                  <a:off x="151375" y="5613348"/>
                  <a:ext cx="759214" cy="1854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894" name="직사각형 893"/>
                <p:cNvSpPr/>
                <p:nvPr/>
              </p:nvSpPr>
              <p:spPr>
                <a:xfrm>
                  <a:off x="151377" y="5556701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895" name="그룹 894"/>
              <p:cNvGrpSpPr/>
              <p:nvPr/>
            </p:nvGrpSpPr>
            <p:grpSpPr>
              <a:xfrm>
                <a:off x="11273747" y="5827621"/>
                <a:ext cx="796251" cy="285524"/>
                <a:chOff x="119253" y="5827620"/>
                <a:chExt cx="796251" cy="285524"/>
              </a:xfrm>
            </p:grpSpPr>
            <p:sp>
              <p:nvSpPr>
                <p:cNvPr id="896" name="모서리가 둥근 직사각형 895"/>
                <p:cNvSpPr/>
                <p:nvPr/>
              </p:nvSpPr>
              <p:spPr>
                <a:xfrm flipV="1">
                  <a:off x="119253" y="5827620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897" name="직사각형 896"/>
                <p:cNvSpPr/>
                <p:nvPr/>
              </p:nvSpPr>
              <p:spPr>
                <a:xfrm>
                  <a:off x="151377" y="5875946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898" name="TextBox 897"/>
                <p:cNvSpPr txBox="1"/>
                <p:nvPr/>
              </p:nvSpPr>
              <p:spPr>
                <a:xfrm rot="21600000">
                  <a:off x="151375" y="5932320"/>
                  <a:ext cx="759214" cy="1808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899" name="직사각형 898"/>
                <p:cNvSpPr/>
                <p:nvPr/>
              </p:nvSpPr>
              <p:spPr>
                <a:xfrm>
                  <a:off x="151377" y="5875946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00" name="그룹 899"/>
              <p:cNvGrpSpPr/>
              <p:nvPr/>
            </p:nvGrpSpPr>
            <p:grpSpPr>
              <a:xfrm>
                <a:off x="11273747" y="6148864"/>
                <a:ext cx="796251" cy="288129"/>
                <a:chOff x="119253" y="6148864"/>
                <a:chExt cx="796251" cy="288129"/>
              </a:xfrm>
            </p:grpSpPr>
            <p:sp>
              <p:nvSpPr>
                <p:cNvPr id="901" name="모서리가 둥근 직사각형 900"/>
                <p:cNvSpPr/>
                <p:nvPr/>
              </p:nvSpPr>
              <p:spPr>
                <a:xfrm flipV="1">
                  <a:off x="119253" y="6148864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02" name="직사각형 901"/>
                <p:cNvSpPr/>
                <p:nvPr/>
              </p:nvSpPr>
              <p:spPr>
                <a:xfrm>
                  <a:off x="151377" y="6197190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03" name="TextBox 902"/>
                <p:cNvSpPr txBox="1"/>
                <p:nvPr/>
              </p:nvSpPr>
              <p:spPr>
                <a:xfrm rot="21600000">
                  <a:off x="151375" y="6252289"/>
                  <a:ext cx="759214" cy="1847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904" name="직사각형 903"/>
                <p:cNvSpPr/>
                <p:nvPr/>
              </p:nvSpPr>
              <p:spPr>
                <a:xfrm>
                  <a:off x="151377" y="6197190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05" name="그룹 904"/>
              <p:cNvGrpSpPr/>
              <p:nvPr/>
            </p:nvGrpSpPr>
            <p:grpSpPr>
              <a:xfrm flipH="1">
                <a:off x="11273748" y="6472107"/>
                <a:ext cx="796251" cy="288738"/>
                <a:chOff x="119253" y="6472106"/>
                <a:chExt cx="796251" cy="288738"/>
              </a:xfrm>
            </p:grpSpPr>
            <p:sp>
              <p:nvSpPr>
                <p:cNvPr id="906" name="모서리가 둥근 직사각형 905"/>
                <p:cNvSpPr/>
                <p:nvPr/>
              </p:nvSpPr>
              <p:spPr>
                <a:xfrm flipV="1">
                  <a:off x="119253" y="6472106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07" name="직사각형 906"/>
                <p:cNvSpPr/>
                <p:nvPr/>
              </p:nvSpPr>
              <p:spPr>
                <a:xfrm>
                  <a:off x="151377" y="6520432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08" name="TextBox 907"/>
                <p:cNvSpPr txBox="1"/>
                <p:nvPr/>
              </p:nvSpPr>
              <p:spPr>
                <a:xfrm rot="21600000">
                  <a:off x="151377" y="6577213"/>
                  <a:ext cx="600654" cy="1836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0/250</a:t>
                  </a:r>
                </a:p>
              </p:txBody>
            </p:sp>
          </p:grpSp>
        </p:grpSp>
        <p:grpSp>
          <p:nvGrpSpPr>
            <p:cNvPr id="954" name="그룹 953"/>
            <p:cNvGrpSpPr/>
            <p:nvPr/>
          </p:nvGrpSpPr>
          <p:grpSpPr>
            <a:xfrm>
              <a:off x="10970414" y="116540"/>
              <a:ext cx="1099585" cy="1571754"/>
              <a:chOff x="10970414" y="5191740"/>
              <a:chExt cx="1099585" cy="1571754"/>
            </a:xfrm>
          </p:grpSpPr>
          <p:grpSp>
            <p:nvGrpSpPr>
              <p:cNvPr id="955" name="그룹 954"/>
              <p:cNvGrpSpPr/>
              <p:nvPr/>
            </p:nvGrpSpPr>
            <p:grpSpPr>
              <a:xfrm>
                <a:off x="10970414" y="5195630"/>
                <a:ext cx="265416" cy="265416"/>
                <a:chOff x="4509412" y="1952503"/>
                <a:chExt cx="594950" cy="594950"/>
              </a:xfrm>
            </p:grpSpPr>
            <p:sp>
              <p:nvSpPr>
                <p:cNvPr id="956" name="타원 955"/>
                <p:cNvSpPr/>
                <p:nvPr/>
              </p:nvSpPr>
              <p:spPr>
                <a:xfrm flipV="1">
                  <a:off x="4509412" y="1952503"/>
                  <a:ext cx="594950" cy="59495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57" name="원형 956"/>
                <p:cNvSpPr/>
                <p:nvPr/>
              </p:nvSpPr>
              <p:spPr>
                <a:xfrm flipH="1">
                  <a:off x="4806887" y="195250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58" name="타원 957"/>
                <p:cNvSpPr/>
                <p:nvPr/>
              </p:nvSpPr>
              <p:spPr>
                <a:xfrm>
                  <a:off x="4583809" y="2025706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59" name="그룹 958"/>
              <p:cNvGrpSpPr/>
              <p:nvPr/>
            </p:nvGrpSpPr>
            <p:grpSpPr>
              <a:xfrm>
                <a:off x="10970414" y="5512264"/>
                <a:ext cx="265416" cy="265416"/>
                <a:chOff x="4509412" y="2907253"/>
                <a:chExt cx="594950" cy="594950"/>
              </a:xfrm>
            </p:grpSpPr>
            <p:sp>
              <p:nvSpPr>
                <p:cNvPr id="960" name="타원 959"/>
                <p:cNvSpPr/>
                <p:nvPr/>
              </p:nvSpPr>
              <p:spPr>
                <a:xfrm flipV="1">
                  <a:off x="4509412" y="2907253"/>
                  <a:ext cx="594950" cy="59495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61" name="원형 960"/>
                <p:cNvSpPr/>
                <p:nvPr/>
              </p:nvSpPr>
              <p:spPr>
                <a:xfrm flipH="1">
                  <a:off x="4806887" y="290725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62" name="타원 961"/>
                <p:cNvSpPr/>
                <p:nvPr/>
              </p:nvSpPr>
              <p:spPr>
                <a:xfrm>
                  <a:off x="4583811" y="298045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63" name="그룹 962"/>
              <p:cNvGrpSpPr/>
              <p:nvPr/>
            </p:nvGrpSpPr>
            <p:grpSpPr>
              <a:xfrm flipV="1">
                <a:off x="10970414" y="5831510"/>
                <a:ext cx="265416" cy="265416"/>
                <a:chOff x="4509412" y="4869180"/>
                <a:chExt cx="594950" cy="594950"/>
              </a:xfrm>
            </p:grpSpPr>
            <p:sp>
              <p:nvSpPr>
                <p:cNvPr id="964" name="타원 963"/>
                <p:cNvSpPr/>
                <p:nvPr/>
              </p:nvSpPr>
              <p:spPr>
                <a:xfrm rot="21600000">
                  <a:off x="4509412" y="4869180"/>
                  <a:ext cx="594950" cy="59495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65" name="원형 964"/>
                <p:cNvSpPr/>
                <p:nvPr/>
              </p:nvSpPr>
              <p:spPr>
                <a:xfrm rot="21600000" flipH="1" flipV="1">
                  <a:off x="4806887" y="5166655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66" name="타원 965"/>
                <p:cNvSpPr/>
                <p:nvPr/>
              </p:nvSpPr>
              <p:spPr>
                <a:xfrm rot="21600000" flipV="1">
                  <a:off x="4583811" y="4942384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67" name="그룹 966"/>
              <p:cNvGrpSpPr/>
              <p:nvPr/>
            </p:nvGrpSpPr>
            <p:grpSpPr>
              <a:xfrm flipV="1">
                <a:off x="10970414" y="6152753"/>
                <a:ext cx="265416" cy="265417"/>
                <a:chOff x="4509412" y="3842174"/>
                <a:chExt cx="594950" cy="594951"/>
              </a:xfrm>
            </p:grpSpPr>
            <p:sp>
              <p:nvSpPr>
                <p:cNvPr id="968" name="타원 967"/>
                <p:cNvSpPr/>
                <p:nvPr/>
              </p:nvSpPr>
              <p:spPr>
                <a:xfrm rot="21600000">
                  <a:off x="4509412" y="3842174"/>
                  <a:ext cx="594950" cy="59495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69" name="원형 968"/>
                <p:cNvSpPr/>
                <p:nvPr/>
              </p:nvSpPr>
              <p:spPr>
                <a:xfrm rot="21600000" flipH="1" flipV="1">
                  <a:off x="4806887" y="4139650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70" name="타원 969"/>
                <p:cNvSpPr/>
                <p:nvPr/>
              </p:nvSpPr>
              <p:spPr>
                <a:xfrm rot="21600000" flipV="1">
                  <a:off x="4583811" y="3915379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71" name="그룹 970"/>
              <p:cNvGrpSpPr/>
              <p:nvPr/>
            </p:nvGrpSpPr>
            <p:grpSpPr>
              <a:xfrm>
                <a:off x="10970414" y="6475995"/>
                <a:ext cx="265416" cy="265416"/>
                <a:chOff x="4509412" y="5930436"/>
                <a:chExt cx="594950" cy="594950"/>
              </a:xfrm>
            </p:grpSpPr>
            <p:sp>
              <p:nvSpPr>
                <p:cNvPr id="972" name="타원 971"/>
                <p:cNvSpPr/>
                <p:nvPr/>
              </p:nvSpPr>
              <p:spPr>
                <a:xfrm flipV="1">
                  <a:off x="4509412" y="5930436"/>
                  <a:ext cx="594950" cy="5949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73" name="원형 972"/>
                <p:cNvSpPr/>
                <p:nvPr/>
              </p:nvSpPr>
              <p:spPr>
                <a:xfrm flipH="1">
                  <a:off x="4806887" y="5930436"/>
                  <a:ext cx="297475" cy="297475"/>
                </a:xfrm>
                <a:prstGeom prst="pieWedge">
                  <a:avLst/>
                </a:prstGeom>
                <a:solidFill>
                  <a:schemeClr val="bg1">
                    <a:lumMod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74" name="타원 973"/>
                <p:cNvSpPr/>
                <p:nvPr/>
              </p:nvSpPr>
              <p:spPr>
                <a:xfrm>
                  <a:off x="4583811" y="6003640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75" name="그룹 974"/>
              <p:cNvGrpSpPr/>
              <p:nvPr/>
            </p:nvGrpSpPr>
            <p:grpSpPr>
              <a:xfrm>
                <a:off x="11273747" y="5191740"/>
                <a:ext cx="796251" cy="290605"/>
                <a:chOff x="119253" y="5191740"/>
                <a:chExt cx="796251" cy="290605"/>
              </a:xfrm>
            </p:grpSpPr>
            <p:sp>
              <p:nvSpPr>
                <p:cNvPr id="976" name="모서리가 둥근 직사각형 975"/>
                <p:cNvSpPr/>
                <p:nvPr/>
              </p:nvSpPr>
              <p:spPr>
                <a:xfrm flipV="1">
                  <a:off x="119253" y="5191740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77" name="직사각형 976"/>
                <p:cNvSpPr/>
                <p:nvPr/>
              </p:nvSpPr>
              <p:spPr>
                <a:xfrm>
                  <a:off x="151377" y="5240066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78" name="TextBox 977"/>
                <p:cNvSpPr txBox="1"/>
                <p:nvPr/>
              </p:nvSpPr>
              <p:spPr>
                <a:xfrm rot="21600000">
                  <a:off x="151375" y="5295682"/>
                  <a:ext cx="759214" cy="186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979" name="직사각형 978"/>
                <p:cNvSpPr/>
                <p:nvPr/>
              </p:nvSpPr>
              <p:spPr>
                <a:xfrm>
                  <a:off x="151377" y="5240066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80" name="그룹 979"/>
              <p:cNvGrpSpPr/>
              <p:nvPr/>
            </p:nvGrpSpPr>
            <p:grpSpPr>
              <a:xfrm>
                <a:off x="11273747" y="5508374"/>
                <a:ext cx="796251" cy="291375"/>
                <a:chOff x="119253" y="5508374"/>
                <a:chExt cx="796251" cy="291375"/>
              </a:xfrm>
            </p:grpSpPr>
            <p:sp>
              <p:nvSpPr>
                <p:cNvPr id="981" name="모서리가 둥근 직사각형 980"/>
                <p:cNvSpPr/>
                <p:nvPr/>
              </p:nvSpPr>
              <p:spPr>
                <a:xfrm flipV="1">
                  <a:off x="119253" y="5508374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82" name="직사각형 981"/>
                <p:cNvSpPr/>
                <p:nvPr/>
              </p:nvSpPr>
              <p:spPr>
                <a:xfrm>
                  <a:off x="151377" y="5556701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83" name="TextBox 982"/>
                <p:cNvSpPr txBox="1"/>
                <p:nvPr/>
              </p:nvSpPr>
              <p:spPr>
                <a:xfrm rot="21600000">
                  <a:off x="151375" y="5613346"/>
                  <a:ext cx="759214" cy="1864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984" name="직사각형 983"/>
                <p:cNvSpPr/>
                <p:nvPr/>
              </p:nvSpPr>
              <p:spPr>
                <a:xfrm>
                  <a:off x="151377" y="5556701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85" name="그룹 984"/>
              <p:cNvGrpSpPr/>
              <p:nvPr/>
            </p:nvGrpSpPr>
            <p:grpSpPr>
              <a:xfrm>
                <a:off x="11273747" y="5827620"/>
                <a:ext cx="796251" cy="290505"/>
                <a:chOff x="119253" y="5827620"/>
                <a:chExt cx="796251" cy="290505"/>
              </a:xfrm>
            </p:grpSpPr>
            <p:sp>
              <p:nvSpPr>
                <p:cNvPr id="986" name="모서리가 둥근 직사각형 985"/>
                <p:cNvSpPr/>
                <p:nvPr/>
              </p:nvSpPr>
              <p:spPr>
                <a:xfrm flipV="1">
                  <a:off x="119253" y="5827620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87" name="직사각형 986"/>
                <p:cNvSpPr/>
                <p:nvPr/>
              </p:nvSpPr>
              <p:spPr>
                <a:xfrm>
                  <a:off x="151377" y="5875946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88" name="TextBox 987"/>
                <p:cNvSpPr txBox="1"/>
                <p:nvPr/>
              </p:nvSpPr>
              <p:spPr>
                <a:xfrm rot="21600000">
                  <a:off x="151375" y="5932318"/>
                  <a:ext cx="759214" cy="1858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989" name="직사각형 988"/>
                <p:cNvSpPr/>
                <p:nvPr/>
              </p:nvSpPr>
              <p:spPr>
                <a:xfrm>
                  <a:off x="151377" y="5875946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90" name="그룹 989"/>
              <p:cNvGrpSpPr/>
              <p:nvPr/>
            </p:nvGrpSpPr>
            <p:grpSpPr>
              <a:xfrm>
                <a:off x="11273747" y="6148864"/>
                <a:ext cx="796251" cy="289913"/>
                <a:chOff x="119253" y="6148864"/>
                <a:chExt cx="796251" cy="289913"/>
              </a:xfrm>
            </p:grpSpPr>
            <p:sp>
              <p:nvSpPr>
                <p:cNvPr id="991" name="모서리가 둥근 직사각형 990"/>
                <p:cNvSpPr/>
                <p:nvPr/>
              </p:nvSpPr>
              <p:spPr>
                <a:xfrm flipV="1">
                  <a:off x="119253" y="6148864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92" name="직사각형 991"/>
                <p:cNvSpPr/>
                <p:nvPr/>
              </p:nvSpPr>
              <p:spPr>
                <a:xfrm>
                  <a:off x="151377" y="6197190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93" name="TextBox 992"/>
                <p:cNvSpPr txBox="1"/>
                <p:nvPr/>
              </p:nvSpPr>
              <p:spPr>
                <a:xfrm rot="21600000">
                  <a:off x="151375" y="6252289"/>
                  <a:ext cx="759214" cy="1864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994" name="직사각형 993"/>
                <p:cNvSpPr/>
                <p:nvPr/>
              </p:nvSpPr>
              <p:spPr>
                <a:xfrm>
                  <a:off x="151377" y="6197190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995" name="그룹 994"/>
              <p:cNvGrpSpPr/>
              <p:nvPr/>
            </p:nvGrpSpPr>
            <p:grpSpPr>
              <a:xfrm flipH="1">
                <a:off x="11273748" y="6472106"/>
                <a:ext cx="796251" cy="291388"/>
                <a:chOff x="119253" y="6472106"/>
                <a:chExt cx="796251" cy="291388"/>
              </a:xfrm>
            </p:grpSpPr>
            <p:sp>
              <p:nvSpPr>
                <p:cNvPr id="996" name="모서리가 둥근 직사각형 995"/>
                <p:cNvSpPr/>
                <p:nvPr/>
              </p:nvSpPr>
              <p:spPr>
                <a:xfrm flipV="1">
                  <a:off x="119253" y="6472106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997" name="직사각형 996"/>
                <p:cNvSpPr/>
                <p:nvPr/>
              </p:nvSpPr>
              <p:spPr>
                <a:xfrm>
                  <a:off x="151377" y="6520432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998" name="TextBox 997"/>
                <p:cNvSpPr txBox="1"/>
                <p:nvPr/>
              </p:nvSpPr>
              <p:spPr>
                <a:xfrm rot="21600000">
                  <a:off x="151377" y="6577177"/>
                  <a:ext cx="600654" cy="1863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0/250</a:t>
                  </a:r>
                </a:p>
              </p:txBody>
            </p:sp>
          </p:grpSp>
        </p:grpSp>
        <p:grpSp>
          <p:nvGrpSpPr>
            <p:cNvPr id="1089" name="그룹 1088"/>
            <p:cNvGrpSpPr/>
            <p:nvPr/>
          </p:nvGrpSpPr>
          <p:grpSpPr>
            <a:xfrm>
              <a:off x="119253" y="116541"/>
              <a:ext cx="1099586" cy="1572163"/>
              <a:chOff x="119253" y="5191740"/>
              <a:chExt cx="1099586" cy="1572163"/>
            </a:xfrm>
          </p:grpSpPr>
          <p:grpSp>
            <p:nvGrpSpPr>
              <p:cNvPr id="1090" name="그룹 1089"/>
              <p:cNvGrpSpPr/>
              <p:nvPr/>
            </p:nvGrpSpPr>
            <p:grpSpPr>
              <a:xfrm>
                <a:off x="953422" y="5195630"/>
                <a:ext cx="265416" cy="265416"/>
                <a:chOff x="4509412" y="1952503"/>
                <a:chExt cx="594950" cy="594950"/>
              </a:xfrm>
            </p:grpSpPr>
            <p:sp>
              <p:nvSpPr>
                <p:cNvPr id="1091" name="타원 1090"/>
                <p:cNvSpPr/>
                <p:nvPr/>
              </p:nvSpPr>
              <p:spPr>
                <a:xfrm flipV="1">
                  <a:off x="4509412" y="1952503"/>
                  <a:ext cx="594950" cy="59495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092" name="원형 1091"/>
                <p:cNvSpPr/>
                <p:nvPr/>
              </p:nvSpPr>
              <p:spPr>
                <a:xfrm flipH="1">
                  <a:off x="4806887" y="195250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093" name="타원 1092"/>
                <p:cNvSpPr/>
                <p:nvPr/>
              </p:nvSpPr>
              <p:spPr>
                <a:xfrm>
                  <a:off x="4583811" y="202570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1094" name="그룹 1093"/>
              <p:cNvGrpSpPr/>
              <p:nvPr/>
            </p:nvGrpSpPr>
            <p:grpSpPr>
              <a:xfrm>
                <a:off x="953422" y="5512264"/>
                <a:ext cx="265416" cy="265416"/>
                <a:chOff x="4509412" y="2907253"/>
                <a:chExt cx="594950" cy="594950"/>
              </a:xfrm>
            </p:grpSpPr>
            <p:sp>
              <p:nvSpPr>
                <p:cNvPr id="1095" name="타원 1094"/>
                <p:cNvSpPr/>
                <p:nvPr/>
              </p:nvSpPr>
              <p:spPr>
                <a:xfrm flipV="1">
                  <a:off x="4509412" y="2907253"/>
                  <a:ext cx="594950" cy="59495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096" name="원형 1095"/>
                <p:cNvSpPr/>
                <p:nvPr/>
              </p:nvSpPr>
              <p:spPr>
                <a:xfrm flipH="1">
                  <a:off x="4806887" y="290725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097" name="타원 1096"/>
                <p:cNvSpPr/>
                <p:nvPr/>
              </p:nvSpPr>
              <p:spPr>
                <a:xfrm>
                  <a:off x="4583811" y="298045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1098" name="그룹 1097"/>
              <p:cNvGrpSpPr/>
              <p:nvPr/>
            </p:nvGrpSpPr>
            <p:grpSpPr>
              <a:xfrm flipV="1">
                <a:off x="953422" y="5831510"/>
                <a:ext cx="265416" cy="265416"/>
                <a:chOff x="4509412" y="4869180"/>
                <a:chExt cx="594950" cy="594950"/>
              </a:xfrm>
            </p:grpSpPr>
            <p:sp>
              <p:nvSpPr>
                <p:cNvPr id="1099" name="타원 1098"/>
                <p:cNvSpPr/>
                <p:nvPr/>
              </p:nvSpPr>
              <p:spPr>
                <a:xfrm rot="21600000">
                  <a:off x="4509412" y="4869180"/>
                  <a:ext cx="594950" cy="59495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100" name="원형 1099"/>
                <p:cNvSpPr/>
                <p:nvPr/>
              </p:nvSpPr>
              <p:spPr>
                <a:xfrm rot="21600000" flipH="1" flipV="1">
                  <a:off x="4806887" y="5166655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101" name="타원 1100"/>
                <p:cNvSpPr/>
                <p:nvPr/>
              </p:nvSpPr>
              <p:spPr>
                <a:xfrm rot="21600000" flipV="1">
                  <a:off x="4583811" y="4942384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1102" name="그룹 1101"/>
              <p:cNvGrpSpPr/>
              <p:nvPr/>
            </p:nvGrpSpPr>
            <p:grpSpPr>
              <a:xfrm flipV="1">
                <a:off x="953422" y="6152753"/>
                <a:ext cx="265416" cy="265417"/>
                <a:chOff x="4509412" y="3842174"/>
                <a:chExt cx="594950" cy="594951"/>
              </a:xfrm>
            </p:grpSpPr>
            <p:sp>
              <p:nvSpPr>
                <p:cNvPr id="1103" name="타원 1102"/>
                <p:cNvSpPr/>
                <p:nvPr/>
              </p:nvSpPr>
              <p:spPr>
                <a:xfrm rot="21600000">
                  <a:off x="4509412" y="3842174"/>
                  <a:ext cx="594950" cy="59495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104" name="원형 1103"/>
                <p:cNvSpPr/>
                <p:nvPr/>
              </p:nvSpPr>
              <p:spPr>
                <a:xfrm rot="21600000" flipH="1" flipV="1">
                  <a:off x="4806887" y="4139650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105" name="타원 1104"/>
                <p:cNvSpPr/>
                <p:nvPr/>
              </p:nvSpPr>
              <p:spPr>
                <a:xfrm rot="21600000" flipV="1">
                  <a:off x="4583811" y="3915379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1106" name="그룹 1105"/>
              <p:cNvGrpSpPr/>
              <p:nvPr/>
            </p:nvGrpSpPr>
            <p:grpSpPr>
              <a:xfrm>
                <a:off x="953422" y="6475995"/>
                <a:ext cx="265416" cy="265416"/>
                <a:chOff x="4509412" y="5930436"/>
                <a:chExt cx="594950" cy="594950"/>
              </a:xfrm>
            </p:grpSpPr>
            <p:sp>
              <p:nvSpPr>
                <p:cNvPr id="1107" name="타원 1106"/>
                <p:cNvSpPr/>
                <p:nvPr/>
              </p:nvSpPr>
              <p:spPr>
                <a:xfrm flipV="1">
                  <a:off x="4509412" y="5930436"/>
                  <a:ext cx="594950" cy="5949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108" name="원형 1107"/>
                <p:cNvSpPr/>
                <p:nvPr/>
              </p:nvSpPr>
              <p:spPr>
                <a:xfrm flipH="1">
                  <a:off x="4806887" y="5930436"/>
                  <a:ext cx="297475" cy="297475"/>
                </a:xfrm>
                <a:prstGeom prst="pieWedge">
                  <a:avLst/>
                </a:prstGeom>
                <a:solidFill>
                  <a:schemeClr val="bg1">
                    <a:lumMod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109" name="타원 1108"/>
                <p:cNvSpPr/>
                <p:nvPr/>
              </p:nvSpPr>
              <p:spPr>
                <a:xfrm>
                  <a:off x="4583811" y="6003640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1110" name="그룹 1109"/>
              <p:cNvGrpSpPr/>
              <p:nvPr/>
            </p:nvGrpSpPr>
            <p:grpSpPr>
              <a:xfrm>
                <a:off x="119253" y="5191740"/>
                <a:ext cx="796251" cy="290605"/>
                <a:chOff x="119253" y="5191740"/>
                <a:chExt cx="796251" cy="290605"/>
              </a:xfrm>
            </p:grpSpPr>
            <p:sp>
              <p:nvSpPr>
                <p:cNvPr id="1111" name="모서리가 둥근 직사각형 1110"/>
                <p:cNvSpPr/>
                <p:nvPr/>
              </p:nvSpPr>
              <p:spPr>
                <a:xfrm flipV="1">
                  <a:off x="119253" y="5191740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112" name="직사각형 1111"/>
                <p:cNvSpPr/>
                <p:nvPr/>
              </p:nvSpPr>
              <p:spPr>
                <a:xfrm>
                  <a:off x="151377" y="5240066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113" name="TextBox 1112"/>
                <p:cNvSpPr txBox="1"/>
                <p:nvPr/>
              </p:nvSpPr>
              <p:spPr>
                <a:xfrm>
                  <a:off x="151377" y="5295682"/>
                  <a:ext cx="759213" cy="186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1114" name="직사각형 1113"/>
                <p:cNvSpPr/>
                <p:nvPr/>
              </p:nvSpPr>
              <p:spPr>
                <a:xfrm>
                  <a:off x="151377" y="5240066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1115" name="그룹 1114"/>
              <p:cNvGrpSpPr/>
              <p:nvPr/>
            </p:nvGrpSpPr>
            <p:grpSpPr>
              <a:xfrm>
                <a:off x="119253" y="5508374"/>
                <a:ext cx="796251" cy="291646"/>
                <a:chOff x="119253" y="5508374"/>
                <a:chExt cx="796251" cy="291646"/>
              </a:xfrm>
            </p:grpSpPr>
            <p:sp>
              <p:nvSpPr>
                <p:cNvPr id="1116" name="모서리가 둥근 직사각형 1115"/>
                <p:cNvSpPr/>
                <p:nvPr/>
              </p:nvSpPr>
              <p:spPr>
                <a:xfrm flipV="1">
                  <a:off x="119253" y="5508374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117" name="직사각형 1116"/>
                <p:cNvSpPr/>
                <p:nvPr/>
              </p:nvSpPr>
              <p:spPr>
                <a:xfrm>
                  <a:off x="151377" y="5556701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118" name="TextBox 1117"/>
                <p:cNvSpPr txBox="1"/>
                <p:nvPr/>
              </p:nvSpPr>
              <p:spPr>
                <a:xfrm>
                  <a:off x="151377" y="5613347"/>
                  <a:ext cx="759213" cy="1866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1119" name="직사각형 1118"/>
                <p:cNvSpPr/>
                <p:nvPr/>
              </p:nvSpPr>
              <p:spPr>
                <a:xfrm>
                  <a:off x="151377" y="5556701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1120" name="그룹 1119"/>
              <p:cNvGrpSpPr/>
              <p:nvPr/>
            </p:nvGrpSpPr>
            <p:grpSpPr>
              <a:xfrm>
                <a:off x="119253" y="5827621"/>
                <a:ext cx="796251" cy="290504"/>
                <a:chOff x="119253" y="5827620"/>
                <a:chExt cx="796251" cy="290504"/>
              </a:xfrm>
            </p:grpSpPr>
            <p:sp>
              <p:nvSpPr>
                <p:cNvPr id="1121" name="모서리가 둥근 직사각형 1120"/>
                <p:cNvSpPr/>
                <p:nvPr/>
              </p:nvSpPr>
              <p:spPr>
                <a:xfrm flipV="1">
                  <a:off x="119253" y="5827620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122" name="직사각형 1121"/>
                <p:cNvSpPr/>
                <p:nvPr/>
              </p:nvSpPr>
              <p:spPr>
                <a:xfrm>
                  <a:off x="151377" y="5875946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123" name="TextBox 1122"/>
                <p:cNvSpPr txBox="1"/>
                <p:nvPr/>
              </p:nvSpPr>
              <p:spPr>
                <a:xfrm>
                  <a:off x="151377" y="5932317"/>
                  <a:ext cx="759213" cy="1858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1124" name="직사각형 1123"/>
                <p:cNvSpPr/>
                <p:nvPr/>
              </p:nvSpPr>
              <p:spPr>
                <a:xfrm>
                  <a:off x="151377" y="5875946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1125" name="그룹 1124"/>
              <p:cNvGrpSpPr/>
              <p:nvPr/>
            </p:nvGrpSpPr>
            <p:grpSpPr>
              <a:xfrm>
                <a:off x="119253" y="6148864"/>
                <a:ext cx="796251" cy="289596"/>
                <a:chOff x="119253" y="6148864"/>
                <a:chExt cx="796251" cy="289596"/>
              </a:xfrm>
            </p:grpSpPr>
            <p:sp>
              <p:nvSpPr>
                <p:cNvPr id="1126" name="모서리가 둥근 직사각형 1125"/>
                <p:cNvSpPr/>
                <p:nvPr/>
              </p:nvSpPr>
              <p:spPr>
                <a:xfrm flipV="1">
                  <a:off x="119253" y="6148864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127" name="직사각형 1126"/>
                <p:cNvSpPr/>
                <p:nvPr/>
              </p:nvSpPr>
              <p:spPr>
                <a:xfrm>
                  <a:off x="151377" y="6197190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128" name="TextBox 1127"/>
                <p:cNvSpPr txBox="1"/>
                <p:nvPr/>
              </p:nvSpPr>
              <p:spPr>
                <a:xfrm>
                  <a:off x="151377" y="6252287"/>
                  <a:ext cx="759213" cy="1861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194/250</a:t>
                  </a:r>
                </a:p>
              </p:txBody>
            </p:sp>
            <p:sp>
              <p:nvSpPr>
                <p:cNvPr id="1129" name="직사각형 1128"/>
                <p:cNvSpPr/>
                <p:nvPr/>
              </p:nvSpPr>
              <p:spPr>
                <a:xfrm>
                  <a:off x="151377" y="6197190"/>
                  <a:ext cx="610363" cy="5825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grpSp>
            <p:nvGrpSpPr>
              <p:cNvPr id="1130" name="그룹 1129"/>
              <p:cNvGrpSpPr/>
              <p:nvPr/>
            </p:nvGrpSpPr>
            <p:grpSpPr>
              <a:xfrm>
                <a:off x="119253" y="6472107"/>
                <a:ext cx="829436" cy="291796"/>
                <a:chOff x="119253" y="6472106"/>
                <a:chExt cx="829436" cy="291796"/>
              </a:xfrm>
            </p:grpSpPr>
            <p:sp>
              <p:nvSpPr>
                <p:cNvPr id="1131" name="모서리가 둥근 직사각형 1130"/>
                <p:cNvSpPr/>
                <p:nvPr/>
              </p:nvSpPr>
              <p:spPr>
                <a:xfrm flipV="1">
                  <a:off x="119253" y="6472106"/>
                  <a:ext cx="796251" cy="26541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132" name="직사각형 1131"/>
                <p:cNvSpPr/>
                <p:nvPr/>
              </p:nvSpPr>
              <p:spPr>
                <a:xfrm>
                  <a:off x="151377" y="6520432"/>
                  <a:ext cx="722798" cy="58253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133" name="TextBox 1132"/>
                <p:cNvSpPr txBox="1"/>
                <p:nvPr/>
              </p:nvSpPr>
              <p:spPr>
                <a:xfrm>
                  <a:off x="151375" y="6577213"/>
                  <a:ext cx="797315" cy="1866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600"/>
                    <a:t>0/250</a:t>
                  </a:r>
                </a:p>
              </p:txBody>
            </p:sp>
          </p:grpSp>
        </p:grpSp>
        <p:grpSp>
          <p:nvGrpSpPr>
            <p:cNvPr id="535" name="그룹 534"/>
            <p:cNvGrpSpPr/>
            <p:nvPr/>
          </p:nvGrpSpPr>
          <p:grpSpPr>
            <a:xfrm>
              <a:off x="2130270" y="4788146"/>
              <a:ext cx="1392508" cy="306193"/>
              <a:chOff x="1919477" y="4287609"/>
              <a:chExt cx="1989902" cy="437552"/>
            </a:xfrm>
          </p:grpSpPr>
          <p:sp>
            <p:nvSpPr>
              <p:cNvPr id="223" name="모서리가 둥근 직사각형 222"/>
              <p:cNvSpPr/>
              <p:nvPr/>
            </p:nvSpPr>
            <p:spPr>
              <a:xfrm rot="21600000" flipH="1">
                <a:off x="1919477" y="4287609"/>
                <a:ext cx="1944243" cy="437552"/>
              </a:xfrm>
              <a:prstGeom prst="roundRect">
                <a:avLst>
                  <a:gd name="adj" fmla="val 8333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4" name="그룹 223"/>
              <p:cNvGrpSpPr/>
              <p:nvPr/>
            </p:nvGrpSpPr>
            <p:grpSpPr>
              <a:xfrm>
                <a:off x="1951324" y="4329859"/>
                <a:ext cx="349088" cy="349088"/>
                <a:chOff x="4509412" y="1952503"/>
                <a:chExt cx="594950" cy="594950"/>
              </a:xfrm>
            </p:grpSpPr>
            <p:sp>
              <p:nvSpPr>
                <p:cNvPr id="225" name="타원 224"/>
                <p:cNvSpPr/>
                <p:nvPr/>
              </p:nvSpPr>
              <p:spPr>
                <a:xfrm flipV="1">
                  <a:off x="4509412" y="1952503"/>
                  <a:ext cx="594950" cy="59495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226" name="원형 225"/>
                <p:cNvSpPr/>
                <p:nvPr/>
              </p:nvSpPr>
              <p:spPr>
                <a:xfrm flipH="1">
                  <a:off x="4806887" y="195250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227" name="타원 226"/>
                <p:cNvSpPr/>
                <p:nvPr/>
              </p:nvSpPr>
              <p:spPr>
                <a:xfrm>
                  <a:off x="4583811" y="202570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228" name="TextBox 227"/>
              <p:cNvSpPr txBox="1"/>
              <p:nvPr/>
            </p:nvSpPr>
            <p:spPr>
              <a:xfrm>
                <a:off x="3104533" y="4375985"/>
                <a:ext cx="804845" cy="280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altLang="ko-KR" sz="700"/>
                  <a:t>194/250</a:t>
                </a:r>
              </a:p>
            </p:txBody>
          </p:sp>
          <p:grpSp>
            <p:nvGrpSpPr>
              <p:cNvPr id="229" name="그룹 228"/>
              <p:cNvGrpSpPr/>
              <p:nvPr/>
            </p:nvGrpSpPr>
            <p:grpSpPr>
              <a:xfrm>
                <a:off x="2359282" y="4339537"/>
                <a:ext cx="1462188" cy="76617"/>
                <a:chOff x="6931791" y="1214876"/>
                <a:chExt cx="1620202" cy="130579"/>
              </a:xfrm>
            </p:grpSpPr>
            <p:sp>
              <p:nvSpPr>
                <p:cNvPr id="230" name="직사각형 229"/>
                <p:cNvSpPr/>
                <p:nvPr/>
              </p:nvSpPr>
              <p:spPr>
                <a:xfrm>
                  <a:off x="6931791" y="1214876"/>
                  <a:ext cx="1620202" cy="130579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6931791" y="1214876"/>
                  <a:ext cx="1368171" cy="13057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232" name="육각형 231"/>
              <p:cNvSpPr/>
              <p:nvPr/>
            </p:nvSpPr>
            <p:spPr>
              <a:xfrm rot="21600000">
                <a:off x="2359279" y="4455044"/>
                <a:ext cx="152390" cy="13450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3" name="육각형 232"/>
              <p:cNvSpPr/>
              <p:nvPr/>
            </p:nvSpPr>
            <p:spPr>
              <a:xfrm rot="21600000">
                <a:off x="2476963" y="4525218"/>
                <a:ext cx="152086" cy="1351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4" name="육각형 233"/>
              <p:cNvSpPr/>
              <p:nvPr/>
            </p:nvSpPr>
            <p:spPr>
              <a:xfrm rot="21600000">
                <a:off x="2596173" y="4455044"/>
                <a:ext cx="152390" cy="13450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5" name="육각형 234"/>
              <p:cNvSpPr/>
              <p:nvPr/>
            </p:nvSpPr>
            <p:spPr>
              <a:xfrm rot="21600000">
                <a:off x="2713857" y="4525218"/>
                <a:ext cx="152086" cy="1351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6" name="육각형 235"/>
              <p:cNvSpPr/>
              <p:nvPr/>
            </p:nvSpPr>
            <p:spPr>
              <a:xfrm rot="21600000">
                <a:off x="2833944" y="4455511"/>
                <a:ext cx="152478" cy="13420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7" name="육각형 236"/>
              <p:cNvSpPr/>
              <p:nvPr/>
            </p:nvSpPr>
            <p:spPr>
              <a:xfrm rot="21600000">
                <a:off x="2951695" y="4525526"/>
                <a:ext cx="152174" cy="13488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8" name="육각형 237"/>
              <p:cNvSpPr/>
              <p:nvPr/>
            </p:nvSpPr>
            <p:spPr>
              <a:xfrm rot="21600000">
                <a:off x="3070974" y="4455511"/>
                <a:ext cx="152478" cy="13420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190" name="그룹 1189"/>
            <p:cNvGrpSpPr/>
            <p:nvPr/>
          </p:nvGrpSpPr>
          <p:grpSpPr>
            <a:xfrm>
              <a:off x="3550773" y="4780569"/>
              <a:ext cx="1360386" cy="335058"/>
              <a:chOff x="1847468" y="4149090"/>
              <a:chExt cx="1944244" cy="477722"/>
            </a:xfrm>
          </p:grpSpPr>
          <p:sp>
            <p:nvSpPr>
              <p:cNvPr id="1185" name="모서리가 둥근 직사각형 1184"/>
              <p:cNvSpPr/>
              <p:nvPr/>
            </p:nvSpPr>
            <p:spPr>
              <a:xfrm>
                <a:off x="1847468" y="4149090"/>
                <a:ext cx="1944244" cy="477721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6" name="모서리가 둥근 직사각형 1185"/>
              <p:cNvSpPr/>
              <p:nvPr/>
            </p:nvSpPr>
            <p:spPr>
              <a:xfrm rot="21600000">
                <a:off x="1900057" y="4193947"/>
                <a:ext cx="1839065" cy="388009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>
                <a:off x="1944402" y="4231819"/>
                <a:ext cx="335120" cy="31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>
                <a:off x="2376000" y="4233599"/>
                <a:ext cx="1314000" cy="31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대사</a:t>
                </a:r>
              </a:p>
            </p:txBody>
          </p:sp>
        </p:grpSp>
        <p:grpSp>
          <p:nvGrpSpPr>
            <p:cNvPr id="1191" name="그룹 1190"/>
            <p:cNvGrpSpPr/>
            <p:nvPr/>
          </p:nvGrpSpPr>
          <p:grpSpPr>
            <a:xfrm>
              <a:off x="112347" y="3236927"/>
              <a:ext cx="1944244" cy="477722"/>
              <a:chOff x="1847468" y="4149090"/>
              <a:chExt cx="1944244" cy="477722"/>
            </a:xfrm>
          </p:grpSpPr>
          <p:sp>
            <p:nvSpPr>
              <p:cNvPr id="1192" name="모서리가 둥근 직사각형 1191"/>
              <p:cNvSpPr/>
              <p:nvPr/>
            </p:nvSpPr>
            <p:spPr>
              <a:xfrm>
                <a:off x="1847468" y="4149090"/>
                <a:ext cx="1944244" cy="477721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3" name="모서리가 둥근 직사각형 1192"/>
              <p:cNvSpPr/>
              <p:nvPr/>
            </p:nvSpPr>
            <p:spPr>
              <a:xfrm rot="21600000">
                <a:off x="1900057" y="4193947"/>
                <a:ext cx="1839065" cy="388009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4" name="직사각형 1193"/>
              <p:cNvSpPr/>
              <p:nvPr/>
            </p:nvSpPr>
            <p:spPr>
              <a:xfrm>
                <a:off x="1944402" y="4231819"/>
                <a:ext cx="335120" cy="31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195" name="직사각형 1194"/>
              <p:cNvSpPr/>
              <p:nvPr/>
            </p:nvSpPr>
            <p:spPr>
              <a:xfrm>
                <a:off x="2343521" y="4233600"/>
                <a:ext cx="1346479" cy="3171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대사</a:t>
                </a:r>
              </a:p>
            </p:txBody>
          </p:sp>
        </p:grpSp>
        <p:grpSp>
          <p:nvGrpSpPr>
            <p:cNvPr id="1196" name="그룹 1195"/>
            <p:cNvGrpSpPr/>
            <p:nvPr/>
          </p:nvGrpSpPr>
          <p:grpSpPr>
            <a:xfrm>
              <a:off x="2704375" y="5191740"/>
              <a:ext cx="1944244" cy="477722"/>
              <a:chOff x="1847468" y="4149090"/>
              <a:chExt cx="1944244" cy="477722"/>
            </a:xfrm>
          </p:grpSpPr>
          <p:sp>
            <p:nvSpPr>
              <p:cNvPr id="1197" name="모서리가 둥근 직사각형 1196"/>
              <p:cNvSpPr/>
              <p:nvPr/>
            </p:nvSpPr>
            <p:spPr>
              <a:xfrm>
                <a:off x="1847468" y="4149090"/>
                <a:ext cx="1944244" cy="477721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8" name="모서리가 둥근 직사각형 1197"/>
              <p:cNvSpPr/>
              <p:nvPr/>
            </p:nvSpPr>
            <p:spPr>
              <a:xfrm rot="21600000">
                <a:off x="1900057" y="4193947"/>
                <a:ext cx="1839065" cy="388009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9" name="직사각형 1198"/>
              <p:cNvSpPr/>
              <p:nvPr/>
            </p:nvSpPr>
            <p:spPr>
              <a:xfrm>
                <a:off x="1944402" y="4231819"/>
                <a:ext cx="335120" cy="31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200" name="직사각형 1199"/>
              <p:cNvSpPr/>
              <p:nvPr/>
            </p:nvSpPr>
            <p:spPr>
              <a:xfrm>
                <a:off x="2376000" y="4233600"/>
                <a:ext cx="1314000" cy="31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대사</a:t>
                </a:r>
              </a:p>
            </p:txBody>
          </p:sp>
        </p:grpSp>
        <p:grpSp>
          <p:nvGrpSpPr>
            <p:cNvPr id="1201" name="그룹 1200"/>
            <p:cNvGrpSpPr/>
            <p:nvPr/>
          </p:nvGrpSpPr>
          <p:grpSpPr>
            <a:xfrm>
              <a:off x="10131106" y="3236927"/>
              <a:ext cx="1944244" cy="477722"/>
              <a:chOff x="1847468" y="4149090"/>
              <a:chExt cx="1944244" cy="477722"/>
            </a:xfrm>
          </p:grpSpPr>
          <p:sp>
            <p:nvSpPr>
              <p:cNvPr id="1202" name="모서리가 둥근 직사각형 1201"/>
              <p:cNvSpPr/>
              <p:nvPr/>
            </p:nvSpPr>
            <p:spPr>
              <a:xfrm>
                <a:off x="1847468" y="4149090"/>
                <a:ext cx="1944244" cy="477721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3" name="모서리가 둥근 직사각형 1202"/>
              <p:cNvSpPr/>
              <p:nvPr/>
            </p:nvSpPr>
            <p:spPr>
              <a:xfrm rot="21600000">
                <a:off x="1900057" y="4193947"/>
                <a:ext cx="1839065" cy="388009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4" name="직사각형 1203"/>
              <p:cNvSpPr/>
              <p:nvPr/>
            </p:nvSpPr>
            <p:spPr>
              <a:xfrm>
                <a:off x="1944402" y="4231819"/>
                <a:ext cx="335120" cy="31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205" name="직사각형 1204"/>
              <p:cNvSpPr/>
              <p:nvPr/>
            </p:nvSpPr>
            <p:spPr>
              <a:xfrm>
                <a:off x="2376000" y="4233600"/>
                <a:ext cx="1314000" cy="31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대사</a:t>
                </a:r>
              </a:p>
            </p:txBody>
          </p:sp>
        </p:grpSp>
        <p:grpSp>
          <p:nvGrpSpPr>
            <p:cNvPr id="1206" name="그룹 1205"/>
            <p:cNvGrpSpPr/>
            <p:nvPr/>
          </p:nvGrpSpPr>
          <p:grpSpPr>
            <a:xfrm>
              <a:off x="7536180" y="5191740"/>
              <a:ext cx="1944244" cy="477722"/>
              <a:chOff x="1847468" y="4149090"/>
              <a:chExt cx="1944244" cy="477722"/>
            </a:xfrm>
          </p:grpSpPr>
          <p:sp>
            <p:nvSpPr>
              <p:cNvPr id="1207" name="모서리가 둥근 직사각형 1206"/>
              <p:cNvSpPr/>
              <p:nvPr/>
            </p:nvSpPr>
            <p:spPr>
              <a:xfrm>
                <a:off x="1847468" y="4149090"/>
                <a:ext cx="1944244" cy="477721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8" name="모서리가 둥근 직사각형 1207"/>
              <p:cNvSpPr/>
              <p:nvPr/>
            </p:nvSpPr>
            <p:spPr>
              <a:xfrm rot="21600000">
                <a:off x="1900057" y="4193947"/>
                <a:ext cx="1839065" cy="388009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9" name="직사각형 1208"/>
              <p:cNvSpPr/>
              <p:nvPr/>
            </p:nvSpPr>
            <p:spPr>
              <a:xfrm>
                <a:off x="1944402" y="4231819"/>
                <a:ext cx="335120" cy="31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210" name="직사각형 1209"/>
              <p:cNvSpPr/>
              <p:nvPr/>
            </p:nvSpPr>
            <p:spPr>
              <a:xfrm>
                <a:off x="2376000" y="4233600"/>
                <a:ext cx="1314000" cy="31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대사</a:t>
                </a:r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111600" y="3773582"/>
              <a:ext cx="1944000" cy="1000800"/>
              <a:chOff x="112347" y="3797229"/>
              <a:chExt cx="1944243" cy="999944"/>
            </a:xfrm>
          </p:grpSpPr>
          <p:grpSp>
            <p:nvGrpSpPr>
              <p:cNvPr id="615" name="그룹 614"/>
              <p:cNvGrpSpPr/>
              <p:nvPr/>
            </p:nvGrpSpPr>
            <p:grpSpPr>
              <a:xfrm rot="21600000" flipH="1">
                <a:off x="112347" y="3797229"/>
                <a:ext cx="1944243" cy="999944"/>
                <a:chOff x="911351" y="2126305"/>
                <a:chExt cx="3168397" cy="1644072"/>
              </a:xfrm>
            </p:grpSpPr>
            <p:sp>
              <p:nvSpPr>
                <p:cNvPr id="616" name="모서리가 둥근 직사각형 615"/>
                <p:cNvSpPr/>
                <p:nvPr/>
              </p:nvSpPr>
              <p:spPr>
                <a:xfrm flipH="1">
                  <a:off x="911351" y="2126305"/>
                  <a:ext cx="3168397" cy="1644072"/>
                </a:xfrm>
                <a:prstGeom prst="roundRect">
                  <a:avLst>
                    <a:gd name="adj" fmla="val 626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7" name="모서리가 둥근 직사각형 616"/>
                <p:cNvSpPr/>
                <p:nvPr/>
              </p:nvSpPr>
              <p:spPr>
                <a:xfrm rot="21600000" flipH="1">
                  <a:off x="983549" y="2186941"/>
                  <a:ext cx="3024000" cy="1522800"/>
                </a:xfrm>
                <a:prstGeom prst="roundRect">
                  <a:avLst>
                    <a:gd name="adj" fmla="val 5098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8" name="타원 617"/>
              <p:cNvSpPr/>
              <p:nvPr/>
            </p:nvSpPr>
            <p:spPr>
              <a:xfrm>
                <a:off x="1575798" y="3883147"/>
                <a:ext cx="68735" cy="68735"/>
              </a:xfrm>
              <a:prstGeom prst="ellipse">
                <a:avLst/>
              </a:prstGeom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1713270" y="3883147"/>
                <a:ext cx="68735" cy="687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1850742" y="3883147"/>
                <a:ext cx="68735" cy="687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1" name="직사각형 620"/>
              <p:cNvSpPr/>
              <p:nvPr/>
            </p:nvSpPr>
            <p:spPr>
              <a:xfrm>
                <a:off x="215451" y="4006459"/>
                <a:ext cx="335855" cy="332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622" name="직사각형 621"/>
              <p:cNvSpPr/>
              <p:nvPr/>
            </p:nvSpPr>
            <p:spPr>
              <a:xfrm>
                <a:off x="622800" y="4006800"/>
                <a:ext cx="1332000" cy="70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설명</a:t>
                </a:r>
              </a:p>
            </p:txBody>
          </p:sp>
        </p:grpSp>
        <p:grpSp>
          <p:nvGrpSpPr>
            <p:cNvPr id="1215" name="그룹 1214"/>
            <p:cNvGrpSpPr/>
            <p:nvPr/>
          </p:nvGrpSpPr>
          <p:grpSpPr>
            <a:xfrm>
              <a:off x="2703600" y="5724000"/>
              <a:ext cx="1944000" cy="1000800"/>
              <a:chOff x="112347" y="3797227"/>
              <a:chExt cx="1944243" cy="999944"/>
            </a:xfrm>
          </p:grpSpPr>
          <p:grpSp>
            <p:nvGrpSpPr>
              <p:cNvPr id="1216" name="그룹 1215"/>
              <p:cNvGrpSpPr/>
              <p:nvPr/>
            </p:nvGrpSpPr>
            <p:grpSpPr>
              <a:xfrm rot="21600000" flipH="1">
                <a:off x="112347" y="3797227"/>
                <a:ext cx="1944243" cy="999944"/>
                <a:chOff x="911351" y="2126305"/>
                <a:chExt cx="3168397" cy="1644072"/>
              </a:xfrm>
            </p:grpSpPr>
            <p:sp>
              <p:nvSpPr>
                <p:cNvPr id="1217" name="모서리가 둥근 직사각형 1216"/>
                <p:cNvSpPr/>
                <p:nvPr/>
              </p:nvSpPr>
              <p:spPr>
                <a:xfrm flipH="1">
                  <a:off x="911351" y="2126305"/>
                  <a:ext cx="3168397" cy="1644072"/>
                </a:xfrm>
                <a:prstGeom prst="roundRect">
                  <a:avLst>
                    <a:gd name="adj" fmla="val 626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8" name="모서리가 둥근 직사각형 1217"/>
                <p:cNvSpPr/>
                <p:nvPr/>
              </p:nvSpPr>
              <p:spPr>
                <a:xfrm rot="21600000" flipH="1">
                  <a:off x="983549" y="2186941"/>
                  <a:ext cx="3024000" cy="1522800"/>
                </a:xfrm>
                <a:prstGeom prst="roundRect">
                  <a:avLst>
                    <a:gd name="adj" fmla="val 5098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9" name="타원 1218"/>
              <p:cNvSpPr/>
              <p:nvPr/>
            </p:nvSpPr>
            <p:spPr>
              <a:xfrm>
                <a:off x="1575798" y="3883147"/>
                <a:ext cx="68735" cy="68735"/>
              </a:xfrm>
              <a:prstGeom prst="ellipse">
                <a:avLst/>
              </a:prstGeom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20" name="타원 1219"/>
              <p:cNvSpPr/>
              <p:nvPr/>
            </p:nvSpPr>
            <p:spPr>
              <a:xfrm>
                <a:off x="1713270" y="3883147"/>
                <a:ext cx="68735" cy="687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21" name="타원 1220"/>
              <p:cNvSpPr/>
              <p:nvPr/>
            </p:nvSpPr>
            <p:spPr>
              <a:xfrm>
                <a:off x="1850742" y="3883147"/>
                <a:ext cx="68735" cy="687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>
                <a:off x="215451" y="4006459"/>
                <a:ext cx="335855" cy="332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>
                <a:off x="622800" y="4006800"/>
                <a:ext cx="1332000" cy="70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설명</a:t>
                </a:r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7534800" y="5724000"/>
              <a:ext cx="1944000" cy="1000800"/>
              <a:chOff x="112347" y="3797227"/>
              <a:chExt cx="1944243" cy="999944"/>
            </a:xfrm>
          </p:grpSpPr>
          <p:grpSp>
            <p:nvGrpSpPr>
              <p:cNvPr id="1225" name="그룹 1224"/>
              <p:cNvGrpSpPr/>
              <p:nvPr/>
            </p:nvGrpSpPr>
            <p:grpSpPr>
              <a:xfrm rot="21600000" flipH="1">
                <a:off x="112347" y="3797227"/>
                <a:ext cx="1944243" cy="999944"/>
                <a:chOff x="911351" y="2126305"/>
                <a:chExt cx="3168397" cy="1644072"/>
              </a:xfrm>
            </p:grpSpPr>
            <p:sp>
              <p:nvSpPr>
                <p:cNvPr id="1226" name="모서리가 둥근 직사각형 1225"/>
                <p:cNvSpPr/>
                <p:nvPr/>
              </p:nvSpPr>
              <p:spPr>
                <a:xfrm flipH="1">
                  <a:off x="911351" y="2126305"/>
                  <a:ext cx="3168397" cy="1644072"/>
                </a:xfrm>
                <a:prstGeom prst="roundRect">
                  <a:avLst>
                    <a:gd name="adj" fmla="val 626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7" name="모서리가 둥근 직사각형 1226"/>
                <p:cNvSpPr/>
                <p:nvPr/>
              </p:nvSpPr>
              <p:spPr>
                <a:xfrm rot="21600000" flipH="1">
                  <a:off x="983549" y="2186941"/>
                  <a:ext cx="3024000" cy="1522800"/>
                </a:xfrm>
                <a:prstGeom prst="roundRect">
                  <a:avLst>
                    <a:gd name="adj" fmla="val 5098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8" name="타원 1227"/>
              <p:cNvSpPr/>
              <p:nvPr/>
            </p:nvSpPr>
            <p:spPr>
              <a:xfrm>
                <a:off x="1575798" y="3883147"/>
                <a:ext cx="68735" cy="68735"/>
              </a:xfrm>
              <a:prstGeom prst="ellipse">
                <a:avLst/>
              </a:prstGeom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29" name="타원 1228"/>
              <p:cNvSpPr/>
              <p:nvPr/>
            </p:nvSpPr>
            <p:spPr>
              <a:xfrm>
                <a:off x="1713270" y="3883147"/>
                <a:ext cx="68735" cy="687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30" name="타원 1229"/>
              <p:cNvSpPr/>
              <p:nvPr/>
            </p:nvSpPr>
            <p:spPr>
              <a:xfrm>
                <a:off x="1850742" y="3883147"/>
                <a:ext cx="68735" cy="687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>
                <a:off x="215451" y="4006459"/>
                <a:ext cx="335855" cy="332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>
                <a:off x="622800" y="4006800"/>
                <a:ext cx="1332000" cy="70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설명</a:t>
                </a:r>
              </a:p>
            </p:txBody>
          </p:sp>
        </p:grpSp>
        <p:grpSp>
          <p:nvGrpSpPr>
            <p:cNvPr id="1233" name="그룹 1232"/>
            <p:cNvGrpSpPr/>
            <p:nvPr/>
          </p:nvGrpSpPr>
          <p:grpSpPr>
            <a:xfrm>
              <a:off x="10131349" y="3773582"/>
              <a:ext cx="1944000" cy="1000800"/>
              <a:chOff x="112346" y="3797229"/>
              <a:chExt cx="1944243" cy="999944"/>
            </a:xfrm>
          </p:grpSpPr>
          <p:grpSp>
            <p:nvGrpSpPr>
              <p:cNvPr id="1234" name="그룹 1233"/>
              <p:cNvGrpSpPr/>
              <p:nvPr/>
            </p:nvGrpSpPr>
            <p:grpSpPr>
              <a:xfrm rot="21600000" flipH="1">
                <a:off x="112346" y="3797229"/>
                <a:ext cx="1944243" cy="999944"/>
                <a:chOff x="911351" y="2126305"/>
                <a:chExt cx="3168397" cy="1644072"/>
              </a:xfrm>
            </p:grpSpPr>
            <p:sp>
              <p:nvSpPr>
                <p:cNvPr id="1235" name="모서리가 둥근 직사각형 1234"/>
                <p:cNvSpPr/>
                <p:nvPr/>
              </p:nvSpPr>
              <p:spPr>
                <a:xfrm flipH="1">
                  <a:off x="911351" y="2126305"/>
                  <a:ext cx="3168397" cy="1644072"/>
                </a:xfrm>
                <a:prstGeom prst="roundRect">
                  <a:avLst>
                    <a:gd name="adj" fmla="val 626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6" name="모서리가 둥근 직사각형 1235"/>
                <p:cNvSpPr/>
                <p:nvPr/>
              </p:nvSpPr>
              <p:spPr>
                <a:xfrm rot="21600000" flipH="1">
                  <a:off x="983549" y="2186941"/>
                  <a:ext cx="3024000" cy="1522800"/>
                </a:xfrm>
                <a:prstGeom prst="roundRect">
                  <a:avLst>
                    <a:gd name="adj" fmla="val 5098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7" name="타원 1236"/>
              <p:cNvSpPr/>
              <p:nvPr/>
            </p:nvSpPr>
            <p:spPr>
              <a:xfrm>
                <a:off x="1575798" y="3883147"/>
                <a:ext cx="68735" cy="68735"/>
              </a:xfrm>
              <a:prstGeom prst="ellipse">
                <a:avLst/>
              </a:prstGeom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38" name="타원 1237"/>
              <p:cNvSpPr/>
              <p:nvPr/>
            </p:nvSpPr>
            <p:spPr>
              <a:xfrm>
                <a:off x="1713270" y="3883147"/>
                <a:ext cx="68735" cy="687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39" name="타원 1238"/>
              <p:cNvSpPr/>
              <p:nvPr/>
            </p:nvSpPr>
            <p:spPr>
              <a:xfrm>
                <a:off x="1850742" y="3883147"/>
                <a:ext cx="68735" cy="687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40" name="직사각형 1239"/>
              <p:cNvSpPr/>
              <p:nvPr/>
            </p:nvSpPr>
            <p:spPr>
              <a:xfrm>
                <a:off x="215451" y="4006459"/>
                <a:ext cx="335855" cy="332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>
                <a:off x="622800" y="4006800"/>
                <a:ext cx="1332000" cy="70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설명</a:t>
                </a:r>
              </a:p>
            </p:txBody>
          </p:sp>
        </p:grpSp>
        <p:grpSp>
          <p:nvGrpSpPr>
            <p:cNvPr id="1331" name="그룹 1330"/>
            <p:cNvGrpSpPr/>
            <p:nvPr/>
          </p:nvGrpSpPr>
          <p:grpSpPr>
            <a:xfrm>
              <a:off x="2130270" y="4359979"/>
              <a:ext cx="1392508" cy="306193"/>
              <a:chOff x="1919477" y="4287609"/>
              <a:chExt cx="1989902" cy="437552"/>
            </a:xfrm>
          </p:grpSpPr>
          <p:sp>
            <p:nvSpPr>
              <p:cNvPr id="1332" name="모서리가 둥근 직사각형 1331"/>
              <p:cNvSpPr/>
              <p:nvPr/>
            </p:nvSpPr>
            <p:spPr>
              <a:xfrm rot="21600000" flipH="1">
                <a:off x="1919477" y="4287609"/>
                <a:ext cx="1944243" cy="437552"/>
              </a:xfrm>
              <a:prstGeom prst="roundRect">
                <a:avLst>
                  <a:gd name="adj" fmla="val 8333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33" name="그룹 1332"/>
              <p:cNvGrpSpPr/>
              <p:nvPr/>
            </p:nvGrpSpPr>
            <p:grpSpPr>
              <a:xfrm>
                <a:off x="1951324" y="4329859"/>
                <a:ext cx="349088" cy="349088"/>
                <a:chOff x="4509412" y="1952503"/>
                <a:chExt cx="594950" cy="594950"/>
              </a:xfrm>
            </p:grpSpPr>
            <p:sp>
              <p:nvSpPr>
                <p:cNvPr id="1334" name="타원 1333"/>
                <p:cNvSpPr/>
                <p:nvPr/>
              </p:nvSpPr>
              <p:spPr>
                <a:xfrm flipV="1">
                  <a:off x="4509412" y="1952503"/>
                  <a:ext cx="594950" cy="59495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335" name="원형 1334"/>
                <p:cNvSpPr/>
                <p:nvPr/>
              </p:nvSpPr>
              <p:spPr>
                <a:xfrm flipH="1">
                  <a:off x="4806887" y="195250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336" name="타원 1335"/>
                <p:cNvSpPr/>
                <p:nvPr/>
              </p:nvSpPr>
              <p:spPr>
                <a:xfrm>
                  <a:off x="4583811" y="202570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1337" name="TextBox 1336"/>
              <p:cNvSpPr txBox="1"/>
              <p:nvPr/>
            </p:nvSpPr>
            <p:spPr>
              <a:xfrm>
                <a:off x="3104533" y="4375985"/>
                <a:ext cx="804845" cy="280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altLang="ko-KR" sz="700"/>
                  <a:t>194/250</a:t>
                </a:r>
              </a:p>
            </p:txBody>
          </p:sp>
          <p:grpSp>
            <p:nvGrpSpPr>
              <p:cNvPr id="1338" name="그룹 1337"/>
              <p:cNvGrpSpPr/>
              <p:nvPr/>
            </p:nvGrpSpPr>
            <p:grpSpPr>
              <a:xfrm>
                <a:off x="2359282" y="4339537"/>
                <a:ext cx="1462188" cy="76617"/>
                <a:chOff x="6931791" y="1214876"/>
                <a:chExt cx="1620202" cy="130579"/>
              </a:xfrm>
            </p:grpSpPr>
            <p:sp>
              <p:nvSpPr>
                <p:cNvPr id="1339" name="직사각형 1338"/>
                <p:cNvSpPr/>
                <p:nvPr/>
              </p:nvSpPr>
              <p:spPr>
                <a:xfrm>
                  <a:off x="6931791" y="1214876"/>
                  <a:ext cx="1620202" cy="130579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340" name="직사각형 1339"/>
                <p:cNvSpPr/>
                <p:nvPr/>
              </p:nvSpPr>
              <p:spPr>
                <a:xfrm>
                  <a:off x="6931791" y="1214876"/>
                  <a:ext cx="1368171" cy="13057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1341" name="육각형 1340"/>
              <p:cNvSpPr/>
              <p:nvPr/>
            </p:nvSpPr>
            <p:spPr>
              <a:xfrm rot="21600000">
                <a:off x="2359279" y="4455044"/>
                <a:ext cx="152390" cy="13450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42" name="육각형 1341"/>
              <p:cNvSpPr/>
              <p:nvPr/>
            </p:nvSpPr>
            <p:spPr>
              <a:xfrm rot="21600000">
                <a:off x="2476963" y="4525218"/>
                <a:ext cx="152086" cy="1351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43" name="육각형 1342"/>
              <p:cNvSpPr/>
              <p:nvPr/>
            </p:nvSpPr>
            <p:spPr>
              <a:xfrm rot="21600000">
                <a:off x="2596173" y="4455044"/>
                <a:ext cx="152390" cy="13450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44" name="육각형 1343"/>
              <p:cNvSpPr/>
              <p:nvPr/>
            </p:nvSpPr>
            <p:spPr>
              <a:xfrm rot="21600000">
                <a:off x="2713857" y="4525218"/>
                <a:ext cx="152086" cy="1351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45" name="육각형 1344"/>
              <p:cNvSpPr/>
              <p:nvPr/>
            </p:nvSpPr>
            <p:spPr>
              <a:xfrm rot="21600000">
                <a:off x="2833944" y="4455511"/>
                <a:ext cx="152478" cy="13420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46" name="육각형 1345"/>
              <p:cNvSpPr/>
              <p:nvPr/>
            </p:nvSpPr>
            <p:spPr>
              <a:xfrm rot="21600000">
                <a:off x="2951695" y="4525526"/>
                <a:ext cx="152174" cy="13488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47" name="육각형 1346"/>
              <p:cNvSpPr/>
              <p:nvPr/>
            </p:nvSpPr>
            <p:spPr>
              <a:xfrm rot="21600000">
                <a:off x="3070974" y="4455511"/>
                <a:ext cx="152478" cy="13420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48" name="그룹 1347"/>
            <p:cNvGrpSpPr/>
            <p:nvPr/>
          </p:nvGrpSpPr>
          <p:grpSpPr>
            <a:xfrm>
              <a:off x="3550773" y="4352402"/>
              <a:ext cx="1360386" cy="335058"/>
              <a:chOff x="1847468" y="4149090"/>
              <a:chExt cx="1944244" cy="477722"/>
            </a:xfrm>
          </p:grpSpPr>
          <p:sp>
            <p:nvSpPr>
              <p:cNvPr id="1349" name="모서리가 둥근 직사각형 1348"/>
              <p:cNvSpPr/>
              <p:nvPr/>
            </p:nvSpPr>
            <p:spPr>
              <a:xfrm>
                <a:off x="1847468" y="4149090"/>
                <a:ext cx="1944244" cy="477721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0" name="모서리가 둥근 직사각형 1349"/>
              <p:cNvSpPr/>
              <p:nvPr/>
            </p:nvSpPr>
            <p:spPr>
              <a:xfrm rot="21600000">
                <a:off x="1900057" y="4193947"/>
                <a:ext cx="1839065" cy="388009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1" name="직사각형 1350"/>
              <p:cNvSpPr/>
              <p:nvPr/>
            </p:nvSpPr>
            <p:spPr>
              <a:xfrm>
                <a:off x="1944402" y="4231819"/>
                <a:ext cx="335120" cy="31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352" name="직사각형 1351"/>
              <p:cNvSpPr/>
              <p:nvPr/>
            </p:nvSpPr>
            <p:spPr>
              <a:xfrm>
                <a:off x="2376000" y="4233599"/>
                <a:ext cx="1314000" cy="31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대사</a:t>
                </a:r>
              </a:p>
            </p:txBody>
          </p:sp>
        </p:grpSp>
        <p:grpSp>
          <p:nvGrpSpPr>
            <p:cNvPr id="1354" name="그룹 1353"/>
            <p:cNvGrpSpPr/>
            <p:nvPr/>
          </p:nvGrpSpPr>
          <p:grpSpPr>
            <a:xfrm>
              <a:off x="8665623" y="4788146"/>
              <a:ext cx="1392508" cy="306193"/>
              <a:chOff x="1919477" y="4287609"/>
              <a:chExt cx="1989902" cy="437552"/>
            </a:xfrm>
          </p:grpSpPr>
          <p:sp>
            <p:nvSpPr>
              <p:cNvPr id="1355" name="모서리가 둥근 직사각형 1354"/>
              <p:cNvSpPr/>
              <p:nvPr/>
            </p:nvSpPr>
            <p:spPr>
              <a:xfrm rot="21600000" flipH="1">
                <a:off x="1919477" y="4287609"/>
                <a:ext cx="1944243" cy="437552"/>
              </a:xfrm>
              <a:prstGeom prst="roundRect">
                <a:avLst>
                  <a:gd name="adj" fmla="val 8333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6" name="그룹 1355"/>
              <p:cNvGrpSpPr/>
              <p:nvPr/>
            </p:nvGrpSpPr>
            <p:grpSpPr>
              <a:xfrm rot="21600000">
                <a:off x="1951324" y="4329860"/>
                <a:ext cx="349088" cy="349088"/>
                <a:chOff x="4509412" y="1952503"/>
                <a:chExt cx="594950" cy="594950"/>
              </a:xfrm>
            </p:grpSpPr>
            <p:sp>
              <p:nvSpPr>
                <p:cNvPr id="1357" name="타원 1356"/>
                <p:cNvSpPr/>
                <p:nvPr/>
              </p:nvSpPr>
              <p:spPr>
                <a:xfrm flipV="1">
                  <a:off x="4509412" y="1952503"/>
                  <a:ext cx="594950" cy="59495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358" name="원형 1357"/>
                <p:cNvSpPr/>
                <p:nvPr/>
              </p:nvSpPr>
              <p:spPr>
                <a:xfrm flipH="1">
                  <a:off x="4806887" y="195250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359" name="타원 1358"/>
                <p:cNvSpPr/>
                <p:nvPr/>
              </p:nvSpPr>
              <p:spPr>
                <a:xfrm>
                  <a:off x="4583811" y="202570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1360" name="TextBox 1359"/>
              <p:cNvSpPr txBox="1"/>
              <p:nvPr/>
            </p:nvSpPr>
            <p:spPr>
              <a:xfrm rot="21600000">
                <a:off x="3104532" y="4375985"/>
                <a:ext cx="804847" cy="280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altLang="ko-KR" sz="700"/>
                  <a:t>194/250</a:t>
                </a:r>
              </a:p>
            </p:txBody>
          </p:sp>
          <p:grpSp>
            <p:nvGrpSpPr>
              <p:cNvPr id="1361" name="그룹 1360"/>
              <p:cNvGrpSpPr/>
              <p:nvPr/>
            </p:nvGrpSpPr>
            <p:grpSpPr>
              <a:xfrm rot="21600000">
                <a:off x="2359282" y="4339537"/>
                <a:ext cx="1462188" cy="76617"/>
                <a:chOff x="6931791" y="1214876"/>
                <a:chExt cx="1620202" cy="130579"/>
              </a:xfrm>
            </p:grpSpPr>
            <p:sp>
              <p:nvSpPr>
                <p:cNvPr id="1362" name="직사각형 1361"/>
                <p:cNvSpPr/>
                <p:nvPr/>
              </p:nvSpPr>
              <p:spPr>
                <a:xfrm>
                  <a:off x="6931791" y="1214876"/>
                  <a:ext cx="1620202" cy="130579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363" name="직사각형 1362"/>
                <p:cNvSpPr/>
                <p:nvPr/>
              </p:nvSpPr>
              <p:spPr>
                <a:xfrm>
                  <a:off x="6931791" y="1214876"/>
                  <a:ext cx="1368171" cy="13057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1364" name="육각형 1363"/>
              <p:cNvSpPr/>
              <p:nvPr/>
            </p:nvSpPr>
            <p:spPr>
              <a:xfrm rot="21600000">
                <a:off x="2359279" y="4455044"/>
                <a:ext cx="152390" cy="13450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65" name="육각형 1364"/>
              <p:cNvSpPr/>
              <p:nvPr/>
            </p:nvSpPr>
            <p:spPr>
              <a:xfrm rot="21600000">
                <a:off x="2476963" y="4525218"/>
                <a:ext cx="152086" cy="1351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66" name="육각형 1365"/>
              <p:cNvSpPr/>
              <p:nvPr/>
            </p:nvSpPr>
            <p:spPr>
              <a:xfrm rot="21600000">
                <a:off x="2596173" y="4455044"/>
                <a:ext cx="152390" cy="13450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67" name="육각형 1366"/>
              <p:cNvSpPr/>
              <p:nvPr/>
            </p:nvSpPr>
            <p:spPr>
              <a:xfrm rot="21600000">
                <a:off x="2713857" y="4525218"/>
                <a:ext cx="152086" cy="1351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68" name="육각형 1367"/>
              <p:cNvSpPr/>
              <p:nvPr/>
            </p:nvSpPr>
            <p:spPr>
              <a:xfrm rot="21600000">
                <a:off x="2833944" y="4455511"/>
                <a:ext cx="152478" cy="13420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69" name="육각형 1368"/>
              <p:cNvSpPr/>
              <p:nvPr/>
            </p:nvSpPr>
            <p:spPr>
              <a:xfrm rot="21600000">
                <a:off x="2951695" y="4525526"/>
                <a:ext cx="152174" cy="13488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70" name="육각형 1369"/>
              <p:cNvSpPr/>
              <p:nvPr/>
            </p:nvSpPr>
            <p:spPr>
              <a:xfrm rot="21600000">
                <a:off x="3070974" y="4455511"/>
                <a:ext cx="152478" cy="13420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71" name="그룹 1370"/>
            <p:cNvGrpSpPr/>
            <p:nvPr/>
          </p:nvGrpSpPr>
          <p:grpSpPr>
            <a:xfrm>
              <a:off x="7248144" y="4780569"/>
              <a:ext cx="1360386" cy="335058"/>
              <a:chOff x="1847468" y="4149090"/>
              <a:chExt cx="1944244" cy="477722"/>
            </a:xfrm>
          </p:grpSpPr>
          <p:sp>
            <p:nvSpPr>
              <p:cNvPr id="1372" name="모서리가 둥근 직사각형 1371"/>
              <p:cNvSpPr/>
              <p:nvPr/>
            </p:nvSpPr>
            <p:spPr>
              <a:xfrm>
                <a:off x="1847468" y="4149090"/>
                <a:ext cx="1944244" cy="477721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3" name="모서리가 둥근 직사각형 1372"/>
              <p:cNvSpPr/>
              <p:nvPr/>
            </p:nvSpPr>
            <p:spPr>
              <a:xfrm rot="21600000">
                <a:off x="1900057" y="4193947"/>
                <a:ext cx="1839065" cy="388009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4" name="직사각형 1373"/>
              <p:cNvSpPr/>
              <p:nvPr/>
            </p:nvSpPr>
            <p:spPr>
              <a:xfrm>
                <a:off x="1944402" y="4231819"/>
                <a:ext cx="335120" cy="31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375" name="직사각형 1374"/>
              <p:cNvSpPr/>
              <p:nvPr/>
            </p:nvSpPr>
            <p:spPr>
              <a:xfrm>
                <a:off x="2376000" y="4233599"/>
                <a:ext cx="1314000" cy="31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대사</a:t>
                </a:r>
              </a:p>
            </p:txBody>
          </p:sp>
        </p:grpSp>
        <p:grpSp>
          <p:nvGrpSpPr>
            <p:cNvPr id="1377" name="그룹 1376"/>
            <p:cNvGrpSpPr/>
            <p:nvPr/>
          </p:nvGrpSpPr>
          <p:grpSpPr>
            <a:xfrm>
              <a:off x="8665622" y="4359979"/>
              <a:ext cx="1392509" cy="306193"/>
              <a:chOff x="1919477" y="4287609"/>
              <a:chExt cx="1989902" cy="437552"/>
            </a:xfrm>
          </p:grpSpPr>
          <p:sp>
            <p:nvSpPr>
              <p:cNvPr id="1378" name="모서리가 둥근 직사각형 1377"/>
              <p:cNvSpPr/>
              <p:nvPr/>
            </p:nvSpPr>
            <p:spPr>
              <a:xfrm rot="21600000" flipH="1">
                <a:off x="1919477" y="4287609"/>
                <a:ext cx="1944243" cy="437552"/>
              </a:xfrm>
              <a:prstGeom prst="roundRect">
                <a:avLst>
                  <a:gd name="adj" fmla="val 8333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79" name="그룹 1378"/>
              <p:cNvGrpSpPr/>
              <p:nvPr/>
            </p:nvGrpSpPr>
            <p:grpSpPr>
              <a:xfrm>
                <a:off x="1951324" y="4329859"/>
                <a:ext cx="349088" cy="349088"/>
                <a:chOff x="4509412" y="1952503"/>
                <a:chExt cx="594950" cy="594950"/>
              </a:xfrm>
            </p:grpSpPr>
            <p:sp>
              <p:nvSpPr>
                <p:cNvPr id="1380" name="타원 1379"/>
                <p:cNvSpPr/>
                <p:nvPr/>
              </p:nvSpPr>
              <p:spPr>
                <a:xfrm flipV="1">
                  <a:off x="4509412" y="1952503"/>
                  <a:ext cx="594950" cy="59495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n w="12700" cap="flat" cmpd="sng" algn="ctr">
                      <a:solidFill>
                        <a:schemeClr val="accent4"/>
                      </a:solidFill>
                      <a:prstDash val="solid"/>
                      <a:round/>
                    </a:ln>
                    <a:solidFill>
                      <a:schemeClr val="bg1"/>
                    </a:solidFill>
                    <a:effectLst>
                      <a:glow rad="63500">
                        <a:schemeClr val="accent5">
                          <a:satMod val="175000"/>
                          <a:alpha val="50000"/>
                        </a:schemeClr>
                      </a:glow>
                      <a:reflection blurRad="6350" stA="50000" endA="300" endPos="50000" dir="5400000" sy="-100000" algn="bl" rotWithShape="0"/>
                    </a:effectLst>
                  </a:endParaRPr>
                </a:p>
              </p:txBody>
            </p:sp>
            <p:sp>
              <p:nvSpPr>
                <p:cNvPr id="1381" name="원형 1380"/>
                <p:cNvSpPr/>
                <p:nvPr/>
              </p:nvSpPr>
              <p:spPr>
                <a:xfrm flipH="1">
                  <a:off x="4806887" y="1952503"/>
                  <a:ext cx="297475" cy="297475"/>
                </a:xfrm>
                <a:prstGeom prst="pieWed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382" name="타원 1381"/>
                <p:cNvSpPr/>
                <p:nvPr/>
              </p:nvSpPr>
              <p:spPr>
                <a:xfrm>
                  <a:off x="4583811" y="2025707"/>
                  <a:ext cx="448543" cy="4485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1383" name="TextBox 1382"/>
              <p:cNvSpPr txBox="1"/>
              <p:nvPr/>
            </p:nvSpPr>
            <p:spPr>
              <a:xfrm rot="21600000">
                <a:off x="3104532" y="4375984"/>
                <a:ext cx="804847" cy="280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altLang="ko-KR" sz="700"/>
                  <a:t>194/250</a:t>
                </a:r>
              </a:p>
            </p:txBody>
          </p:sp>
          <p:grpSp>
            <p:nvGrpSpPr>
              <p:cNvPr id="1384" name="그룹 1383"/>
              <p:cNvGrpSpPr/>
              <p:nvPr/>
            </p:nvGrpSpPr>
            <p:grpSpPr>
              <a:xfrm>
                <a:off x="2359282" y="4339537"/>
                <a:ext cx="1462188" cy="76617"/>
                <a:chOff x="6931791" y="1214876"/>
                <a:chExt cx="1620202" cy="130579"/>
              </a:xfrm>
            </p:grpSpPr>
            <p:sp>
              <p:nvSpPr>
                <p:cNvPr id="1385" name="직사각형 1384"/>
                <p:cNvSpPr/>
                <p:nvPr/>
              </p:nvSpPr>
              <p:spPr>
                <a:xfrm>
                  <a:off x="6931791" y="1214876"/>
                  <a:ext cx="1620202" cy="130579"/>
                </a:xfrm>
                <a:prstGeom prst="rect">
                  <a:avLst/>
                </a:prstGeom>
                <a:solidFill>
                  <a:schemeClr val="bg1">
                    <a:lumMod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386" name="직사각형 1385"/>
                <p:cNvSpPr/>
                <p:nvPr/>
              </p:nvSpPr>
              <p:spPr>
                <a:xfrm>
                  <a:off x="6931791" y="1214876"/>
                  <a:ext cx="1368171" cy="13057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1387" name="육각형 1386"/>
              <p:cNvSpPr/>
              <p:nvPr/>
            </p:nvSpPr>
            <p:spPr>
              <a:xfrm rot="21600000">
                <a:off x="2359279" y="4455044"/>
                <a:ext cx="152390" cy="13450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88" name="육각형 1387"/>
              <p:cNvSpPr/>
              <p:nvPr/>
            </p:nvSpPr>
            <p:spPr>
              <a:xfrm rot="21600000">
                <a:off x="2476963" y="4525218"/>
                <a:ext cx="152086" cy="1351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89" name="육각형 1388"/>
              <p:cNvSpPr/>
              <p:nvPr/>
            </p:nvSpPr>
            <p:spPr>
              <a:xfrm rot="21600000">
                <a:off x="2596173" y="4455044"/>
                <a:ext cx="152390" cy="13450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90" name="육각형 1389"/>
              <p:cNvSpPr/>
              <p:nvPr/>
            </p:nvSpPr>
            <p:spPr>
              <a:xfrm rot="21600000">
                <a:off x="2713857" y="4525218"/>
                <a:ext cx="152086" cy="1351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91" name="육각형 1390"/>
              <p:cNvSpPr/>
              <p:nvPr/>
            </p:nvSpPr>
            <p:spPr>
              <a:xfrm rot="21600000">
                <a:off x="2833944" y="4455511"/>
                <a:ext cx="152478" cy="13420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92" name="육각형 1391"/>
              <p:cNvSpPr/>
              <p:nvPr/>
            </p:nvSpPr>
            <p:spPr>
              <a:xfrm rot="21600000">
                <a:off x="2951695" y="4525526"/>
                <a:ext cx="152174" cy="13488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93" name="육각형 1392"/>
              <p:cNvSpPr/>
              <p:nvPr/>
            </p:nvSpPr>
            <p:spPr>
              <a:xfrm rot="21600000">
                <a:off x="3070974" y="4455511"/>
                <a:ext cx="152478" cy="13420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94" name="그룹 1393"/>
            <p:cNvGrpSpPr/>
            <p:nvPr/>
          </p:nvGrpSpPr>
          <p:grpSpPr>
            <a:xfrm>
              <a:off x="7248144" y="4352402"/>
              <a:ext cx="1360386" cy="335058"/>
              <a:chOff x="1847468" y="4149090"/>
              <a:chExt cx="1944244" cy="477722"/>
            </a:xfrm>
          </p:grpSpPr>
          <p:sp>
            <p:nvSpPr>
              <p:cNvPr id="1395" name="모서리가 둥근 직사각형 1394"/>
              <p:cNvSpPr/>
              <p:nvPr/>
            </p:nvSpPr>
            <p:spPr>
              <a:xfrm>
                <a:off x="1847468" y="4149090"/>
                <a:ext cx="1944244" cy="477721"/>
              </a:xfrm>
              <a:prstGeom prst="roundRect">
                <a:avLst>
                  <a:gd name="adj" fmla="val 62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6" name="모서리가 둥근 직사각형 1395"/>
              <p:cNvSpPr/>
              <p:nvPr/>
            </p:nvSpPr>
            <p:spPr>
              <a:xfrm rot="21600000">
                <a:off x="1900057" y="4193947"/>
                <a:ext cx="1839065" cy="388009"/>
              </a:xfrm>
              <a:prstGeom prst="roundRect">
                <a:avLst>
                  <a:gd name="adj" fmla="val 509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7" name="직사각형 1396"/>
              <p:cNvSpPr/>
              <p:nvPr/>
            </p:nvSpPr>
            <p:spPr>
              <a:xfrm>
                <a:off x="1944402" y="4231819"/>
                <a:ext cx="335120" cy="31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1398" name="직사각형 1397"/>
              <p:cNvSpPr/>
              <p:nvPr/>
            </p:nvSpPr>
            <p:spPr>
              <a:xfrm>
                <a:off x="2376000" y="4233599"/>
                <a:ext cx="1314000" cy="31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solidFill>
                      <a:schemeClr val="tx1"/>
                    </a:solidFill>
                  </a:rPr>
                  <a:t>대사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19170" y="1677952"/>
              <a:ext cx="1272853" cy="1495860"/>
              <a:chOff x="114949" y="1700760"/>
              <a:chExt cx="1272853" cy="1495860"/>
            </a:xfrm>
          </p:grpSpPr>
          <p:grpSp>
            <p:nvGrpSpPr>
              <p:cNvPr id="556" name="그룹 555"/>
              <p:cNvGrpSpPr/>
              <p:nvPr/>
            </p:nvGrpSpPr>
            <p:grpSpPr>
              <a:xfrm>
                <a:off x="114949" y="2564880"/>
                <a:ext cx="1272853" cy="631740"/>
                <a:chOff x="795601" y="1872796"/>
                <a:chExt cx="2444399" cy="1213200"/>
              </a:xfrm>
            </p:grpSpPr>
            <p:grpSp>
              <p:nvGrpSpPr>
                <p:cNvPr id="557" name="그룹 556"/>
                <p:cNvGrpSpPr/>
                <p:nvPr/>
              </p:nvGrpSpPr>
              <p:grpSpPr>
                <a:xfrm>
                  <a:off x="795601" y="1872796"/>
                  <a:ext cx="2444399" cy="1213200"/>
                  <a:chOff x="795601" y="1872796"/>
                  <a:chExt cx="2444399" cy="1213200"/>
                </a:xfrm>
              </p:grpSpPr>
              <p:grpSp>
                <p:nvGrpSpPr>
                  <p:cNvPr id="561" name="그룹 560"/>
                  <p:cNvGrpSpPr/>
                  <p:nvPr/>
                </p:nvGrpSpPr>
                <p:grpSpPr>
                  <a:xfrm flipH="1">
                    <a:off x="2192400" y="1872796"/>
                    <a:ext cx="1047600" cy="1213200"/>
                    <a:chOff x="1342800" y="6105600"/>
                    <a:chExt cx="537006" cy="622800"/>
                  </a:xfrm>
                </p:grpSpPr>
                <p:sp>
                  <p:nvSpPr>
                    <p:cNvPr id="567" name="평행 사변형 566"/>
                    <p:cNvSpPr/>
                    <p:nvPr/>
                  </p:nvSpPr>
                  <p:spPr>
                    <a:xfrm>
                      <a:off x="1501806" y="61056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568" name="평행 사변형 567"/>
                    <p:cNvSpPr/>
                    <p:nvPr/>
                  </p:nvSpPr>
                  <p:spPr>
                    <a:xfrm>
                      <a:off x="1342800" y="62640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569" name="평행 사변형 568"/>
                    <p:cNvSpPr/>
                    <p:nvPr/>
                  </p:nvSpPr>
                  <p:spPr>
                    <a:xfrm rot="21600000" flipH="1">
                      <a:off x="1342800" y="64296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570" name="평행 사변형 569"/>
                    <p:cNvSpPr/>
                    <p:nvPr/>
                  </p:nvSpPr>
                  <p:spPr>
                    <a:xfrm rot="21600000" flipH="1">
                      <a:off x="1501806" y="65880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sp>
                <p:nvSpPr>
                  <p:cNvPr id="562" name="다이아몬드 561"/>
                  <p:cNvSpPr/>
                  <p:nvPr/>
                </p:nvSpPr>
                <p:spPr>
                  <a:xfrm>
                    <a:off x="1818000" y="1884471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3" name="다이아몬드 562"/>
                  <p:cNvSpPr/>
                  <p:nvPr/>
                </p:nvSpPr>
                <p:spPr>
                  <a:xfrm>
                    <a:off x="2131112" y="2196045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4" name="다이아몬드 563"/>
                  <p:cNvSpPr/>
                  <p:nvPr/>
                </p:nvSpPr>
                <p:spPr>
                  <a:xfrm>
                    <a:off x="1818000" y="2512800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5" name="다이아몬드 564"/>
                  <p:cNvSpPr/>
                  <p:nvPr/>
                </p:nvSpPr>
                <p:spPr>
                  <a:xfrm>
                    <a:off x="1504800" y="2196398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6" name="자유형 565"/>
                  <p:cNvSpPr/>
                  <p:nvPr/>
                </p:nvSpPr>
                <p:spPr>
                  <a:xfrm>
                    <a:off x="795601" y="1875600"/>
                    <a:ext cx="1209893" cy="1209600"/>
                  </a:xfrm>
                  <a:custGeom>
                    <a:avLst/>
                    <a:gdLst>
                      <a:gd name="connsiteX0" fmla="*/ 0 w 1209893"/>
                      <a:gd name="connsiteY0" fmla="*/ 0 h 1209600"/>
                      <a:gd name="connsiteX1" fmla="*/ 1207885 w 1209893"/>
                      <a:gd name="connsiteY1" fmla="*/ 0 h 1209600"/>
                      <a:gd name="connsiteX2" fmla="*/ 604089 w 1209893"/>
                      <a:gd name="connsiteY2" fmla="*/ 603796 h 1209600"/>
                      <a:gd name="connsiteX3" fmla="*/ 1209893 w 1209893"/>
                      <a:gd name="connsiteY3" fmla="*/ 1209600 h 1209600"/>
                      <a:gd name="connsiteX4" fmla="*/ 0 w 1209893"/>
                      <a:gd name="connsiteY4" fmla="*/ 1209600 h 12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9893" h="1209600">
                        <a:moveTo>
                          <a:pt x="0" y="0"/>
                        </a:moveTo>
                        <a:lnTo>
                          <a:pt x="1207885" y="0"/>
                        </a:lnTo>
                        <a:lnTo>
                          <a:pt x="604089" y="603796"/>
                        </a:lnTo>
                        <a:lnTo>
                          <a:pt x="1209893" y="1209600"/>
                        </a:lnTo>
                        <a:lnTo>
                          <a:pt x="0" y="12096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58" name="그룹 557"/>
                <p:cNvGrpSpPr/>
                <p:nvPr/>
              </p:nvGrpSpPr>
              <p:grpSpPr>
                <a:xfrm>
                  <a:off x="856800" y="1926000"/>
                  <a:ext cx="75710" cy="1097753"/>
                  <a:chOff x="945746" y="4130665"/>
                  <a:chExt cx="130579" cy="1893326"/>
                </a:xfrm>
              </p:grpSpPr>
              <p:sp>
                <p:nvSpPr>
                  <p:cNvPr id="559" name="직사각형 558"/>
                  <p:cNvSpPr/>
                  <p:nvPr/>
                </p:nvSpPr>
                <p:spPr>
                  <a:xfrm rot="16200000">
                    <a:off x="64373" y="5012039"/>
                    <a:ext cx="1893326" cy="1305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560" name="직사각형 559"/>
                  <p:cNvSpPr/>
                  <p:nvPr/>
                </p:nvSpPr>
                <p:spPr>
                  <a:xfrm rot="16200000">
                    <a:off x="211631" y="5159297"/>
                    <a:ext cx="1598808" cy="13057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</p:grpSp>
          </p:grpSp>
          <p:grpSp>
            <p:nvGrpSpPr>
              <p:cNvPr id="614" name="그룹 613"/>
              <p:cNvGrpSpPr/>
              <p:nvPr/>
            </p:nvGrpSpPr>
            <p:grpSpPr>
              <a:xfrm>
                <a:off x="114949" y="1700760"/>
                <a:ext cx="1211353" cy="852898"/>
                <a:chOff x="571049" y="1468672"/>
                <a:chExt cx="2364811" cy="1665033"/>
              </a:xfrm>
            </p:grpSpPr>
            <p:sp>
              <p:nvSpPr>
                <p:cNvPr id="623" name="자유형 622"/>
                <p:cNvSpPr/>
                <p:nvPr/>
              </p:nvSpPr>
              <p:spPr>
                <a:xfrm rot="14400000">
                  <a:off x="1832861" y="2583316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자유형 623"/>
                <p:cNvSpPr/>
                <p:nvPr/>
              </p:nvSpPr>
              <p:spPr>
                <a:xfrm>
                  <a:off x="571049" y="1587990"/>
                  <a:ext cx="1177451" cy="1450625"/>
                </a:xfrm>
                <a:custGeom>
                  <a:avLst/>
                  <a:gdLst>
                    <a:gd name="connsiteX0" fmla="*/ 0 w 1178345"/>
                    <a:gd name="connsiteY0" fmla="*/ 0 h 1451726"/>
                    <a:gd name="connsiteX1" fmla="*/ 1137106 w 1178345"/>
                    <a:gd name="connsiteY1" fmla="*/ 0 h 1451726"/>
                    <a:gd name="connsiteX2" fmla="*/ 1057233 w 1178345"/>
                    <a:gd name="connsiteY2" fmla="*/ 43354 h 1451726"/>
                    <a:gd name="connsiteX3" fmla="*/ 700296 w 1178345"/>
                    <a:gd name="connsiteY3" fmla="*/ 714671 h 1451726"/>
                    <a:gd name="connsiteX4" fmla="*/ 1057233 w 1178345"/>
                    <a:gd name="connsiteY4" fmla="*/ 1385988 h 1451726"/>
                    <a:gd name="connsiteX5" fmla="*/ 1178345 w 1178345"/>
                    <a:gd name="connsiteY5" fmla="*/ 1451726 h 1451726"/>
                    <a:gd name="connsiteX6" fmla="*/ 0 w 1178345"/>
                    <a:gd name="connsiteY6" fmla="*/ 1451726 h 14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8345" h="1451726">
                      <a:moveTo>
                        <a:pt x="0" y="0"/>
                      </a:moveTo>
                      <a:lnTo>
                        <a:pt x="1137106" y="0"/>
                      </a:lnTo>
                      <a:lnTo>
                        <a:pt x="1057233" y="43354"/>
                      </a:lnTo>
                      <a:cubicBezTo>
                        <a:pt x="841883" y="188841"/>
                        <a:pt x="700296" y="435222"/>
                        <a:pt x="700296" y="714671"/>
                      </a:cubicBezTo>
                      <a:cubicBezTo>
                        <a:pt x="700296" y="994121"/>
                        <a:pt x="841883" y="1240501"/>
                        <a:pt x="1057233" y="1385988"/>
                      </a:cubicBezTo>
                      <a:lnTo>
                        <a:pt x="1178345" y="1451726"/>
                      </a:lnTo>
                      <a:lnTo>
                        <a:pt x="0" y="1451726"/>
                      </a:lnTo>
                      <a:close/>
                    </a:path>
                  </a:pathLst>
                </a:custGeom>
                <a:solidFill>
                  <a:srgbClr val="E1EBF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1817481" y="2000989"/>
                  <a:ext cx="603344" cy="603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자유형 625"/>
                <p:cNvSpPr/>
                <p:nvPr/>
              </p:nvSpPr>
              <p:spPr>
                <a:xfrm>
                  <a:off x="1387702" y="1681447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자유형 626"/>
                <p:cNvSpPr/>
                <p:nvPr/>
              </p:nvSpPr>
              <p:spPr>
                <a:xfrm rot="7200000">
                  <a:off x="2385471" y="1751436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1" name="자유형 630"/>
                <p:cNvSpPr/>
                <p:nvPr/>
              </p:nvSpPr>
              <p:spPr>
                <a:xfrm rot="18000000">
                  <a:off x="1347450" y="2256103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2" name="자유형 631"/>
                <p:cNvSpPr/>
                <p:nvPr/>
              </p:nvSpPr>
              <p:spPr>
                <a:xfrm rot="10800000">
                  <a:off x="2347468" y="2337088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33" name="그룹 632"/>
                <p:cNvGrpSpPr/>
                <p:nvPr/>
              </p:nvGrpSpPr>
              <p:grpSpPr>
                <a:xfrm>
                  <a:off x="630000" y="1638000"/>
                  <a:ext cx="947797" cy="1440178"/>
                  <a:chOff x="622351" y="1625314"/>
                  <a:chExt cx="1331907" cy="2023833"/>
                </a:xfrm>
              </p:grpSpPr>
              <p:grpSp>
                <p:nvGrpSpPr>
                  <p:cNvPr id="635" name="그룹 634"/>
                  <p:cNvGrpSpPr/>
                  <p:nvPr/>
                </p:nvGrpSpPr>
                <p:grpSpPr>
                  <a:xfrm rot="16200000">
                    <a:off x="-259649" y="2507314"/>
                    <a:ext cx="1893600" cy="129600"/>
                    <a:chOff x="1127378" y="3626601"/>
                    <a:chExt cx="1620202" cy="130580"/>
                  </a:xfrm>
                </p:grpSpPr>
                <p:sp>
                  <p:nvSpPr>
                    <p:cNvPr id="637" name="직사각형 636"/>
                    <p:cNvSpPr/>
                    <p:nvPr/>
                  </p:nvSpPr>
                  <p:spPr>
                    <a:xfrm>
                      <a:off x="1127378" y="3626602"/>
                      <a:ext cx="1620202" cy="130579"/>
                    </a:xfrm>
                    <a:prstGeom prst="rect">
                      <a:avLst/>
                    </a:prstGeom>
                    <a:solidFill>
                      <a:schemeClr val="bg1">
                        <a:lumMod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p:txBody>
                </p:sp>
                <p:sp>
                  <p:nvSpPr>
                    <p:cNvPr id="638" name="직사각형 637"/>
                    <p:cNvSpPr/>
                    <p:nvPr/>
                  </p:nvSpPr>
                  <p:spPr>
                    <a:xfrm>
                      <a:off x="1127379" y="3626601"/>
                      <a:ext cx="1368171" cy="13057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p:txBody>
                </p:sp>
              </p:grpSp>
              <p:sp>
                <p:nvSpPr>
                  <p:cNvPr id="636" name="TextBox 635"/>
                  <p:cNvSpPr txBox="1"/>
                  <p:nvPr/>
                </p:nvSpPr>
                <p:spPr>
                  <a:xfrm>
                    <a:off x="682466" y="3142540"/>
                    <a:ext cx="1271792" cy="506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 sz="600" dirty="0"/>
                      <a:t>194/252</a:t>
                    </a:r>
                    <a:endParaRPr lang="en-US" altLang="ko-KR" sz="1000" dirty="0"/>
                  </a:p>
                </p:txBody>
              </p:sp>
            </p:grpSp>
            <p:sp>
              <p:nvSpPr>
                <p:cNvPr id="634" name="자유형 633"/>
                <p:cNvSpPr/>
                <p:nvPr/>
              </p:nvSpPr>
              <p:spPr>
                <a:xfrm rot="3600000">
                  <a:off x="1903441" y="1423668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39" name="그룹 638"/>
            <p:cNvGrpSpPr/>
            <p:nvPr/>
          </p:nvGrpSpPr>
          <p:grpSpPr>
            <a:xfrm flipH="1">
              <a:off x="1375602" y="5173590"/>
              <a:ext cx="1272853" cy="1495860"/>
              <a:chOff x="114949" y="1700760"/>
              <a:chExt cx="1272853" cy="1495860"/>
            </a:xfrm>
          </p:grpSpPr>
          <p:grpSp>
            <p:nvGrpSpPr>
              <p:cNvPr id="640" name="그룹 639"/>
              <p:cNvGrpSpPr/>
              <p:nvPr/>
            </p:nvGrpSpPr>
            <p:grpSpPr>
              <a:xfrm>
                <a:off x="114949" y="2564880"/>
                <a:ext cx="1272853" cy="631740"/>
                <a:chOff x="795601" y="1872796"/>
                <a:chExt cx="2444399" cy="1213200"/>
              </a:xfrm>
            </p:grpSpPr>
            <p:grpSp>
              <p:nvGrpSpPr>
                <p:cNvPr id="655" name="그룹 654"/>
                <p:cNvGrpSpPr/>
                <p:nvPr/>
              </p:nvGrpSpPr>
              <p:grpSpPr>
                <a:xfrm>
                  <a:off x="795601" y="1872796"/>
                  <a:ext cx="2444399" cy="1213200"/>
                  <a:chOff x="795601" y="1872796"/>
                  <a:chExt cx="2444399" cy="1213200"/>
                </a:xfrm>
              </p:grpSpPr>
              <p:grpSp>
                <p:nvGrpSpPr>
                  <p:cNvPr id="659" name="그룹 658"/>
                  <p:cNvGrpSpPr/>
                  <p:nvPr/>
                </p:nvGrpSpPr>
                <p:grpSpPr>
                  <a:xfrm flipH="1">
                    <a:off x="2192400" y="1872796"/>
                    <a:ext cx="1047600" cy="1213200"/>
                    <a:chOff x="1342800" y="6105600"/>
                    <a:chExt cx="537006" cy="622800"/>
                  </a:xfrm>
                </p:grpSpPr>
                <p:sp>
                  <p:nvSpPr>
                    <p:cNvPr id="665" name="평행 사변형 664"/>
                    <p:cNvSpPr/>
                    <p:nvPr/>
                  </p:nvSpPr>
                  <p:spPr>
                    <a:xfrm>
                      <a:off x="1501806" y="61056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666" name="평행 사변형 665"/>
                    <p:cNvSpPr/>
                    <p:nvPr/>
                  </p:nvSpPr>
                  <p:spPr>
                    <a:xfrm>
                      <a:off x="1342800" y="62640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667" name="평행 사변형 666"/>
                    <p:cNvSpPr/>
                    <p:nvPr/>
                  </p:nvSpPr>
                  <p:spPr>
                    <a:xfrm rot="21600000" flipH="1">
                      <a:off x="1342800" y="64296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668" name="평행 사변형 667"/>
                    <p:cNvSpPr/>
                    <p:nvPr/>
                  </p:nvSpPr>
                  <p:spPr>
                    <a:xfrm rot="21600000" flipH="1">
                      <a:off x="1501806" y="65880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sp>
                <p:nvSpPr>
                  <p:cNvPr id="660" name="다이아몬드 659"/>
                  <p:cNvSpPr/>
                  <p:nvPr/>
                </p:nvSpPr>
                <p:spPr>
                  <a:xfrm>
                    <a:off x="1818000" y="1884471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1" name="다이아몬드 660"/>
                  <p:cNvSpPr/>
                  <p:nvPr/>
                </p:nvSpPr>
                <p:spPr>
                  <a:xfrm>
                    <a:off x="2131112" y="2196045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2" name="다이아몬드 661"/>
                  <p:cNvSpPr/>
                  <p:nvPr/>
                </p:nvSpPr>
                <p:spPr>
                  <a:xfrm>
                    <a:off x="1818000" y="2512800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3" name="다이아몬드 662"/>
                  <p:cNvSpPr/>
                  <p:nvPr/>
                </p:nvSpPr>
                <p:spPr>
                  <a:xfrm>
                    <a:off x="1504800" y="2196398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4" name="자유형 663"/>
                  <p:cNvSpPr/>
                  <p:nvPr/>
                </p:nvSpPr>
                <p:spPr>
                  <a:xfrm>
                    <a:off x="795601" y="1875600"/>
                    <a:ext cx="1209893" cy="1209600"/>
                  </a:xfrm>
                  <a:custGeom>
                    <a:avLst/>
                    <a:gdLst>
                      <a:gd name="connsiteX0" fmla="*/ 0 w 1209893"/>
                      <a:gd name="connsiteY0" fmla="*/ 0 h 1209600"/>
                      <a:gd name="connsiteX1" fmla="*/ 1207885 w 1209893"/>
                      <a:gd name="connsiteY1" fmla="*/ 0 h 1209600"/>
                      <a:gd name="connsiteX2" fmla="*/ 604089 w 1209893"/>
                      <a:gd name="connsiteY2" fmla="*/ 603796 h 1209600"/>
                      <a:gd name="connsiteX3" fmla="*/ 1209893 w 1209893"/>
                      <a:gd name="connsiteY3" fmla="*/ 1209600 h 1209600"/>
                      <a:gd name="connsiteX4" fmla="*/ 0 w 1209893"/>
                      <a:gd name="connsiteY4" fmla="*/ 1209600 h 12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9893" h="1209600">
                        <a:moveTo>
                          <a:pt x="0" y="0"/>
                        </a:moveTo>
                        <a:lnTo>
                          <a:pt x="1207885" y="0"/>
                        </a:lnTo>
                        <a:lnTo>
                          <a:pt x="604089" y="603796"/>
                        </a:lnTo>
                        <a:lnTo>
                          <a:pt x="1209893" y="1209600"/>
                        </a:lnTo>
                        <a:lnTo>
                          <a:pt x="0" y="12096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56" name="그룹 655"/>
                <p:cNvGrpSpPr/>
                <p:nvPr/>
              </p:nvGrpSpPr>
              <p:grpSpPr>
                <a:xfrm>
                  <a:off x="856800" y="1926000"/>
                  <a:ext cx="75710" cy="1097753"/>
                  <a:chOff x="945746" y="4130665"/>
                  <a:chExt cx="130579" cy="1893326"/>
                </a:xfrm>
              </p:grpSpPr>
              <p:sp>
                <p:nvSpPr>
                  <p:cNvPr id="657" name="직사각형 656"/>
                  <p:cNvSpPr/>
                  <p:nvPr/>
                </p:nvSpPr>
                <p:spPr>
                  <a:xfrm rot="16200000">
                    <a:off x="64373" y="5012039"/>
                    <a:ext cx="1893326" cy="1305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58" name="직사각형 657"/>
                  <p:cNvSpPr/>
                  <p:nvPr/>
                </p:nvSpPr>
                <p:spPr>
                  <a:xfrm rot="16200000">
                    <a:off x="211631" y="5159297"/>
                    <a:ext cx="1598808" cy="13057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</p:grpSp>
          </p:grpSp>
          <p:grpSp>
            <p:nvGrpSpPr>
              <p:cNvPr id="641" name="그룹 640"/>
              <p:cNvGrpSpPr/>
              <p:nvPr/>
            </p:nvGrpSpPr>
            <p:grpSpPr>
              <a:xfrm>
                <a:off x="114949" y="1700760"/>
                <a:ext cx="1211353" cy="852898"/>
                <a:chOff x="571049" y="1468672"/>
                <a:chExt cx="2364811" cy="1665033"/>
              </a:xfrm>
            </p:grpSpPr>
            <p:sp>
              <p:nvSpPr>
                <p:cNvPr id="642" name="자유형 641"/>
                <p:cNvSpPr/>
                <p:nvPr/>
              </p:nvSpPr>
              <p:spPr>
                <a:xfrm rot="14400000">
                  <a:off x="1832861" y="2583316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자유형 642"/>
                <p:cNvSpPr/>
                <p:nvPr/>
              </p:nvSpPr>
              <p:spPr>
                <a:xfrm>
                  <a:off x="571049" y="1587990"/>
                  <a:ext cx="1177451" cy="1450625"/>
                </a:xfrm>
                <a:custGeom>
                  <a:avLst/>
                  <a:gdLst>
                    <a:gd name="connsiteX0" fmla="*/ 0 w 1178345"/>
                    <a:gd name="connsiteY0" fmla="*/ 0 h 1451726"/>
                    <a:gd name="connsiteX1" fmla="*/ 1137106 w 1178345"/>
                    <a:gd name="connsiteY1" fmla="*/ 0 h 1451726"/>
                    <a:gd name="connsiteX2" fmla="*/ 1057233 w 1178345"/>
                    <a:gd name="connsiteY2" fmla="*/ 43354 h 1451726"/>
                    <a:gd name="connsiteX3" fmla="*/ 700296 w 1178345"/>
                    <a:gd name="connsiteY3" fmla="*/ 714671 h 1451726"/>
                    <a:gd name="connsiteX4" fmla="*/ 1057233 w 1178345"/>
                    <a:gd name="connsiteY4" fmla="*/ 1385988 h 1451726"/>
                    <a:gd name="connsiteX5" fmla="*/ 1178345 w 1178345"/>
                    <a:gd name="connsiteY5" fmla="*/ 1451726 h 1451726"/>
                    <a:gd name="connsiteX6" fmla="*/ 0 w 1178345"/>
                    <a:gd name="connsiteY6" fmla="*/ 1451726 h 14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8345" h="1451726">
                      <a:moveTo>
                        <a:pt x="0" y="0"/>
                      </a:moveTo>
                      <a:lnTo>
                        <a:pt x="1137106" y="0"/>
                      </a:lnTo>
                      <a:lnTo>
                        <a:pt x="1057233" y="43354"/>
                      </a:lnTo>
                      <a:cubicBezTo>
                        <a:pt x="841883" y="188841"/>
                        <a:pt x="700296" y="435222"/>
                        <a:pt x="700296" y="714671"/>
                      </a:cubicBezTo>
                      <a:cubicBezTo>
                        <a:pt x="700296" y="994121"/>
                        <a:pt x="841883" y="1240501"/>
                        <a:pt x="1057233" y="1385988"/>
                      </a:cubicBezTo>
                      <a:lnTo>
                        <a:pt x="1178345" y="1451726"/>
                      </a:lnTo>
                      <a:lnTo>
                        <a:pt x="0" y="1451726"/>
                      </a:lnTo>
                      <a:close/>
                    </a:path>
                  </a:pathLst>
                </a:custGeom>
                <a:solidFill>
                  <a:srgbClr val="E1EBF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1817481" y="2000989"/>
                  <a:ext cx="603344" cy="603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자유형 644"/>
                <p:cNvSpPr/>
                <p:nvPr/>
              </p:nvSpPr>
              <p:spPr>
                <a:xfrm>
                  <a:off x="1387702" y="1681447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자유형 645"/>
                <p:cNvSpPr/>
                <p:nvPr/>
              </p:nvSpPr>
              <p:spPr>
                <a:xfrm rot="7200000">
                  <a:off x="2385471" y="1751436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자유형 646"/>
                <p:cNvSpPr/>
                <p:nvPr/>
              </p:nvSpPr>
              <p:spPr>
                <a:xfrm rot="18000000">
                  <a:off x="1347450" y="2256103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8" name="자유형 647"/>
                <p:cNvSpPr/>
                <p:nvPr/>
              </p:nvSpPr>
              <p:spPr>
                <a:xfrm rot="10800000">
                  <a:off x="2347468" y="2337088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9" name="그룹 648"/>
                <p:cNvGrpSpPr/>
                <p:nvPr/>
              </p:nvGrpSpPr>
              <p:grpSpPr>
                <a:xfrm>
                  <a:off x="630000" y="1638000"/>
                  <a:ext cx="947797" cy="1440178"/>
                  <a:chOff x="622351" y="1625314"/>
                  <a:chExt cx="1331907" cy="2023833"/>
                </a:xfrm>
              </p:grpSpPr>
              <p:grpSp>
                <p:nvGrpSpPr>
                  <p:cNvPr id="651" name="그룹 650"/>
                  <p:cNvGrpSpPr/>
                  <p:nvPr/>
                </p:nvGrpSpPr>
                <p:grpSpPr>
                  <a:xfrm rot="16200000">
                    <a:off x="-259649" y="2507314"/>
                    <a:ext cx="1893600" cy="129600"/>
                    <a:chOff x="1127378" y="3626601"/>
                    <a:chExt cx="1620202" cy="130580"/>
                  </a:xfrm>
                </p:grpSpPr>
                <p:sp>
                  <p:nvSpPr>
                    <p:cNvPr id="653" name="직사각형 652"/>
                    <p:cNvSpPr/>
                    <p:nvPr/>
                  </p:nvSpPr>
                  <p:spPr>
                    <a:xfrm>
                      <a:off x="1127378" y="3626602"/>
                      <a:ext cx="1620202" cy="130579"/>
                    </a:xfrm>
                    <a:prstGeom prst="rect">
                      <a:avLst/>
                    </a:prstGeom>
                    <a:solidFill>
                      <a:schemeClr val="bg1">
                        <a:lumMod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p:txBody>
                </p:sp>
                <p:sp>
                  <p:nvSpPr>
                    <p:cNvPr id="654" name="직사각형 653"/>
                    <p:cNvSpPr/>
                    <p:nvPr/>
                  </p:nvSpPr>
                  <p:spPr>
                    <a:xfrm>
                      <a:off x="1127379" y="3626601"/>
                      <a:ext cx="1368171" cy="13057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p:txBody>
                </p:sp>
              </p:grpSp>
              <p:sp>
                <p:nvSpPr>
                  <p:cNvPr id="652" name="TextBox 651"/>
                  <p:cNvSpPr txBox="1"/>
                  <p:nvPr/>
                </p:nvSpPr>
                <p:spPr>
                  <a:xfrm>
                    <a:off x="682466" y="3142540"/>
                    <a:ext cx="1271792" cy="506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 sz="600" dirty="0"/>
                      <a:t>194/252</a:t>
                    </a:r>
                    <a:endParaRPr lang="en-US" altLang="ko-KR" sz="1000" dirty="0"/>
                  </a:p>
                </p:txBody>
              </p:sp>
            </p:grpSp>
            <p:sp>
              <p:nvSpPr>
                <p:cNvPr id="650" name="자유형 649"/>
                <p:cNvSpPr/>
                <p:nvPr/>
              </p:nvSpPr>
              <p:spPr>
                <a:xfrm rot="3600000">
                  <a:off x="1903441" y="1423668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9530882" y="5220045"/>
              <a:ext cx="1272853" cy="1495860"/>
              <a:chOff x="9530882" y="5173590"/>
              <a:chExt cx="1272853" cy="1495860"/>
            </a:xfrm>
          </p:grpSpPr>
          <p:grpSp>
            <p:nvGrpSpPr>
              <p:cNvPr id="670" name="그룹 669"/>
              <p:cNvGrpSpPr/>
              <p:nvPr/>
            </p:nvGrpSpPr>
            <p:grpSpPr>
              <a:xfrm>
                <a:off x="9530882" y="5173590"/>
                <a:ext cx="1272853" cy="631740"/>
                <a:chOff x="795601" y="1872796"/>
                <a:chExt cx="2444399" cy="1213200"/>
              </a:xfrm>
            </p:grpSpPr>
            <p:grpSp>
              <p:nvGrpSpPr>
                <p:cNvPr id="685" name="그룹 684"/>
                <p:cNvGrpSpPr/>
                <p:nvPr/>
              </p:nvGrpSpPr>
              <p:grpSpPr>
                <a:xfrm>
                  <a:off x="795601" y="1872796"/>
                  <a:ext cx="2444399" cy="1213200"/>
                  <a:chOff x="795601" y="1872796"/>
                  <a:chExt cx="2444399" cy="1213200"/>
                </a:xfrm>
              </p:grpSpPr>
              <p:grpSp>
                <p:nvGrpSpPr>
                  <p:cNvPr id="689" name="그룹 688"/>
                  <p:cNvGrpSpPr/>
                  <p:nvPr/>
                </p:nvGrpSpPr>
                <p:grpSpPr>
                  <a:xfrm flipH="1">
                    <a:off x="2192400" y="1872796"/>
                    <a:ext cx="1047600" cy="1213200"/>
                    <a:chOff x="1342800" y="6105600"/>
                    <a:chExt cx="537006" cy="622800"/>
                  </a:xfrm>
                </p:grpSpPr>
                <p:sp>
                  <p:nvSpPr>
                    <p:cNvPr id="695" name="평행 사변형 694"/>
                    <p:cNvSpPr/>
                    <p:nvPr/>
                  </p:nvSpPr>
                  <p:spPr>
                    <a:xfrm>
                      <a:off x="1501806" y="61056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696" name="평행 사변형 695"/>
                    <p:cNvSpPr/>
                    <p:nvPr/>
                  </p:nvSpPr>
                  <p:spPr>
                    <a:xfrm>
                      <a:off x="1342800" y="62640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697" name="평행 사변형 696"/>
                    <p:cNvSpPr/>
                    <p:nvPr/>
                  </p:nvSpPr>
                  <p:spPr>
                    <a:xfrm rot="21600000" flipH="1">
                      <a:off x="1342800" y="64296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698" name="평행 사변형 697"/>
                    <p:cNvSpPr/>
                    <p:nvPr/>
                  </p:nvSpPr>
                  <p:spPr>
                    <a:xfrm rot="21600000" flipH="1">
                      <a:off x="1501806" y="65880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sp>
                <p:nvSpPr>
                  <p:cNvPr id="690" name="다이아몬드 689"/>
                  <p:cNvSpPr/>
                  <p:nvPr/>
                </p:nvSpPr>
                <p:spPr>
                  <a:xfrm>
                    <a:off x="1818000" y="1884471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1" name="다이아몬드 690"/>
                  <p:cNvSpPr/>
                  <p:nvPr/>
                </p:nvSpPr>
                <p:spPr>
                  <a:xfrm>
                    <a:off x="2131112" y="2196045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2" name="다이아몬드 691"/>
                  <p:cNvSpPr/>
                  <p:nvPr/>
                </p:nvSpPr>
                <p:spPr>
                  <a:xfrm>
                    <a:off x="1818000" y="2512800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3" name="다이아몬드 692"/>
                  <p:cNvSpPr/>
                  <p:nvPr/>
                </p:nvSpPr>
                <p:spPr>
                  <a:xfrm>
                    <a:off x="1504800" y="2196398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4" name="자유형 693"/>
                  <p:cNvSpPr/>
                  <p:nvPr/>
                </p:nvSpPr>
                <p:spPr>
                  <a:xfrm>
                    <a:off x="795601" y="1875600"/>
                    <a:ext cx="1209893" cy="1209600"/>
                  </a:xfrm>
                  <a:custGeom>
                    <a:avLst/>
                    <a:gdLst>
                      <a:gd name="connsiteX0" fmla="*/ 0 w 1209893"/>
                      <a:gd name="connsiteY0" fmla="*/ 0 h 1209600"/>
                      <a:gd name="connsiteX1" fmla="*/ 1207885 w 1209893"/>
                      <a:gd name="connsiteY1" fmla="*/ 0 h 1209600"/>
                      <a:gd name="connsiteX2" fmla="*/ 604089 w 1209893"/>
                      <a:gd name="connsiteY2" fmla="*/ 603796 h 1209600"/>
                      <a:gd name="connsiteX3" fmla="*/ 1209893 w 1209893"/>
                      <a:gd name="connsiteY3" fmla="*/ 1209600 h 1209600"/>
                      <a:gd name="connsiteX4" fmla="*/ 0 w 1209893"/>
                      <a:gd name="connsiteY4" fmla="*/ 1209600 h 12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9893" h="1209600">
                        <a:moveTo>
                          <a:pt x="0" y="0"/>
                        </a:moveTo>
                        <a:lnTo>
                          <a:pt x="1207885" y="0"/>
                        </a:lnTo>
                        <a:lnTo>
                          <a:pt x="604089" y="603796"/>
                        </a:lnTo>
                        <a:lnTo>
                          <a:pt x="1209893" y="1209600"/>
                        </a:lnTo>
                        <a:lnTo>
                          <a:pt x="0" y="12096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86" name="그룹 685"/>
                <p:cNvGrpSpPr/>
                <p:nvPr/>
              </p:nvGrpSpPr>
              <p:grpSpPr>
                <a:xfrm>
                  <a:off x="856800" y="1926000"/>
                  <a:ext cx="75710" cy="1097753"/>
                  <a:chOff x="945746" y="4130665"/>
                  <a:chExt cx="130579" cy="1893326"/>
                </a:xfrm>
              </p:grpSpPr>
              <p:sp>
                <p:nvSpPr>
                  <p:cNvPr id="687" name="직사각형 686"/>
                  <p:cNvSpPr/>
                  <p:nvPr/>
                </p:nvSpPr>
                <p:spPr>
                  <a:xfrm rot="16200000">
                    <a:off x="64373" y="5012039"/>
                    <a:ext cx="1893326" cy="1305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88" name="직사각형 687"/>
                  <p:cNvSpPr/>
                  <p:nvPr/>
                </p:nvSpPr>
                <p:spPr>
                  <a:xfrm rot="16200000">
                    <a:off x="211631" y="5159297"/>
                    <a:ext cx="1598808" cy="13057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</p:grpSp>
          </p:grpSp>
          <p:grpSp>
            <p:nvGrpSpPr>
              <p:cNvPr id="671" name="그룹 670"/>
              <p:cNvGrpSpPr/>
              <p:nvPr/>
            </p:nvGrpSpPr>
            <p:grpSpPr>
              <a:xfrm>
                <a:off x="9530882" y="5816552"/>
                <a:ext cx="1211353" cy="852898"/>
                <a:chOff x="571049" y="1468672"/>
                <a:chExt cx="2364811" cy="1665033"/>
              </a:xfrm>
            </p:grpSpPr>
            <p:sp>
              <p:nvSpPr>
                <p:cNvPr id="672" name="자유형 671"/>
                <p:cNvSpPr/>
                <p:nvPr/>
              </p:nvSpPr>
              <p:spPr>
                <a:xfrm rot="14400000">
                  <a:off x="1832861" y="2583316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3" name="자유형 672"/>
                <p:cNvSpPr/>
                <p:nvPr/>
              </p:nvSpPr>
              <p:spPr>
                <a:xfrm>
                  <a:off x="571049" y="1587990"/>
                  <a:ext cx="1177451" cy="1450625"/>
                </a:xfrm>
                <a:custGeom>
                  <a:avLst/>
                  <a:gdLst>
                    <a:gd name="connsiteX0" fmla="*/ 0 w 1178345"/>
                    <a:gd name="connsiteY0" fmla="*/ 0 h 1451726"/>
                    <a:gd name="connsiteX1" fmla="*/ 1137106 w 1178345"/>
                    <a:gd name="connsiteY1" fmla="*/ 0 h 1451726"/>
                    <a:gd name="connsiteX2" fmla="*/ 1057233 w 1178345"/>
                    <a:gd name="connsiteY2" fmla="*/ 43354 h 1451726"/>
                    <a:gd name="connsiteX3" fmla="*/ 700296 w 1178345"/>
                    <a:gd name="connsiteY3" fmla="*/ 714671 h 1451726"/>
                    <a:gd name="connsiteX4" fmla="*/ 1057233 w 1178345"/>
                    <a:gd name="connsiteY4" fmla="*/ 1385988 h 1451726"/>
                    <a:gd name="connsiteX5" fmla="*/ 1178345 w 1178345"/>
                    <a:gd name="connsiteY5" fmla="*/ 1451726 h 1451726"/>
                    <a:gd name="connsiteX6" fmla="*/ 0 w 1178345"/>
                    <a:gd name="connsiteY6" fmla="*/ 1451726 h 14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8345" h="1451726">
                      <a:moveTo>
                        <a:pt x="0" y="0"/>
                      </a:moveTo>
                      <a:lnTo>
                        <a:pt x="1137106" y="0"/>
                      </a:lnTo>
                      <a:lnTo>
                        <a:pt x="1057233" y="43354"/>
                      </a:lnTo>
                      <a:cubicBezTo>
                        <a:pt x="841883" y="188841"/>
                        <a:pt x="700296" y="435222"/>
                        <a:pt x="700296" y="714671"/>
                      </a:cubicBezTo>
                      <a:cubicBezTo>
                        <a:pt x="700296" y="994121"/>
                        <a:pt x="841883" y="1240501"/>
                        <a:pt x="1057233" y="1385988"/>
                      </a:cubicBezTo>
                      <a:lnTo>
                        <a:pt x="1178345" y="1451726"/>
                      </a:lnTo>
                      <a:lnTo>
                        <a:pt x="0" y="1451726"/>
                      </a:lnTo>
                      <a:close/>
                    </a:path>
                  </a:pathLst>
                </a:custGeom>
                <a:solidFill>
                  <a:srgbClr val="E1EBF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타원 673"/>
                <p:cNvSpPr/>
                <p:nvPr/>
              </p:nvSpPr>
              <p:spPr>
                <a:xfrm>
                  <a:off x="1817481" y="2000989"/>
                  <a:ext cx="603344" cy="603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5" name="자유형 674"/>
                <p:cNvSpPr/>
                <p:nvPr/>
              </p:nvSpPr>
              <p:spPr>
                <a:xfrm>
                  <a:off x="1387702" y="1681447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6" name="자유형 675"/>
                <p:cNvSpPr/>
                <p:nvPr/>
              </p:nvSpPr>
              <p:spPr>
                <a:xfrm rot="7200000">
                  <a:off x="2385471" y="1751436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자유형 676"/>
                <p:cNvSpPr/>
                <p:nvPr/>
              </p:nvSpPr>
              <p:spPr>
                <a:xfrm rot="18000000">
                  <a:off x="1347450" y="2256103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8" name="자유형 677"/>
                <p:cNvSpPr/>
                <p:nvPr/>
              </p:nvSpPr>
              <p:spPr>
                <a:xfrm rot="10800000">
                  <a:off x="2347468" y="2337088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79" name="그룹 678"/>
                <p:cNvGrpSpPr/>
                <p:nvPr/>
              </p:nvGrpSpPr>
              <p:grpSpPr>
                <a:xfrm>
                  <a:off x="630000" y="1638000"/>
                  <a:ext cx="947797" cy="1440178"/>
                  <a:chOff x="622351" y="1625314"/>
                  <a:chExt cx="1331907" cy="2023833"/>
                </a:xfrm>
              </p:grpSpPr>
              <p:grpSp>
                <p:nvGrpSpPr>
                  <p:cNvPr id="681" name="그룹 680"/>
                  <p:cNvGrpSpPr/>
                  <p:nvPr/>
                </p:nvGrpSpPr>
                <p:grpSpPr>
                  <a:xfrm rot="16200000">
                    <a:off x="-259649" y="2507314"/>
                    <a:ext cx="1893600" cy="129600"/>
                    <a:chOff x="1127378" y="3626601"/>
                    <a:chExt cx="1620202" cy="130580"/>
                  </a:xfrm>
                </p:grpSpPr>
                <p:sp>
                  <p:nvSpPr>
                    <p:cNvPr id="683" name="직사각형 682"/>
                    <p:cNvSpPr/>
                    <p:nvPr/>
                  </p:nvSpPr>
                  <p:spPr>
                    <a:xfrm>
                      <a:off x="1127378" y="3626602"/>
                      <a:ext cx="1620202" cy="130579"/>
                    </a:xfrm>
                    <a:prstGeom prst="rect">
                      <a:avLst/>
                    </a:prstGeom>
                    <a:solidFill>
                      <a:schemeClr val="bg1">
                        <a:lumMod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p:txBody>
                </p:sp>
                <p:sp>
                  <p:nvSpPr>
                    <p:cNvPr id="684" name="직사각형 683"/>
                    <p:cNvSpPr/>
                    <p:nvPr/>
                  </p:nvSpPr>
                  <p:spPr>
                    <a:xfrm>
                      <a:off x="1127379" y="3626601"/>
                      <a:ext cx="1368171" cy="13057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p:txBody>
                </p:sp>
              </p:grpSp>
              <p:sp>
                <p:nvSpPr>
                  <p:cNvPr id="682" name="TextBox 681"/>
                  <p:cNvSpPr txBox="1"/>
                  <p:nvPr/>
                </p:nvSpPr>
                <p:spPr>
                  <a:xfrm>
                    <a:off x="682466" y="3142540"/>
                    <a:ext cx="1271792" cy="506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 sz="600" dirty="0"/>
                      <a:t>194/252</a:t>
                    </a:r>
                    <a:endParaRPr lang="en-US" altLang="ko-KR" sz="1000" dirty="0"/>
                  </a:p>
                </p:txBody>
              </p:sp>
            </p:grpSp>
            <p:sp>
              <p:nvSpPr>
                <p:cNvPr id="680" name="자유형 679"/>
                <p:cNvSpPr/>
                <p:nvPr/>
              </p:nvSpPr>
              <p:spPr>
                <a:xfrm rot="3600000">
                  <a:off x="1903441" y="1423668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99" name="그룹 698"/>
            <p:cNvGrpSpPr/>
            <p:nvPr/>
          </p:nvGrpSpPr>
          <p:grpSpPr>
            <a:xfrm flipH="1">
              <a:off x="10810597" y="1736048"/>
              <a:ext cx="1272853" cy="1495860"/>
              <a:chOff x="9530882" y="5173590"/>
              <a:chExt cx="1272853" cy="1495860"/>
            </a:xfrm>
          </p:grpSpPr>
          <p:grpSp>
            <p:nvGrpSpPr>
              <p:cNvPr id="700" name="그룹 699"/>
              <p:cNvGrpSpPr/>
              <p:nvPr/>
            </p:nvGrpSpPr>
            <p:grpSpPr>
              <a:xfrm>
                <a:off x="9530882" y="5173590"/>
                <a:ext cx="1272853" cy="631740"/>
                <a:chOff x="795601" y="1872796"/>
                <a:chExt cx="2444399" cy="1213200"/>
              </a:xfrm>
            </p:grpSpPr>
            <p:grpSp>
              <p:nvGrpSpPr>
                <p:cNvPr id="715" name="그룹 714"/>
                <p:cNvGrpSpPr/>
                <p:nvPr/>
              </p:nvGrpSpPr>
              <p:grpSpPr>
                <a:xfrm>
                  <a:off x="795601" y="1872796"/>
                  <a:ext cx="2444399" cy="1213200"/>
                  <a:chOff x="795601" y="1872796"/>
                  <a:chExt cx="2444399" cy="1213200"/>
                </a:xfrm>
              </p:grpSpPr>
              <p:grpSp>
                <p:nvGrpSpPr>
                  <p:cNvPr id="719" name="그룹 718"/>
                  <p:cNvGrpSpPr/>
                  <p:nvPr/>
                </p:nvGrpSpPr>
                <p:grpSpPr>
                  <a:xfrm flipH="1">
                    <a:off x="2192400" y="1872796"/>
                    <a:ext cx="1047600" cy="1213200"/>
                    <a:chOff x="1342800" y="6105600"/>
                    <a:chExt cx="537006" cy="622800"/>
                  </a:xfrm>
                </p:grpSpPr>
                <p:sp>
                  <p:nvSpPr>
                    <p:cNvPr id="764" name="평행 사변형 763"/>
                    <p:cNvSpPr/>
                    <p:nvPr/>
                  </p:nvSpPr>
                  <p:spPr>
                    <a:xfrm>
                      <a:off x="1501806" y="61056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765" name="평행 사변형 764"/>
                    <p:cNvSpPr/>
                    <p:nvPr/>
                  </p:nvSpPr>
                  <p:spPr>
                    <a:xfrm>
                      <a:off x="1342800" y="62640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766" name="평행 사변형 765"/>
                    <p:cNvSpPr/>
                    <p:nvPr/>
                  </p:nvSpPr>
                  <p:spPr>
                    <a:xfrm rot="21600000" flipH="1">
                      <a:off x="1342800" y="64296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767" name="평행 사변형 766"/>
                    <p:cNvSpPr/>
                    <p:nvPr/>
                  </p:nvSpPr>
                  <p:spPr>
                    <a:xfrm rot="21600000" flipH="1">
                      <a:off x="1501806" y="6588000"/>
                      <a:ext cx="378000" cy="140400"/>
                    </a:xfrm>
                    <a:prstGeom prst="parallelogram">
                      <a:avLst>
                        <a:gd name="adj" fmla="val 10108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sp>
                <p:nvSpPr>
                  <p:cNvPr id="720" name="다이아몬드 719"/>
                  <p:cNvSpPr/>
                  <p:nvPr/>
                </p:nvSpPr>
                <p:spPr>
                  <a:xfrm>
                    <a:off x="1818000" y="1884471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0" name="다이아몬드 759"/>
                  <p:cNvSpPr/>
                  <p:nvPr/>
                </p:nvSpPr>
                <p:spPr>
                  <a:xfrm>
                    <a:off x="2131112" y="2196045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1" name="다이아몬드 760"/>
                  <p:cNvSpPr/>
                  <p:nvPr/>
                </p:nvSpPr>
                <p:spPr>
                  <a:xfrm>
                    <a:off x="1818000" y="2512800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2" name="다이아몬드 761"/>
                  <p:cNvSpPr/>
                  <p:nvPr/>
                </p:nvSpPr>
                <p:spPr>
                  <a:xfrm>
                    <a:off x="1504800" y="2196398"/>
                    <a:ext cx="566702" cy="566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3" name="자유형 762"/>
                  <p:cNvSpPr/>
                  <p:nvPr/>
                </p:nvSpPr>
                <p:spPr>
                  <a:xfrm>
                    <a:off x="795601" y="1875600"/>
                    <a:ext cx="1209893" cy="1209600"/>
                  </a:xfrm>
                  <a:custGeom>
                    <a:avLst/>
                    <a:gdLst>
                      <a:gd name="connsiteX0" fmla="*/ 0 w 1209893"/>
                      <a:gd name="connsiteY0" fmla="*/ 0 h 1209600"/>
                      <a:gd name="connsiteX1" fmla="*/ 1207885 w 1209893"/>
                      <a:gd name="connsiteY1" fmla="*/ 0 h 1209600"/>
                      <a:gd name="connsiteX2" fmla="*/ 604089 w 1209893"/>
                      <a:gd name="connsiteY2" fmla="*/ 603796 h 1209600"/>
                      <a:gd name="connsiteX3" fmla="*/ 1209893 w 1209893"/>
                      <a:gd name="connsiteY3" fmla="*/ 1209600 h 1209600"/>
                      <a:gd name="connsiteX4" fmla="*/ 0 w 1209893"/>
                      <a:gd name="connsiteY4" fmla="*/ 1209600 h 12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9893" h="1209600">
                        <a:moveTo>
                          <a:pt x="0" y="0"/>
                        </a:moveTo>
                        <a:lnTo>
                          <a:pt x="1207885" y="0"/>
                        </a:lnTo>
                        <a:lnTo>
                          <a:pt x="604089" y="603796"/>
                        </a:lnTo>
                        <a:lnTo>
                          <a:pt x="1209893" y="1209600"/>
                        </a:lnTo>
                        <a:lnTo>
                          <a:pt x="0" y="12096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16" name="그룹 715"/>
                <p:cNvGrpSpPr/>
                <p:nvPr/>
              </p:nvGrpSpPr>
              <p:grpSpPr>
                <a:xfrm>
                  <a:off x="856800" y="1926000"/>
                  <a:ext cx="75710" cy="1097753"/>
                  <a:chOff x="945746" y="4130665"/>
                  <a:chExt cx="130579" cy="1893326"/>
                </a:xfrm>
              </p:grpSpPr>
              <p:sp>
                <p:nvSpPr>
                  <p:cNvPr id="717" name="직사각형 716"/>
                  <p:cNvSpPr/>
                  <p:nvPr/>
                </p:nvSpPr>
                <p:spPr>
                  <a:xfrm rot="16200000">
                    <a:off x="64373" y="5012039"/>
                    <a:ext cx="1893326" cy="1305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718" name="직사각형 717"/>
                  <p:cNvSpPr/>
                  <p:nvPr/>
                </p:nvSpPr>
                <p:spPr>
                  <a:xfrm rot="16200000">
                    <a:off x="211631" y="5159297"/>
                    <a:ext cx="1598808" cy="13057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</p:grpSp>
          </p:grpSp>
          <p:grpSp>
            <p:nvGrpSpPr>
              <p:cNvPr id="701" name="그룹 700"/>
              <p:cNvGrpSpPr/>
              <p:nvPr/>
            </p:nvGrpSpPr>
            <p:grpSpPr>
              <a:xfrm>
                <a:off x="9530882" y="5816552"/>
                <a:ext cx="1211353" cy="852898"/>
                <a:chOff x="571049" y="1468672"/>
                <a:chExt cx="2364811" cy="1665033"/>
              </a:xfrm>
            </p:grpSpPr>
            <p:sp>
              <p:nvSpPr>
                <p:cNvPr id="702" name="자유형 701"/>
                <p:cNvSpPr/>
                <p:nvPr/>
              </p:nvSpPr>
              <p:spPr>
                <a:xfrm rot="14400000">
                  <a:off x="1832861" y="2583316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자유형 702"/>
                <p:cNvSpPr/>
                <p:nvPr/>
              </p:nvSpPr>
              <p:spPr>
                <a:xfrm>
                  <a:off x="571049" y="1587990"/>
                  <a:ext cx="1177451" cy="1450625"/>
                </a:xfrm>
                <a:custGeom>
                  <a:avLst/>
                  <a:gdLst>
                    <a:gd name="connsiteX0" fmla="*/ 0 w 1178345"/>
                    <a:gd name="connsiteY0" fmla="*/ 0 h 1451726"/>
                    <a:gd name="connsiteX1" fmla="*/ 1137106 w 1178345"/>
                    <a:gd name="connsiteY1" fmla="*/ 0 h 1451726"/>
                    <a:gd name="connsiteX2" fmla="*/ 1057233 w 1178345"/>
                    <a:gd name="connsiteY2" fmla="*/ 43354 h 1451726"/>
                    <a:gd name="connsiteX3" fmla="*/ 700296 w 1178345"/>
                    <a:gd name="connsiteY3" fmla="*/ 714671 h 1451726"/>
                    <a:gd name="connsiteX4" fmla="*/ 1057233 w 1178345"/>
                    <a:gd name="connsiteY4" fmla="*/ 1385988 h 1451726"/>
                    <a:gd name="connsiteX5" fmla="*/ 1178345 w 1178345"/>
                    <a:gd name="connsiteY5" fmla="*/ 1451726 h 1451726"/>
                    <a:gd name="connsiteX6" fmla="*/ 0 w 1178345"/>
                    <a:gd name="connsiteY6" fmla="*/ 1451726 h 14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8345" h="1451726">
                      <a:moveTo>
                        <a:pt x="0" y="0"/>
                      </a:moveTo>
                      <a:lnTo>
                        <a:pt x="1137106" y="0"/>
                      </a:lnTo>
                      <a:lnTo>
                        <a:pt x="1057233" y="43354"/>
                      </a:lnTo>
                      <a:cubicBezTo>
                        <a:pt x="841883" y="188841"/>
                        <a:pt x="700296" y="435222"/>
                        <a:pt x="700296" y="714671"/>
                      </a:cubicBezTo>
                      <a:cubicBezTo>
                        <a:pt x="700296" y="994121"/>
                        <a:pt x="841883" y="1240501"/>
                        <a:pt x="1057233" y="1385988"/>
                      </a:cubicBezTo>
                      <a:lnTo>
                        <a:pt x="1178345" y="1451726"/>
                      </a:lnTo>
                      <a:lnTo>
                        <a:pt x="0" y="1451726"/>
                      </a:lnTo>
                      <a:close/>
                    </a:path>
                  </a:pathLst>
                </a:custGeom>
                <a:solidFill>
                  <a:srgbClr val="E1EBF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>
                  <a:off x="1817481" y="2000989"/>
                  <a:ext cx="603344" cy="603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자유형 704"/>
                <p:cNvSpPr/>
                <p:nvPr/>
              </p:nvSpPr>
              <p:spPr>
                <a:xfrm>
                  <a:off x="1387702" y="1681447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자유형 705"/>
                <p:cNvSpPr/>
                <p:nvPr/>
              </p:nvSpPr>
              <p:spPr>
                <a:xfrm rot="7200000">
                  <a:off x="2385471" y="1751436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자유형 706"/>
                <p:cNvSpPr/>
                <p:nvPr/>
              </p:nvSpPr>
              <p:spPr>
                <a:xfrm rot="18000000">
                  <a:off x="1347450" y="2256103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8" name="자유형 707"/>
                <p:cNvSpPr/>
                <p:nvPr/>
              </p:nvSpPr>
              <p:spPr>
                <a:xfrm rot="10800000">
                  <a:off x="2347468" y="2337088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09" name="그룹 708"/>
                <p:cNvGrpSpPr/>
                <p:nvPr/>
              </p:nvGrpSpPr>
              <p:grpSpPr>
                <a:xfrm>
                  <a:off x="630000" y="1638000"/>
                  <a:ext cx="947797" cy="1440178"/>
                  <a:chOff x="622351" y="1625314"/>
                  <a:chExt cx="1331907" cy="2023833"/>
                </a:xfrm>
              </p:grpSpPr>
              <p:grpSp>
                <p:nvGrpSpPr>
                  <p:cNvPr id="711" name="그룹 710"/>
                  <p:cNvGrpSpPr/>
                  <p:nvPr/>
                </p:nvGrpSpPr>
                <p:grpSpPr>
                  <a:xfrm rot="16200000">
                    <a:off x="-259649" y="2507314"/>
                    <a:ext cx="1893600" cy="129600"/>
                    <a:chOff x="1127378" y="3626601"/>
                    <a:chExt cx="1620202" cy="130580"/>
                  </a:xfrm>
                </p:grpSpPr>
                <p:sp>
                  <p:nvSpPr>
                    <p:cNvPr id="713" name="직사각형 712"/>
                    <p:cNvSpPr/>
                    <p:nvPr/>
                  </p:nvSpPr>
                  <p:spPr>
                    <a:xfrm>
                      <a:off x="1127378" y="3626602"/>
                      <a:ext cx="1620202" cy="130579"/>
                    </a:xfrm>
                    <a:prstGeom prst="rect">
                      <a:avLst/>
                    </a:prstGeom>
                    <a:solidFill>
                      <a:schemeClr val="bg1">
                        <a:lumMod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p:txBody>
                </p:sp>
                <p:sp>
                  <p:nvSpPr>
                    <p:cNvPr id="714" name="직사각형 713"/>
                    <p:cNvSpPr/>
                    <p:nvPr/>
                  </p:nvSpPr>
                  <p:spPr>
                    <a:xfrm>
                      <a:off x="1127379" y="3626601"/>
                      <a:ext cx="1368171" cy="13057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p:txBody>
                </p:sp>
              </p:grpSp>
              <p:sp>
                <p:nvSpPr>
                  <p:cNvPr id="712" name="TextBox 711"/>
                  <p:cNvSpPr txBox="1"/>
                  <p:nvPr/>
                </p:nvSpPr>
                <p:spPr>
                  <a:xfrm>
                    <a:off x="682466" y="3142540"/>
                    <a:ext cx="1271792" cy="506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 sz="600" dirty="0"/>
                      <a:t>194/252</a:t>
                    </a:r>
                    <a:endParaRPr lang="en-US" altLang="ko-KR" sz="1000" dirty="0"/>
                  </a:p>
                </p:txBody>
              </p:sp>
            </p:grpSp>
            <p:sp>
              <p:nvSpPr>
                <p:cNvPr id="710" name="자유형 709"/>
                <p:cNvSpPr/>
                <p:nvPr/>
              </p:nvSpPr>
              <p:spPr>
                <a:xfrm rot="3600000">
                  <a:off x="1903441" y="1423668"/>
                  <a:ext cx="505385" cy="595393"/>
                </a:xfrm>
                <a:custGeom>
                  <a:avLst/>
                  <a:gdLst>
                    <a:gd name="connsiteX0" fmla="*/ 340915 w 505385"/>
                    <a:gd name="connsiteY0" fmla="*/ 0 h 595393"/>
                    <a:gd name="connsiteX1" fmla="*/ 505385 w 505385"/>
                    <a:gd name="connsiteY1" fmla="*/ 284871 h 595393"/>
                    <a:gd name="connsiteX2" fmla="*/ 445889 w 505385"/>
                    <a:gd name="connsiteY2" fmla="*/ 333961 h 595393"/>
                    <a:gd name="connsiteX3" fmla="*/ 335157 w 505385"/>
                    <a:gd name="connsiteY3" fmla="*/ 539344 h 595393"/>
                    <a:gd name="connsiteX4" fmla="*/ 329507 w 505385"/>
                    <a:gd name="connsiteY4" fmla="*/ 595393 h 595393"/>
                    <a:gd name="connsiteX5" fmla="*/ 0 w 505385"/>
                    <a:gd name="connsiteY5" fmla="*/ 595393 h 595393"/>
                    <a:gd name="connsiteX6" fmla="*/ 19931 w 505385"/>
                    <a:gd name="connsiteY6" fmla="*/ 437178 h 595393"/>
                    <a:gd name="connsiteX7" fmla="*/ 321417 w 505385"/>
                    <a:gd name="connsiteY7" fmla="*/ 10583 h 59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5385" h="595393">
                      <a:moveTo>
                        <a:pt x="340915" y="0"/>
                      </a:moveTo>
                      <a:lnTo>
                        <a:pt x="505385" y="284871"/>
                      </a:lnTo>
                      <a:lnTo>
                        <a:pt x="445889" y="333961"/>
                      </a:lnTo>
                      <a:cubicBezTo>
                        <a:pt x="390753" y="389097"/>
                        <a:pt x="351392" y="460008"/>
                        <a:pt x="335157" y="539344"/>
                      </a:cubicBezTo>
                      <a:lnTo>
                        <a:pt x="329507" y="595393"/>
                      </a:lnTo>
                      <a:lnTo>
                        <a:pt x="0" y="595393"/>
                      </a:lnTo>
                      <a:lnTo>
                        <a:pt x="19931" y="437178"/>
                      </a:lnTo>
                      <a:cubicBezTo>
                        <a:pt x="65334" y="260709"/>
                        <a:pt x="174506" y="109835"/>
                        <a:pt x="321417" y="10583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108" y="1976919"/>
              <a:ext cx="463429" cy="47588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046" y="3737361"/>
              <a:ext cx="493327" cy="47588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750" y="1502872"/>
              <a:ext cx="463429" cy="46592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098" y="3680526"/>
              <a:ext cx="493327" cy="4659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70" t="10310" r="1270" b="2750"/>
          <a:stretch>
            <a:fillRect/>
          </a:stretch>
        </p:blipFill>
        <p:spPr>
          <a:xfrm>
            <a:off x="767334" y="1768428"/>
            <a:ext cx="5688711" cy="3964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334" y="5733288"/>
            <a:ext cx="4278249" cy="270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참고 이미지 </a:t>
            </a:r>
            <a:r>
              <a:rPr lang="en-US" altLang="ko-KR" sz="1200"/>
              <a:t>-</a:t>
            </a:r>
            <a:r>
              <a:rPr lang="ko-KR" altLang="en-US" sz="1200"/>
              <a:t> 동방의 미궁 </a:t>
            </a:r>
            <a:r>
              <a:rPr lang="en-US" altLang="ko-KR" sz="1200"/>
              <a:t>2</a:t>
            </a:r>
            <a:r>
              <a:rPr lang="ko-KR" altLang="en-US" sz="1200"/>
              <a:t> </a:t>
            </a:r>
            <a:r>
              <a:rPr lang="en-US" altLang="ko-KR" sz="1200"/>
              <a:t>-</a:t>
            </a:r>
            <a:r>
              <a:rPr lang="ko-KR" altLang="en-US" sz="1200"/>
              <a:t> 환상향과 하늘을 꿰뚫는 거대수</a:t>
            </a:r>
          </a:p>
        </p:txBody>
      </p:sp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탐색 파트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2072" y="1628775"/>
            <a:ext cx="518464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AutoNum type="arabicPeriod"/>
              <a:defRPr/>
            </a:pPr>
            <a:r>
              <a:rPr lang="ko-KR" altLang="en-US" sz="1200" dirty="0" err="1"/>
              <a:t>맵은</a:t>
            </a:r>
            <a:r>
              <a:rPr lang="ko-KR" altLang="en-US" sz="1200" dirty="0"/>
              <a:t> 사방위를 사용하는 원형 </a:t>
            </a:r>
            <a:r>
              <a:rPr lang="ko-KR" altLang="en-US" sz="1200" dirty="0" err="1"/>
              <a:t>타일으로</a:t>
            </a:r>
            <a:r>
              <a:rPr lang="ko-KR" altLang="en-US" sz="1200" dirty="0"/>
              <a:t> 이루어져 있으며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화면의 </a:t>
            </a:r>
            <a:r>
              <a:rPr lang="ko-KR" altLang="en-US" sz="1200" dirty="0" err="1" smtClean="0"/>
              <a:t>우상단에는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현재 확인 된 타일의 구성이 </a:t>
            </a:r>
            <a:r>
              <a:rPr lang="ko-KR" altLang="en-US" sz="1200" dirty="0" err="1"/>
              <a:t>미니맵으로</a:t>
            </a:r>
            <a:r>
              <a:rPr lang="ko-KR" altLang="en-US" sz="1200" dirty="0"/>
              <a:t> 표시된다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이동은 </a:t>
            </a:r>
            <a:r>
              <a:rPr lang="ko-KR" altLang="en-US" sz="1200" dirty="0" smtClean="0"/>
              <a:t>연결된 </a:t>
            </a:r>
            <a:r>
              <a:rPr lang="ko-KR" altLang="en-US" sz="1200" dirty="0"/>
              <a:t>타일이라면 별 다른 조건 없이 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고정된 이동 주기가 정해져 있으며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맵의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연결 상태는 경우에 따라 바뀔 수 있다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ko-KR" altLang="en-US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각 플레이어의 정보가 하단에 표시된다</a:t>
            </a:r>
            <a:r>
              <a:rPr lang="en-US" altLang="ko-KR" sz="1200" dirty="0"/>
              <a:t>.</a:t>
            </a:r>
            <a:r>
              <a:rPr lang="ko-KR" altLang="en-US" sz="1200" dirty="0"/>
              <a:t> 해당 플레이어의 메인 캐릭터</a:t>
            </a:r>
            <a:r>
              <a:rPr lang="en-US" altLang="ko-KR" sz="1200" dirty="0"/>
              <a:t>,</a:t>
            </a:r>
            <a:r>
              <a:rPr lang="ko-KR" altLang="en-US" sz="1200" dirty="0"/>
              <a:t> 플레이어 명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현재 위치</a:t>
            </a:r>
            <a:r>
              <a:rPr lang="en-US" altLang="ko-KR" sz="1200" dirty="0"/>
              <a:t>,</a:t>
            </a:r>
            <a:r>
              <a:rPr lang="ko-KR" altLang="en-US" sz="1200" dirty="0"/>
              <a:t> 전투나 이벤트 여부가 표시된다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각 플레이어의 메인 캐릭터</a:t>
            </a:r>
            <a:r>
              <a:rPr lang="en-US" altLang="ko-KR" sz="1200" dirty="0"/>
              <a:t>(SD</a:t>
            </a:r>
            <a:r>
              <a:rPr lang="ko-KR" altLang="en-US" sz="1200" dirty="0"/>
              <a:t>버전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말으로</a:t>
            </a:r>
            <a:r>
              <a:rPr lang="ko-KR" altLang="en-US" sz="1200" dirty="0" smtClean="0"/>
              <a:t> 사용한다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미니맵에서도</a:t>
            </a:r>
            <a:r>
              <a:rPr lang="ko-KR" altLang="en-US" sz="1200" dirty="0" smtClean="0"/>
              <a:t> 메인 캐릭터</a:t>
            </a:r>
            <a:r>
              <a:rPr lang="en-US" altLang="ko-KR" sz="1200" dirty="0" smtClean="0"/>
              <a:t>(SD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머리를 표시하여 위치를 나타낸다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랜덤 </a:t>
            </a:r>
            <a:r>
              <a:rPr lang="ko-KR" altLang="en-US" sz="1200" dirty="0" err="1"/>
              <a:t>인카운트</a:t>
            </a:r>
            <a:r>
              <a:rPr lang="ko-KR" altLang="en-US" sz="1200" dirty="0"/>
              <a:t> 방식으로</a:t>
            </a:r>
            <a:r>
              <a:rPr lang="en-US" altLang="ko-KR" sz="1200" dirty="0"/>
              <a:t>,</a:t>
            </a:r>
            <a:r>
              <a:rPr lang="ko-KR" altLang="en-US" sz="1200" dirty="0"/>
              <a:t> 이동할 때 마다 </a:t>
            </a:r>
            <a:r>
              <a:rPr lang="ko-KR" altLang="en-US" sz="1200" dirty="0" err="1"/>
              <a:t>인카운트</a:t>
            </a:r>
            <a:r>
              <a:rPr lang="ko-KR" altLang="en-US" sz="1200" dirty="0"/>
              <a:t> 판정을 하여 성공 시에는 전투가 발생하며</a:t>
            </a:r>
            <a:r>
              <a:rPr lang="en-US" altLang="ko-KR" sz="1200" dirty="0"/>
              <a:t>,</a:t>
            </a:r>
            <a:r>
              <a:rPr lang="ko-KR" altLang="en-US" sz="1200" dirty="0"/>
              <a:t> 실패 시에는 </a:t>
            </a:r>
            <a:r>
              <a:rPr lang="ko-KR" altLang="en-US" sz="1200" dirty="0" err="1"/>
              <a:t>인카운트</a:t>
            </a:r>
            <a:r>
              <a:rPr lang="ko-KR" altLang="en-US" sz="1200" dirty="0"/>
              <a:t> 확률이 상승한다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 err="1"/>
              <a:t>인카운트</a:t>
            </a:r>
            <a:r>
              <a:rPr lang="ko-KR" altLang="en-US" sz="1200" dirty="0"/>
              <a:t> 확률은 전투에서 승리하거나 특정 아이템을 사용할 경우 초기화된다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특정 타일에는 </a:t>
            </a:r>
            <a:r>
              <a:rPr lang="ko-KR" altLang="en-US" sz="1200" dirty="0" err="1"/>
              <a:t>보물상자나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보스전</a:t>
            </a:r>
            <a:r>
              <a:rPr lang="ko-KR" altLang="en-US" sz="1200" dirty="0"/>
              <a:t> 등의 특수한 이벤트가 발생한다</a:t>
            </a:r>
            <a:r>
              <a:rPr lang="en-US" altLang="ko-KR" sz="1200" dirty="0"/>
              <a:t>.(</a:t>
            </a:r>
            <a:r>
              <a:rPr lang="ko-KR" altLang="en-US" sz="1200" dirty="0"/>
              <a:t>조건을 만족 시 소멸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맵과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미니맵</a:t>
            </a:r>
            <a:r>
              <a:rPr lang="ko-KR" altLang="en-US" sz="1200" dirty="0"/>
              <a:t> 위에 표기됨</a:t>
            </a:r>
            <a:r>
              <a:rPr lang="en-US" altLang="ko-KR" sz="1200" dirty="0"/>
              <a:t>.)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특정 타일에는 함정이나 회복 등의 랜덤 이벤트가 발생한다</a:t>
            </a:r>
            <a:r>
              <a:rPr lang="en-US" altLang="ko-KR" sz="1200" dirty="0"/>
              <a:t>.(</a:t>
            </a:r>
            <a:r>
              <a:rPr lang="ko-KR" altLang="en-US" sz="1200" dirty="0"/>
              <a:t>조건 만족 시 소멸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맵이나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미니맵</a:t>
            </a:r>
            <a:r>
              <a:rPr lang="ko-KR" altLang="en-US" sz="1200" dirty="0"/>
              <a:t> 위에 표기되지 않음</a:t>
            </a:r>
            <a:r>
              <a:rPr lang="en-US" altLang="ko-KR" sz="1200" dirty="0"/>
              <a:t>.)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이벤트나 전투 등이 발생했을 시</a:t>
            </a:r>
            <a:r>
              <a:rPr lang="en-US" altLang="ko-KR" sz="1200" dirty="0"/>
              <a:t>,</a:t>
            </a:r>
            <a:r>
              <a:rPr lang="ko-KR" altLang="en-US" sz="1200" dirty="0"/>
              <a:t> 해당 </a:t>
            </a:r>
            <a:r>
              <a:rPr lang="ko-KR" altLang="en-US" sz="1200" dirty="0" smtClean="0"/>
              <a:t>로그가 </a:t>
            </a:r>
            <a:r>
              <a:rPr lang="ko-KR" altLang="en-US" sz="1200" dirty="0"/>
              <a:t>화면 </a:t>
            </a:r>
            <a:r>
              <a:rPr lang="ko-KR" altLang="en-US" sz="1200" dirty="0" smtClean="0"/>
              <a:t>좌측 중앙에 </a:t>
            </a:r>
            <a:r>
              <a:rPr lang="ko-KR" altLang="en-US" sz="1200" dirty="0"/>
              <a:t>잠시 표시되었다가 사라진다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로그가 존재할 때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또 로그가 발생할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기존 로그의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아래쪽으로 </a:t>
            </a:r>
            <a:r>
              <a:rPr lang="ko-KR" altLang="en-US" sz="1200" dirty="0" smtClean="0"/>
              <a:t>쌓는다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로그는 항상 중앙 정렬한다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333000" indent="-333000">
              <a:buNone/>
              <a:defRPr/>
            </a:pPr>
            <a:endParaRPr lang="en-US" altLang="ko-KR" sz="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-1929" r="-818" b="-1929"/>
          <a:stretch/>
        </p:blipFill>
        <p:spPr>
          <a:xfrm>
            <a:off x="-24850" y="-27480"/>
            <a:ext cx="12241700" cy="691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1772793"/>
            <a:ext cx="568871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AutoNum type="arabicPeriod"/>
              <a:defRPr/>
            </a:pPr>
            <a:r>
              <a:rPr lang="ko-KR" altLang="en-US" sz="1200" dirty="0"/>
              <a:t>기본적으로 전투에 돌입할 경우에는 돌입한 당사자가 단독으로 전투를 수행한다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전투에 참여하고 있지 않은 </a:t>
            </a:r>
            <a:r>
              <a:rPr lang="ko-KR" altLang="en-US" sz="1200" dirty="0" smtClean="0"/>
              <a:t>플레이어는 </a:t>
            </a:r>
            <a:r>
              <a:rPr lang="ko-KR" altLang="en-US" sz="1200" dirty="0"/>
              <a:t>전투 중인 타일에 들어감으로써 전투에 난입할 수 있게 된다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플레이어 번호에 따라서 적용되는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가 다르다</a:t>
            </a:r>
            <a:r>
              <a:rPr lang="en-US" altLang="ko-KR" sz="1200" dirty="0"/>
              <a:t>.</a:t>
            </a:r>
            <a:r>
              <a:rPr lang="ko-KR" altLang="en-US" sz="1200" dirty="0"/>
              <a:t> 전투에 </a:t>
            </a:r>
            <a:r>
              <a:rPr lang="ko-KR" altLang="en-US" sz="1200" dirty="0" smtClean="0"/>
              <a:t>참여하고 있지 않은 </a:t>
            </a:r>
            <a:r>
              <a:rPr lang="ko-KR" altLang="en-US" sz="1200" dirty="0"/>
              <a:t>플레이어의 </a:t>
            </a:r>
            <a:r>
              <a:rPr lang="en-US" altLang="ko-KR" sz="1200" dirty="0"/>
              <a:t>UI</a:t>
            </a:r>
            <a:r>
              <a:rPr lang="ko-KR" altLang="en-US" sz="1200" dirty="0"/>
              <a:t>는 표시되지 않는다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ko-KR" altLang="en-US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패널 조작에 사용하고 있는 </a:t>
            </a:r>
            <a:r>
              <a:rPr lang="ko-KR" altLang="en-US" sz="1200" dirty="0" smtClean="0"/>
              <a:t>방향에 </a:t>
            </a:r>
            <a:r>
              <a:rPr lang="ko-KR" altLang="en-US" sz="1200" dirty="0"/>
              <a:t>따라서 액티브 패널과 캐릭터 패널의 상하 위치 관계가 변경된다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스틱과 </a:t>
            </a:r>
            <a:r>
              <a:rPr lang="en-US" altLang="ko-KR" sz="1200" dirty="0"/>
              <a:t>4</a:t>
            </a:r>
            <a:r>
              <a:rPr lang="ko-KR" altLang="en-US" sz="1200" dirty="0"/>
              <a:t>버튼의 위치 관계와 동일</a:t>
            </a:r>
            <a:r>
              <a:rPr lang="en-US" altLang="ko-KR" sz="1200" dirty="0"/>
              <a:t>)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전투에서 이길 경우</a:t>
            </a:r>
            <a:r>
              <a:rPr lang="en-US" altLang="ko-KR" sz="1200" dirty="0"/>
              <a:t>,</a:t>
            </a:r>
            <a:r>
              <a:rPr lang="ko-KR" altLang="en-US" sz="1200" dirty="0"/>
              <a:t> 전투에 참여했던 전원이 승리 보상을 </a:t>
            </a:r>
            <a:r>
              <a:rPr lang="ko-KR" altLang="en-US" sz="1200" dirty="0" smtClean="0"/>
              <a:t>얻은 뒤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전투에 기여한 정도에 따라 기여도 보상을 얻는다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전투에서 메인 캐릭터가 전투 불능 상태가 되어 던전에서 탈출한 경우</a:t>
            </a:r>
            <a:r>
              <a:rPr lang="en-US" altLang="ko-KR" sz="1200" dirty="0"/>
              <a:t>,</a:t>
            </a:r>
            <a:r>
              <a:rPr lang="ko-KR" altLang="en-US" sz="1200" dirty="0"/>
              <a:t> 해당 플레이어는 관전 상태가 되어 다른 </a:t>
            </a:r>
            <a:r>
              <a:rPr lang="ko-KR" altLang="en-US" sz="1200" dirty="0" smtClean="0"/>
              <a:t>플레이어의 </a:t>
            </a:r>
            <a:r>
              <a:rPr lang="ko-KR" altLang="en-US" sz="1200" dirty="0"/>
              <a:t>플레이를 관전할 수 있다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 smtClean="0"/>
              <a:t>플레이어 </a:t>
            </a:r>
            <a:r>
              <a:rPr lang="ko-KR" altLang="en-US" sz="1200" dirty="0"/>
              <a:t>전원이 관전 상태가 된 경우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플레이어 </a:t>
            </a:r>
            <a:r>
              <a:rPr lang="ko-KR" altLang="en-US" sz="1200" dirty="0"/>
              <a:t>전체가 던전에서 퇴출된다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본 게임에서 생명력은 하나의 전투에서만 유효하다</a:t>
            </a:r>
            <a:r>
              <a:rPr lang="en-US" altLang="ko-KR" sz="1200" dirty="0"/>
              <a:t>.</a:t>
            </a:r>
            <a:r>
              <a:rPr lang="ko-KR" altLang="en-US" sz="1200" dirty="0"/>
              <a:t> 따라서</a:t>
            </a:r>
            <a:r>
              <a:rPr lang="en-US" altLang="ko-KR" sz="1200" dirty="0"/>
              <a:t>,</a:t>
            </a:r>
            <a:r>
              <a:rPr lang="ko-KR" altLang="en-US" sz="1200" dirty="0"/>
              <a:t> 전투 돌입 시 최대치로 적용되며</a:t>
            </a:r>
            <a:r>
              <a:rPr lang="en-US" altLang="ko-KR" sz="1200" dirty="0"/>
              <a:t>,</a:t>
            </a:r>
            <a:r>
              <a:rPr lang="ko-KR" altLang="en-US" sz="1200" dirty="0"/>
              <a:t> 전투 종료 시 생명력 판정이 제거된다</a:t>
            </a:r>
            <a:r>
              <a:rPr lang="en-US" altLang="ko-KR" sz="1200" dirty="0"/>
              <a:t>.</a:t>
            </a:r>
          </a:p>
          <a:p>
            <a:pPr marL="333000" indent="-333000">
              <a:buAutoNum type="arabicPeriod"/>
              <a:defRPr/>
            </a:pPr>
            <a:endParaRPr lang="en-US" altLang="ko-KR" sz="500" dirty="0"/>
          </a:p>
          <a:p>
            <a:pPr marL="333000" indent="-333000">
              <a:buAutoNum type="arabicPeriod"/>
              <a:defRPr/>
            </a:pPr>
            <a:r>
              <a:rPr lang="ko-KR" altLang="en-US" sz="1200" dirty="0"/>
              <a:t>각 플레이어는 전투 중 도주가 가능하다</a:t>
            </a:r>
            <a:r>
              <a:rPr lang="en-US" altLang="ko-KR" sz="1200" dirty="0"/>
              <a:t>.</a:t>
            </a:r>
            <a:r>
              <a:rPr lang="ko-KR" altLang="en-US" sz="1200" dirty="0"/>
              <a:t> 도주에 성공할 경우에는 해당 캐릭터가 전투에서 이탈한다</a:t>
            </a:r>
            <a:r>
              <a:rPr lang="en-US" altLang="ko-KR" sz="1200" dirty="0"/>
              <a:t>.</a:t>
            </a:r>
            <a:r>
              <a:rPr lang="ko-KR" altLang="en-US" sz="1200" dirty="0"/>
              <a:t> 이 경우</a:t>
            </a:r>
            <a:r>
              <a:rPr lang="en-US" altLang="ko-KR" sz="1200" dirty="0"/>
              <a:t>,</a:t>
            </a:r>
            <a:r>
              <a:rPr lang="ko-KR" altLang="en-US" sz="1200" dirty="0"/>
              <a:t> 일정 시간 동안 해당 전투에 재진입 할 수 없다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8" name="그림 7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-1929" r="-818" b="-1929"/>
          <a:stretch/>
        </p:blipFill>
        <p:spPr>
          <a:xfrm>
            <a:off x="407210" y="1883750"/>
            <a:ext cx="5159216" cy="2913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423059" y="2952993"/>
            <a:ext cx="937430" cy="937436"/>
            <a:chOff x="9067500" y="527297"/>
            <a:chExt cx="878846" cy="878846"/>
          </a:xfrm>
        </p:grpSpPr>
        <p:grpSp>
          <p:nvGrpSpPr>
            <p:cNvPr id="125" name="그룹 124"/>
            <p:cNvGrpSpPr/>
            <p:nvPr/>
          </p:nvGrpSpPr>
          <p:grpSpPr>
            <a:xfrm>
              <a:off x="9067500" y="527297"/>
              <a:ext cx="878846" cy="878846"/>
              <a:chOff x="8991300" y="451097"/>
              <a:chExt cx="878846" cy="878846"/>
            </a:xfrm>
          </p:grpSpPr>
          <p:sp>
            <p:nvSpPr>
              <p:cNvPr id="130" name="자유형 129"/>
              <p:cNvSpPr/>
              <p:nvPr/>
            </p:nvSpPr>
            <p:spPr>
              <a:xfrm>
                <a:off x="8991300" y="451097"/>
                <a:ext cx="878846" cy="878846"/>
              </a:xfrm>
              <a:custGeom>
                <a:avLst/>
                <a:gdLst>
                  <a:gd name="connsiteX0" fmla="*/ 439423 w 878846"/>
                  <a:gd name="connsiteY0" fmla="*/ 101636 h 878846"/>
                  <a:gd name="connsiteX1" fmla="*/ 101636 w 878846"/>
                  <a:gd name="connsiteY1" fmla="*/ 439423 h 878846"/>
                  <a:gd name="connsiteX2" fmla="*/ 439423 w 878846"/>
                  <a:gd name="connsiteY2" fmla="*/ 777210 h 878846"/>
                  <a:gd name="connsiteX3" fmla="*/ 777210 w 878846"/>
                  <a:gd name="connsiteY3" fmla="*/ 439423 h 878846"/>
                  <a:gd name="connsiteX4" fmla="*/ 439423 w 878846"/>
                  <a:gd name="connsiteY4" fmla="*/ 101636 h 878846"/>
                  <a:gd name="connsiteX5" fmla="*/ 439423 w 878846"/>
                  <a:gd name="connsiteY5" fmla="*/ 0 h 878846"/>
                  <a:gd name="connsiteX6" fmla="*/ 878846 w 878846"/>
                  <a:gd name="connsiteY6" fmla="*/ 439423 h 878846"/>
                  <a:gd name="connsiteX7" fmla="*/ 439423 w 878846"/>
                  <a:gd name="connsiteY7" fmla="*/ 878846 h 878846"/>
                  <a:gd name="connsiteX8" fmla="*/ 0 w 878846"/>
                  <a:gd name="connsiteY8" fmla="*/ 439423 h 878846"/>
                  <a:gd name="connsiteX9" fmla="*/ 439423 w 878846"/>
                  <a:gd name="connsiteY9" fmla="*/ 0 h 878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8846" h="878846">
                    <a:moveTo>
                      <a:pt x="439423" y="101636"/>
                    </a:moveTo>
                    <a:cubicBezTo>
                      <a:pt x="252868" y="101636"/>
                      <a:pt x="101636" y="252868"/>
                      <a:pt x="101636" y="439423"/>
                    </a:cubicBezTo>
                    <a:cubicBezTo>
                      <a:pt x="101636" y="625978"/>
                      <a:pt x="252868" y="777210"/>
                      <a:pt x="439423" y="777210"/>
                    </a:cubicBezTo>
                    <a:cubicBezTo>
                      <a:pt x="625978" y="777210"/>
                      <a:pt x="777210" y="625978"/>
                      <a:pt x="777210" y="439423"/>
                    </a:cubicBezTo>
                    <a:cubicBezTo>
                      <a:pt x="777210" y="252868"/>
                      <a:pt x="625978" y="101636"/>
                      <a:pt x="439423" y="101636"/>
                    </a:cubicBezTo>
                    <a:close/>
                    <a:moveTo>
                      <a:pt x="439423" y="0"/>
                    </a:moveTo>
                    <a:cubicBezTo>
                      <a:pt x="682110" y="0"/>
                      <a:pt x="878846" y="196736"/>
                      <a:pt x="878846" y="439423"/>
                    </a:cubicBezTo>
                    <a:cubicBezTo>
                      <a:pt x="878846" y="682110"/>
                      <a:pt x="682110" y="878846"/>
                      <a:pt x="439423" y="878846"/>
                    </a:cubicBezTo>
                    <a:cubicBezTo>
                      <a:pt x="196736" y="878846"/>
                      <a:pt x="0" y="682110"/>
                      <a:pt x="0" y="439423"/>
                    </a:cubicBezTo>
                    <a:cubicBezTo>
                      <a:pt x="0" y="196736"/>
                      <a:pt x="196736" y="0"/>
                      <a:pt x="439423" y="0"/>
                    </a:cubicBezTo>
                    <a:close/>
                  </a:path>
                </a:pathLst>
              </a:custGeom>
              <a:solidFill>
                <a:srgbClr val="2C639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자유형 130"/>
              <p:cNvSpPr/>
              <p:nvPr/>
            </p:nvSpPr>
            <p:spPr>
              <a:xfrm>
                <a:off x="9198547" y="658344"/>
                <a:ext cx="464352" cy="464352"/>
              </a:xfrm>
              <a:custGeom>
                <a:avLst/>
                <a:gdLst>
                  <a:gd name="connsiteX0" fmla="*/ 232176 w 464352"/>
                  <a:gd name="connsiteY0" fmla="*/ 69658 h 464352"/>
                  <a:gd name="connsiteX1" fmla="*/ 69658 w 464352"/>
                  <a:gd name="connsiteY1" fmla="*/ 232176 h 464352"/>
                  <a:gd name="connsiteX2" fmla="*/ 232176 w 464352"/>
                  <a:gd name="connsiteY2" fmla="*/ 394694 h 464352"/>
                  <a:gd name="connsiteX3" fmla="*/ 394694 w 464352"/>
                  <a:gd name="connsiteY3" fmla="*/ 232176 h 464352"/>
                  <a:gd name="connsiteX4" fmla="*/ 232176 w 464352"/>
                  <a:gd name="connsiteY4" fmla="*/ 69658 h 464352"/>
                  <a:gd name="connsiteX5" fmla="*/ 232176 w 464352"/>
                  <a:gd name="connsiteY5" fmla="*/ 0 h 464352"/>
                  <a:gd name="connsiteX6" fmla="*/ 464352 w 464352"/>
                  <a:gd name="connsiteY6" fmla="*/ 232176 h 464352"/>
                  <a:gd name="connsiteX7" fmla="*/ 232176 w 464352"/>
                  <a:gd name="connsiteY7" fmla="*/ 464352 h 464352"/>
                  <a:gd name="connsiteX8" fmla="*/ 0 w 464352"/>
                  <a:gd name="connsiteY8" fmla="*/ 232176 h 464352"/>
                  <a:gd name="connsiteX9" fmla="*/ 232176 w 464352"/>
                  <a:gd name="connsiteY9" fmla="*/ 0 h 46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4352" h="464352">
                    <a:moveTo>
                      <a:pt x="232176" y="69658"/>
                    </a:moveTo>
                    <a:cubicBezTo>
                      <a:pt x="142420" y="69658"/>
                      <a:pt x="69658" y="142420"/>
                      <a:pt x="69658" y="232176"/>
                    </a:cubicBezTo>
                    <a:cubicBezTo>
                      <a:pt x="69658" y="321932"/>
                      <a:pt x="142420" y="394694"/>
                      <a:pt x="232176" y="394694"/>
                    </a:cubicBezTo>
                    <a:cubicBezTo>
                      <a:pt x="321932" y="394694"/>
                      <a:pt x="394694" y="321932"/>
                      <a:pt x="394694" y="232176"/>
                    </a:cubicBezTo>
                    <a:cubicBezTo>
                      <a:pt x="394694" y="142420"/>
                      <a:pt x="321932" y="69658"/>
                      <a:pt x="232176" y="69658"/>
                    </a:cubicBezTo>
                    <a:close/>
                    <a:moveTo>
                      <a:pt x="232176" y="0"/>
                    </a:moveTo>
                    <a:cubicBezTo>
                      <a:pt x="360403" y="0"/>
                      <a:pt x="464352" y="103949"/>
                      <a:pt x="464352" y="232176"/>
                    </a:cubicBezTo>
                    <a:cubicBezTo>
                      <a:pt x="464352" y="360403"/>
                      <a:pt x="360403" y="464352"/>
                      <a:pt x="232176" y="464352"/>
                    </a:cubicBezTo>
                    <a:cubicBezTo>
                      <a:pt x="103949" y="464352"/>
                      <a:pt x="0" y="360403"/>
                      <a:pt x="0" y="232176"/>
                    </a:cubicBezTo>
                    <a:cubicBezTo>
                      <a:pt x="0" y="103949"/>
                      <a:pt x="103949" y="0"/>
                      <a:pt x="232176" y="0"/>
                    </a:cubicBezTo>
                    <a:close/>
                  </a:path>
                </a:pathLst>
              </a:custGeom>
              <a:solidFill>
                <a:srgbClr val="2C639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9380976" y="840773"/>
                <a:ext cx="99494" cy="99494"/>
              </a:xfrm>
              <a:prstGeom prst="ellipse">
                <a:avLst/>
              </a:prstGeom>
              <a:solidFill>
                <a:srgbClr val="2C639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9067500" y="527297"/>
              <a:ext cx="878846" cy="878846"/>
              <a:chOff x="8991300" y="451097"/>
              <a:chExt cx="878846" cy="878846"/>
            </a:xfrm>
          </p:grpSpPr>
          <p:sp>
            <p:nvSpPr>
              <p:cNvPr id="127" name="자유형 126"/>
              <p:cNvSpPr/>
              <p:nvPr/>
            </p:nvSpPr>
            <p:spPr>
              <a:xfrm>
                <a:off x="8991300" y="451097"/>
                <a:ext cx="878846" cy="878846"/>
              </a:xfrm>
              <a:custGeom>
                <a:avLst/>
                <a:gdLst>
                  <a:gd name="connsiteX0" fmla="*/ 439423 w 878846"/>
                  <a:gd name="connsiteY0" fmla="*/ 101636 h 878846"/>
                  <a:gd name="connsiteX1" fmla="*/ 101636 w 878846"/>
                  <a:gd name="connsiteY1" fmla="*/ 439423 h 878846"/>
                  <a:gd name="connsiteX2" fmla="*/ 439423 w 878846"/>
                  <a:gd name="connsiteY2" fmla="*/ 777210 h 878846"/>
                  <a:gd name="connsiteX3" fmla="*/ 777210 w 878846"/>
                  <a:gd name="connsiteY3" fmla="*/ 439423 h 878846"/>
                  <a:gd name="connsiteX4" fmla="*/ 439423 w 878846"/>
                  <a:gd name="connsiteY4" fmla="*/ 101636 h 878846"/>
                  <a:gd name="connsiteX5" fmla="*/ 439423 w 878846"/>
                  <a:gd name="connsiteY5" fmla="*/ 0 h 878846"/>
                  <a:gd name="connsiteX6" fmla="*/ 878846 w 878846"/>
                  <a:gd name="connsiteY6" fmla="*/ 439423 h 878846"/>
                  <a:gd name="connsiteX7" fmla="*/ 439423 w 878846"/>
                  <a:gd name="connsiteY7" fmla="*/ 878846 h 878846"/>
                  <a:gd name="connsiteX8" fmla="*/ 0 w 878846"/>
                  <a:gd name="connsiteY8" fmla="*/ 439423 h 878846"/>
                  <a:gd name="connsiteX9" fmla="*/ 439423 w 878846"/>
                  <a:gd name="connsiteY9" fmla="*/ 0 h 878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8846" h="878846">
                    <a:moveTo>
                      <a:pt x="439423" y="101636"/>
                    </a:moveTo>
                    <a:cubicBezTo>
                      <a:pt x="252868" y="101636"/>
                      <a:pt x="101636" y="252868"/>
                      <a:pt x="101636" y="439423"/>
                    </a:cubicBezTo>
                    <a:cubicBezTo>
                      <a:pt x="101636" y="625978"/>
                      <a:pt x="252868" y="777210"/>
                      <a:pt x="439423" y="777210"/>
                    </a:cubicBezTo>
                    <a:cubicBezTo>
                      <a:pt x="625978" y="777210"/>
                      <a:pt x="777210" y="625978"/>
                      <a:pt x="777210" y="439423"/>
                    </a:cubicBezTo>
                    <a:cubicBezTo>
                      <a:pt x="777210" y="252868"/>
                      <a:pt x="625978" y="101636"/>
                      <a:pt x="439423" y="101636"/>
                    </a:cubicBezTo>
                    <a:close/>
                    <a:moveTo>
                      <a:pt x="439423" y="0"/>
                    </a:moveTo>
                    <a:cubicBezTo>
                      <a:pt x="682110" y="0"/>
                      <a:pt x="878846" y="196736"/>
                      <a:pt x="878846" y="439423"/>
                    </a:cubicBezTo>
                    <a:cubicBezTo>
                      <a:pt x="878846" y="682110"/>
                      <a:pt x="682110" y="878846"/>
                      <a:pt x="439423" y="878846"/>
                    </a:cubicBezTo>
                    <a:cubicBezTo>
                      <a:pt x="196736" y="878846"/>
                      <a:pt x="0" y="682110"/>
                      <a:pt x="0" y="439423"/>
                    </a:cubicBezTo>
                    <a:cubicBezTo>
                      <a:pt x="0" y="196736"/>
                      <a:pt x="196736" y="0"/>
                      <a:pt x="439423" y="0"/>
                    </a:cubicBezTo>
                    <a:close/>
                  </a:path>
                </a:pathLst>
              </a:custGeom>
              <a:solidFill>
                <a:srgbClr val="2C639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9198547" y="658344"/>
                <a:ext cx="464352" cy="464352"/>
              </a:xfrm>
              <a:custGeom>
                <a:avLst/>
                <a:gdLst>
                  <a:gd name="connsiteX0" fmla="*/ 232176 w 464352"/>
                  <a:gd name="connsiteY0" fmla="*/ 69658 h 464352"/>
                  <a:gd name="connsiteX1" fmla="*/ 69658 w 464352"/>
                  <a:gd name="connsiteY1" fmla="*/ 232176 h 464352"/>
                  <a:gd name="connsiteX2" fmla="*/ 232176 w 464352"/>
                  <a:gd name="connsiteY2" fmla="*/ 394694 h 464352"/>
                  <a:gd name="connsiteX3" fmla="*/ 394694 w 464352"/>
                  <a:gd name="connsiteY3" fmla="*/ 232176 h 464352"/>
                  <a:gd name="connsiteX4" fmla="*/ 232176 w 464352"/>
                  <a:gd name="connsiteY4" fmla="*/ 69658 h 464352"/>
                  <a:gd name="connsiteX5" fmla="*/ 232176 w 464352"/>
                  <a:gd name="connsiteY5" fmla="*/ 0 h 464352"/>
                  <a:gd name="connsiteX6" fmla="*/ 464352 w 464352"/>
                  <a:gd name="connsiteY6" fmla="*/ 232176 h 464352"/>
                  <a:gd name="connsiteX7" fmla="*/ 232176 w 464352"/>
                  <a:gd name="connsiteY7" fmla="*/ 464352 h 464352"/>
                  <a:gd name="connsiteX8" fmla="*/ 0 w 464352"/>
                  <a:gd name="connsiteY8" fmla="*/ 232176 h 464352"/>
                  <a:gd name="connsiteX9" fmla="*/ 232176 w 464352"/>
                  <a:gd name="connsiteY9" fmla="*/ 0 h 46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4352" h="464352">
                    <a:moveTo>
                      <a:pt x="232176" y="69658"/>
                    </a:moveTo>
                    <a:cubicBezTo>
                      <a:pt x="142420" y="69658"/>
                      <a:pt x="69658" y="142420"/>
                      <a:pt x="69658" y="232176"/>
                    </a:cubicBezTo>
                    <a:cubicBezTo>
                      <a:pt x="69658" y="321932"/>
                      <a:pt x="142420" y="394694"/>
                      <a:pt x="232176" y="394694"/>
                    </a:cubicBezTo>
                    <a:cubicBezTo>
                      <a:pt x="321932" y="394694"/>
                      <a:pt x="394694" y="321932"/>
                      <a:pt x="394694" y="232176"/>
                    </a:cubicBezTo>
                    <a:cubicBezTo>
                      <a:pt x="394694" y="142420"/>
                      <a:pt x="321932" y="69658"/>
                      <a:pt x="232176" y="69658"/>
                    </a:cubicBezTo>
                    <a:close/>
                    <a:moveTo>
                      <a:pt x="232176" y="0"/>
                    </a:moveTo>
                    <a:cubicBezTo>
                      <a:pt x="360403" y="0"/>
                      <a:pt x="464352" y="103949"/>
                      <a:pt x="464352" y="232176"/>
                    </a:cubicBezTo>
                    <a:cubicBezTo>
                      <a:pt x="464352" y="360403"/>
                      <a:pt x="360403" y="464352"/>
                      <a:pt x="232176" y="464352"/>
                    </a:cubicBezTo>
                    <a:cubicBezTo>
                      <a:pt x="103949" y="464352"/>
                      <a:pt x="0" y="360403"/>
                      <a:pt x="0" y="232176"/>
                    </a:cubicBezTo>
                    <a:cubicBezTo>
                      <a:pt x="0" y="103949"/>
                      <a:pt x="103949" y="0"/>
                      <a:pt x="232176" y="0"/>
                    </a:cubicBezTo>
                    <a:close/>
                  </a:path>
                </a:pathLst>
              </a:custGeom>
              <a:solidFill>
                <a:srgbClr val="2C639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9380976" y="840773"/>
                <a:ext cx="99494" cy="99494"/>
              </a:xfrm>
              <a:prstGeom prst="ellipse">
                <a:avLst/>
              </a:prstGeom>
              <a:solidFill>
                <a:srgbClr val="2C639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타게팅 커서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9770" y="1340739"/>
            <a:ext cx="7414070" cy="298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 err="1"/>
              <a:t>타게팅</a:t>
            </a:r>
            <a:r>
              <a:rPr lang="ko-KR" altLang="en-US" dirty="0"/>
              <a:t> </a:t>
            </a:r>
            <a:r>
              <a:rPr lang="ko-KR" altLang="en-US" dirty="0" smtClean="0"/>
              <a:t>커서</a:t>
            </a: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플레이어가 선택하는 행동의 대상이나 위치 지정에 사용하는 커서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 err="1" smtClean="0"/>
              <a:t>메뉴버나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액션을 사용할 시 </a:t>
            </a:r>
            <a:r>
              <a:rPr lang="ko-KR" altLang="en-US" sz="1200" dirty="0" err="1"/>
              <a:t>타게팅</a:t>
            </a:r>
            <a:r>
              <a:rPr lang="ko-KR" altLang="en-US" sz="1200" dirty="0"/>
              <a:t> 커서의 위치를 향해서 사용한다</a:t>
            </a:r>
            <a:r>
              <a:rPr lang="en-US" altLang="ko-KR" sz="12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대상을 지정하는 경우는 </a:t>
            </a:r>
            <a:r>
              <a:rPr lang="ko-KR" altLang="en-US" sz="1000" dirty="0" err="1"/>
              <a:t>타게팅</a:t>
            </a:r>
            <a:r>
              <a:rPr lang="ko-KR" altLang="en-US" sz="1000" dirty="0"/>
              <a:t> 커서가 가리키는 대상을 지정하여 사용한다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err="1"/>
              <a:t>범위형일</a:t>
            </a:r>
            <a:r>
              <a:rPr lang="ko-KR" altLang="en-US" sz="1000" dirty="0"/>
              <a:t> 경우 </a:t>
            </a:r>
            <a:r>
              <a:rPr lang="ko-KR" altLang="en-US" sz="1000" dirty="0" err="1"/>
              <a:t>타게팅</a:t>
            </a:r>
            <a:r>
              <a:rPr lang="ko-KR" altLang="en-US" sz="1000" dirty="0"/>
              <a:t> 커서가 범위의 기준점이 되어</a:t>
            </a:r>
            <a:r>
              <a:rPr lang="en-US" altLang="ko-KR" sz="1000" dirty="0"/>
              <a:t>,</a:t>
            </a:r>
            <a:r>
              <a:rPr lang="ko-KR" altLang="en-US" sz="1000" dirty="0"/>
              <a:t> 적용된 범위를 지정한다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그룹 지정 방식일 경우에는 </a:t>
            </a:r>
            <a:r>
              <a:rPr lang="ko-KR" altLang="en-US" sz="1000" dirty="0" err="1"/>
              <a:t>타게팅</a:t>
            </a:r>
            <a:r>
              <a:rPr lang="ko-KR" altLang="en-US" sz="1000" dirty="0"/>
              <a:t> 커서가 위치하고 있는 그룹을 대상으로 지정하여 사용한다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err="1"/>
              <a:t>전체벙위일</a:t>
            </a:r>
            <a:r>
              <a:rPr lang="ko-KR" altLang="en-US" sz="1000" dirty="0"/>
              <a:t> 경우 </a:t>
            </a:r>
            <a:r>
              <a:rPr lang="ko-KR" altLang="en-US" sz="1000" dirty="0" err="1"/>
              <a:t>타게팅</a:t>
            </a:r>
            <a:r>
              <a:rPr lang="ko-KR" altLang="en-US" sz="1000" dirty="0"/>
              <a:t> 커서의 위치와는 관계 없이 전원을 대상으로 지정하여 사용한다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어떤 기술을 사용하던 피아 구분은 없다</a:t>
            </a:r>
            <a:r>
              <a:rPr lang="en-US" altLang="ko-KR" sz="1000" dirty="0"/>
              <a:t>.</a:t>
            </a:r>
            <a:r>
              <a:rPr lang="ko-KR" altLang="en-US" sz="1000" dirty="0"/>
              <a:t> 따라서</a:t>
            </a:r>
            <a:r>
              <a:rPr lang="en-US" altLang="ko-KR" sz="1000" dirty="0"/>
              <a:t>,</a:t>
            </a:r>
            <a:r>
              <a:rPr lang="ko-KR" altLang="en-US" sz="1000" dirty="0"/>
              <a:t> 공격 기술을 아군에게 쓸 수 있고</a:t>
            </a:r>
            <a:r>
              <a:rPr lang="en-US" altLang="ko-KR" sz="1000" dirty="0"/>
              <a:t>,</a:t>
            </a:r>
            <a:r>
              <a:rPr lang="ko-KR" altLang="en-US" sz="1000" dirty="0"/>
              <a:t> 보조 기술을 적에게 쓸 수도 있다</a:t>
            </a:r>
            <a:r>
              <a:rPr lang="en-US" altLang="ko-KR" sz="10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 err="1"/>
              <a:t>셀렉팅</a:t>
            </a:r>
            <a:r>
              <a:rPr lang="ko-KR" altLang="en-US" sz="1200" dirty="0"/>
              <a:t> 커서가 가리키는 대상이 없을 시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타게팅</a:t>
            </a:r>
            <a:r>
              <a:rPr lang="ko-KR" altLang="en-US" sz="1200" dirty="0"/>
              <a:t> 커서의 위치에 있는 대상에게 </a:t>
            </a:r>
            <a:r>
              <a:rPr lang="ko-KR" altLang="en-US" sz="1200" dirty="0" err="1"/>
              <a:t>셀렉팅</a:t>
            </a:r>
            <a:r>
              <a:rPr lang="ko-KR" altLang="en-US" sz="1200" dirty="0"/>
              <a:t> 커서를 옮길 수 있다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선택된 대상에 따라서 플레이어 진행 </a:t>
            </a:r>
            <a:r>
              <a:rPr lang="en-US" altLang="ko-KR" sz="1200" dirty="0"/>
              <a:t>UI</a:t>
            </a:r>
            <a:r>
              <a:rPr lang="ko-KR" altLang="en-US" sz="1200" dirty="0"/>
              <a:t>의 내용이 변화한다</a:t>
            </a:r>
            <a:r>
              <a:rPr lang="en-US" altLang="ko-KR" sz="1200" dirty="0"/>
              <a:t>. (</a:t>
            </a:r>
            <a:r>
              <a:rPr lang="ko-KR" altLang="en-US" sz="1200" dirty="0"/>
              <a:t>관련</a:t>
            </a:r>
            <a:r>
              <a:rPr lang="en-US" altLang="ko-KR" sz="1200" dirty="0"/>
              <a:t> </a:t>
            </a:r>
            <a:r>
              <a:rPr lang="ko-KR" altLang="en-US" sz="1200" dirty="0"/>
              <a:t>내용은 </a:t>
            </a:r>
            <a:r>
              <a:rPr lang="ko-KR" altLang="en-US" sz="1200" dirty="0">
                <a:hlinkClick r:id="rId2" action="ppaction://hlinksldjump"/>
              </a:rPr>
              <a:t>플레이어 인터페이스</a:t>
            </a:r>
            <a:r>
              <a:rPr lang="ko-KR" altLang="en-US" sz="1200" dirty="0"/>
              <a:t> 참고</a:t>
            </a:r>
            <a:r>
              <a:rPr lang="en-US" altLang="ko-KR" sz="1200" dirty="0"/>
              <a:t>.)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액티브 패널의 패널 구분 창을 선택할 경우</a:t>
            </a:r>
            <a:r>
              <a:rPr lang="en-US" altLang="ko-KR" sz="1000" dirty="0"/>
              <a:t>,</a:t>
            </a:r>
            <a:r>
              <a:rPr lang="ko-KR" altLang="en-US" sz="1000" dirty="0"/>
              <a:t> 전투 가이드를 볼 수 있다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err="1"/>
              <a:t>메뉴버나</a:t>
            </a:r>
            <a:r>
              <a:rPr lang="ko-KR" altLang="en-US" sz="1000" dirty="0"/>
              <a:t> 액션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트레잇</a:t>
            </a:r>
            <a:r>
              <a:rPr lang="en-US" altLang="ko-KR" sz="1000" dirty="0"/>
              <a:t>,</a:t>
            </a:r>
            <a:r>
              <a:rPr lang="ko-KR" altLang="en-US" sz="1000" dirty="0"/>
              <a:t> 적의 패턴을 선택할 경우</a:t>
            </a:r>
            <a:r>
              <a:rPr lang="en-US" altLang="ko-KR" sz="1000" dirty="0"/>
              <a:t>,</a:t>
            </a:r>
            <a:r>
              <a:rPr lang="ko-KR" altLang="en-US" sz="1000" dirty="0"/>
              <a:t> 선택한 대상의 정보를 볼 수 있다</a:t>
            </a:r>
            <a:r>
              <a:rPr lang="en-US" altLang="ko-KR" sz="10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err="1"/>
              <a:t>웨이팅</a:t>
            </a:r>
            <a:r>
              <a:rPr lang="ko-KR" altLang="en-US" sz="1000" dirty="0"/>
              <a:t> 패널이나 액티브 패널 정보 창을 선택할 경우</a:t>
            </a:r>
            <a:r>
              <a:rPr lang="en-US" altLang="ko-KR" sz="1000" dirty="0"/>
              <a:t>,</a:t>
            </a:r>
            <a:r>
              <a:rPr lang="ko-KR" altLang="en-US" sz="1000" dirty="0"/>
              <a:t> 대상 패널에 속해있는 구성원을 볼 수 있다</a:t>
            </a:r>
            <a:r>
              <a:rPr lang="en-US" altLang="ko-KR" sz="1000" dirty="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 dirty="0"/>
              <a:t>구성원을 통해서 보는 </a:t>
            </a:r>
            <a:r>
              <a:rPr lang="ko-KR" altLang="en-US" sz="800" dirty="0" err="1"/>
              <a:t>메뉴버</a:t>
            </a:r>
            <a:r>
              <a:rPr lang="ko-KR" altLang="en-US" sz="800" dirty="0"/>
              <a:t> 또한 대상으로 선택하여 정보를 볼 수 있다</a:t>
            </a:r>
            <a:r>
              <a:rPr lang="en-US" altLang="ko-KR" sz="8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캐릭터 패널 정보 창이나 적 캐릭터의 이미지를 선택할 경우</a:t>
            </a:r>
            <a:r>
              <a:rPr lang="en-US" altLang="ko-KR" sz="1000" dirty="0"/>
              <a:t>,</a:t>
            </a:r>
            <a:r>
              <a:rPr lang="ko-KR" altLang="en-US" sz="1000" dirty="0"/>
              <a:t> 대상 캐릭터의 정보를 볼 수 있다</a:t>
            </a:r>
            <a:r>
              <a:rPr lang="en-US" altLang="ko-KR" sz="1000" dirty="0"/>
              <a:t>.</a:t>
            </a:r>
          </a:p>
          <a:p>
            <a:pPr marL="1171440" lvl="2" indent="-257040">
              <a:buFont typeface="Wingdings"/>
              <a:buChar char="§"/>
              <a:defRPr/>
            </a:pPr>
            <a:r>
              <a:rPr lang="ko-KR" altLang="en-US" sz="800" dirty="0"/>
              <a:t>정보를 통해서 보는 액션이나 </a:t>
            </a:r>
            <a:r>
              <a:rPr lang="ko-KR" altLang="en-US" sz="800" dirty="0" err="1"/>
              <a:t>트레잇</a:t>
            </a:r>
            <a:r>
              <a:rPr lang="en-US" altLang="ko-KR" sz="800" dirty="0"/>
              <a:t>,</a:t>
            </a:r>
            <a:r>
              <a:rPr lang="ko-KR" altLang="en-US" sz="800" dirty="0"/>
              <a:t> 적의 패턴 또한 대상으로 선택하여 정보를 볼 수 있다</a:t>
            </a:r>
            <a:r>
              <a:rPr lang="en-US" altLang="ko-KR" sz="8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빈 공간을 선택할 경우에는 대상 선택을 해제한다</a:t>
            </a:r>
            <a:r>
              <a:rPr lang="en-US" altLang="ko-KR" sz="1000" dirty="0"/>
              <a:t>.</a:t>
            </a:r>
            <a:r>
              <a:rPr lang="ko-KR" altLang="en-US" sz="1000" dirty="0"/>
              <a:t> 선택된 대상이 없을 시에는 아무런 일도 일어나지 않는다</a:t>
            </a:r>
            <a:r>
              <a:rPr lang="en-US" altLang="ko-KR" sz="1000" dirty="0"/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2054" y="4449953"/>
            <a:ext cx="5544693" cy="189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/>
              <a:t>타기팅</a:t>
            </a:r>
            <a:r>
              <a:rPr lang="ko-KR" altLang="en-US" dirty="0"/>
              <a:t> 커서 조작법</a:t>
            </a:r>
            <a:r>
              <a:rPr lang="en-US" altLang="ko-KR" sz="1000" dirty="0"/>
              <a:t>[</a:t>
            </a:r>
            <a:r>
              <a:rPr lang="ko-KR" altLang="en-US" sz="1000" dirty="0" err="1"/>
              <a:t>조이콘</a:t>
            </a:r>
            <a:r>
              <a:rPr lang="en-US" altLang="ko-KR" sz="1000" dirty="0"/>
              <a:t>(L or R)]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 err="1"/>
              <a:t>조이콘의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자이로</a:t>
            </a:r>
            <a:r>
              <a:rPr lang="ko-KR" altLang="en-US" sz="1200" dirty="0"/>
              <a:t> 센서를 통해서 이동한다</a:t>
            </a:r>
            <a:r>
              <a:rPr lang="en-US" altLang="ko-KR" sz="12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err="1"/>
              <a:t>조이콘의</a:t>
            </a:r>
            <a:r>
              <a:rPr lang="ko-KR" altLang="en-US" sz="1000" dirty="0"/>
              <a:t> 트리거가 정면을 향하도록 하는 </a:t>
            </a:r>
            <a:r>
              <a:rPr lang="ko-KR" altLang="en-US" sz="1000" dirty="0" err="1"/>
              <a:t>파지법을</a:t>
            </a:r>
            <a:r>
              <a:rPr lang="ko-KR" altLang="en-US" sz="1000" dirty="0"/>
              <a:t> 사용한다</a:t>
            </a:r>
            <a:r>
              <a:rPr lang="en-US" altLang="ko-KR" sz="10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 err="1"/>
              <a:t>셀렉팅</a:t>
            </a:r>
            <a:r>
              <a:rPr lang="ko-KR" altLang="en-US" sz="1200" dirty="0"/>
              <a:t> 커서가 지정하는 대상이 없는 경우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L(R)</a:t>
            </a:r>
            <a:r>
              <a:rPr lang="ko-KR" altLang="en-US" sz="1200" dirty="0"/>
              <a:t>을 누를 시 현재 </a:t>
            </a:r>
            <a:r>
              <a:rPr lang="ko-KR" altLang="en-US" sz="1200" dirty="0" err="1"/>
              <a:t>타기팅</a:t>
            </a:r>
            <a:r>
              <a:rPr lang="ko-KR" altLang="en-US" sz="1200" dirty="0"/>
              <a:t> 커서의 위치에 있는 대상에 </a:t>
            </a:r>
            <a:r>
              <a:rPr lang="ko-KR" altLang="en-US" sz="1200" dirty="0" err="1"/>
              <a:t>셀렉팅</a:t>
            </a:r>
            <a:r>
              <a:rPr lang="ko-KR" altLang="en-US" sz="1200" dirty="0"/>
              <a:t> 커서를 옮긴다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 dirty="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 err="1"/>
              <a:t>셀렉팅</a:t>
            </a:r>
            <a:r>
              <a:rPr lang="ko-KR" altLang="en-US" sz="1200" dirty="0"/>
              <a:t> 커서가 지정하는 대상이 있는 경우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ZL(ZR)</a:t>
            </a:r>
            <a:r>
              <a:rPr lang="ko-KR" altLang="en-US" sz="1200" dirty="0"/>
              <a:t>을 누르면 </a:t>
            </a:r>
            <a:r>
              <a:rPr lang="ko-KR" altLang="en-US" sz="1200" dirty="0" err="1"/>
              <a:t>셀렉팅</a:t>
            </a:r>
            <a:r>
              <a:rPr lang="ko-KR" altLang="en-US" sz="1200" dirty="0"/>
              <a:t> 커서가 해제된다</a:t>
            </a:r>
            <a:r>
              <a:rPr lang="en-US" altLang="ko-KR" sz="1200" dirty="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 dirty="0" err="1"/>
              <a:t>셀렉팅</a:t>
            </a:r>
            <a:r>
              <a:rPr lang="ko-KR" altLang="en-US" sz="1200" dirty="0"/>
              <a:t> 커서가 지정하는 대상이 없는 경우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ZL(ZR)</a:t>
            </a:r>
            <a:r>
              <a:rPr lang="ko-KR" altLang="en-US" sz="1200" dirty="0"/>
              <a:t>을 누르면 </a:t>
            </a:r>
            <a:r>
              <a:rPr lang="ko-KR" altLang="en-US" sz="1200" dirty="0" err="1"/>
              <a:t>타기팅</a:t>
            </a:r>
            <a:r>
              <a:rPr lang="ko-KR" altLang="en-US" sz="1200" dirty="0"/>
              <a:t> 커서의 위치가 중앙으로 초기화된다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자이로</a:t>
            </a:r>
            <a:r>
              <a:rPr lang="ko-KR" altLang="en-US" sz="1200" dirty="0"/>
              <a:t> 센서 보정용 기능</a:t>
            </a:r>
            <a:r>
              <a:rPr lang="en-US" altLang="ko-KR" sz="1200" dirty="0"/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12026" y="4449953"/>
            <a:ext cx="5544694" cy="232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타기팅 커서 조작법</a:t>
            </a:r>
            <a:r>
              <a:rPr lang="en-US" altLang="ko-KR" sz="1000"/>
              <a:t>[</a:t>
            </a:r>
            <a:r>
              <a:rPr lang="ko-KR" altLang="en-US" sz="1000"/>
              <a:t>조이콘</a:t>
            </a:r>
            <a:r>
              <a:rPr lang="en-US" altLang="ko-KR" sz="1000"/>
              <a:t>(LR)]</a:t>
            </a:r>
          </a:p>
          <a:p>
            <a:pPr marL="257040" indent="-257040">
              <a:buFont typeface="Wingdings"/>
              <a:buChar char="v"/>
              <a:defRPr/>
            </a:pPr>
            <a:endParaRPr lang="ko-KR" altLang="en-US" sz="200"/>
          </a:p>
          <a:p>
            <a:pPr marL="257040" indent="-257040">
              <a:buFont typeface="Wingdings"/>
              <a:buChar char="v"/>
              <a:defRPr/>
            </a:pPr>
            <a:r>
              <a:rPr lang="ko-KR" altLang="en-US" sz="1200"/>
              <a:t>액티브 커서의 조작을 어떤 방향으로 할지 설정에서 선택이 가능하다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v"/>
              <a:defRPr/>
            </a:pPr>
            <a:endParaRPr lang="en-US" altLang="ko-KR" sz="200"/>
          </a:p>
          <a:p>
            <a:pPr marL="257040" indent="-257040">
              <a:buFont typeface="Wingdings"/>
              <a:buChar char="v"/>
              <a:defRPr/>
            </a:pPr>
            <a:endParaRPr lang="ko-KR" altLang="en-US" sz="200"/>
          </a:p>
          <a:p>
            <a:pPr marL="257040" indent="-257040">
              <a:buFont typeface="Wingdings"/>
              <a:buChar char="v"/>
              <a:defRPr/>
            </a:pPr>
            <a:r>
              <a:rPr lang="ko-KR" altLang="en-US" sz="1200"/>
              <a:t>타기팅 커서의 조작은 액티브 커서를 조작하는 방향의 반대방향을 사용한다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v"/>
              <a:defRPr/>
            </a:pPr>
            <a:endParaRPr lang="en-US" altLang="ko-KR" sz="8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스틱을 이용해서 커서를 이동한다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셀렉팅 커서가 지정하는 대상이 없는 경우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A(</a:t>
            </a:r>
            <a:r>
              <a:rPr lang="ko-KR" altLang="en-US" sz="1200"/>
              <a:t>→</a:t>
            </a:r>
            <a:r>
              <a:rPr lang="en-US" altLang="ko-KR" sz="1200"/>
              <a:t>)</a:t>
            </a:r>
            <a:r>
              <a:rPr lang="ko-KR" altLang="en-US" sz="1200"/>
              <a:t>버튼을 누를 시 현재 타기팅 커서의 위치에 있는 대상에게 셀렉팅 커서를 옮긴다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셀렉팅 커서가 지정하는 대상이 있는 경우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B(</a:t>
            </a:r>
            <a:r>
              <a:rPr lang="ko-KR" altLang="en-US" sz="1200"/>
              <a:t>↓</a:t>
            </a:r>
            <a:r>
              <a:rPr lang="en-US" altLang="ko-KR" sz="1200"/>
              <a:t>)</a:t>
            </a:r>
            <a:r>
              <a:rPr lang="ko-KR" altLang="en-US" sz="1200"/>
              <a:t>를 누르면 셀렉팅 커서가 해제된다</a:t>
            </a:r>
            <a:r>
              <a:rPr lang="en-US" altLang="ko-KR" sz="1200"/>
              <a:t>.</a:t>
            </a:r>
          </a:p>
          <a:p>
            <a:pPr marL="257040" lvl="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스틱을 누를 경우 타기팅 커서의 위치가 중앙으로 초기화된다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자이로 센서 보정용 기능</a:t>
            </a:r>
            <a:r>
              <a:rPr lang="en-US" altLang="ko-KR" sz="1200"/>
              <a:t>)</a:t>
            </a:r>
          </a:p>
        </p:txBody>
      </p:sp>
      <p:cxnSp>
        <p:nvCxnSpPr>
          <p:cNvPr id="87" name="직선 화살표 연결선 86"/>
          <p:cNvCxnSpPr>
            <a:endCxn id="90" idx="1"/>
          </p:cNvCxnSpPr>
          <p:nvPr/>
        </p:nvCxnSpPr>
        <p:spPr>
          <a:xfrm>
            <a:off x="1561943" y="3910524"/>
            <a:ext cx="310831" cy="101470"/>
          </a:xfrm>
          <a:prstGeom prst="straightConnector1">
            <a:avLst/>
          </a:prstGeom>
          <a:ln w="28575">
            <a:solidFill>
              <a:schemeClr val="accent3">
                <a:lumMod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91" idx="1"/>
          </p:cNvCxnSpPr>
          <p:nvPr/>
        </p:nvCxnSpPr>
        <p:spPr>
          <a:xfrm>
            <a:off x="1296703" y="3529759"/>
            <a:ext cx="576071" cy="87963"/>
          </a:xfrm>
          <a:prstGeom prst="straightConnector1">
            <a:avLst/>
          </a:prstGeom>
          <a:ln w="28575">
            <a:solidFill>
              <a:schemeClr val="accent3">
                <a:lumMod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92" idx="1"/>
          </p:cNvCxnSpPr>
          <p:nvPr/>
        </p:nvCxnSpPr>
        <p:spPr>
          <a:xfrm flipV="1">
            <a:off x="891774" y="2890060"/>
            <a:ext cx="981000" cy="337644"/>
          </a:xfrm>
          <a:prstGeom prst="straightConnector1">
            <a:avLst/>
          </a:prstGeom>
          <a:ln w="28575">
            <a:solidFill>
              <a:schemeClr val="accent3">
                <a:lumMod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72774" y="3875786"/>
            <a:ext cx="1125855" cy="272415"/>
          </a:xfrm>
          <a:prstGeom prst="rect">
            <a:avLst/>
          </a:prstGeom>
          <a:ln>
            <a:solidFill>
              <a:schemeClr val="bg1">
                <a:lumMod val="6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조작 플레이어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72774" y="3360801"/>
            <a:ext cx="2206974" cy="513969"/>
          </a:xfrm>
          <a:prstGeom prst="rect">
            <a:avLst/>
          </a:prstGeom>
          <a:ln>
            <a:solidFill>
              <a:schemeClr val="bg1">
                <a:lumMod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범위 지정 시 변형되는 부분</a:t>
            </a:r>
          </a:p>
          <a:p>
            <a:pPr marL="114240" indent="-114240">
              <a:buFont typeface="Arial"/>
              <a:buChar char="•"/>
              <a:defRPr/>
            </a:pPr>
            <a:r>
              <a:rPr lang="ko-KR" altLang="en-US" sz="800"/>
              <a:t>범위를 지정할 때에는 이 부분의 투명도가 높아지면서 범위와 동일한 형태로 확장된다</a:t>
            </a:r>
            <a:r>
              <a:rPr lang="en-US" altLang="ko-KR" sz="800"/>
              <a:t>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72774" y="2696053"/>
            <a:ext cx="2123916" cy="388142"/>
          </a:xfrm>
          <a:prstGeom prst="rect">
            <a:avLst/>
          </a:prstGeom>
          <a:ln>
            <a:solidFill>
              <a:schemeClr val="bg1">
                <a:lumMod val="6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가시성을 위해 추가된 부분</a:t>
            </a:r>
          </a:p>
          <a:p>
            <a:pPr marL="114240" indent="-114240">
              <a:buFont typeface="Arial"/>
              <a:buChar char="•"/>
              <a:defRPr/>
            </a:pPr>
            <a:r>
              <a:rPr lang="ko-KR" altLang="en-US" sz="800"/>
              <a:t>본인의 커서가 아니라면 존재하지 않는다</a:t>
            </a:r>
            <a:r>
              <a:rPr lang="en-US" altLang="ko-KR" sz="800"/>
              <a:t>.</a:t>
            </a:r>
          </a:p>
        </p:txBody>
      </p:sp>
      <p:cxnSp>
        <p:nvCxnSpPr>
          <p:cNvPr id="93" name="직선 화살표 연결선 92"/>
          <p:cNvCxnSpPr>
            <a:endCxn id="94" idx="1"/>
          </p:cNvCxnSpPr>
          <p:nvPr/>
        </p:nvCxnSpPr>
        <p:spPr>
          <a:xfrm flipV="1">
            <a:off x="891774" y="3222434"/>
            <a:ext cx="981000" cy="221297"/>
          </a:xfrm>
          <a:prstGeom prst="straightConnector1">
            <a:avLst/>
          </a:prstGeom>
          <a:ln w="28575">
            <a:solidFill>
              <a:schemeClr val="accent3">
                <a:lumMod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72774" y="3086608"/>
            <a:ext cx="1611630" cy="271653"/>
          </a:xfrm>
          <a:prstGeom prst="rect">
            <a:avLst/>
          </a:prstGeom>
          <a:ln>
            <a:solidFill>
              <a:schemeClr val="bg1">
                <a:lumMod val="6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타게팅 커서의 기준점</a:t>
            </a:r>
          </a:p>
        </p:txBody>
      </p:sp>
      <p:grpSp>
        <p:nvGrpSpPr>
          <p:cNvPr id="139" name="그룹 138"/>
          <p:cNvGrpSpPr/>
          <p:nvPr/>
        </p:nvGrpSpPr>
        <p:grpSpPr>
          <a:xfrm>
            <a:off x="1104967" y="3726925"/>
            <a:ext cx="506663" cy="367197"/>
            <a:chOff x="8820000" y="878914"/>
            <a:chExt cx="506666" cy="367196"/>
          </a:xfrm>
        </p:grpSpPr>
        <p:sp>
          <p:nvSpPr>
            <p:cNvPr id="140" name="TextBox 139"/>
            <p:cNvSpPr txBox="1"/>
            <p:nvPr/>
          </p:nvSpPr>
          <p:spPr>
            <a:xfrm>
              <a:off x="8820000" y="878914"/>
              <a:ext cx="506666" cy="36719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ln w="38100">
                    <a:solidFill>
                      <a:schemeClr val="bg1"/>
                    </a:solidFill>
                  </a:ln>
                  <a:solidFill>
                    <a:srgbClr val="2C649F"/>
                  </a:solidFill>
                  <a:latin typeface="Arial Black"/>
                </a:rPr>
                <a:t>P2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820000" y="878914"/>
              <a:ext cx="506666" cy="367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ln w="12700">
                    <a:solidFill>
                      <a:schemeClr val="tx1"/>
                    </a:solidFill>
                  </a:ln>
                  <a:solidFill>
                    <a:srgbClr val="2C649F"/>
                  </a:solidFill>
                  <a:latin typeface="Arial Black"/>
                </a:rPr>
                <a:t>P2</a:t>
              </a:r>
            </a:p>
          </p:txBody>
        </p:sp>
      </p:grpSp>
      <p:sp>
        <p:nvSpPr>
          <p:cNvPr id="288" name="모서리가 둥근 직사각형 287"/>
          <p:cNvSpPr/>
          <p:nvPr/>
        </p:nvSpPr>
        <p:spPr>
          <a:xfrm>
            <a:off x="335228" y="1465711"/>
            <a:ext cx="3744520" cy="8250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5" name="그림 3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6" y="1637304"/>
            <a:ext cx="590458" cy="606331"/>
          </a:xfrm>
          <a:prstGeom prst="rect">
            <a:avLst/>
          </a:prstGeom>
        </p:spPr>
      </p:pic>
      <p:pic>
        <p:nvPicPr>
          <p:cNvPr id="356" name="그림 3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87" y="1628750"/>
            <a:ext cx="628553" cy="606331"/>
          </a:xfrm>
          <a:prstGeom prst="rect">
            <a:avLst/>
          </a:prstGeom>
        </p:spPr>
      </p:pic>
      <p:pic>
        <p:nvPicPr>
          <p:cNvPr id="357" name="그림 3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02" y="1518630"/>
            <a:ext cx="590458" cy="593633"/>
          </a:xfrm>
          <a:prstGeom prst="rect">
            <a:avLst/>
          </a:prstGeom>
        </p:spPr>
      </p:pic>
      <p:pic>
        <p:nvPicPr>
          <p:cNvPr id="358" name="그림 3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37" y="1487830"/>
            <a:ext cx="628553" cy="593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캐릭터</a:t>
            </a:r>
            <a:endParaRPr kumimoji="0" lang="en-US" altLang="ko-KR" sz="24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334" y="1950720"/>
            <a:ext cx="4968621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주인공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플레이어의 메인 캐릭터를 담당하는 분신체 격인 캐릭터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이름은 플레이어가 정할 수 있으며</a:t>
            </a:r>
            <a:r>
              <a:rPr lang="en-US" altLang="ko-KR" sz="1200"/>
              <a:t>,</a:t>
            </a:r>
            <a:r>
              <a:rPr lang="ko-KR" altLang="en-US" sz="1200"/>
              <a:t> 한번 정하면 수정할 수 없다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외형은 자유롭게 커스터마이징이 가능하며</a:t>
            </a:r>
            <a:r>
              <a:rPr lang="en-US" altLang="ko-KR" sz="1200"/>
              <a:t>,</a:t>
            </a:r>
            <a:r>
              <a:rPr lang="ko-KR" altLang="en-US" sz="1200"/>
              <a:t> 성별이 따로 정해져 있지 않다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스텟은 존재하지 않는다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액션과 트래잇을 사용하며</a:t>
            </a:r>
            <a:r>
              <a:rPr lang="en-US" altLang="ko-KR" sz="1200"/>
              <a:t>,</a:t>
            </a:r>
            <a:r>
              <a:rPr lang="ko-KR" altLang="en-US" sz="1200"/>
              <a:t> 현재 장비 상태에 따라서 액션 및 트래잇의 구성이 완전히 달라진다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사용하는 조작 방식은 캐릭터 패널</a:t>
            </a:r>
            <a:r>
              <a:rPr lang="en-US" altLang="ko-KR" sz="120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4080" y="1950720"/>
            <a:ext cx="4968622" cy="121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액션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주인공이 사용할 수 있는 행동으로</a:t>
            </a:r>
            <a:r>
              <a:rPr lang="en-US" altLang="ko-KR" sz="1200"/>
              <a:t>,</a:t>
            </a:r>
            <a:r>
              <a:rPr lang="ko-KR" altLang="en-US" sz="1200"/>
              <a:t> 일종의 액티브 스킬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현재 복장에 의해서 </a:t>
            </a:r>
            <a:r>
              <a:rPr lang="en-US" altLang="ko-KR" sz="1200"/>
              <a:t>2</a:t>
            </a:r>
            <a:r>
              <a:rPr lang="ko-KR" altLang="en-US" sz="1200"/>
              <a:t>개가 정해진다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현재 무기에 따라서 </a:t>
            </a:r>
            <a:r>
              <a:rPr lang="en-US" altLang="ko-KR" sz="1200"/>
              <a:t>1</a:t>
            </a:r>
            <a:r>
              <a:rPr lang="ko-KR" altLang="en-US" sz="1200"/>
              <a:t>개가 정해진다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액션을 추가하는 장신구를 </a:t>
            </a:r>
            <a:r>
              <a:rPr lang="en-US" altLang="ko-KR" sz="1200"/>
              <a:t>1</a:t>
            </a:r>
            <a:r>
              <a:rPr lang="ko-KR" altLang="en-US" sz="1200"/>
              <a:t>개 착용할 수 있다</a:t>
            </a:r>
            <a:r>
              <a:rPr lang="en-US" altLang="ko-KR" sz="120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4080" y="3645027"/>
            <a:ext cx="4968622" cy="122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트레잇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주인공에게 적용되는 효과들으로</a:t>
            </a:r>
            <a:r>
              <a:rPr lang="en-US" altLang="ko-KR" sz="1200"/>
              <a:t>.</a:t>
            </a:r>
            <a:r>
              <a:rPr lang="ko-KR" altLang="en-US" sz="1200"/>
              <a:t> 일종의 패시브 스킬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현재 복장에 의해서 </a:t>
            </a:r>
            <a:r>
              <a:rPr lang="en-US" altLang="ko-KR" sz="1200"/>
              <a:t>2</a:t>
            </a:r>
            <a:r>
              <a:rPr lang="ko-KR" altLang="en-US" sz="1200"/>
              <a:t>개가 정해진다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현재 무기에 따라서 </a:t>
            </a:r>
            <a:r>
              <a:rPr lang="en-US" altLang="ko-KR" sz="1200"/>
              <a:t>1</a:t>
            </a:r>
            <a:r>
              <a:rPr lang="ko-KR" altLang="en-US" sz="1200"/>
              <a:t>개가 정해진다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트래잇을 추가하는 장신구를 </a:t>
            </a:r>
            <a:r>
              <a:rPr lang="en-US" altLang="ko-KR" sz="1200"/>
              <a:t>1</a:t>
            </a:r>
            <a:r>
              <a:rPr lang="ko-KR" altLang="en-US" sz="1200"/>
              <a:t>개 착용할 수 있다</a:t>
            </a:r>
            <a:r>
              <a:rPr lang="en-US" altLang="ko-KR" sz="120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7334" y="6237351"/>
            <a:ext cx="6552820" cy="316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v"/>
              <a:defRPr/>
            </a:pPr>
            <a:r>
              <a:rPr lang="ko-KR" altLang="en-US" sz="1500"/>
              <a:t>액션과 메뉴버</a:t>
            </a:r>
            <a:r>
              <a:rPr lang="en-US" altLang="ko-KR" sz="1500"/>
              <a:t>,</a:t>
            </a:r>
            <a:r>
              <a:rPr lang="ko-KR" altLang="en-US" sz="1500"/>
              <a:t> 트래잇에 대한 자세한 사항은 기술 슬라이드를 참고할 것</a:t>
            </a:r>
            <a:r>
              <a:rPr lang="en-US" altLang="ko-KR" sz="15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정령체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334" y="1988820"/>
            <a:ext cx="4968622" cy="243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정령체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주인공의 동료에 해당하는 캐릭터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이름이 기본적으로 정해져 있다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유니크와 커먼으로 구분된다</a:t>
            </a:r>
            <a:r>
              <a:rPr lang="en-US" altLang="ko-KR" sz="1200"/>
              <a:t>.</a:t>
            </a:r>
            <a:r>
              <a:rPr lang="ko-KR" altLang="en-US" sz="1200"/>
              <a:t> 유니크는 고유한 이름을 가지고 있지만</a:t>
            </a:r>
            <a:r>
              <a:rPr lang="en-US" altLang="ko-KR" sz="1200"/>
              <a:t>,</a:t>
            </a:r>
            <a:r>
              <a:rPr lang="ko-KR" altLang="en-US" sz="1200"/>
              <a:t> 커먼은 보편적인 명칭을 사용한다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외형 및 성별도 정해져 있다</a:t>
            </a:r>
            <a:r>
              <a:rPr lang="en-US" altLang="ko-KR" sz="1200"/>
              <a:t>.</a:t>
            </a:r>
            <a:r>
              <a:rPr lang="ko-KR" altLang="en-US" sz="1200"/>
              <a:t> 단</a:t>
            </a:r>
            <a:r>
              <a:rPr lang="en-US" altLang="ko-KR" sz="1200"/>
              <a:t>,</a:t>
            </a:r>
            <a:r>
              <a:rPr lang="ko-KR" altLang="en-US" sz="1200"/>
              <a:t> 스킨이 존재할 수는 있다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생명력 스텟이 존재한다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메뉴버를 사용하며</a:t>
            </a:r>
            <a:r>
              <a:rPr lang="en-US" altLang="ko-KR" sz="1200"/>
              <a:t>,</a:t>
            </a:r>
            <a:r>
              <a:rPr lang="ko-KR" altLang="en-US" sz="1200"/>
              <a:t> 각 개체 별로 가지고 있는 메뉴버의 구성은 정해져 있다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단</a:t>
            </a:r>
            <a:r>
              <a:rPr lang="en-US" altLang="ko-KR" sz="1200"/>
              <a:t>,</a:t>
            </a:r>
            <a:r>
              <a:rPr lang="ko-KR" altLang="en-US" sz="1200"/>
              <a:t> 보주를 착용하여 메뉴버를 추가할 수는 있다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사용하는 조작 방식은 액티브 패널 </a:t>
            </a:r>
            <a:r>
              <a:rPr lang="en-US" altLang="ko-KR" sz="1200"/>
              <a:t>/</a:t>
            </a:r>
            <a:r>
              <a:rPr lang="ko-KR" altLang="en-US" sz="1200"/>
              <a:t> 웨이팅 패널</a:t>
            </a:r>
            <a:r>
              <a:rPr lang="en-US" altLang="ko-KR" sz="120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6044" y="1988820"/>
            <a:ext cx="4968622" cy="140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보주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정령체가 착용할 수 있는 장비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생명력 스텟이 존재하며</a:t>
            </a:r>
            <a:r>
              <a:rPr lang="en-US" altLang="ko-KR" sz="1200"/>
              <a:t>,</a:t>
            </a:r>
            <a:r>
              <a:rPr lang="ko-KR" altLang="en-US" sz="1200"/>
              <a:t> 착용한 정령체에게 가산하여 적용된다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착용한 정령체에게 착용한 보주에 맞는 메뉴버를 추가한다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유니크와 커먼으로 구분된다</a:t>
            </a:r>
            <a:r>
              <a:rPr lang="en-US" altLang="ko-KR" sz="1200"/>
              <a:t>.</a:t>
            </a:r>
            <a:r>
              <a:rPr lang="ko-KR" altLang="en-US" sz="1200"/>
              <a:t> 유니크는 고유한 이름을 가지고 있지만</a:t>
            </a:r>
            <a:r>
              <a:rPr lang="en-US" altLang="ko-KR" sz="1200"/>
              <a:t>,</a:t>
            </a:r>
            <a:r>
              <a:rPr lang="ko-KR" altLang="en-US" sz="1200"/>
              <a:t> 커먼은 보편적인 명칭을 사용한다</a:t>
            </a:r>
            <a:r>
              <a:rPr lang="en-US" altLang="ko-KR" sz="120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6044" y="3933063"/>
            <a:ext cx="4968622" cy="198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패널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정령체를 이용해서 구성할 수 있는 파티 단위로</a:t>
            </a:r>
            <a:r>
              <a:rPr lang="en-US" altLang="ko-KR" sz="1200"/>
              <a:t>,</a:t>
            </a:r>
            <a:r>
              <a:rPr lang="ko-KR" altLang="en-US" sz="1200"/>
              <a:t> 하나의 파티는 </a:t>
            </a:r>
            <a:r>
              <a:rPr lang="en-US" altLang="ko-KR" sz="1200"/>
              <a:t>6</a:t>
            </a:r>
            <a:r>
              <a:rPr lang="ko-KR" altLang="en-US" sz="1200"/>
              <a:t>개의 패널과 주인공 캐릭터로 이루어진다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유니크인 정령체나 보주는 한 파티 안에 </a:t>
            </a:r>
            <a:r>
              <a:rPr lang="en-US" altLang="ko-KR" sz="1200"/>
              <a:t>1</a:t>
            </a:r>
            <a:r>
              <a:rPr lang="ko-KR" altLang="en-US" sz="1200"/>
              <a:t>개만 사용할 수 있다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각 메뉴버에는 지정된 코스트가 존재하며</a:t>
            </a:r>
            <a:r>
              <a:rPr lang="en-US" altLang="ko-KR" sz="1200"/>
              <a:t>,</a:t>
            </a:r>
            <a:r>
              <a:rPr lang="ko-KR" altLang="en-US" sz="1200"/>
              <a:t> 하나의 패널은 최대 </a:t>
            </a:r>
            <a:r>
              <a:rPr lang="en-US" altLang="ko-KR" sz="1200"/>
              <a:t>6</a:t>
            </a:r>
            <a:r>
              <a:rPr lang="ko-KR" altLang="en-US" sz="1200"/>
              <a:t> 코스트 까지 장착할 수 있다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구성원의 생명력의 총합으로 해당 패널의 생명력이 정해진다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하나의 패널은 행동 단위를 공유한다</a:t>
            </a:r>
            <a:r>
              <a:rPr lang="en-US" altLang="ko-KR" sz="1200"/>
              <a:t>.</a:t>
            </a:r>
            <a:r>
              <a:rPr lang="ko-KR" altLang="en-US" sz="1200"/>
              <a:t> 따라서</a:t>
            </a:r>
            <a:r>
              <a:rPr lang="en-US" altLang="ko-KR" sz="1200"/>
              <a:t>,</a:t>
            </a:r>
            <a:r>
              <a:rPr lang="ko-KR" altLang="en-US" sz="1200"/>
              <a:t> 한 패널이 조작 불가 상태라면 그 패널에 속한 구성원 전체에게 조작 불가가 적용된다</a:t>
            </a:r>
            <a:r>
              <a:rPr lang="en-US" altLang="ko-KR" sz="120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7334" y="6237351"/>
            <a:ext cx="6552820" cy="316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v"/>
              <a:defRPr/>
            </a:pPr>
            <a:r>
              <a:rPr lang="ko-KR" altLang="en-US" sz="1500"/>
              <a:t>액션과 메뉴버</a:t>
            </a:r>
            <a:r>
              <a:rPr lang="en-US" altLang="ko-KR" sz="1500"/>
              <a:t>,</a:t>
            </a:r>
            <a:r>
              <a:rPr lang="ko-KR" altLang="en-US" sz="1500"/>
              <a:t> 트래잇에 대한 자세한 사항은 기술 슬라이드를 참고할 것</a:t>
            </a:r>
            <a:r>
              <a:rPr lang="en-US" altLang="ko-KR" sz="15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2181" y="4274938"/>
            <a:ext cx="477257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/>
              <a:t>메뉴버</a:t>
            </a:r>
            <a:endParaRPr lang="ko-KR" altLang="en-US" dirty="0"/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액티브 패널에서 사용할 수 있는 행동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던전 입장 전에 구성한 패널에 따라서 구성이 달라진다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각 </a:t>
            </a:r>
            <a:r>
              <a:rPr lang="ko-KR" altLang="en-US" sz="1200" dirty="0" err="1"/>
              <a:t>메뉴버의</a:t>
            </a:r>
            <a:r>
              <a:rPr lang="ko-KR" altLang="en-US" sz="1200" dirty="0"/>
              <a:t> 위치는 패널 구성 단계에서 변경 가능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모든 속성의 기술이 고루 존재한다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저지 계열 기술 피격 시 즉시 취소된다</a:t>
            </a:r>
            <a:r>
              <a:rPr lang="en-US" altLang="ko-KR" sz="1200" dirty="0" smtClean="0"/>
              <a:t>.</a:t>
            </a:r>
          </a:p>
          <a:p>
            <a:pPr marL="714240" lvl="2" indent="-257040">
              <a:buFont typeface="Wingdings" panose="05000000000000000000" pitchFamily="2" charset="2"/>
              <a:buChar char="Ø"/>
              <a:defRPr/>
            </a:pPr>
            <a:r>
              <a:rPr lang="ko-KR" altLang="en-US" sz="1000" dirty="0"/>
              <a:t>낮은 저항 수치를 가지는 경우도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저지 수치에 의해 저항 수치가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될 시 취소된다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364932" y="2276855"/>
            <a:ext cx="475387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액션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캐릭터 패널에서 사용할 수 있는 기술 중 하나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던전 입장 전에 캐릭터가 착용한 장비에 따라서 구성이 달라진다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각 액션의 위치는 장비 착용 단계에서 변경 가능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주로 액티브나 </a:t>
            </a:r>
            <a:r>
              <a:rPr lang="ko-KR" altLang="en-US" sz="1200" dirty="0" err="1"/>
              <a:t>어펙트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직접 발동하는 형식이 많다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저지 계열 기술 피격 시 즉시 취소된다</a:t>
            </a:r>
            <a:r>
              <a:rPr lang="en-US" altLang="ko-KR" sz="1200" dirty="0" smtClean="0"/>
              <a:t>.</a:t>
            </a:r>
          </a:p>
          <a:p>
            <a:pPr marL="714240" lvl="1" indent="-257040">
              <a:buFont typeface="Wingdings" panose="05000000000000000000" pitchFamily="2" charset="2"/>
              <a:buChar char="Ø"/>
              <a:defRPr/>
            </a:pPr>
            <a:r>
              <a:rPr lang="ko-KR" altLang="en-US" sz="1000" dirty="0"/>
              <a:t>낮은 저항 수치를 가지는 경우도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저지 수치에 의해 저항 수치가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될 시 취소된다</a:t>
            </a:r>
            <a:r>
              <a:rPr lang="en-US" altLang="ko-KR" sz="1000" dirty="0"/>
              <a:t>.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8142" y="2276856"/>
            <a:ext cx="475387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/>
              <a:t>트레잇</a:t>
            </a:r>
            <a:endParaRPr lang="ko-KR" altLang="en-US" dirty="0"/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주인공에게 적용되는 패시브 스킬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던전 입장 전에 캐릭터가 착용한 장비에 따라서 구성이 달라진다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각 </a:t>
            </a:r>
            <a:r>
              <a:rPr lang="ko-KR" altLang="en-US" sz="1200" dirty="0" err="1"/>
              <a:t>트래잇의</a:t>
            </a:r>
            <a:r>
              <a:rPr lang="ko-KR" altLang="en-US" sz="1200" dirty="0"/>
              <a:t> 순서는 장비 착용 단계에서 변경 가능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주로 </a:t>
            </a:r>
            <a:r>
              <a:rPr lang="ko-KR" altLang="en-US" sz="1200" dirty="0" err="1"/>
              <a:t>라이징이나</a:t>
            </a:r>
            <a:r>
              <a:rPr lang="ko-KR" altLang="en-US" sz="1200" dirty="0"/>
              <a:t> 패시브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자동으로 적용되는 형식이 많다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저지 계열 기술 피격 시 즉시 취소된다</a:t>
            </a:r>
            <a:r>
              <a:rPr lang="en-US" altLang="ko-KR" sz="1200" dirty="0" smtClean="0"/>
              <a:t>.</a:t>
            </a:r>
          </a:p>
          <a:p>
            <a:pPr marL="714240" lvl="1" indent="-257040">
              <a:buFont typeface="Wingdings" panose="05000000000000000000" pitchFamily="2" charset="2"/>
              <a:buChar char="Ø"/>
              <a:defRPr/>
            </a:pPr>
            <a:r>
              <a:rPr lang="ko-KR" altLang="en-US" sz="1000" dirty="0" smtClean="0"/>
              <a:t>낮은 저항 수치를 가지는 경우도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저지 수치에 의해 저항 수치가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 될 시 취소된다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40" name="평행 사변형 39"/>
          <p:cNvSpPr/>
          <p:nvPr/>
        </p:nvSpPr>
        <p:spPr>
          <a:xfrm>
            <a:off x="6234754" y="2447592"/>
            <a:ext cx="919854" cy="341660"/>
          </a:xfrm>
          <a:prstGeom prst="parallelogram">
            <a:avLst>
              <a:gd name="adj" fmla="val 10108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44755" y="1484757"/>
            <a:ext cx="10719866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>
              <a:buFont typeface="Wingdings"/>
              <a:buChar char="v"/>
              <a:defRPr/>
            </a:pPr>
            <a:r>
              <a:rPr lang="ko-KR" altLang="en-US"/>
              <a:t>기술 종류</a:t>
            </a:r>
            <a:r>
              <a:rPr lang="ko-KR" altLang="en-US" sz="1200"/>
              <a:t> </a:t>
            </a:r>
            <a:r>
              <a:rPr lang="en-US" altLang="ko-KR" sz="1200"/>
              <a:t>[※</a:t>
            </a:r>
            <a:r>
              <a:rPr lang="ko-KR" altLang="en-US" sz="1200"/>
              <a:t> 각 아이콘의 모양은 기술의 종류를 따라간다</a:t>
            </a:r>
            <a:r>
              <a:rPr lang="en-US" altLang="ko-KR" sz="1200"/>
              <a:t>.</a:t>
            </a:r>
            <a:r>
              <a:rPr lang="ko-KR" altLang="en-US" sz="1200"/>
              <a:t> 따라서</a:t>
            </a:r>
            <a:r>
              <a:rPr lang="en-US" altLang="ko-KR" sz="1200"/>
              <a:t>,</a:t>
            </a:r>
            <a:r>
              <a:rPr lang="ko-KR" altLang="en-US" sz="1200"/>
              <a:t> 동일한 기술이라고 해도 종류가 다를 시 아이콘의 모양이 다르다</a:t>
            </a:r>
            <a:r>
              <a:rPr lang="en-US" altLang="ko-KR" sz="1200"/>
              <a:t>.]</a:t>
            </a:r>
          </a:p>
        </p:txBody>
      </p:sp>
      <p:sp>
        <p:nvSpPr>
          <p:cNvPr id="42" name="육각형 41"/>
          <p:cNvSpPr/>
          <p:nvPr/>
        </p:nvSpPr>
        <p:spPr>
          <a:xfrm rot="21600000">
            <a:off x="6357244" y="4221099"/>
            <a:ext cx="674873" cy="595686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248142" y="4274938"/>
            <a:ext cx="4753876" cy="219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패턴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적 캐릭터가 사용하는 기술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각 에너미 마다 정해진 패턴 구성을 사용한다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각 패턴의 순서는 고정되어 있다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모든 속성의 기술이 고루 존재한다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저지 계열 기술 피격 시</a:t>
            </a:r>
            <a:r>
              <a:rPr lang="en-US" altLang="ko-KR" sz="1200"/>
              <a:t>,</a:t>
            </a:r>
            <a:r>
              <a:rPr lang="ko-KR" altLang="en-US" sz="1200"/>
              <a:t> 해당 기술의 저지 수치 만큼 저항이 감소하며</a:t>
            </a:r>
            <a:r>
              <a:rPr lang="en-US" altLang="ko-KR" sz="1200"/>
              <a:t>,</a:t>
            </a:r>
            <a:r>
              <a:rPr lang="ko-KR" altLang="en-US" sz="1200"/>
              <a:t> 저항이 </a:t>
            </a:r>
            <a:r>
              <a:rPr lang="en-US" altLang="ko-KR" sz="1200"/>
              <a:t>0</a:t>
            </a:r>
            <a:r>
              <a:rPr lang="ko-KR" altLang="en-US" sz="1200"/>
              <a:t>이 되었을 시 취소된다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각 패턴에 따라서 고유한 저항 수치를 가진다</a:t>
            </a:r>
            <a:r>
              <a:rPr lang="en-US" altLang="ko-KR" sz="10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저항 수치는 기술을 사용할 때 적용된다</a:t>
            </a:r>
            <a:r>
              <a:rPr lang="en-US" altLang="ko-KR" sz="1000"/>
              <a:t>.</a:t>
            </a:r>
            <a:r>
              <a:rPr lang="ko-KR" altLang="en-US" sz="1000"/>
              <a:t> 따라서 기술 사용 전에 피격된 저지 계열 기술의 저지 수치나</a:t>
            </a:r>
            <a:r>
              <a:rPr lang="en-US" altLang="ko-KR" sz="1000"/>
              <a:t>,</a:t>
            </a:r>
            <a:r>
              <a:rPr lang="ko-KR" altLang="en-US" sz="1000"/>
              <a:t> 이전 패턴에서 적용되었던 저지 수치는 적용되지 않는다</a:t>
            </a:r>
            <a:r>
              <a:rPr lang="en-US" altLang="ko-KR" sz="1000"/>
              <a:t>.</a:t>
            </a:r>
          </a:p>
        </p:txBody>
      </p:sp>
      <p:sp>
        <p:nvSpPr>
          <p:cNvPr id="13" name="자유형 12"/>
          <p:cNvSpPr/>
          <p:nvPr/>
        </p:nvSpPr>
        <p:spPr>
          <a:xfrm rot="3600000">
            <a:off x="764085" y="4209646"/>
            <a:ext cx="505385" cy="595393"/>
          </a:xfrm>
          <a:custGeom>
            <a:avLst/>
            <a:gdLst>
              <a:gd name="connsiteX0" fmla="*/ 340915 w 505385"/>
              <a:gd name="connsiteY0" fmla="*/ 0 h 595393"/>
              <a:gd name="connsiteX1" fmla="*/ 505385 w 505385"/>
              <a:gd name="connsiteY1" fmla="*/ 284871 h 595393"/>
              <a:gd name="connsiteX2" fmla="*/ 445889 w 505385"/>
              <a:gd name="connsiteY2" fmla="*/ 333961 h 595393"/>
              <a:gd name="connsiteX3" fmla="*/ 335157 w 505385"/>
              <a:gd name="connsiteY3" fmla="*/ 539344 h 595393"/>
              <a:gd name="connsiteX4" fmla="*/ 329507 w 505385"/>
              <a:gd name="connsiteY4" fmla="*/ 595393 h 595393"/>
              <a:gd name="connsiteX5" fmla="*/ 0 w 505385"/>
              <a:gd name="connsiteY5" fmla="*/ 595393 h 595393"/>
              <a:gd name="connsiteX6" fmla="*/ 19931 w 505385"/>
              <a:gd name="connsiteY6" fmla="*/ 437178 h 595393"/>
              <a:gd name="connsiteX7" fmla="*/ 321417 w 505385"/>
              <a:gd name="connsiteY7" fmla="*/ 10583 h 59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385" h="595393">
                <a:moveTo>
                  <a:pt x="340915" y="0"/>
                </a:moveTo>
                <a:lnTo>
                  <a:pt x="505385" y="284871"/>
                </a:lnTo>
                <a:lnTo>
                  <a:pt x="445889" y="333961"/>
                </a:lnTo>
                <a:cubicBezTo>
                  <a:pt x="390753" y="389097"/>
                  <a:pt x="351392" y="460008"/>
                  <a:pt x="335157" y="539344"/>
                </a:cubicBezTo>
                <a:lnTo>
                  <a:pt x="329507" y="595393"/>
                </a:lnTo>
                <a:lnTo>
                  <a:pt x="0" y="595393"/>
                </a:lnTo>
                <a:lnTo>
                  <a:pt x="19931" y="437178"/>
                </a:lnTo>
                <a:cubicBezTo>
                  <a:pt x="65334" y="260709"/>
                  <a:pt x="174506" y="109835"/>
                  <a:pt x="321417" y="1058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674768" y="2326494"/>
            <a:ext cx="566702" cy="56670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기술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23316" y="2132838"/>
            <a:ext cx="409575" cy="409575"/>
            <a:chOff x="310515" y="3980307"/>
            <a:chExt cx="409575" cy="409575"/>
          </a:xfrm>
        </p:grpSpPr>
        <p:sp>
          <p:nvSpPr>
            <p:cNvPr id="13" name="타원 12"/>
            <p:cNvSpPr/>
            <p:nvPr/>
          </p:nvSpPr>
          <p:spPr>
            <a:xfrm>
              <a:off x="310515" y="3980307"/>
              <a:ext cx="409575" cy="409575"/>
            </a:xfrm>
            <a:prstGeom prst="ellipse">
              <a:avLst/>
            </a:prstGeom>
            <a:solidFill>
              <a:schemeClr val="accent1">
                <a:lumMod val="80000"/>
                <a:lumOff val="2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234" y="4002119"/>
              <a:ext cx="363855" cy="3675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chemeClr val="bg1"/>
                  </a:solidFill>
                  <a:latin typeface="Segoe Print"/>
                </a:rPr>
                <a:t>A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491849" y="5262753"/>
            <a:ext cx="409575" cy="432054"/>
            <a:chOff x="310515" y="3957828"/>
            <a:chExt cx="409575" cy="432054"/>
          </a:xfrm>
        </p:grpSpPr>
        <p:sp>
          <p:nvSpPr>
            <p:cNvPr id="17" name="타원 16"/>
            <p:cNvSpPr/>
            <p:nvPr/>
          </p:nvSpPr>
          <p:spPr>
            <a:xfrm>
              <a:off x="310515" y="3980307"/>
              <a:ext cx="409575" cy="409575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i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6234" y="3957828"/>
              <a:ext cx="363856" cy="3664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chemeClr val="bg1"/>
                  </a:solidFill>
                  <a:latin typeface="Segoe Print"/>
                </a:rPr>
                <a:t>p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491849" y="2132838"/>
            <a:ext cx="409575" cy="409575"/>
            <a:chOff x="310515" y="3980307"/>
            <a:chExt cx="409575" cy="409575"/>
          </a:xfrm>
        </p:grpSpPr>
        <p:sp>
          <p:nvSpPr>
            <p:cNvPr id="20" name="타원 19"/>
            <p:cNvSpPr/>
            <p:nvPr/>
          </p:nvSpPr>
          <p:spPr>
            <a:xfrm>
              <a:off x="310515" y="3980307"/>
              <a:ext cx="409575" cy="409575"/>
            </a:xfrm>
            <a:prstGeom prst="ellipse">
              <a:avLst/>
            </a:prstGeom>
            <a:solidFill>
              <a:schemeClr val="accent4">
                <a:lumMod val="80000"/>
                <a:lumOff val="2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i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3373" y="3980307"/>
              <a:ext cx="363858" cy="366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chemeClr val="bg1"/>
                  </a:solidFill>
                  <a:latin typeface="Segoe Print"/>
                </a:rPr>
                <a:t>a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23316" y="3653790"/>
            <a:ext cx="409575" cy="409575"/>
            <a:chOff x="310515" y="3980307"/>
            <a:chExt cx="409575" cy="409575"/>
          </a:xfrm>
        </p:grpSpPr>
        <p:sp>
          <p:nvSpPr>
            <p:cNvPr id="23" name="타원 22"/>
            <p:cNvSpPr/>
            <p:nvPr/>
          </p:nvSpPr>
          <p:spPr>
            <a:xfrm>
              <a:off x="310515" y="3980307"/>
              <a:ext cx="409575" cy="4095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i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3375" y="4001309"/>
              <a:ext cx="363855" cy="3675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Segoe Print"/>
                </a:rPr>
                <a:t>R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91849" y="3653790"/>
            <a:ext cx="409575" cy="409575"/>
            <a:chOff x="310515" y="3980307"/>
            <a:chExt cx="409575" cy="409575"/>
          </a:xfrm>
        </p:grpSpPr>
        <p:sp>
          <p:nvSpPr>
            <p:cNvPr id="26" name="타원 25"/>
            <p:cNvSpPr/>
            <p:nvPr/>
          </p:nvSpPr>
          <p:spPr>
            <a:xfrm>
              <a:off x="310515" y="3980307"/>
              <a:ext cx="409575" cy="409575"/>
            </a:xfrm>
            <a:prstGeom prst="ellipse">
              <a:avLst/>
            </a:prstGeom>
            <a:solidFill>
              <a:schemeClr val="accent3">
                <a:lumMod val="80000"/>
                <a:lumOff val="2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i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3372" y="3980307"/>
              <a:ext cx="363860" cy="367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chemeClr val="bg1"/>
                  </a:solidFill>
                  <a:latin typeface="Segoe Print"/>
                </a:rPr>
                <a:t>r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23316" y="5285232"/>
            <a:ext cx="409575" cy="409575"/>
            <a:chOff x="310515" y="3980307"/>
            <a:chExt cx="409575" cy="409575"/>
          </a:xfrm>
        </p:grpSpPr>
        <p:sp>
          <p:nvSpPr>
            <p:cNvPr id="29" name="타원 28"/>
            <p:cNvSpPr/>
            <p:nvPr/>
          </p:nvSpPr>
          <p:spPr>
            <a:xfrm>
              <a:off x="310515" y="3980307"/>
              <a:ext cx="409575" cy="4095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i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3372" y="3980307"/>
              <a:ext cx="363860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chemeClr val="bg1"/>
                  </a:solidFill>
                  <a:latin typeface="Segoe Print"/>
                </a:rPr>
                <a:t>P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58201" y="2132838"/>
            <a:ext cx="45232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액티브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플레이어가 직접 사용할 수 있는 기술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기본적으로는 조작 불가 상태에서는 사용 불가능</a:t>
            </a:r>
            <a:r>
              <a:rPr lang="en-US" altLang="ko-KR" sz="1200" dirty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 dirty="0" smtClean="0"/>
              <a:t>특기되어 </a:t>
            </a:r>
            <a:r>
              <a:rPr lang="ko-KR" altLang="en-US" sz="1000" dirty="0"/>
              <a:t>있다면 예외가 되기도 함</a:t>
            </a:r>
            <a:r>
              <a:rPr lang="en-US" altLang="ko-KR" sz="1000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73432" y="5285232"/>
            <a:ext cx="4523244" cy="1003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패시브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조건 만족 시 </a:t>
            </a:r>
            <a:r>
              <a:rPr lang="en-US" altLang="ko-KR" sz="1200"/>
              <a:t>On</a:t>
            </a:r>
            <a:r>
              <a:rPr lang="ko-KR" altLang="en-US" sz="1200"/>
              <a:t>이 되는 효과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조건을 만족하지 않게 될 시 </a:t>
            </a:r>
            <a:r>
              <a:rPr lang="en-US" altLang="ko-KR" sz="1200"/>
              <a:t>Off</a:t>
            </a:r>
            <a:r>
              <a:rPr lang="ko-KR" altLang="en-US" sz="1200"/>
              <a:t>가 된다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전투불능이 될 경우에는 </a:t>
            </a:r>
            <a:r>
              <a:rPr lang="en-US" altLang="ko-KR" sz="1200"/>
              <a:t>Off</a:t>
            </a:r>
            <a:r>
              <a:rPr lang="ko-KR" altLang="en-US" sz="1200"/>
              <a:t>가 된다</a:t>
            </a:r>
            <a:r>
              <a:rPr lang="en-US" altLang="ko-KR" sz="120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31549" y="3653790"/>
            <a:ext cx="4523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/>
              <a:t>리액션</a:t>
            </a:r>
            <a:endParaRPr lang="ko-KR" altLang="en-US" dirty="0"/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조건 만족 시 자동으로 사용되는 기술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기본적으로는 조작 불가 상태에서는 사용 불가능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 dirty="0"/>
              <a:t>특기되어 있다면 예외가 되기도 함</a:t>
            </a:r>
            <a:r>
              <a:rPr lang="en-US" altLang="ko-KR" sz="10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26734" y="2132838"/>
            <a:ext cx="4523244" cy="1003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어펙트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플레이어가 </a:t>
            </a:r>
            <a:r>
              <a:rPr lang="en-US" altLang="ko-KR" sz="1200"/>
              <a:t>On/Off</a:t>
            </a:r>
            <a:r>
              <a:rPr lang="ko-KR" altLang="en-US" sz="1200"/>
              <a:t>를 조절할 수 있는 효과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조작 불가 상태에서는 </a:t>
            </a:r>
            <a:r>
              <a:rPr lang="en-US" altLang="ko-KR" sz="1200"/>
              <a:t>On/Off</a:t>
            </a:r>
            <a:r>
              <a:rPr lang="ko-KR" altLang="en-US" sz="1200"/>
              <a:t>의 조절이 불가하다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행동불능</a:t>
            </a:r>
            <a:r>
              <a:rPr lang="en-US" altLang="ko-KR" sz="1200"/>
              <a:t>,</a:t>
            </a:r>
            <a:r>
              <a:rPr lang="ko-KR" altLang="en-US" sz="1200"/>
              <a:t> 전투불능이 될 경우 </a:t>
            </a:r>
            <a:r>
              <a:rPr lang="en-US" altLang="ko-KR" sz="1200"/>
              <a:t>Off</a:t>
            </a:r>
            <a:r>
              <a:rPr lang="ko-KR" altLang="en-US" sz="1200"/>
              <a:t>가 된다</a:t>
            </a:r>
            <a:r>
              <a:rPr lang="en-US" altLang="ko-KR" sz="120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04898" y="5285232"/>
            <a:ext cx="4523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/>
              <a:t>프레셔</a:t>
            </a:r>
            <a:endParaRPr lang="ko-KR" altLang="en-US" dirty="0"/>
          </a:p>
          <a:p>
            <a:pPr marL="257040" indent="-257040">
              <a:buFont typeface="Wingdings"/>
              <a:buChar char="ü"/>
              <a:defRPr/>
            </a:pPr>
            <a:endParaRPr lang="en-US" altLang="ko-KR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en-US" altLang="ko-KR" sz="1200" dirty="0"/>
              <a:t>On/Off</a:t>
            </a:r>
            <a:r>
              <a:rPr lang="ko-KR" altLang="en-US" sz="1200" dirty="0"/>
              <a:t> 조절이 가능하며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On</a:t>
            </a:r>
            <a:r>
              <a:rPr lang="ko-KR" altLang="en-US" sz="1200" dirty="0"/>
              <a:t>일 경우 자동으로 사용되는 기술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기본적으로는 조작 불가 상태에서는 사용 불가능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 dirty="0"/>
          </a:p>
          <a:p>
            <a:pPr marL="714240" lvl="1" indent="-257040">
              <a:buFont typeface="Wingdings" panose="05000000000000000000" pitchFamily="2" charset="2"/>
              <a:buChar char="Ø"/>
              <a:defRPr/>
            </a:pPr>
            <a:r>
              <a:rPr lang="ko-KR" altLang="en-US" sz="1000" dirty="0"/>
              <a:t>특기되어 있다면 예외가 되기도 함</a:t>
            </a:r>
            <a:r>
              <a:rPr lang="en-US" altLang="ko-KR" sz="1000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00082" y="3653790"/>
            <a:ext cx="4523244" cy="1005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라이징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조건 만족 시 </a:t>
            </a:r>
            <a:r>
              <a:rPr lang="en-US" altLang="ko-KR" sz="1200"/>
              <a:t>On</a:t>
            </a:r>
            <a:r>
              <a:rPr lang="ko-KR" altLang="en-US" sz="1200"/>
              <a:t>이 되는 효과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조건을 만족하지 않게 되더라도 </a:t>
            </a:r>
            <a:r>
              <a:rPr lang="en-US" altLang="ko-KR" sz="1200"/>
              <a:t>Off</a:t>
            </a:r>
            <a:r>
              <a:rPr lang="ko-KR" altLang="en-US" sz="1200"/>
              <a:t>가 되진 않는다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ko-KR" altLang="en-US" sz="20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전투불능이 될 경우에는 </a:t>
            </a:r>
            <a:r>
              <a:rPr lang="en-US" altLang="ko-KR" sz="1200"/>
              <a:t>Off</a:t>
            </a:r>
            <a:r>
              <a:rPr lang="ko-KR" altLang="en-US" sz="1200"/>
              <a:t>가 된다</a:t>
            </a:r>
            <a:r>
              <a:rPr lang="en-US" altLang="ko-KR" sz="120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4755" y="1484757"/>
            <a:ext cx="10719866" cy="36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>
              <a:buFont typeface="Wingdings"/>
              <a:buChar char="v"/>
              <a:defRPr/>
            </a:pPr>
            <a:r>
              <a:rPr lang="ko-KR" altLang="en-US" dirty="0"/>
              <a:t>기술 </a:t>
            </a:r>
            <a:r>
              <a:rPr lang="ko-KR" altLang="en-US" dirty="0" smtClean="0"/>
              <a:t>타입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[※</a:t>
            </a:r>
            <a:r>
              <a:rPr lang="ko-KR" altLang="en-US" sz="1200" dirty="0"/>
              <a:t> 실제로는 각 아이콘의 배경 색 만이 </a:t>
            </a:r>
            <a:r>
              <a:rPr lang="ko-KR" altLang="en-US" sz="1200" dirty="0" smtClean="0"/>
              <a:t>타입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따라 결정될 뿐</a:t>
            </a:r>
            <a:r>
              <a:rPr lang="en-US" altLang="ko-KR" sz="1200" dirty="0"/>
              <a:t>,</a:t>
            </a:r>
            <a:r>
              <a:rPr lang="ko-KR" altLang="en-US" sz="1200" dirty="0"/>
              <a:t> 아이콘 안의 문양은 기술에 따른 고유 문양을 사용한다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공용 문양 존재</a:t>
            </a:r>
            <a:r>
              <a:rPr lang="en-US" altLang="ko-KR" sz="1200" dirty="0"/>
              <a:t>.)</a:t>
            </a:r>
            <a:r>
              <a:rPr lang="ko-KR" altLang="en-US" sz="1200" dirty="0"/>
              <a:t> </a:t>
            </a:r>
            <a:r>
              <a:rPr lang="en-US" altLang="ko-KR" sz="1200" dirty="0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/>
          <p:cNvSpPr/>
          <p:nvPr/>
        </p:nvSpPr>
        <p:spPr>
          <a:xfrm>
            <a:off x="6429865" y="4002484"/>
            <a:ext cx="1663763" cy="2049763"/>
          </a:xfrm>
          <a:custGeom>
            <a:avLst/>
            <a:gdLst>
              <a:gd name="connsiteX0" fmla="*/ 0 w 1178345"/>
              <a:gd name="connsiteY0" fmla="*/ 0 h 1451726"/>
              <a:gd name="connsiteX1" fmla="*/ 1137106 w 1178345"/>
              <a:gd name="connsiteY1" fmla="*/ 0 h 1451726"/>
              <a:gd name="connsiteX2" fmla="*/ 1057233 w 1178345"/>
              <a:gd name="connsiteY2" fmla="*/ 43354 h 1451726"/>
              <a:gd name="connsiteX3" fmla="*/ 700296 w 1178345"/>
              <a:gd name="connsiteY3" fmla="*/ 714671 h 1451726"/>
              <a:gd name="connsiteX4" fmla="*/ 1057233 w 1178345"/>
              <a:gd name="connsiteY4" fmla="*/ 1385988 h 1451726"/>
              <a:gd name="connsiteX5" fmla="*/ 1178345 w 1178345"/>
              <a:gd name="connsiteY5" fmla="*/ 1451726 h 1451726"/>
              <a:gd name="connsiteX6" fmla="*/ 0 w 1178345"/>
              <a:gd name="connsiteY6" fmla="*/ 1451726 h 145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345" h="1451726">
                <a:moveTo>
                  <a:pt x="0" y="0"/>
                </a:moveTo>
                <a:lnTo>
                  <a:pt x="1137106" y="0"/>
                </a:lnTo>
                <a:lnTo>
                  <a:pt x="1057233" y="43354"/>
                </a:lnTo>
                <a:cubicBezTo>
                  <a:pt x="841883" y="188841"/>
                  <a:pt x="700296" y="435222"/>
                  <a:pt x="700296" y="714671"/>
                </a:cubicBezTo>
                <a:cubicBezTo>
                  <a:pt x="700296" y="994121"/>
                  <a:pt x="841883" y="1240501"/>
                  <a:pt x="1057233" y="1385988"/>
                </a:cubicBezTo>
                <a:lnTo>
                  <a:pt x="1178345" y="1451726"/>
                </a:lnTo>
                <a:lnTo>
                  <a:pt x="0" y="1451726"/>
                </a:lnTo>
                <a:close/>
              </a:path>
            </a:pathLst>
          </a:custGeom>
          <a:solidFill>
            <a:srgbClr val="E1EBF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/>
          <p:nvPr/>
        </p:nvSpPr>
        <p:spPr>
          <a:xfrm>
            <a:off x="767334" y="332613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 파트</a:t>
            </a:r>
            <a:r>
              <a:rPr kumimoji="0" lang="ko-KR" altLang="en-US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400" b="0" i="0" u="none" strike="noStrike" kern="1200" cap="none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액티브 패널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763742" y="5769720"/>
            <a:ext cx="594950" cy="594950"/>
            <a:chOff x="4509412" y="1952503"/>
            <a:chExt cx="594950" cy="594950"/>
          </a:xfrm>
        </p:grpSpPr>
        <p:sp>
          <p:nvSpPr>
            <p:cNvPr id="13" name="타원 12"/>
            <p:cNvSpPr/>
            <p:nvPr/>
          </p:nvSpPr>
          <p:spPr>
            <a:xfrm flipV="1">
              <a:off x="4509412" y="1952503"/>
              <a:ext cx="594950" cy="5949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14" name="원형 13"/>
            <p:cNvSpPr/>
            <p:nvPr/>
          </p:nvSpPr>
          <p:spPr>
            <a:xfrm flipH="1">
              <a:off x="4806887" y="1952503"/>
              <a:ext cx="297475" cy="297475"/>
            </a:xfrm>
            <a:prstGeom prst="pieWed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4583811" y="2025707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825875" y="5769719"/>
            <a:ext cx="594950" cy="594950"/>
            <a:chOff x="4509412" y="2907253"/>
            <a:chExt cx="594950" cy="594950"/>
          </a:xfrm>
        </p:grpSpPr>
        <p:sp>
          <p:nvSpPr>
            <p:cNvPr id="17" name="타원 16"/>
            <p:cNvSpPr/>
            <p:nvPr/>
          </p:nvSpPr>
          <p:spPr>
            <a:xfrm flipV="1">
              <a:off x="4509412" y="2907253"/>
              <a:ext cx="594950" cy="5949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18" name="원형 17"/>
            <p:cNvSpPr/>
            <p:nvPr/>
          </p:nvSpPr>
          <p:spPr>
            <a:xfrm flipH="1">
              <a:off x="4806887" y="2907253"/>
              <a:ext cx="297475" cy="297475"/>
            </a:xfrm>
            <a:prstGeom prst="pieWed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" name="타원 18"/>
            <p:cNvSpPr/>
            <p:nvPr/>
          </p:nvSpPr>
          <p:spPr>
            <a:xfrm>
              <a:off x="4583811" y="2980457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20" name="그룹 19"/>
          <p:cNvGrpSpPr/>
          <p:nvPr/>
        </p:nvGrpSpPr>
        <p:grpSpPr>
          <a:xfrm flipV="1">
            <a:off x="2888007" y="5769721"/>
            <a:ext cx="594950" cy="594950"/>
            <a:chOff x="4509412" y="4869180"/>
            <a:chExt cx="594950" cy="594950"/>
          </a:xfrm>
        </p:grpSpPr>
        <p:sp>
          <p:nvSpPr>
            <p:cNvPr id="21" name="타원 20"/>
            <p:cNvSpPr/>
            <p:nvPr/>
          </p:nvSpPr>
          <p:spPr>
            <a:xfrm rot="21600000">
              <a:off x="4509412" y="4869180"/>
              <a:ext cx="594950" cy="59495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22" name="원형 21"/>
            <p:cNvSpPr/>
            <p:nvPr/>
          </p:nvSpPr>
          <p:spPr>
            <a:xfrm rot="21600000" flipH="1" flipV="1">
              <a:off x="4806887" y="5166655"/>
              <a:ext cx="297475" cy="297475"/>
            </a:xfrm>
            <a:prstGeom prst="pieWed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" name="타원 22"/>
            <p:cNvSpPr/>
            <p:nvPr/>
          </p:nvSpPr>
          <p:spPr>
            <a:xfrm rot="21600000" flipV="1">
              <a:off x="4583811" y="4942384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24" name="그룹 23"/>
          <p:cNvGrpSpPr/>
          <p:nvPr/>
        </p:nvGrpSpPr>
        <p:grpSpPr>
          <a:xfrm flipV="1">
            <a:off x="3950139" y="5769719"/>
            <a:ext cx="594950" cy="594951"/>
            <a:chOff x="4509412" y="3842174"/>
            <a:chExt cx="594950" cy="594951"/>
          </a:xfrm>
        </p:grpSpPr>
        <p:sp>
          <p:nvSpPr>
            <p:cNvPr id="25" name="타원 24"/>
            <p:cNvSpPr/>
            <p:nvPr/>
          </p:nvSpPr>
          <p:spPr>
            <a:xfrm rot="21600000">
              <a:off x="4509412" y="3842174"/>
              <a:ext cx="594950" cy="5949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26" name="원형 25"/>
            <p:cNvSpPr/>
            <p:nvPr/>
          </p:nvSpPr>
          <p:spPr>
            <a:xfrm rot="21600000" flipH="1" flipV="1">
              <a:off x="4806887" y="4139650"/>
              <a:ext cx="297475" cy="297475"/>
            </a:xfrm>
            <a:prstGeom prst="pieWed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7" name="타원 26"/>
            <p:cNvSpPr/>
            <p:nvPr/>
          </p:nvSpPr>
          <p:spPr>
            <a:xfrm rot="21600000" flipV="1">
              <a:off x="4583811" y="3915379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012272" y="5769720"/>
            <a:ext cx="594950" cy="594951"/>
            <a:chOff x="4509412" y="5930436"/>
            <a:chExt cx="594950" cy="594951"/>
          </a:xfrm>
        </p:grpSpPr>
        <p:sp>
          <p:nvSpPr>
            <p:cNvPr id="29" name="타원 28"/>
            <p:cNvSpPr/>
            <p:nvPr/>
          </p:nvSpPr>
          <p:spPr>
            <a:xfrm flipV="1">
              <a:off x="4509412" y="5930436"/>
              <a:ext cx="594950" cy="594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12700" cap="flat" cmpd="sng" algn="ctr">
                  <a:solidFill>
                    <a:schemeClr val="accent4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50000"/>
                    </a:schemeClr>
                  </a:glow>
                  <a:reflection blurRad="6350" stA="50000" endA="300" endPos="50000" dir="5400000" sy="-100000" algn="bl" rotWithShape="0"/>
                </a:effectLst>
              </a:endParaRPr>
            </a:p>
          </p:txBody>
        </p:sp>
        <p:sp>
          <p:nvSpPr>
            <p:cNvPr id="30" name="원형 29"/>
            <p:cNvSpPr/>
            <p:nvPr/>
          </p:nvSpPr>
          <p:spPr>
            <a:xfrm flipH="1">
              <a:off x="4806887" y="5930436"/>
              <a:ext cx="297475" cy="297475"/>
            </a:xfrm>
            <a:prstGeom prst="pieWedge">
              <a:avLst/>
            </a:prstGeom>
            <a:solidFill>
              <a:schemeClr val="bg1">
                <a:lumMod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1" name="타원 30"/>
            <p:cNvSpPr/>
            <p:nvPr/>
          </p:nvSpPr>
          <p:spPr>
            <a:xfrm>
              <a:off x="4583811" y="6003640"/>
              <a:ext cx="448543" cy="448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34" name="그룹 33"/>
          <p:cNvGrpSpPr/>
          <p:nvPr/>
        </p:nvGrpSpPr>
        <p:grpSpPr>
          <a:xfrm rot="16200000">
            <a:off x="5626827" y="4948185"/>
            <a:ext cx="1893600" cy="129600"/>
            <a:chOff x="1127378" y="3626601"/>
            <a:chExt cx="1620202" cy="130580"/>
          </a:xfrm>
        </p:grpSpPr>
        <p:sp>
          <p:nvSpPr>
            <p:cNvPr id="32" name="직사각형 31"/>
            <p:cNvSpPr/>
            <p:nvPr/>
          </p:nvSpPr>
          <p:spPr>
            <a:xfrm>
              <a:off x="1127378" y="3626602"/>
              <a:ext cx="1620202" cy="130579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27379" y="3626601"/>
              <a:ext cx="1368171" cy="13057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72073" y="5685381"/>
            <a:ext cx="1029841" cy="36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194/252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rot="16200000" flipH="1">
            <a:off x="1532600" y="3152942"/>
            <a:ext cx="1181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7015" y="3615754"/>
            <a:ext cx="3935732" cy="298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액티브 패널 정보 창</a:t>
            </a:r>
          </a:p>
          <a:p>
            <a:pPr marL="171360" indent="-171360">
              <a:buFont typeface="Wingdings"/>
              <a:buChar char="ü"/>
              <a:defRPr/>
            </a:pPr>
            <a:r>
              <a:rPr lang="ko-KR" altLang="en-US" sz="1200"/>
              <a:t>현재 셀렉팅 커서가 지정 중인 메뉴버의 이미지가 표시된다</a:t>
            </a:r>
            <a:r>
              <a:rPr lang="en-US" altLang="ko-KR" sz="1200"/>
              <a:t>.</a:t>
            </a:r>
          </a:p>
          <a:p>
            <a:pPr marL="171360" indent="-171360">
              <a:buFont typeface="Wingdings"/>
              <a:buChar char="ü"/>
              <a:defRPr/>
            </a:pPr>
            <a:r>
              <a:rPr lang="ko-KR" altLang="en-US" sz="1200"/>
              <a:t>셀렉팅 커서가 지정하는 메뉴버가 없을 시에는 현재 수행 중인 메뉴버의 이미지가 표시된다</a:t>
            </a:r>
            <a:r>
              <a:rPr lang="en-US" altLang="ko-KR" sz="1200"/>
              <a:t>.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수행 중인 메뉴버가 없다면 빈 화면이 표시된다</a:t>
            </a:r>
            <a:r>
              <a:rPr lang="en-US" altLang="ko-KR" sz="1000"/>
              <a:t>.</a:t>
            </a:r>
          </a:p>
          <a:p>
            <a:pPr marL="171360" indent="-171360">
              <a:buFont typeface="Wingdings"/>
              <a:buChar char="ü"/>
              <a:defRPr/>
            </a:pPr>
            <a:endParaRPr lang="en-US" altLang="ko-KR" sz="1200"/>
          </a:p>
          <a:p>
            <a:pPr marL="171360" indent="-171360">
              <a:buFont typeface="Wingdings"/>
              <a:buChar char="ü"/>
              <a:defRPr/>
            </a:pPr>
            <a:r>
              <a:rPr lang="ko-KR" altLang="en-US" sz="1200"/>
              <a:t>현재 생명력 상태가 하단의 숫자 및 좌측의 바로 표시된다</a:t>
            </a:r>
            <a:r>
              <a:rPr lang="en-US" altLang="ko-KR" sz="1200"/>
              <a:t>.</a:t>
            </a:r>
          </a:p>
          <a:p>
            <a:pPr marL="171360" indent="-171360">
              <a:buFont typeface="Wingdings"/>
              <a:buChar char="ü"/>
              <a:defRPr/>
            </a:pPr>
            <a:r>
              <a:rPr lang="ko-KR" altLang="en-US" sz="1200"/>
              <a:t>피격 시 생명력이 감소하며</a:t>
            </a:r>
            <a:r>
              <a:rPr lang="en-US" altLang="ko-KR" sz="1200"/>
              <a:t>,</a:t>
            </a:r>
            <a:r>
              <a:rPr lang="ko-KR" altLang="en-US" sz="1200"/>
              <a:t> 현재 생명력 잔량에 따라 본 </a:t>
            </a:r>
            <a:r>
              <a:rPr lang="en-US" altLang="ko-KR" sz="1200"/>
              <a:t>UI</a:t>
            </a:r>
            <a:r>
              <a:rPr lang="ko-KR" altLang="en-US" sz="1200"/>
              <a:t>의 배경 색상이 변한다</a:t>
            </a:r>
            <a:r>
              <a:rPr lang="en-US" altLang="ko-KR" sz="1200"/>
              <a:t>.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흰색 → 하늘색 → 연녹색 → 연노랑 → 연분홍 → 연회색의 순서로 변한다</a:t>
            </a:r>
            <a:r>
              <a:rPr lang="en-US" altLang="ko-KR" sz="1000"/>
              <a:t>.</a:t>
            </a:r>
          </a:p>
          <a:p>
            <a:pPr marL="171360" indent="-171360">
              <a:buFont typeface="Wingdings"/>
              <a:buChar char="ü"/>
              <a:defRPr/>
            </a:pPr>
            <a:endParaRPr lang="en-US" altLang="ko-KR" sz="200"/>
          </a:p>
          <a:p>
            <a:pPr marL="171360" indent="-171360">
              <a:buFont typeface="Wingdings"/>
              <a:buChar char="ü"/>
              <a:defRPr/>
            </a:pPr>
            <a:r>
              <a:rPr lang="ko-KR" altLang="en-US" sz="1200"/>
              <a:t>생명력이 </a:t>
            </a:r>
            <a:r>
              <a:rPr lang="en-US" altLang="ko-KR" sz="1200"/>
              <a:t>0</a:t>
            </a:r>
            <a:r>
              <a:rPr lang="ko-KR" altLang="en-US" sz="1200"/>
              <a:t>이 될 경우 임계상태가 된다</a:t>
            </a:r>
            <a:r>
              <a:rPr lang="en-US" altLang="ko-KR" sz="1200"/>
              <a:t>.</a:t>
            </a:r>
          </a:p>
          <a:p>
            <a:pPr marL="628560" lvl="1" indent="-171360">
              <a:buFont typeface="Wingdings"/>
              <a:buChar char="Ø"/>
              <a:defRPr/>
            </a:pPr>
            <a:r>
              <a:rPr lang="ko-KR" altLang="en-US" sz="1000"/>
              <a:t>임계 상태가 끝나기 전에 체력을 회복하지 못하면 해당 패널은 전투불능 상태가 된다</a:t>
            </a:r>
            <a:r>
              <a:rPr lang="en-US" altLang="ko-KR" sz="1000"/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8836" y="3717036"/>
            <a:ext cx="5510440" cy="186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패널 구분 창</a:t>
            </a: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현재 패널을 구분할 수 있는 아이콘</a:t>
            </a:r>
            <a:r>
              <a:rPr lang="en-US" altLang="ko-KR" sz="1200"/>
              <a:t>.</a:t>
            </a:r>
            <a:r>
              <a:rPr lang="ko-KR" altLang="en-US" sz="1200"/>
              <a:t> 색깔</a:t>
            </a:r>
            <a:r>
              <a:rPr lang="en-US" altLang="ko-KR" sz="1200"/>
              <a:t>(</a:t>
            </a:r>
            <a:r>
              <a:rPr lang="ko-KR" altLang="en-US" sz="1200"/>
              <a:t>빨강</a:t>
            </a:r>
            <a:r>
              <a:rPr lang="en-US" altLang="ko-KR" sz="1200"/>
              <a:t>,</a:t>
            </a:r>
            <a:r>
              <a:rPr lang="ko-KR" altLang="en-US" sz="1200"/>
              <a:t> 파랑</a:t>
            </a:r>
            <a:r>
              <a:rPr lang="en-US" altLang="ko-KR" sz="1200"/>
              <a:t>,</a:t>
            </a:r>
            <a:r>
              <a:rPr lang="ko-KR" altLang="en-US" sz="1200"/>
              <a:t> 노랑</a:t>
            </a:r>
            <a:r>
              <a:rPr lang="en-US" altLang="ko-KR" sz="1200"/>
              <a:t>,</a:t>
            </a:r>
            <a:r>
              <a:rPr lang="ko-KR" altLang="en-US" sz="1200"/>
              <a:t> 초록</a:t>
            </a:r>
            <a:r>
              <a:rPr lang="en-US" altLang="ko-KR" sz="1200"/>
              <a:t>,</a:t>
            </a:r>
            <a:r>
              <a:rPr lang="ko-KR" altLang="en-US" sz="1200"/>
              <a:t> 하양</a:t>
            </a:r>
            <a:r>
              <a:rPr lang="en-US" altLang="ko-KR" sz="1200"/>
              <a:t>,</a:t>
            </a:r>
            <a:r>
              <a:rPr lang="ko-KR" altLang="en-US" sz="1200"/>
              <a:t> 검정</a:t>
            </a:r>
            <a:r>
              <a:rPr lang="en-US" altLang="ko-KR" sz="1200"/>
              <a:t>)</a:t>
            </a:r>
            <a:r>
              <a:rPr lang="ko-KR" altLang="en-US" sz="1200"/>
              <a:t>으로 구분할 수 있다</a:t>
            </a:r>
            <a:r>
              <a:rPr lang="en-US" altLang="ko-KR" sz="120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/>
              <a:t>테두리를 이용하여 현재 상태를 게이지 형식으로 표시한다</a:t>
            </a:r>
            <a:r>
              <a:rPr lang="en-US" altLang="ko-KR" sz="120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분홍 테두리 </a:t>
            </a:r>
            <a:r>
              <a:rPr lang="en-US" altLang="ko-KR" sz="1000"/>
              <a:t>:</a:t>
            </a:r>
            <a:r>
              <a:rPr lang="ko-KR" altLang="en-US" sz="1000"/>
              <a:t> 상태 이상</a:t>
            </a:r>
            <a:r>
              <a:rPr lang="en-US" altLang="ko-KR" sz="1000"/>
              <a:t>(</a:t>
            </a:r>
            <a:r>
              <a:rPr lang="ko-KR" altLang="en-US" sz="1000"/>
              <a:t>행동 불능</a:t>
            </a:r>
            <a:r>
              <a:rPr lang="en-US" altLang="ko-KR" sz="1000"/>
              <a:t>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노랑 테두리 </a:t>
            </a:r>
            <a:r>
              <a:rPr lang="en-US" altLang="ko-KR" sz="1000"/>
              <a:t>:</a:t>
            </a:r>
            <a:r>
              <a:rPr lang="ko-KR" altLang="en-US" sz="1000"/>
              <a:t> 행동 준비</a:t>
            </a:r>
            <a:r>
              <a:rPr lang="en-US" altLang="ko-KR" sz="1000"/>
              <a:t>(</a:t>
            </a:r>
            <a:r>
              <a:rPr lang="ko-KR" altLang="en-US" sz="1000"/>
              <a:t>조작 불가</a:t>
            </a:r>
            <a:r>
              <a:rPr lang="en-US" altLang="ko-KR" sz="1000"/>
              <a:t>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초록 테두리 </a:t>
            </a:r>
            <a:r>
              <a:rPr lang="en-US" altLang="ko-KR" sz="1000"/>
              <a:t>:</a:t>
            </a:r>
            <a:r>
              <a:rPr lang="ko-KR" altLang="en-US" sz="1000"/>
              <a:t> 행동 실행</a:t>
            </a:r>
            <a:r>
              <a:rPr lang="en-US" altLang="ko-KR" sz="1000"/>
              <a:t>(</a:t>
            </a:r>
            <a:r>
              <a:rPr lang="ko-KR" altLang="en-US" sz="1000"/>
              <a:t>조작 불가</a:t>
            </a:r>
            <a:r>
              <a:rPr lang="en-US" altLang="ko-KR" sz="1000"/>
              <a:t>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파랑 테두리 </a:t>
            </a:r>
            <a:r>
              <a:rPr lang="en-US" altLang="ko-KR" sz="1000"/>
              <a:t>:</a:t>
            </a:r>
            <a:r>
              <a:rPr lang="ko-KR" altLang="en-US" sz="1000"/>
              <a:t> 행동 정리</a:t>
            </a:r>
            <a:r>
              <a:rPr lang="en-US" altLang="ko-KR" sz="1000"/>
              <a:t>(</a:t>
            </a:r>
            <a:r>
              <a:rPr lang="ko-KR" altLang="en-US" sz="1000"/>
              <a:t>조작 불가</a:t>
            </a:r>
            <a:r>
              <a:rPr lang="en-US" altLang="ko-KR" sz="1000"/>
              <a:t>)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/>
              <a:t>특수 테두리 </a:t>
            </a:r>
            <a:r>
              <a:rPr lang="en-US" altLang="ko-KR" sz="1000"/>
              <a:t>:</a:t>
            </a:r>
            <a:r>
              <a:rPr lang="ko-KR" altLang="en-US" sz="1000"/>
              <a:t> 임계 상태</a:t>
            </a:r>
            <a:r>
              <a:rPr lang="en-US" altLang="ko-KR" sz="1000"/>
              <a:t>(</a:t>
            </a:r>
            <a:r>
              <a:rPr lang="ko-KR" altLang="en-US" sz="1000"/>
              <a:t>행동 불능</a:t>
            </a:r>
            <a:r>
              <a:rPr lang="en-US" altLang="ko-KR" sz="1000"/>
              <a:t>)</a:t>
            </a:r>
          </a:p>
          <a:p>
            <a:pPr marL="257040" lvl="0" indent="-257040">
              <a:buFont typeface="Wingdings"/>
              <a:buChar char="ü"/>
              <a:defRPr/>
            </a:pPr>
            <a:r>
              <a:rPr lang="ko-KR" altLang="en-US" sz="1200"/>
              <a:t>임계 상태 시간의 경우</a:t>
            </a:r>
            <a:r>
              <a:rPr lang="en-US" altLang="ko-KR" sz="1200"/>
              <a:t>,</a:t>
            </a:r>
            <a:r>
              <a:rPr lang="ko-KR" altLang="en-US" sz="1200"/>
              <a:t> 원래의 테두리 최대치가 감소하는 느낌으로 표시한다</a:t>
            </a:r>
            <a:r>
              <a:rPr lang="en-US" altLang="ko-KR" sz="1200"/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974" y="1412748"/>
            <a:ext cx="8877826" cy="1861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액티브 패널</a:t>
            </a: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현재 활성화 되어 있는 </a:t>
            </a:r>
            <a:r>
              <a:rPr lang="ko-KR" altLang="en-US" sz="1200" dirty="0" err="1"/>
              <a:t>패널으로</a:t>
            </a:r>
            <a:r>
              <a:rPr lang="en-US" altLang="ko-KR" sz="1200" dirty="0"/>
              <a:t>,</a:t>
            </a:r>
            <a:r>
              <a:rPr lang="ko-KR" altLang="en-US" sz="1200" dirty="0"/>
              <a:t> 플레이어가 직접 조작할 수 있는 패널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패널은 총 </a:t>
            </a:r>
            <a:r>
              <a:rPr lang="en-US" altLang="ko-KR" sz="1200" dirty="0"/>
              <a:t>6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메뉴버로</a:t>
            </a:r>
            <a:r>
              <a:rPr lang="ko-KR" altLang="en-US" sz="1200" dirty="0"/>
              <a:t> 구성되어 있으며</a:t>
            </a:r>
            <a:r>
              <a:rPr lang="en-US" altLang="ko-KR" sz="1200" dirty="0"/>
              <a:t>,</a:t>
            </a:r>
            <a:r>
              <a:rPr lang="ko-KR" altLang="en-US" sz="1200" dirty="0"/>
              <a:t> 하나의 파티는 </a:t>
            </a:r>
            <a:r>
              <a:rPr lang="en-US" altLang="ko-KR" sz="1200" dirty="0"/>
              <a:t>6</a:t>
            </a:r>
            <a:r>
              <a:rPr lang="ko-KR" altLang="en-US" sz="1200" dirty="0"/>
              <a:t>개의 패널 및 캐릭터 </a:t>
            </a:r>
            <a:r>
              <a:rPr lang="ko-KR" altLang="en-US" sz="1200" dirty="0" err="1"/>
              <a:t>패널으로</a:t>
            </a:r>
            <a:r>
              <a:rPr lang="ko-KR" altLang="en-US" sz="1200" dirty="0"/>
              <a:t> 이루어져 있다</a:t>
            </a:r>
            <a:r>
              <a:rPr lang="en-US" altLang="ko-KR" sz="12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스틱을 기울일 경우 </a:t>
            </a:r>
            <a:r>
              <a:rPr lang="ko-KR" altLang="en-US" sz="1200" dirty="0" err="1"/>
              <a:t>셀렉팅</a:t>
            </a:r>
            <a:r>
              <a:rPr lang="ko-KR" altLang="en-US" sz="1200" dirty="0"/>
              <a:t> 커서가 스틱을 기울인 방향에 존재하는 </a:t>
            </a:r>
            <a:r>
              <a:rPr lang="ko-KR" altLang="en-US" sz="1200" dirty="0" err="1"/>
              <a:t>메뉴버를</a:t>
            </a:r>
            <a:r>
              <a:rPr lang="ko-KR" altLang="en-US" sz="1200" dirty="0"/>
              <a:t> 선택한다</a:t>
            </a:r>
            <a:r>
              <a:rPr lang="en-US" altLang="ko-KR" sz="12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err="1"/>
              <a:t>셀렉팅</a:t>
            </a:r>
            <a:r>
              <a:rPr lang="ko-KR" altLang="en-US" sz="1000" dirty="0"/>
              <a:t> 커서가 지정 중인 </a:t>
            </a:r>
            <a:r>
              <a:rPr lang="ko-KR" altLang="en-US" sz="1000" dirty="0" err="1"/>
              <a:t>메뉴버가</a:t>
            </a:r>
            <a:r>
              <a:rPr lang="ko-KR" altLang="en-US" sz="1000" dirty="0"/>
              <a:t> 있는 경우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L(R)</a:t>
            </a:r>
            <a:r>
              <a:rPr lang="ko-KR" altLang="en-US" sz="1000" dirty="0"/>
              <a:t>을 누를 시 해당 </a:t>
            </a:r>
            <a:r>
              <a:rPr lang="ko-KR" altLang="en-US" sz="1000" dirty="0" err="1"/>
              <a:t>메뉴버를</a:t>
            </a:r>
            <a:r>
              <a:rPr lang="ko-KR" altLang="en-US" sz="1000" dirty="0"/>
              <a:t> 현재 </a:t>
            </a:r>
            <a:r>
              <a:rPr lang="ko-KR" altLang="en-US" sz="1000" dirty="0" err="1"/>
              <a:t>타기팅</a:t>
            </a:r>
            <a:r>
              <a:rPr lang="ko-KR" altLang="en-US" sz="1000" dirty="0"/>
              <a:t> 커서를 향해 사용한다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[</a:t>
            </a:r>
            <a:r>
              <a:rPr lang="ko-KR" altLang="en-US" sz="1000" dirty="0" err="1"/>
              <a:t>조이콘</a:t>
            </a:r>
            <a:r>
              <a:rPr lang="en-US" altLang="ko-KR" sz="1000" dirty="0"/>
              <a:t>(</a:t>
            </a:r>
            <a:r>
              <a:rPr lang="ko-KR" altLang="en-US" sz="1000" dirty="0"/>
              <a:t>양쪽</a:t>
            </a:r>
            <a:r>
              <a:rPr lang="en-US" altLang="ko-KR" sz="1000" dirty="0"/>
              <a:t>)</a:t>
            </a:r>
            <a:r>
              <a:rPr lang="ko-KR" altLang="en-US" sz="1000" dirty="0"/>
              <a:t>일 경우 </a:t>
            </a:r>
            <a:r>
              <a:rPr lang="en-US" altLang="ko-KR" sz="1000" dirty="0"/>
              <a:t>A</a:t>
            </a:r>
            <a:r>
              <a:rPr lang="ko-KR" altLang="en-US" sz="1000" dirty="0"/>
              <a:t>버튼</a:t>
            </a:r>
            <a:r>
              <a:rPr lang="en-US" altLang="ko-KR" sz="1000" dirty="0"/>
              <a:t>]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 err="1"/>
              <a:t>셀렉팅</a:t>
            </a:r>
            <a:r>
              <a:rPr lang="ko-KR" altLang="en-US" sz="1000" dirty="0"/>
              <a:t> 커서가 지정 중인 </a:t>
            </a:r>
            <a:r>
              <a:rPr lang="ko-KR" altLang="en-US" sz="1000" dirty="0" err="1"/>
              <a:t>메뉴버가</a:t>
            </a:r>
            <a:r>
              <a:rPr lang="ko-KR" altLang="en-US" sz="1000" dirty="0"/>
              <a:t> 있는 경우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ZL(ZR)</a:t>
            </a:r>
            <a:r>
              <a:rPr lang="ko-KR" altLang="en-US" sz="1000" dirty="0"/>
              <a:t>를 누를 시 </a:t>
            </a:r>
            <a:r>
              <a:rPr lang="ko-KR" altLang="en-US" sz="1000" dirty="0" err="1"/>
              <a:t>셀렉팅</a:t>
            </a:r>
            <a:r>
              <a:rPr lang="ko-KR" altLang="en-US" sz="1000" dirty="0"/>
              <a:t> 커서가 해제된다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[</a:t>
            </a:r>
            <a:r>
              <a:rPr lang="ko-KR" altLang="en-US" sz="1000" dirty="0" err="1"/>
              <a:t>조이콘</a:t>
            </a:r>
            <a:r>
              <a:rPr lang="en-US" altLang="ko-KR" sz="1000" dirty="0"/>
              <a:t>(</a:t>
            </a:r>
            <a:r>
              <a:rPr lang="ko-KR" altLang="en-US" sz="1000" dirty="0"/>
              <a:t>양쪽</a:t>
            </a:r>
            <a:r>
              <a:rPr lang="en-US" altLang="ko-KR" sz="1000" dirty="0"/>
              <a:t>)</a:t>
            </a:r>
            <a:r>
              <a:rPr lang="ko-KR" altLang="en-US" sz="1000" dirty="0"/>
              <a:t>일 경우 </a:t>
            </a:r>
            <a:r>
              <a:rPr lang="en-US" altLang="ko-KR" sz="1000" dirty="0"/>
              <a:t>B</a:t>
            </a:r>
            <a:r>
              <a:rPr lang="ko-KR" altLang="en-US" sz="1000" dirty="0"/>
              <a:t>버튼</a:t>
            </a:r>
            <a:r>
              <a:rPr lang="en-US" altLang="ko-KR" sz="1000" dirty="0"/>
              <a:t>]</a:t>
            </a:r>
          </a:p>
          <a:p>
            <a:pPr marL="257040" indent="-257040">
              <a:buFont typeface="Wingdings"/>
              <a:buChar char="Ø"/>
              <a:defRPr/>
            </a:pPr>
            <a:endParaRPr lang="en-US" altLang="ko-KR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스틱을 누를 경우에는 </a:t>
            </a:r>
            <a:r>
              <a:rPr lang="ko-KR" altLang="en-US" sz="1200" dirty="0" err="1"/>
              <a:t>메뉴버</a:t>
            </a:r>
            <a:r>
              <a:rPr lang="ko-KR" altLang="en-US" sz="1200" dirty="0"/>
              <a:t> 칸이 각 패널을 지정하는 형식으로 변한다</a:t>
            </a:r>
            <a:r>
              <a:rPr lang="en-US" altLang="ko-KR" sz="1200" dirty="0"/>
              <a:t>.</a:t>
            </a:r>
          </a:p>
          <a:p>
            <a:pPr marL="714240" lvl="1" indent="-257040">
              <a:buFont typeface="Wingdings"/>
              <a:buChar char="Ø"/>
              <a:defRPr/>
            </a:pPr>
            <a:r>
              <a:rPr lang="ko-KR" altLang="en-US" sz="1000" dirty="0"/>
              <a:t>이 때</a:t>
            </a:r>
            <a:r>
              <a:rPr lang="en-US" altLang="ko-KR" sz="1000" dirty="0"/>
              <a:t>,</a:t>
            </a:r>
            <a:r>
              <a:rPr lang="ko-KR" altLang="en-US" sz="1000" dirty="0"/>
              <a:t> 스틱을 기울이면 액티브 패널을 기울인 방향에 해당하는 패널로 변경하고 </a:t>
            </a:r>
            <a:r>
              <a:rPr lang="ko-KR" altLang="en-US" sz="1000" dirty="0" err="1"/>
              <a:t>웨이팅</a:t>
            </a:r>
            <a:r>
              <a:rPr lang="ko-KR" altLang="en-US" sz="1000" dirty="0"/>
              <a:t> 패널을 갱신한다</a:t>
            </a:r>
            <a:r>
              <a:rPr lang="en-US" altLang="ko-KR" sz="1000" dirty="0"/>
              <a:t>.</a:t>
            </a:r>
          </a:p>
          <a:p>
            <a:pPr marL="257040" indent="-257040">
              <a:buFont typeface="Wingdings"/>
              <a:buChar char="ü"/>
              <a:defRPr/>
            </a:pPr>
            <a:endParaRPr lang="en-US" altLang="ko-KR" sz="200" dirty="0"/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200" dirty="0"/>
              <a:t>전투불능 상태인 패널은 액티브 </a:t>
            </a:r>
            <a:r>
              <a:rPr lang="ko-KR" altLang="en-US" sz="1200" dirty="0" err="1"/>
              <a:t>패널으로</a:t>
            </a:r>
            <a:r>
              <a:rPr lang="ko-KR" altLang="en-US" sz="1200" dirty="0"/>
              <a:t> 선택할 수 없다</a:t>
            </a:r>
            <a:r>
              <a:rPr lang="en-US" altLang="ko-KR" sz="1200" dirty="0"/>
              <a:t>.</a:t>
            </a:r>
          </a:p>
        </p:txBody>
      </p:sp>
      <p:cxnSp>
        <p:nvCxnSpPr>
          <p:cNvPr id="53" name="꺾인 연결선 52"/>
          <p:cNvCxnSpPr/>
          <p:nvPr/>
        </p:nvCxnSpPr>
        <p:spPr>
          <a:xfrm>
            <a:off x="530246" y="2317393"/>
            <a:ext cx="6681892" cy="3848725"/>
          </a:xfrm>
          <a:prstGeom prst="bentConnector4">
            <a:avLst>
              <a:gd name="adj1" fmla="val -4657"/>
              <a:gd name="adj2" fmla="val 1109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자유형 69"/>
          <p:cNvSpPr/>
          <p:nvPr/>
        </p:nvSpPr>
        <p:spPr>
          <a:xfrm rot="3600000">
            <a:off x="1903441" y="1423668"/>
            <a:ext cx="505385" cy="595393"/>
          </a:xfrm>
          <a:custGeom>
            <a:avLst/>
            <a:gdLst>
              <a:gd name="connsiteX0" fmla="*/ 340915 w 505385"/>
              <a:gd name="connsiteY0" fmla="*/ 0 h 595393"/>
              <a:gd name="connsiteX1" fmla="*/ 505385 w 505385"/>
              <a:gd name="connsiteY1" fmla="*/ 284871 h 595393"/>
              <a:gd name="connsiteX2" fmla="*/ 445889 w 505385"/>
              <a:gd name="connsiteY2" fmla="*/ 333961 h 595393"/>
              <a:gd name="connsiteX3" fmla="*/ 335157 w 505385"/>
              <a:gd name="connsiteY3" fmla="*/ 539344 h 595393"/>
              <a:gd name="connsiteX4" fmla="*/ 329507 w 505385"/>
              <a:gd name="connsiteY4" fmla="*/ 595393 h 595393"/>
              <a:gd name="connsiteX5" fmla="*/ 0 w 505385"/>
              <a:gd name="connsiteY5" fmla="*/ 595393 h 595393"/>
              <a:gd name="connsiteX6" fmla="*/ 19931 w 505385"/>
              <a:gd name="connsiteY6" fmla="*/ 437178 h 595393"/>
              <a:gd name="connsiteX7" fmla="*/ 321417 w 505385"/>
              <a:gd name="connsiteY7" fmla="*/ 10583 h 59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385" h="595393">
                <a:moveTo>
                  <a:pt x="340915" y="0"/>
                </a:moveTo>
                <a:lnTo>
                  <a:pt x="505385" y="284871"/>
                </a:lnTo>
                <a:lnTo>
                  <a:pt x="445889" y="333961"/>
                </a:lnTo>
                <a:cubicBezTo>
                  <a:pt x="390753" y="389097"/>
                  <a:pt x="351392" y="460008"/>
                  <a:pt x="335157" y="539344"/>
                </a:cubicBezTo>
                <a:lnTo>
                  <a:pt x="329507" y="595393"/>
                </a:lnTo>
                <a:lnTo>
                  <a:pt x="0" y="595393"/>
                </a:lnTo>
                <a:lnTo>
                  <a:pt x="19931" y="437178"/>
                </a:lnTo>
                <a:cubicBezTo>
                  <a:pt x="65334" y="260709"/>
                  <a:pt x="174506" y="109835"/>
                  <a:pt x="321417" y="1058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71049" y="1587990"/>
            <a:ext cx="2364811" cy="1545715"/>
            <a:chOff x="571049" y="1587990"/>
            <a:chExt cx="2364811" cy="1545715"/>
          </a:xfrm>
        </p:grpSpPr>
        <p:sp>
          <p:nvSpPr>
            <p:cNvPr id="67" name="자유형 66"/>
            <p:cNvSpPr/>
            <p:nvPr/>
          </p:nvSpPr>
          <p:spPr>
            <a:xfrm>
              <a:off x="571049" y="1587990"/>
              <a:ext cx="1177451" cy="1450625"/>
            </a:xfrm>
            <a:custGeom>
              <a:avLst/>
              <a:gdLst>
                <a:gd name="connsiteX0" fmla="*/ 0 w 1178345"/>
                <a:gd name="connsiteY0" fmla="*/ 0 h 1451726"/>
                <a:gd name="connsiteX1" fmla="*/ 1137106 w 1178345"/>
                <a:gd name="connsiteY1" fmla="*/ 0 h 1451726"/>
                <a:gd name="connsiteX2" fmla="*/ 1057233 w 1178345"/>
                <a:gd name="connsiteY2" fmla="*/ 43354 h 1451726"/>
                <a:gd name="connsiteX3" fmla="*/ 700296 w 1178345"/>
                <a:gd name="connsiteY3" fmla="*/ 714671 h 1451726"/>
                <a:gd name="connsiteX4" fmla="*/ 1057233 w 1178345"/>
                <a:gd name="connsiteY4" fmla="*/ 1385988 h 1451726"/>
                <a:gd name="connsiteX5" fmla="*/ 1178345 w 1178345"/>
                <a:gd name="connsiteY5" fmla="*/ 1451726 h 1451726"/>
                <a:gd name="connsiteX6" fmla="*/ 0 w 1178345"/>
                <a:gd name="connsiteY6" fmla="*/ 1451726 h 14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345" h="1451726">
                  <a:moveTo>
                    <a:pt x="0" y="0"/>
                  </a:moveTo>
                  <a:lnTo>
                    <a:pt x="1137106" y="0"/>
                  </a:lnTo>
                  <a:lnTo>
                    <a:pt x="1057233" y="43354"/>
                  </a:lnTo>
                  <a:cubicBezTo>
                    <a:pt x="841883" y="188841"/>
                    <a:pt x="700296" y="435222"/>
                    <a:pt x="700296" y="714671"/>
                  </a:cubicBezTo>
                  <a:cubicBezTo>
                    <a:pt x="700296" y="994121"/>
                    <a:pt x="841883" y="1240501"/>
                    <a:pt x="1057233" y="1385988"/>
                  </a:cubicBezTo>
                  <a:lnTo>
                    <a:pt x="1178345" y="1451726"/>
                  </a:lnTo>
                  <a:lnTo>
                    <a:pt x="0" y="145172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1817481" y="2000989"/>
              <a:ext cx="603344" cy="6033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1387702" y="1681447"/>
              <a:ext cx="505385" cy="595393"/>
            </a:xfrm>
            <a:custGeom>
              <a:avLst/>
              <a:gdLst>
                <a:gd name="connsiteX0" fmla="*/ 340915 w 505385"/>
                <a:gd name="connsiteY0" fmla="*/ 0 h 595393"/>
                <a:gd name="connsiteX1" fmla="*/ 505385 w 505385"/>
                <a:gd name="connsiteY1" fmla="*/ 284871 h 595393"/>
                <a:gd name="connsiteX2" fmla="*/ 445889 w 505385"/>
                <a:gd name="connsiteY2" fmla="*/ 333961 h 595393"/>
                <a:gd name="connsiteX3" fmla="*/ 335157 w 505385"/>
                <a:gd name="connsiteY3" fmla="*/ 539344 h 595393"/>
                <a:gd name="connsiteX4" fmla="*/ 329507 w 505385"/>
                <a:gd name="connsiteY4" fmla="*/ 595393 h 595393"/>
                <a:gd name="connsiteX5" fmla="*/ 0 w 505385"/>
                <a:gd name="connsiteY5" fmla="*/ 595393 h 595393"/>
                <a:gd name="connsiteX6" fmla="*/ 19931 w 505385"/>
                <a:gd name="connsiteY6" fmla="*/ 437178 h 595393"/>
                <a:gd name="connsiteX7" fmla="*/ 321417 w 505385"/>
                <a:gd name="connsiteY7" fmla="*/ 10583 h 59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385" h="595393">
                  <a:moveTo>
                    <a:pt x="340915" y="0"/>
                  </a:moveTo>
                  <a:lnTo>
                    <a:pt x="505385" y="284871"/>
                  </a:lnTo>
                  <a:lnTo>
                    <a:pt x="445889" y="333961"/>
                  </a:lnTo>
                  <a:cubicBezTo>
                    <a:pt x="390753" y="389097"/>
                    <a:pt x="351392" y="460008"/>
                    <a:pt x="335157" y="539344"/>
                  </a:cubicBezTo>
                  <a:lnTo>
                    <a:pt x="329507" y="595393"/>
                  </a:lnTo>
                  <a:lnTo>
                    <a:pt x="0" y="595393"/>
                  </a:lnTo>
                  <a:lnTo>
                    <a:pt x="19931" y="437178"/>
                  </a:lnTo>
                  <a:cubicBezTo>
                    <a:pt x="65334" y="260709"/>
                    <a:pt x="174506" y="109835"/>
                    <a:pt x="321417" y="1058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 rot="7200000">
              <a:off x="2385471" y="1751436"/>
              <a:ext cx="505385" cy="595393"/>
            </a:xfrm>
            <a:custGeom>
              <a:avLst/>
              <a:gdLst>
                <a:gd name="connsiteX0" fmla="*/ 340915 w 505385"/>
                <a:gd name="connsiteY0" fmla="*/ 0 h 595393"/>
                <a:gd name="connsiteX1" fmla="*/ 505385 w 505385"/>
                <a:gd name="connsiteY1" fmla="*/ 284871 h 595393"/>
                <a:gd name="connsiteX2" fmla="*/ 445889 w 505385"/>
                <a:gd name="connsiteY2" fmla="*/ 333961 h 595393"/>
                <a:gd name="connsiteX3" fmla="*/ 335157 w 505385"/>
                <a:gd name="connsiteY3" fmla="*/ 539344 h 595393"/>
                <a:gd name="connsiteX4" fmla="*/ 329507 w 505385"/>
                <a:gd name="connsiteY4" fmla="*/ 595393 h 595393"/>
                <a:gd name="connsiteX5" fmla="*/ 0 w 505385"/>
                <a:gd name="connsiteY5" fmla="*/ 595393 h 595393"/>
                <a:gd name="connsiteX6" fmla="*/ 19931 w 505385"/>
                <a:gd name="connsiteY6" fmla="*/ 437178 h 595393"/>
                <a:gd name="connsiteX7" fmla="*/ 321417 w 505385"/>
                <a:gd name="connsiteY7" fmla="*/ 10583 h 59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385" h="595393">
                  <a:moveTo>
                    <a:pt x="340915" y="0"/>
                  </a:moveTo>
                  <a:lnTo>
                    <a:pt x="505385" y="284871"/>
                  </a:lnTo>
                  <a:lnTo>
                    <a:pt x="445889" y="333961"/>
                  </a:lnTo>
                  <a:cubicBezTo>
                    <a:pt x="390753" y="389097"/>
                    <a:pt x="351392" y="460008"/>
                    <a:pt x="335157" y="539344"/>
                  </a:cubicBezTo>
                  <a:lnTo>
                    <a:pt x="329507" y="595393"/>
                  </a:lnTo>
                  <a:lnTo>
                    <a:pt x="0" y="595393"/>
                  </a:lnTo>
                  <a:lnTo>
                    <a:pt x="19931" y="437178"/>
                  </a:lnTo>
                  <a:cubicBezTo>
                    <a:pt x="65334" y="260709"/>
                    <a:pt x="174506" y="109835"/>
                    <a:pt x="321417" y="1058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 rot="18000000">
              <a:off x="1347450" y="2256103"/>
              <a:ext cx="505385" cy="595393"/>
            </a:xfrm>
            <a:custGeom>
              <a:avLst/>
              <a:gdLst>
                <a:gd name="connsiteX0" fmla="*/ 340915 w 505385"/>
                <a:gd name="connsiteY0" fmla="*/ 0 h 595393"/>
                <a:gd name="connsiteX1" fmla="*/ 505385 w 505385"/>
                <a:gd name="connsiteY1" fmla="*/ 284871 h 595393"/>
                <a:gd name="connsiteX2" fmla="*/ 445889 w 505385"/>
                <a:gd name="connsiteY2" fmla="*/ 333961 h 595393"/>
                <a:gd name="connsiteX3" fmla="*/ 335157 w 505385"/>
                <a:gd name="connsiteY3" fmla="*/ 539344 h 595393"/>
                <a:gd name="connsiteX4" fmla="*/ 329507 w 505385"/>
                <a:gd name="connsiteY4" fmla="*/ 595393 h 595393"/>
                <a:gd name="connsiteX5" fmla="*/ 0 w 505385"/>
                <a:gd name="connsiteY5" fmla="*/ 595393 h 595393"/>
                <a:gd name="connsiteX6" fmla="*/ 19931 w 505385"/>
                <a:gd name="connsiteY6" fmla="*/ 437178 h 595393"/>
                <a:gd name="connsiteX7" fmla="*/ 321417 w 505385"/>
                <a:gd name="connsiteY7" fmla="*/ 10583 h 59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385" h="595393">
                  <a:moveTo>
                    <a:pt x="340915" y="0"/>
                  </a:moveTo>
                  <a:lnTo>
                    <a:pt x="505385" y="284871"/>
                  </a:lnTo>
                  <a:lnTo>
                    <a:pt x="445889" y="333961"/>
                  </a:lnTo>
                  <a:cubicBezTo>
                    <a:pt x="390753" y="389097"/>
                    <a:pt x="351392" y="460008"/>
                    <a:pt x="335157" y="539344"/>
                  </a:cubicBezTo>
                  <a:lnTo>
                    <a:pt x="329507" y="595393"/>
                  </a:lnTo>
                  <a:lnTo>
                    <a:pt x="0" y="595393"/>
                  </a:lnTo>
                  <a:lnTo>
                    <a:pt x="19931" y="437178"/>
                  </a:lnTo>
                  <a:cubicBezTo>
                    <a:pt x="65334" y="260709"/>
                    <a:pt x="174506" y="109835"/>
                    <a:pt x="321417" y="1058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 rot="14400000">
              <a:off x="1832861" y="2583316"/>
              <a:ext cx="505385" cy="595393"/>
            </a:xfrm>
            <a:custGeom>
              <a:avLst/>
              <a:gdLst>
                <a:gd name="connsiteX0" fmla="*/ 340915 w 505385"/>
                <a:gd name="connsiteY0" fmla="*/ 0 h 595393"/>
                <a:gd name="connsiteX1" fmla="*/ 505385 w 505385"/>
                <a:gd name="connsiteY1" fmla="*/ 284871 h 595393"/>
                <a:gd name="connsiteX2" fmla="*/ 445889 w 505385"/>
                <a:gd name="connsiteY2" fmla="*/ 333961 h 595393"/>
                <a:gd name="connsiteX3" fmla="*/ 335157 w 505385"/>
                <a:gd name="connsiteY3" fmla="*/ 539344 h 595393"/>
                <a:gd name="connsiteX4" fmla="*/ 329507 w 505385"/>
                <a:gd name="connsiteY4" fmla="*/ 595393 h 595393"/>
                <a:gd name="connsiteX5" fmla="*/ 0 w 505385"/>
                <a:gd name="connsiteY5" fmla="*/ 595393 h 595393"/>
                <a:gd name="connsiteX6" fmla="*/ 19931 w 505385"/>
                <a:gd name="connsiteY6" fmla="*/ 437178 h 595393"/>
                <a:gd name="connsiteX7" fmla="*/ 321417 w 505385"/>
                <a:gd name="connsiteY7" fmla="*/ 10583 h 59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385" h="595393">
                  <a:moveTo>
                    <a:pt x="340915" y="0"/>
                  </a:moveTo>
                  <a:lnTo>
                    <a:pt x="505385" y="284871"/>
                  </a:lnTo>
                  <a:lnTo>
                    <a:pt x="445889" y="333961"/>
                  </a:lnTo>
                  <a:cubicBezTo>
                    <a:pt x="390753" y="389097"/>
                    <a:pt x="351392" y="460008"/>
                    <a:pt x="335157" y="539344"/>
                  </a:cubicBezTo>
                  <a:lnTo>
                    <a:pt x="329507" y="595393"/>
                  </a:lnTo>
                  <a:lnTo>
                    <a:pt x="0" y="595393"/>
                  </a:lnTo>
                  <a:lnTo>
                    <a:pt x="19931" y="437178"/>
                  </a:lnTo>
                  <a:cubicBezTo>
                    <a:pt x="65334" y="260709"/>
                    <a:pt x="174506" y="109835"/>
                    <a:pt x="321417" y="1058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 rot="10800000">
              <a:off x="2347468" y="2337088"/>
              <a:ext cx="505385" cy="595393"/>
            </a:xfrm>
            <a:custGeom>
              <a:avLst/>
              <a:gdLst>
                <a:gd name="connsiteX0" fmla="*/ 340915 w 505385"/>
                <a:gd name="connsiteY0" fmla="*/ 0 h 595393"/>
                <a:gd name="connsiteX1" fmla="*/ 505385 w 505385"/>
                <a:gd name="connsiteY1" fmla="*/ 284871 h 595393"/>
                <a:gd name="connsiteX2" fmla="*/ 445889 w 505385"/>
                <a:gd name="connsiteY2" fmla="*/ 333961 h 595393"/>
                <a:gd name="connsiteX3" fmla="*/ 335157 w 505385"/>
                <a:gd name="connsiteY3" fmla="*/ 539344 h 595393"/>
                <a:gd name="connsiteX4" fmla="*/ 329507 w 505385"/>
                <a:gd name="connsiteY4" fmla="*/ 595393 h 595393"/>
                <a:gd name="connsiteX5" fmla="*/ 0 w 505385"/>
                <a:gd name="connsiteY5" fmla="*/ 595393 h 595393"/>
                <a:gd name="connsiteX6" fmla="*/ 19931 w 505385"/>
                <a:gd name="connsiteY6" fmla="*/ 437178 h 595393"/>
                <a:gd name="connsiteX7" fmla="*/ 321417 w 505385"/>
                <a:gd name="connsiteY7" fmla="*/ 10583 h 59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385" h="595393">
                  <a:moveTo>
                    <a:pt x="340915" y="0"/>
                  </a:moveTo>
                  <a:lnTo>
                    <a:pt x="505385" y="284871"/>
                  </a:lnTo>
                  <a:lnTo>
                    <a:pt x="445889" y="333961"/>
                  </a:lnTo>
                  <a:cubicBezTo>
                    <a:pt x="390753" y="389097"/>
                    <a:pt x="351392" y="460008"/>
                    <a:pt x="335157" y="539344"/>
                  </a:cubicBezTo>
                  <a:lnTo>
                    <a:pt x="329507" y="595393"/>
                  </a:lnTo>
                  <a:lnTo>
                    <a:pt x="0" y="595393"/>
                  </a:lnTo>
                  <a:lnTo>
                    <a:pt x="19931" y="437178"/>
                  </a:lnTo>
                  <a:cubicBezTo>
                    <a:pt x="65334" y="260709"/>
                    <a:pt x="174506" y="109835"/>
                    <a:pt x="321417" y="1058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4241</Words>
  <Application>Microsoft Office PowerPoint</Application>
  <PresentationFormat>와이드스크린</PresentationFormat>
  <Paragraphs>616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함초롬돋움</vt:lpstr>
      <vt:lpstr>Arial</vt:lpstr>
      <vt:lpstr>Arial Black</vt:lpstr>
      <vt:lpstr>Segoe Print</vt:lpstr>
      <vt:lpstr>Times New Roman</vt:lpstr>
      <vt:lpstr>Wingdings</vt:lpstr>
      <vt:lpstr>한컴오피스</vt:lpstr>
      <vt:lpstr>끝나버린 세계의 후일담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끝나버린 세계의 후일담</dc:title>
  <dc:creator>SGA</dc:creator>
  <cp:lastModifiedBy>SGA</cp:lastModifiedBy>
  <cp:revision>331</cp:revision>
  <dcterms:created xsi:type="dcterms:W3CDTF">2015-12-02T08:34:04Z</dcterms:created>
  <dcterms:modified xsi:type="dcterms:W3CDTF">2020-09-15T06:24:33Z</dcterms:modified>
  <cp:version>0906.0100.01</cp:version>
</cp:coreProperties>
</file>