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1" r:id="rId3"/>
    <p:sldId id="266" r:id="rId4"/>
    <p:sldId id="267" r:id="rId5"/>
    <p:sldId id="268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9144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219202"/>
            <a:ext cx="5210345" cy="4651021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5870222"/>
            <a:ext cx="4321922" cy="1819375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8156449"/>
            <a:ext cx="643105" cy="486833"/>
          </a:xfrm>
        </p:spPr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8156449"/>
            <a:ext cx="2707079" cy="48683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8156449"/>
            <a:ext cx="308610" cy="486833"/>
          </a:xfrm>
        </p:spPr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5029200"/>
            <a:ext cx="271463" cy="12065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5156201"/>
            <a:ext cx="46435" cy="10795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77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6310487"/>
            <a:ext cx="5636993" cy="755651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242816"/>
            <a:ext cx="4628299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7066137"/>
            <a:ext cx="5636993" cy="65828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9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0"/>
            <a:ext cx="5636993" cy="4064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6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4571999"/>
            <a:ext cx="4973346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3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9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4411441"/>
            <a:ext cx="5636992" cy="19584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9841"/>
            <a:ext cx="5636993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4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5181600"/>
            <a:ext cx="5636993" cy="11853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6933"/>
            <a:ext cx="5636993" cy="13546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2"/>
            <a:ext cx="5636993" cy="36364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4673600"/>
            <a:ext cx="5636994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4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7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914400"/>
            <a:ext cx="996092" cy="6807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914400"/>
            <a:ext cx="4512280" cy="68072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3556000"/>
            <a:ext cx="5778500" cy="444375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8144232"/>
            <a:ext cx="643105" cy="486833"/>
          </a:xfrm>
        </p:spPr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8144232"/>
            <a:ext cx="3985888" cy="48683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8144232"/>
            <a:ext cx="320875" cy="486833"/>
          </a:xfrm>
        </p:spPr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3555998"/>
            <a:ext cx="5024854" cy="3146761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6702760"/>
            <a:ext cx="5024852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8154761"/>
            <a:ext cx="310112" cy="486833"/>
          </a:xfrm>
        </p:spPr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14402"/>
            <a:ext cx="5778500" cy="23367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3556000"/>
            <a:ext cx="2804922" cy="449156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3556000"/>
            <a:ext cx="2804922" cy="446243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3544711"/>
            <a:ext cx="2592218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3556000"/>
            <a:ext cx="2600855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133600"/>
            <a:ext cx="1996901" cy="18288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914401"/>
            <a:ext cx="3511472" cy="68072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3962400"/>
            <a:ext cx="1996901" cy="2438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2336799"/>
            <a:ext cx="3053009" cy="18288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219200"/>
            <a:ext cx="1846028" cy="6096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4165599"/>
            <a:ext cx="3053009" cy="24384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9144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556001"/>
            <a:ext cx="5778500" cy="4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8154761"/>
            <a:ext cx="6431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E0195-B7F3-4E54-B8F4-93BC9A58DB3B}" type="datetimeFigureOut">
              <a:rPr lang="ko-KR" altLang="en-US" smtClean="0"/>
              <a:t>20-08-31(Mon)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8154761"/>
            <a:ext cx="39858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8154761"/>
            <a:ext cx="3101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DEA9-AED8-40B1-BFCE-2F0428A88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342900" rtl="0" eaLnBrk="1" latinLnBrk="1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R&amp;D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과제 수행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박 한 익</a:t>
            </a:r>
          </a:p>
        </p:txBody>
      </p:sp>
    </p:spTree>
    <p:extLst>
      <p:ext uri="{BB962C8B-B14F-4D97-AF65-F5344CB8AC3E}">
        <p14:creationId xmlns:p14="http://schemas.microsoft.com/office/powerpoint/2010/main" val="11158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325" y="49598"/>
            <a:ext cx="5778500" cy="651117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R&amp;D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수행과제 및 연구실적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석사기간 수행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845325" y="721394"/>
            <a:ext cx="586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/>
          <p:cNvSpPr/>
          <p:nvPr/>
        </p:nvSpPr>
        <p:spPr>
          <a:xfrm>
            <a:off x="845325" y="906160"/>
            <a:ext cx="3355898" cy="37914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R&amp;D </a:t>
            </a:r>
            <a:r>
              <a:rPr lang="ko-KR" altLang="en-US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수행과제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845325" y="4461600"/>
            <a:ext cx="3355898" cy="37914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특허출원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845325" y="6502734"/>
            <a:ext cx="3355898" cy="37914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논문실적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B1AD7-716B-4FE9-BC2B-88A928D1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5" y="1552452"/>
            <a:ext cx="5894371" cy="26419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3E856E-E069-49D1-8138-865A10D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25" y="5107892"/>
            <a:ext cx="5864922" cy="112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43B400-B130-4F75-B88C-550C87BB4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25" y="7149026"/>
            <a:ext cx="5864922" cy="13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325" y="49598"/>
            <a:ext cx="5778500" cy="651117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R&amp;D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수행과제 및 연구실적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동아금속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845325" y="721394"/>
            <a:ext cx="586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/>
          <p:cNvSpPr/>
          <p:nvPr/>
        </p:nvSpPr>
        <p:spPr>
          <a:xfrm>
            <a:off x="845325" y="1151487"/>
            <a:ext cx="3355898" cy="37914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R&amp;D </a:t>
            </a:r>
            <a:r>
              <a:rPr lang="ko-KR" altLang="en-US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정부과제 수행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845325" y="5000403"/>
            <a:ext cx="3355898" cy="37914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사내 연구과제 수행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D5F70-BADB-45CA-BAD6-0A066A4C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5" y="5844878"/>
            <a:ext cx="5778500" cy="14638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67FF80-3B9C-44F6-85A5-B4414871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25" y="1995963"/>
            <a:ext cx="5778500" cy="25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45325" y="721394"/>
            <a:ext cx="586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8F6C8FC-FED2-4862-99E9-120F74E52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54339"/>
              </p:ext>
            </p:extLst>
          </p:nvPr>
        </p:nvGraphicFramePr>
        <p:xfrm>
          <a:off x="634259" y="829080"/>
          <a:ext cx="7776864" cy="31422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7533">
                  <a:extLst>
                    <a:ext uri="{9D8B030D-6E8A-4147-A177-3AD203B41FA5}">
                      <a16:colId xmlns:a16="http://schemas.microsoft.com/office/drawing/2014/main" val="1557041497"/>
                    </a:ext>
                  </a:extLst>
                </a:gridCol>
                <a:gridCol w="4554494">
                  <a:extLst>
                    <a:ext uri="{9D8B030D-6E8A-4147-A177-3AD203B41FA5}">
                      <a16:colId xmlns:a16="http://schemas.microsoft.com/office/drawing/2014/main" val="27427035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44641840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3205159531"/>
                    </a:ext>
                  </a:extLst>
                </a:gridCol>
              </a:tblGrid>
              <a:tr h="29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No.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Projects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수행기간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98846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갑판 승강형 플랫폼용 차세대 지능형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Spudcan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2015-03 ~ 2015-06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축소된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스퍼드캔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실험 수행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95960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항공산업용 유압시스템에 적용되는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3000psi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급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Non-Spill Quick Coupling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국산화 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2015-03 ~ 2015-06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유동 및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구조해석 수행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203793"/>
                  </a:ext>
                </a:extLst>
              </a:tr>
              <a:tr h="54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3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6”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천연가스 </a:t>
                      </a:r>
                      <a:r>
                        <a:rPr lang="ko-KR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정압설비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최적설계기술 및 시험평가기술 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2015-03 ~ 2016-07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유동 및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구조해석 수행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2496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4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다학제기반 고성능 자동차기계부품 설계인력양성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사업단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2015-06 ~ 2017-02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APV Module </a:t>
                      </a:r>
                    </a:p>
                    <a:p>
                      <a:pPr algn="ctr" latinLnBrk="1"/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모델링 및 구조해석 수행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5958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5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조선 </a:t>
                      </a:r>
                      <a:r>
                        <a:rPr lang="ko-KR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해양플랜트용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방폭승강기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고정식 유압안전장치 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2016-03 ~ 2016-10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구조해석 수행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5304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827EB2-9732-4EBA-9F94-51458A53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6588"/>
              </p:ext>
            </p:extLst>
          </p:nvPr>
        </p:nvGraphicFramePr>
        <p:xfrm>
          <a:off x="634259" y="4304010"/>
          <a:ext cx="7776864" cy="12381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7533">
                  <a:extLst>
                    <a:ext uri="{9D8B030D-6E8A-4147-A177-3AD203B41FA5}">
                      <a16:colId xmlns:a16="http://schemas.microsoft.com/office/drawing/2014/main" val="1557041497"/>
                    </a:ext>
                  </a:extLst>
                </a:gridCol>
                <a:gridCol w="3892605">
                  <a:extLst>
                    <a:ext uri="{9D8B030D-6E8A-4147-A177-3AD203B41FA5}">
                      <a16:colId xmlns:a16="http://schemas.microsoft.com/office/drawing/2014/main" val="2742703554"/>
                    </a:ext>
                  </a:extLst>
                </a:gridCol>
                <a:gridCol w="2074126">
                  <a:extLst>
                    <a:ext uri="{9D8B030D-6E8A-4147-A177-3AD203B41FA5}">
                      <a16:colId xmlns:a16="http://schemas.microsoft.com/office/drawing/2014/main" val="2344641840"/>
                    </a:ext>
                  </a:extLst>
                </a:gridCol>
                <a:gridCol w="1272600">
                  <a:extLst>
                    <a:ext uri="{9D8B030D-6E8A-4147-A177-3AD203B41FA5}">
                      <a16:colId xmlns:a16="http://schemas.microsoft.com/office/drawing/2014/main" val="3205159531"/>
                    </a:ext>
                  </a:extLst>
                </a:gridCol>
              </a:tblGrid>
              <a:tr h="29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No.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특허 출원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출원자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출원일자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98846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매니폴드가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장착된 고압 용기</a:t>
                      </a:r>
                      <a:b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(Pressure Vessels built-in Manifold)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박영철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박한익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윤지훈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강상훈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신원협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16.02.01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9596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버터플라이 밸브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박영철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박한익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16.11.10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20379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0EBA47E-11F3-4D4C-9039-7332B829F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44294"/>
              </p:ext>
            </p:extLst>
          </p:nvPr>
        </p:nvGraphicFramePr>
        <p:xfrm>
          <a:off x="634259" y="6388112"/>
          <a:ext cx="7776864" cy="149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5183">
                  <a:extLst>
                    <a:ext uri="{9D8B030D-6E8A-4147-A177-3AD203B41FA5}">
                      <a16:colId xmlns:a16="http://schemas.microsoft.com/office/drawing/2014/main" val="1557041497"/>
                    </a:ext>
                  </a:extLst>
                </a:gridCol>
                <a:gridCol w="2854712">
                  <a:extLst>
                    <a:ext uri="{9D8B030D-6E8A-4147-A177-3AD203B41FA5}">
                      <a16:colId xmlns:a16="http://schemas.microsoft.com/office/drawing/2014/main" val="2742703554"/>
                    </a:ext>
                  </a:extLst>
                </a:gridCol>
                <a:gridCol w="2464419">
                  <a:extLst>
                    <a:ext uri="{9D8B030D-6E8A-4147-A177-3AD203B41FA5}">
                      <a16:colId xmlns:a16="http://schemas.microsoft.com/office/drawing/2014/main" val="2344641840"/>
                    </a:ext>
                  </a:extLst>
                </a:gridCol>
                <a:gridCol w="1007580">
                  <a:extLst>
                    <a:ext uri="{9D8B030D-6E8A-4147-A177-3AD203B41FA5}">
                      <a16:colId xmlns:a16="http://schemas.microsoft.com/office/drawing/2014/main" val="3205159531"/>
                    </a:ext>
                  </a:extLst>
                </a:gridCol>
                <a:gridCol w="1004970">
                  <a:extLst>
                    <a:ext uri="{9D8B030D-6E8A-4147-A177-3AD203B41FA5}">
                      <a16:colId xmlns:a16="http://schemas.microsoft.com/office/drawing/2014/main" val="121069483"/>
                    </a:ext>
                  </a:extLst>
                </a:gridCol>
              </a:tblGrid>
              <a:tr h="29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No.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게재논문명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게재자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게재지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게재일자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98846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Dynamic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Characteristic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Analysis of High Pressure Natural Gas Regulating Valve with Computational Fluid Dynamic Analysis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Joon-Ho Lee, Han-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Ik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Park and Sung-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Oug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Lim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Information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Journal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16.10.31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9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45325" y="721394"/>
            <a:ext cx="586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062D01-93B8-4541-BF37-AEAA2272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82162"/>
              </p:ext>
            </p:extLst>
          </p:nvPr>
        </p:nvGraphicFramePr>
        <p:xfrm>
          <a:off x="845325" y="1348582"/>
          <a:ext cx="7776864" cy="33972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7533">
                  <a:extLst>
                    <a:ext uri="{9D8B030D-6E8A-4147-A177-3AD203B41FA5}">
                      <a16:colId xmlns:a16="http://schemas.microsoft.com/office/drawing/2014/main" val="1557041497"/>
                    </a:ext>
                  </a:extLst>
                </a:gridCol>
                <a:gridCol w="4554494">
                  <a:extLst>
                    <a:ext uri="{9D8B030D-6E8A-4147-A177-3AD203B41FA5}">
                      <a16:colId xmlns:a16="http://schemas.microsoft.com/office/drawing/2014/main" val="27427035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44641840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3205159531"/>
                    </a:ext>
                  </a:extLst>
                </a:gridCol>
              </a:tblGrid>
              <a:tr h="40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No.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Projects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수행기간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98846"/>
                  </a:ext>
                </a:extLst>
              </a:tr>
              <a:tr h="77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거치형 하지 재활훈련과 이동형 능동보행을 함께 지원하는 하이브리드 하지재활시스템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2017-06 ~ 2017-12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하지재활시스템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설계보조</a:t>
                      </a: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및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정부과제 수행 보조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95960"/>
                  </a:ext>
                </a:extLst>
              </a:tr>
              <a:tr h="77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피트니스용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시스템 판매를 위한 마케팅 전략 및 해외인증 수행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2017-06 ~ 2017-11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해외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ce</a:t>
                      </a: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인증 및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과제 수행 보조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203793"/>
                  </a:ext>
                </a:extLst>
              </a:tr>
              <a:tr h="663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3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층간 소음 저감의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댐핑시스템을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적용한 가정용 저소음 경량의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2018-07 ~ 2019-06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구조해석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및 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정부과제 수행 보조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24966"/>
                  </a:ext>
                </a:extLst>
              </a:tr>
              <a:tr h="77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4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근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·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골격 기반 맞춤형 보행패턴을 지원하는 거치형 하지재활시스템 개발 및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현장실증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2019-05 ~ 2019-12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설계보조</a:t>
                      </a: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구조해석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정부과제 수행 보조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5958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9FEA476-901A-4204-A505-E39C550C0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20575"/>
              </p:ext>
            </p:extLst>
          </p:nvPr>
        </p:nvGraphicFramePr>
        <p:xfrm>
          <a:off x="845325" y="5372989"/>
          <a:ext cx="7776864" cy="188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7533">
                  <a:extLst>
                    <a:ext uri="{9D8B030D-6E8A-4147-A177-3AD203B41FA5}">
                      <a16:colId xmlns:a16="http://schemas.microsoft.com/office/drawing/2014/main" val="1557041497"/>
                    </a:ext>
                  </a:extLst>
                </a:gridCol>
                <a:gridCol w="4554494">
                  <a:extLst>
                    <a:ext uri="{9D8B030D-6E8A-4147-A177-3AD203B41FA5}">
                      <a16:colId xmlns:a16="http://schemas.microsoft.com/office/drawing/2014/main" val="27427035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44641840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3205159531"/>
                    </a:ext>
                  </a:extLst>
                </a:gridCol>
              </a:tblGrid>
              <a:tr h="29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No.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Projects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수행기간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98846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하지재활시스템 의료기기 인증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2017-11 ~ 2019-01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하지재활시스템 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의료기기 인증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95960"/>
                  </a:ext>
                </a:extLst>
              </a:tr>
              <a:tr h="51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피트니스용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시스템 해외인증 수행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2018-11 ~ 2019-12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해외</a:t>
                      </a:r>
                      <a:b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(NRTL)</a:t>
                      </a:r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인증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481343"/>
                  </a:ext>
                </a:extLst>
              </a:tr>
              <a:tr h="476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3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애견용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개발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2018-08 ~ 2020-02</a:t>
                      </a:r>
                      <a:endParaRPr lang="ko-KR" altLang="en-US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애견용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트레드밀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설계</a:t>
                      </a:r>
                      <a:endParaRPr lang="ko-KR" altLang="en-US" sz="12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89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8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623</TotalTime>
  <Words>335</Words>
  <Application>Microsoft Office PowerPoint</Application>
  <PresentationFormat>화면 슬라이드 쇼(4:3)</PresentationFormat>
  <Paragraphs>95</Paragraphs>
  <Slides>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HY궁서B</vt:lpstr>
      <vt:lpstr>HY그래픽M</vt:lpstr>
      <vt:lpstr>HY신명조</vt:lpstr>
      <vt:lpstr>HY헤드라인M</vt:lpstr>
      <vt:lpstr>Arial</vt:lpstr>
      <vt:lpstr>Corbel</vt:lpstr>
      <vt:lpstr>시차</vt:lpstr>
      <vt:lpstr>R&amp;D 과제 수행 포트폴리오</vt:lpstr>
      <vt:lpstr>R&amp;D 수행과제 및 연구실적 – 석사기간 수행</vt:lpstr>
      <vt:lpstr>R&amp;D 수행과제 및 연구실적 – 동아금속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박한익</dc:creator>
  <cp:lastModifiedBy>박한익</cp:lastModifiedBy>
  <cp:revision>40</cp:revision>
  <dcterms:created xsi:type="dcterms:W3CDTF">2017-03-27T07:54:23Z</dcterms:created>
  <dcterms:modified xsi:type="dcterms:W3CDTF">2020-08-31T06:38:29Z</dcterms:modified>
</cp:coreProperties>
</file>