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0" r:id="rId4"/>
    <p:sldId id="301" r:id="rId5"/>
    <p:sldId id="302" r:id="rId6"/>
    <p:sldId id="303" r:id="rId7"/>
    <p:sldId id="306" r:id="rId8"/>
    <p:sldId id="307" r:id="rId9"/>
    <p:sldId id="308" r:id="rId10"/>
    <p:sldId id="309" r:id="rId11"/>
    <p:sldId id="305" r:id="rId12"/>
    <p:sldId id="304" r:id="rId13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함초롬바탕" panose="02030604000101010101" pitchFamily="18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08D"/>
    <a:srgbClr val="00A0A5"/>
    <a:srgbClr val="585858"/>
    <a:srgbClr val="C2C2C2"/>
    <a:srgbClr val="899CAA"/>
    <a:srgbClr val="232323"/>
    <a:srgbClr val="CDCDCD"/>
    <a:srgbClr val="A1ABB4"/>
    <a:srgbClr val="E3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007" autoAdjust="0"/>
    <p:restoredTop sz="94660"/>
  </p:normalViewPr>
  <p:slideViewPr>
    <p:cSldViewPr>
      <p:cViewPr varScale="1">
        <p:scale>
          <a:sx n="100" d="100"/>
          <a:sy n="100" d="100"/>
        </p:scale>
        <p:origin x="84" y="19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7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53E433F-F244-45AB-A308-7265F86F2A7B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7487" y="2534617"/>
            <a:ext cx="89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1400" b="1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2625" y="605735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황 병헌    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2020. 08. 25.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6124" y="2805127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00A0A5"/>
                </a:solidFill>
                <a:latin typeface="나눔고딕" pitchFamily="50" charset="-127"/>
                <a:ea typeface="나눔고딕" pitchFamily="50" charset="-127"/>
              </a:rPr>
              <a:t>Where Is My Cafe</a:t>
            </a:r>
            <a:endParaRPr lang="ko-KR" altLang="en-US" sz="2800" b="1">
              <a:solidFill>
                <a:srgbClr val="00A0A5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50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716" y="220578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3359"/>
              </p:ext>
            </p:extLst>
          </p:nvPr>
        </p:nvGraphicFramePr>
        <p:xfrm>
          <a:off x="107504" y="622334"/>
          <a:ext cx="8928993" cy="5658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charset="-127"/>
                          <a:ea typeface="나눔고딕" charset="-127"/>
                          <a:cs typeface="Times New Roman" pitchFamily="18" charset="0"/>
                        </a:rPr>
                        <a:t>일 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charset="-127"/>
                          <a:ea typeface="나눔고딕" charset="-127"/>
                          <a:cs typeface="Times New Roman" pitchFamily="18" charset="0"/>
                        </a:rPr>
                        <a:t>내 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2020. 08. 12.</a:t>
                      </a:r>
                    </a:p>
                  </a:txBody>
                  <a:tcPr marL="64770" marR="64770" marT="17907" marB="17907" anchor="ctr"/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회원가입을</a:t>
                      </a:r>
                      <a:endParaRPr lang="en-US" altLang="ko-KR" sz="1000" b="1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위한</a:t>
                      </a:r>
                      <a:endParaRPr lang="en-US" altLang="ko-KR" sz="1000" b="1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작업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home.jsp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회원가입을 위한 링크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join.jsp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cafe/join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요청이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GET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방식으로 전송된 경우 처리할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WhereIsMyCafePageController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작성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카페 회원가입 및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로그인을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위한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cafePassword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데이터베이스 및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cafeMain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DTO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추가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2020. 08. 13.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카페 이미지 저장을 위한 카페 이미지 테이블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DTO, DAO, Service,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ServiceImpl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카페 회원가입을 위한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jsp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 생성 및 작성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카페 회원가입에 필요한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SQL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작성 및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Test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클래스에서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SQL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테스트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– cafemain.xml, cafesub.xml, cafeimage.xml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CafeMainDAO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CafeSubDAO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CafeImageDAO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클래스에 회원가입과 관련된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CafeMainService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인터페이스에 회원가입 처리를 위한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2020. 08. 14.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CafeMainServiceImpl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클래스에 회원가입 처리를 위한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2020. 08. 15.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RestController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카페 회원가입을 처리하는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2020. 08. 18.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join.js(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javascript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작성 파일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카페 회원가입을 처리하는 코드 작성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2020. 08. 26.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Café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회원가입 화면 상의 로그인 버튼 이동 처리를 위해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login.jsp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</a:t>
                      </a:r>
                      <a:endParaRPr lang="en-US" altLang="ko-KR" sz="1000" b="1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Café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회원가입 화면 상의 로그인 버튼 처리를 위해 페이지 이동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en-US" sz="1000" b="1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WhereIsMyCafePageController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작성</a:t>
                      </a:r>
                      <a:endParaRPr lang="en-US" altLang="ko-KR" sz="1000" b="1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Café</a:t>
                      </a:r>
                      <a:r>
                        <a:rPr lang="en-US" altLang="ko-KR" sz="1000" b="1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회원가입을 처리하는 경로</a:t>
                      </a:r>
                      <a:r>
                        <a:rPr lang="en-US" altLang="ko-KR" sz="1000" b="1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en-US" altLang="ko-KR" sz="1000" b="1" kern="0" spc="0" baseline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RestController</a:t>
                      </a:r>
                      <a:r>
                        <a:rPr lang="en-US" altLang="ko-KR" sz="1000" b="1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Service, DAO)</a:t>
                      </a:r>
                      <a:r>
                        <a:rPr lang="ko-KR" altLang="en-US" sz="1000" b="1" kern="0" spc="0" baseline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상의 오류 확인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52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로그인을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위한 작업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home.jsp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로그인을 위한 링크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login.jsp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로그인을 위한 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jsp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 및 작성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2020. 11. 11.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로그인에 필요한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– cafémain.xml, cafesub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.xml, cafeInage.xml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4886394"/>
                  </a:ext>
                </a:extLst>
              </a:tr>
              <a:tr h="17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2020. 11. 12.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유지 보수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 오류로 인한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oracle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재설정과 서버 설정 수정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78474339"/>
                  </a:ext>
                </a:extLst>
              </a:tr>
              <a:tr h="17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2020. 11. 14.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Cafe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로그인을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위한 작업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CafeMainDAO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CafeSubDAO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CafeImageDAO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클래스에 로그인과 관련된 메소드 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ClientService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인터페이스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ClientServiceImpl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클래스에 로그인 처리를 위한 메소드를 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login.js(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javascript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로그인을 처리하는 코드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login.jsp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로그인 전과 후로 나타내는 링크를 다르게 출력하도록 코드 수정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6969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4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29274" y="2890391"/>
            <a:ext cx="18854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Q  A</a:t>
            </a:r>
            <a:endParaRPr lang="ko-KR" altLang="en-US" sz="640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9354" y="3356992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00A0A5"/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endParaRPr lang="ko-KR" altLang="en-US" sz="2800" b="1">
              <a:solidFill>
                <a:srgbClr val="00A0A5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91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8792" y="2276872"/>
            <a:ext cx="418261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Thanks for listening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88451" y="3645024"/>
            <a:ext cx="244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Hwang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Byeong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Heon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29748" y="176352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">
                <a:solidFill>
                  <a:srgbClr val="00A0A5"/>
                </a:solidFill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CONTENTS</a:t>
            </a:r>
            <a:endParaRPr lang="ko-KR" altLang="en-US">
              <a:solidFill>
                <a:srgbClr val="00A0A5"/>
              </a:solidFill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1763688" y="0"/>
            <a:ext cx="3816424" cy="685800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5301795" y="2682789"/>
            <a:ext cx="45719" cy="216024"/>
          </a:xfrm>
          <a:prstGeom prst="roundRect">
            <a:avLst/>
          </a:prstGeom>
          <a:solidFill>
            <a:srgbClr val="00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62520" y="3279610"/>
            <a:ext cx="45719" cy="216024"/>
          </a:xfrm>
          <a:prstGeom prst="roundRect">
            <a:avLst/>
          </a:prstGeom>
          <a:solidFill>
            <a:srgbClr val="00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23244" y="3876431"/>
            <a:ext cx="45719" cy="216024"/>
          </a:xfrm>
          <a:prstGeom prst="roundRect">
            <a:avLst/>
          </a:prstGeom>
          <a:solidFill>
            <a:srgbClr val="00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83968" y="4473253"/>
            <a:ext cx="45719" cy="216024"/>
          </a:xfrm>
          <a:prstGeom prst="roundRect">
            <a:avLst/>
          </a:prstGeom>
          <a:solidFill>
            <a:srgbClr val="00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42739" y="2653525"/>
            <a:ext cx="158088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요구사항</a:t>
            </a:r>
            <a:endParaRPr lang="ko-KR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9816" y="3250346"/>
            <a:ext cx="90762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50540" y="3847167"/>
            <a:ext cx="100065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Table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구조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09442" y="4443989"/>
            <a:ext cx="907621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일지</a:t>
            </a:r>
          </a:p>
        </p:txBody>
      </p:sp>
    </p:spTree>
    <p:extLst>
      <p:ext uri="{BB962C8B-B14F-4D97-AF65-F5344CB8AC3E}">
        <p14:creationId xmlns:p14="http://schemas.microsoft.com/office/powerpoint/2010/main" val="38233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0706" y="209559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요구사항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7382325" y="7173416"/>
            <a:ext cx="762062" cy="834162"/>
            <a:chOff x="5236450" y="-608423"/>
            <a:chExt cx="762062" cy="834162"/>
          </a:xfrm>
        </p:grpSpPr>
        <p:sp>
          <p:nvSpPr>
            <p:cNvPr id="13" name="직사각형 12"/>
            <p:cNvSpPr/>
            <p:nvPr/>
          </p:nvSpPr>
          <p:spPr>
            <a:xfrm>
              <a:off x="5236450" y="-398078"/>
              <a:ext cx="647116" cy="623817"/>
            </a:xfrm>
            <a:prstGeom prst="rect">
              <a:avLst/>
            </a:prstGeom>
            <a:solidFill>
              <a:srgbClr val="00A0A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440346" y="-608423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4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58315" y="7935070"/>
            <a:ext cx="804682" cy="835547"/>
            <a:chOff x="6174074" y="-599325"/>
            <a:chExt cx="804682" cy="835547"/>
          </a:xfrm>
        </p:grpSpPr>
        <p:sp>
          <p:nvSpPr>
            <p:cNvPr id="14" name="직사각형 13"/>
            <p:cNvSpPr/>
            <p:nvPr/>
          </p:nvSpPr>
          <p:spPr>
            <a:xfrm>
              <a:off x="6331640" y="-387595"/>
              <a:ext cx="647116" cy="623817"/>
            </a:xfrm>
            <a:prstGeom prst="rect">
              <a:avLst/>
            </a:prstGeom>
            <a:solidFill>
              <a:srgbClr val="00A0A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74074" y="-599325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4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083730" y="8986615"/>
            <a:ext cx="786124" cy="837217"/>
            <a:chOff x="7614042" y="-319493"/>
            <a:chExt cx="786124" cy="837217"/>
          </a:xfrm>
        </p:grpSpPr>
        <p:sp>
          <p:nvSpPr>
            <p:cNvPr id="15" name="직사각형 14"/>
            <p:cNvSpPr/>
            <p:nvPr/>
          </p:nvSpPr>
          <p:spPr>
            <a:xfrm>
              <a:off x="7614042" y="-106093"/>
              <a:ext cx="647116" cy="623817"/>
            </a:xfrm>
            <a:prstGeom prst="rect">
              <a:avLst/>
            </a:prstGeom>
            <a:solidFill>
              <a:srgbClr val="00A0A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842000" y="-319493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4800" b="1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787688" y="7501630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A0A5"/>
                </a:solidFill>
                <a:latin typeface="나눔고딕" pitchFamily="50" charset="-127"/>
                <a:ea typeface="나눔고딕" pitchFamily="50" charset="-127"/>
              </a:rPr>
              <a:t>Be open to serendipity</a:t>
            </a:r>
            <a:endParaRPr lang="ko-KR" altLang="en-US" b="1">
              <a:solidFill>
                <a:srgbClr val="00A0A5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84611" y="8257679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00A0A5"/>
                </a:solidFill>
                <a:latin typeface="나눔고딕" pitchFamily="50" charset="-127"/>
                <a:ea typeface="나눔고딕" pitchFamily="50" charset="-127"/>
              </a:rPr>
              <a:t>Diversify your stimuli</a:t>
            </a:r>
            <a:endParaRPr lang="ko-KR" altLang="en-US" b="1">
              <a:solidFill>
                <a:srgbClr val="00A0A5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63214" y="9331976"/>
            <a:ext cx="5586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A0A5"/>
                </a:solidFill>
                <a:latin typeface="나눔고딕" pitchFamily="50" charset="-127"/>
                <a:ea typeface="나눔고딕" pitchFamily="50" charset="-127"/>
              </a:rPr>
              <a:t>Create opportunities for informal communication</a:t>
            </a:r>
            <a:endParaRPr lang="ko-KR" altLang="en-US" b="1">
              <a:solidFill>
                <a:srgbClr val="00A0A5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78761" y="7343443"/>
            <a:ext cx="2601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뜻밖의 발견에 마음을 열어놔라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07645" y="8090760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자극을 다양화 시켜라</a:t>
            </a:r>
            <a:endParaRPr lang="ko-KR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91837" y="9181588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비공식 대화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51544" y="9601458"/>
            <a:ext cx="4909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창의적 생각은 개인들 사이의 자발적인 교류에서 종종 나온다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082784" y="8526457"/>
            <a:ext cx="6161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인생내내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배우는 사람, 일과 관계없는 수업, 다양한 사람, 활동, 가루받이작용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946322" y="7771200"/>
            <a:ext cx="1412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삐딱하게 보아라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16135" y="4116127"/>
            <a:ext cx="6232470" cy="830997"/>
            <a:chOff x="816135" y="2828025"/>
            <a:chExt cx="6232470" cy="830997"/>
          </a:xfrm>
        </p:grpSpPr>
        <p:grpSp>
          <p:nvGrpSpPr>
            <p:cNvPr id="16" name="그룹 15"/>
            <p:cNvGrpSpPr/>
            <p:nvPr/>
          </p:nvGrpSpPr>
          <p:grpSpPr>
            <a:xfrm>
              <a:off x="816135" y="2828025"/>
              <a:ext cx="6232470" cy="830997"/>
              <a:chOff x="816135" y="2828025"/>
              <a:chExt cx="6232470" cy="830997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816135" y="2828025"/>
                <a:ext cx="794916" cy="830997"/>
                <a:chOff x="4316666" y="-525637"/>
                <a:chExt cx="794916" cy="830997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4464466" y="-417715"/>
                  <a:ext cx="647116" cy="623817"/>
                </a:xfrm>
                <a:prstGeom prst="rect">
                  <a:avLst/>
                </a:prstGeom>
                <a:solidFill>
                  <a:srgbClr val="00A0A5">
                    <a:alpha val="9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4316666" y="-525637"/>
                  <a:ext cx="558166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4800" b="1">
                      <a:solidFill>
                        <a:schemeClr val="bg1"/>
                      </a:solidFill>
                      <a:latin typeface="나눔고딕" pitchFamily="50" charset="-127"/>
                      <a:ea typeface="나눔고딕" pitchFamily="50" charset="-127"/>
                    </a:rPr>
                    <a:t>3</a:t>
                  </a:r>
                  <a:endParaRPr lang="ko-KR" altLang="en-US" sz="48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" name="직사각형 26"/>
              <p:cNvSpPr/>
              <p:nvPr/>
            </p:nvSpPr>
            <p:spPr>
              <a:xfrm>
                <a:off x="1604202" y="3057201"/>
                <a:ext cx="1553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>
                    <a:solidFill>
                      <a:srgbClr val="00A0A5"/>
                    </a:solidFill>
                  </a:rPr>
                  <a:t>Smart Order</a:t>
                </a:r>
                <a:endParaRPr lang="ko-KR" altLang="en-US" b="1">
                  <a:solidFill>
                    <a:srgbClr val="00A0A5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604202" y="3327271"/>
                <a:ext cx="5444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스타벅스와</a:t>
                </a:r>
                <a:r>
                  <a:rPr lang="ko-KR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 같이 매장 밖에서도 미리 주문할 수 있는 시스템을 구현</a:t>
                </a:r>
                <a:endPara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1604202" y="2879464"/>
              <a:ext cx="9492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스마트 오더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80565" y="2684124"/>
            <a:ext cx="6535851" cy="846279"/>
            <a:chOff x="1780565" y="1994288"/>
            <a:chExt cx="6535851" cy="846279"/>
          </a:xfrm>
        </p:grpSpPr>
        <p:grpSp>
          <p:nvGrpSpPr>
            <p:cNvPr id="21" name="그룹 20"/>
            <p:cNvGrpSpPr/>
            <p:nvPr/>
          </p:nvGrpSpPr>
          <p:grpSpPr>
            <a:xfrm>
              <a:off x="7527606" y="2009570"/>
              <a:ext cx="788810" cy="830997"/>
              <a:chOff x="2907890" y="272322"/>
              <a:chExt cx="788810" cy="83099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049584" y="311908"/>
                <a:ext cx="647116" cy="623817"/>
              </a:xfrm>
              <a:prstGeom prst="rect">
                <a:avLst/>
              </a:prstGeom>
              <a:solidFill>
                <a:srgbClr val="00A0A5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907890" y="272322"/>
                <a:ext cx="55816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2</a:t>
                </a:r>
                <a:endParaRPr lang="ko-KR" altLang="en-US" sz="4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5758192" y="2178621"/>
              <a:ext cx="19041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>
                  <a:solidFill>
                    <a:srgbClr val="00A0A5"/>
                  </a:solidFill>
                </a:rPr>
                <a:t>Promote a Cafe</a:t>
              </a:r>
              <a:endParaRPr lang="ko-KR" altLang="en-US" b="1">
                <a:solidFill>
                  <a:srgbClr val="00A0A5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38038" y="1994288"/>
              <a:ext cx="8242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카페 홍보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80565" y="2455286"/>
              <a:ext cx="58817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카페 측에서 본인 카페를 광고하는 효과를 통해 매출 상승에 도움을 주는 것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57086" y="1406806"/>
            <a:ext cx="7287321" cy="859572"/>
            <a:chOff x="957086" y="1406806"/>
            <a:chExt cx="7287321" cy="859572"/>
          </a:xfrm>
        </p:grpSpPr>
        <p:grpSp>
          <p:nvGrpSpPr>
            <p:cNvPr id="18" name="그룹 17"/>
            <p:cNvGrpSpPr/>
            <p:nvPr/>
          </p:nvGrpSpPr>
          <p:grpSpPr>
            <a:xfrm>
              <a:off x="957086" y="1435381"/>
              <a:ext cx="878275" cy="830997"/>
              <a:chOff x="1416765" y="190675"/>
              <a:chExt cx="878275" cy="830997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416765" y="225739"/>
                <a:ext cx="647116" cy="623817"/>
              </a:xfrm>
              <a:prstGeom prst="rect">
                <a:avLst/>
              </a:prstGeom>
              <a:solidFill>
                <a:srgbClr val="00A0A5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736874" y="190675"/>
                <a:ext cx="55816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4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1</a:t>
                </a:r>
                <a:endParaRPr lang="ko-KR" altLang="en-US" sz="4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1611051" y="1589672"/>
              <a:ext cx="2323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>
                  <a:solidFill>
                    <a:srgbClr val="00A0A5"/>
                  </a:solidFill>
                </a:rPr>
                <a:t>Recommend a Cafe</a:t>
              </a:r>
              <a:endParaRPr lang="ko-KR" altLang="en-US" b="1">
                <a:solidFill>
                  <a:srgbClr val="00A0A5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04202" y="1406806"/>
              <a:ext cx="8242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카페 추천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04202" y="1864870"/>
              <a:ext cx="66402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사용자의 카페 취향을 </a:t>
              </a:r>
              <a:r>
                <a:rPr lang="ko-KR" altLang="en-US" sz="14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입력받거나</a:t>
              </a:r>
              <a:r>
                <a: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분석하여 각 사용자에게 맞는 카페를 추천해주는 것</a:t>
              </a:r>
              <a:endPara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3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4572000" y="1028700"/>
            <a:ext cx="0" cy="480060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00004" y="1556792"/>
            <a:ext cx="4213589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Operating System : Windows 10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Database : Oracle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Web Application </a:t>
            </a:r>
            <a:r>
              <a:rPr lang="en-US" altLang="ko-KR" b="1" err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Servaer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 : Apache Tomcat 9.0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Programming Language : Java 1.8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IDE : Eclipse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Framework : Spring, </a:t>
            </a:r>
            <a:r>
              <a:rPr lang="en-US" altLang="ko-KR" b="1" err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MyBatis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  <a:ea typeface="나눔고딕" pitchFamily="50" charset="-127"/>
            </a:endParaRP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SCM(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형상관리도구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) : </a:t>
            </a:r>
            <a:r>
              <a:rPr lang="en-US" altLang="ko-KR" b="1" err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Git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 Hub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Test Tool : </a:t>
            </a:r>
            <a:r>
              <a:rPr lang="en-US" altLang="ko-KR" b="1" err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Junit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  <a:ea typeface="나눔고딕" pitchFamily="50" charset="-127"/>
            </a:endParaRP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Build Tool : Maven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ea typeface="나눔고딕" pitchFamily="50" charset="-127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489362" y="1124744"/>
            <a:ext cx="16348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/>
            <a:r>
              <a:rPr lang="en-US" altLang="ko-KR" b="1">
                <a:solidFill>
                  <a:srgbClr val="00A0A5"/>
                </a:solidFill>
                <a:ea typeface="나눔고딕" pitchFamily="50" charset="-127"/>
              </a:rPr>
              <a:t>Server</a:t>
            </a:r>
            <a:r>
              <a:rPr lang="ko-KR" altLang="en-US" b="1">
                <a:solidFill>
                  <a:srgbClr val="00A0A5"/>
                </a:solidFill>
                <a:ea typeface="나눔고딕" pitchFamily="50" charset="-127"/>
              </a:rPr>
              <a:t> 개발 환경</a:t>
            </a:r>
            <a:endParaRPr lang="en-US" altLang="ko-KR" b="1">
              <a:solidFill>
                <a:srgbClr val="00A0A5"/>
              </a:solidFill>
              <a:ea typeface="나눔고딕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808617" y="1124744"/>
            <a:ext cx="16177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600" b="1">
                <a:solidFill>
                  <a:srgbClr val="00A0A5"/>
                </a:solidFill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Client</a:t>
            </a:r>
            <a:r>
              <a:rPr lang="ko-KR" altLang="en-US" sz="1600" b="1">
                <a:solidFill>
                  <a:srgbClr val="00A0A5"/>
                </a:solidFill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개발 환경</a:t>
            </a:r>
            <a:endParaRPr lang="en-US" altLang="ko-KR" sz="1600" b="1">
              <a:solidFill>
                <a:srgbClr val="00A0A5"/>
              </a:solidFill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21822" y="332656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686191" y="1556792"/>
            <a:ext cx="4213589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Operating System : Windows 10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Database : Oracle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Web Application </a:t>
            </a:r>
            <a:r>
              <a:rPr lang="en-US" altLang="ko-KR" b="1" err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Servaer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 : Apache Tomcat 9.0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Programming Language : Java 1.8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IDE : Eclipse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Framework : Spring, </a:t>
            </a:r>
            <a:r>
              <a:rPr lang="en-US" altLang="ko-KR" b="1" err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MyBatis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  <a:ea typeface="나눔고딕" pitchFamily="50" charset="-127"/>
            </a:endParaRP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SCM(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형상관리도구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) : </a:t>
            </a:r>
            <a:r>
              <a:rPr lang="en-US" altLang="ko-KR" b="1" err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Git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 Hub</a:t>
            </a: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Test Tool : </a:t>
            </a:r>
            <a:r>
              <a:rPr lang="en-US" altLang="ko-KR" b="1" err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Junit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  <a:ea typeface="나눔고딕" pitchFamily="50" charset="-127"/>
            </a:endParaRPr>
          </a:p>
          <a:p>
            <a:pPr algn="l">
              <a:spcBef>
                <a:spcPct val="50000"/>
              </a:spcBef>
            </a:pP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rPr>
              <a:t>Build Tool : Maven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43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66491"/>
            <a:ext cx="7860480" cy="412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3242406" y="332656"/>
            <a:ext cx="2598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테이블 구조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계획 안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1647896" descr="EMB00003f1043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6" y="1004914"/>
            <a:ext cx="8138546" cy="49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63996" y="332656"/>
            <a:ext cx="2415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테이블 구조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exerd</a:t>
            </a: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5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716" y="220578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64904"/>
              </p:ext>
            </p:extLst>
          </p:nvPr>
        </p:nvGraphicFramePr>
        <p:xfrm>
          <a:off x="107504" y="622334"/>
          <a:ext cx="8928993" cy="5646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charset="-127"/>
                          <a:ea typeface="나눔고딕" charset="-127"/>
                          <a:cs typeface="Times New Roman" pitchFamily="18" charset="0"/>
                        </a:rPr>
                        <a:t>일 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charset="-127"/>
                          <a:ea typeface="나눔고딕" charset="-127"/>
                          <a:cs typeface="Times New Roman" pitchFamily="18" charset="0"/>
                        </a:rPr>
                        <a:t>내 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2020. 06. 15.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계획안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-&gt;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exerd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테이블 구조 제작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2020. 06. 16.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DBeaver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이용하여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MySQL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데이터베이스 테이블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시작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2020. 06. 19.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Eclipse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이용하여 모든 테이블의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DTO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 생성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2020. 06. 24.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Eclipse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이용하여 모든 테이블의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DAO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 생성 및 데이터서버인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MySQL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과의 연결을 위한 클래스 생성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2020. 06. 26.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Eclipse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이용하여 모든 테이블의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Service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인터페이스 및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ServiceImpl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 생성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2020. 07. 15.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포트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포워딩을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통한 서버 생성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17. ~ 2020. 07. 19.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DBeaver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이용하여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MySQL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데이터베이스를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Oracle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데이터베이스로 변경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2020. 07. 19.</a:t>
                      </a:r>
                    </a:p>
                  </a:txBody>
                  <a:tcPr marL="64770" marR="64770" marT="17907" marB="17907" anchor="ctr"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Spring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사용을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위한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작업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pom.xml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파일에 필요한 의존성 설정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2020. 07. 22.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web.xml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파일에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파라미터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인코딩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설정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servlet-context.xml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파일에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뷰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리졸버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파일 업로드 처리 설정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2020. 07. 23.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root-context.xml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파일에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DataSource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bean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이용해서 데이터베이스 접속 정보 설정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테스트 클래스 생성하여 연결 테스트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–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src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/test/java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MyBatis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사용을 위한 설정 추가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root-context.xml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매퍼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파일을 저장할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디렉토리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생성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–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src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/main/resources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2020. 07. 25.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데이터베이스 작업을 처리할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mapper xml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파일을 생성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src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/main/resources/mappers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DTO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 생성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src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/main/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jave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gmail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/elwl5515/portfolio/domain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DAO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 생성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src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/main/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jave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gmail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/elwl5515/portfolio/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dao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2020. 07. 26.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각 테이블의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Service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인터페이스 및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ServiceImpl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 생성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src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/main/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jave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gmail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/elwl5515/portfolio/service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 페이지 이동과 데이터 전송을 위한 각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controller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생성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–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src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/main/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jave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gmail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/elwl5515/portfolio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고객 및 카페 가입을 위한 각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view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저장할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디렉토리와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js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css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image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저장할 각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디렉토리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생성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716" y="220578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99567"/>
              </p:ext>
            </p:extLst>
          </p:nvPr>
        </p:nvGraphicFramePr>
        <p:xfrm>
          <a:off x="107504" y="622334"/>
          <a:ext cx="8928993" cy="5171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charset="-127"/>
                          <a:ea typeface="나눔고딕" charset="-127"/>
                          <a:cs typeface="Times New Roman" pitchFamily="18" charset="0"/>
                        </a:rPr>
                        <a:t>일 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charset="-127"/>
                          <a:ea typeface="나눔고딕" charset="-127"/>
                          <a:cs typeface="Times New Roman" pitchFamily="18" charset="0"/>
                        </a:rPr>
                        <a:t>내 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2020. 07. 26.</a:t>
                      </a:r>
                    </a:p>
                  </a:txBody>
                  <a:tcPr marL="64770" marR="64770" marT="17907" marB="17907" anchor="ctr"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Client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회원가입을 </a:t>
                      </a:r>
                      <a:endParaRPr lang="en-US" altLang="ko-KR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위한 작업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home.jsp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회원가입을 위한 링크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join.jsp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추가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client/join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요청이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GET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방식으로 전송된 경우 처리할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메소드를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WhereIsMyCafePageController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작성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회원가입을 위한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jsp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파일 생성 및 작성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2020. 07. 27.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회원가입에 필요한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SQL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작성 및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Test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클래스에서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SQL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테스트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– clinet.xml, clinetpreferenceelement.xml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2020. 07. 29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ClientDAO, ClientPreferenceElementDAO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클래스에 회원가입과 관련된 메소드 생성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ClientService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인터페이스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ClientServiceImpl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클래스에 회원가입 처리를 위한 메소드를 생성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2020. 07. 30.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RestController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회원가입을 처리하는 메소드 생성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07. 31 ~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2020. 08. 02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join.js(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javascript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작성 파일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회원가입을 처리하는 코드 작성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Controller,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데이터베이스 등 오류 수정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ClientServiceImpl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클래스에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clientEmail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암호화하는 코드를 추가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2020. 08. 02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Client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로그인을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위한 작업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home.jsp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로그인을 위한 링크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(login.jsp)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추가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client/login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요청이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GET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방식으로 전송된 경우 처리할 메소드를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WhereIsMyCafePageController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로그인을 위한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jsp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생성 및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2020. 08. 04.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로그인에 필요한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 clinet.xml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2020. 08. 05.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ClientDAO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클래스에 로그인과 관련된 메소드 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ClientService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인터페이스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ClientServiceImpl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클래스에 로그인 처리를 위한 메소드를 생성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login.js(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javascript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로그인을 처리하는 코드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login.jsp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로그인 전과 후로 나타내는 링크를 다르게 출력하도록 코드 수정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2020. 08. 06.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로그인 성공 후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clientNickname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 저장된 프로필 사진을 출력하는 코드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2020. 08. 07.</a:t>
                      </a: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WhereIsMyCafePageController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클래스에 로그아웃 처리를 위한 메소드 생성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8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716" y="220578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02362"/>
              </p:ext>
            </p:extLst>
          </p:nvPr>
        </p:nvGraphicFramePr>
        <p:xfrm>
          <a:off x="107504" y="622334"/>
          <a:ext cx="8928993" cy="44340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charset="-127"/>
                          <a:ea typeface="나눔고딕" charset="-127"/>
                          <a:cs typeface="Times New Roman" pitchFamily="18" charset="0"/>
                        </a:rPr>
                        <a:t>일 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고딕" charset="-127"/>
                          <a:ea typeface="나눔고딕" charset="-127"/>
                          <a:cs typeface="Times New Roman" pitchFamily="18" charset="0"/>
                        </a:rPr>
                        <a:t>내 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2020. 08. 07.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회원정보</a:t>
                      </a:r>
                      <a:endParaRPr lang="en-US" altLang="ko-KR" sz="1000" b="1" kern="0" spc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수정을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위한 작업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WhereIsMyCafePageController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클래스에 회원정보 수정 페이지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이동를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위한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메소드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생성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update.jsp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생성하고 페이지 구현을 위한 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jsp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2020. 08. 08.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Client.xml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파일에 회원 정보 갱신에 필요한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ClientPreferenceElement.xml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파일에 회원 정보 갱신에 필요한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ClientDAO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파일에 회원 정보 갱신에 필요한 메소드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ClientPreferenceElementDAO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파일에 회원 정보 갱신에 필요한 메소드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ClientService, clientServiceImpl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파일에 회원 정보 갱신에 필요한 메소드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2020. 08. 09.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update.js(</a:t>
                      </a: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javascript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작성 파일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회원 정보 갱신을 처리하는 코드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WhereISMyCafeRestController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클래스에 회원정보 수정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POST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방식 처리를 위한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메소드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2020. 08. 10.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Client.xml, ClientPreferenceElement.xml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각 회원 정보 갱신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2020. 08. 12.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Oracle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사용을 위한 작업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계정 생성 및 권한 부여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계정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user00,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비밀번호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user00)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Spring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root-context.xml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파일의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Oracle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접속 정보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4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Client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회원정보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수정을 위한 작업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회원 정보 수정 완료 시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로그아웃되어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다시 </a:t>
                      </a:r>
                      <a:r>
                        <a:rPr lang="ko-KR" altLang="en-US" sz="1000" b="1" kern="0" spc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로그인하도록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update.js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1370</Words>
  <Application>Microsoft Office PowerPoint</Application>
  <PresentationFormat>화면 슬라이드 쇼(4:3)</PresentationFormat>
  <Paragraphs>212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함초롬바탕</vt:lpstr>
      <vt:lpstr>맑은 고딕</vt:lpstr>
      <vt:lpstr>Arial</vt:lpstr>
      <vt:lpstr>나눔고딕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이용섭</dc:creator>
  <cp:lastModifiedBy>병헌 황</cp:lastModifiedBy>
  <cp:revision>138</cp:revision>
  <dcterms:created xsi:type="dcterms:W3CDTF">2012-02-11T12:04:15Z</dcterms:created>
  <dcterms:modified xsi:type="dcterms:W3CDTF">2020-11-14T05:37:01Z</dcterms:modified>
</cp:coreProperties>
</file>