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5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7186"/>
    <p:restoredTop sz="96381"/>
  </p:normalViewPr>
  <p:slideViewPr>
    <p:cSldViewPr>
      <p:cViewPr>
        <p:scale>
          <a:sx n="130" d="100"/>
          <a:sy n="130" d="100"/>
        </p:scale>
        <p:origin x="-2244" y="-318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70" y="-96"/>
      </p:cViewPr>
      <p:guideLst>
        <p:guide orient="horz" pos="2151"/>
        <p:guide pos="2880"/>
      </p:guideLst>
    </p:cSldViewPr>
  </p:notes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presProps" Target="presProps.xml"  /><Relationship Id="rId66" Type="http://schemas.openxmlformats.org/officeDocument/2006/relationships/viewProps" Target="viewProps.xml"  /><Relationship Id="rId67" Type="http://schemas.openxmlformats.org/officeDocument/2006/relationships/theme" Target="theme/theme1.xml"  /><Relationship Id="rId68" Type="http://schemas.openxmlformats.org/officeDocument/2006/relationships/tableStyles" Target="tableStyles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4CCFBE2-2B8D-499C-81C9-2CD5B3EB8E93}" type="datetime1">
              <a:rPr lang="ko-KR" altLang="en-US"/>
              <a:pPr lvl="0">
                <a:defRPr/>
              </a:pPr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554DD7E-3179-445A-81DB-781C4554AFF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B545AC5-813F-4ED1-B011-8EA17CB93331}" type="datetime1">
              <a:rPr lang="ko-KR" altLang="en-US"/>
              <a:pPr lvl="0">
                <a:defRPr/>
              </a:pPr>
              <a:t>2020-11-19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5504B90-27FD-422C-8CC6-2AADAD122D0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5504B90-27FD-422C-8CC6-2AADAD122D0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964488" cy="504056"/>
          </a:xfrm>
        </p:spPr>
        <p:txBody>
          <a:bodyPr wrap="square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>
              <a:buNone/>
              <a:defRPr sz="2200" b="0" i="0" cap="none" spc="5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2012-02-23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3528" y="1268760"/>
            <a:ext cx="8964488" cy="93871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 prstMaterial="metal">
              <a:bevelT w="38100" h="25400" prst="coolSlant"/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B9DE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2012-02-23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553998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000" kern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2012-02-23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539552" y="908720"/>
            <a:ext cx="8064896" cy="5400600"/>
          </a:xfr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>
            <a:lvl1pPr algn="l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2pPr>
            <a:lvl3pPr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3pPr>
            <a:lvl4pPr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4pPr>
            <a:lvl5pPr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2012-02-23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55370" cy="553998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000" kern="12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2012-02-23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51520" y="476672"/>
            <a:ext cx="5436096" cy="124649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 prstMaterial="metal">
              <a:bevelT w="38100" h="25400" prst="coolSlant"/>
              <a:contourClr>
                <a:schemeClr val="bg2"/>
              </a:contourClr>
            </a:sp3d>
          </a:bodyPr>
          <a:lstStyle>
            <a:lvl1pPr algn="ct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7500" b="0" i="1" kern="1200" cap="none" spc="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2012-02-23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7" r:id="rId5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The key to success, Yesform</a:t>
            </a: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ctrTitle" idx="0"/>
          </p:nvPr>
        </p:nvSpPr>
        <p:spPr>
          <a:xfrm>
            <a:off x="323528" y="1268760"/>
            <a:ext cx="8964488" cy="176781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이력서 포트폴리</a:t>
            </a:r>
            <a:endParaRPr lang="ko-KR" altLang="en-US"/>
          </a:p>
        </p:txBody>
      </p:sp>
      <p:pic>
        <p:nvPicPr>
          <p:cNvPr id="4" name="Picture 2" descr="예스폼로고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28384" y="260648"/>
            <a:ext cx="849312" cy="4667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7462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학습 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보고 듣고 선택하면서 생각이 자연을 깨끗하게 지키게 성장하는 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90500">
                    <a:schemeClr val="accent6">
                      <a:satMod val="175000"/>
                      <a:alpha val="50000"/>
                    </a:schemeClr>
                  </a:glow>
                </a:effectLst>
                <a:latin typeface="HY견고딕"/>
                <a:ea typeface="HY견고딕"/>
                <a:cs typeface="+mn-cs"/>
              </a:rPr>
              <a:t>추론 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effectLst>
                <a:glow rad="190500">
                  <a:schemeClr val="accent6">
                    <a:satMod val="175000"/>
                    <a:alpha val="50000"/>
                  </a:schemeClr>
                </a:glow>
              </a:effectLst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지금 상황이나 생각을 다른 이론이나 생각으로 지금과 다른 답을 찾는 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자연언어 이해능력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생명이 성장하면서 생각 마음 기술 능력 직업 의미가 좋아져서 다른 생명에게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보여주고 들려주면서 행복해지고 싶은 것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지력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265092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추론 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지금 상황이나 생각을 다른 이론이나 생각으로 지금과 다른 답을 찾는 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머신러닝 이나 학습 알고리즘으로 찾은 결과를 답이 찾아지게 이론으로 만든다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인공지능 생각의 프로그램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머신러닝 딥러닝 유전 알고리즘 인공 신경망으로 지력 생각을 성장시킨다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머신러닝으로 대체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지력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7462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학습 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보고 듣고 선택하면서 생각이 자연을 깨끗하게 지키게 성장하는 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추론 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지금 상황이나 생각을 다른 이론이나 생각으로 지금과 다른 답을 찾는 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90500">
                    <a:schemeClr val="accent6">
                      <a:satMod val="175000"/>
                      <a:alpha val="50000"/>
                    </a:schemeClr>
                  </a:glow>
                </a:effectLst>
                <a:latin typeface="HY견고딕"/>
                <a:ea typeface="HY견고딕"/>
                <a:cs typeface="+mn-cs"/>
              </a:rPr>
              <a:t> 자연언어 이해능력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effectLst>
                <a:glow rad="190500">
                  <a:schemeClr val="accent6">
                    <a:satMod val="175000"/>
                    <a:alpha val="50000"/>
                  </a:schemeClr>
                </a:glow>
              </a:effectLst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생명이 성장하면서 생각 마음 기술 능력 직업 의미가 좋아져서 다른 생명에게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보여주고 들려주면서 행복해지고 싶은 것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지력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38434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자연언어 이해능력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커뮤니케이션 기술을 상대가 이해할 수 있게 보여주고 들려주는 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언어 표현 스타일로 언어 능력 기르기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언어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이론 생각을 많은 나라의 언어로 나이 직업 이미지로 들려준다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나이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어린이가 말하는 언어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어른이 말하는 언어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늙은이가 말하는 언어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직업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선택한 일이 같은 사람이 말한다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선택한 일을 싫어하는 사람이 말한다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선택한 일이 다른 사람이 말한다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이미지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깨끗한 사람이 생각을 말한다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깨끗한 사람이 들은 이야기를 말한다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지력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자연언어 이해능력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표현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이론 생각을 그림 모양 감각으로 보여준다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그림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그림을 그려서 생각이나 이미지를 보여준다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모양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나이 생각 기술 능력에 보일수 있는 모양으로 생각이나 이론을 보여준다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감각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생략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스타일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지력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지능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구글 위키피디아 사전 의미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학습능력 추론능력 자연언어 이해능력을 컴퓨터로 프로그래밍 한것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90500">
                    <a:schemeClr val="accent5">
                      <a:satMod val="175000"/>
                      <a:alpha val="50000"/>
                    </a:schemeClr>
                  </a:glow>
                </a:effectLst>
                <a:latin typeface="HY견고딕"/>
                <a:ea typeface="HY견고딕"/>
                <a:cs typeface="+mn-cs"/>
              </a:rPr>
              <a:t>머신러닝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effectLst>
                <a:glow rad="190500">
                  <a:schemeClr val="accent5">
                    <a:satMod val="175000"/>
                    <a:alpha val="50000"/>
                  </a:schemeClr>
                </a:glow>
              </a:effectLst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프로그램이 도와줄 수 없는 일을 빅데이터로 찾는  시스템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시스템에 맞는 인터페이스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소프트웨어 사용에 맞는 인터페이스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소프트웨어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41177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 러닝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빅데이터 지력 이론 기술 으로 다른 이론을 찾고 이해할 수 있게 기술해주는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지력       생각            이론          마음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모델고정    업데이트    업데이트      업데이트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지능은 자연 생명 생각으로 좋아하는 선택을 찾아서 말하고 글쓰고 그리는 것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cxnSp>
        <p:nvCxnSpPr>
          <p:cNvPr id="29" name=""/>
          <p:cNvCxnSpPr/>
          <p:nvPr/>
        </p:nvCxnSpPr>
        <p:spPr>
          <a:xfrm rot="16200000" flipH="1">
            <a:off x="1427466" y="4065086"/>
            <a:ext cx="112815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H="1">
            <a:off x="2120425" y="4020199"/>
            <a:ext cx="1182398" cy="0"/>
          </a:xfrm>
          <a:prstGeom prst="line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6200000" flipH="1">
            <a:off x="2979528" y="4025191"/>
            <a:ext cx="11923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 flipH="1">
            <a:off x="3818559" y="4050255"/>
            <a:ext cx="1242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2770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41177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 러닝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생각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사상 의미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사상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생략      의미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말하기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토론 아나운스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커뮤니케이션 스킬로 등급 레벨 이미지 스타일 의 멋있는 모양으로 듣는 생명에게               생각 의미 마음 기술을 보이거나 들리게 한다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글쓰기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논리 사고 의지 색깔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그림 글로 세상이 달라져도 글로 남겨놓은 이론 생각 기술은 달라지지 않는다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9170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38434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딥 러닝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이론과 빅데이터로 찾아야하는 이론을 찾고 결론을 만들어주는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학습 시스템 질서리스트 다시 만들기 찾은 이론 결론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학습 시스템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지력 빅데이터 이론 으로 폭포수 모델 나선형 모델 프로토타입 모델로 이론을 찾는다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폭포수 모델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결론을 찾아가면서 이론을 만들어가는 만드는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인공신경망 유전 알고리즘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BA(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비지니스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Analytics)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421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48511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딥 러닝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나선형 모델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맞는 이론을 찾아가면서 결론을 만들어가는 만드는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인공신경망 유전 알고리즘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BA(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비지니스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Analytics)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프로토타입 모델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결론을 선택해서 이론을 찾는 시스템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결론을 찾으면서 이론을 만들기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이론을 찾으면서 결론 만들기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결론을 서내택해서 이론 만들기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예제로 만든 프로토타입 서비스 선택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질서 리스트 다시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속성 등급 단계 레벨로 모양 시스템 체계를 갖추고 망가지거나 다치거나 없어지지 않게 시스템 리스트를 다시 만든다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1520" y="260648"/>
            <a:ext cx="1602045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chemeClr val="bg1"/>
                </a:solidFill>
                <a:latin typeface="HY헤드라인M"/>
                <a:ea typeface="HY헤드라인M"/>
              </a:rPr>
              <a:t>Contents</a:t>
            </a:r>
            <a:endParaRPr lang="en-US" altLang="ko-KR" sz="250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grpSp>
        <p:nvGrpSpPr>
          <p:cNvPr id="18" name="그룹 17"/>
          <p:cNvGrpSpPr/>
          <p:nvPr/>
        </p:nvGrpSpPr>
        <p:grpSpPr>
          <a:xfrm rot="0">
            <a:off x="467544" y="1340768"/>
            <a:ext cx="4457494" cy="858700"/>
            <a:chOff x="4074946" y="1418172"/>
            <a:chExt cx="4457494" cy="858700"/>
          </a:xfrm>
        </p:grpSpPr>
        <p:sp>
          <p:nvSpPr>
            <p:cNvPr id="19" name="AutoShape 24" descr="점선 눈금"/>
            <p:cNvSpPr>
              <a:spLocks noChangeArrowheads="1"/>
            </p:cNvSpPr>
            <p:nvPr/>
          </p:nvSpPr>
          <p:spPr>
            <a:xfrm>
              <a:off x="4074946" y="1484487"/>
              <a:ext cx="3817863" cy="72037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Oval 31"/>
            <p:cNvSpPr>
              <a:spLocks noChangeArrowheads="1"/>
            </p:cNvSpPr>
            <p:nvPr/>
          </p:nvSpPr>
          <p:spPr>
            <a:xfrm>
              <a:off x="7673790" y="1418172"/>
              <a:ext cx="858650" cy="858700"/>
            </a:xfrm>
            <a:prstGeom prst="ellipse">
              <a:avLst/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AutoShape 24" descr="점선 눈금"/>
            <p:cNvSpPr>
              <a:spLocks noChangeArrowheads="1"/>
            </p:cNvSpPr>
            <p:nvPr/>
          </p:nvSpPr>
          <p:spPr>
            <a:xfrm>
              <a:off x="4146955" y="1556792"/>
              <a:ext cx="3456384" cy="55701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31"/>
            <p:cNvSpPr>
              <a:spLocks noChangeArrowheads="1"/>
            </p:cNvSpPr>
            <p:nvPr/>
          </p:nvSpPr>
          <p:spPr>
            <a:xfrm>
              <a:off x="7775930" y="1523748"/>
              <a:ext cx="648072" cy="64810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>
            <a:xfrm>
              <a:off x="7810660" y="1638325"/>
              <a:ext cx="579712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1</a:t>
              </a:r>
              <a:endParaRPr kumimoji="1" lang="ko-KR" altLang="ko-KR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>
            <a:xfrm>
              <a:off x="4299452" y="1518692"/>
              <a:ext cx="2377307" cy="55399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소프트 웨어 만들기</a:t>
              </a:r>
              <a:endParaRPr kumimoji="1"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467544" y="2276872"/>
            <a:ext cx="4457494" cy="858700"/>
            <a:chOff x="3174846" y="2354276"/>
            <a:chExt cx="4457494" cy="858700"/>
          </a:xfrm>
        </p:grpSpPr>
        <p:sp>
          <p:nvSpPr>
            <p:cNvPr id="30" name="AutoShape 24" descr="점선 눈금"/>
            <p:cNvSpPr>
              <a:spLocks noChangeArrowheads="1"/>
            </p:cNvSpPr>
            <p:nvPr/>
          </p:nvSpPr>
          <p:spPr>
            <a:xfrm>
              <a:off x="3174846" y="2420591"/>
              <a:ext cx="3817863" cy="72037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AutoShape 24" descr="점선 눈금"/>
            <p:cNvSpPr>
              <a:spLocks noChangeArrowheads="1"/>
            </p:cNvSpPr>
            <p:nvPr/>
          </p:nvSpPr>
          <p:spPr>
            <a:xfrm>
              <a:off x="3246855" y="2492896"/>
              <a:ext cx="3456384" cy="55701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>
            <a:xfrm>
              <a:off x="6773690" y="2354276"/>
              <a:ext cx="858650" cy="858700"/>
            </a:xfrm>
            <a:prstGeom prst="ellipse">
              <a:avLst/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>
            <a:xfrm>
              <a:off x="6875830" y="2459852"/>
              <a:ext cx="648072" cy="64810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>
            <a:xfrm>
              <a:off x="6910560" y="2574429"/>
              <a:ext cx="579712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2</a:t>
              </a:r>
              <a:endParaRPr kumimoji="1" lang="ko-KR" altLang="ko-KR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>
            <a:xfrm>
              <a:off x="3399352" y="2454796"/>
              <a:ext cx="2377307" cy="55399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머신러닝 만들기</a:t>
              </a:r>
              <a:endParaRPr kumimoji="1"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0">
            <a:off x="467544" y="3212976"/>
            <a:ext cx="4457494" cy="858700"/>
            <a:chOff x="2274746" y="3290380"/>
            <a:chExt cx="4457494" cy="858700"/>
          </a:xfrm>
        </p:grpSpPr>
        <p:sp>
          <p:nvSpPr>
            <p:cNvPr id="39" name="AutoShape 24" descr="점선 눈금"/>
            <p:cNvSpPr>
              <a:spLocks noChangeArrowheads="1"/>
            </p:cNvSpPr>
            <p:nvPr/>
          </p:nvSpPr>
          <p:spPr>
            <a:xfrm>
              <a:off x="2274746" y="3356695"/>
              <a:ext cx="3817863" cy="72037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AutoShape 24" descr="점선 눈금"/>
            <p:cNvSpPr>
              <a:spLocks noChangeArrowheads="1"/>
            </p:cNvSpPr>
            <p:nvPr/>
          </p:nvSpPr>
          <p:spPr>
            <a:xfrm>
              <a:off x="2346755" y="3429000"/>
              <a:ext cx="3456384" cy="55701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>
            <a:xfrm>
              <a:off x="5873590" y="3290380"/>
              <a:ext cx="858650" cy="858700"/>
            </a:xfrm>
            <a:prstGeom prst="ellipse">
              <a:avLst/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>
            <a:xfrm>
              <a:off x="5975730" y="3395956"/>
              <a:ext cx="648072" cy="64810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Text Box 32"/>
            <p:cNvSpPr txBox="1">
              <a:spLocks noChangeArrowheads="1"/>
            </p:cNvSpPr>
            <p:nvPr/>
          </p:nvSpPr>
          <p:spPr>
            <a:xfrm>
              <a:off x="6010460" y="3510533"/>
              <a:ext cx="579712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3</a:t>
              </a:r>
              <a:endParaRPr kumimoji="1" lang="ko-KR" altLang="ko-KR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>
            <a:xfrm>
              <a:off x="2499252" y="3403534"/>
              <a:ext cx="2883670" cy="54864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데이터베이스 만들기</a:t>
              </a:r>
              <a:endParaRPr kumimoji="1"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 rot="0">
            <a:off x="467544" y="4149080"/>
            <a:ext cx="4457494" cy="858700"/>
            <a:chOff x="1374646" y="4226484"/>
            <a:chExt cx="4457494" cy="858700"/>
          </a:xfrm>
        </p:grpSpPr>
        <p:sp>
          <p:nvSpPr>
            <p:cNvPr id="47" name="AutoShape 24" descr="점선 눈금"/>
            <p:cNvSpPr>
              <a:spLocks noChangeArrowheads="1"/>
            </p:cNvSpPr>
            <p:nvPr/>
          </p:nvSpPr>
          <p:spPr>
            <a:xfrm>
              <a:off x="1374646" y="4292799"/>
              <a:ext cx="3817863" cy="720378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AutoShape 24" descr="점선 눈금"/>
            <p:cNvSpPr>
              <a:spLocks noChangeArrowheads="1"/>
            </p:cNvSpPr>
            <p:nvPr/>
          </p:nvSpPr>
          <p:spPr>
            <a:xfrm>
              <a:off x="1446655" y="4365104"/>
              <a:ext cx="3456384" cy="55701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Oval 31"/>
            <p:cNvSpPr>
              <a:spLocks noChangeArrowheads="1"/>
            </p:cNvSpPr>
            <p:nvPr/>
          </p:nvSpPr>
          <p:spPr>
            <a:xfrm>
              <a:off x="4973490" y="4226484"/>
              <a:ext cx="858650" cy="858700"/>
            </a:xfrm>
            <a:prstGeom prst="ellipse">
              <a:avLst/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Oval 31"/>
            <p:cNvSpPr>
              <a:spLocks noChangeArrowheads="1"/>
            </p:cNvSpPr>
            <p:nvPr/>
          </p:nvSpPr>
          <p:spPr>
            <a:xfrm>
              <a:off x="5075630" y="4332060"/>
              <a:ext cx="648072" cy="64810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>
            <a:xfrm>
              <a:off x="5110360" y="4446637"/>
              <a:ext cx="579712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4</a:t>
              </a:r>
              <a:endParaRPr kumimoji="1" lang="ko-KR" altLang="ko-KR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>
            <a:xfrm>
              <a:off x="1599152" y="4336984"/>
              <a:ext cx="2883670" cy="54864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인공지능 시스템 만들기</a:t>
              </a:r>
              <a:endParaRPr kumimoji="1"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7544" y="5085184"/>
            <a:ext cx="4457494" cy="858700"/>
            <a:chOff x="474546" y="5162588"/>
            <a:chExt cx="4457494" cy="858700"/>
          </a:xfrm>
        </p:grpSpPr>
        <p:sp>
          <p:nvSpPr>
            <p:cNvPr id="54" name="AutoShape 24" descr="점선 눈금"/>
            <p:cNvSpPr>
              <a:spLocks noChangeArrowheads="1"/>
            </p:cNvSpPr>
            <p:nvPr/>
          </p:nvSpPr>
          <p:spPr>
            <a:xfrm>
              <a:off x="474546" y="5228903"/>
              <a:ext cx="3817863" cy="72037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AutoShape 24" descr="점선 눈금"/>
            <p:cNvSpPr>
              <a:spLocks noChangeArrowheads="1"/>
            </p:cNvSpPr>
            <p:nvPr/>
          </p:nvSpPr>
          <p:spPr>
            <a:xfrm>
              <a:off x="546555" y="5301208"/>
              <a:ext cx="3456384" cy="55701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Oval 31"/>
            <p:cNvSpPr>
              <a:spLocks noChangeArrowheads="1"/>
            </p:cNvSpPr>
            <p:nvPr/>
          </p:nvSpPr>
          <p:spPr>
            <a:xfrm>
              <a:off x="4073390" y="5162588"/>
              <a:ext cx="858650" cy="858700"/>
            </a:xfrm>
            <a:prstGeom prst="ellipse">
              <a:avLst/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Oval 31"/>
            <p:cNvSpPr>
              <a:spLocks noChangeArrowheads="1"/>
            </p:cNvSpPr>
            <p:nvPr/>
          </p:nvSpPr>
          <p:spPr>
            <a:xfrm>
              <a:off x="4175530" y="5268164"/>
              <a:ext cx="648072" cy="64810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>
            <a:xfrm>
              <a:off x="4210260" y="5382741"/>
              <a:ext cx="579712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5</a:t>
              </a:r>
              <a:endParaRPr kumimoji="1" lang="ko-KR" altLang="ko-KR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>
            <a:xfrm>
              <a:off x="699052" y="5263108"/>
              <a:ext cx="2377307" cy="55399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en-US" altLang="ko-KR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4</a:t>
              </a:r>
              <a:r>
                <a:rPr kumimoji="1"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차 산업 빅픽쳐</a:t>
              </a:r>
              <a:endParaRPr kumimoji="1" lang="ko-KR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4129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11840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딥 러닝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찾은 이론 결론 만들기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생략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9170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38434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유전 알고리즘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유전자 유전체 유전 지도 생명 지니어스로 생명의 선택 마음 생각 노하우 스타일 멋 을 데이터베이스로 갖추고 이론 기술 생각을 찾아서 체계를 가상으로 디자인해서 데미지나 힘듬 없이 시스템을 유지한다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유전자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유전 지도에서 죽거나 소멸하지 않는 작은 단위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고양이 유전자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 유전 지도에서 고양이가 가지고 있는 유전자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아름다움 고양이 작은 귀여미 잡식 꼬리있는 야수 자연에서 생활하는 섹시미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3490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38434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유전 알고리즘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유전자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유전 지도에서 죽거나 소멸하지 않는 작은 단위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아름다움 고양이 작은 귀여미 잡식 꼬리있는 야수 자연에서 생활하는 섹시미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아름다움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생활 마음 지식 으로 아름다워지고 있는 생명의 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생활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아름다워진다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아름다운 선택을 가지고 생활한다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마음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속상한 것을 이긴다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아름다움을 다치지 않게 싸운다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지식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아름다움에 있어야 하는 자연 시스템 체계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3490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41177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유전 알고리즘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아름다움 고양이 작은 귀여미 잡식 꼬리있는 야수 자연에서 생활하는 섹시미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고양이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신체 자연 생명 으로 있는 작은 생명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신체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작고 다치면 치료기간이 길다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야수 기술이 있다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부드럽고 강하다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자연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강 산 바다 양식장 과일나무 숲 기술실 이론실 연습실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생명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생활 룰 체계가 있는 작은 생명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잡식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생활 성장 진화 에 있어야하는 에너지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초식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신체를 풀로 다스린다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육식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배고프면 고기를 생으로 먹는다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3490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41177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유전 알고리즘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아름다움 고양이 작은 귀여미 잡식 꼬리있는 야수 자연에서 생활하는 섹시미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고양이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신체 자연 생명 으로 있는 작은 생명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신체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작고 다치면 치료기간이 길다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야수 기술이 있다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부드럽고 강하다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자연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강 산 바다 양식장 과일나무 숲 기술실 이론실 연습실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생명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생활 룰 체계가 있는 작은 생명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잡식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생활 성장 진화 에 있어야하는 에너지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초식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신체를 풀로 다스린다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육식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배고프면 고기를 생으로 먹는다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2770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7462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유전 알고리즘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물고기 유전자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 유전 지도에서 물고기가 가지고 있는 유전자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생존본능 물고기 물속에 산다 잡식 작은신체만 있으면 댄다 깨끗한 몸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생존본능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생활 마음 지식으로 자연에서 생명이 죽지 않으려고 선택하는 기술이 많이 모인 기능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생활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물속에서 공기가 있으면 살수 있다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먹을거 있어야 살수 있다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마음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살아남는 것이 생명의 큰 기쁨이다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지식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생략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다른 것들도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41177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유전 알고리즘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인간 유전자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 유전 지도에서 인간이 가지고 있는 유전자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남여 인간 사회를 갖춘다 잡식 죽기전에 선택이 똑같다 무한의 생활을 찾는다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다른 이론도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유전자 데이터로 체계 시스템을 가상으로 디자인해서 답을 찾는 시스템을 만든다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고양이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x 10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명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물고기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x 10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명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인간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x 10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명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고양이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x 10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명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고양이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10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명이 모여서 찾는 이론이나 결론에 맞는 이론 자연 시스템 룰을 좋아하는 대로 선택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4129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22889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 신경망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신경세포 뉴런으로 자기조직화지도 순환신경망을 갖추고 결론을 찾는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뉴런에 있는 개념들을 인공의 신경 데이터로 프로그래밍 해서 생명의 지능 기술 생각을 데이터로 이론이나 결론을 찾는 시스템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지능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구글 위키피디아 사전 의미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학습능력 추론능력 자연언어 이해능력을 컴퓨터로 프로그래밍 한것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머신러닝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프로그램이 도와줄 수 없는 일을 빅데이터로 찾는  시스템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90500">
                    <a:schemeClr val="accent5">
                      <a:satMod val="175000"/>
                      <a:alpha val="50000"/>
                    </a:schemeClr>
                  </a:glow>
                </a:effectLst>
                <a:latin typeface="HY견고딕"/>
                <a:ea typeface="HY견고딕"/>
                <a:cs typeface="+mn-cs"/>
              </a:rPr>
              <a:t>시스템에 맞는 인터페이스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effectLst>
                <a:glow rad="190500">
                  <a:schemeClr val="accent5">
                    <a:satMod val="175000"/>
                    <a:alpha val="50000"/>
                  </a:schemeClr>
                </a:glow>
              </a:effectLst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소프트웨어 사용에 맞는 인터페이스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소프트웨어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447972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강한 인공지능 약한 인공지능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인공지능을 활용하는 시스템을 좋아지는 스타일이 생명 자연 사회 룰은 강한 인공지능으로 만들고 편하고 쉬운 시스템은 약한 인공지능 인터페이스로 만든다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			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			사물 인터넷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약한 인공지능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지능       	로봇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강한 인공지능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			빅데이터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강한 인공지능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강한 인공지능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작은 생명을 보호하는 시스템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큰 생명이 작은생명을 지킬수 있게 가르쳐주는 시스템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나쁜 생명이 나쁜일을 안할수 있게 도와주는 시스템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약한 인공지능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쉽게 쓰고 편한 시스템의 인터페이스를 만든다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인터페이스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33" name=""/>
          <p:cNvSpPr/>
          <p:nvPr/>
        </p:nvSpPr>
        <p:spPr>
          <a:xfrm>
            <a:off x="2567608" y="3429000"/>
            <a:ext cx="864096" cy="1008112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grpSp>
        <p:nvGrpSpPr>
          <p:cNvPr id="3" name="그룹 27"/>
          <p:cNvGrpSpPr/>
          <p:nvPr/>
        </p:nvGrpSpPr>
        <p:grpSpPr>
          <a:xfrm rot="0">
            <a:off x="1403648" y="1196752"/>
            <a:ext cx="6420544" cy="4608512"/>
            <a:chOff x="1403077" y="1340768"/>
            <a:chExt cx="6420544" cy="4608512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>
            <a:xfrm>
              <a:off x="1403077" y="1340768"/>
              <a:ext cx="6410325" cy="5762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>
            <a:xfrm>
              <a:off x="1404120" y="5373216"/>
              <a:ext cx="6419501" cy="57606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18900000" scaled="1"/>
            </a:gradFill>
            <a:ln w="9525" algn="ctr">
              <a:solidFill>
                <a:schemeClr val="bg1">
                  <a:lumMod val="50000"/>
                </a:schemeClr>
              </a:solidFill>
              <a:round/>
            </a:ln>
            <a:effectLst/>
            <a:scene3d>
              <a:camera prst="orthographicFront"/>
              <a:lightRig rig="threePt" dir="t"/>
            </a:scene3d>
            <a:sp3d prstMaterial="plastic">
              <a:bevelT w="190500" h="63500"/>
            </a:sp3d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R="0" lv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ko-K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>
            <a:xfrm>
              <a:off x="1706539" y="2564904"/>
              <a:ext cx="5779689" cy="2006699"/>
            </a:xfrm>
            <a:prstGeom prst="roundRect">
              <a:avLst>
                <a:gd name="adj" fmla="val 8285"/>
              </a:avLst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>
            <a:xfrm>
              <a:off x="1890440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>
            <a:xfrm>
              <a:off x="2215877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1"/>
            <p:cNvGrpSpPr/>
            <p:nvPr/>
          </p:nvGrpSpPr>
          <p:grpSpPr>
            <a:xfrm rot="0">
              <a:off x="4390752" y="3315618"/>
              <a:ext cx="431800" cy="431800"/>
              <a:chOff x="2789" y="2115"/>
              <a:chExt cx="272" cy="272"/>
            </a:xfrm>
          </p:grpSpPr>
          <p:sp>
            <p:nvSpPr>
              <p:cNvPr id="20" name="Line 12"/>
              <p:cNvSpPr>
                <a:spLocks noChangeShapeType="1"/>
              </p:cNvSpPr>
              <p:nvPr/>
            </p:nvSpPr>
            <p:spPr>
              <a:xfrm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>
              <a:xfrm rot="16200000"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>
            <a:xfrm>
              <a:off x="4520927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>
            <a:xfrm>
              <a:off x="4693964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>
            <a:xfrm>
              <a:off x="5210547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>
            <a:xfrm>
              <a:off x="5535984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>
            <a:xfrm>
              <a:off x="2354610" y="2430413"/>
              <a:ext cx="1143783" cy="29297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 sz="1400">
                  <a:latin typeface="HY견고딕"/>
                  <a:ea typeface="HY견고딕"/>
                  <a:cs typeface="+mn-cs"/>
                </a:rPr>
                <a:t>소프트웨어</a:t>
              </a:r>
              <a:endParaRPr kumimoji="1" lang="ko-KR" altLang="en-US" sz="1400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>
            <a:xfrm>
              <a:off x="1926754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지능 시스템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편한 인터페이스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>
            <a:xfrm>
              <a:off x="5239122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복잡한 문제 해결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생각 시스템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>
            <a:xfrm>
              <a:off x="567117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머신러닝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>
            <a:xfrm>
              <a:off x="1547664" y="5416649"/>
              <a:ext cx="6192688" cy="449987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인공지능 시스템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>
            <a:xfrm>
              <a:off x="1554177" y="1412776"/>
              <a:ext cx="6114168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solidFill>
                    <a:schemeClr val="bg1"/>
                  </a:solidFill>
                  <a:latin typeface="HY견고딕"/>
                  <a:ea typeface="HY견고딕"/>
                  <a:cs typeface="+mn-cs"/>
                </a:rPr>
                <a:t>인공지능 시스템 디자인</a:t>
              </a:r>
              <a:endPara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7462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4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차 산업 혁명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3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차 정보기술과 네트워크 연결로 다른분야의 부가가치를 만들어서 산업이 생기고    원격진료 자율주행 시스템의 빅데이터 패턴 예측으로 생활과 시스템 기술 기능이 좋아져서 생명 자연 이론이 빨리 좋아지고 성장 진화가 깨끗해지며 나쁜일이 없어진다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인터페이스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grpSp>
        <p:nvGrpSpPr>
          <p:cNvPr id="3" name="그룹 27"/>
          <p:cNvGrpSpPr/>
          <p:nvPr/>
        </p:nvGrpSpPr>
        <p:grpSpPr>
          <a:xfrm rot="0">
            <a:off x="1403648" y="1196752"/>
            <a:ext cx="6410325" cy="5027414"/>
            <a:chOff x="1403077" y="1340768"/>
            <a:chExt cx="6410325" cy="502741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>
            <a:xfrm>
              <a:off x="1403077" y="1340768"/>
              <a:ext cx="6410325" cy="5762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>
            <a:xfrm>
              <a:off x="1404120" y="5373216"/>
              <a:ext cx="6408240" cy="9949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18900000" scaled="1"/>
            </a:gradFill>
            <a:ln w="9525" algn="ctr">
              <a:solidFill>
                <a:schemeClr val="bg1">
                  <a:lumMod val="50000"/>
                </a:schemeClr>
              </a:solidFill>
              <a:round/>
            </a:ln>
            <a:effectLst/>
            <a:scene3d>
              <a:camera prst="orthographicFront"/>
              <a:lightRig rig="threePt" dir="t"/>
            </a:scene3d>
            <a:sp3d prstMaterial="plastic">
              <a:bevelT w="190500" h="63500"/>
            </a:sp3d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R="0" lv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ko-K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>
            <a:xfrm>
              <a:off x="1706539" y="2564904"/>
              <a:ext cx="5779689" cy="2006699"/>
            </a:xfrm>
            <a:prstGeom prst="roundRect">
              <a:avLst>
                <a:gd name="adj" fmla="val 8285"/>
              </a:avLst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>
            <a:xfrm>
              <a:off x="1890440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>
            <a:xfrm>
              <a:off x="2215877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1"/>
            <p:cNvGrpSpPr/>
            <p:nvPr/>
          </p:nvGrpSpPr>
          <p:grpSpPr>
            <a:xfrm rot="0">
              <a:off x="4390752" y="3315618"/>
              <a:ext cx="431800" cy="431800"/>
              <a:chOff x="2789" y="2115"/>
              <a:chExt cx="272" cy="272"/>
            </a:xfrm>
          </p:grpSpPr>
          <p:sp>
            <p:nvSpPr>
              <p:cNvPr id="20" name="Line 12"/>
              <p:cNvSpPr>
                <a:spLocks noChangeShapeType="1"/>
              </p:cNvSpPr>
              <p:nvPr/>
            </p:nvSpPr>
            <p:spPr>
              <a:xfrm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>
              <a:xfrm rot="16200000"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>
            <a:xfrm>
              <a:off x="4520927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>
            <a:xfrm>
              <a:off x="4693964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>
            <a:xfrm>
              <a:off x="5210547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>
            <a:xfrm>
              <a:off x="5535984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>
            <a:xfrm>
              <a:off x="235461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지력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>
            <a:xfrm>
              <a:off x="1926754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빅데이터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지도 학습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>
            <a:xfrm>
              <a:off x="5239122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학습 알고리즘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데이터베이스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>
            <a:xfrm>
              <a:off x="567117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지능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>
            <a:xfrm>
              <a:off x="1547664" y="5416649"/>
              <a:ext cx="6192688" cy="821461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머신 러닝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인공지능 시스템 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>
            <a:xfrm>
              <a:off x="1554177" y="1412776"/>
              <a:ext cx="6114168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solidFill>
                    <a:schemeClr val="bg1"/>
                  </a:solidFill>
                  <a:latin typeface="HY견고딕"/>
                  <a:ea typeface="HY견고딕"/>
                  <a:cs typeface="+mn-cs"/>
                </a:rPr>
                <a:t>머신 러닝 만들기</a:t>
              </a:r>
              <a:endPara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9" name=""/>
          <p:cNvSpPr/>
          <p:nvPr/>
        </p:nvSpPr>
        <p:spPr>
          <a:xfrm>
            <a:off x="3791744" y="3429000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1847528" y="3429000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지력 이론 시스템 체계 로 프로그램이 도와줄 수 없는 일을 빅데이터로 결론을 찾아주는 시스템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프로그램	               머신러닝             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=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결론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84499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447972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지력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모양 색깔 지식 지혜 능력 기술 생명력을 이용하여 자연에서 생명을 지키는 일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생각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에너지 자유생활 생명의 자연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에너지 - 신체랑 같은 에너지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에너지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 에너지 성장 진화 자연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생명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과일 물 공기 지방 지질 비타민 무기질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과일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과육 과즙 영양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물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양 깨끗한 수준 혼합 수준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공기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깨끗한 수준 혼합 수준 미세먼지 수준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2770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558462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성장 데이터( 의학 유전공학 무기학 싸움학 )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의학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아프면 몸이 안좋은것 감기는 전염병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유전공학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유전자는 열성은 퇴화되고 나머지가 살아남는다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에너지 데이터 = 자신의 신체랑 같은 데이터인지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자신의 신체 에너지랑 같아도 대는 에너지인지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자신의 신체 에너지랑 바꿔도 대는 에너지인지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자신의 신체 에너지랑 바꿔서 쓸수 있는 에너지인지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자신의 신체 에너지 근처에 있으면 죽는 에너지인지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자신의 신체 에너지 안에 있으면 죽는 에너지인지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자신의 신체 에너지 안에서 없어지지 않으면 죽는 에너지인지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2770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45"/>
            <a:ext cx="6101953" cy="47273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에너지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자유생활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생명의 자연 데이터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생각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에너지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자유생활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생명의 자연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)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생각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=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생명의 생각인지  </a:t>
            </a:r>
            <a:r>
              <a:rPr kumimoji="1"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생명이 아닌 생각인지 </a:t>
            </a:r>
            <a:r>
              <a:rPr kumimoji="1"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생명이 다른 생명의 생각인지 </a:t>
            </a:r>
            <a:r>
              <a:rPr kumimoji="1"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생명이 같은 생명의 생각인지</a:t>
            </a:r>
            <a:endParaRPr kumimoji="1"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	생명을 죽이려고 하는 생명의 생각인지  </a:t>
            </a:r>
            <a:r>
              <a:rPr kumimoji="1"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	룰을 가지고 있는 생명의 생각인지 </a:t>
            </a:r>
            <a:r>
              <a:rPr kumimoji="1"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행복을 가지고 있는 생명의 생각인지 </a:t>
            </a:r>
            <a:r>
              <a:rPr kumimoji="1"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자유를 가지고 있는 생명의 생각인지 </a:t>
            </a:r>
            <a:r>
              <a:rPr kumimoji="1"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다치지 않고 생활한 생명의 생각인지 </a:t>
            </a:r>
            <a:r>
              <a:rPr kumimoji="1"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좋은 생각을 한 생명의 생각인지 </a:t>
            </a:r>
            <a:r>
              <a:rPr kumimoji="1"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endParaRPr kumimoji="1" lang="en-US" altLang="ko-KR" sz="8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	생명력 있는 생명의 생각인지 </a:t>
            </a:r>
            <a:r>
              <a:rPr kumimoji="1"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생명력 약한 생명의 생각인지</a:t>
            </a:r>
            <a:endParaRPr kumimoji="1"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생각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모양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색깔 데이터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모양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색깔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지식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지혜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능력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기술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생명력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자연에서 생명을 지키는 일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2770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45"/>
            <a:ext cx="6101953" cy="4851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모양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색깔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지식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지혜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능력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기술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생명력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자연에서 생명을 지키는 일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=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이미지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아름다움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데미지수준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지력데이터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(100)*@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찾고 싶은 이론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앞의 데이터베이스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머신러닝 추론데이터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	지금까지 이론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뒤의 데이터베이스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시스템 체계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	자연 지키기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작은생명 지키기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성장하고진화하는게나쁘지않기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깨끗한 자연만들기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+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지력데이터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(100)*@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마음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생각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 등급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사회 레벨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체계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역사 데이터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2770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45"/>
            <a:ext cx="6101953" cy="3746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</a:t>
            </a: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지력 데이터 + 마음 데이터+생각 데이터+ 생명 데이터+ 생명 등급 데이터+ 사회 레벨 데이터 + 체계 데이터 + 역사 데이터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좋은생각 모드인지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룰을 지켜지는지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세상이 지켜지는지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세계가 안망하는지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&amp;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생명이안다치는지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=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일을 선택하거나 생각 이론 을 찾을때 하는 일인지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말하기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글쓰기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그림그리기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노래하기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말하기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글쓰기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그림그리기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노래하기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100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 @ (+-5~10%)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생략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2770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45"/>
            <a:ext cx="6101953" cy="37463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인공지능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=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강한 인공지능 인터페이스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작은 생명을 보호하는 시스템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큰 생명이 작은생명을 지킬수 있게 가르쳐주는 시스템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나쁜 생명이 나쁜일을 안할수 있게 도와주는 시스템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 &amp;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약한 인공지능 인터페이스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쉽게 쓰고 편한 시스템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)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프로그램을 잘 사용하고 있는지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학습 알고리즘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딥 러닝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유전 알고리즘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인공 신경망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머신러닝 데이터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(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데이터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학습 알고리즘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딥 러닝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유전 알고리즘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+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인공 신경망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생명 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*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로봇 룰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* 100 + @(+- 5~10%) )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생략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머신러닝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grpSp>
        <p:nvGrpSpPr>
          <p:cNvPr id="3" name="그룹 27"/>
          <p:cNvGrpSpPr/>
          <p:nvPr/>
        </p:nvGrpSpPr>
        <p:grpSpPr>
          <a:xfrm rot="0">
            <a:off x="1403648" y="1196752"/>
            <a:ext cx="6410325" cy="5027414"/>
            <a:chOff x="1403077" y="1340768"/>
            <a:chExt cx="6410325" cy="502741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>
            <a:xfrm>
              <a:off x="1403077" y="1340768"/>
              <a:ext cx="6410325" cy="5762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>
            <a:xfrm>
              <a:off x="1404120" y="5373216"/>
              <a:ext cx="6408240" cy="9949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18900000" scaled="1"/>
            </a:gradFill>
            <a:ln w="9525" algn="ctr">
              <a:solidFill>
                <a:schemeClr val="bg1">
                  <a:lumMod val="50000"/>
                </a:schemeClr>
              </a:solidFill>
              <a:round/>
            </a:ln>
            <a:effectLst/>
            <a:scene3d>
              <a:camera prst="orthographicFront"/>
              <a:lightRig rig="threePt" dir="t"/>
            </a:scene3d>
            <a:sp3d prstMaterial="plastic">
              <a:bevelT w="190500" h="63500"/>
            </a:sp3d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R="0" lv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ko-K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>
            <a:xfrm>
              <a:off x="1706539" y="2564904"/>
              <a:ext cx="5779689" cy="2006699"/>
            </a:xfrm>
            <a:prstGeom prst="roundRect">
              <a:avLst>
                <a:gd name="adj" fmla="val 8285"/>
              </a:avLst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>
            <a:xfrm>
              <a:off x="1890440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>
            <a:xfrm>
              <a:off x="2215877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1"/>
            <p:cNvGrpSpPr/>
            <p:nvPr/>
          </p:nvGrpSpPr>
          <p:grpSpPr>
            <a:xfrm rot="0">
              <a:off x="4390752" y="3315618"/>
              <a:ext cx="431800" cy="431800"/>
              <a:chOff x="2789" y="2115"/>
              <a:chExt cx="272" cy="272"/>
            </a:xfrm>
          </p:grpSpPr>
          <p:sp>
            <p:nvSpPr>
              <p:cNvPr id="20" name="Line 12"/>
              <p:cNvSpPr>
                <a:spLocks noChangeShapeType="1"/>
              </p:cNvSpPr>
              <p:nvPr/>
            </p:nvSpPr>
            <p:spPr>
              <a:xfrm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>
              <a:xfrm rot="16200000"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>
            <a:xfrm>
              <a:off x="4520927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>
            <a:xfrm>
              <a:off x="4693964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>
            <a:xfrm>
              <a:off x="5210547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>
            <a:xfrm>
              <a:off x="5535984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>
            <a:xfrm>
              <a:off x="235461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지능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>
            <a:xfrm>
              <a:off x="1926754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프로그램 인터페이스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지도 학습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>
            <a:xfrm>
              <a:off x="5239122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학습 알고리즘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빅데이터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>
            <a:xfrm>
              <a:off x="567117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머신러닝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>
            <a:xfrm>
              <a:off x="1547664" y="5416649"/>
              <a:ext cx="6192688" cy="821461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데이터 베이스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인공지능 시스템 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>
            <a:xfrm>
              <a:off x="1554177" y="1412776"/>
              <a:ext cx="6114168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solidFill>
                    <a:schemeClr val="bg1"/>
                  </a:solidFill>
                  <a:latin typeface="HY견고딕"/>
                  <a:ea typeface="HY견고딕"/>
                  <a:cs typeface="+mn-cs"/>
                </a:rPr>
                <a:t>데이터 베이스 만들기</a:t>
              </a:r>
              <a:endPara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지능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90500">
                    <a:schemeClr val="accent5">
                      <a:satMod val="175000"/>
                      <a:alpha val="50000"/>
                    </a:schemeClr>
                  </a:glow>
                </a:effectLst>
                <a:latin typeface="HY견고딕"/>
                <a:ea typeface="HY견고딕"/>
                <a:cs typeface="+mn-cs"/>
              </a:rPr>
              <a:t>구글 위키피디아 사전 의미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effectLst>
                <a:glow rad="190500">
                  <a:schemeClr val="accent5">
                    <a:satMod val="175000"/>
                    <a:alpha val="50000"/>
                  </a:schemeClr>
                </a:glow>
              </a:effectLst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학습능력 추론능력 자연언어 이해능력을 컴퓨터로 프로그래밍 한것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머신러닝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프로그램이 도와줄 수 없는 일을 빅데이터로 찾는  시스템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시스템에 맞는 인터페이스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소프트웨어 사용에 맞는 인터페이스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소프트웨어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9" name=""/>
          <p:cNvSpPr/>
          <p:nvPr/>
        </p:nvSpPr>
        <p:spPr>
          <a:xfrm>
            <a:off x="3791744" y="3429000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1847528" y="3429000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84826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데이터 베이스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인공지능의 시스템 디자인 메모리 디자인으로 데이터가 안 망가지고 인터페이스에 맞는 시스템 관리 프로그램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인공지능                         관리 프로그램            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=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데이터 베이스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데이터 베이스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9" name=""/>
          <p:cNvSpPr/>
          <p:nvPr/>
        </p:nvSpPr>
        <p:spPr>
          <a:xfrm>
            <a:off x="5231904" y="3429000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900"/>
              <a:t>지력</a:t>
            </a:r>
            <a:r>
              <a:rPr lang="en-US" altLang="ko-KR" sz="900"/>
              <a:t>+</a:t>
            </a:r>
            <a:r>
              <a:rPr lang="ko-KR" altLang="en-US" sz="900"/>
              <a:t>지능</a:t>
            </a:r>
            <a:endParaRPr lang="ko-KR" altLang="en-US" sz="900"/>
          </a:p>
        </p:txBody>
      </p:sp>
      <p:sp>
        <p:nvSpPr>
          <p:cNvPr id="23" name="Text Box 9" title="지력"/>
          <p:cNvSpPr txBox="1">
            <a:spLocks noChangeArrowheads="1"/>
          </p:cNvSpPr>
          <p:nvPr/>
        </p:nvSpPr>
        <p:spPr>
          <a:xfrm>
            <a:off x="1349998" y="2098800"/>
            <a:ext cx="6186162" cy="302374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데이터 베이스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시스템 디자인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지능 데이터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    인터페이스                                         결론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                     </a:t>
            </a:r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사라짐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머신러닝      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데이터 베이스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cxnSp>
        <p:nvCxnSpPr>
          <p:cNvPr id="31" name=""/>
          <p:cNvCxnSpPr/>
          <p:nvPr/>
        </p:nvCxnSpPr>
        <p:spPr>
          <a:xfrm rot="16200000">
            <a:off x="1162915" y="3896515"/>
            <a:ext cx="1369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 flipH="1">
            <a:off x="2135560" y="342900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H="1">
            <a:off x="2423592" y="342900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2711624" y="342900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2135560" y="429309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/>
          <p:nvPr/>
        </p:nvCxnSpPr>
        <p:spPr>
          <a:xfrm rot="16200000" flipH="1">
            <a:off x="2423592" y="429309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2711624" y="429309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1847528" y="3284984"/>
            <a:ext cx="64807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 flipV="1">
            <a:off x="2495600" y="3212976"/>
            <a:ext cx="28803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/>
          <p:nvPr/>
        </p:nvCxnSpPr>
        <p:spPr>
          <a:xfrm>
            <a:off x="2495600" y="3284984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 flipV="1">
            <a:off x="2783632" y="3140968"/>
            <a:ext cx="28803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/>
          <p:nvPr/>
        </p:nvCxnSpPr>
        <p:spPr>
          <a:xfrm flipV="1">
            <a:off x="2783632" y="3284984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>
            <a:off x="2783632" y="3429000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>
            <a:off x="2783632" y="3212976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>
            <a:off x="1847528" y="41490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 flipV="1">
            <a:off x="2495600" y="4005064"/>
            <a:ext cx="288032" cy="14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/>
          <p:nvPr/>
        </p:nvCxnSpPr>
        <p:spPr>
          <a:xfrm>
            <a:off x="2495600" y="4149080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/>
          <p:nvPr/>
        </p:nvCxnSpPr>
        <p:spPr>
          <a:xfrm>
            <a:off x="2783632" y="400506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/>
          <p:nvPr/>
        </p:nvCxnSpPr>
        <p:spPr>
          <a:xfrm flipV="1">
            <a:off x="2783632" y="4221088"/>
            <a:ext cx="28803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/>
          <p:nvPr/>
        </p:nvCxnSpPr>
        <p:spPr>
          <a:xfrm>
            <a:off x="2783632" y="4293096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/>
          <p:nvPr/>
        </p:nvCxnSpPr>
        <p:spPr>
          <a:xfrm>
            <a:off x="3071664" y="31409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"/>
          <p:cNvSpPr/>
          <p:nvPr/>
        </p:nvSpPr>
        <p:spPr>
          <a:xfrm>
            <a:off x="3431704" y="3068960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800"/>
              <a:t>결론</a:t>
            </a:r>
            <a:endParaRPr lang="ko-KR" altLang="en-US" sz="800"/>
          </a:p>
        </p:txBody>
      </p:sp>
      <p:cxnSp>
        <p:nvCxnSpPr>
          <p:cNvPr id="57" name=""/>
          <p:cNvCxnSpPr/>
          <p:nvPr/>
        </p:nvCxnSpPr>
        <p:spPr>
          <a:xfrm rot="16200000" flipH="1">
            <a:off x="2492321" y="3900331"/>
            <a:ext cx="1518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/>
          <p:nvPr/>
        </p:nvCxnSpPr>
        <p:spPr>
          <a:xfrm rot="10800000">
            <a:off x="1847528" y="3861047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"/>
          <p:cNvSpPr/>
          <p:nvPr/>
        </p:nvSpPr>
        <p:spPr>
          <a:xfrm>
            <a:off x="5231904" y="3924584"/>
            <a:ext cx="576064" cy="544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지능</a:t>
            </a:r>
            <a:endParaRPr lang="ko-KR" altLang="en-US" sz="800"/>
          </a:p>
          <a:p>
            <a:pPr algn="ctr">
              <a:defRPr/>
            </a:pPr>
            <a:r>
              <a:rPr lang="ko-KR" altLang="en-US" sz="800"/>
              <a:t>데이터</a:t>
            </a:r>
            <a:endParaRPr lang="ko-KR" altLang="en-US" sz="800"/>
          </a:p>
        </p:txBody>
      </p:sp>
      <p:sp>
        <p:nvSpPr>
          <p:cNvPr id="61" name=""/>
          <p:cNvSpPr/>
          <p:nvPr/>
        </p:nvSpPr>
        <p:spPr>
          <a:xfrm>
            <a:off x="7680176" y="4077072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2" name=""/>
          <p:cNvCxnSpPr/>
          <p:nvPr/>
        </p:nvCxnSpPr>
        <p:spPr>
          <a:xfrm>
            <a:off x="4799856" y="3717032"/>
            <a:ext cx="2861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/>
          <p:nvPr/>
        </p:nvCxnSpPr>
        <p:spPr>
          <a:xfrm>
            <a:off x="6312024" y="3717032"/>
            <a:ext cx="2861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endCxn id="59" idx="3"/>
          </p:cNvCxnSpPr>
          <p:nvPr/>
        </p:nvCxnSpPr>
        <p:spPr>
          <a:xfrm rot="5400000">
            <a:off x="5728018" y="4044774"/>
            <a:ext cx="231908" cy="720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>
            <a:stCxn id="59" idx="1"/>
          </p:cNvCxnSpPr>
          <p:nvPr/>
        </p:nvCxnSpPr>
        <p:spPr>
          <a:xfrm rot="10800000">
            <a:off x="5087888" y="4189319"/>
            <a:ext cx="144016" cy="7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71464" y="1700808"/>
            <a:ext cx="6336704" cy="381642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accent1"/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 title="지력"/>
          <p:cNvSpPr txBox="1">
            <a:spLocks noChangeArrowheads="1"/>
          </p:cNvSpPr>
          <p:nvPr/>
        </p:nvSpPr>
        <p:spPr>
          <a:xfrm>
            <a:off x="1349984" y="2098800"/>
            <a:ext cx="6186160" cy="302374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데이터 베이스 만들기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메모리 디자인                              </a:t>
            </a:r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인터페이스                                                                                              결론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지능 데이터             </a:t>
            </a:r>
            <a:r>
              <a:rPr kumimoji="1"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딥 러닝</a:t>
            </a:r>
            <a:endParaRPr kumimoji="1"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</a:t>
            </a:r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듀얼코어                                                                                     결론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</a:t>
            </a:r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쿼드코어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</a:t>
            </a:r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기초이론  선택이론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지력 생각 이론 의미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</a:t>
            </a:r>
            <a:r>
              <a:rPr kumimoji="1"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유전 알고리즘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데이터 베이스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cxnSp>
        <p:nvCxnSpPr>
          <p:cNvPr id="31" name=""/>
          <p:cNvCxnSpPr/>
          <p:nvPr/>
        </p:nvCxnSpPr>
        <p:spPr>
          <a:xfrm rot="16200000">
            <a:off x="1162915" y="3896515"/>
            <a:ext cx="1369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 flipH="1">
            <a:off x="2135560" y="342900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H="1">
            <a:off x="2423592" y="342900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/>
          <p:nvPr/>
        </p:nvCxnSpPr>
        <p:spPr>
          <a:xfrm rot="16200000" flipH="1">
            <a:off x="2711624" y="342900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/>
          <p:nvPr/>
        </p:nvCxnSpPr>
        <p:spPr>
          <a:xfrm rot="16200000" flipH="1">
            <a:off x="2135560" y="429309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/>
          <p:cNvCxnSpPr/>
          <p:nvPr/>
        </p:nvCxnSpPr>
        <p:spPr>
          <a:xfrm rot="16200000" flipH="1">
            <a:off x="2423592" y="429309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2711624" y="429309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1847528" y="3284984"/>
            <a:ext cx="64807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/>
          <p:nvPr/>
        </p:nvCxnSpPr>
        <p:spPr>
          <a:xfrm flipV="1">
            <a:off x="2495600" y="3212976"/>
            <a:ext cx="28803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/>
          <p:nvPr/>
        </p:nvCxnSpPr>
        <p:spPr>
          <a:xfrm>
            <a:off x="2495600" y="3284984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/>
          <p:nvPr/>
        </p:nvCxnSpPr>
        <p:spPr>
          <a:xfrm flipV="1">
            <a:off x="2783632" y="3140968"/>
            <a:ext cx="28803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/>
          <p:nvPr/>
        </p:nvCxnSpPr>
        <p:spPr>
          <a:xfrm flipV="1">
            <a:off x="2783632" y="3284984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>
            <a:off x="2783632" y="3429000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/>
          <p:nvPr/>
        </p:nvCxnSpPr>
        <p:spPr>
          <a:xfrm>
            <a:off x="2783632" y="3212976"/>
            <a:ext cx="28803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"/>
          <p:cNvCxnSpPr/>
          <p:nvPr/>
        </p:nvCxnSpPr>
        <p:spPr>
          <a:xfrm>
            <a:off x="1847528" y="414908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/>
          <p:nvPr/>
        </p:nvCxnSpPr>
        <p:spPr>
          <a:xfrm flipV="1">
            <a:off x="2495600" y="4005064"/>
            <a:ext cx="288032" cy="14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/>
          <p:nvPr/>
        </p:nvCxnSpPr>
        <p:spPr>
          <a:xfrm>
            <a:off x="2495600" y="4149080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/>
          <p:nvPr/>
        </p:nvCxnSpPr>
        <p:spPr>
          <a:xfrm>
            <a:off x="2783632" y="400506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/>
          <p:nvPr/>
        </p:nvCxnSpPr>
        <p:spPr>
          <a:xfrm flipV="1">
            <a:off x="2783632" y="4221088"/>
            <a:ext cx="28803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"/>
          <p:cNvCxnSpPr/>
          <p:nvPr/>
        </p:nvCxnSpPr>
        <p:spPr>
          <a:xfrm>
            <a:off x="2783632" y="4293096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/>
          <p:nvPr/>
        </p:nvCxnSpPr>
        <p:spPr>
          <a:xfrm>
            <a:off x="3071664" y="314096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"/>
          <p:cNvSpPr/>
          <p:nvPr/>
        </p:nvSpPr>
        <p:spPr>
          <a:xfrm>
            <a:off x="3431704" y="3068960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800"/>
              <a:t>결론</a:t>
            </a:r>
            <a:endParaRPr lang="ko-KR" altLang="en-US" sz="800"/>
          </a:p>
        </p:txBody>
      </p:sp>
      <p:cxnSp>
        <p:nvCxnSpPr>
          <p:cNvPr id="57" name=""/>
          <p:cNvCxnSpPr/>
          <p:nvPr/>
        </p:nvCxnSpPr>
        <p:spPr>
          <a:xfrm rot="16200000" flipH="1">
            <a:off x="2492321" y="3900331"/>
            <a:ext cx="1518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/>
          <p:cNvCxnSpPr/>
          <p:nvPr/>
        </p:nvCxnSpPr>
        <p:spPr>
          <a:xfrm rot="10800000">
            <a:off x="1847528" y="3861047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/>
          <p:nvPr/>
        </p:nvCxnSpPr>
        <p:spPr>
          <a:xfrm rot="16200000" flipH="1">
            <a:off x="1835547" y="3873028"/>
            <a:ext cx="160813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 rot="16200000" flipH="1">
            <a:off x="1542507" y="3878036"/>
            <a:ext cx="161815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/>
          <p:nvPr/>
        </p:nvCxnSpPr>
        <p:spPr>
          <a:xfrm rot="16200000" flipH="1">
            <a:off x="1233616" y="3898895"/>
            <a:ext cx="137183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/>
          <p:nvPr/>
        </p:nvCxnSpPr>
        <p:spPr>
          <a:xfrm rot="16200000" flipH="1">
            <a:off x="1305624" y="3898895"/>
            <a:ext cx="137183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/>
          <p:nvPr/>
        </p:nvCxnSpPr>
        <p:spPr>
          <a:xfrm rot="16200000" flipH="1">
            <a:off x="1377632" y="3895209"/>
            <a:ext cx="137183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/>
          <p:nvPr/>
        </p:nvCxnSpPr>
        <p:spPr>
          <a:xfrm>
            <a:off x="2495600" y="4797152"/>
            <a:ext cx="79208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"/>
          <p:cNvSpPr/>
          <p:nvPr/>
        </p:nvSpPr>
        <p:spPr>
          <a:xfrm>
            <a:off x="4835860" y="2492896"/>
            <a:ext cx="1692188" cy="520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지력 생각 이론 의미</a:t>
            </a:r>
            <a:endParaRPr lang="ko-KR" altLang="en-US" sz="900"/>
          </a:p>
        </p:txBody>
      </p:sp>
      <p:sp>
        <p:nvSpPr>
          <p:cNvPr id="109" name=""/>
          <p:cNvSpPr/>
          <p:nvPr/>
        </p:nvSpPr>
        <p:spPr>
          <a:xfrm>
            <a:off x="4115780" y="3104964"/>
            <a:ext cx="1728192" cy="648072"/>
          </a:xfrm>
          <a:prstGeom prst="round1Rect">
            <a:avLst>
              <a:gd name="adj" fmla="val 16667"/>
            </a:avLst>
          </a:prstGeom>
          <a:solidFill>
            <a:srgbClr val="42c7f1"/>
          </a:solidFill>
          <a:ln algn="ctr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/>
            </a:pPr>
            <a:endParaRPr lang="ko-KR" altLang="en-US"/>
          </a:p>
        </p:txBody>
      </p:sp>
      <p:sp>
        <p:nvSpPr>
          <p:cNvPr id="94" name=""/>
          <p:cNvSpPr/>
          <p:nvPr/>
        </p:nvSpPr>
        <p:spPr>
          <a:xfrm>
            <a:off x="4979876" y="3168500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지력</a:t>
            </a:r>
            <a:r>
              <a:rPr lang="en-US" altLang="ko-KR" sz="900"/>
              <a:t>+</a:t>
            </a:r>
            <a:r>
              <a:rPr lang="ko-KR" altLang="en-US" sz="900"/>
              <a:t>의미 마음</a:t>
            </a:r>
            <a:endParaRPr lang="ko-KR" altLang="en-US" sz="900"/>
          </a:p>
        </p:txBody>
      </p:sp>
      <p:sp>
        <p:nvSpPr>
          <p:cNvPr id="93" name=""/>
          <p:cNvSpPr/>
          <p:nvPr/>
        </p:nvSpPr>
        <p:spPr>
          <a:xfrm>
            <a:off x="4151784" y="3168500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지력</a:t>
            </a:r>
            <a:r>
              <a:rPr lang="en-US" altLang="ko-KR" sz="900"/>
              <a:t>+</a:t>
            </a:r>
            <a:r>
              <a:rPr lang="ko-KR" altLang="en-US" sz="900"/>
              <a:t>생각이론    </a:t>
            </a:r>
            <a:endParaRPr lang="ko-KR" altLang="en-US" sz="900"/>
          </a:p>
        </p:txBody>
      </p:sp>
      <p:sp>
        <p:nvSpPr>
          <p:cNvPr id="110" name=""/>
          <p:cNvSpPr/>
          <p:nvPr/>
        </p:nvSpPr>
        <p:spPr>
          <a:xfrm>
            <a:off x="4078800" y="3862800"/>
            <a:ext cx="3672000" cy="792000"/>
          </a:xfrm>
          <a:prstGeom prst="round1Rect">
            <a:avLst>
              <a:gd name="adj" fmla="val 16667"/>
            </a:avLst>
          </a:prstGeom>
          <a:solidFill>
            <a:srgbClr val="ffff00"/>
          </a:solidFill>
          <a:ln algn="ctr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4" name=""/>
          <p:cNvSpPr/>
          <p:nvPr/>
        </p:nvSpPr>
        <p:spPr>
          <a:xfrm>
            <a:off x="4043772" y="4733616"/>
            <a:ext cx="3348372" cy="639600"/>
          </a:xfrm>
          <a:prstGeom prst="round1Rect">
            <a:avLst>
              <a:gd name="adj" fmla="val 16667"/>
            </a:avLst>
          </a:prstGeom>
          <a:solidFill>
            <a:srgbClr val="ffff00"/>
          </a:solidFill>
          <a:ln algn="ctr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"/>
          <p:cNvSpPr/>
          <p:nvPr/>
        </p:nvSpPr>
        <p:spPr>
          <a:xfrm>
            <a:off x="4907868" y="4797152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생각</a:t>
            </a:r>
            <a:endParaRPr lang="ko-KR" altLang="en-US" sz="900"/>
          </a:p>
        </p:txBody>
      </p:sp>
      <p:sp>
        <p:nvSpPr>
          <p:cNvPr id="116" name=""/>
          <p:cNvSpPr/>
          <p:nvPr/>
        </p:nvSpPr>
        <p:spPr>
          <a:xfrm>
            <a:off x="4079776" y="4797152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지력   </a:t>
            </a:r>
            <a:endParaRPr lang="ko-KR" altLang="en-US" sz="900"/>
          </a:p>
        </p:txBody>
      </p:sp>
      <p:sp>
        <p:nvSpPr>
          <p:cNvPr id="123" name=""/>
          <p:cNvSpPr/>
          <p:nvPr/>
        </p:nvSpPr>
        <p:spPr>
          <a:xfrm>
            <a:off x="6528048" y="4797152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의미</a:t>
            </a:r>
            <a:endParaRPr lang="ko-KR" altLang="en-US" sz="900"/>
          </a:p>
        </p:txBody>
      </p:sp>
      <p:sp>
        <p:nvSpPr>
          <p:cNvPr id="124" name=""/>
          <p:cNvSpPr/>
          <p:nvPr/>
        </p:nvSpPr>
        <p:spPr>
          <a:xfrm>
            <a:off x="5699956" y="4797152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이론    </a:t>
            </a:r>
            <a:endParaRPr lang="ko-KR" altLang="en-US" sz="900"/>
          </a:p>
        </p:txBody>
      </p:sp>
      <p:sp>
        <p:nvSpPr>
          <p:cNvPr id="125" name=""/>
          <p:cNvSpPr/>
          <p:nvPr/>
        </p:nvSpPr>
        <p:spPr>
          <a:xfrm>
            <a:off x="4151784" y="3941527"/>
            <a:ext cx="1728192" cy="648072"/>
          </a:xfrm>
          <a:prstGeom prst="round1Rect">
            <a:avLst>
              <a:gd name="adj" fmla="val 16667"/>
            </a:avLst>
          </a:prstGeom>
          <a:solidFill>
            <a:srgbClr val="42c7f1"/>
          </a:solidFill>
          <a:ln algn="ctr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6" name=""/>
          <p:cNvSpPr/>
          <p:nvPr/>
        </p:nvSpPr>
        <p:spPr>
          <a:xfrm>
            <a:off x="5015880" y="4005064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지력</a:t>
            </a:r>
            <a:r>
              <a:rPr lang="en-US" altLang="ko-KR" sz="900"/>
              <a:t>+</a:t>
            </a:r>
            <a:r>
              <a:rPr lang="ko-KR" altLang="en-US" sz="900"/>
              <a:t>의미 마음</a:t>
            </a:r>
            <a:endParaRPr lang="ko-KR" altLang="en-US" sz="900"/>
          </a:p>
        </p:txBody>
      </p:sp>
      <p:sp>
        <p:nvSpPr>
          <p:cNvPr id="127" name=""/>
          <p:cNvSpPr/>
          <p:nvPr/>
        </p:nvSpPr>
        <p:spPr>
          <a:xfrm>
            <a:off x="4187788" y="4005064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지력</a:t>
            </a:r>
            <a:r>
              <a:rPr lang="en-US" altLang="ko-KR" sz="900"/>
              <a:t>+</a:t>
            </a:r>
            <a:r>
              <a:rPr lang="ko-KR" altLang="en-US" sz="900"/>
              <a:t>생각이론    </a:t>
            </a:r>
            <a:endParaRPr lang="ko-KR" altLang="en-US" sz="900"/>
          </a:p>
        </p:txBody>
      </p:sp>
      <p:sp>
        <p:nvSpPr>
          <p:cNvPr id="128" name=""/>
          <p:cNvSpPr/>
          <p:nvPr/>
        </p:nvSpPr>
        <p:spPr>
          <a:xfrm>
            <a:off x="5951984" y="3933056"/>
            <a:ext cx="1728192" cy="648072"/>
          </a:xfrm>
          <a:prstGeom prst="round1Rect">
            <a:avLst>
              <a:gd name="adj" fmla="val 16667"/>
            </a:avLst>
          </a:prstGeom>
          <a:solidFill>
            <a:srgbClr val="42c7f1"/>
          </a:solidFill>
          <a:ln algn="ctr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9" name=""/>
          <p:cNvSpPr/>
          <p:nvPr/>
        </p:nvSpPr>
        <p:spPr>
          <a:xfrm>
            <a:off x="6816080" y="3996592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여유</a:t>
            </a:r>
            <a:endParaRPr lang="ko-KR" altLang="en-US" sz="900"/>
          </a:p>
          <a:p>
            <a:pPr algn="ctr">
              <a:defRPr/>
            </a:pPr>
            <a:r>
              <a:rPr lang="ko-KR" altLang="en-US" sz="900"/>
              <a:t>데이터</a:t>
            </a:r>
            <a:endParaRPr lang="ko-KR" altLang="en-US" sz="900"/>
          </a:p>
        </p:txBody>
      </p:sp>
      <p:sp>
        <p:nvSpPr>
          <p:cNvPr id="130" name=""/>
          <p:cNvSpPr/>
          <p:nvPr/>
        </p:nvSpPr>
        <p:spPr>
          <a:xfrm>
            <a:off x="5987988" y="3996592"/>
            <a:ext cx="792088" cy="51252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여유</a:t>
            </a:r>
            <a:endParaRPr lang="ko-KR" altLang="en-US" sz="900"/>
          </a:p>
          <a:p>
            <a:pPr algn="ctr">
              <a:defRPr/>
            </a:pPr>
            <a:r>
              <a:rPr lang="ko-KR" altLang="en-US" sz="900"/>
              <a:t>데이터    </a:t>
            </a:r>
            <a:endParaRPr lang="ko-KR" altLang="en-US" sz="900"/>
          </a:p>
        </p:txBody>
      </p:sp>
      <p:cxnSp>
        <p:nvCxnSpPr>
          <p:cNvPr id="131" name=""/>
          <p:cNvCxnSpPr/>
          <p:nvPr/>
        </p:nvCxnSpPr>
        <p:spPr>
          <a:xfrm>
            <a:off x="4583832" y="2780928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"/>
          <p:cNvCxnSpPr/>
          <p:nvPr/>
        </p:nvCxnSpPr>
        <p:spPr>
          <a:xfrm>
            <a:off x="6672064" y="2780928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"/>
          <p:cNvCxnSpPr/>
          <p:nvPr/>
        </p:nvCxnSpPr>
        <p:spPr>
          <a:xfrm>
            <a:off x="5951984" y="3501008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grpSp>
        <p:nvGrpSpPr>
          <p:cNvPr id="3" name="그룹 27"/>
          <p:cNvGrpSpPr/>
          <p:nvPr/>
        </p:nvGrpSpPr>
        <p:grpSpPr>
          <a:xfrm rot="0">
            <a:off x="1403648" y="1196752"/>
            <a:ext cx="6420544" cy="4680520"/>
            <a:chOff x="1403077" y="1340768"/>
            <a:chExt cx="6420544" cy="4680520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>
            <a:xfrm>
              <a:off x="1403077" y="1340768"/>
              <a:ext cx="6410325" cy="5762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>
            <a:xfrm>
              <a:off x="1404120" y="5373216"/>
              <a:ext cx="6419501" cy="6480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18900000" scaled="1"/>
            </a:gradFill>
            <a:ln w="9525" algn="ctr">
              <a:solidFill>
                <a:schemeClr val="bg1">
                  <a:lumMod val="50000"/>
                </a:schemeClr>
              </a:solidFill>
              <a:round/>
            </a:ln>
            <a:effectLst/>
            <a:scene3d>
              <a:camera prst="orthographicFront"/>
              <a:lightRig rig="threePt" dir="t"/>
            </a:scene3d>
            <a:sp3d prstMaterial="plastic">
              <a:bevelT w="190500" h="63500"/>
            </a:sp3d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R="0" lv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ko-K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>
            <a:xfrm>
              <a:off x="1706539" y="2564904"/>
              <a:ext cx="5779689" cy="2006699"/>
            </a:xfrm>
            <a:prstGeom prst="roundRect">
              <a:avLst>
                <a:gd name="adj" fmla="val 8285"/>
              </a:avLst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>
            <a:xfrm>
              <a:off x="1890440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>
            <a:xfrm>
              <a:off x="2215877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1"/>
            <p:cNvGrpSpPr/>
            <p:nvPr/>
          </p:nvGrpSpPr>
          <p:grpSpPr>
            <a:xfrm rot="0">
              <a:off x="4390752" y="3315618"/>
              <a:ext cx="431800" cy="431800"/>
              <a:chOff x="2789" y="2115"/>
              <a:chExt cx="272" cy="272"/>
            </a:xfrm>
          </p:grpSpPr>
          <p:sp>
            <p:nvSpPr>
              <p:cNvPr id="20" name="Line 12"/>
              <p:cNvSpPr>
                <a:spLocks noChangeShapeType="1"/>
              </p:cNvSpPr>
              <p:nvPr/>
            </p:nvSpPr>
            <p:spPr>
              <a:xfrm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>
              <a:xfrm rot="16200000"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>
            <a:xfrm>
              <a:off x="4520927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>
            <a:xfrm>
              <a:off x="4693964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>
            <a:xfrm>
              <a:off x="5210547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>
            <a:xfrm>
              <a:off x="5535984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>
            <a:xfrm>
              <a:off x="235461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인공지능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>
            <a:xfrm>
              <a:off x="1926754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지도 학습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머신 러닝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>
            <a:xfrm>
              <a:off x="5239122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인터페이스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목적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>
            <a:xfrm>
              <a:off x="567117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프로그램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>
            <a:xfrm>
              <a:off x="1547664" y="5416649"/>
              <a:ext cx="6192688" cy="449987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인공지능 시스템 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>
            <a:xfrm>
              <a:off x="1554177" y="1412776"/>
              <a:ext cx="6114168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solidFill>
                    <a:schemeClr val="bg1"/>
                  </a:solidFill>
                  <a:latin typeface="HY견고딕"/>
                  <a:ea typeface="HY견고딕"/>
                  <a:cs typeface="+mn-cs"/>
                </a:rPr>
                <a:t>인공지능 시스템 만들기</a:t>
              </a:r>
              <a:endPara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인공지능 머신러닝으로 목적에 맞는 인터페이스와 프로그램을 만들어서 생활 어려운 상황 많은 데이터 컨트롤 의학 법 지식 에 빠르고 나빠지지 않게 도와주는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4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차 산업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생활                                자연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의학                                성장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3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차 산업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9" name=""/>
          <p:cNvSpPr/>
          <p:nvPr/>
        </p:nvSpPr>
        <p:spPr>
          <a:xfrm>
            <a:off x="3503712" y="3933055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인공지능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  <p:cxnSp>
        <p:nvCxnSpPr>
          <p:cNvPr id="31" name=""/>
          <p:cNvCxnSpPr/>
          <p:nvPr/>
        </p:nvCxnSpPr>
        <p:spPr>
          <a:xfrm>
            <a:off x="3071664" y="4941168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11840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grpSp>
        <p:nvGrpSpPr>
          <p:cNvPr id="3" name="그룹 27"/>
          <p:cNvGrpSpPr/>
          <p:nvPr/>
        </p:nvGrpSpPr>
        <p:grpSpPr>
          <a:xfrm rot="0">
            <a:off x="1403648" y="1196752"/>
            <a:ext cx="6420544" cy="4680520"/>
            <a:chOff x="1403077" y="1340768"/>
            <a:chExt cx="6420544" cy="4680520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>
            <a:xfrm>
              <a:off x="1403077" y="1340768"/>
              <a:ext cx="6410325" cy="5762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>
            <a:xfrm>
              <a:off x="1404120" y="5373216"/>
              <a:ext cx="6419501" cy="6480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18900000" scaled="1"/>
            </a:gradFill>
            <a:ln w="9525" algn="ctr">
              <a:solidFill>
                <a:schemeClr val="bg1">
                  <a:lumMod val="50000"/>
                </a:schemeClr>
              </a:solidFill>
              <a:round/>
            </a:ln>
            <a:effectLst/>
            <a:scene3d>
              <a:camera prst="orthographicFront"/>
              <a:lightRig rig="threePt" dir="t"/>
            </a:scene3d>
            <a:sp3d prstMaterial="plastic">
              <a:bevelT w="190500" h="63500"/>
            </a:sp3d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R="0" lv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ko-K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>
            <a:xfrm>
              <a:off x="1706539" y="2564904"/>
              <a:ext cx="5779689" cy="2006699"/>
            </a:xfrm>
            <a:prstGeom prst="roundRect">
              <a:avLst>
                <a:gd name="adj" fmla="val 8285"/>
              </a:avLst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>
            <a:xfrm>
              <a:off x="1890440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>
            <a:xfrm>
              <a:off x="2215877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1"/>
            <p:cNvGrpSpPr/>
            <p:nvPr/>
          </p:nvGrpSpPr>
          <p:grpSpPr>
            <a:xfrm rot="0">
              <a:off x="4390752" y="3315618"/>
              <a:ext cx="431800" cy="431800"/>
              <a:chOff x="2789" y="2115"/>
              <a:chExt cx="272" cy="272"/>
            </a:xfrm>
          </p:grpSpPr>
          <p:sp>
            <p:nvSpPr>
              <p:cNvPr id="20" name="Line 12"/>
              <p:cNvSpPr>
                <a:spLocks noChangeShapeType="1"/>
              </p:cNvSpPr>
              <p:nvPr/>
            </p:nvSpPr>
            <p:spPr>
              <a:xfrm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>
              <a:xfrm rot="16200000"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>
            <a:xfrm>
              <a:off x="4520927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>
            <a:xfrm>
              <a:off x="4693964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>
            <a:xfrm>
              <a:off x="5210547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>
            <a:xfrm>
              <a:off x="5535984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>
            <a:xfrm>
              <a:off x="235461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인공지능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>
            <a:xfrm>
              <a:off x="1926754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지도 학습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머신 러닝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>
            <a:xfrm>
              <a:off x="5239122" y="3078485"/>
              <a:ext cx="2016224" cy="117842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작은 생명의 생활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모르는 많은 이론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없는 많은 기술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>
            <a:xfrm>
              <a:off x="567117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펫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>
            <a:xfrm>
              <a:off x="1547664" y="5416649"/>
              <a:ext cx="6192688" cy="449987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인공지능 펫 시스템 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>
            <a:xfrm>
              <a:off x="1554177" y="1412776"/>
              <a:ext cx="6114168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solidFill>
                    <a:schemeClr val="bg1"/>
                  </a:solidFill>
                  <a:latin typeface="HY견고딕"/>
                  <a:ea typeface="HY견고딕"/>
                  <a:cs typeface="+mn-cs"/>
                </a:rPr>
                <a:t>인공지능 펫 시스템 만들기</a:t>
              </a:r>
              <a:endPara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펫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빅데이터와 머신러닝 시스템으로 작은 생명 펫 애완용 생명 의 생활과 성장 데이터로 자연 길거리 아파트 단지 내에서 성장 생장 진화 이론에 맞는 데이터 핸들링 시스템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깨끗한 상황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생활                                자연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의학                                성장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  생명의 상황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펫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9" name=""/>
          <p:cNvSpPr/>
          <p:nvPr/>
        </p:nvSpPr>
        <p:spPr>
          <a:xfrm>
            <a:off x="3503712" y="3933055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펫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11840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펫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펫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30" name=""/>
          <p:cNvSpPr/>
          <p:nvPr/>
        </p:nvSpPr>
        <p:spPr>
          <a:xfrm>
            <a:off x="2279576" y="3284984"/>
            <a:ext cx="2232248" cy="11521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펫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1775520" y="3284984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인공지능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  <p:cxnSp>
        <p:nvCxnSpPr>
          <p:cNvPr id="32" name=""/>
          <p:cNvCxnSpPr/>
          <p:nvPr/>
        </p:nvCxnSpPr>
        <p:spPr>
          <a:xfrm>
            <a:off x="3359696" y="350100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/>
          <p:nvPr/>
        </p:nvSpPr>
        <p:spPr>
          <a:xfrm>
            <a:off x="5591944" y="3429000"/>
            <a:ext cx="648072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펫</a:t>
            </a: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6600056" y="3429000"/>
            <a:ext cx="936104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기르는</a:t>
            </a:r>
            <a:endParaRPr lang="ko-KR" altLang="en-US" sz="1200"/>
          </a:p>
          <a:p>
            <a:pPr algn="ctr">
              <a:defRPr/>
            </a:pPr>
            <a:r>
              <a:rPr lang="ko-KR" altLang="en-US" sz="1200"/>
              <a:t>사람</a:t>
            </a:r>
            <a:endParaRPr lang="ko-KR" altLang="en-US" sz="1200"/>
          </a:p>
        </p:txBody>
      </p:sp>
      <p:cxnSp>
        <p:nvCxnSpPr>
          <p:cNvPr id="36" name=""/>
          <p:cNvCxnSpPr>
            <a:endCxn id="34" idx="1"/>
          </p:cNvCxnSpPr>
          <p:nvPr/>
        </p:nvCxnSpPr>
        <p:spPr>
          <a:xfrm flipV="1">
            <a:off x="4511824" y="3681028"/>
            <a:ext cx="108012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34" idx="2"/>
          </p:cNvCxnSpPr>
          <p:nvPr/>
        </p:nvCxnSpPr>
        <p:spPr>
          <a:xfrm rot="5400000">
            <a:off x="5105890" y="3410998"/>
            <a:ext cx="288032" cy="133214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/>
          <p:nvPr/>
        </p:nvSpPr>
        <p:spPr>
          <a:xfrm>
            <a:off x="4727848" y="2276872"/>
            <a:ext cx="1368152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생활 성장</a:t>
            </a:r>
            <a:endParaRPr lang="ko-KR" altLang="en-US" sz="1200"/>
          </a:p>
          <a:p>
            <a:pPr algn="ctr">
              <a:defRPr/>
            </a:pPr>
            <a:r>
              <a:rPr lang="ko-KR" altLang="en-US" sz="1200"/>
              <a:t>빅데이터</a:t>
            </a:r>
            <a:endParaRPr lang="ko-KR" altLang="en-US" sz="1200"/>
          </a:p>
        </p:txBody>
      </p:sp>
      <p:cxnSp>
        <p:nvCxnSpPr>
          <p:cNvPr id="43" name=""/>
          <p:cNvCxnSpPr/>
          <p:nvPr/>
        </p:nvCxnSpPr>
        <p:spPr>
          <a:xfrm rot="5400000" flipH="1" flipV="1">
            <a:off x="4943872" y="3068960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42" idx="3"/>
            <a:endCxn id="35" idx="0"/>
          </p:cNvCxnSpPr>
          <p:nvPr/>
        </p:nvCxnSpPr>
        <p:spPr>
          <a:xfrm>
            <a:off x="6096000" y="2528900"/>
            <a:ext cx="972108" cy="9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펫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작은 생명을 기르는게 아이들 정서에 좋다고 생각하는 부모들이 많고 기술과 이론 시스템을 갖추는데 인공지능을 이용하는 가격으로는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400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만원이 높지 않다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.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깨끗한 상황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생활                                자연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의학                                성장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  생명의 상황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펫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9" name=""/>
          <p:cNvSpPr/>
          <p:nvPr/>
        </p:nvSpPr>
        <p:spPr>
          <a:xfrm>
            <a:off x="3503712" y="3933055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펫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7462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90500">
                    <a:schemeClr val="accent6">
                      <a:satMod val="175000"/>
                      <a:alpha val="50000"/>
                    </a:schemeClr>
                  </a:glow>
                </a:effectLst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90500">
                    <a:schemeClr val="accent6">
                      <a:satMod val="175000"/>
                      <a:alpha val="50000"/>
                    </a:schemeClr>
                  </a:glow>
                </a:effectLst>
                <a:latin typeface="HY견고딕"/>
                <a:ea typeface="HY견고딕"/>
                <a:cs typeface="+mn-cs"/>
              </a:rPr>
              <a:t>학습 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effectLst>
                <a:glow rad="190500">
                  <a:schemeClr val="accent6">
                    <a:satMod val="175000"/>
                    <a:alpha val="50000"/>
                  </a:schemeClr>
                </a:glow>
              </a:effectLst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보고 듣고 선택하면서 생각이 자연을 깨끗하게 지키게 성장하는 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추론 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지금 상황이나 생각을 다른 이론이나 생각으로 지금과 다른 답을 찾는 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자연언어 이해능력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생명이 성장하면서 생각 마음 기술 능력 직업 의미가 좋아져서 다른 생명에게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보여주고 들려주면서 행복해지고 싶은 것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지력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grpSp>
        <p:nvGrpSpPr>
          <p:cNvPr id="3" name="그룹 27"/>
          <p:cNvGrpSpPr/>
          <p:nvPr/>
        </p:nvGrpSpPr>
        <p:grpSpPr>
          <a:xfrm rot="0">
            <a:off x="1403648" y="1196752"/>
            <a:ext cx="6420544" cy="4680520"/>
            <a:chOff x="1403077" y="1340768"/>
            <a:chExt cx="6420544" cy="4680520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>
            <a:xfrm>
              <a:off x="1403077" y="1340768"/>
              <a:ext cx="6410325" cy="5762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>
            <a:xfrm>
              <a:off x="1404120" y="5373216"/>
              <a:ext cx="6419501" cy="6480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18900000" scaled="1"/>
            </a:gradFill>
            <a:ln w="9525" algn="ctr">
              <a:solidFill>
                <a:schemeClr val="bg1">
                  <a:lumMod val="50000"/>
                </a:schemeClr>
              </a:solidFill>
              <a:round/>
            </a:ln>
            <a:effectLst/>
            <a:scene3d>
              <a:camera prst="orthographicFront"/>
              <a:lightRig rig="threePt" dir="t"/>
            </a:scene3d>
            <a:sp3d prstMaterial="plastic">
              <a:bevelT w="190500" h="63500"/>
            </a:sp3d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R="0" lv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ko-K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>
            <a:xfrm>
              <a:off x="1706539" y="2564904"/>
              <a:ext cx="5779689" cy="2006699"/>
            </a:xfrm>
            <a:prstGeom prst="roundRect">
              <a:avLst>
                <a:gd name="adj" fmla="val 8285"/>
              </a:avLst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>
            <a:xfrm>
              <a:off x="1890440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>
            <a:xfrm>
              <a:off x="2215877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1"/>
            <p:cNvGrpSpPr/>
            <p:nvPr/>
          </p:nvGrpSpPr>
          <p:grpSpPr>
            <a:xfrm rot="0">
              <a:off x="4390752" y="3315618"/>
              <a:ext cx="431800" cy="431800"/>
              <a:chOff x="2789" y="2115"/>
              <a:chExt cx="272" cy="272"/>
            </a:xfrm>
          </p:grpSpPr>
          <p:sp>
            <p:nvSpPr>
              <p:cNvPr id="20" name="Line 12"/>
              <p:cNvSpPr>
                <a:spLocks noChangeShapeType="1"/>
              </p:cNvSpPr>
              <p:nvPr/>
            </p:nvSpPr>
            <p:spPr>
              <a:xfrm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>
              <a:xfrm rot="16200000"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>
            <a:xfrm>
              <a:off x="4520927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>
            <a:xfrm>
              <a:off x="4693964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>
            <a:xfrm>
              <a:off x="5210547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>
            <a:xfrm>
              <a:off x="5535984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>
            <a:xfrm>
              <a:off x="235461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인공지능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>
            <a:xfrm>
              <a:off x="1926754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지도 학습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머신 러닝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>
            <a:xfrm>
              <a:off x="5239122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나라의 언어들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비슷한 체계 서비스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>
            <a:xfrm>
              <a:off x="5671170" y="2430413"/>
              <a:ext cx="1143783" cy="29297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 sz="1400">
                  <a:latin typeface="HY견고딕"/>
                  <a:ea typeface="HY견고딕"/>
                  <a:cs typeface="+mn-cs"/>
                </a:rPr>
                <a:t>언어 서비스</a:t>
              </a:r>
              <a:endParaRPr kumimoji="1" lang="ko-KR" altLang="en-US" sz="1400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>
            <a:xfrm>
              <a:off x="1547664" y="5416649"/>
              <a:ext cx="6192688" cy="449987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인공지능 언어 시스템 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>
            <a:xfrm>
              <a:off x="1554177" y="1412776"/>
              <a:ext cx="6114168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solidFill>
                    <a:schemeClr val="bg1"/>
                  </a:solidFill>
                  <a:latin typeface="HY견고딕"/>
                  <a:ea typeface="HY견고딕"/>
                  <a:cs typeface="+mn-cs"/>
                </a:rPr>
                <a:t>인공지능 언어 서비스 시스템 만들기</a:t>
              </a:r>
              <a:endPara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언어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빅데이터와 머신러닝 시스템으로 세계 나라의 언어들 가르치기 체계에 맞게 유지하기 계속 생기는 같른 체계 서비스의 관리 시스템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다음 회사 모델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나라별 서비스                             빅데이터 서비스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나라별 대화                             언어 가르치기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지금 회사 모델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언어 서비스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9" name=""/>
          <p:cNvSpPr/>
          <p:nvPr/>
        </p:nvSpPr>
        <p:spPr>
          <a:xfrm>
            <a:off x="3503712" y="3933055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언어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11840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언어 서비스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언어 서비스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30" name=""/>
          <p:cNvSpPr/>
          <p:nvPr/>
        </p:nvSpPr>
        <p:spPr>
          <a:xfrm>
            <a:off x="2279576" y="3284984"/>
            <a:ext cx="2232248" cy="11521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언어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1775520" y="3284984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인공지능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  <p:cxnSp>
        <p:nvCxnSpPr>
          <p:cNvPr id="32" name=""/>
          <p:cNvCxnSpPr/>
          <p:nvPr/>
        </p:nvCxnSpPr>
        <p:spPr>
          <a:xfrm>
            <a:off x="3359696" y="350100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/>
          <p:nvPr/>
        </p:nvSpPr>
        <p:spPr>
          <a:xfrm>
            <a:off x="5591944" y="3429000"/>
            <a:ext cx="648072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나라</a:t>
            </a:r>
            <a:endParaRPr lang="ko-KR" altLang="en-US" sz="900"/>
          </a:p>
          <a:p>
            <a:pPr algn="ctr">
              <a:defRPr/>
            </a:pPr>
            <a:r>
              <a:rPr lang="ko-KR" altLang="en-US" sz="900"/>
              <a:t>기업</a:t>
            </a:r>
            <a:endParaRPr lang="ko-KR" altLang="en-US" sz="900"/>
          </a:p>
        </p:txBody>
      </p:sp>
      <p:sp>
        <p:nvSpPr>
          <p:cNvPr id="35" name=""/>
          <p:cNvSpPr/>
          <p:nvPr/>
        </p:nvSpPr>
        <p:spPr>
          <a:xfrm>
            <a:off x="6600056" y="3429000"/>
            <a:ext cx="936104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다음</a:t>
            </a:r>
            <a:endParaRPr lang="ko-KR" altLang="en-US" sz="1200"/>
          </a:p>
          <a:p>
            <a:pPr algn="ctr">
              <a:defRPr/>
            </a:pPr>
            <a:r>
              <a:rPr lang="ko-KR" altLang="en-US" sz="1200"/>
              <a:t>사람 회사</a:t>
            </a:r>
            <a:endParaRPr lang="ko-KR" altLang="en-US" sz="1200"/>
          </a:p>
        </p:txBody>
      </p:sp>
      <p:cxnSp>
        <p:nvCxnSpPr>
          <p:cNvPr id="36" name=""/>
          <p:cNvCxnSpPr>
            <a:endCxn id="34" idx="1"/>
          </p:cNvCxnSpPr>
          <p:nvPr/>
        </p:nvCxnSpPr>
        <p:spPr>
          <a:xfrm flipV="1">
            <a:off x="4511824" y="3681028"/>
            <a:ext cx="108012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34" idx="2"/>
          </p:cNvCxnSpPr>
          <p:nvPr/>
        </p:nvCxnSpPr>
        <p:spPr>
          <a:xfrm rot="5400000">
            <a:off x="5105890" y="3410998"/>
            <a:ext cx="288032" cy="133214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/>
          <p:nvPr/>
        </p:nvSpPr>
        <p:spPr>
          <a:xfrm>
            <a:off x="4727848" y="2276872"/>
            <a:ext cx="1368152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언어 이론</a:t>
            </a:r>
            <a:endParaRPr lang="ko-KR" altLang="en-US" sz="1200"/>
          </a:p>
          <a:p>
            <a:pPr algn="ctr">
              <a:defRPr/>
            </a:pPr>
            <a:r>
              <a:rPr lang="ko-KR" altLang="en-US" sz="1200"/>
              <a:t>빅데이터</a:t>
            </a:r>
            <a:endParaRPr lang="ko-KR" altLang="en-US" sz="1200"/>
          </a:p>
        </p:txBody>
      </p:sp>
      <p:cxnSp>
        <p:nvCxnSpPr>
          <p:cNvPr id="43" name=""/>
          <p:cNvCxnSpPr/>
          <p:nvPr/>
        </p:nvCxnSpPr>
        <p:spPr>
          <a:xfrm rot="5400000" flipH="1" flipV="1">
            <a:off x="4943872" y="3068960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42" idx="3"/>
            <a:endCxn id="35" idx="0"/>
          </p:cNvCxnSpPr>
          <p:nvPr/>
        </p:nvCxnSpPr>
        <p:spPr>
          <a:xfrm>
            <a:off x="6096000" y="2528900"/>
            <a:ext cx="972108" cy="9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언어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세계화의 성장으로 개인별 그룹별 단계에 맞는 성장 가능 방법을 찾아서 세계의 빠른 성장 진화 깨끗한 시스템의 유지를 인공지능이 도와주는데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4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억이 높지 않다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.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다음 회사 모델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나라별 서비스                             빅데이터 서비스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나라별 대화                             언어 가르치기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지금 회사 모델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언어 서비스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9" name=""/>
          <p:cNvSpPr/>
          <p:nvPr/>
        </p:nvSpPr>
        <p:spPr>
          <a:xfrm>
            <a:off x="3503712" y="3933055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언어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grpSp>
        <p:nvGrpSpPr>
          <p:cNvPr id="3" name="그룹 27"/>
          <p:cNvGrpSpPr/>
          <p:nvPr/>
        </p:nvGrpSpPr>
        <p:grpSpPr>
          <a:xfrm rot="0">
            <a:off x="1403648" y="1196752"/>
            <a:ext cx="6420544" cy="4680520"/>
            <a:chOff x="1403077" y="1340768"/>
            <a:chExt cx="6420544" cy="4680520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>
            <a:xfrm>
              <a:off x="1403077" y="1340768"/>
              <a:ext cx="6410325" cy="5762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>
            <a:xfrm>
              <a:off x="1404120" y="5373216"/>
              <a:ext cx="6419501" cy="64807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18900000" scaled="1"/>
            </a:gradFill>
            <a:ln w="9525" algn="ctr">
              <a:solidFill>
                <a:schemeClr val="bg1">
                  <a:lumMod val="50000"/>
                </a:schemeClr>
              </a:solidFill>
              <a:round/>
            </a:ln>
            <a:effectLst/>
            <a:scene3d>
              <a:camera prst="orthographicFront"/>
              <a:lightRig rig="threePt" dir="t"/>
            </a:scene3d>
            <a:sp3d prstMaterial="plastic">
              <a:bevelT w="190500" h="63500"/>
            </a:sp3d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R="0" lv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ko-K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>
            <a:xfrm>
              <a:off x="1706539" y="2564904"/>
              <a:ext cx="5779689" cy="2006699"/>
            </a:xfrm>
            <a:prstGeom prst="roundRect">
              <a:avLst>
                <a:gd name="adj" fmla="val 8285"/>
              </a:avLst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>
            <a:xfrm>
              <a:off x="1890440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>
            <a:xfrm>
              <a:off x="2215877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1"/>
            <p:cNvGrpSpPr/>
            <p:nvPr/>
          </p:nvGrpSpPr>
          <p:grpSpPr>
            <a:xfrm rot="0">
              <a:off x="4390752" y="3315618"/>
              <a:ext cx="431800" cy="431800"/>
              <a:chOff x="2789" y="2115"/>
              <a:chExt cx="272" cy="272"/>
            </a:xfrm>
          </p:grpSpPr>
          <p:sp>
            <p:nvSpPr>
              <p:cNvPr id="20" name="Line 12"/>
              <p:cNvSpPr>
                <a:spLocks noChangeShapeType="1"/>
              </p:cNvSpPr>
              <p:nvPr/>
            </p:nvSpPr>
            <p:spPr>
              <a:xfrm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>
              <a:xfrm rot="16200000"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>
            <a:xfrm>
              <a:off x="4520927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>
            <a:xfrm>
              <a:off x="4693964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>
            <a:xfrm>
              <a:off x="5210547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>
            <a:xfrm>
              <a:off x="5535984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>
            <a:xfrm>
              <a:off x="235461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인공지능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>
            <a:xfrm>
              <a:off x="1926754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지도 학습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머신 러닝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>
            <a:xfrm>
              <a:off x="5239122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민간 의료 시스템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병 치료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>
            <a:xfrm>
              <a:off x="5671170" y="2430413"/>
              <a:ext cx="1143783" cy="331073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 sz="1600">
                  <a:latin typeface="HY견고딕"/>
                  <a:ea typeface="HY견고딕"/>
                  <a:cs typeface="+mn-cs"/>
                </a:rPr>
                <a:t>의료 생활</a:t>
              </a:r>
              <a:endParaRPr kumimoji="1" lang="ko-KR" altLang="en-US" sz="1600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>
            <a:xfrm>
              <a:off x="1547664" y="5416649"/>
              <a:ext cx="6192688" cy="449987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인공지능 의학 시스템 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>
            <a:xfrm>
              <a:off x="1554177" y="1412776"/>
              <a:ext cx="6114168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solidFill>
                    <a:schemeClr val="bg1"/>
                  </a:solidFill>
                  <a:latin typeface="HY견고딕"/>
                  <a:ea typeface="HY견고딕"/>
                  <a:cs typeface="+mn-cs"/>
                </a:rPr>
                <a:t>인공지능 의학 시스템 만들기</a:t>
              </a:r>
              <a:endPara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의학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빅데이터와 머신러닝 시스템으로 의료 기술 이론 판단 처치 를 개인 치료나 시스템 서비스 받지 못하는 생명들 의료 시스템 상황이 나쁜 지역을 도와주는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깨끗한 상황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병치료                            환자 의지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의학                              시스템의 빠른 서비스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  생명의 상황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의학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9" name=""/>
          <p:cNvSpPr/>
          <p:nvPr/>
        </p:nvSpPr>
        <p:spPr>
          <a:xfrm>
            <a:off x="3503712" y="3933055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의학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70893" y="1420205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11840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의학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의학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30" name=""/>
          <p:cNvSpPr/>
          <p:nvPr/>
        </p:nvSpPr>
        <p:spPr>
          <a:xfrm>
            <a:off x="2723455" y="2744924"/>
            <a:ext cx="2232248" cy="11521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의학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2219399" y="2744924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인공지능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  <p:sp>
        <p:nvSpPr>
          <p:cNvPr id="34" name=""/>
          <p:cNvSpPr/>
          <p:nvPr/>
        </p:nvSpPr>
        <p:spPr>
          <a:xfrm>
            <a:off x="6096000" y="2636912"/>
            <a:ext cx="648072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의사</a:t>
            </a:r>
            <a:endParaRPr lang="ko-KR" altLang="en-US" sz="1600"/>
          </a:p>
        </p:txBody>
      </p:sp>
      <p:sp>
        <p:nvSpPr>
          <p:cNvPr id="35" name=""/>
          <p:cNvSpPr/>
          <p:nvPr/>
        </p:nvSpPr>
        <p:spPr>
          <a:xfrm>
            <a:off x="1931367" y="4401108"/>
            <a:ext cx="936104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서비스</a:t>
            </a:r>
            <a:endParaRPr lang="ko-KR" altLang="en-US" sz="1200"/>
          </a:p>
          <a:p>
            <a:pPr algn="ctr">
              <a:defRPr/>
            </a:pPr>
            <a:r>
              <a:rPr lang="ko-KR" altLang="en-US" sz="1200"/>
              <a:t>기계</a:t>
            </a:r>
            <a:endParaRPr lang="ko-KR" altLang="en-US" sz="1200"/>
          </a:p>
        </p:txBody>
      </p:sp>
      <p:cxnSp>
        <p:nvCxnSpPr>
          <p:cNvPr id="36" name=""/>
          <p:cNvCxnSpPr>
            <a:endCxn id="34" idx="1"/>
          </p:cNvCxnSpPr>
          <p:nvPr/>
        </p:nvCxnSpPr>
        <p:spPr>
          <a:xfrm flipV="1">
            <a:off x="5015880" y="2888940"/>
            <a:ext cx="108012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34" idx="2"/>
          </p:cNvCxnSpPr>
          <p:nvPr/>
        </p:nvCxnSpPr>
        <p:spPr>
          <a:xfrm rot="5400000">
            <a:off x="5573942" y="2582906"/>
            <a:ext cx="288032" cy="14041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/>
          <p:nvPr/>
        </p:nvSpPr>
        <p:spPr>
          <a:xfrm>
            <a:off x="3587551" y="4473116"/>
            <a:ext cx="1368152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의료 생활</a:t>
            </a:r>
            <a:endParaRPr lang="ko-KR" altLang="en-US" sz="1200"/>
          </a:p>
          <a:p>
            <a:pPr algn="ctr">
              <a:defRPr/>
            </a:pPr>
            <a:r>
              <a:rPr lang="ko-KR" altLang="en-US" sz="1200"/>
              <a:t>빅데이터</a:t>
            </a:r>
            <a:endParaRPr lang="ko-KR" altLang="en-US" sz="1200"/>
          </a:p>
        </p:txBody>
      </p:sp>
      <p:cxnSp>
        <p:nvCxnSpPr>
          <p:cNvPr id="43" name=""/>
          <p:cNvCxnSpPr/>
          <p:nvPr/>
        </p:nvCxnSpPr>
        <p:spPr>
          <a:xfrm rot="5400000">
            <a:off x="4343636" y="3068960"/>
            <a:ext cx="14401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>
            <a:stCxn id="42" idx="1"/>
            <a:endCxn id="35" idx="3"/>
          </p:cNvCxnSpPr>
          <p:nvPr/>
        </p:nvCxnSpPr>
        <p:spPr>
          <a:xfrm rot="10800000">
            <a:off x="2867472" y="4653136"/>
            <a:ext cx="720079" cy="720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"/>
          <p:cNvSpPr/>
          <p:nvPr/>
        </p:nvSpPr>
        <p:spPr>
          <a:xfrm>
            <a:off x="6096000" y="3501008"/>
            <a:ext cx="648072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환자</a:t>
            </a:r>
            <a:endParaRPr lang="ko-KR" altLang="en-US" sz="1600"/>
          </a:p>
        </p:txBody>
      </p:sp>
      <p:cxnSp>
        <p:nvCxnSpPr>
          <p:cNvPr id="49" name=""/>
          <p:cNvCxnSpPr/>
          <p:nvPr/>
        </p:nvCxnSpPr>
        <p:spPr>
          <a:xfrm flipV="1">
            <a:off x="5015880" y="3753036"/>
            <a:ext cx="108012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"/>
          <p:cNvCxnSpPr>
            <a:stCxn id="48" idx="2"/>
          </p:cNvCxnSpPr>
          <p:nvPr/>
        </p:nvCxnSpPr>
        <p:spPr>
          <a:xfrm rot="5400000">
            <a:off x="5663952" y="3284984"/>
            <a:ext cx="36004" cy="14761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"/>
          <p:cNvCxnSpPr>
            <a:endCxn id="42" idx="3"/>
          </p:cNvCxnSpPr>
          <p:nvPr/>
        </p:nvCxnSpPr>
        <p:spPr>
          <a:xfrm rot="5400000">
            <a:off x="4829690" y="3951058"/>
            <a:ext cx="900100" cy="64807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"/>
          <p:cNvCxnSpPr>
            <a:endCxn id="35" idx="0"/>
          </p:cNvCxnSpPr>
          <p:nvPr/>
        </p:nvCxnSpPr>
        <p:spPr>
          <a:xfrm rot="5400000">
            <a:off x="1985373" y="3951058"/>
            <a:ext cx="86409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"/>
          <p:cNvSpPr/>
          <p:nvPr/>
        </p:nvSpPr>
        <p:spPr>
          <a:xfrm>
            <a:off x="3587551" y="5121188"/>
            <a:ext cx="1368152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공공 빅데이터</a:t>
            </a:r>
            <a:endParaRPr lang="ko-KR" altLang="en-US" sz="1200"/>
          </a:p>
        </p:txBody>
      </p:sp>
      <p:sp>
        <p:nvSpPr>
          <p:cNvPr id="54" name=""/>
          <p:cNvSpPr/>
          <p:nvPr/>
        </p:nvSpPr>
        <p:spPr>
          <a:xfrm>
            <a:off x="3575720" y="5733256"/>
            <a:ext cx="1368152" cy="50405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의료 통계 정보</a:t>
            </a:r>
            <a:endParaRPr lang="ko-KR" altLang="en-US" sz="1200"/>
          </a:p>
          <a:p>
            <a:pPr algn="ctr">
              <a:defRPr/>
            </a:pPr>
            <a:r>
              <a:rPr lang="ko-KR" altLang="en-US" sz="1200"/>
              <a:t>의료 빅데이터</a:t>
            </a:r>
            <a:endParaRPr lang="ko-KR" altLang="en-US" sz="1200"/>
          </a:p>
        </p:txBody>
      </p:sp>
      <p:cxnSp>
        <p:nvCxnSpPr>
          <p:cNvPr id="55" name=""/>
          <p:cNvCxnSpPr>
            <a:stCxn id="35" idx="3"/>
            <a:endCxn id="53" idx="1"/>
          </p:cNvCxnSpPr>
          <p:nvPr/>
        </p:nvCxnSpPr>
        <p:spPr>
          <a:xfrm>
            <a:off x="2867472" y="4653136"/>
            <a:ext cx="720080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endCxn id="54" idx="1"/>
          </p:cNvCxnSpPr>
          <p:nvPr/>
        </p:nvCxnSpPr>
        <p:spPr>
          <a:xfrm>
            <a:off x="2351584" y="4941168"/>
            <a:ext cx="1224136" cy="1044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"/>
          <p:cNvSpPr/>
          <p:nvPr/>
        </p:nvSpPr>
        <p:spPr>
          <a:xfrm>
            <a:off x="5591944" y="5157192"/>
            <a:ext cx="1512168" cy="72008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보건 의료 </a:t>
            </a:r>
            <a:endParaRPr lang="ko-KR" altLang="en-US" sz="1200"/>
          </a:p>
          <a:p>
            <a:pPr algn="ctr">
              <a:defRPr/>
            </a:pPr>
            <a:r>
              <a:rPr lang="ko-KR" altLang="en-US" sz="1200"/>
              <a:t>빅데이터 </a:t>
            </a:r>
            <a:endParaRPr lang="ko-KR" altLang="en-US" sz="1200"/>
          </a:p>
          <a:p>
            <a:pPr algn="ctr">
              <a:defRPr/>
            </a:pPr>
            <a:r>
              <a:rPr lang="ko-KR" altLang="en-US" sz="1200"/>
              <a:t>개방 시스템</a:t>
            </a:r>
            <a:endParaRPr lang="ko-KR" altLang="en-US" sz="1200"/>
          </a:p>
        </p:txBody>
      </p:sp>
      <p:cxnSp>
        <p:nvCxnSpPr>
          <p:cNvPr id="59" name=""/>
          <p:cNvCxnSpPr>
            <a:endCxn id="58" idx="1"/>
          </p:cNvCxnSpPr>
          <p:nvPr/>
        </p:nvCxnSpPr>
        <p:spPr>
          <a:xfrm>
            <a:off x="4943872" y="5301208"/>
            <a:ext cx="648072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>
            <a:stCxn id="54" idx="3"/>
            <a:endCxn id="58" idx="1"/>
          </p:cNvCxnSpPr>
          <p:nvPr/>
        </p:nvCxnSpPr>
        <p:spPr>
          <a:xfrm flipV="1">
            <a:off x="4943872" y="5517232"/>
            <a:ext cx="648072" cy="4680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70893" y="1420205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11840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의학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의학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grpSp>
        <p:nvGrpSpPr>
          <p:cNvPr id="61" name=""/>
          <p:cNvGrpSpPr/>
          <p:nvPr/>
        </p:nvGrpSpPr>
        <p:grpSpPr>
          <a:xfrm rot="0">
            <a:off x="1931368" y="2636912"/>
            <a:ext cx="5172744" cy="3600400"/>
            <a:chOff x="1931367" y="2636912"/>
            <a:chExt cx="5172744" cy="3600400"/>
          </a:xfrm>
        </p:grpSpPr>
        <p:sp>
          <p:nvSpPr>
            <p:cNvPr id="30" name=""/>
            <p:cNvSpPr/>
            <p:nvPr/>
          </p:nvSpPr>
          <p:spPr>
            <a:xfrm>
              <a:off x="2723455" y="2744924"/>
              <a:ext cx="2232248" cy="1152128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의학</a:t>
              </a:r>
              <a:endParaRPr lang="ko-KR" altLang="en-US"/>
            </a:p>
            <a:p>
              <a:pPr algn="ctr">
                <a:defRPr/>
              </a:pPr>
              <a:r>
                <a:rPr lang="ko-KR" altLang="en-US"/>
                <a:t>시스템</a:t>
              </a: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2219399" y="2744924"/>
              <a:ext cx="1224136" cy="792088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인공지능</a:t>
              </a:r>
              <a:endParaRPr lang="ko-KR" altLang="en-US"/>
            </a:p>
            <a:p>
              <a:pPr algn="ctr">
                <a:defRPr/>
              </a:pPr>
              <a:r>
                <a:rPr lang="ko-KR" altLang="en-US"/>
                <a:t>시스템</a:t>
              </a: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6096000" y="2636912"/>
              <a:ext cx="648072" cy="50405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/>
                <a:t>의사</a:t>
              </a:r>
              <a:endParaRPr lang="ko-KR" altLang="en-US" sz="1600"/>
            </a:p>
          </p:txBody>
        </p:sp>
        <p:sp>
          <p:nvSpPr>
            <p:cNvPr id="35" name=""/>
            <p:cNvSpPr/>
            <p:nvPr/>
          </p:nvSpPr>
          <p:spPr>
            <a:xfrm>
              <a:off x="1931367" y="4401108"/>
              <a:ext cx="936104" cy="50405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/>
                <a:t>서비스</a:t>
              </a:r>
              <a:endParaRPr lang="ko-KR" altLang="en-US" sz="1200"/>
            </a:p>
            <a:p>
              <a:pPr algn="ctr">
                <a:defRPr/>
              </a:pPr>
              <a:r>
                <a:rPr lang="ko-KR" altLang="en-US" sz="1200"/>
                <a:t>기계</a:t>
              </a:r>
              <a:endParaRPr lang="ko-KR" altLang="en-US" sz="1200"/>
            </a:p>
          </p:txBody>
        </p:sp>
        <p:cxnSp>
          <p:nvCxnSpPr>
            <p:cNvPr id="36" name=""/>
            <p:cNvCxnSpPr/>
            <p:nvPr/>
          </p:nvCxnSpPr>
          <p:spPr>
            <a:xfrm flipV="1">
              <a:off x="5015880" y="2888940"/>
              <a:ext cx="1080120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"/>
            <p:cNvCxnSpPr/>
            <p:nvPr/>
          </p:nvCxnSpPr>
          <p:spPr>
            <a:xfrm rot="5400000">
              <a:off x="5573942" y="2582906"/>
              <a:ext cx="288032" cy="1404156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"/>
            <p:cNvSpPr/>
            <p:nvPr/>
          </p:nvSpPr>
          <p:spPr>
            <a:xfrm>
              <a:off x="3587551" y="4473116"/>
              <a:ext cx="1368152" cy="50405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/>
                <a:t>의료 생활</a:t>
              </a:r>
              <a:endParaRPr lang="ko-KR" altLang="en-US" sz="1200"/>
            </a:p>
            <a:p>
              <a:pPr algn="ctr">
                <a:defRPr/>
              </a:pPr>
              <a:r>
                <a:rPr lang="ko-KR" altLang="en-US" sz="1200"/>
                <a:t>빅데이터</a:t>
              </a:r>
              <a:endParaRPr lang="ko-KR" altLang="en-US" sz="1200"/>
            </a:p>
          </p:txBody>
        </p:sp>
        <p:cxnSp>
          <p:nvCxnSpPr>
            <p:cNvPr id="43" name=""/>
            <p:cNvCxnSpPr/>
            <p:nvPr/>
          </p:nvCxnSpPr>
          <p:spPr>
            <a:xfrm rot="5400000">
              <a:off x="4343636" y="3068960"/>
              <a:ext cx="144016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"/>
            <p:cNvCxnSpPr/>
            <p:nvPr/>
          </p:nvCxnSpPr>
          <p:spPr>
            <a:xfrm rot="10800000">
              <a:off x="2867472" y="4653136"/>
              <a:ext cx="720079" cy="720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"/>
            <p:cNvSpPr/>
            <p:nvPr/>
          </p:nvSpPr>
          <p:spPr>
            <a:xfrm>
              <a:off x="6096000" y="3501008"/>
              <a:ext cx="648072" cy="50405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/>
                <a:t>환자</a:t>
              </a:r>
              <a:endParaRPr lang="ko-KR" altLang="en-US" sz="1600"/>
            </a:p>
          </p:txBody>
        </p:sp>
        <p:cxnSp>
          <p:nvCxnSpPr>
            <p:cNvPr id="49" name=""/>
            <p:cNvCxnSpPr/>
            <p:nvPr/>
          </p:nvCxnSpPr>
          <p:spPr>
            <a:xfrm flipV="1">
              <a:off x="5015880" y="3753036"/>
              <a:ext cx="1080120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"/>
            <p:cNvCxnSpPr/>
            <p:nvPr/>
          </p:nvCxnSpPr>
          <p:spPr>
            <a:xfrm rot="5400000">
              <a:off x="5663952" y="3284984"/>
              <a:ext cx="36004" cy="1476164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"/>
            <p:cNvCxnSpPr/>
            <p:nvPr/>
          </p:nvCxnSpPr>
          <p:spPr>
            <a:xfrm rot="5400000">
              <a:off x="4829690" y="3951058"/>
              <a:ext cx="900100" cy="648072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"/>
            <p:cNvCxnSpPr/>
            <p:nvPr/>
          </p:nvCxnSpPr>
          <p:spPr>
            <a:xfrm rot="5400000">
              <a:off x="1985373" y="3951058"/>
              <a:ext cx="864096" cy="36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"/>
            <p:cNvSpPr/>
            <p:nvPr/>
          </p:nvSpPr>
          <p:spPr>
            <a:xfrm>
              <a:off x="3587551" y="5121188"/>
              <a:ext cx="1368152" cy="50405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/>
                <a:t>공공 빅데이터</a:t>
              </a:r>
              <a:endParaRPr lang="ko-KR" altLang="en-US" sz="1200"/>
            </a:p>
          </p:txBody>
        </p:sp>
        <p:sp>
          <p:nvSpPr>
            <p:cNvPr id="54" name=""/>
            <p:cNvSpPr/>
            <p:nvPr/>
          </p:nvSpPr>
          <p:spPr>
            <a:xfrm>
              <a:off x="3575720" y="5733256"/>
              <a:ext cx="1368152" cy="50405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/>
                <a:t>의료 통계 정보</a:t>
              </a:r>
              <a:endParaRPr lang="ko-KR" altLang="en-US" sz="1200"/>
            </a:p>
            <a:p>
              <a:pPr algn="ctr">
                <a:defRPr/>
              </a:pPr>
              <a:r>
                <a:rPr lang="ko-KR" altLang="en-US" sz="1200"/>
                <a:t>의료 빅데이터</a:t>
              </a:r>
              <a:endParaRPr lang="ko-KR" altLang="en-US" sz="1200"/>
            </a:p>
          </p:txBody>
        </p:sp>
        <p:cxnSp>
          <p:nvCxnSpPr>
            <p:cNvPr id="55" name=""/>
            <p:cNvCxnSpPr/>
            <p:nvPr/>
          </p:nvCxnSpPr>
          <p:spPr>
            <a:xfrm>
              <a:off x="2867472" y="4653136"/>
              <a:ext cx="720080" cy="72008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"/>
            <p:cNvCxnSpPr/>
            <p:nvPr/>
          </p:nvCxnSpPr>
          <p:spPr>
            <a:xfrm>
              <a:off x="2351584" y="4941168"/>
              <a:ext cx="1224136" cy="104411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"/>
            <p:cNvSpPr/>
            <p:nvPr/>
          </p:nvSpPr>
          <p:spPr>
            <a:xfrm>
              <a:off x="5591944" y="5157192"/>
              <a:ext cx="1512168" cy="72008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/>
                <a:t>보건 의료 </a:t>
              </a:r>
              <a:endParaRPr lang="ko-KR" altLang="en-US" sz="1200"/>
            </a:p>
            <a:p>
              <a:pPr algn="ctr">
                <a:defRPr/>
              </a:pPr>
              <a:r>
                <a:rPr lang="ko-KR" altLang="en-US" sz="1200"/>
                <a:t>빅데이터 </a:t>
              </a:r>
              <a:endParaRPr lang="ko-KR" altLang="en-US" sz="1200"/>
            </a:p>
            <a:p>
              <a:pPr algn="ctr">
                <a:defRPr/>
              </a:pPr>
              <a:r>
                <a:rPr lang="ko-KR" altLang="en-US" sz="1200"/>
                <a:t>개방 시스템</a:t>
              </a:r>
              <a:endParaRPr lang="ko-KR" altLang="en-US" sz="1200"/>
            </a:p>
          </p:txBody>
        </p:sp>
        <p:cxnSp>
          <p:nvCxnSpPr>
            <p:cNvPr id="59" name=""/>
            <p:cNvCxnSpPr/>
            <p:nvPr/>
          </p:nvCxnSpPr>
          <p:spPr>
            <a:xfrm>
              <a:off x="4943872" y="5301208"/>
              <a:ext cx="648072" cy="2160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"/>
            <p:cNvCxnSpPr/>
            <p:nvPr/>
          </p:nvCxnSpPr>
          <p:spPr>
            <a:xfrm flipV="1">
              <a:off x="4943872" y="5517232"/>
              <a:ext cx="648072" cy="46805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3628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0223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인공지능 의학 시스템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아픈 사람이나 어려운 상황에 있는 작은 생명은 지금까지 계속 힘들고 지친 상황이고 앞으로도 좋아지기 힘든 체계나 나라의 선택에 처해있다 도와주는데 가격측정불가하다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.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깨끗한 상황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병치료                            환자 의지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의학                              시스템의 빠른 서비스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                                         생명의 상황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인공지능 의학 시스템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9" name=""/>
          <p:cNvSpPr/>
          <p:nvPr/>
        </p:nvSpPr>
        <p:spPr>
          <a:xfrm>
            <a:off x="3503712" y="3933055"/>
            <a:ext cx="1224136" cy="7920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의학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시스템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grpSp>
        <p:nvGrpSpPr>
          <p:cNvPr id="3" name="그룹 27"/>
          <p:cNvGrpSpPr/>
          <p:nvPr/>
        </p:nvGrpSpPr>
        <p:grpSpPr>
          <a:xfrm rot="0">
            <a:off x="1403648" y="1196752"/>
            <a:ext cx="6410325" cy="5027414"/>
            <a:chOff x="1403077" y="1340768"/>
            <a:chExt cx="6410325" cy="502741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>
            <a:xfrm>
              <a:off x="1403077" y="1340768"/>
              <a:ext cx="6410325" cy="576263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3300"/>
                </a:gs>
                <a:gs pos="51000">
                  <a:srgbClr val="9fbb15"/>
                </a:gs>
                <a:gs pos="100000">
                  <a:srgbClr val="ffffd5"/>
                </a:gs>
              </a:gsLst>
              <a:lin ang="13500000" scaled="1"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>
            <a:xfrm>
              <a:off x="1404120" y="5373216"/>
              <a:ext cx="6408240" cy="99496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18900000" scaled="1"/>
            </a:gradFill>
            <a:ln w="9525" algn="ctr">
              <a:solidFill>
                <a:schemeClr val="bg1">
                  <a:lumMod val="50000"/>
                </a:schemeClr>
              </a:solidFill>
              <a:round/>
            </a:ln>
            <a:effectLst/>
            <a:scene3d>
              <a:camera prst="orthographicFront"/>
              <a:lightRig rig="threePt" dir="t"/>
            </a:scene3d>
            <a:sp3d prstMaterial="plastic">
              <a:bevelT w="190500" h="63500"/>
            </a:sp3d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R="0" lvl="0" inden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ko-KR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>
            <a:xfrm>
              <a:off x="1706539" y="2564904"/>
              <a:ext cx="5779689" cy="2006699"/>
            </a:xfrm>
            <a:prstGeom prst="roundRect">
              <a:avLst>
                <a:gd name="adj" fmla="val 8285"/>
              </a:avLst>
            </a:prstGeom>
            <a:gradFill flip="none" rotWithShape="1">
              <a:gsLst>
                <a:gs pos="0">
                  <a:srgbClr val="b02a00"/>
                </a:gs>
                <a:gs pos="50000">
                  <a:srgbClr val="e2b40c"/>
                </a:gs>
                <a:gs pos="100000">
                  <a:srgbClr val="ffffcc"/>
                </a:gs>
              </a:gsLst>
              <a:lin ang="13500000" scaled="1"/>
              <a:tileRect/>
            </a:gradFill>
            <a:ln>
              <a:noFill/>
            </a:ln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>
            <a:xfrm>
              <a:off x="1890440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>
            <a:xfrm>
              <a:off x="2215877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1"/>
            <p:cNvGrpSpPr/>
            <p:nvPr/>
          </p:nvGrpSpPr>
          <p:grpSpPr>
            <a:xfrm rot="0">
              <a:off x="4390752" y="3315618"/>
              <a:ext cx="431800" cy="431800"/>
              <a:chOff x="2789" y="2115"/>
              <a:chExt cx="272" cy="272"/>
            </a:xfrm>
          </p:grpSpPr>
          <p:sp>
            <p:nvSpPr>
              <p:cNvPr id="20" name="Line 12"/>
              <p:cNvSpPr>
                <a:spLocks noChangeShapeType="1"/>
              </p:cNvSpPr>
              <p:nvPr/>
            </p:nvSpPr>
            <p:spPr>
              <a:xfrm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>
              <a:xfrm rot="16200000">
                <a:off x="2789" y="2251"/>
                <a:ext cx="27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</a:ln>
              <a:effectLst/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>
            <a:xfrm>
              <a:off x="4520927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>
            <a:xfrm>
              <a:off x="4693964" y="4812631"/>
              <a:ext cx="0" cy="360363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>
            <a:xfrm>
              <a:off x="5210547" y="2737768"/>
              <a:ext cx="2089150" cy="165735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sx="80000" sy="80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63500" h="25400" prst="softRound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ko-KR">
                <a:solidFill>
                  <a:prstClr val="white"/>
                </a:solidFill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>
            <a:xfrm>
              <a:off x="5535984" y="2430413"/>
              <a:ext cx="1403350" cy="4143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600000"/>
              </a:lightRig>
            </a:scene3d>
            <a:sp3d>
              <a:bevelT w="31750" h="317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>
            <a:xfrm>
              <a:off x="235461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>
                  <a:latin typeface="HY견고딕"/>
                  <a:ea typeface="HY견고딕"/>
                  <a:cs typeface="+mn-cs"/>
                </a:rPr>
                <a:t>3</a:t>
              </a: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차 산업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>
            <a:xfrm>
              <a:off x="1926754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갖춰진 세계산업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성장가능성의 시작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>
            <a:xfrm>
              <a:off x="5239122" y="3078485"/>
              <a:ext cx="2016224" cy="81647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빠른 데이터 핸들링 능력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빅데이터 공급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>
            <a:xfrm>
              <a:off x="5671170" y="2430413"/>
              <a:ext cx="1143783" cy="359648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ko-KR" altLang="en-US">
                  <a:latin typeface="HY견고딕"/>
                  <a:ea typeface="HY견고딕"/>
                  <a:cs typeface="+mn-cs"/>
                </a:rPr>
                <a:t>인공지능</a:t>
              </a:r>
              <a:endParaRPr kumimoji="1" lang="ko-KR" altLang="en-US"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>
            <a:xfrm>
              <a:off x="1547664" y="5416649"/>
              <a:ext cx="6192688" cy="821461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ko-KR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4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차 산업 혁명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  <a:p>
              <a:pPr marR="0" lvl="0" inden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Font typeface="Wingdings"/>
                <a:buChar char="§"/>
                <a:defRPr/>
              </a:pPr>
              <a:r>
                <a:rPr kumimoji="1"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 </a:t>
              </a:r>
              <a:r>
                <a:rPr kumimoji="1"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/>
                  <a:ea typeface="HY견고딕"/>
                  <a:cs typeface="+mn-cs"/>
                </a:rPr>
                <a:t>인공지능 시스템 </a:t>
              </a:r>
              <a:endPara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>
            <a:xfrm>
              <a:off x="1554177" y="1412776"/>
              <a:ext cx="6114168" cy="369332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spAutoFit/>
            </a:bodyPr>
            <a:lstStyle/>
            <a:p>
              <a:pPr marR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>
                  <a:solidFill>
                    <a:schemeClr val="bg1"/>
                  </a:solidFill>
                  <a:latin typeface="HY견고딕"/>
                  <a:ea typeface="HY견고딕"/>
                  <a:cs typeface="+mn-cs"/>
                </a:rPr>
                <a:t>4</a:t>
              </a:r>
              <a:r>
                <a:rPr kumimoji="1" lang="ko-KR" altLang="en-US">
                  <a:solidFill>
                    <a:schemeClr val="bg1"/>
                  </a:solidFill>
                  <a:latin typeface="HY견고딕"/>
                  <a:ea typeface="HY견고딕"/>
                  <a:cs typeface="+mn-cs"/>
                </a:rPr>
                <a:t>차 산업 빅픽쳐</a:t>
              </a:r>
              <a:endPara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338434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학습 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보고 듣고 선택하면서 생각이 자연을 깨끗하게 지키게 성장하는 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생각 모양 스타일 갖춰서 생각 능력 기르기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생각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에너지 자유생활 생명의 자연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에너지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신체랑 같은 에너지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신체랑 같을 수 있는 에너지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나빠지는 에너지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자유생활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자연에 맞는 생활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생각으로 선택한 생활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 성장에 맞는 생활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생명의 자연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깨끗한 바다 강 산 들 과일나무숲 양식장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지력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3" cy="420503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41177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4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차 산업 빅픽쳐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지구가 생기고 생명들은 깨끗하고 이쁜 선택으로 세상에서 질서와 자유를 지키며 이론 기술 마음을 모아 나쁜 것들과 싸우고 다양한 선택을 하면서 생활하고 행복해 하고 있습니다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.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제일 좋은 차 컴퓨터 비행기가 만들어지고 제일 좋은 사상 이론 기술이 만들어지면서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3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차 산업혁명의 세상이 힘들고 지치면서 어려운 상황에 있는 생명들을 빠르게 도와주고 다치지 않게 하고 아프지 않게 모르지 않게 궁금해하지 않게 속상하지 않게 성장하도 있습니다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.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4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차 산업의 시작과 빅픽쳐는 작은 생명들이 지금까지 다치고 힘든 일을 케어하고 에너지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떨어진거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1000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년 깨끗한 자연에서 생활하면서 드럽거나 아프지 않고 행복하게 생활하면서 이뻐보이기를 바래요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.</a:t>
            </a:r>
            <a:endParaRPr kumimoji="1"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4</a:t>
            </a: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차 산업 빅픽쳐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ThankYou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41177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학습 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모양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등급 신체 생명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등급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같은 등급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다른 등급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주위에 있으면 안되는 등급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신체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같은 신체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다른 선택의 신체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성장 진화한 신체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생명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생명의 색깔 기술 아름다움이 보여지는 일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스타일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에너지 생각 기술 사회 자연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에너지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같은 에너지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같은 에너지가 아니여도 대는지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같은 에너지면 안대는지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생각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세계를 지키고 생각을 지킴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나라를 이끌고 생명을 보호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영역을 갖추고 지역을 만드는지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지력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265092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학습 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기술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기술 스타일이 좋다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기술 스타일이 좋아질 것이다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기술 스케일이 좋다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기술 스케일이 적다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사회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생략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   자연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집이나 자연이 깨끗하다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다른 집이나 자연이 부럽다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/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적이 없거나 멀리있나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지력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 시스템 만들기</a:t>
            </a:r>
            <a:endParaRPr lang="ko-KR" altLang="en-US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>
          <a:xfrm>
            <a:off x="1210717" y="1672233"/>
            <a:ext cx="6325442" cy="41330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8900000" scaled="1"/>
          </a:gradFill>
          <a:ln w="9525" algn="ctr">
            <a:solidFill>
              <a:schemeClr val="bg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plastic">
            <a:bevelT w="190500" h="63500"/>
          </a:sp3d>
        </p:spPr>
        <p:txBody>
          <a:bodyPr vert="horz" wrap="none" lIns="91440" tIns="45720" rIns="91440" bIns="45720" anchor="ctr" anchorCtr="0">
            <a:prstTxWarp prst="textNoShape">
              <a:avLst/>
            </a:prstTxWarp>
          </a:bodyPr>
          <a:lstStyle/>
          <a:p>
            <a:pPr marR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ko-KR" altLang="ko-KR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>
          <a:xfrm>
            <a:off x="1351334" y="2100150"/>
            <a:ext cx="6101953" cy="228897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Char char="§"/>
              <a:defRPr/>
            </a:pPr>
            <a:r>
              <a:rPr kumimoji="1" lang="ko-KR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학습 능력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보고 듣고 선택하면서 생각이 자연을 깨끗하게 지키게 성장하는 것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자연을 깨끗하게 지키게 생각 성장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생각 성장 </a:t>
            </a:r>
            <a:r>
              <a:rPr kumimoji="1"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-</a:t>
            </a: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프로그램의 이론으로 생략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  <a:p>
            <a:pPr marR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/>
              <a:buNone/>
              <a:defRPr/>
            </a:pPr>
            <a:r>
              <a:rPr kumimoji="1"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HY견고딕"/>
                <a:ea typeface="HY견고딕"/>
                <a:cs typeface="+mn-cs"/>
              </a:rPr>
              <a:t>   생각을 진화 성장 시키는 이론이나 시스템 체계를 프로그램으로 만든다  </a:t>
            </a:r>
            <a:endParaRPr kumimoji="1"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/>
              <a:ea typeface="HY견고딕"/>
              <a:cs typeface="+mn-cs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>
          <a:xfrm>
            <a:off x="1192372" y="908720"/>
            <a:ext cx="6410325" cy="5762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00"/>
              </a:gs>
              <a:gs pos="51000">
                <a:srgbClr val="9fbb15"/>
              </a:gs>
              <a:gs pos="100000">
                <a:srgbClr val="ffffd5"/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>
              <a:rot lat="0" lon="0" rev="3600000"/>
            </a:lightRig>
          </a:scene3d>
          <a:sp3d>
            <a:bevelT w="31750" h="31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ko-KR" altLang="ko-KR">
              <a:solidFill>
                <a:prstClr val="white"/>
              </a:solidFill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>
          <a:xfrm>
            <a:off x="1343472" y="980728"/>
            <a:ext cx="6114168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R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>
                <a:solidFill>
                  <a:schemeClr val="bg1"/>
                </a:solidFill>
                <a:latin typeface="HY견고딕"/>
                <a:ea typeface="HY견고딕"/>
                <a:cs typeface="+mn-cs"/>
              </a:rPr>
              <a:t>지력 만들기</a:t>
            </a:r>
            <a:endParaRPr kumimoji="1" lang="ko-KR" altLang="en-US">
              <a:solidFill>
                <a:schemeClr val="bg1"/>
              </a:solidFill>
              <a:latin typeface="HY견고딕"/>
              <a:ea typeface="HY견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(주)예스폼</ep:Company>
  <ep:Words>2897</ep:Words>
  <ep:PresentationFormat>모바일 최적화 문서</ep:PresentationFormat>
  <ep:Paragraphs>516</ep:Paragraphs>
  <ep:Slides>61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ep:HeadingPairs>
  <ep:TitlesOfParts>
    <vt:vector size="62" baseType="lpstr">
      <vt:lpstr>Office 테마</vt:lpstr>
      <vt:lpstr>인공지능 시스템 만들기 이력서 포트폴리</vt:lpstr>
      <vt:lpstr>슬라이드 2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인공지능 시스템 만들기</vt:lpstr>
      <vt:lpstr>ThankYou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2010-02-01T08:03:16.000</dcterms:created>
  <dc:creator>문서서식 예스폼(www.yesform.com) 김다혜</dc:creator>
  <dc:description>본 문서의 저작권은 예스폼(yesform)에 있으며
무단 복제 배포시 법적인 제재를 받을 수 있습니다.</dc:description>
  <cp:keywords>www.yesform.com</cp:keywords>
  <cp:lastModifiedBy>Jo</cp:lastModifiedBy>
  <dcterms:modified xsi:type="dcterms:W3CDTF">2020-11-19T12:47:03.384</dcterms:modified>
  <cp:revision>1240</cp:revision>
  <dc:title>예스폼 프리미엄 템플릿</dc:title>
  <cp:version>0906.0100.01</cp:version>
</cp:coreProperties>
</file>