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9" r:id="rId2"/>
    <p:sldId id="262" r:id="rId3"/>
    <p:sldId id="264" r:id="rId4"/>
    <p:sldId id="265" r:id="rId5"/>
    <p:sldId id="263" r:id="rId6"/>
    <p:sldId id="275" r:id="rId7"/>
    <p:sldId id="278" r:id="rId8"/>
    <p:sldId id="277" r:id="rId9"/>
    <p:sldId id="267" r:id="rId10"/>
    <p:sldId id="269" r:id="rId11"/>
    <p:sldId id="266" r:id="rId12"/>
    <p:sldId id="257" r:id="rId13"/>
    <p:sldId id="258" r:id="rId14"/>
    <p:sldId id="259" r:id="rId15"/>
    <p:sldId id="260" r:id="rId16"/>
    <p:sldId id="279" r:id="rId17"/>
    <p:sldId id="280" r:id="rId18"/>
    <p:sldId id="281" r:id="rId19"/>
    <p:sldId id="282" r:id="rId20"/>
    <p:sldId id="283" r:id="rId21"/>
    <p:sldId id="284" r:id="rId22"/>
    <p:sldId id="285" r:id="rId23"/>
    <p:sldId id="286" r:id="rId24"/>
    <p:sldId id="287" r:id="rId25"/>
    <p:sldId id="288" r:id="rId26"/>
    <p:sldId id="290" r:id="rId27"/>
    <p:sldId id="291" r:id="rId2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양준식" initials="양" lastIdx="2" clrIdx="0">
    <p:extLst>
      <p:ext uri="{19B8F6BF-5375-455C-9EA6-DF929625EA0E}">
        <p15:presenceInfo xmlns:p15="http://schemas.microsoft.com/office/powerpoint/2012/main" userId="S::yjs0724@g.skku.edu::4ee03417-e864-4e30-8817-1103bec71aa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25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ko-KR" altLang="en-US"/>
              <a:t>마스터 제목 스타일 편집</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25E82CA8-A53F-4B0B-9D75-E5CB50AB44AB}" type="datetimeFigureOut">
              <a:rPr lang="ko-KR" altLang="en-US" smtClean="0"/>
              <a:t>2020-10-05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702300C-69C9-48A5-A198-4637701C27F8}" type="slidenum">
              <a:rPr lang="ko-KR" altLang="en-US" smtClean="0"/>
              <a:t>‹#›</a:t>
            </a:fld>
            <a:endParaRPr lang="ko-KR" altLang="en-US"/>
          </a:p>
        </p:txBody>
      </p:sp>
    </p:spTree>
    <p:extLst>
      <p:ext uri="{BB962C8B-B14F-4D97-AF65-F5344CB8AC3E}">
        <p14:creationId xmlns:p14="http://schemas.microsoft.com/office/powerpoint/2010/main" val="1045309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25E82CA8-A53F-4B0B-9D75-E5CB50AB44AB}" type="datetimeFigureOut">
              <a:rPr lang="ko-KR" altLang="en-US" smtClean="0"/>
              <a:t>2020-10-05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702300C-69C9-48A5-A198-4637701C27F8}" type="slidenum">
              <a:rPr lang="ko-KR" altLang="en-US" smtClean="0"/>
              <a:t>‹#›</a:t>
            </a:fld>
            <a:endParaRPr lang="ko-KR" altLang="en-US"/>
          </a:p>
        </p:txBody>
      </p:sp>
    </p:spTree>
    <p:extLst>
      <p:ext uri="{BB962C8B-B14F-4D97-AF65-F5344CB8AC3E}">
        <p14:creationId xmlns:p14="http://schemas.microsoft.com/office/powerpoint/2010/main" val="1335606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25E82CA8-A53F-4B0B-9D75-E5CB50AB44AB}" type="datetimeFigureOut">
              <a:rPr lang="ko-KR" altLang="en-US" smtClean="0"/>
              <a:t>2020-10-05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702300C-69C9-48A5-A198-4637701C27F8}" type="slidenum">
              <a:rPr lang="ko-KR" altLang="en-US" smtClean="0"/>
              <a:t>‹#›</a:t>
            </a:fld>
            <a:endParaRPr lang="ko-KR" altLang="en-US"/>
          </a:p>
        </p:txBody>
      </p:sp>
    </p:spTree>
    <p:extLst>
      <p:ext uri="{BB962C8B-B14F-4D97-AF65-F5344CB8AC3E}">
        <p14:creationId xmlns:p14="http://schemas.microsoft.com/office/powerpoint/2010/main" val="625030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25E82CA8-A53F-4B0B-9D75-E5CB50AB44AB}" type="datetimeFigureOut">
              <a:rPr lang="ko-KR" altLang="en-US" smtClean="0"/>
              <a:t>2020-10-05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702300C-69C9-48A5-A198-4637701C27F8}" type="slidenum">
              <a:rPr lang="ko-KR" altLang="en-US" smtClean="0"/>
              <a:t>‹#›</a:t>
            </a:fld>
            <a:endParaRPr lang="ko-KR" altLang="en-US"/>
          </a:p>
        </p:txBody>
      </p:sp>
    </p:spTree>
    <p:extLst>
      <p:ext uri="{BB962C8B-B14F-4D97-AF65-F5344CB8AC3E}">
        <p14:creationId xmlns:p14="http://schemas.microsoft.com/office/powerpoint/2010/main" val="1385139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ko-KR" altLang="en-US"/>
              <a:t>마스터 제목 스타일 편집</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25E82CA8-A53F-4B0B-9D75-E5CB50AB44AB}" type="datetimeFigureOut">
              <a:rPr lang="ko-KR" altLang="en-US" smtClean="0"/>
              <a:t>2020-10-05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702300C-69C9-48A5-A198-4637701C27F8}" type="slidenum">
              <a:rPr lang="ko-KR" altLang="en-US" smtClean="0"/>
              <a:t>‹#›</a:t>
            </a:fld>
            <a:endParaRPr lang="ko-KR" altLang="en-US"/>
          </a:p>
        </p:txBody>
      </p:sp>
    </p:spTree>
    <p:extLst>
      <p:ext uri="{BB962C8B-B14F-4D97-AF65-F5344CB8AC3E}">
        <p14:creationId xmlns:p14="http://schemas.microsoft.com/office/powerpoint/2010/main" val="10048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25E82CA8-A53F-4B0B-9D75-E5CB50AB44AB}" type="datetimeFigureOut">
              <a:rPr lang="ko-KR" altLang="en-US" smtClean="0"/>
              <a:t>2020-10-05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702300C-69C9-48A5-A198-4637701C27F8}" type="slidenum">
              <a:rPr lang="ko-KR" altLang="en-US" smtClean="0"/>
              <a:t>‹#›</a:t>
            </a:fld>
            <a:endParaRPr lang="ko-KR" altLang="en-US"/>
          </a:p>
        </p:txBody>
      </p:sp>
    </p:spTree>
    <p:extLst>
      <p:ext uri="{BB962C8B-B14F-4D97-AF65-F5344CB8AC3E}">
        <p14:creationId xmlns:p14="http://schemas.microsoft.com/office/powerpoint/2010/main" val="695148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472381" y="3618442"/>
            <a:ext cx="2901255" cy="5322183"/>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3471863" y="3618442"/>
            <a:ext cx="2915543" cy="5322183"/>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25E82CA8-A53F-4B0B-9D75-E5CB50AB44AB}" type="datetimeFigureOut">
              <a:rPr lang="ko-KR" altLang="en-US" smtClean="0"/>
              <a:t>2020-10-05</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0702300C-69C9-48A5-A198-4637701C27F8}" type="slidenum">
              <a:rPr lang="ko-KR" altLang="en-US" smtClean="0"/>
              <a:t>‹#›</a:t>
            </a:fld>
            <a:endParaRPr lang="ko-KR" altLang="en-US"/>
          </a:p>
        </p:txBody>
      </p:sp>
    </p:spTree>
    <p:extLst>
      <p:ext uri="{BB962C8B-B14F-4D97-AF65-F5344CB8AC3E}">
        <p14:creationId xmlns:p14="http://schemas.microsoft.com/office/powerpoint/2010/main" val="1025048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25E82CA8-A53F-4B0B-9D75-E5CB50AB44AB}" type="datetimeFigureOut">
              <a:rPr lang="ko-KR" altLang="en-US" smtClean="0"/>
              <a:t>2020-10-05</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0702300C-69C9-48A5-A198-4637701C27F8}" type="slidenum">
              <a:rPr lang="ko-KR" altLang="en-US" smtClean="0"/>
              <a:t>‹#›</a:t>
            </a:fld>
            <a:endParaRPr lang="ko-KR" altLang="en-US"/>
          </a:p>
        </p:txBody>
      </p:sp>
    </p:spTree>
    <p:extLst>
      <p:ext uri="{BB962C8B-B14F-4D97-AF65-F5344CB8AC3E}">
        <p14:creationId xmlns:p14="http://schemas.microsoft.com/office/powerpoint/2010/main" val="4078578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82CA8-A53F-4B0B-9D75-E5CB50AB44AB}" type="datetimeFigureOut">
              <a:rPr lang="ko-KR" altLang="en-US" smtClean="0"/>
              <a:t>2020-10-05</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0702300C-69C9-48A5-A198-4637701C27F8}" type="slidenum">
              <a:rPr lang="ko-KR" altLang="en-US" smtClean="0"/>
              <a:t>‹#›</a:t>
            </a:fld>
            <a:endParaRPr lang="ko-KR" altLang="en-US"/>
          </a:p>
        </p:txBody>
      </p:sp>
    </p:spTree>
    <p:extLst>
      <p:ext uri="{BB962C8B-B14F-4D97-AF65-F5344CB8AC3E}">
        <p14:creationId xmlns:p14="http://schemas.microsoft.com/office/powerpoint/2010/main" val="1721021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ko-KR" altLang="en-US"/>
              <a:t>마스터 제목 스타일 편집</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25E82CA8-A53F-4B0B-9D75-E5CB50AB44AB}" type="datetimeFigureOut">
              <a:rPr lang="ko-KR" altLang="en-US" smtClean="0"/>
              <a:t>2020-10-05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702300C-69C9-48A5-A198-4637701C27F8}" type="slidenum">
              <a:rPr lang="ko-KR" altLang="en-US" smtClean="0"/>
              <a:t>‹#›</a:t>
            </a:fld>
            <a:endParaRPr lang="ko-KR" altLang="en-US"/>
          </a:p>
        </p:txBody>
      </p:sp>
    </p:spTree>
    <p:extLst>
      <p:ext uri="{BB962C8B-B14F-4D97-AF65-F5344CB8AC3E}">
        <p14:creationId xmlns:p14="http://schemas.microsoft.com/office/powerpoint/2010/main" val="63281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25E82CA8-A53F-4B0B-9D75-E5CB50AB44AB}" type="datetimeFigureOut">
              <a:rPr lang="ko-KR" altLang="en-US" smtClean="0"/>
              <a:t>2020-10-05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702300C-69C9-48A5-A198-4637701C27F8}" type="slidenum">
              <a:rPr lang="ko-KR" altLang="en-US" smtClean="0"/>
              <a:t>‹#›</a:t>
            </a:fld>
            <a:endParaRPr lang="ko-KR" altLang="en-US"/>
          </a:p>
        </p:txBody>
      </p:sp>
    </p:spTree>
    <p:extLst>
      <p:ext uri="{BB962C8B-B14F-4D97-AF65-F5344CB8AC3E}">
        <p14:creationId xmlns:p14="http://schemas.microsoft.com/office/powerpoint/2010/main" val="489798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25E82CA8-A53F-4B0B-9D75-E5CB50AB44AB}" type="datetimeFigureOut">
              <a:rPr lang="ko-KR" altLang="en-US" smtClean="0"/>
              <a:t>2020-10-05</a:t>
            </a:fld>
            <a:endParaRPr lang="ko-KR"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702300C-69C9-48A5-A198-4637701C27F8}" type="slidenum">
              <a:rPr lang="ko-KR" altLang="en-US" smtClean="0"/>
              <a:t>‹#›</a:t>
            </a:fld>
            <a:endParaRPr lang="ko-KR" altLang="en-US"/>
          </a:p>
        </p:txBody>
      </p:sp>
    </p:spTree>
    <p:extLst>
      <p:ext uri="{BB962C8B-B14F-4D97-AF65-F5344CB8AC3E}">
        <p14:creationId xmlns:p14="http://schemas.microsoft.com/office/powerpoint/2010/main" val="15102994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2.png"/><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www.hurca.com/tag/ecommerc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0.jpg"/><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3.png"/><Relationship Id="rId3" Type="http://schemas.openxmlformats.org/officeDocument/2006/relationships/image" Target="../media/image16.jpg"/><Relationship Id="rId7" Type="http://schemas.openxmlformats.org/officeDocument/2006/relationships/image" Target="../media/image12.png"/><Relationship Id="rId12" Type="http://schemas.openxmlformats.org/officeDocument/2006/relationships/image" Target="../media/image22.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3.svg"/><Relationship Id="rId11" Type="http://schemas.openxmlformats.org/officeDocument/2006/relationships/image" Target="../media/image21.jpeg"/><Relationship Id="rId5" Type="http://schemas.openxmlformats.org/officeDocument/2006/relationships/image" Target="../media/image11.png"/><Relationship Id="rId10" Type="http://schemas.openxmlformats.org/officeDocument/2006/relationships/image" Target="../media/image19.jpg"/><Relationship Id="rId4" Type="http://schemas.openxmlformats.org/officeDocument/2006/relationships/image" Target="../media/image17.jpg"/><Relationship Id="rId9" Type="http://schemas.openxmlformats.org/officeDocument/2006/relationships/image" Target="../media/image20.jpg"/><Relationship Id="rId14" Type="http://schemas.microsoft.com/office/2007/relationships/hdphoto" Target="../media/hdphoto2.wdp"/></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6.jpeg"/></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8.jpeg"/><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15.svg"/><Relationship Id="rId3" Type="http://schemas.openxmlformats.org/officeDocument/2006/relationships/image" Target="../media/image29.jpeg"/><Relationship Id="rId7" Type="http://schemas.openxmlformats.org/officeDocument/2006/relationships/image" Target="../media/image28.jpeg"/><Relationship Id="rId12"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2.jpeg"/><Relationship Id="rId11" Type="http://schemas.openxmlformats.org/officeDocument/2006/relationships/image" Target="../media/image13.svg"/><Relationship Id="rId5" Type="http://schemas.openxmlformats.org/officeDocument/2006/relationships/image" Target="../media/image31.jpeg"/><Relationship Id="rId10" Type="http://schemas.openxmlformats.org/officeDocument/2006/relationships/image" Target="../media/image33.png"/><Relationship Id="rId4" Type="http://schemas.openxmlformats.org/officeDocument/2006/relationships/image" Target="../media/image30.jpeg"/><Relationship Id="rId9" Type="http://schemas.microsoft.com/office/2007/relationships/hdphoto" Target="../media/hdphoto2.wdp"/></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36.jpg"/><Relationship Id="rId7" Type="http://schemas.openxmlformats.org/officeDocument/2006/relationships/image" Target="../media/image39.png"/><Relationship Id="rId2" Type="http://schemas.openxmlformats.org/officeDocument/2006/relationships/image" Target="../media/image37.jpg"/><Relationship Id="rId1" Type="http://schemas.openxmlformats.org/officeDocument/2006/relationships/slideLayout" Target="../slideLayouts/slideLayout1.xml"/><Relationship Id="rId6" Type="http://schemas.openxmlformats.org/officeDocument/2006/relationships/image" Target="../media/image13.svg"/><Relationship Id="rId5" Type="http://schemas.openxmlformats.org/officeDocument/2006/relationships/image" Target="../media/image38.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0.png"/><Relationship Id="rId7"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5.svg"/><Relationship Id="rId5" Type="http://schemas.openxmlformats.org/officeDocument/2006/relationships/image" Target="../media/image41.png"/><Relationship Id="rId4" Type="http://schemas.microsoft.com/office/2007/relationships/hdphoto" Target="../media/hdphoto3.wdp"/><Relationship Id="rId9" Type="http://schemas.microsoft.com/office/2007/relationships/hdphoto" Target="../media/hdphoto2.wdp"/></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xmlns="" id="{BEB0C81E-1FC6-4792-91B8-9FC169636D6A}"/>
              </a:ext>
            </a:extLst>
          </p:cNvPr>
          <p:cNvSpPr/>
          <p:nvPr/>
        </p:nvSpPr>
        <p:spPr>
          <a:xfrm>
            <a:off x="1" y="9708312"/>
            <a:ext cx="6858000" cy="1971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688" y="2419701"/>
            <a:ext cx="4238625" cy="2828925"/>
          </a:xfrm>
          <a:prstGeom prst="rect">
            <a:avLst/>
          </a:prstGeom>
        </p:spPr>
      </p:pic>
      <p:sp>
        <p:nvSpPr>
          <p:cNvPr id="6" name="TextBox 5"/>
          <p:cNvSpPr txBox="1"/>
          <p:nvPr/>
        </p:nvSpPr>
        <p:spPr>
          <a:xfrm>
            <a:off x="1841156" y="8569539"/>
            <a:ext cx="3175687" cy="369332"/>
          </a:xfrm>
          <a:prstGeom prst="rect">
            <a:avLst/>
          </a:prstGeom>
          <a:noFill/>
        </p:spPr>
        <p:txBody>
          <a:bodyPr wrap="square" rtlCol="0">
            <a:spAutoFit/>
          </a:bodyPr>
          <a:lstStyle/>
          <a:p>
            <a:pPr algn="ctr"/>
            <a:r>
              <a:rPr lang="en-US" altLang="ko-KR" dirty="0">
                <a:solidFill>
                  <a:srgbClr val="002060"/>
                </a:solidFill>
                <a:latin typeface="Arial Rounded MT Bold" panose="020F0704030504030204" pitchFamily="34" charset="0"/>
              </a:rPr>
              <a:t>Team 3Mile</a:t>
            </a:r>
            <a:endParaRPr lang="ko-KR" altLang="en-US" dirty="0">
              <a:solidFill>
                <a:srgbClr val="002060"/>
              </a:solidFill>
              <a:latin typeface="Arial Rounded MT Bold" panose="020F0704030504030204" pitchFamily="34" charset="0"/>
            </a:endParaRPr>
          </a:p>
        </p:txBody>
      </p:sp>
      <p:sp>
        <p:nvSpPr>
          <p:cNvPr id="12" name="TextBox 11"/>
          <p:cNvSpPr txBox="1"/>
          <p:nvPr/>
        </p:nvSpPr>
        <p:spPr>
          <a:xfrm>
            <a:off x="846436" y="5591251"/>
            <a:ext cx="5165126" cy="1538883"/>
          </a:xfrm>
          <a:prstGeom prst="rect">
            <a:avLst/>
          </a:prstGeom>
          <a:noFill/>
        </p:spPr>
        <p:txBody>
          <a:bodyPr wrap="square" rtlCol="0">
            <a:spAutoFit/>
          </a:bodyPr>
          <a:lstStyle/>
          <a:p>
            <a:pPr algn="ctr"/>
            <a:r>
              <a:rPr lang="en-US" altLang="ko-KR" sz="3200" b="1" dirty="0">
                <a:solidFill>
                  <a:srgbClr val="FF0000"/>
                </a:solidFill>
              </a:rPr>
              <a:t>Touch</a:t>
            </a:r>
            <a:r>
              <a:rPr lang="en-US" altLang="ko-KR" sz="3200" b="1" dirty="0"/>
              <a:t>ing</a:t>
            </a:r>
            <a:r>
              <a:rPr lang="en-US" altLang="ko-KR" sz="3200" b="1" dirty="0">
                <a:solidFill>
                  <a:srgbClr val="FF0000"/>
                </a:solidFill>
              </a:rPr>
              <a:t> Touch</a:t>
            </a:r>
          </a:p>
          <a:p>
            <a:pPr algn="ctr"/>
            <a:endParaRPr lang="en-US" altLang="ko-KR" sz="800" b="1" dirty="0"/>
          </a:p>
          <a:p>
            <a:pPr algn="ctr"/>
            <a:r>
              <a:rPr lang="en-US" altLang="ko-KR" dirty="0"/>
              <a:t>- An automatic personal information authentication service with a full screen fingerprint scanner</a:t>
            </a:r>
            <a:endParaRPr lang="ko-KR" altLang="en-US" dirty="0"/>
          </a:p>
        </p:txBody>
      </p:sp>
      <p:sp>
        <p:nvSpPr>
          <p:cNvPr id="14" name="직사각형 13"/>
          <p:cNvSpPr/>
          <p:nvPr/>
        </p:nvSpPr>
        <p:spPr>
          <a:xfrm>
            <a:off x="-1" y="-607"/>
            <a:ext cx="6857999" cy="209485"/>
          </a:xfrm>
          <a:prstGeom prst="rect">
            <a:avLst/>
          </a:prstGeom>
          <a:solidFill>
            <a:srgbClr val="FE0000"/>
          </a:solidFill>
          <a:ln>
            <a:solidFill>
              <a:srgbClr val="F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6" name="그룹 25"/>
          <p:cNvGrpSpPr/>
          <p:nvPr/>
        </p:nvGrpSpPr>
        <p:grpSpPr>
          <a:xfrm>
            <a:off x="0" y="3835"/>
            <a:ext cx="1824678" cy="1824678"/>
            <a:chOff x="0" y="3835"/>
            <a:chExt cx="1824678" cy="1824678"/>
          </a:xfrm>
        </p:grpSpPr>
        <p:sp>
          <p:nvSpPr>
            <p:cNvPr id="24" name="직사각형 23"/>
            <p:cNvSpPr/>
            <p:nvPr/>
          </p:nvSpPr>
          <p:spPr>
            <a:xfrm>
              <a:off x="0" y="1619589"/>
              <a:ext cx="1824678" cy="208924"/>
            </a:xfrm>
            <a:prstGeom prst="rect">
              <a:avLst/>
            </a:prstGeom>
            <a:solidFill>
              <a:srgbClr val="FE0000"/>
            </a:solidFill>
            <a:ln>
              <a:solidFill>
                <a:srgbClr val="F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rot="16200000">
              <a:off x="807877" y="811712"/>
              <a:ext cx="1824678" cy="208924"/>
            </a:xfrm>
            <a:prstGeom prst="rect">
              <a:avLst/>
            </a:prstGeom>
            <a:solidFill>
              <a:srgbClr val="FE0000"/>
            </a:solidFill>
            <a:ln>
              <a:solidFill>
                <a:srgbClr val="F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0" name="그룹 29"/>
          <p:cNvGrpSpPr/>
          <p:nvPr/>
        </p:nvGrpSpPr>
        <p:grpSpPr>
          <a:xfrm rot="10800000">
            <a:off x="807877" y="822794"/>
            <a:ext cx="1824678" cy="1824678"/>
            <a:chOff x="0" y="3835"/>
            <a:chExt cx="1824678" cy="1824678"/>
          </a:xfrm>
        </p:grpSpPr>
        <p:sp>
          <p:nvSpPr>
            <p:cNvPr id="31" name="직사각형 30"/>
            <p:cNvSpPr/>
            <p:nvPr/>
          </p:nvSpPr>
          <p:spPr>
            <a:xfrm>
              <a:off x="0" y="1619589"/>
              <a:ext cx="1824678" cy="208924"/>
            </a:xfrm>
            <a:prstGeom prst="rect">
              <a:avLst/>
            </a:prstGeom>
            <a:solidFill>
              <a:srgbClr val="FE0000"/>
            </a:solidFill>
            <a:ln>
              <a:solidFill>
                <a:srgbClr val="F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16200000">
              <a:off x="807877" y="811712"/>
              <a:ext cx="1824678" cy="208924"/>
            </a:xfrm>
            <a:prstGeom prst="rect">
              <a:avLst/>
            </a:prstGeom>
            <a:solidFill>
              <a:srgbClr val="FE0000"/>
            </a:solidFill>
            <a:ln>
              <a:solidFill>
                <a:srgbClr val="F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643962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xmlns="" id="{1BB55AB2-3160-4620-A298-3C9A076B6E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2036" y="268323"/>
            <a:ext cx="665018" cy="350044"/>
          </a:xfrm>
          <a:prstGeom prst="rect">
            <a:avLst/>
          </a:prstGeom>
        </p:spPr>
      </p:pic>
      <p:sp>
        <p:nvSpPr>
          <p:cNvPr id="6" name="TextBox 5">
            <a:extLst>
              <a:ext uri="{FF2B5EF4-FFF2-40B4-BE49-F238E27FC236}">
                <a16:creationId xmlns:a16="http://schemas.microsoft.com/office/drawing/2014/main" xmlns="" id="{E6B1E9F8-0D76-4887-BBCF-DAE529FECAB7}"/>
              </a:ext>
            </a:extLst>
          </p:cNvPr>
          <p:cNvSpPr txBox="1"/>
          <p:nvPr/>
        </p:nvSpPr>
        <p:spPr>
          <a:xfrm>
            <a:off x="692736" y="887323"/>
            <a:ext cx="5624931" cy="1574149"/>
          </a:xfrm>
          <a:prstGeom prst="rect">
            <a:avLst/>
          </a:prstGeom>
          <a:noFill/>
        </p:spPr>
        <p:txBody>
          <a:bodyPr wrap="square" rtlCol="0">
            <a:spAutoFit/>
          </a:bodyPr>
          <a:lstStyle/>
          <a:p>
            <a:pPr algn="just" latinLnBrk="1">
              <a:lnSpc>
                <a:spcPct val="107000"/>
              </a:lnSpc>
              <a:spcAft>
                <a:spcPts val="800"/>
              </a:spcAft>
            </a:pPr>
            <a:r>
              <a:rPr lang="en-US" altLang="ko-KR" dirty="0">
                <a:ea typeface="Malgun Gothic" panose="020B0503020000020004" pitchFamily="34" charset="-127"/>
                <a:cs typeface="Times New Roman" panose="02020603050405020304" pitchFamily="18" charset="0"/>
              </a:rPr>
              <a:t>	You can also set the boundary of your data. That is, you can easily use the data that you decide to be open with your fingerprint. On the other hand, the data that you don’t want to reveal would not be pulled out of the folder.</a:t>
            </a:r>
            <a:r>
              <a:rPr lang="en-US" altLang="ko-KR" kern="100" dirty="0">
                <a:ea typeface="맑은 고딕" panose="020B0503020000020004" pitchFamily="50" charset="-127"/>
                <a:cs typeface="Times New Roman" panose="02020603050405020304" pitchFamily="18" charset="0"/>
              </a:rPr>
              <a:t> </a:t>
            </a:r>
            <a:endParaRPr lang="ko-KR" altLang="ko-KR" kern="100" dirty="0">
              <a:ea typeface="맑은 고딕" panose="020B0503020000020004" pitchFamily="50" charset="-127"/>
              <a:cs typeface="Times New Roman" panose="02020603050405020304" pitchFamily="18" charset="0"/>
            </a:endParaRPr>
          </a:p>
        </p:txBody>
      </p:sp>
      <p:sp>
        <p:nvSpPr>
          <p:cNvPr id="8" name="TextBox 7">
            <a:extLst>
              <a:ext uri="{FF2B5EF4-FFF2-40B4-BE49-F238E27FC236}">
                <a16:creationId xmlns:a16="http://schemas.microsoft.com/office/drawing/2014/main" xmlns="" id="{9FB750A9-CC4C-4BD5-8C02-3E77984F08C6}"/>
              </a:ext>
            </a:extLst>
          </p:cNvPr>
          <p:cNvSpPr txBox="1"/>
          <p:nvPr/>
        </p:nvSpPr>
        <p:spPr>
          <a:xfrm>
            <a:off x="692736" y="3000668"/>
            <a:ext cx="5624931" cy="6236194"/>
          </a:xfrm>
          <a:prstGeom prst="rect">
            <a:avLst/>
          </a:prstGeom>
          <a:noFill/>
        </p:spPr>
        <p:txBody>
          <a:bodyPr wrap="square" rtlCol="0">
            <a:spAutoFit/>
          </a:bodyPr>
          <a:lstStyle/>
          <a:p>
            <a:pPr algn="just" latinLnBrk="1">
              <a:lnSpc>
                <a:spcPct val="107000"/>
              </a:lnSpc>
              <a:spcAft>
                <a:spcPts val="800"/>
              </a:spcAft>
            </a:pPr>
            <a:r>
              <a:rPr lang="en-US" altLang="ko-KR" dirty="0">
                <a:latin typeface="Arial" panose="020B0604020202020204" pitchFamily="34" charset="0"/>
                <a:ea typeface="Malgun Gothic" panose="020B0503020000020004" pitchFamily="34" charset="-127"/>
                <a:cs typeface="Times New Roman" panose="02020603050405020304" pitchFamily="18" charset="0"/>
              </a:rPr>
              <a:t>	After you put the data in the folder on ‘offer information by fingerprint recognition,’ you can simply pull out the data. When you are trying to sign up or pay on your phone, the website or application requires you to provide several personal information.</a:t>
            </a:r>
          </a:p>
          <a:p>
            <a:pPr algn="just" latinLnBrk="1">
              <a:lnSpc>
                <a:spcPct val="107000"/>
              </a:lnSpc>
              <a:spcAft>
                <a:spcPts val="800"/>
              </a:spcAft>
            </a:pPr>
            <a:r>
              <a:rPr lang="en-US" altLang="ko-KR" dirty="0">
                <a:latin typeface="Arial" panose="020B0604020202020204" pitchFamily="34" charset="0"/>
                <a:ea typeface="Malgun Gothic" panose="020B0503020000020004" pitchFamily="34" charset="-127"/>
                <a:cs typeface="Times New Roman" panose="02020603050405020304" pitchFamily="18" charset="0"/>
              </a:rPr>
              <a:t>	In this situation, when the necessary information is recorded in the folder and it is set to be open, you can easily bring the information with your fingerprint. As soon as you touch the button ‘sign up’ or ‘pay,’ the full-screen fingerprint scanner recognizes your fingerprint. Then, the system will identify which information is needed, and provide the information from the folder. Touching Touch will let you go into the next step without those bothersome process. You can then simply do what you are going to do.</a:t>
            </a:r>
            <a:endParaRPr lang="en-US" altLang="ko-KR" dirty="0">
              <a:latin typeface="Calibri" panose="020F0502020204030204" pitchFamily="34" charset="0"/>
              <a:ea typeface="Malgun Gothic" panose="020B0503020000020004" pitchFamily="34" charset="-127"/>
              <a:cs typeface="Times New Roman" panose="02020603050405020304" pitchFamily="18" charset="0"/>
            </a:endParaRPr>
          </a:p>
          <a:p>
            <a:pPr algn="just" latinLnBrk="1">
              <a:lnSpc>
                <a:spcPct val="107000"/>
              </a:lnSpc>
              <a:spcAft>
                <a:spcPts val="800"/>
              </a:spcAft>
            </a:pPr>
            <a:endParaRPr lang="en-US" altLang="ko-KR" dirty="0">
              <a:latin typeface="Calibri" panose="020F0502020204030204" pitchFamily="34" charset="0"/>
              <a:ea typeface="Malgun Gothic" panose="020B0503020000020004" pitchFamily="34" charset="-127"/>
              <a:cs typeface="Times New Roman" panose="02020603050405020304" pitchFamily="18" charset="0"/>
            </a:endParaRPr>
          </a:p>
          <a:p>
            <a:pPr algn="just" latinLnBrk="1">
              <a:lnSpc>
                <a:spcPct val="107000"/>
              </a:lnSpc>
              <a:spcAft>
                <a:spcPts val="800"/>
              </a:spcAft>
            </a:pPr>
            <a:endParaRPr lang="en-US" altLang="ko-KR" dirty="0">
              <a:latin typeface="Calibri" panose="020F0502020204030204" pitchFamily="34" charset="0"/>
              <a:ea typeface="Malgun Gothic" panose="020B0503020000020004" pitchFamily="34" charset="-127"/>
              <a:cs typeface="Times New Roman" panose="02020603050405020304" pitchFamily="18" charset="0"/>
            </a:endParaRPr>
          </a:p>
          <a:p>
            <a:pPr algn="just" latinLnBrk="1">
              <a:lnSpc>
                <a:spcPct val="107000"/>
              </a:lnSpc>
              <a:spcAft>
                <a:spcPts val="800"/>
              </a:spcAft>
            </a:pPr>
            <a:endParaRPr lang="en-US" altLang="ko-KR" dirty="0">
              <a:latin typeface="Calibri" panose="020F0502020204030204" pitchFamily="34" charset="0"/>
              <a:ea typeface="Malgun Gothic" panose="020B0503020000020004" pitchFamily="34" charset="-127"/>
              <a:cs typeface="Times New Roman" panose="02020603050405020304" pitchFamily="18" charset="0"/>
            </a:endParaRPr>
          </a:p>
          <a:p>
            <a:pPr algn="just" latinLnBrk="1">
              <a:lnSpc>
                <a:spcPct val="107000"/>
              </a:lnSpc>
              <a:spcAft>
                <a:spcPts val="800"/>
              </a:spcAft>
            </a:pPr>
            <a:endParaRPr lang="ko-KR" altLang="ko-KR" kern="100" dirty="0">
              <a:ea typeface="맑은 고딕" panose="020B0503020000020004" pitchFamily="50" charset="-127"/>
              <a:cs typeface="Times New Roman" panose="02020603050405020304" pitchFamily="18" charset="0"/>
            </a:endParaRPr>
          </a:p>
        </p:txBody>
      </p:sp>
      <p:grpSp>
        <p:nvGrpSpPr>
          <p:cNvPr id="5" name="그룹 4">
            <a:extLst>
              <a:ext uri="{FF2B5EF4-FFF2-40B4-BE49-F238E27FC236}">
                <a16:creationId xmlns:a16="http://schemas.microsoft.com/office/drawing/2014/main" xmlns="" id="{22CEC896-2C99-4FEF-8D82-C833B4F5D1EC}"/>
              </a:ext>
            </a:extLst>
          </p:cNvPr>
          <p:cNvGrpSpPr/>
          <p:nvPr/>
        </p:nvGrpSpPr>
        <p:grpSpPr>
          <a:xfrm>
            <a:off x="3009815" y="8015757"/>
            <a:ext cx="953587" cy="1037438"/>
            <a:chOff x="4206204" y="4058073"/>
            <a:chExt cx="953587" cy="1037438"/>
          </a:xfrm>
        </p:grpSpPr>
        <p:pic>
          <p:nvPicPr>
            <p:cNvPr id="10" name="그래픽 9" descr="엄지척 기호">
              <a:extLst>
                <a:ext uri="{FF2B5EF4-FFF2-40B4-BE49-F238E27FC236}">
                  <a16:creationId xmlns:a16="http://schemas.microsoft.com/office/drawing/2014/main" xmlns="" id="{A60FB155-6461-42DE-96DC-DA810894F64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206204" y="4119102"/>
              <a:ext cx="953587" cy="976409"/>
            </a:xfrm>
            <a:prstGeom prst="rect">
              <a:avLst/>
            </a:prstGeom>
          </p:spPr>
        </p:pic>
        <p:pic>
          <p:nvPicPr>
            <p:cNvPr id="11" name="그래픽 10" descr="지문">
              <a:extLst>
                <a:ext uri="{FF2B5EF4-FFF2-40B4-BE49-F238E27FC236}">
                  <a16:creationId xmlns:a16="http://schemas.microsoft.com/office/drawing/2014/main" xmlns="" id="{31D041AE-E4C9-44BF-8E11-4C524CC25BB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4727064" y="4058073"/>
              <a:ext cx="414883" cy="424812"/>
            </a:xfrm>
            <a:prstGeom prst="rect">
              <a:avLst/>
            </a:prstGeom>
          </p:spPr>
        </p:pic>
      </p:grpSp>
      <p:pic>
        <p:nvPicPr>
          <p:cNvPr id="13" name="그림 12" descr="텍스트이(가) 표시된 사진&#10;&#10;자동 생성된 설명">
            <a:extLst>
              <a:ext uri="{FF2B5EF4-FFF2-40B4-BE49-F238E27FC236}">
                <a16:creationId xmlns:a16="http://schemas.microsoft.com/office/drawing/2014/main" xmlns="" id="{2EF54F5C-991B-4449-8CD8-030ADACF24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2736" y="7875075"/>
            <a:ext cx="1667418" cy="1347274"/>
          </a:xfrm>
          <a:prstGeom prst="rect">
            <a:avLst/>
          </a:prstGeom>
        </p:spPr>
      </p:pic>
      <p:pic>
        <p:nvPicPr>
          <p:cNvPr id="15" name="그림 14">
            <a:extLst>
              <a:ext uri="{FF2B5EF4-FFF2-40B4-BE49-F238E27FC236}">
                <a16:creationId xmlns:a16="http://schemas.microsoft.com/office/drawing/2014/main" xmlns="" id="{2B806829-C48D-4675-AF2A-ECD85FB8A4B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17990" y="7945144"/>
            <a:ext cx="1347274" cy="1347274"/>
          </a:xfrm>
          <a:prstGeom prst="rect">
            <a:avLst/>
          </a:prstGeom>
        </p:spPr>
      </p:pic>
      <p:sp>
        <p:nvSpPr>
          <p:cNvPr id="16" name="화살표: 아래쪽 15">
            <a:extLst>
              <a:ext uri="{FF2B5EF4-FFF2-40B4-BE49-F238E27FC236}">
                <a16:creationId xmlns:a16="http://schemas.microsoft.com/office/drawing/2014/main" xmlns="" id="{56BF124D-331B-4B24-B5A5-0C13CDCB6A18}"/>
              </a:ext>
            </a:extLst>
          </p:cNvPr>
          <p:cNvSpPr/>
          <p:nvPr/>
        </p:nvSpPr>
        <p:spPr>
          <a:xfrm rot="16200000">
            <a:off x="2430017" y="8374660"/>
            <a:ext cx="317678" cy="41502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화살표: 아래쪽 17">
            <a:extLst>
              <a:ext uri="{FF2B5EF4-FFF2-40B4-BE49-F238E27FC236}">
                <a16:creationId xmlns:a16="http://schemas.microsoft.com/office/drawing/2014/main" xmlns="" id="{5AD6C403-217E-48D3-909C-D5A04E11F602}"/>
              </a:ext>
            </a:extLst>
          </p:cNvPr>
          <p:cNvSpPr/>
          <p:nvPr/>
        </p:nvSpPr>
        <p:spPr>
          <a:xfrm rot="16200000">
            <a:off x="4240779" y="8385761"/>
            <a:ext cx="317678" cy="41502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xmlns="" id="{4C0D2C83-CD0C-49D1-B115-4132077BAAD2}"/>
              </a:ext>
            </a:extLst>
          </p:cNvPr>
          <p:cNvSpPr txBox="1"/>
          <p:nvPr/>
        </p:nvSpPr>
        <p:spPr>
          <a:xfrm>
            <a:off x="623936" y="2551260"/>
            <a:ext cx="5541328" cy="461665"/>
          </a:xfrm>
          <a:prstGeom prst="rect">
            <a:avLst/>
          </a:prstGeom>
          <a:noFill/>
        </p:spPr>
        <p:txBody>
          <a:bodyPr wrap="square" rtlCol="0">
            <a:spAutoFit/>
          </a:bodyPr>
          <a:lstStyle/>
          <a:p>
            <a:r>
              <a:rPr lang="en-US" altLang="ko-KR" sz="2400" b="1" kern="100" dirty="0">
                <a:solidFill>
                  <a:srgbClr val="FF0000"/>
                </a:solidFill>
                <a:ea typeface="맑은 고딕" panose="020B0503020000020004" pitchFamily="50" charset="-127"/>
                <a:cs typeface="Times New Roman" panose="02020603050405020304" pitchFamily="18" charset="0"/>
              </a:rPr>
              <a:t>(2) Bringing up Stored Information</a:t>
            </a:r>
            <a:endParaRPr lang="ko-KR" altLang="en-US" sz="2400" b="1" dirty="0">
              <a:solidFill>
                <a:srgbClr val="FF0000"/>
              </a:solidFill>
            </a:endParaRPr>
          </a:p>
        </p:txBody>
      </p:sp>
      <p:sp>
        <p:nvSpPr>
          <p:cNvPr id="17" name="직사각형 16">
            <a:extLst>
              <a:ext uri="{FF2B5EF4-FFF2-40B4-BE49-F238E27FC236}">
                <a16:creationId xmlns:a16="http://schemas.microsoft.com/office/drawing/2014/main" xmlns="" id="{EC2186BA-A10B-42DC-9A90-E0C21FF3B36F}"/>
              </a:ext>
            </a:extLst>
          </p:cNvPr>
          <p:cNvSpPr/>
          <p:nvPr/>
        </p:nvSpPr>
        <p:spPr>
          <a:xfrm>
            <a:off x="1" y="9708309"/>
            <a:ext cx="6858000" cy="1971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spTree>
    <p:extLst>
      <p:ext uri="{BB962C8B-B14F-4D97-AF65-F5344CB8AC3E}">
        <p14:creationId xmlns:p14="http://schemas.microsoft.com/office/powerpoint/2010/main" val="677156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AC3C161F-301D-4D11-A4CA-E2C23DD02586}"/>
              </a:ext>
            </a:extLst>
          </p:cNvPr>
          <p:cNvSpPr txBox="1"/>
          <p:nvPr/>
        </p:nvSpPr>
        <p:spPr>
          <a:xfrm>
            <a:off x="616535" y="753955"/>
            <a:ext cx="5763483" cy="954107"/>
          </a:xfrm>
          <a:prstGeom prst="rect">
            <a:avLst/>
          </a:prstGeom>
          <a:noFill/>
        </p:spPr>
        <p:txBody>
          <a:bodyPr wrap="square" rtlCol="0">
            <a:spAutoFit/>
          </a:bodyPr>
          <a:lstStyle/>
          <a:p>
            <a:r>
              <a:rPr lang="en-US" altLang="ko-KR" sz="2800" kern="100" dirty="0">
                <a:effectLst/>
                <a:latin typeface="+mj-lt"/>
                <a:ea typeface="맑은 고딕" panose="020B0503020000020004" pitchFamily="50" charset="-127"/>
                <a:cs typeface="Arial" panose="020B0604020202020204" pitchFamily="34" charset="0"/>
              </a:rPr>
              <a:t>III. How Is Touching Touch</a:t>
            </a:r>
          </a:p>
          <a:p>
            <a:r>
              <a:rPr lang="en-US" altLang="ko-KR" sz="2800" kern="100" dirty="0">
                <a:latin typeface="+mj-lt"/>
                <a:ea typeface="맑은 고딕" panose="020B0503020000020004" pitchFamily="50" charset="-127"/>
                <a:cs typeface="Arial" panose="020B0604020202020204" pitchFamily="34" charset="0"/>
              </a:rPr>
              <a:t>    U</a:t>
            </a:r>
            <a:r>
              <a:rPr lang="en-US" altLang="ko-KR" sz="2800" kern="100" dirty="0">
                <a:effectLst/>
                <a:latin typeface="+mj-lt"/>
                <a:ea typeface="맑은 고딕" panose="020B0503020000020004" pitchFamily="50" charset="-127"/>
                <a:cs typeface="Arial" panose="020B0604020202020204" pitchFamily="34" charset="0"/>
              </a:rPr>
              <a:t>sed?</a:t>
            </a:r>
            <a:endParaRPr lang="ko-KR" altLang="en-US" sz="2800" dirty="0">
              <a:latin typeface="+mj-lt"/>
              <a:cs typeface="Arial" panose="020B0604020202020204" pitchFamily="34" charset="0"/>
            </a:endParaRPr>
          </a:p>
        </p:txBody>
      </p:sp>
      <p:pic>
        <p:nvPicPr>
          <p:cNvPr id="7" name="그림 6">
            <a:extLst>
              <a:ext uri="{FF2B5EF4-FFF2-40B4-BE49-F238E27FC236}">
                <a16:creationId xmlns:a16="http://schemas.microsoft.com/office/drawing/2014/main" xmlns="" id="{1BB55AB2-3160-4620-A298-3C9A076B6E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2036" y="268323"/>
            <a:ext cx="665018" cy="350044"/>
          </a:xfrm>
          <a:prstGeom prst="rect">
            <a:avLst/>
          </a:prstGeom>
        </p:spPr>
      </p:pic>
      <p:sp>
        <p:nvSpPr>
          <p:cNvPr id="8" name="TextBox 7">
            <a:extLst>
              <a:ext uri="{FF2B5EF4-FFF2-40B4-BE49-F238E27FC236}">
                <a16:creationId xmlns:a16="http://schemas.microsoft.com/office/drawing/2014/main" xmlns="" id="{4C0D2C83-CD0C-49D1-B115-4132077BAAD2}"/>
              </a:ext>
            </a:extLst>
          </p:cNvPr>
          <p:cNvSpPr txBox="1"/>
          <p:nvPr/>
        </p:nvSpPr>
        <p:spPr>
          <a:xfrm>
            <a:off x="616535" y="1685060"/>
            <a:ext cx="4867691" cy="461665"/>
          </a:xfrm>
          <a:prstGeom prst="rect">
            <a:avLst/>
          </a:prstGeom>
          <a:noFill/>
        </p:spPr>
        <p:txBody>
          <a:bodyPr wrap="square" rtlCol="0">
            <a:spAutoFit/>
          </a:bodyPr>
          <a:lstStyle/>
          <a:p>
            <a:r>
              <a:rPr lang="en-US" altLang="ko-KR" sz="2400" b="1" kern="100" dirty="0">
                <a:solidFill>
                  <a:srgbClr val="FF0000"/>
                </a:solidFill>
                <a:ea typeface="맑은 고딕" panose="020B0503020000020004" pitchFamily="50" charset="-127"/>
                <a:cs typeface="Times New Roman" panose="02020603050405020304" pitchFamily="18" charset="0"/>
              </a:rPr>
              <a:t>(1) Online Shopping</a:t>
            </a:r>
            <a:endParaRPr lang="ko-KR" altLang="en-US" sz="2400" b="1" dirty="0">
              <a:solidFill>
                <a:srgbClr val="FF0000"/>
              </a:solidFill>
            </a:endParaRPr>
          </a:p>
        </p:txBody>
      </p:sp>
      <p:sp>
        <p:nvSpPr>
          <p:cNvPr id="9" name="TextBox 8">
            <a:extLst>
              <a:ext uri="{FF2B5EF4-FFF2-40B4-BE49-F238E27FC236}">
                <a16:creationId xmlns:a16="http://schemas.microsoft.com/office/drawing/2014/main" xmlns="" id="{FD649420-0F57-48B7-8B38-9065B30BFAC3}"/>
              </a:ext>
            </a:extLst>
          </p:cNvPr>
          <p:cNvSpPr txBox="1"/>
          <p:nvPr/>
        </p:nvSpPr>
        <p:spPr>
          <a:xfrm>
            <a:off x="616535" y="2219735"/>
            <a:ext cx="5624931" cy="2269467"/>
          </a:xfrm>
          <a:prstGeom prst="rect">
            <a:avLst/>
          </a:prstGeom>
          <a:noFill/>
        </p:spPr>
        <p:txBody>
          <a:bodyPr wrap="square" rtlCol="0">
            <a:spAutoFit/>
          </a:bodyPr>
          <a:lstStyle/>
          <a:p>
            <a:pPr algn="just" latinLnBrk="1">
              <a:lnSpc>
                <a:spcPct val="107000"/>
              </a:lnSpc>
              <a:spcAft>
                <a:spcPts val="800"/>
              </a:spcAft>
            </a:pPr>
            <a:r>
              <a:rPr lang="en-US" altLang="ko-KR" b="1" kern="100" dirty="0">
                <a:ea typeface="맑은 고딕" panose="020B0503020000020004" pitchFamily="50" charset="-127"/>
                <a:cs typeface="Times New Roman" panose="02020603050405020304" pitchFamily="18" charset="0"/>
              </a:rPr>
              <a:t>① Importance of online shopping</a:t>
            </a:r>
            <a:endParaRPr lang="en-US" altLang="ko-KR" sz="1800" kern="100" dirty="0">
              <a:effectLst/>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	</a:t>
            </a:r>
            <a:r>
              <a:rPr lang="en-US" altLang="ko-KR" sz="1800" kern="100" dirty="0">
                <a:effectLst/>
                <a:ea typeface="맑은 고딕" panose="020B0503020000020004" pitchFamily="50" charset="-127"/>
                <a:cs typeface="Times New Roman" panose="02020603050405020304" pitchFamily="18" charset="0"/>
              </a:rPr>
              <a:t>Imagine a situation that you </a:t>
            </a:r>
            <a:r>
              <a:rPr lang="en-US" altLang="ko-KR" kern="100" dirty="0">
                <a:ea typeface="맑은 고딕" panose="020B0503020000020004" pitchFamily="50" charset="-127"/>
                <a:cs typeface="Times New Roman" panose="02020603050405020304" pitchFamily="18" charset="0"/>
              </a:rPr>
              <a:t>need a certain product. To purchase it, you search this on the Internet. There are both offline shops where you can buy in person and online shop where you can buy the product with some clicks. You want to purchase it online because it saves your time and energy. </a:t>
            </a:r>
            <a:endParaRPr lang="ko-KR" altLang="ko-KR" sz="1800" kern="100" dirty="0">
              <a:effectLst/>
              <a:ea typeface="맑은 고딕" panose="020B0503020000020004" pitchFamily="50" charset="-127"/>
              <a:cs typeface="Times New Roman" panose="02020603050405020304" pitchFamily="18" charset="0"/>
            </a:endParaRPr>
          </a:p>
        </p:txBody>
      </p:sp>
      <p:sp>
        <p:nvSpPr>
          <p:cNvPr id="12" name="TextBox 11">
            <a:extLst>
              <a:ext uri="{FF2B5EF4-FFF2-40B4-BE49-F238E27FC236}">
                <a16:creationId xmlns:a16="http://schemas.microsoft.com/office/drawing/2014/main" xmlns="" id="{D2A80509-5921-4648-941A-45C43349DBF6}"/>
              </a:ext>
            </a:extLst>
          </p:cNvPr>
          <p:cNvSpPr txBox="1"/>
          <p:nvPr/>
        </p:nvSpPr>
        <p:spPr>
          <a:xfrm>
            <a:off x="616535" y="8059654"/>
            <a:ext cx="5624931" cy="981423"/>
          </a:xfrm>
          <a:prstGeom prst="rect">
            <a:avLst/>
          </a:prstGeom>
          <a:noFill/>
        </p:spPr>
        <p:txBody>
          <a:bodyPr wrap="square" rtlCol="0">
            <a:spAutoFit/>
          </a:bodyPr>
          <a:lstStyle/>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	However, w</a:t>
            </a:r>
            <a:r>
              <a:rPr lang="en-US" altLang="ko-KR" sz="1800" kern="100" dirty="0">
                <a:effectLst/>
                <a:ea typeface="맑은 고딕" panose="020B0503020000020004" pitchFamily="50" charset="-127"/>
                <a:cs typeface="Times New Roman" panose="02020603050405020304" pitchFamily="18" charset="0"/>
              </a:rPr>
              <a:t>e can make current process of </a:t>
            </a:r>
            <a:r>
              <a:rPr lang="en-US" altLang="ko-KR" kern="100" dirty="0">
                <a:ea typeface="맑은 고딕" panose="020B0503020000020004" pitchFamily="50" charset="-127"/>
                <a:cs typeface="Times New Roman" panose="02020603050405020304" pitchFamily="18" charset="0"/>
              </a:rPr>
              <a:t>online shopping even </a:t>
            </a:r>
            <a:r>
              <a:rPr lang="en-US" altLang="ko-KR" sz="1800" kern="100" dirty="0">
                <a:effectLst/>
                <a:ea typeface="맑은 고딕" panose="020B0503020000020004" pitchFamily="50" charset="-127"/>
                <a:cs typeface="Times New Roman" panose="02020603050405020304" pitchFamily="18" charset="0"/>
              </a:rPr>
              <a:t>easier by using the full-screen fingerprint scanner. </a:t>
            </a:r>
            <a:endParaRPr lang="ko-KR" altLang="ko-KR" sz="1800" kern="100" dirty="0">
              <a:effectLst/>
              <a:ea typeface="맑은 고딕" panose="020B0503020000020004" pitchFamily="50" charset="-127"/>
              <a:cs typeface="Times New Roman" panose="02020603050405020304" pitchFamily="18" charset="0"/>
            </a:endParaRPr>
          </a:p>
        </p:txBody>
      </p:sp>
      <p:pic>
        <p:nvPicPr>
          <p:cNvPr id="10" name="그림 9" descr="시계, 그리기이(가) 표시된 사진&#10;&#10;자동 생성된 설명">
            <a:extLst>
              <a:ext uri="{FF2B5EF4-FFF2-40B4-BE49-F238E27FC236}">
                <a16:creationId xmlns:a16="http://schemas.microsoft.com/office/drawing/2014/main" xmlns="" id="{7145910B-E4E0-41A7-9C12-D671AC43F1DD}"/>
              </a:ext>
            </a:extLst>
          </p:cNvPr>
          <p:cNvPicPr>
            <a:picLocks noChangeAspect="1"/>
          </p:cNvPicPr>
          <p:nvPr/>
        </p:nvPicPr>
        <p:blipFill rotWithShape="1">
          <a:blip r:embed="rId3" cstate="print">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rcRect l="5807" t="3482" r="5411"/>
          <a:stretch/>
        </p:blipFill>
        <p:spPr>
          <a:xfrm>
            <a:off x="750638" y="4676676"/>
            <a:ext cx="2217789" cy="3194578"/>
          </a:xfrm>
          <a:prstGeom prst="rect">
            <a:avLst/>
          </a:prstGeom>
        </p:spPr>
      </p:pic>
      <p:sp>
        <p:nvSpPr>
          <p:cNvPr id="17" name="TextBox 16">
            <a:extLst>
              <a:ext uri="{FF2B5EF4-FFF2-40B4-BE49-F238E27FC236}">
                <a16:creationId xmlns:a16="http://schemas.microsoft.com/office/drawing/2014/main" xmlns="" id="{8A1BB547-E422-4FED-9E64-9F81D21C8B6E}"/>
              </a:ext>
            </a:extLst>
          </p:cNvPr>
          <p:cNvSpPr txBox="1"/>
          <p:nvPr/>
        </p:nvSpPr>
        <p:spPr>
          <a:xfrm>
            <a:off x="2968427" y="4614892"/>
            <a:ext cx="3273039" cy="3352328"/>
          </a:xfrm>
          <a:prstGeom prst="rect">
            <a:avLst/>
          </a:prstGeom>
          <a:noFill/>
        </p:spPr>
        <p:txBody>
          <a:bodyPr wrap="square" rtlCol="0">
            <a:spAutoFit/>
          </a:bodyPr>
          <a:lstStyle/>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	</a:t>
            </a:r>
            <a:r>
              <a:rPr lang="en-US" altLang="ko-KR" sz="1800" kern="100" dirty="0">
                <a:effectLst/>
                <a:ea typeface="맑은 고딕" panose="020B0503020000020004" pitchFamily="50" charset="-127"/>
                <a:cs typeface="Times New Roman" panose="02020603050405020304" pitchFamily="18" charset="0"/>
              </a:rPr>
              <a:t>Moreover</a:t>
            </a:r>
            <a:r>
              <a:rPr lang="en-US" altLang="ko-KR" kern="100" dirty="0">
                <a:ea typeface="맑은 고딕" panose="020B0503020000020004" pitchFamily="50" charset="-127"/>
                <a:cs typeface="Times New Roman" panose="02020603050405020304" pitchFamily="18" charset="0"/>
              </a:rPr>
              <a:t>, many people love online shopping because it provides various range of information so that consumers can make more appropriate decisions on which options to select. </a:t>
            </a:r>
            <a:r>
              <a:rPr lang="en-US" altLang="ko-KR" sz="1800" kern="100" dirty="0">
                <a:effectLst/>
                <a:ea typeface="맑은 고딕" panose="020B0503020000020004" pitchFamily="50" charset="-127"/>
                <a:cs typeface="Times New Roman" panose="02020603050405020304" pitchFamily="18" charset="0"/>
              </a:rPr>
              <a:t>As the importance of </a:t>
            </a:r>
            <a:r>
              <a:rPr lang="en-US" altLang="ko-KR" kern="100" dirty="0">
                <a:ea typeface="맑은 고딕" panose="020B0503020000020004" pitchFamily="50" charset="-127"/>
                <a:cs typeface="Times New Roman" panose="02020603050405020304" pitchFamily="18" charset="0"/>
              </a:rPr>
              <a:t>online shopping</a:t>
            </a:r>
            <a:r>
              <a:rPr lang="en-US" altLang="ko-KR" sz="1800" kern="100" dirty="0">
                <a:effectLst/>
                <a:ea typeface="맑은 고딕" panose="020B0503020000020004" pitchFamily="50" charset="-127"/>
                <a:cs typeface="Times New Roman" panose="02020603050405020304" pitchFamily="18" charset="0"/>
              </a:rPr>
              <a:t> increases, the </a:t>
            </a:r>
            <a:r>
              <a:rPr lang="en-US" altLang="ko-KR" kern="100" dirty="0">
                <a:ea typeface="맑은 고딕" panose="020B0503020000020004" pitchFamily="50" charset="-127"/>
                <a:cs typeface="Times New Roman" panose="02020603050405020304" pitchFamily="18" charset="0"/>
              </a:rPr>
              <a:t>size of the online market is getting bigger, even making the word “E-commerce.”</a:t>
            </a:r>
            <a:endParaRPr lang="ko-KR" altLang="ko-KR" sz="1800" kern="100" dirty="0">
              <a:effectLst/>
              <a:ea typeface="맑은 고딕" panose="020B0503020000020004" pitchFamily="50" charset="-127"/>
              <a:cs typeface="Times New Roman" panose="02020603050405020304" pitchFamily="18" charset="0"/>
            </a:endParaRPr>
          </a:p>
        </p:txBody>
      </p:sp>
      <p:sp>
        <p:nvSpPr>
          <p:cNvPr id="11" name="직사각형 10">
            <a:extLst>
              <a:ext uri="{FF2B5EF4-FFF2-40B4-BE49-F238E27FC236}">
                <a16:creationId xmlns:a16="http://schemas.microsoft.com/office/drawing/2014/main" xmlns="" id="{22398B89-0CF5-447B-9FE3-D3C314ED73A3}"/>
              </a:ext>
            </a:extLst>
          </p:cNvPr>
          <p:cNvSpPr/>
          <p:nvPr/>
        </p:nvSpPr>
        <p:spPr>
          <a:xfrm>
            <a:off x="1" y="9708309"/>
            <a:ext cx="6858000" cy="1971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spTree>
    <p:extLst>
      <p:ext uri="{BB962C8B-B14F-4D97-AF65-F5344CB8AC3E}">
        <p14:creationId xmlns:p14="http://schemas.microsoft.com/office/powerpoint/2010/main" val="2054809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xmlns="" id="{1BB55AB2-3160-4620-A298-3C9A076B6E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2036" y="268323"/>
            <a:ext cx="665018" cy="350044"/>
          </a:xfrm>
          <a:prstGeom prst="rect">
            <a:avLst/>
          </a:prstGeom>
        </p:spPr>
      </p:pic>
      <p:sp>
        <p:nvSpPr>
          <p:cNvPr id="9" name="TextBox 8">
            <a:extLst>
              <a:ext uri="{FF2B5EF4-FFF2-40B4-BE49-F238E27FC236}">
                <a16:creationId xmlns:a16="http://schemas.microsoft.com/office/drawing/2014/main" xmlns="" id="{FD649420-0F57-48B7-8B38-9065B30BFAC3}"/>
              </a:ext>
            </a:extLst>
          </p:cNvPr>
          <p:cNvSpPr txBox="1"/>
          <p:nvPr/>
        </p:nvSpPr>
        <p:spPr>
          <a:xfrm>
            <a:off x="548843" y="760666"/>
            <a:ext cx="5760315" cy="4675895"/>
          </a:xfrm>
          <a:prstGeom prst="rect">
            <a:avLst/>
          </a:prstGeom>
          <a:noFill/>
        </p:spPr>
        <p:txBody>
          <a:bodyPr wrap="square" rtlCol="0">
            <a:spAutoFit/>
          </a:bodyPr>
          <a:lstStyle/>
          <a:p>
            <a:pPr lvl="0" algn="just" latinLnBrk="1">
              <a:lnSpc>
                <a:spcPct val="107000"/>
              </a:lnSpc>
              <a:spcAft>
                <a:spcPts val="800"/>
              </a:spcAft>
            </a:pPr>
            <a:r>
              <a:rPr lang="en-US" altLang="ko-KR" b="1" kern="100" dirty="0">
                <a:solidFill>
                  <a:prstClr val="black"/>
                </a:solidFill>
                <a:ea typeface="맑은 고딕" panose="020B0503020000020004" pitchFamily="50" charset="-127"/>
                <a:cs typeface="Times New Roman" panose="02020603050405020304" pitchFamily="18" charset="0"/>
              </a:rPr>
              <a:t>② Existing method</a:t>
            </a:r>
            <a:endParaRPr lang="en-US" altLang="ko-KR" sz="2000" kern="100" dirty="0">
              <a:effectLst/>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2000" kern="100" dirty="0">
                <a:solidFill>
                  <a:srgbClr val="FF0000"/>
                </a:solidFill>
                <a:effectLst/>
                <a:ea typeface="맑은 고딕" panose="020B0503020000020004" pitchFamily="50" charset="-127"/>
                <a:cs typeface="Times New Roman" panose="02020603050405020304" pitchFamily="18" charset="0"/>
              </a:rPr>
              <a:t>Situation </a:t>
            </a:r>
            <a:r>
              <a:rPr lang="en-US" altLang="ko-KR" sz="2000" kern="100" dirty="0">
                <a:solidFill>
                  <a:srgbClr val="FF0000"/>
                </a:solidFill>
                <a:ea typeface="맑은 고딕" panose="020B0503020000020004" pitchFamily="50" charset="-127"/>
                <a:cs typeface="Times New Roman" panose="02020603050405020304" pitchFamily="18" charset="0"/>
              </a:rPr>
              <a:t>Setting</a:t>
            </a:r>
          </a:p>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	</a:t>
            </a:r>
            <a:r>
              <a:rPr lang="en-US" altLang="ko-KR" sz="1800" kern="100" dirty="0">
                <a:effectLst/>
                <a:ea typeface="맑은 고딕" panose="020B0503020000020004" pitchFamily="50" charset="-127"/>
                <a:cs typeface="Times New Roman" panose="02020603050405020304" pitchFamily="18" charset="0"/>
              </a:rPr>
              <a:t>Your sportswear is old, so you want to purchase new one. As searching on Google, you found a sportswear you are looking for. You really like the </a:t>
            </a:r>
            <a:r>
              <a:rPr lang="en-US" altLang="ko-KR" kern="100" dirty="0">
                <a:ea typeface="맑은 고딕" panose="020B0503020000020004" pitchFamily="50" charset="-127"/>
                <a:cs typeface="Times New Roman" panose="02020603050405020304" pitchFamily="18" charset="0"/>
              </a:rPr>
              <a:t>design</a:t>
            </a:r>
            <a:r>
              <a:rPr lang="en-US" altLang="ko-KR" sz="1800" kern="100" dirty="0">
                <a:effectLst/>
                <a:ea typeface="맑은 고딕" panose="020B0503020000020004" pitchFamily="50" charset="-127"/>
                <a:cs typeface="Times New Roman" panose="02020603050405020304" pitchFamily="18" charset="0"/>
              </a:rPr>
              <a:t> and want to purchase it right now. </a:t>
            </a:r>
            <a:r>
              <a:rPr lang="en-US" altLang="ko-KR" kern="100" dirty="0">
                <a:ea typeface="맑은 고딕" panose="020B0503020000020004" pitchFamily="50" charset="-127"/>
                <a:cs typeface="Times New Roman" panose="02020603050405020304" pitchFamily="18" charset="0"/>
              </a:rPr>
              <a:t>However,</a:t>
            </a:r>
            <a:r>
              <a:rPr lang="en-US" altLang="ko-KR" sz="1800" kern="100" dirty="0">
                <a:effectLst/>
                <a:ea typeface="맑은 고딕" panose="020B0503020000020004" pitchFamily="50" charset="-127"/>
                <a:cs typeface="Times New Roman" panose="02020603050405020304" pitchFamily="18" charset="0"/>
              </a:rPr>
              <a:t> you should first sign in by entering your ID &amp; password and then add your credit card information. </a:t>
            </a:r>
            <a:r>
              <a:rPr lang="en-US" altLang="ko-KR" kern="100" dirty="0">
                <a:ea typeface="맑은 고딕" panose="020B0503020000020004" pitchFamily="50" charset="-127"/>
                <a:cs typeface="Times New Roman" panose="02020603050405020304" pitchFamily="18" charset="0"/>
              </a:rPr>
              <a:t>Shipping </a:t>
            </a:r>
            <a:r>
              <a:rPr lang="en-US" altLang="ko-KR" sz="1800" kern="100" dirty="0">
                <a:effectLst/>
                <a:ea typeface="맑은 고딕" panose="020B0503020000020004" pitchFamily="50" charset="-127"/>
                <a:cs typeface="Times New Roman" panose="02020603050405020304" pitchFamily="18" charset="0"/>
              </a:rPr>
              <a:t>address is also </a:t>
            </a:r>
            <a:r>
              <a:rPr lang="en-US" altLang="ko-KR" kern="100" dirty="0">
                <a:ea typeface="맑은 고딕" panose="020B0503020000020004" pitchFamily="50" charset="-127"/>
                <a:cs typeface="Times New Roman" panose="02020603050405020304" pitchFamily="18" charset="0"/>
              </a:rPr>
              <a:t>required for the delivery</a:t>
            </a:r>
            <a:r>
              <a:rPr lang="en-US" altLang="ko-KR" sz="1800" kern="100" dirty="0">
                <a:effectLst/>
                <a:ea typeface="맑은 고딕" panose="020B0503020000020004" pitchFamily="50" charset="-127"/>
                <a:cs typeface="Times New Roman" panose="02020603050405020304" pitchFamily="18" charset="0"/>
              </a:rPr>
              <a:t>. After entering those things, you will finally be able to </a:t>
            </a:r>
            <a:r>
              <a:rPr lang="en-US" altLang="ko-KR" kern="100" dirty="0">
                <a:ea typeface="맑은 고딕" panose="020B0503020000020004" pitchFamily="50" charset="-127"/>
                <a:cs typeface="Times New Roman" panose="02020603050405020304" pitchFamily="18" charset="0"/>
              </a:rPr>
              <a:t>buy</a:t>
            </a:r>
            <a:r>
              <a:rPr lang="en-US" altLang="ko-KR" sz="1800" kern="100" dirty="0">
                <a:effectLst/>
                <a:ea typeface="맑은 고딕" panose="020B0503020000020004" pitchFamily="50" charset="-127"/>
                <a:cs typeface="Times New Roman" panose="02020603050405020304" pitchFamily="18" charset="0"/>
              </a:rPr>
              <a:t> the product.</a:t>
            </a:r>
          </a:p>
          <a:p>
            <a:pPr algn="just" latinLnBrk="1">
              <a:lnSpc>
                <a:spcPct val="107000"/>
              </a:lnSpc>
              <a:spcAft>
                <a:spcPts val="800"/>
              </a:spcAft>
            </a:pPr>
            <a:endParaRPr lang="en-US" altLang="ko-KR" sz="100" kern="100" dirty="0">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2000" kern="100" dirty="0">
                <a:solidFill>
                  <a:srgbClr val="FF0000"/>
                </a:solidFill>
                <a:effectLst/>
                <a:ea typeface="맑은 고딕" panose="020B0503020000020004" pitchFamily="50" charset="-127"/>
                <a:cs typeface="Times New Roman" panose="02020603050405020304" pitchFamily="18" charset="0"/>
              </a:rPr>
              <a:t>Specific Steps</a:t>
            </a:r>
          </a:p>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1. Tap the sportswear you want to buy.</a:t>
            </a:r>
          </a:p>
          <a:p>
            <a:pPr algn="just" latinLnBrk="1">
              <a:lnSpc>
                <a:spcPct val="107000"/>
              </a:lnSpc>
              <a:spcAft>
                <a:spcPts val="800"/>
              </a:spcAft>
            </a:pPr>
            <a:r>
              <a:rPr lang="en-US" altLang="ko-KR" sz="1800" kern="100" dirty="0">
                <a:effectLst/>
                <a:ea typeface="맑은 고딕" panose="020B0503020000020004" pitchFamily="50" charset="-127"/>
                <a:cs typeface="Times New Roman" panose="02020603050405020304" pitchFamily="18" charset="0"/>
              </a:rPr>
              <a:t>2.</a:t>
            </a:r>
            <a:r>
              <a:rPr lang="ko-KR" altLang="en-US" kern="100" dirty="0">
                <a:ea typeface="맑은 고딕" panose="020B0503020000020004" pitchFamily="50" charset="-127"/>
                <a:cs typeface="Times New Roman" panose="02020603050405020304" pitchFamily="18" charset="0"/>
              </a:rPr>
              <a:t> </a:t>
            </a:r>
            <a:r>
              <a:rPr lang="en-US" altLang="ko-KR" kern="100" dirty="0">
                <a:ea typeface="맑은 고딕" panose="020B0503020000020004" pitchFamily="50" charset="-127"/>
                <a:cs typeface="Times New Roman" panose="02020603050405020304" pitchFamily="18" charset="0"/>
              </a:rPr>
              <a:t>Choose options, and tap the button ‘Buy now’.</a:t>
            </a:r>
            <a:endParaRPr lang="ko-KR" altLang="ko-KR" sz="1800" kern="100" dirty="0">
              <a:effectLst/>
              <a:ea typeface="맑은 고딕" panose="020B0503020000020004" pitchFamily="50" charset="-127"/>
              <a:cs typeface="Times New Roman" panose="02020603050405020304" pitchFamily="18" charset="0"/>
            </a:endParaRPr>
          </a:p>
        </p:txBody>
      </p:sp>
      <p:grpSp>
        <p:nvGrpSpPr>
          <p:cNvPr id="2" name="그룹 1"/>
          <p:cNvGrpSpPr/>
          <p:nvPr/>
        </p:nvGrpSpPr>
        <p:grpSpPr>
          <a:xfrm>
            <a:off x="971826" y="5420667"/>
            <a:ext cx="4914349" cy="4112899"/>
            <a:chOff x="813883" y="5485982"/>
            <a:chExt cx="4914349" cy="4112899"/>
          </a:xfrm>
        </p:grpSpPr>
        <p:grpSp>
          <p:nvGrpSpPr>
            <p:cNvPr id="24" name="그룹 23">
              <a:extLst>
                <a:ext uri="{FF2B5EF4-FFF2-40B4-BE49-F238E27FC236}">
                  <a16:creationId xmlns:a16="http://schemas.microsoft.com/office/drawing/2014/main" xmlns="" id="{8864699C-D9F3-4E68-8E27-73E9BF41D25D}"/>
                </a:ext>
              </a:extLst>
            </p:cNvPr>
            <p:cNvGrpSpPr/>
            <p:nvPr/>
          </p:nvGrpSpPr>
          <p:grpSpPr>
            <a:xfrm>
              <a:off x="813883" y="5499045"/>
              <a:ext cx="2250593" cy="4099836"/>
              <a:chOff x="1018391" y="5472388"/>
              <a:chExt cx="2195263" cy="3999044"/>
            </a:xfrm>
          </p:grpSpPr>
          <p:pic>
            <p:nvPicPr>
              <p:cNvPr id="4" name="그림 3">
                <a:extLst>
                  <a:ext uri="{FF2B5EF4-FFF2-40B4-BE49-F238E27FC236}">
                    <a16:creationId xmlns:a16="http://schemas.microsoft.com/office/drawing/2014/main" xmlns="" id="{7F105CA9-2CF5-4BDF-8B8D-0C9A1AD9456C}"/>
                  </a:ext>
                </a:extLst>
              </p:cNvPr>
              <p:cNvPicPr>
                <a:picLocks noChangeAspect="1"/>
              </p:cNvPicPr>
              <p:nvPr/>
            </p:nvPicPr>
            <p:blipFill rotWithShape="1">
              <a:blip r:embed="rId3">
                <a:extLst>
                  <a:ext uri="{28A0092B-C50C-407E-A947-70E740481C1C}">
                    <a14:useLocalDpi xmlns:a14="http://schemas.microsoft.com/office/drawing/2010/main" val="0"/>
                  </a:ext>
                </a:extLst>
              </a:blip>
              <a:srcRect t="3068" b="4185"/>
              <a:stretch/>
            </p:blipFill>
            <p:spPr>
              <a:xfrm>
                <a:off x="1018391" y="5472388"/>
                <a:ext cx="2195263" cy="3999044"/>
              </a:xfrm>
              <a:prstGeom prst="rect">
                <a:avLst/>
              </a:prstGeom>
              <a:effectLst>
                <a:outerShdw blurRad="50800" dist="38100" dir="2700000" algn="ctr" rotWithShape="0">
                  <a:srgbClr val="000000">
                    <a:alpha val="40000"/>
                  </a:srgbClr>
                </a:outerShdw>
              </a:effectLst>
            </p:spPr>
          </p:pic>
          <p:sp>
            <p:nvSpPr>
              <p:cNvPr id="22" name="사각형: 둥근 모서리 21">
                <a:extLst>
                  <a:ext uri="{FF2B5EF4-FFF2-40B4-BE49-F238E27FC236}">
                    <a16:creationId xmlns:a16="http://schemas.microsoft.com/office/drawing/2014/main" xmlns="" id="{90A9D775-B7C5-4C72-A875-8E8FD9441F05}"/>
                  </a:ext>
                </a:extLst>
              </p:cNvPr>
              <p:cNvSpPr/>
              <p:nvPr/>
            </p:nvSpPr>
            <p:spPr>
              <a:xfrm>
                <a:off x="1058967" y="6005067"/>
                <a:ext cx="2141623" cy="77455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5" name="그룹 24">
              <a:extLst>
                <a:ext uri="{FF2B5EF4-FFF2-40B4-BE49-F238E27FC236}">
                  <a16:creationId xmlns:a16="http://schemas.microsoft.com/office/drawing/2014/main" xmlns="" id="{8E517430-C4FB-4846-84B4-028DD8FB9969}"/>
                </a:ext>
              </a:extLst>
            </p:cNvPr>
            <p:cNvGrpSpPr/>
            <p:nvPr/>
          </p:nvGrpSpPr>
          <p:grpSpPr>
            <a:xfrm>
              <a:off x="3477639" y="5485982"/>
              <a:ext cx="2250593" cy="4099836"/>
              <a:chOff x="3682147" y="5459325"/>
              <a:chExt cx="2195263" cy="3999044"/>
            </a:xfrm>
          </p:grpSpPr>
          <p:pic>
            <p:nvPicPr>
              <p:cNvPr id="11" name="그림 10">
                <a:extLst>
                  <a:ext uri="{FF2B5EF4-FFF2-40B4-BE49-F238E27FC236}">
                    <a16:creationId xmlns:a16="http://schemas.microsoft.com/office/drawing/2014/main" xmlns="" id="{661BD146-9B28-49C8-9021-B018F8B442EE}"/>
                  </a:ext>
                </a:extLst>
              </p:cNvPr>
              <p:cNvPicPr>
                <a:picLocks noChangeAspect="1"/>
              </p:cNvPicPr>
              <p:nvPr/>
            </p:nvPicPr>
            <p:blipFill rotWithShape="1">
              <a:blip r:embed="rId4">
                <a:extLst>
                  <a:ext uri="{28A0092B-C50C-407E-A947-70E740481C1C}">
                    <a14:useLocalDpi xmlns:a14="http://schemas.microsoft.com/office/drawing/2010/main" val="0"/>
                  </a:ext>
                </a:extLst>
              </a:blip>
              <a:srcRect t="2376" b="8734"/>
              <a:stretch/>
            </p:blipFill>
            <p:spPr>
              <a:xfrm>
                <a:off x="3682147" y="5459325"/>
                <a:ext cx="2195263" cy="3999044"/>
              </a:xfrm>
              <a:prstGeom prst="rect">
                <a:avLst/>
              </a:prstGeom>
              <a:effectLst>
                <a:outerShdw blurRad="50800" dist="38100" dir="2700000" algn="ctr" rotWithShape="0">
                  <a:srgbClr val="000000">
                    <a:alpha val="40000"/>
                  </a:srgbClr>
                </a:outerShdw>
              </a:effectLst>
            </p:spPr>
          </p:pic>
          <p:sp>
            <p:nvSpPr>
              <p:cNvPr id="23" name="사각형: 둥근 모서리 22">
                <a:extLst>
                  <a:ext uri="{FF2B5EF4-FFF2-40B4-BE49-F238E27FC236}">
                    <a16:creationId xmlns:a16="http://schemas.microsoft.com/office/drawing/2014/main" xmlns="" id="{7325E063-AC2A-4367-8230-4350F35AC80B}"/>
                  </a:ext>
                </a:extLst>
              </p:cNvPr>
              <p:cNvSpPr/>
              <p:nvPr/>
            </p:nvSpPr>
            <p:spPr>
              <a:xfrm>
                <a:off x="4950822" y="8296805"/>
                <a:ext cx="731521" cy="36386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2" name="직사각형 11">
            <a:extLst>
              <a:ext uri="{FF2B5EF4-FFF2-40B4-BE49-F238E27FC236}">
                <a16:creationId xmlns:a16="http://schemas.microsoft.com/office/drawing/2014/main" xmlns="" id="{190E73DC-7083-4076-8797-463335C94D3A}"/>
              </a:ext>
            </a:extLst>
          </p:cNvPr>
          <p:cNvSpPr/>
          <p:nvPr/>
        </p:nvSpPr>
        <p:spPr>
          <a:xfrm>
            <a:off x="1" y="9708309"/>
            <a:ext cx="6858000" cy="1971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spTree>
    <p:extLst>
      <p:ext uri="{BB962C8B-B14F-4D97-AF65-F5344CB8AC3E}">
        <p14:creationId xmlns:p14="http://schemas.microsoft.com/office/powerpoint/2010/main" val="628906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xmlns="" id="{1BB55AB2-3160-4620-A298-3C9A076B6E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2036" y="268323"/>
            <a:ext cx="665018" cy="350044"/>
          </a:xfrm>
          <a:prstGeom prst="rect">
            <a:avLst/>
          </a:prstGeom>
        </p:spPr>
      </p:pic>
      <p:sp>
        <p:nvSpPr>
          <p:cNvPr id="9" name="TextBox 8">
            <a:extLst>
              <a:ext uri="{FF2B5EF4-FFF2-40B4-BE49-F238E27FC236}">
                <a16:creationId xmlns:a16="http://schemas.microsoft.com/office/drawing/2014/main" xmlns="" id="{FD649420-0F57-48B7-8B38-9065B30BFAC3}"/>
              </a:ext>
            </a:extLst>
          </p:cNvPr>
          <p:cNvSpPr txBox="1"/>
          <p:nvPr/>
        </p:nvSpPr>
        <p:spPr>
          <a:xfrm>
            <a:off x="588032" y="775344"/>
            <a:ext cx="5681938" cy="1186607"/>
          </a:xfrm>
          <a:prstGeom prst="rect">
            <a:avLst/>
          </a:prstGeom>
          <a:noFill/>
        </p:spPr>
        <p:txBody>
          <a:bodyPr wrap="square" rtlCol="0">
            <a:spAutoFit/>
          </a:bodyPr>
          <a:lstStyle/>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3. Sign in (If you don’t have an account, create one).</a:t>
            </a:r>
          </a:p>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4. Add credit card with some card information.</a:t>
            </a:r>
          </a:p>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5. Enter shipping address, then you will be able to buy.</a:t>
            </a:r>
            <a:endParaRPr lang="ko-KR" altLang="en-US" dirty="0"/>
          </a:p>
        </p:txBody>
      </p:sp>
      <p:pic>
        <p:nvPicPr>
          <p:cNvPr id="17" name="그림 16">
            <a:extLst>
              <a:ext uri="{FF2B5EF4-FFF2-40B4-BE49-F238E27FC236}">
                <a16:creationId xmlns:a16="http://schemas.microsoft.com/office/drawing/2014/main" xmlns="" id="{7C429FF5-77D0-48EA-97F5-C578DD0881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73" y="2021190"/>
            <a:ext cx="2146898" cy="3720330"/>
          </a:xfrm>
          <a:prstGeom prst="rect">
            <a:avLst/>
          </a:prstGeom>
          <a:effectLst>
            <a:outerShdw blurRad="50800" dist="38100" dir="2700000" algn="tl" rotWithShape="0">
              <a:prstClr val="black">
                <a:alpha val="40000"/>
              </a:prstClr>
            </a:outerShdw>
          </a:effectLst>
        </p:spPr>
      </p:pic>
      <p:sp>
        <p:nvSpPr>
          <p:cNvPr id="11" name="TextBox 10">
            <a:extLst>
              <a:ext uri="{FF2B5EF4-FFF2-40B4-BE49-F238E27FC236}">
                <a16:creationId xmlns:a16="http://schemas.microsoft.com/office/drawing/2014/main" xmlns="" id="{CC3FB92F-6FDD-4C7F-B0EF-5D9EA9D985BD}"/>
              </a:ext>
            </a:extLst>
          </p:cNvPr>
          <p:cNvSpPr txBox="1"/>
          <p:nvPr/>
        </p:nvSpPr>
        <p:spPr>
          <a:xfrm>
            <a:off x="588031" y="5966545"/>
            <a:ext cx="5681938" cy="3294107"/>
          </a:xfrm>
          <a:prstGeom prst="rect">
            <a:avLst/>
          </a:prstGeom>
          <a:noFill/>
        </p:spPr>
        <p:txBody>
          <a:bodyPr wrap="square" rtlCol="0">
            <a:spAutoFit/>
          </a:bodyPr>
          <a:lstStyle/>
          <a:p>
            <a:pPr lvl="0" algn="just" latinLnBrk="1">
              <a:lnSpc>
                <a:spcPct val="107000"/>
              </a:lnSpc>
              <a:spcAft>
                <a:spcPts val="800"/>
              </a:spcAft>
            </a:pPr>
            <a:r>
              <a:rPr lang="en-US" altLang="ko-KR" b="1" kern="100" dirty="0">
                <a:solidFill>
                  <a:prstClr val="black"/>
                </a:solidFill>
                <a:ea typeface="맑은 고딕" panose="020B0503020000020004" pitchFamily="50" charset="-127"/>
                <a:cs typeface="Times New Roman" panose="02020603050405020304" pitchFamily="18" charset="0"/>
              </a:rPr>
              <a:t>③ New method</a:t>
            </a:r>
            <a:endParaRPr lang="en-US" altLang="ko-KR" sz="2000" kern="100" dirty="0">
              <a:effectLst/>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2000" kern="100" dirty="0">
                <a:solidFill>
                  <a:srgbClr val="FF0000"/>
                </a:solidFill>
                <a:effectLst/>
                <a:ea typeface="맑은 고딕" panose="020B0503020000020004" pitchFamily="50" charset="-127"/>
                <a:cs typeface="Times New Roman" panose="02020603050405020304" pitchFamily="18" charset="0"/>
              </a:rPr>
              <a:t>Situation </a:t>
            </a:r>
            <a:r>
              <a:rPr lang="en-US" altLang="ko-KR" sz="2000" kern="100" dirty="0">
                <a:solidFill>
                  <a:srgbClr val="FF0000"/>
                </a:solidFill>
                <a:ea typeface="맑은 고딕" panose="020B0503020000020004" pitchFamily="50" charset="-127"/>
                <a:cs typeface="Times New Roman" panose="02020603050405020304" pitchFamily="18" charset="0"/>
              </a:rPr>
              <a:t>Setting</a:t>
            </a:r>
          </a:p>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	Again you want to buy a new sportswear. You’ve just found one on the online shopping mall and you would like to buy it. </a:t>
            </a:r>
            <a:r>
              <a:rPr lang="en-US" altLang="ko-KR" sz="1800" kern="100" dirty="0">
                <a:effectLst/>
                <a:ea typeface="맑은 고딕" panose="020B0503020000020004" pitchFamily="50" charset="-127"/>
                <a:cs typeface="Times New Roman" panose="02020603050405020304" pitchFamily="18" charset="0"/>
              </a:rPr>
              <a:t>Even though you are not logged on the website, your thumb can verify yourself. You do not have to enter a credit </a:t>
            </a:r>
            <a:r>
              <a:rPr lang="en-US" altLang="ko-KR" kern="100" dirty="0">
                <a:ea typeface="맑은 고딕" panose="020B0503020000020004" pitchFamily="50" charset="-127"/>
                <a:cs typeface="Times New Roman" panose="02020603050405020304" pitchFamily="18" charset="0"/>
              </a:rPr>
              <a:t>card information or your shipping address, because your fingerprint provides information about you. </a:t>
            </a:r>
            <a:r>
              <a:rPr lang="en-US" altLang="ko-KR" sz="1800" kern="100" dirty="0">
                <a:effectLst/>
                <a:ea typeface="맑은 고딕" panose="020B0503020000020004" pitchFamily="50" charset="-127"/>
                <a:cs typeface="Times New Roman" panose="02020603050405020304" pitchFamily="18" charset="0"/>
              </a:rPr>
              <a:t>With only one touch, you are ready to </a:t>
            </a:r>
            <a:r>
              <a:rPr lang="en-US" altLang="ko-KR" kern="100" dirty="0">
                <a:ea typeface="맑은 고딕" panose="020B0503020000020004" pitchFamily="50" charset="-127"/>
                <a:cs typeface="Times New Roman" panose="02020603050405020304" pitchFamily="18" charset="0"/>
              </a:rPr>
              <a:t>purchase the product.</a:t>
            </a:r>
            <a:endParaRPr lang="ko-KR" altLang="ko-KR" sz="1800" kern="100" dirty="0">
              <a:effectLst/>
              <a:ea typeface="맑은 고딕" panose="020B0503020000020004" pitchFamily="50" charset="-127"/>
              <a:cs typeface="Times New Roman" panose="02020603050405020304" pitchFamily="18" charset="0"/>
            </a:endParaRPr>
          </a:p>
        </p:txBody>
      </p:sp>
      <p:pic>
        <p:nvPicPr>
          <p:cNvPr id="12" name="그림 11">
            <a:extLst>
              <a:ext uri="{FF2B5EF4-FFF2-40B4-BE49-F238E27FC236}">
                <a16:creationId xmlns:a16="http://schemas.microsoft.com/office/drawing/2014/main" xmlns="" id="{41D34EA1-3F0A-4348-A234-57E54F04152B}"/>
              </a:ext>
            </a:extLst>
          </p:cNvPr>
          <p:cNvPicPr>
            <a:picLocks noChangeAspect="1"/>
          </p:cNvPicPr>
          <p:nvPr/>
        </p:nvPicPr>
        <p:blipFill rotWithShape="1">
          <a:blip r:embed="rId4">
            <a:extLst>
              <a:ext uri="{28A0092B-C50C-407E-A947-70E740481C1C}">
                <a14:useLocalDpi xmlns:a14="http://schemas.microsoft.com/office/drawing/2010/main" val="0"/>
              </a:ext>
            </a:extLst>
          </a:blip>
          <a:srcRect t="2943" b="6547"/>
          <a:stretch/>
        </p:blipFill>
        <p:spPr>
          <a:xfrm>
            <a:off x="2338650" y="2025710"/>
            <a:ext cx="2146898" cy="3720330"/>
          </a:xfrm>
          <a:prstGeom prst="rect">
            <a:avLst/>
          </a:prstGeom>
          <a:effectLst>
            <a:outerShdw blurRad="50800" dist="38100" dir="2700000" algn="ctr" rotWithShape="0">
              <a:srgbClr val="000000">
                <a:alpha val="40000"/>
              </a:srgbClr>
            </a:outerShdw>
          </a:effectLst>
        </p:spPr>
      </p:pic>
      <p:pic>
        <p:nvPicPr>
          <p:cNvPr id="14" name="그림 13" descr="텍스트이(가) 표시된 사진&#10;&#10;자동 생성된 설명">
            <a:extLst>
              <a:ext uri="{FF2B5EF4-FFF2-40B4-BE49-F238E27FC236}">
                <a16:creationId xmlns:a16="http://schemas.microsoft.com/office/drawing/2014/main" xmlns="" id="{A343D150-229B-4E17-90DA-F1C9405C000A}"/>
              </a:ext>
            </a:extLst>
          </p:cNvPr>
          <p:cNvPicPr>
            <a:picLocks noChangeAspect="1"/>
          </p:cNvPicPr>
          <p:nvPr/>
        </p:nvPicPr>
        <p:blipFill rotWithShape="1">
          <a:blip r:embed="rId5">
            <a:extLst>
              <a:ext uri="{28A0092B-C50C-407E-A947-70E740481C1C}">
                <a14:useLocalDpi xmlns:a14="http://schemas.microsoft.com/office/drawing/2010/main" val="0"/>
              </a:ext>
            </a:extLst>
          </a:blip>
          <a:srcRect t="3034" b="6788"/>
          <a:stretch/>
        </p:blipFill>
        <p:spPr>
          <a:xfrm>
            <a:off x="4601510" y="2008127"/>
            <a:ext cx="2146897" cy="3720330"/>
          </a:xfrm>
          <a:prstGeom prst="rect">
            <a:avLst/>
          </a:prstGeom>
          <a:effectLst>
            <a:outerShdw blurRad="50800" dist="38100" dir="2700000" algn="ctr" rotWithShape="0">
              <a:srgbClr val="000000">
                <a:alpha val="40000"/>
              </a:srgbClr>
            </a:outerShdw>
          </a:effectLst>
        </p:spPr>
      </p:pic>
      <p:sp>
        <p:nvSpPr>
          <p:cNvPr id="13" name="직사각형 12">
            <a:extLst>
              <a:ext uri="{FF2B5EF4-FFF2-40B4-BE49-F238E27FC236}">
                <a16:creationId xmlns:a16="http://schemas.microsoft.com/office/drawing/2014/main" xmlns="" id="{70C0A2D4-46BA-455C-AF4B-CE9090AD92AF}"/>
              </a:ext>
            </a:extLst>
          </p:cNvPr>
          <p:cNvSpPr/>
          <p:nvPr/>
        </p:nvSpPr>
        <p:spPr>
          <a:xfrm>
            <a:off x="1" y="9708309"/>
            <a:ext cx="6858000" cy="1971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spTree>
    <p:extLst>
      <p:ext uri="{BB962C8B-B14F-4D97-AF65-F5344CB8AC3E}">
        <p14:creationId xmlns:p14="http://schemas.microsoft.com/office/powerpoint/2010/main" val="1464120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xmlns="" id="{1BB55AB2-3160-4620-A298-3C9A076B6E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2036" y="268323"/>
            <a:ext cx="665018" cy="350044"/>
          </a:xfrm>
          <a:prstGeom prst="rect">
            <a:avLst/>
          </a:prstGeom>
        </p:spPr>
      </p:pic>
      <p:sp>
        <p:nvSpPr>
          <p:cNvPr id="9" name="TextBox 8">
            <a:extLst>
              <a:ext uri="{FF2B5EF4-FFF2-40B4-BE49-F238E27FC236}">
                <a16:creationId xmlns:a16="http://schemas.microsoft.com/office/drawing/2014/main" xmlns="" id="{FD649420-0F57-48B7-8B38-9065B30BFAC3}"/>
              </a:ext>
            </a:extLst>
          </p:cNvPr>
          <p:cNvSpPr txBox="1"/>
          <p:nvPr/>
        </p:nvSpPr>
        <p:spPr>
          <a:xfrm>
            <a:off x="491841" y="272559"/>
            <a:ext cx="5874318" cy="1618520"/>
          </a:xfrm>
          <a:prstGeom prst="rect">
            <a:avLst/>
          </a:prstGeom>
          <a:noFill/>
        </p:spPr>
        <p:txBody>
          <a:bodyPr wrap="square" rtlCol="0">
            <a:spAutoFit/>
          </a:bodyPr>
          <a:lstStyle/>
          <a:p>
            <a:pPr algn="just" latinLnBrk="1">
              <a:lnSpc>
                <a:spcPct val="107000"/>
              </a:lnSpc>
              <a:spcAft>
                <a:spcPts val="800"/>
              </a:spcAft>
            </a:pPr>
            <a:endParaRPr lang="en-US" altLang="ko-KR" kern="100" dirty="0">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2000" kern="100" dirty="0">
                <a:solidFill>
                  <a:srgbClr val="FF0000"/>
                </a:solidFill>
                <a:effectLst/>
                <a:ea typeface="맑은 고딕" panose="020B0503020000020004" pitchFamily="50" charset="-127"/>
                <a:cs typeface="Times New Roman" panose="02020603050405020304" pitchFamily="18" charset="0"/>
              </a:rPr>
              <a:t>Specific </a:t>
            </a:r>
            <a:r>
              <a:rPr lang="en-US" altLang="ko-KR" sz="2000" kern="100" dirty="0">
                <a:solidFill>
                  <a:srgbClr val="FF0000"/>
                </a:solidFill>
                <a:ea typeface="맑은 고딕" panose="020B0503020000020004" pitchFamily="50" charset="-127"/>
                <a:cs typeface="Times New Roman" panose="02020603050405020304" pitchFamily="18" charset="0"/>
              </a:rPr>
              <a:t>S</a:t>
            </a:r>
            <a:r>
              <a:rPr lang="en-US" altLang="ko-KR" sz="2000" kern="100" dirty="0">
                <a:solidFill>
                  <a:srgbClr val="FF0000"/>
                </a:solidFill>
                <a:effectLst/>
                <a:ea typeface="맑은 고딕" panose="020B0503020000020004" pitchFamily="50" charset="-127"/>
                <a:cs typeface="Times New Roman" panose="02020603050405020304" pitchFamily="18" charset="0"/>
              </a:rPr>
              <a:t>teps</a:t>
            </a:r>
          </a:p>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1. Tap the sportswear you want to buy.</a:t>
            </a:r>
          </a:p>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2.</a:t>
            </a:r>
            <a:r>
              <a:rPr lang="ko-KR" altLang="en-US" kern="100" dirty="0">
                <a:ea typeface="맑은 고딕" panose="020B0503020000020004" pitchFamily="50" charset="-127"/>
                <a:cs typeface="Times New Roman" panose="02020603050405020304" pitchFamily="18" charset="0"/>
              </a:rPr>
              <a:t> </a:t>
            </a:r>
            <a:r>
              <a:rPr lang="en-US" altLang="ko-KR" kern="100" dirty="0">
                <a:ea typeface="맑은 고딕" panose="020B0503020000020004" pitchFamily="50" charset="-127"/>
                <a:cs typeface="Times New Roman" panose="02020603050405020304" pitchFamily="18" charset="0"/>
              </a:rPr>
              <a:t>Choose option, and touch ‘Buy now’ with ‘thumbs-up’</a:t>
            </a:r>
            <a:endParaRPr lang="ko-KR" altLang="ko-KR" kern="100" dirty="0">
              <a:ea typeface="맑은 고딕" panose="020B0503020000020004" pitchFamily="50" charset="-127"/>
              <a:cs typeface="Times New Roman" panose="02020603050405020304" pitchFamily="18" charset="0"/>
            </a:endParaRPr>
          </a:p>
        </p:txBody>
      </p:sp>
      <p:sp>
        <p:nvSpPr>
          <p:cNvPr id="11" name="TextBox 10">
            <a:extLst>
              <a:ext uri="{FF2B5EF4-FFF2-40B4-BE49-F238E27FC236}">
                <a16:creationId xmlns:a16="http://schemas.microsoft.com/office/drawing/2014/main" xmlns="" id="{1F6CC945-C686-4993-BE13-8385080E8839}"/>
              </a:ext>
            </a:extLst>
          </p:cNvPr>
          <p:cNvSpPr txBox="1"/>
          <p:nvPr/>
        </p:nvSpPr>
        <p:spPr>
          <a:xfrm>
            <a:off x="491841" y="4748260"/>
            <a:ext cx="5874318" cy="1461490"/>
          </a:xfrm>
          <a:prstGeom prst="rect">
            <a:avLst/>
          </a:prstGeom>
          <a:noFill/>
        </p:spPr>
        <p:txBody>
          <a:bodyPr wrap="square" rtlCol="0">
            <a:spAutoFit/>
          </a:bodyPr>
          <a:lstStyle/>
          <a:p>
            <a:pPr algn="just" latinLnBrk="1">
              <a:lnSpc>
                <a:spcPct val="107000"/>
              </a:lnSpc>
              <a:spcAft>
                <a:spcPts val="800"/>
              </a:spcAft>
            </a:pPr>
            <a:endParaRPr lang="en-US" altLang="ko-KR" kern="100" dirty="0">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3. Fingerprint verifies your account, card and address, so you will be able to buy sportswear immediately.</a:t>
            </a:r>
            <a:endParaRPr lang="ko-KR" altLang="ko-KR" sz="1800" kern="100" dirty="0">
              <a:effectLst/>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 </a:t>
            </a:r>
            <a:endParaRPr lang="ko-KR" altLang="en-US" dirty="0"/>
          </a:p>
        </p:txBody>
      </p:sp>
      <p:grpSp>
        <p:nvGrpSpPr>
          <p:cNvPr id="19" name="그룹 18">
            <a:extLst>
              <a:ext uri="{FF2B5EF4-FFF2-40B4-BE49-F238E27FC236}">
                <a16:creationId xmlns:a16="http://schemas.microsoft.com/office/drawing/2014/main" xmlns="" id="{89A45620-DD47-4527-BE51-9A85F5C3D848}"/>
              </a:ext>
            </a:extLst>
          </p:cNvPr>
          <p:cNvGrpSpPr/>
          <p:nvPr/>
        </p:nvGrpSpPr>
        <p:grpSpPr>
          <a:xfrm>
            <a:off x="1431322" y="1933362"/>
            <a:ext cx="1757087" cy="3086230"/>
            <a:chOff x="1018391" y="5472388"/>
            <a:chExt cx="2195263" cy="3999044"/>
          </a:xfrm>
        </p:grpSpPr>
        <p:pic>
          <p:nvPicPr>
            <p:cNvPr id="20" name="그림 19">
              <a:extLst>
                <a:ext uri="{FF2B5EF4-FFF2-40B4-BE49-F238E27FC236}">
                  <a16:creationId xmlns:a16="http://schemas.microsoft.com/office/drawing/2014/main" xmlns="" id="{6AA26D11-B53E-44E2-B0FA-378ABC8E2AE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068" b="4185"/>
            <a:stretch/>
          </p:blipFill>
          <p:spPr>
            <a:xfrm>
              <a:off x="1018391" y="5472388"/>
              <a:ext cx="2195263" cy="3999044"/>
            </a:xfrm>
            <a:prstGeom prst="rect">
              <a:avLst/>
            </a:prstGeom>
            <a:effectLst>
              <a:outerShdw blurRad="50800" dist="38100" dir="2700000" algn="ctr" rotWithShape="0">
                <a:srgbClr val="000000">
                  <a:alpha val="40000"/>
                </a:srgbClr>
              </a:outerShdw>
            </a:effectLst>
          </p:spPr>
        </p:pic>
        <p:sp>
          <p:nvSpPr>
            <p:cNvPr id="21" name="사각형: 둥근 모서리 20">
              <a:extLst>
                <a:ext uri="{FF2B5EF4-FFF2-40B4-BE49-F238E27FC236}">
                  <a16:creationId xmlns:a16="http://schemas.microsoft.com/office/drawing/2014/main" xmlns="" id="{270784C1-B10C-44A8-A661-61F36A857337}"/>
                </a:ext>
              </a:extLst>
            </p:cNvPr>
            <p:cNvSpPr/>
            <p:nvPr/>
          </p:nvSpPr>
          <p:spPr>
            <a:xfrm>
              <a:off x="1058967" y="6005067"/>
              <a:ext cx="2141623" cy="77455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 name="그룹 4">
            <a:extLst>
              <a:ext uri="{FF2B5EF4-FFF2-40B4-BE49-F238E27FC236}">
                <a16:creationId xmlns:a16="http://schemas.microsoft.com/office/drawing/2014/main" xmlns="" id="{D901F839-4011-4E19-BA13-D21B9A473F3C}"/>
              </a:ext>
            </a:extLst>
          </p:cNvPr>
          <p:cNvGrpSpPr/>
          <p:nvPr/>
        </p:nvGrpSpPr>
        <p:grpSpPr>
          <a:xfrm>
            <a:off x="3663999" y="1920299"/>
            <a:ext cx="1757087" cy="3162149"/>
            <a:chOff x="3468054" y="2194622"/>
            <a:chExt cx="1757087" cy="3162149"/>
          </a:xfrm>
        </p:grpSpPr>
        <p:pic>
          <p:nvPicPr>
            <p:cNvPr id="23" name="그림 22">
              <a:extLst>
                <a:ext uri="{FF2B5EF4-FFF2-40B4-BE49-F238E27FC236}">
                  <a16:creationId xmlns:a16="http://schemas.microsoft.com/office/drawing/2014/main" xmlns="" id="{F6E2703B-784B-4584-B51F-F71580ABD02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376" b="8734"/>
            <a:stretch/>
          </p:blipFill>
          <p:spPr>
            <a:xfrm>
              <a:off x="3468054" y="2194622"/>
              <a:ext cx="1757087" cy="3086230"/>
            </a:xfrm>
            <a:prstGeom prst="rect">
              <a:avLst/>
            </a:prstGeom>
            <a:effectLst>
              <a:outerShdw blurRad="50800" dist="38100" dir="2700000" algn="ctr" rotWithShape="0">
                <a:srgbClr val="000000">
                  <a:alpha val="40000"/>
                </a:srgbClr>
              </a:outerShdw>
            </a:effectLst>
          </p:spPr>
        </p:pic>
        <p:grpSp>
          <p:nvGrpSpPr>
            <p:cNvPr id="15" name="그룹 14">
              <a:extLst>
                <a:ext uri="{FF2B5EF4-FFF2-40B4-BE49-F238E27FC236}">
                  <a16:creationId xmlns:a16="http://schemas.microsoft.com/office/drawing/2014/main" xmlns="" id="{AA56889D-277C-4C5C-8D1E-75C709AE8666}"/>
                </a:ext>
              </a:extLst>
            </p:cNvPr>
            <p:cNvGrpSpPr/>
            <p:nvPr/>
          </p:nvGrpSpPr>
          <p:grpSpPr>
            <a:xfrm>
              <a:off x="4010259" y="4319333"/>
              <a:ext cx="953587" cy="1037438"/>
              <a:chOff x="1040984" y="4090876"/>
              <a:chExt cx="2101703" cy="2233066"/>
            </a:xfrm>
          </p:grpSpPr>
          <p:pic>
            <p:nvPicPr>
              <p:cNvPr id="16" name="그래픽 15" descr="엄지척 기호">
                <a:extLst>
                  <a:ext uri="{FF2B5EF4-FFF2-40B4-BE49-F238E27FC236}">
                    <a16:creationId xmlns:a16="http://schemas.microsoft.com/office/drawing/2014/main" xmlns="" id="{73B57E8C-FA53-423D-9637-6AB68845E25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1040984" y="4222239"/>
                <a:ext cx="2101703" cy="2101703"/>
              </a:xfrm>
              <a:prstGeom prst="rect">
                <a:avLst/>
              </a:prstGeom>
            </p:spPr>
          </p:pic>
          <p:pic>
            <p:nvPicPr>
              <p:cNvPr id="18" name="그래픽 17" descr="지문">
                <a:extLst>
                  <a:ext uri="{FF2B5EF4-FFF2-40B4-BE49-F238E27FC236}">
                    <a16:creationId xmlns:a16="http://schemas.microsoft.com/office/drawing/2014/main" xmlns="" id="{3B98575A-210B-4549-804D-D0A2AEADF31E}"/>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2188957" y="4090876"/>
                <a:ext cx="914400" cy="914400"/>
              </a:xfrm>
              <a:prstGeom prst="rect">
                <a:avLst/>
              </a:prstGeom>
            </p:spPr>
          </p:pic>
        </p:grpSp>
      </p:grpSp>
      <p:grpSp>
        <p:nvGrpSpPr>
          <p:cNvPr id="4" name="그룹 3">
            <a:extLst>
              <a:ext uri="{FF2B5EF4-FFF2-40B4-BE49-F238E27FC236}">
                <a16:creationId xmlns:a16="http://schemas.microsoft.com/office/drawing/2014/main" xmlns="" id="{6171E28D-B597-421E-922A-5F2726C24450}"/>
              </a:ext>
            </a:extLst>
          </p:cNvPr>
          <p:cNvGrpSpPr/>
          <p:nvPr/>
        </p:nvGrpSpPr>
        <p:grpSpPr>
          <a:xfrm>
            <a:off x="1045028" y="6077376"/>
            <a:ext cx="2018471" cy="3253222"/>
            <a:chOff x="383963" y="6154934"/>
            <a:chExt cx="2018471" cy="3253222"/>
          </a:xfrm>
        </p:grpSpPr>
        <p:pic>
          <p:nvPicPr>
            <p:cNvPr id="30" name="그림 29" descr="텍스트이(가) 표시된 사진&#10;&#10;자동 생성된 설명">
              <a:extLst>
                <a:ext uri="{FF2B5EF4-FFF2-40B4-BE49-F238E27FC236}">
                  <a16:creationId xmlns:a16="http://schemas.microsoft.com/office/drawing/2014/main" xmlns="" id="{9AE26AFF-63AF-479A-82B3-90409D6252D6}"/>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t="3034" b="6788"/>
            <a:stretch/>
          </p:blipFill>
          <p:spPr>
            <a:xfrm>
              <a:off x="741064" y="6529190"/>
              <a:ext cx="1661370" cy="2878966"/>
            </a:xfrm>
            <a:prstGeom prst="rect">
              <a:avLst/>
            </a:prstGeom>
            <a:effectLst>
              <a:outerShdw blurRad="50800" dist="38100" dir="2700000" algn="ctr" rotWithShape="0">
                <a:srgbClr val="000000">
                  <a:alpha val="40000"/>
                </a:srgbClr>
              </a:outerShdw>
            </a:effectLst>
          </p:spPr>
        </p:pic>
        <p:pic>
          <p:nvPicPr>
            <p:cNvPr id="28" name="그림 27">
              <a:extLst>
                <a:ext uri="{FF2B5EF4-FFF2-40B4-BE49-F238E27FC236}">
                  <a16:creationId xmlns:a16="http://schemas.microsoft.com/office/drawing/2014/main" xmlns="" id="{647343A6-B6F7-42C9-AFDA-E9A78686512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t="2943" b="6547"/>
            <a:stretch/>
          </p:blipFill>
          <p:spPr>
            <a:xfrm>
              <a:off x="563513" y="6332532"/>
              <a:ext cx="1661371" cy="2878966"/>
            </a:xfrm>
            <a:prstGeom prst="rect">
              <a:avLst/>
            </a:prstGeom>
            <a:effectLst>
              <a:outerShdw blurRad="50800" dist="38100" dir="2700000" algn="ctr" rotWithShape="0">
                <a:srgbClr val="000000">
                  <a:alpha val="40000"/>
                </a:srgbClr>
              </a:outerShdw>
            </a:effectLst>
          </p:spPr>
        </p:pic>
        <p:pic>
          <p:nvPicPr>
            <p:cNvPr id="17" name="그림 16">
              <a:extLst>
                <a:ext uri="{FF2B5EF4-FFF2-40B4-BE49-F238E27FC236}">
                  <a16:creationId xmlns:a16="http://schemas.microsoft.com/office/drawing/2014/main" xmlns="" id="{7C429FF5-77D0-48EA-97F5-C578DD08819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3963" y="6154934"/>
              <a:ext cx="1661371" cy="2878966"/>
            </a:xfrm>
            <a:prstGeom prst="rect">
              <a:avLst/>
            </a:prstGeom>
            <a:effectLst>
              <a:outerShdw blurRad="50800" dist="38100" dir="2700000" algn="tl" rotWithShape="0">
                <a:prstClr val="black">
                  <a:alpha val="40000"/>
                </a:prstClr>
              </a:outerShdw>
            </a:effectLst>
          </p:spPr>
        </p:pic>
      </p:grpSp>
      <p:pic>
        <p:nvPicPr>
          <p:cNvPr id="31" name="그림 30">
            <a:extLst>
              <a:ext uri="{FF2B5EF4-FFF2-40B4-BE49-F238E27FC236}">
                <a16:creationId xmlns:a16="http://schemas.microsoft.com/office/drawing/2014/main" xmlns="" id="{6876B8DB-E563-499A-A8B6-D1FBA87275D0}"/>
              </a:ext>
            </a:extLst>
          </p:cNvPr>
          <p:cNvPicPr>
            <a:picLocks noChangeAspect="1"/>
          </p:cNvPicPr>
          <p:nvPr/>
        </p:nvPicPr>
        <p:blipFill rotWithShape="1">
          <a:blip r:embed="rId12">
            <a:extLst>
              <a:ext uri="{28A0092B-C50C-407E-A947-70E740481C1C}">
                <a14:useLocalDpi xmlns:a14="http://schemas.microsoft.com/office/drawing/2010/main" val="0"/>
              </a:ext>
            </a:extLst>
          </a:blip>
          <a:srcRect t="3798" b="15471"/>
          <a:stretch/>
        </p:blipFill>
        <p:spPr>
          <a:xfrm>
            <a:off x="3717147" y="5797877"/>
            <a:ext cx="2265644" cy="3759969"/>
          </a:xfrm>
          <a:prstGeom prst="rect">
            <a:avLst/>
          </a:prstGeom>
          <a:effectLst>
            <a:outerShdw blurRad="50800" dist="38100" dir="2700000" algn="ctr" rotWithShape="0">
              <a:srgbClr val="000000">
                <a:alpha val="40000"/>
              </a:srgbClr>
            </a:outerShdw>
          </a:effectLst>
        </p:spPr>
      </p:pic>
      <p:pic>
        <p:nvPicPr>
          <p:cNvPr id="6" name="그림 5">
            <a:extLst>
              <a:ext uri="{FF2B5EF4-FFF2-40B4-BE49-F238E27FC236}">
                <a16:creationId xmlns:a16="http://schemas.microsoft.com/office/drawing/2014/main" xmlns="" id="{7E6D746A-4892-4810-97E4-F03153BFE61F}"/>
              </a:ext>
            </a:extLst>
          </p:cNvPr>
          <p:cNvPicPr>
            <a:picLocks noChangeAspect="1"/>
          </p:cNvPicPr>
          <p:nvPr/>
        </p:nvPicPr>
        <p:blipFill>
          <a:blip r:embed="rId13">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61479" y="6536789"/>
            <a:ext cx="3335315" cy="2221359"/>
          </a:xfrm>
          <a:prstGeom prst="rect">
            <a:avLst/>
          </a:prstGeom>
        </p:spPr>
      </p:pic>
      <p:sp>
        <p:nvSpPr>
          <p:cNvPr id="22" name="직사각형 21">
            <a:extLst>
              <a:ext uri="{FF2B5EF4-FFF2-40B4-BE49-F238E27FC236}">
                <a16:creationId xmlns:a16="http://schemas.microsoft.com/office/drawing/2014/main" xmlns="" id="{95AB3D3D-54B4-4D49-AC99-2E996D5B937B}"/>
              </a:ext>
            </a:extLst>
          </p:cNvPr>
          <p:cNvSpPr/>
          <p:nvPr/>
        </p:nvSpPr>
        <p:spPr>
          <a:xfrm>
            <a:off x="1" y="9708309"/>
            <a:ext cx="6858000" cy="1971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spTree>
    <p:extLst>
      <p:ext uri="{BB962C8B-B14F-4D97-AF65-F5344CB8AC3E}">
        <p14:creationId xmlns:p14="http://schemas.microsoft.com/office/powerpoint/2010/main" val="965601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xmlns="" id="{1BB55AB2-3160-4620-A298-3C9A076B6E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2036" y="268323"/>
            <a:ext cx="665018" cy="350044"/>
          </a:xfrm>
          <a:prstGeom prst="rect">
            <a:avLst/>
          </a:prstGeom>
        </p:spPr>
      </p:pic>
      <p:sp>
        <p:nvSpPr>
          <p:cNvPr id="9" name="TextBox 8">
            <a:extLst>
              <a:ext uri="{FF2B5EF4-FFF2-40B4-BE49-F238E27FC236}">
                <a16:creationId xmlns:a16="http://schemas.microsoft.com/office/drawing/2014/main" xmlns="" id="{FD649420-0F57-48B7-8B38-9065B30BFAC3}"/>
              </a:ext>
            </a:extLst>
          </p:cNvPr>
          <p:cNvSpPr txBox="1"/>
          <p:nvPr/>
        </p:nvSpPr>
        <p:spPr>
          <a:xfrm>
            <a:off x="659877" y="804587"/>
            <a:ext cx="5538247" cy="4742965"/>
          </a:xfrm>
          <a:prstGeom prst="rect">
            <a:avLst/>
          </a:prstGeom>
          <a:noFill/>
        </p:spPr>
        <p:txBody>
          <a:bodyPr wrap="square" rtlCol="0">
            <a:spAutoFit/>
          </a:bodyPr>
          <a:lstStyle/>
          <a:p>
            <a:pPr algn="just" latinLnBrk="1">
              <a:lnSpc>
                <a:spcPct val="107000"/>
              </a:lnSpc>
              <a:spcAft>
                <a:spcPts val="800"/>
              </a:spcAft>
            </a:pPr>
            <a:r>
              <a:rPr lang="en-US" altLang="ko-KR" b="1" dirty="0"/>
              <a:t>④ Expected effect</a:t>
            </a:r>
            <a:endParaRPr lang="en-US" altLang="ko-KR" sz="1800" b="1" kern="100" dirty="0">
              <a:effectLst/>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1800" kern="100" dirty="0">
                <a:effectLst/>
                <a:ea typeface="맑은 고딕" panose="020B0503020000020004" pitchFamily="50" charset="-127"/>
                <a:cs typeface="Times New Roman" panose="02020603050405020304" pitchFamily="18" charset="0"/>
              </a:rPr>
              <a:t>	By using a full-screen fingerprint scanner, people can tap the products anywhere on the display. </a:t>
            </a:r>
            <a:r>
              <a:rPr lang="en-US" altLang="ko-KR" kern="100" dirty="0">
                <a:ea typeface="맑은 고딕" panose="020B0503020000020004" pitchFamily="50" charset="-127"/>
                <a:cs typeface="Times New Roman" panose="02020603050405020304" pitchFamily="18" charset="0"/>
              </a:rPr>
              <a:t>Fingerprint verification with ‘thumbs-up’ makes customers emotional, too. They can express their good feeling about the product externally. It will lead consumers to form a close connection with the website, thus creating strong loyalty to the shop. </a:t>
            </a:r>
          </a:p>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	The efficiency of Touching Touch satisfies the customer’s need as well. People who use online shopping want to save their time and energy more and more. In this aspect, it will help consumers to enjoy shopping more. Simplified process of online shopping can be linked to activating the market, inducing increase in transactions.</a:t>
            </a:r>
            <a:endParaRPr lang="en-US" altLang="ko-KR" sz="1800" kern="100" dirty="0">
              <a:effectLst/>
              <a:ea typeface="맑은 고딕" panose="020B0503020000020004" pitchFamily="50" charset="-127"/>
              <a:cs typeface="Times New Roman" panose="02020603050405020304" pitchFamily="18" charset="0"/>
            </a:endParaRPr>
          </a:p>
        </p:txBody>
      </p:sp>
      <p:sp>
        <p:nvSpPr>
          <p:cNvPr id="5" name="직사각형 4">
            <a:extLst>
              <a:ext uri="{FF2B5EF4-FFF2-40B4-BE49-F238E27FC236}">
                <a16:creationId xmlns:a16="http://schemas.microsoft.com/office/drawing/2014/main" xmlns="" id="{FDC86131-E795-4EB6-87C5-63464DB91091}"/>
              </a:ext>
            </a:extLst>
          </p:cNvPr>
          <p:cNvSpPr/>
          <p:nvPr/>
        </p:nvSpPr>
        <p:spPr>
          <a:xfrm>
            <a:off x="1" y="9708309"/>
            <a:ext cx="6858000" cy="1971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spTree>
    <p:extLst>
      <p:ext uri="{BB962C8B-B14F-4D97-AF65-F5344CB8AC3E}">
        <p14:creationId xmlns:p14="http://schemas.microsoft.com/office/powerpoint/2010/main" val="479807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xmlns="" id="{1BB55AB2-3160-4620-A298-3C9A076B6E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2036" y="268323"/>
            <a:ext cx="665018" cy="350044"/>
          </a:xfrm>
          <a:prstGeom prst="rect">
            <a:avLst/>
          </a:prstGeom>
        </p:spPr>
      </p:pic>
      <p:sp>
        <p:nvSpPr>
          <p:cNvPr id="8" name="TextBox 7">
            <a:extLst>
              <a:ext uri="{FF2B5EF4-FFF2-40B4-BE49-F238E27FC236}">
                <a16:creationId xmlns:a16="http://schemas.microsoft.com/office/drawing/2014/main" xmlns="" id="{4C0D2C83-CD0C-49D1-B115-4132077BAAD2}"/>
              </a:ext>
            </a:extLst>
          </p:cNvPr>
          <p:cNvSpPr txBox="1"/>
          <p:nvPr/>
        </p:nvSpPr>
        <p:spPr>
          <a:xfrm>
            <a:off x="616535" y="1618910"/>
            <a:ext cx="5361704" cy="860620"/>
          </a:xfrm>
          <a:prstGeom prst="rect">
            <a:avLst/>
          </a:prstGeom>
          <a:noFill/>
        </p:spPr>
        <p:txBody>
          <a:bodyPr wrap="square" rtlCol="0">
            <a:spAutoFit/>
          </a:bodyPr>
          <a:lstStyle/>
          <a:p>
            <a:pPr algn="just" latinLnBrk="1">
              <a:lnSpc>
                <a:spcPct val="107000"/>
              </a:lnSpc>
              <a:spcAft>
                <a:spcPts val="800"/>
              </a:spcAft>
            </a:pPr>
            <a:r>
              <a:rPr lang="en-US" altLang="ko-KR" b="1" kern="100" dirty="0">
                <a:ea typeface="맑은 고딕" panose="020B0503020000020004" pitchFamily="50" charset="-127"/>
                <a:cs typeface="Times New Roman" panose="02020603050405020304" pitchFamily="18" charset="0"/>
              </a:rPr>
              <a:t>① Importance of review</a:t>
            </a:r>
            <a:endParaRPr lang="en-US" altLang="ko-KR" kern="100" dirty="0">
              <a:ea typeface="맑은 고딕" panose="020B0503020000020004" pitchFamily="50" charset="-127"/>
              <a:cs typeface="Times New Roman" panose="02020603050405020304" pitchFamily="18" charset="0"/>
            </a:endParaRPr>
          </a:p>
          <a:p>
            <a:endParaRPr lang="ko-KR" altLang="en-US" sz="2400" dirty="0">
              <a:solidFill>
                <a:srgbClr val="FF0000"/>
              </a:solidFill>
            </a:endParaRPr>
          </a:p>
        </p:txBody>
      </p:sp>
      <p:sp>
        <p:nvSpPr>
          <p:cNvPr id="9" name="TextBox 8">
            <a:extLst>
              <a:ext uri="{FF2B5EF4-FFF2-40B4-BE49-F238E27FC236}">
                <a16:creationId xmlns:a16="http://schemas.microsoft.com/office/drawing/2014/main" xmlns="" id="{FD649420-0F57-48B7-8B38-9065B30BFAC3}"/>
              </a:ext>
            </a:extLst>
          </p:cNvPr>
          <p:cNvSpPr txBox="1"/>
          <p:nvPr/>
        </p:nvSpPr>
        <p:spPr>
          <a:xfrm>
            <a:off x="616535" y="2115231"/>
            <a:ext cx="5624931" cy="2463238"/>
          </a:xfrm>
          <a:prstGeom prst="rect">
            <a:avLst/>
          </a:prstGeom>
          <a:noFill/>
        </p:spPr>
        <p:txBody>
          <a:bodyPr wrap="square" rtlCol="0">
            <a:spAutoFit/>
          </a:bodyPr>
          <a:lstStyle/>
          <a:p>
            <a:pPr algn="just" latinLnBrk="1">
              <a:lnSpc>
                <a:spcPct val="107000"/>
              </a:lnSpc>
              <a:spcAft>
                <a:spcPts val="800"/>
              </a:spcAft>
            </a:pPr>
            <a:r>
              <a:rPr lang="en-US" altLang="ko-KR" sz="1800" kern="100" dirty="0">
                <a:effectLst/>
                <a:ea typeface="맑은 고딕" panose="020B0503020000020004" pitchFamily="50" charset="-127"/>
                <a:cs typeface="Times New Roman" panose="02020603050405020304" pitchFamily="18" charset="0"/>
              </a:rPr>
              <a:t>	Imagine a situation that you are trying to buy a certain product. It looks pretty good, but you would want to know more objective data related to the product. The easiest way to know is to find the evaluation from actual buyers. Those evaluations may give you practical information because those buyers have actually experienced the product in advance. </a:t>
            </a:r>
            <a:endParaRPr lang="ko-KR" altLang="en-US" dirty="0"/>
          </a:p>
        </p:txBody>
      </p:sp>
      <p:sp>
        <p:nvSpPr>
          <p:cNvPr id="12" name="TextBox 11">
            <a:extLst>
              <a:ext uri="{FF2B5EF4-FFF2-40B4-BE49-F238E27FC236}">
                <a16:creationId xmlns:a16="http://schemas.microsoft.com/office/drawing/2014/main" xmlns="" id="{D2A80509-5921-4648-941A-45C43349DBF6}"/>
              </a:ext>
            </a:extLst>
          </p:cNvPr>
          <p:cNvSpPr txBox="1"/>
          <p:nvPr/>
        </p:nvSpPr>
        <p:spPr>
          <a:xfrm>
            <a:off x="616535" y="8214173"/>
            <a:ext cx="5624931" cy="1361014"/>
          </a:xfrm>
          <a:prstGeom prst="rect">
            <a:avLst/>
          </a:prstGeom>
          <a:noFill/>
        </p:spPr>
        <p:txBody>
          <a:bodyPr wrap="square" rtlCol="0">
            <a:spAutoFit/>
          </a:bodyPr>
          <a:lstStyle/>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	</a:t>
            </a:r>
            <a:r>
              <a:rPr lang="en-US" altLang="ko-KR" sz="1800" kern="100" dirty="0">
                <a:effectLst/>
                <a:ea typeface="맑은 고딕" panose="020B0503020000020004" pitchFamily="50" charset="-127"/>
                <a:cs typeface="Times New Roman" panose="02020603050405020304" pitchFamily="18" charset="0"/>
              </a:rPr>
              <a:t>We can make the complicated process of leaving a review </a:t>
            </a:r>
            <a:r>
              <a:rPr lang="en-US" altLang="ko-KR" kern="100" dirty="0">
                <a:ea typeface="맑은 고딕" panose="020B0503020000020004" pitchFamily="50" charset="-127"/>
                <a:cs typeface="Times New Roman" panose="02020603050405020304" pitchFamily="18" charset="0"/>
              </a:rPr>
              <a:t>much </a:t>
            </a:r>
            <a:r>
              <a:rPr lang="en-US" altLang="ko-KR" sz="1800" kern="100" dirty="0">
                <a:effectLst/>
                <a:ea typeface="맑은 고딕" panose="020B0503020000020004" pitchFamily="50" charset="-127"/>
                <a:cs typeface="Times New Roman" panose="02020603050405020304" pitchFamily="18" charset="0"/>
              </a:rPr>
              <a:t>easier by using the full-screen fingerprint scanner. </a:t>
            </a:r>
            <a:endParaRPr lang="ko-KR" altLang="ko-KR" sz="1800" kern="100" dirty="0">
              <a:effectLst/>
              <a:ea typeface="맑은 고딕" panose="020B0503020000020004" pitchFamily="50" charset="-127"/>
              <a:cs typeface="Times New Roman" panose="02020603050405020304" pitchFamily="18" charset="0"/>
            </a:endParaRPr>
          </a:p>
          <a:p>
            <a:endParaRPr lang="ko-KR" altLang="en-US" dirty="0"/>
          </a:p>
        </p:txBody>
      </p:sp>
      <p:pic>
        <p:nvPicPr>
          <p:cNvPr id="15" name="그림 14">
            <a:extLst>
              <a:ext uri="{FF2B5EF4-FFF2-40B4-BE49-F238E27FC236}">
                <a16:creationId xmlns:a16="http://schemas.microsoft.com/office/drawing/2014/main" xmlns="" id="{6706F406-3CD8-49D4-A0B4-AF315734D7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1742" y="5552109"/>
            <a:ext cx="2142803" cy="1576969"/>
          </a:xfrm>
          <a:prstGeom prst="rect">
            <a:avLst/>
          </a:prstGeom>
        </p:spPr>
      </p:pic>
      <p:sp>
        <p:nvSpPr>
          <p:cNvPr id="16" name="TextBox 15">
            <a:extLst>
              <a:ext uri="{FF2B5EF4-FFF2-40B4-BE49-F238E27FC236}">
                <a16:creationId xmlns:a16="http://schemas.microsoft.com/office/drawing/2014/main" xmlns="" id="{EAFC5BBB-FFA5-41DA-A226-847EFE6EA6D4}"/>
              </a:ext>
            </a:extLst>
          </p:cNvPr>
          <p:cNvSpPr txBox="1"/>
          <p:nvPr/>
        </p:nvSpPr>
        <p:spPr>
          <a:xfrm>
            <a:off x="616535" y="4561236"/>
            <a:ext cx="3103409" cy="3648691"/>
          </a:xfrm>
          <a:prstGeom prst="rect">
            <a:avLst/>
          </a:prstGeom>
          <a:noFill/>
        </p:spPr>
        <p:txBody>
          <a:bodyPr wrap="square" rtlCol="0">
            <a:spAutoFit/>
          </a:bodyPr>
          <a:lstStyle/>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	</a:t>
            </a:r>
            <a:r>
              <a:rPr lang="en-US" altLang="ko-KR" sz="1800" kern="100" dirty="0">
                <a:effectLst/>
                <a:ea typeface="맑은 고딕" panose="020B0503020000020004" pitchFamily="50" charset="-127"/>
                <a:cs typeface="Times New Roman" panose="02020603050405020304" pitchFamily="18" charset="0"/>
              </a:rPr>
              <a:t>In this way, we often look for reviews related to certain things we want to try. Those reviews can influence an individual’s choice. As the importance of the review increases, people who want to write reviews on the product also increase in the same way,</a:t>
            </a:r>
            <a:r>
              <a:rPr lang="en-US" altLang="ko-KR" kern="100" dirty="0">
                <a:ea typeface="맑은 고딕" panose="020B0503020000020004" pitchFamily="50" charset="-127"/>
                <a:cs typeface="Times New Roman" panose="02020603050405020304" pitchFamily="18" charset="0"/>
              </a:rPr>
              <a:t> to help out people who want to buy the same product.</a:t>
            </a:r>
            <a:endParaRPr lang="ko-KR" altLang="ko-KR" sz="1800" kern="100" dirty="0">
              <a:effectLst/>
              <a:ea typeface="맑은 고딕" panose="020B0503020000020004" pitchFamily="50" charset="-127"/>
              <a:cs typeface="Times New Roman" panose="02020603050405020304" pitchFamily="18" charset="0"/>
            </a:endParaRPr>
          </a:p>
        </p:txBody>
      </p:sp>
      <p:sp>
        <p:nvSpPr>
          <p:cNvPr id="10" name="TextBox 9">
            <a:extLst>
              <a:ext uri="{FF2B5EF4-FFF2-40B4-BE49-F238E27FC236}">
                <a16:creationId xmlns:a16="http://schemas.microsoft.com/office/drawing/2014/main" xmlns="" id="{4C0D2C83-CD0C-49D1-B115-4132077BAAD2}"/>
              </a:ext>
            </a:extLst>
          </p:cNvPr>
          <p:cNvSpPr txBox="1"/>
          <p:nvPr/>
        </p:nvSpPr>
        <p:spPr>
          <a:xfrm>
            <a:off x="616535" y="905134"/>
            <a:ext cx="4867691" cy="461665"/>
          </a:xfrm>
          <a:prstGeom prst="rect">
            <a:avLst/>
          </a:prstGeom>
          <a:noFill/>
        </p:spPr>
        <p:txBody>
          <a:bodyPr wrap="square" rtlCol="0">
            <a:spAutoFit/>
          </a:bodyPr>
          <a:lstStyle/>
          <a:p>
            <a:r>
              <a:rPr lang="en-US" altLang="ko-KR" sz="2400" b="1" kern="100" dirty="0">
                <a:solidFill>
                  <a:srgbClr val="FF0000"/>
                </a:solidFill>
                <a:ea typeface="맑은 고딕" panose="020B0503020000020004" pitchFamily="50" charset="-127"/>
                <a:cs typeface="Times New Roman" panose="02020603050405020304" pitchFamily="18" charset="0"/>
              </a:rPr>
              <a:t>(2) Writing an Online Review</a:t>
            </a:r>
            <a:endParaRPr lang="ko-KR" altLang="ko-KR" sz="2400" b="1" kern="100" dirty="0">
              <a:solidFill>
                <a:srgbClr val="FF0000"/>
              </a:solidFill>
              <a:effectLst/>
              <a:ea typeface="맑은 고딕" panose="020B0503020000020004" pitchFamily="50" charset="-127"/>
              <a:cs typeface="Times New Roman" panose="02020603050405020304" pitchFamily="18" charset="0"/>
            </a:endParaRPr>
          </a:p>
        </p:txBody>
      </p:sp>
      <p:sp>
        <p:nvSpPr>
          <p:cNvPr id="11" name="직사각형 10">
            <a:extLst>
              <a:ext uri="{FF2B5EF4-FFF2-40B4-BE49-F238E27FC236}">
                <a16:creationId xmlns:a16="http://schemas.microsoft.com/office/drawing/2014/main" xmlns="" id="{852855FD-3833-44EC-8E76-2F8A9B2365F9}"/>
              </a:ext>
            </a:extLst>
          </p:cNvPr>
          <p:cNvSpPr/>
          <p:nvPr/>
        </p:nvSpPr>
        <p:spPr>
          <a:xfrm>
            <a:off x="1" y="9708309"/>
            <a:ext cx="6858000" cy="1971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spTree>
    <p:extLst>
      <p:ext uri="{BB962C8B-B14F-4D97-AF65-F5344CB8AC3E}">
        <p14:creationId xmlns:p14="http://schemas.microsoft.com/office/powerpoint/2010/main" val="649927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xmlns="" id="{1BB55AB2-3160-4620-A298-3C9A076B6E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2036" y="268323"/>
            <a:ext cx="665018" cy="350044"/>
          </a:xfrm>
          <a:prstGeom prst="rect">
            <a:avLst/>
          </a:prstGeom>
        </p:spPr>
      </p:pic>
      <p:sp>
        <p:nvSpPr>
          <p:cNvPr id="8" name="TextBox 7">
            <a:extLst>
              <a:ext uri="{FF2B5EF4-FFF2-40B4-BE49-F238E27FC236}">
                <a16:creationId xmlns:a16="http://schemas.microsoft.com/office/drawing/2014/main" xmlns="" id="{4C0D2C83-CD0C-49D1-B115-4132077BAAD2}"/>
              </a:ext>
            </a:extLst>
          </p:cNvPr>
          <p:cNvSpPr txBox="1"/>
          <p:nvPr/>
        </p:nvSpPr>
        <p:spPr>
          <a:xfrm>
            <a:off x="491841" y="919597"/>
            <a:ext cx="3962400" cy="388696"/>
          </a:xfrm>
          <a:prstGeom prst="rect">
            <a:avLst/>
          </a:prstGeom>
          <a:noFill/>
        </p:spPr>
        <p:txBody>
          <a:bodyPr wrap="square" rtlCol="0">
            <a:spAutoFit/>
          </a:bodyPr>
          <a:lstStyle/>
          <a:p>
            <a:pPr algn="just" latinLnBrk="1">
              <a:lnSpc>
                <a:spcPct val="107000"/>
              </a:lnSpc>
              <a:spcAft>
                <a:spcPts val="800"/>
              </a:spcAft>
            </a:pPr>
            <a:r>
              <a:rPr lang="ko-KR" altLang="en-US" b="1" kern="100" dirty="0">
                <a:ea typeface="맑은 고딕" panose="020B0503020000020004" pitchFamily="50" charset="-127"/>
                <a:cs typeface="Times New Roman" panose="02020603050405020304" pitchFamily="18" charset="0"/>
              </a:rPr>
              <a:t>②</a:t>
            </a:r>
            <a:r>
              <a:rPr lang="en-US" altLang="ko-KR" b="1" kern="100" dirty="0">
                <a:ea typeface="맑은 고딕" panose="020B0503020000020004" pitchFamily="50" charset="-127"/>
                <a:cs typeface="Times New Roman" panose="02020603050405020304" pitchFamily="18" charset="0"/>
              </a:rPr>
              <a:t> Existing method</a:t>
            </a:r>
            <a:endParaRPr lang="ko-KR" altLang="en-US" sz="2400" dirty="0">
              <a:solidFill>
                <a:srgbClr val="FF0000"/>
              </a:solidFill>
            </a:endParaRPr>
          </a:p>
        </p:txBody>
      </p:sp>
      <p:sp>
        <p:nvSpPr>
          <p:cNvPr id="9" name="TextBox 8">
            <a:extLst>
              <a:ext uri="{FF2B5EF4-FFF2-40B4-BE49-F238E27FC236}">
                <a16:creationId xmlns:a16="http://schemas.microsoft.com/office/drawing/2014/main" xmlns="" id="{FD649420-0F57-48B7-8B38-9065B30BFAC3}"/>
              </a:ext>
            </a:extLst>
          </p:cNvPr>
          <p:cNvSpPr txBox="1"/>
          <p:nvPr/>
        </p:nvSpPr>
        <p:spPr>
          <a:xfrm>
            <a:off x="491841" y="1394791"/>
            <a:ext cx="5874318" cy="4014432"/>
          </a:xfrm>
          <a:prstGeom prst="rect">
            <a:avLst/>
          </a:prstGeom>
          <a:noFill/>
        </p:spPr>
        <p:txBody>
          <a:bodyPr wrap="square" rtlCol="0">
            <a:spAutoFit/>
          </a:bodyPr>
          <a:lstStyle/>
          <a:p>
            <a:pPr algn="just" latinLnBrk="1">
              <a:lnSpc>
                <a:spcPct val="107000"/>
              </a:lnSpc>
              <a:spcAft>
                <a:spcPts val="800"/>
              </a:spcAft>
            </a:pPr>
            <a:r>
              <a:rPr lang="en-US" altLang="ko-KR" sz="2000" kern="100" dirty="0">
                <a:solidFill>
                  <a:srgbClr val="FF0000"/>
                </a:solidFill>
                <a:effectLst/>
                <a:ea typeface="맑은 고딕" panose="020B0503020000020004" pitchFamily="50" charset="-127"/>
                <a:cs typeface="Times New Roman" panose="02020603050405020304" pitchFamily="18" charset="0"/>
              </a:rPr>
              <a:t>Situation </a:t>
            </a:r>
            <a:r>
              <a:rPr lang="en-US" altLang="ko-KR" sz="2000" kern="100" dirty="0">
                <a:solidFill>
                  <a:srgbClr val="FF0000"/>
                </a:solidFill>
                <a:ea typeface="맑은 고딕" panose="020B0503020000020004" pitchFamily="50" charset="-127"/>
                <a:cs typeface="Times New Roman" panose="02020603050405020304" pitchFamily="18" charset="0"/>
              </a:rPr>
              <a:t>Setting</a:t>
            </a:r>
          </a:p>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	</a:t>
            </a:r>
            <a:r>
              <a:rPr lang="en-US" altLang="ko-KR" sz="1800" kern="100" dirty="0">
                <a:effectLst/>
                <a:ea typeface="맑은 고딕" panose="020B0503020000020004" pitchFamily="50" charset="-127"/>
                <a:cs typeface="Times New Roman" panose="02020603050405020304" pitchFamily="18" charset="0"/>
              </a:rPr>
              <a:t>You bought a textbook from Amazon. You really liked the contents and wanted to recommend this book to other consumers. But to leave a review, you should sign in first by entering your ID &amp; password. After entering those, you will be able to leave a review.</a:t>
            </a:r>
          </a:p>
          <a:p>
            <a:pPr algn="just" latinLnBrk="1">
              <a:lnSpc>
                <a:spcPct val="107000"/>
              </a:lnSpc>
              <a:spcAft>
                <a:spcPts val="800"/>
              </a:spcAft>
            </a:pPr>
            <a:endParaRPr lang="en-US" altLang="ko-KR" kern="100" dirty="0">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2000" kern="100" dirty="0">
                <a:solidFill>
                  <a:srgbClr val="FF0000"/>
                </a:solidFill>
                <a:effectLst/>
                <a:ea typeface="맑은 고딕" panose="020B0503020000020004" pitchFamily="50" charset="-127"/>
                <a:cs typeface="Times New Roman" panose="02020603050405020304" pitchFamily="18" charset="0"/>
              </a:rPr>
              <a:t>Specific Steps</a:t>
            </a:r>
          </a:p>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1. Enter the review page of the textbook you bought.</a:t>
            </a:r>
            <a:endParaRPr lang="ko-KR" altLang="ko-KR" sz="1800" kern="100" dirty="0">
              <a:effectLst/>
              <a:ea typeface="맑은 고딕" panose="020B0503020000020004" pitchFamily="50" charset="-127"/>
              <a:cs typeface="Times New Roman" panose="02020603050405020304" pitchFamily="18" charset="0"/>
            </a:endParaRPr>
          </a:p>
          <a:p>
            <a:pPr algn="just" latinLnBrk="1">
              <a:lnSpc>
                <a:spcPct val="107000"/>
              </a:lnSpc>
              <a:spcAft>
                <a:spcPts val="800"/>
              </a:spcAft>
            </a:pPr>
            <a:endParaRPr lang="ko-KR" altLang="ko-KR" sz="1800" kern="100" dirty="0">
              <a:effectLst/>
              <a:ea typeface="맑은 고딕" panose="020B0503020000020004" pitchFamily="50" charset="-127"/>
              <a:cs typeface="Times New Roman" panose="02020603050405020304" pitchFamily="18" charset="0"/>
            </a:endParaRPr>
          </a:p>
          <a:p>
            <a:endParaRPr lang="ko-KR" altLang="en-US" dirty="0"/>
          </a:p>
        </p:txBody>
      </p:sp>
      <p:pic>
        <p:nvPicPr>
          <p:cNvPr id="3" name="그림 2">
            <a:extLst>
              <a:ext uri="{FF2B5EF4-FFF2-40B4-BE49-F238E27FC236}">
                <a16:creationId xmlns:a16="http://schemas.microsoft.com/office/drawing/2014/main" xmlns="" id="{904F1779-3B7B-43D6-BBAF-64E6FC64EE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013" y="4894299"/>
            <a:ext cx="2195263" cy="3720329"/>
          </a:xfrm>
          <a:prstGeom prst="rect">
            <a:avLst/>
          </a:prstGeom>
          <a:effectLst>
            <a:outerShdw blurRad="50800" dist="38100" dir="2700000" algn="tl" rotWithShape="0">
              <a:prstClr val="black">
                <a:alpha val="40000"/>
              </a:prstClr>
            </a:outerShdw>
          </a:effectLst>
        </p:spPr>
      </p:pic>
      <p:pic>
        <p:nvPicPr>
          <p:cNvPr id="10" name="그림 9">
            <a:extLst>
              <a:ext uri="{FF2B5EF4-FFF2-40B4-BE49-F238E27FC236}">
                <a16:creationId xmlns:a16="http://schemas.microsoft.com/office/drawing/2014/main" xmlns="" id="{3B20C6E8-0EDB-4E0C-9545-EDC7CE0F0DC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8424" y="4894299"/>
            <a:ext cx="2214482" cy="3720329"/>
          </a:xfrm>
          <a:prstGeom prst="rect">
            <a:avLst/>
          </a:prstGeom>
          <a:effectLst>
            <a:outerShdw blurRad="50800" dist="38100" dir="2700000" algn="tl" rotWithShape="0">
              <a:prstClr val="black">
                <a:alpha val="40000"/>
              </a:prstClr>
            </a:outerShdw>
          </a:effectLst>
        </p:spPr>
      </p:pic>
      <p:sp>
        <p:nvSpPr>
          <p:cNvPr id="11" name="직사각형 10">
            <a:extLst>
              <a:ext uri="{FF2B5EF4-FFF2-40B4-BE49-F238E27FC236}">
                <a16:creationId xmlns:a16="http://schemas.microsoft.com/office/drawing/2014/main" xmlns="" id="{4CC888E6-59B6-4D10-8A48-804AEE14E313}"/>
              </a:ext>
            </a:extLst>
          </p:cNvPr>
          <p:cNvSpPr/>
          <p:nvPr/>
        </p:nvSpPr>
        <p:spPr>
          <a:xfrm>
            <a:off x="1" y="9708309"/>
            <a:ext cx="6858000" cy="1971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spTree>
    <p:extLst>
      <p:ext uri="{BB962C8B-B14F-4D97-AF65-F5344CB8AC3E}">
        <p14:creationId xmlns:p14="http://schemas.microsoft.com/office/powerpoint/2010/main" val="3068900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xmlns="" id="{1BB55AB2-3160-4620-A298-3C9A076B6E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2036" y="268323"/>
            <a:ext cx="665018" cy="350044"/>
          </a:xfrm>
          <a:prstGeom prst="rect">
            <a:avLst/>
          </a:prstGeom>
        </p:spPr>
      </p:pic>
      <p:sp>
        <p:nvSpPr>
          <p:cNvPr id="9" name="TextBox 8">
            <a:extLst>
              <a:ext uri="{FF2B5EF4-FFF2-40B4-BE49-F238E27FC236}">
                <a16:creationId xmlns:a16="http://schemas.microsoft.com/office/drawing/2014/main" xmlns="" id="{FD649420-0F57-48B7-8B38-9065B30BFAC3}"/>
              </a:ext>
            </a:extLst>
          </p:cNvPr>
          <p:cNvSpPr txBox="1"/>
          <p:nvPr/>
        </p:nvSpPr>
        <p:spPr>
          <a:xfrm>
            <a:off x="491841" y="911298"/>
            <a:ext cx="5874318" cy="1463606"/>
          </a:xfrm>
          <a:prstGeom prst="rect">
            <a:avLst/>
          </a:prstGeom>
          <a:noFill/>
        </p:spPr>
        <p:txBody>
          <a:bodyPr wrap="square" rtlCol="0">
            <a:spAutoFit/>
          </a:bodyPr>
          <a:lstStyle/>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2. Touch ‘Write a review’, sign in, and you will be able to write your review.</a:t>
            </a:r>
            <a:endParaRPr lang="ko-KR" altLang="ko-KR" sz="1800" kern="100" dirty="0">
              <a:effectLst/>
              <a:ea typeface="맑은 고딕" panose="020B0503020000020004" pitchFamily="50" charset="-127"/>
              <a:cs typeface="Times New Roman" panose="02020603050405020304" pitchFamily="18" charset="0"/>
            </a:endParaRPr>
          </a:p>
          <a:p>
            <a:pPr algn="just" latinLnBrk="1">
              <a:lnSpc>
                <a:spcPct val="107000"/>
              </a:lnSpc>
              <a:spcAft>
                <a:spcPts val="800"/>
              </a:spcAft>
            </a:pPr>
            <a:endParaRPr lang="ko-KR" altLang="ko-KR" sz="1800" kern="100" dirty="0">
              <a:effectLst/>
              <a:ea typeface="맑은 고딕" panose="020B0503020000020004" pitchFamily="50" charset="-127"/>
              <a:cs typeface="Times New Roman" panose="02020603050405020304" pitchFamily="18" charset="0"/>
            </a:endParaRPr>
          </a:p>
          <a:p>
            <a:endParaRPr lang="ko-KR" altLang="en-US" dirty="0"/>
          </a:p>
        </p:txBody>
      </p:sp>
      <p:pic>
        <p:nvPicPr>
          <p:cNvPr id="13" name="그림 12">
            <a:extLst>
              <a:ext uri="{FF2B5EF4-FFF2-40B4-BE49-F238E27FC236}">
                <a16:creationId xmlns:a16="http://schemas.microsoft.com/office/drawing/2014/main" xmlns="" id="{9FD76FAF-A239-4354-9695-135B850D6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0946" y="1890565"/>
            <a:ext cx="2159634" cy="3720329"/>
          </a:xfrm>
          <a:prstGeom prst="rect">
            <a:avLst/>
          </a:prstGeom>
          <a:effectLst>
            <a:outerShdw blurRad="50800" dist="38100" dir="2700000" algn="tl" rotWithShape="0">
              <a:prstClr val="black">
                <a:alpha val="40000"/>
              </a:prstClr>
            </a:outerShdw>
          </a:effectLst>
        </p:spPr>
      </p:pic>
      <p:pic>
        <p:nvPicPr>
          <p:cNvPr id="17" name="그림 16">
            <a:extLst>
              <a:ext uri="{FF2B5EF4-FFF2-40B4-BE49-F238E27FC236}">
                <a16:creationId xmlns:a16="http://schemas.microsoft.com/office/drawing/2014/main" xmlns="" id="{7C429FF5-77D0-48EA-97F5-C578DD08819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06876" y="1890564"/>
            <a:ext cx="2146898" cy="3720330"/>
          </a:xfrm>
          <a:prstGeom prst="rect">
            <a:avLst/>
          </a:prstGeom>
          <a:effectLst>
            <a:outerShdw blurRad="50800" dist="38100" dir="2700000" algn="tl" rotWithShape="0">
              <a:prstClr val="black">
                <a:alpha val="40000"/>
              </a:prstClr>
            </a:outerShdw>
          </a:effectLst>
        </p:spPr>
      </p:pic>
      <p:pic>
        <p:nvPicPr>
          <p:cNvPr id="5" name="그림 4">
            <a:extLst>
              <a:ext uri="{FF2B5EF4-FFF2-40B4-BE49-F238E27FC236}">
                <a16:creationId xmlns:a16="http://schemas.microsoft.com/office/drawing/2014/main" xmlns="" id="{57D12BB0-B42C-4419-AD94-C227E615E69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35893" y="2773014"/>
            <a:ext cx="1922107" cy="1922107"/>
          </a:xfrm>
          <a:prstGeom prst="rect">
            <a:avLst/>
          </a:prstGeom>
        </p:spPr>
      </p:pic>
      <p:sp>
        <p:nvSpPr>
          <p:cNvPr id="6" name="TextBox 5">
            <a:extLst>
              <a:ext uri="{FF2B5EF4-FFF2-40B4-BE49-F238E27FC236}">
                <a16:creationId xmlns:a16="http://schemas.microsoft.com/office/drawing/2014/main" xmlns="" id="{0AB3515C-4A46-4B3B-BACD-9EE8A38B9E9C}"/>
              </a:ext>
            </a:extLst>
          </p:cNvPr>
          <p:cNvSpPr txBox="1"/>
          <p:nvPr/>
        </p:nvSpPr>
        <p:spPr>
          <a:xfrm>
            <a:off x="491841" y="5973963"/>
            <a:ext cx="3962400" cy="388696"/>
          </a:xfrm>
          <a:prstGeom prst="rect">
            <a:avLst/>
          </a:prstGeom>
          <a:noFill/>
        </p:spPr>
        <p:txBody>
          <a:bodyPr wrap="square" rtlCol="0">
            <a:spAutoFit/>
          </a:bodyPr>
          <a:lstStyle/>
          <a:p>
            <a:pPr algn="just" latinLnBrk="1">
              <a:lnSpc>
                <a:spcPct val="107000"/>
              </a:lnSpc>
              <a:spcAft>
                <a:spcPts val="800"/>
              </a:spcAft>
            </a:pPr>
            <a:r>
              <a:rPr lang="ko-KR" altLang="en-US" b="1" kern="100" dirty="0">
                <a:ea typeface="맑은 고딕" panose="020B0503020000020004" pitchFamily="50" charset="-127"/>
                <a:cs typeface="Times New Roman" panose="02020603050405020304" pitchFamily="18" charset="0"/>
              </a:rPr>
              <a:t>③</a:t>
            </a:r>
            <a:r>
              <a:rPr lang="en-US" altLang="ko-KR" b="1" kern="100" dirty="0">
                <a:ea typeface="맑은 고딕" panose="020B0503020000020004" pitchFamily="50" charset="-127"/>
                <a:cs typeface="Times New Roman" panose="02020603050405020304" pitchFamily="18" charset="0"/>
              </a:rPr>
              <a:t> New method</a:t>
            </a:r>
            <a:endParaRPr lang="ko-KR" altLang="en-US" sz="2400" dirty="0">
              <a:solidFill>
                <a:srgbClr val="FF0000"/>
              </a:solidFill>
            </a:endParaRPr>
          </a:p>
        </p:txBody>
      </p:sp>
      <p:sp>
        <p:nvSpPr>
          <p:cNvPr id="11" name="TextBox 10">
            <a:extLst>
              <a:ext uri="{FF2B5EF4-FFF2-40B4-BE49-F238E27FC236}">
                <a16:creationId xmlns:a16="http://schemas.microsoft.com/office/drawing/2014/main" xmlns="" id="{CC3FB92F-6FDD-4C7F-B0EF-5D9EA9D985BD}"/>
              </a:ext>
            </a:extLst>
          </p:cNvPr>
          <p:cNvSpPr txBox="1"/>
          <p:nvPr/>
        </p:nvSpPr>
        <p:spPr>
          <a:xfrm>
            <a:off x="491841" y="6419541"/>
            <a:ext cx="5874318" cy="2598788"/>
          </a:xfrm>
          <a:prstGeom prst="rect">
            <a:avLst/>
          </a:prstGeom>
          <a:noFill/>
        </p:spPr>
        <p:txBody>
          <a:bodyPr wrap="square" rtlCol="0">
            <a:spAutoFit/>
          </a:bodyPr>
          <a:lstStyle/>
          <a:p>
            <a:pPr algn="just" latinLnBrk="1">
              <a:lnSpc>
                <a:spcPct val="107000"/>
              </a:lnSpc>
              <a:spcAft>
                <a:spcPts val="800"/>
              </a:spcAft>
            </a:pPr>
            <a:r>
              <a:rPr lang="en-US" altLang="ko-KR" sz="2000" kern="100" dirty="0">
                <a:solidFill>
                  <a:srgbClr val="FF0000"/>
                </a:solidFill>
                <a:effectLst/>
                <a:ea typeface="맑은 고딕" panose="020B0503020000020004" pitchFamily="50" charset="-127"/>
                <a:cs typeface="Times New Roman" panose="02020603050405020304" pitchFamily="18" charset="0"/>
              </a:rPr>
              <a:t>Situation S</a:t>
            </a:r>
            <a:r>
              <a:rPr lang="en-US" altLang="ko-KR" sz="2000" kern="100" dirty="0">
                <a:solidFill>
                  <a:srgbClr val="FF0000"/>
                </a:solidFill>
                <a:ea typeface="맑은 고딕" panose="020B0503020000020004" pitchFamily="50" charset="-127"/>
                <a:cs typeface="Times New Roman" panose="02020603050405020304" pitchFamily="18" charset="0"/>
              </a:rPr>
              <a:t>etting</a:t>
            </a:r>
          </a:p>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	</a:t>
            </a:r>
            <a:r>
              <a:rPr lang="en-US" altLang="ko-KR" sz="1800" kern="100" dirty="0">
                <a:effectLst/>
                <a:ea typeface="맑은 고딕" panose="020B0503020000020004" pitchFamily="50" charset="-127"/>
                <a:cs typeface="Times New Roman" panose="02020603050405020304" pitchFamily="18" charset="0"/>
              </a:rPr>
              <a:t>Again, you bought a textbook from Amazon</a:t>
            </a:r>
            <a:r>
              <a:rPr lang="en-US" altLang="ko-KR" kern="100" dirty="0">
                <a:ea typeface="맑은 고딕" panose="020B0503020000020004" pitchFamily="50" charset="-127"/>
                <a:cs typeface="Times New Roman" panose="02020603050405020304" pitchFamily="18" charset="0"/>
              </a:rPr>
              <a:t>, which you evaluate the book positively so that you want to leave a review of it</a:t>
            </a:r>
            <a:r>
              <a:rPr lang="en-US" altLang="ko-KR" sz="1800" kern="100" dirty="0">
                <a:effectLst/>
                <a:ea typeface="맑은 고딕" panose="020B0503020000020004" pitchFamily="50" charset="-127"/>
                <a:cs typeface="Times New Roman" panose="02020603050405020304" pitchFamily="18" charset="0"/>
              </a:rPr>
              <a:t>. Even though you are not logged into the Amazon, your thumb can verify yourself to Amazon which will make you possible to leave a review related to the book. With only one touch, you are now ready to leave a review. </a:t>
            </a:r>
            <a:endParaRPr lang="ko-KR" altLang="ko-KR" sz="1800" kern="100" dirty="0">
              <a:effectLst/>
              <a:ea typeface="맑은 고딕" panose="020B0503020000020004" pitchFamily="50" charset="-127"/>
              <a:cs typeface="Times New Roman" panose="02020603050405020304" pitchFamily="18" charset="0"/>
            </a:endParaRPr>
          </a:p>
        </p:txBody>
      </p:sp>
      <p:sp>
        <p:nvSpPr>
          <p:cNvPr id="10" name="직사각형 9">
            <a:extLst>
              <a:ext uri="{FF2B5EF4-FFF2-40B4-BE49-F238E27FC236}">
                <a16:creationId xmlns:a16="http://schemas.microsoft.com/office/drawing/2014/main" xmlns="" id="{C86987F4-FBE7-4F29-8DDF-7DF497D50787}"/>
              </a:ext>
            </a:extLst>
          </p:cNvPr>
          <p:cNvSpPr/>
          <p:nvPr/>
        </p:nvSpPr>
        <p:spPr>
          <a:xfrm>
            <a:off x="1" y="9708309"/>
            <a:ext cx="6858000" cy="1971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spTree>
    <p:extLst>
      <p:ext uri="{BB962C8B-B14F-4D97-AF65-F5344CB8AC3E}">
        <p14:creationId xmlns:p14="http://schemas.microsoft.com/office/powerpoint/2010/main" val="1448623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xmlns="" id="{1BB55AB2-3160-4620-A298-3C9A076B6E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2036" y="268323"/>
            <a:ext cx="665018" cy="350044"/>
          </a:xfrm>
          <a:prstGeom prst="rect">
            <a:avLst/>
          </a:prstGeom>
        </p:spPr>
      </p:pic>
      <p:sp>
        <p:nvSpPr>
          <p:cNvPr id="9" name="TextBox 8">
            <a:extLst>
              <a:ext uri="{FF2B5EF4-FFF2-40B4-BE49-F238E27FC236}">
                <a16:creationId xmlns:a16="http://schemas.microsoft.com/office/drawing/2014/main" xmlns="" id="{FD649420-0F57-48B7-8B38-9065B30BFAC3}"/>
              </a:ext>
            </a:extLst>
          </p:cNvPr>
          <p:cNvSpPr txBox="1"/>
          <p:nvPr/>
        </p:nvSpPr>
        <p:spPr>
          <a:xfrm>
            <a:off x="491841" y="272559"/>
            <a:ext cx="5874318" cy="1998111"/>
          </a:xfrm>
          <a:prstGeom prst="rect">
            <a:avLst/>
          </a:prstGeom>
          <a:noFill/>
        </p:spPr>
        <p:txBody>
          <a:bodyPr wrap="square" rtlCol="0">
            <a:spAutoFit/>
          </a:bodyPr>
          <a:lstStyle/>
          <a:p>
            <a:pPr algn="just" latinLnBrk="1">
              <a:lnSpc>
                <a:spcPct val="107000"/>
              </a:lnSpc>
              <a:spcAft>
                <a:spcPts val="800"/>
              </a:spcAft>
            </a:pPr>
            <a:endParaRPr lang="en-US" altLang="ko-KR" kern="100" dirty="0">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2000" kern="100" dirty="0">
                <a:solidFill>
                  <a:srgbClr val="FF0000"/>
                </a:solidFill>
                <a:effectLst/>
                <a:ea typeface="맑은 고딕" panose="020B0503020000020004" pitchFamily="50" charset="-127"/>
                <a:cs typeface="Times New Roman" panose="02020603050405020304" pitchFamily="18" charset="0"/>
              </a:rPr>
              <a:t>Specific Steps</a:t>
            </a:r>
          </a:p>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1. Enter the review page of the textbook you bought</a:t>
            </a:r>
            <a:endParaRPr lang="ko-KR" altLang="ko-KR" sz="1800" kern="100" dirty="0">
              <a:effectLst/>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1800" kern="100" dirty="0">
                <a:effectLst/>
                <a:ea typeface="맑은 고딕" panose="020B0503020000020004" pitchFamily="50" charset="-127"/>
                <a:cs typeface="Times New Roman" panose="02020603050405020304" pitchFamily="18" charset="0"/>
              </a:rPr>
              <a:t>(Same as the existing method)</a:t>
            </a:r>
            <a:endParaRPr lang="ko-KR" altLang="ko-KR" sz="1800" kern="100" dirty="0">
              <a:effectLst/>
              <a:ea typeface="맑은 고딕" panose="020B0503020000020004" pitchFamily="50" charset="-127"/>
              <a:cs typeface="Times New Roman" panose="02020603050405020304" pitchFamily="18" charset="0"/>
            </a:endParaRPr>
          </a:p>
          <a:p>
            <a:endParaRPr lang="ko-KR" altLang="en-US" dirty="0"/>
          </a:p>
        </p:txBody>
      </p:sp>
      <p:pic>
        <p:nvPicPr>
          <p:cNvPr id="3" name="그림 2">
            <a:extLst>
              <a:ext uri="{FF2B5EF4-FFF2-40B4-BE49-F238E27FC236}">
                <a16:creationId xmlns:a16="http://schemas.microsoft.com/office/drawing/2014/main" xmlns="" id="{904F1779-3B7B-43D6-BBAF-64E6FC64EE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5269" y="1957127"/>
            <a:ext cx="1767782" cy="2995873"/>
          </a:xfrm>
          <a:prstGeom prst="rect">
            <a:avLst/>
          </a:prstGeom>
          <a:effectLst>
            <a:outerShdw blurRad="50800" dist="38100" dir="2700000" algn="tl" rotWithShape="0">
              <a:prstClr val="black">
                <a:alpha val="40000"/>
              </a:prstClr>
            </a:outerShdw>
          </a:effectLst>
        </p:spPr>
      </p:pic>
      <p:pic>
        <p:nvPicPr>
          <p:cNvPr id="10" name="그림 9">
            <a:extLst>
              <a:ext uri="{FF2B5EF4-FFF2-40B4-BE49-F238E27FC236}">
                <a16:creationId xmlns:a16="http://schemas.microsoft.com/office/drawing/2014/main" xmlns="" id="{3B20C6E8-0EDB-4E0C-9545-EDC7CE0F0DC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4679" y="1943283"/>
            <a:ext cx="1783258" cy="2995873"/>
          </a:xfrm>
          <a:prstGeom prst="rect">
            <a:avLst/>
          </a:prstGeom>
          <a:effectLst>
            <a:outerShdw blurRad="50800" dist="38100" dir="2700000" algn="tl" rotWithShape="0">
              <a:prstClr val="black">
                <a:alpha val="40000"/>
              </a:prstClr>
            </a:outerShdw>
          </a:effectLst>
        </p:spPr>
      </p:pic>
      <p:pic>
        <p:nvPicPr>
          <p:cNvPr id="13" name="그림 12">
            <a:extLst>
              <a:ext uri="{FF2B5EF4-FFF2-40B4-BE49-F238E27FC236}">
                <a16:creationId xmlns:a16="http://schemas.microsoft.com/office/drawing/2014/main" xmlns="" id="{9FD76FAF-A239-4354-9695-135B850D6F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7851" y="6085783"/>
            <a:ext cx="1767782" cy="3045299"/>
          </a:xfrm>
          <a:prstGeom prst="rect">
            <a:avLst/>
          </a:prstGeom>
          <a:effectLst>
            <a:outerShdw blurRad="50800" dist="38100" dir="2700000" algn="tl" rotWithShape="0">
              <a:prstClr val="black">
                <a:alpha val="40000"/>
              </a:prstClr>
            </a:outerShdw>
          </a:effectLst>
        </p:spPr>
      </p:pic>
      <p:pic>
        <p:nvPicPr>
          <p:cNvPr id="17" name="그림 16">
            <a:extLst>
              <a:ext uri="{FF2B5EF4-FFF2-40B4-BE49-F238E27FC236}">
                <a16:creationId xmlns:a16="http://schemas.microsoft.com/office/drawing/2014/main" xmlns="" id="{7C429FF5-77D0-48EA-97F5-C578DD08819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19271" y="6085783"/>
            <a:ext cx="1767782" cy="3063365"/>
          </a:xfrm>
          <a:prstGeom prst="rect">
            <a:avLst/>
          </a:prstGeom>
          <a:effectLst>
            <a:outerShdw blurRad="50800" dist="38100" dir="2700000" algn="tl" rotWithShape="0">
              <a:prstClr val="black">
                <a:alpha val="40000"/>
              </a:prstClr>
            </a:outerShdw>
          </a:effectLst>
        </p:spPr>
      </p:pic>
      <p:sp>
        <p:nvSpPr>
          <p:cNvPr id="11" name="TextBox 10">
            <a:extLst>
              <a:ext uri="{FF2B5EF4-FFF2-40B4-BE49-F238E27FC236}">
                <a16:creationId xmlns:a16="http://schemas.microsoft.com/office/drawing/2014/main" xmlns="" id="{1F6CC945-C686-4993-BE13-8385080E8839}"/>
              </a:ext>
            </a:extLst>
          </p:cNvPr>
          <p:cNvSpPr txBox="1"/>
          <p:nvPr/>
        </p:nvSpPr>
        <p:spPr>
          <a:xfrm>
            <a:off x="491841" y="4810140"/>
            <a:ext cx="5874318" cy="1467581"/>
          </a:xfrm>
          <a:prstGeom prst="rect">
            <a:avLst/>
          </a:prstGeom>
          <a:noFill/>
        </p:spPr>
        <p:txBody>
          <a:bodyPr wrap="square" rtlCol="0">
            <a:spAutoFit/>
          </a:bodyPr>
          <a:lstStyle/>
          <a:p>
            <a:pPr algn="just" latinLnBrk="1">
              <a:lnSpc>
                <a:spcPct val="107000"/>
              </a:lnSpc>
              <a:spcAft>
                <a:spcPts val="800"/>
              </a:spcAft>
            </a:pPr>
            <a:endParaRPr lang="en-US" altLang="ko-KR" kern="100" dirty="0">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2. Touch ‘Write a review’ with your thumb, and you will be able to write your review immediately.</a:t>
            </a:r>
            <a:endParaRPr lang="ko-KR" altLang="ko-KR" sz="1800" kern="100" dirty="0">
              <a:effectLst/>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 </a:t>
            </a:r>
            <a:endParaRPr lang="ko-KR" altLang="en-US" dirty="0"/>
          </a:p>
        </p:txBody>
      </p:sp>
      <p:pic>
        <p:nvPicPr>
          <p:cNvPr id="2" name="그림 1">
            <a:extLst>
              <a:ext uri="{FF2B5EF4-FFF2-40B4-BE49-F238E27FC236}">
                <a16:creationId xmlns:a16="http://schemas.microsoft.com/office/drawing/2014/main" xmlns="" id="{CFDAFF57-7C98-401D-9A50-5CE7CABFAEB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35893" y="6499889"/>
            <a:ext cx="1922107" cy="1922107"/>
          </a:xfrm>
          <a:prstGeom prst="rect">
            <a:avLst/>
          </a:prstGeom>
        </p:spPr>
      </p:pic>
      <p:pic>
        <p:nvPicPr>
          <p:cNvPr id="6" name="그림 5">
            <a:extLst>
              <a:ext uri="{FF2B5EF4-FFF2-40B4-BE49-F238E27FC236}">
                <a16:creationId xmlns:a16="http://schemas.microsoft.com/office/drawing/2014/main" xmlns="" id="{7E6D746A-4892-4810-97E4-F03153BFE61F}"/>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417473" y="6061673"/>
            <a:ext cx="4479473" cy="2983382"/>
          </a:xfrm>
          <a:prstGeom prst="rect">
            <a:avLst/>
          </a:prstGeom>
        </p:spPr>
      </p:pic>
      <p:sp>
        <p:nvSpPr>
          <p:cNvPr id="19" name="직사각형 18">
            <a:extLst>
              <a:ext uri="{FF2B5EF4-FFF2-40B4-BE49-F238E27FC236}">
                <a16:creationId xmlns:a16="http://schemas.microsoft.com/office/drawing/2014/main" xmlns="" id="{998FBC67-F5AF-466B-8640-E34FFFACBCF6}"/>
              </a:ext>
            </a:extLst>
          </p:cNvPr>
          <p:cNvSpPr/>
          <p:nvPr/>
        </p:nvSpPr>
        <p:spPr>
          <a:xfrm>
            <a:off x="1" y="9708309"/>
            <a:ext cx="6858000" cy="1971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grpSp>
        <p:nvGrpSpPr>
          <p:cNvPr id="23" name="그룹 22">
            <a:extLst>
              <a:ext uri="{FF2B5EF4-FFF2-40B4-BE49-F238E27FC236}">
                <a16:creationId xmlns:a16="http://schemas.microsoft.com/office/drawing/2014/main" xmlns="" id="{91003C94-15B2-44DB-A80A-ADFC166D2561}"/>
              </a:ext>
            </a:extLst>
          </p:cNvPr>
          <p:cNvGrpSpPr/>
          <p:nvPr/>
        </p:nvGrpSpPr>
        <p:grpSpPr>
          <a:xfrm>
            <a:off x="871638" y="8628767"/>
            <a:ext cx="535841" cy="676103"/>
            <a:chOff x="1040984" y="4090876"/>
            <a:chExt cx="2101703" cy="2233066"/>
          </a:xfrm>
        </p:grpSpPr>
        <p:pic>
          <p:nvPicPr>
            <p:cNvPr id="24" name="그래픽 23" descr="엄지척 기호">
              <a:extLst>
                <a:ext uri="{FF2B5EF4-FFF2-40B4-BE49-F238E27FC236}">
                  <a16:creationId xmlns:a16="http://schemas.microsoft.com/office/drawing/2014/main" xmlns="" id="{12A9EE0F-3C2C-4D0A-B1FF-557C7FB0E0CB}"/>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040984" y="4222239"/>
              <a:ext cx="2101703" cy="2101703"/>
            </a:xfrm>
            <a:prstGeom prst="rect">
              <a:avLst/>
            </a:prstGeom>
          </p:spPr>
        </p:pic>
        <p:pic>
          <p:nvPicPr>
            <p:cNvPr id="25" name="그래픽 24" descr="지문">
              <a:extLst>
                <a:ext uri="{FF2B5EF4-FFF2-40B4-BE49-F238E27FC236}">
                  <a16:creationId xmlns:a16="http://schemas.microsoft.com/office/drawing/2014/main" xmlns="" id="{1D638F89-B9A4-44C5-8848-C74298E05873}"/>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2188957" y="4090876"/>
              <a:ext cx="914400" cy="914400"/>
            </a:xfrm>
            <a:prstGeom prst="rect">
              <a:avLst/>
            </a:prstGeom>
          </p:spPr>
        </p:pic>
      </p:grpSp>
    </p:spTree>
    <p:extLst>
      <p:ext uri="{BB962C8B-B14F-4D97-AF65-F5344CB8AC3E}">
        <p14:creationId xmlns:p14="http://schemas.microsoft.com/office/powerpoint/2010/main" val="2866131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AC3C161F-301D-4D11-A4CA-E2C23DD02586}"/>
              </a:ext>
            </a:extLst>
          </p:cNvPr>
          <p:cNvSpPr txBox="1"/>
          <p:nvPr/>
        </p:nvSpPr>
        <p:spPr>
          <a:xfrm>
            <a:off x="401781" y="762000"/>
            <a:ext cx="5763483" cy="954107"/>
          </a:xfrm>
          <a:prstGeom prst="rect">
            <a:avLst/>
          </a:prstGeom>
          <a:noFill/>
        </p:spPr>
        <p:txBody>
          <a:bodyPr wrap="square" rtlCol="0">
            <a:spAutoFit/>
          </a:bodyPr>
          <a:lstStyle/>
          <a:p>
            <a:r>
              <a:rPr lang="en-US" altLang="ko-KR" sz="2800" kern="100" dirty="0">
                <a:solidFill>
                  <a:srgbClr val="FF0000"/>
                </a:solidFill>
                <a:latin typeface="+mj-lt"/>
                <a:ea typeface="맑은 고딕" panose="020B0503020000020004" pitchFamily="50" charset="-127"/>
                <a:cs typeface="Arial" panose="020B0604020202020204" pitchFamily="34" charset="0"/>
              </a:rPr>
              <a:t>Index</a:t>
            </a:r>
            <a:endParaRPr lang="ko-KR" altLang="ko-KR" sz="2800" kern="100" dirty="0">
              <a:solidFill>
                <a:srgbClr val="FF0000"/>
              </a:solidFill>
              <a:effectLst/>
              <a:latin typeface="+mj-lt"/>
              <a:ea typeface="맑은 고딕" panose="020B0503020000020004" pitchFamily="50" charset="-127"/>
              <a:cs typeface="Arial" panose="020B0604020202020204" pitchFamily="34" charset="0"/>
            </a:endParaRPr>
          </a:p>
          <a:p>
            <a:endParaRPr lang="ko-KR" altLang="en-US" sz="2800" dirty="0">
              <a:latin typeface="+mj-lt"/>
              <a:cs typeface="Arial" panose="020B0604020202020204" pitchFamily="34" charset="0"/>
            </a:endParaRPr>
          </a:p>
        </p:txBody>
      </p:sp>
      <p:pic>
        <p:nvPicPr>
          <p:cNvPr id="7" name="그림 6">
            <a:extLst>
              <a:ext uri="{FF2B5EF4-FFF2-40B4-BE49-F238E27FC236}">
                <a16:creationId xmlns:a16="http://schemas.microsoft.com/office/drawing/2014/main" xmlns="" id="{1BB55AB2-3160-4620-A298-3C9A076B6E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2036" y="268323"/>
            <a:ext cx="665018" cy="350044"/>
          </a:xfrm>
          <a:prstGeom prst="rect">
            <a:avLst/>
          </a:prstGeom>
        </p:spPr>
      </p:pic>
      <p:sp>
        <p:nvSpPr>
          <p:cNvPr id="9" name="TextBox 8">
            <a:extLst>
              <a:ext uri="{FF2B5EF4-FFF2-40B4-BE49-F238E27FC236}">
                <a16:creationId xmlns:a16="http://schemas.microsoft.com/office/drawing/2014/main" xmlns="" id="{FD649420-0F57-48B7-8B38-9065B30BFAC3}"/>
              </a:ext>
            </a:extLst>
          </p:cNvPr>
          <p:cNvSpPr txBox="1"/>
          <p:nvPr/>
        </p:nvSpPr>
        <p:spPr>
          <a:xfrm>
            <a:off x="1032372" y="2206672"/>
            <a:ext cx="5624931" cy="5937459"/>
          </a:xfrm>
          <a:prstGeom prst="rect">
            <a:avLst/>
          </a:prstGeom>
          <a:noFill/>
        </p:spPr>
        <p:txBody>
          <a:bodyPr wrap="square" rtlCol="0">
            <a:spAutoFit/>
          </a:bodyPr>
          <a:lstStyle/>
          <a:p>
            <a:pPr algn="just" latinLnBrk="1">
              <a:lnSpc>
                <a:spcPct val="107000"/>
              </a:lnSpc>
              <a:spcAft>
                <a:spcPts val="800"/>
              </a:spcAft>
            </a:pPr>
            <a:r>
              <a:rPr lang="en-US" altLang="ko-KR" sz="2400" b="1" kern="100" dirty="0">
                <a:ea typeface="맑은 고딕" panose="020B0503020000020004" pitchFamily="50" charset="-127"/>
                <a:cs typeface="Arial" panose="020B0604020202020204" pitchFamily="34" charset="0"/>
              </a:rPr>
              <a:t>I. </a:t>
            </a:r>
            <a:r>
              <a:rPr lang="en-US" altLang="ko-KR" sz="2200" b="1" kern="100" dirty="0">
                <a:effectLst/>
                <a:ea typeface="맑은 고딕" panose="020B0503020000020004" pitchFamily="50" charset="-127"/>
                <a:cs typeface="Times New Roman" panose="02020603050405020304" pitchFamily="18" charset="0"/>
              </a:rPr>
              <a:t>What </a:t>
            </a:r>
            <a:r>
              <a:rPr lang="en-US" altLang="ko-KR" sz="2200" b="1" kern="100" dirty="0">
                <a:ea typeface="맑은 고딕" panose="020B0503020000020004" pitchFamily="50" charset="-127"/>
                <a:cs typeface="Times New Roman" panose="02020603050405020304" pitchFamily="18" charset="0"/>
              </a:rPr>
              <a:t>I</a:t>
            </a:r>
            <a:r>
              <a:rPr lang="en-US" altLang="ko-KR" sz="2200" b="1" kern="100" dirty="0">
                <a:effectLst/>
                <a:ea typeface="맑은 고딕" panose="020B0503020000020004" pitchFamily="50" charset="-127"/>
                <a:cs typeface="Times New Roman" panose="02020603050405020304" pitchFamily="18" charset="0"/>
              </a:rPr>
              <a:t>s Touching </a:t>
            </a:r>
            <a:r>
              <a:rPr lang="en-US" altLang="ko-KR" sz="2200" b="1" kern="100" dirty="0">
                <a:ea typeface="맑은 고딕" panose="020B0503020000020004" pitchFamily="50" charset="-127"/>
                <a:cs typeface="Times New Roman" panose="02020603050405020304" pitchFamily="18" charset="0"/>
              </a:rPr>
              <a:t>T</a:t>
            </a:r>
            <a:r>
              <a:rPr lang="en-US" altLang="ko-KR" sz="2200" b="1" kern="100" dirty="0">
                <a:effectLst/>
                <a:ea typeface="맑은 고딕" panose="020B0503020000020004" pitchFamily="50" charset="-127"/>
                <a:cs typeface="Times New Roman" panose="02020603050405020304" pitchFamily="18" charset="0"/>
              </a:rPr>
              <a:t>ouch?</a:t>
            </a:r>
          </a:p>
          <a:p>
            <a:pPr algn="just" latinLnBrk="1">
              <a:lnSpc>
                <a:spcPct val="107000"/>
              </a:lnSpc>
              <a:spcAft>
                <a:spcPts val="800"/>
              </a:spcAft>
            </a:pPr>
            <a:r>
              <a:rPr lang="en-US" altLang="ko-KR" sz="1800" kern="100" dirty="0">
                <a:effectLst/>
                <a:ea typeface="맑은 고딕" panose="020B0503020000020004" pitchFamily="50" charset="-127"/>
                <a:cs typeface="Times New Roman" panose="02020603050405020304" pitchFamily="18" charset="0"/>
              </a:rPr>
              <a:t>     (1) Motivation</a:t>
            </a:r>
            <a:endParaRPr lang="en-US" altLang="ko-KR" kern="100" dirty="0">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1800" kern="100" dirty="0">
                <a:effectLst/>
                <a:ea typeface="맑은 고딕" panose="020B0503020000020004" pitchFamily="50" charset="-127"/>
                <a:cs typeface="Times New Roman" panose="02020603050405020304" pitchFamily="18" charset="0"/>
              </a:rPr>
              <a:t>     (2) </a:t>
            </a:r>
            <a:r>
              <a:rPr lang="en-US" altLang="ko-KR" kern="100" dirty="0">
                <a:ea typeface="맑은 고딕" panose="020B0503020000020004" pitchFamily="50" charset="-127"/>
                <a:cs typeface="Times New Roman" panose="02020603050405020304" pitchFamily="18" charset="0"/>
              </a:rPr>
              <a:t>Objectives</a:t>
            </a:r>
          </a:p>
          <a:p>
            <a:pPr algn="just" latinLnBrk="1">
              <a:lnSpc>
                <a:spcPct val="107000"/>
              </a:lnSpc>
              <a:spcAft>
                <a:spcPts val="800"/>
              </a:spcAft>
            </a:pPr>
            <a:endParaRPr lang="en-US" altLang="ko-KR" kern="100" dirty="0">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2400" b="1" kern="100" dirty="0">
                <a:ea typeface="맑은 고딕" panose="020B0503020000020004" pitchFamily="50" charset="-127"/>
                <a:cs typeface="Arial" panose="020B0604020202020204" pitchFamily="34" charset="0"/>
              </a:rPr>
              <a:t>II. Direction of Progress</a:t>
            </a:r>
          </a:p>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     (1) Setting the Information</a:t>
            </a:r>
          </a:p>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     (2) Bringing up Stored Information</a:t>
            </a:r>
          </a:p>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     </a:t>
            </a:r>
            <a:endParaRPr lang="en-US" altLang="ko-KR" sz="1800" kern="100" dirty="0">
              <a:effectLst/>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2400" b="1" kern="100" dirty="0">
                <a:ea typeface="맑은 고딕" panose="020B0503020000020004" pitchFamily="50" charset="-127"/>
                <a:cs typeface="Arial" panose="020B0604020202020204" pitchFamily="34" charset="0"/>
              </a:rPr>
              <a:t>III</a:t>
            </a:r>
            <a:r>
              <a:rPr lang="en-US" altLang="ko-KR" sz="2200" b="1" kern="100" dirty="0">
                <a:effectLst/>
                <a:ea typeface="맑은 고딕" panose="020B0503020000020004" pitchFamily="50" charset="-127"/>
                <a:cs typeface="Times New Roman" panose="02020603050405020304" pitchFamily="18" charset="0"/>
              </a:rPr>
              <a:t>. How Is Touching Touch </a:t>
            </a:r>
            <a:r>
              <a:rPr lang="en-US" altLang="ko-KR" sz="2200" b="1" kern="100" dirty="0">
                <a:ea typeface="맑은 고딕" panose="020B0503020000020004" pitchFamily="50" charset="-127"/>
                <a:cs typeface="Times New Roman" panose="02020603050405020304" pitchFamily="18" charset="0"/>
              </a:rPr>
              <a:t>U</a:t>
            </a:r>
            <a:r>
              <a:rPr lang="en-US" altLang="ko-KR" sz="2200" b="1" kern="100" dirty="0">
                <a:effectLst/>
                <a:ea typeface="맑은 고딕" panose="020B0503020000020004" pitchFamily="50" charset="-127"/>
                <a:cs typeface="Times New Roman" panose="02020603050405020304" pitchFamily="18" charset="0"/>
              </a:rPr>
              <a:t>sed?</a:t>
            </a:r>
          </a:p>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     (1) Online Shopping</a:t>
            </a:r>
          </a:p>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     (2) Writing a Review</a:t>
            </a:r>
          </a:p>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     (3) Food Delivery Service</a:t>
            </a:r>
          </a:p>
          <a:p>
            <a:pPr algn="just" latinLnBrk="1">
              <a:lnSpc>
                <a:spcPct val="107000"/>
              </a:lnSpc>
              <a:spcAft>
                <a:spcPts val="800"/>
              </a:spcAft>
            </a:pPr>
            <a:endParaRPr lang="en-US" altLang="ko-KR" kern="100" dirty="0">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2200" b="1" kern="100" dirty="0">
                <a:ea typeface="맑은 고딕" panose="020B0503020000020004" pitchFamily="50" charset="-127"/>
                <a:cs typeface="Times New Roman" panose="02020603050405020304" pitchFamily="18" charset="0"/>
              </a:rPr>
              <a:t>IV. Conclusion</a:t>
            </a:r>
            <a:endParaRPr lang="en-US" altLang="ko-KR" kern="100" dirty="0">
              <a:ea typeface="맑은 고딕" panose="020B0503020000020004" pitchFamily="50" charset="-127"/>
              <a:cs typeface="Times New Roman" panose="02020603050405020304" pitchFamily="18" charset="0"/>
            </a:endParaRPr>
          </a:p>
        </p:txBody>
      </p:sp>
      <p:sp>
        <p:nvSpPr>
          <p:cNvPr id="2" name="직사각형 1">
            <a:extLst>
              <a:ext uri="{FF2B5EF4-FFF2-40B4-BE49-F238E27FC236}">
                <a16:creationId xmlns:a16="http://schemas.microsoft.com/office/drawing/2014/main" xmlns="" id="{BEB0C81E-1FC6-4792-91B8-9FC169636D6A}"/>
              </a:ext>
            </a:extLst>
          </p:cNvPr>
          <p:cNvSpPr/>
          <p:nvPr/>
        </p:nvSpPr>
        <p:spPr>
          <a:xfrm>
            <a:off x="1" y="9708312"/>
            <a:ext cx="6858000" cy="1971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grpSp>
        <p:nvGrpSpPr>
          <p:cNvPr id="4" name="그룹 3"/>
          <p:cNvGrpSpPr/>
          <p:nvPr/>
        </p:nvGrpSpPr>
        <p:grpSpPr>
          <a:xfrm>
            <a:off x="-4940" y="2328114"/>
            <a:ext cx="897568" cy="1001567"/>
            <a:chOff x="-4940" y="2328114"/>
            <a:chExt cx="897568" cy="1001567"/>
          </a:xfrm>
        </p:grpSpPr>
        <p:sp>
          <p:nvSpPr>
            <p:cNvPr id="8" name="직사각형 7">
              <a:extLst>
                <a:ext uri="{FF2B5EF4-FFF2-40B4-BE49-F238E27FC236}">
                  <a16:creationId xmlns:a16="http://schemas.microsoft.com/office/drawing/2014/main" xmlns="" id="{68AED12C-3EAD-49DE-B4EF-70388241A17A}"/>
                </a:ext>
              </a:extLst>
            </p:cNvPr>
            <p:cNvSpPr/>
            <p:nvPr/>
          </p:nvSpPr>
          <p:spPr>
            <a:xfrm flipV="1">
              <a:off x="0" y="2328114"/>
              <a:ext cx="892628" cy="22032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sp>
          <p:nvSpPr>
            <p:cNvPr id="13" name="직사각형 12">
              <a:extLst>
                <a:ext uri="{FF2B5EF4-FFF2-40B4-BE49-F238E27FC236}">
                  <a16:creationId xmlns:a16="http://schemas.microsoft.com/office/drawing/2014/main" xmlns="" id="{C06FFEB5-ABBF-4469-A4A7-7E5238435F6D}"/>
                </a:ext>
              </a:extLst>
            </p:cNvPr>
            <p:cNvSpPr/>
            <p:nvPr/>
          </p:nvSpPr>
          <p:spPr>
            <a:xfrm flipV="1">
              <a:off x="-4940" y="2848800"/>
              <a:ext cx="380595"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sp>
          <p:nvSpPr>
            <p:cNvPr id="24" name="직사각형 23">
              <a:extLst>
                <a:ext uri="{FF2B5EF4-FFF2-40B4-BE49-F238E27FC236}">
                  <a16:creationId xmlns:a16="http://schemas.microsoft.com/office/drawing/2014/main" xmlns="" id="{C06FFEB5-ABBF-4469-A4A7-7E5238435F6D}"/>
                </a:ext>
              </a:extLst>
            </p:cNvPr>
            <p:cNvSpPr/>
            <p:nvPr/>
          </p:nvSpPr>
          <p:spPr>
            <a:xfrm flipV="1">
              <a:off x="0" y="3283962"/>
              <a:ext cx="380595"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grpSp>
      <p:grpSp>
        <p:nvGrpSpPr>
          <p:cNvPr id="26" name="그룹 25"/>
          <p:cNvGrpSpPr/>
          <p:nvPr/>
        </p:nvGrpSpPr>
        <p:grpSpPr>
          <a:xfrm>
            <a:off x="-8123" y="4001476"/>
            <a:ext cx="905691" cy="1001567"/>
            <a:chOff x="-13063" y="2328114"/>
            <a:chExt cx="905691" cy="1001567"/>
          </a:xfrm>
        </p:grpSpPr>
        <p:sp>
          <p:nvSpPr>
            <p:cNvPr id="27" name="직사각형 26">
              <a:extLst>
                <a:ext uri="{FF2B5EF4-FFF2-40B4-BE49-F238E27FC236}">
                  <a16:creationId xmlns:a16="http://schemas.microsoft.com/office/drawing/2014/main" xmlns="" id="{68AED12C-3EAD-49DE-B4EF-70388241A17A}"/>
                </a:ext>
              </a:extLst>
            </p:cNvPr>
            <p:cNvSpPr/>
            <p:nvPr/>
          </p:nvSpPr>
          <p:spPr>
            <a:xfrm flipV="1">
              <a:off x="0" y="2328114"/>
              <a:ext cx="892628" cy="22032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sp>
          <p:nvSpPr>
            <p:cNvPr id="28" name="직사각형 27">
              <a:extLst>
                <a:ext uri="{FF2B5EF4-FFF2-40B4-BE49-F238E27FC236}">
                  <a16:creationId xmlns:a16="http://schemas.microsoft.com/office/drawing/2014/main" xmlns="" id="{C06FFEB5-ABBF-4469-A4A7-7E5238435F6D}"/>
                </a:ext>
              </a:extLst>
            </p:cNvPr>
            <p:cNvSpPr/>
            <p:nvPr/>
          </p:nvSpPr>
          <p:spPr>
            <a:xfrm flipV="1">
              <a:off x="-4940" y="2848800"/>
              <a:ext cx="380595"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sp>
          <p:nvSpPr>
            <p:cNvPr id="29" name="직사각형 28">
              <a:extLst>
                <a:ext uri="{FF2B5EF4-FFF2-40B4-BE49-F238E27FC236}">
                  <a16:creationId xmlns:a16="http://schemas.microsoft.com/office/drawing/2014/main" xmlns="" id="{C06FFEB5-ABBF-4469-A4A7-7E5238435F6D}"/>
                </a:ext>
              </a:extLst>
            </p:cNvPr>
            <p:cNvSpPr/>
            <p:nvPr/>
          </p:nvSpPr>
          <p:spPr>
            <a:xfrm flipV="1">
              <a:off x="-13063" y="3283962"/>
              <a:ext cx="380595"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grpSp>
      <p:grpSp>
        <p:nvGrpSpPr>
          <p:cNvPr id="31" name="그룹 30"/>
          <p:cNvGrpSpPr/>
          <p:nvPr/>
        </p:nvGrpSpPr>
        <p:grpSpPr>
          <a:xfrm>
            <a:off x="-11275" y="5669292"/>
            <a:ext cx="903903" cy="1423305"/>
            <a:chOff x="-6335" y="4001476"/>
            <a:chExt cx="903903" cy="1423305"/>
          </a:xfrm>
        </p:grpSpPr>
        <p:grpSp>
          <p:nvGrpSpPr>
            <p:cNvPr id="32" name="그룹 31"/>
            <p:cNvGrpSpPr/>
            <p:nvPr/>
          </p:nvGrpSpPr>
          <p:grpSpPr>
            <a:xfrm>
              <a:off x="0" y="4001476"/>
              <a:ext cx="897568" cy="1001567"/>
              <a:chOff x="-4940" y="2328114"/>
              <a:chExt cx="897568" cy="1001567"/>
            </a:xfrm>
          </p:grpSpPr>
          <p:sp>
            <p:nvSpPr>
              <p:cNvPr id="34" name="직사각형 33">
                <a:extLst>
                  <a:ext uri="{FF2B5EF4-FFF2-40B4-BE49-F238E27FC236}">
                    <a16:creationId xmlns:a16="http://schemas.microsoft.com/office/drawing/2014/main" xmlns="" id="{68AED12C-3EAD-49DE-B4EF-70388241A17A}"/>
                  </a:ext>
                </a:extLst>
              </p:cNvPr>
              <p:cNvSpPr/>
              <p:nvPr/>
            </p:nvSpPr>
            <p:spPr>
              <a:xfrm flipV="1">
                <a:off x="0" y="2328114"/>
                <a:ext cx="892628" cy="22032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sp>
            <p:nvSpPr>
              <p:cNvPr id="35" name="직사각형 34">
                <a:extLst>
                  <a:ext uri="{FF2B5EF4-FFF2-40B4-BE49-F238E27FC236}">
                    <a16:creationId xmlns:a16="http://schemas.microsoft.com/office/drawing/2014/main" xmlns="" id="{C06FFEB5-ABBF-4469-A4A7-7E5238435F6D}"/>
                  </a:ext>
                </a:extLst>
              </p:cNvPr>
              <p:cNvSpPr/>
              <p:nvPr/>
            </p:nvSpPr>
            <p:spPr>
              <a:xfrm flipV="1">
                <a:off x="-4940" y="2848800"/>
                <a:ext cx="380595"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sp>
            <p:nvSpPr>
              <p:cNvPr id="36" name="직사각형 35">
                <a:extLst>
                  <a:ext uri="{FF2B5EF4-FFF2-40B4-BE49-F238E27FC236}">
                    <a16:creationId xmlns:a16="http://schemas.microsoft.com/office/drawing/2014/main" xmlns="" id="{C06FFEB5-ABBF-4469-A4A7-7E5238435F6D}"/>
                  </a:ext>
                </a:extLst>
              </p:cNvPr>
              <p:cNvSpPr/>
              <p:nvPr/>
            </p:nvSpPr>
            <p:spPr>
              <a:xfrm flipV="1">
                <a:off x="0" y="3283962"/>
                <a:ext cx="380595"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grpSp>
        <p:sp>
          <p:nvSpPr>
            <p:cNvPr id="33" name="직사각형 32">
              <a:extLst>
                <a:ext uri="{FF2B5EF4-FFF2-40B4-BE49-F238E27FC236}">
                  <a16:creationId xmlns:a16="http://schemas.microsoft.com/office/drawing/2014/main" xmlns="" id="{C06FFEB5-ABBF-4469-A4A7-7E5238435F6D}"/>
                </a:ext>
              </a:extLst>
            </p:cNvPr>
            <p:cNvSpPr/>
            <p:nvPr/>
          </p:nvSpPr>
          <p:spPr>
            <a:xfrm flipV="1">
              <a:off x="-6335" y="5379062"/>
              <a:ext cx="380595"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grpSp>
      <p:sp>
        <p:nvSpPr>
          <p:cNvPr id="37" name="직사각형 36">
            <a:extLst>
              <a:ext uri="{FF2B5EF4-FFF2-40B4-BE49-F238E27FC236}">
                <a16:creationId xmlns:a16="http://schemas.microsoft.com/office/drawing/2014/main" xmlns="" id="{68AED12C-3EAD-49DE-B4EF-70388241A17A}"/>
              </a:ext>
            </a:extLst>
          </p:cNvPr>
          <p:cNvSpPr/>
          <p:nvPr/>
        </p:nvSpPr>
        <p:spPr>
          <a:xfrm flipV="1">
            <a:off x="2942" y="7723876"/>
            <a:ext cx="892628" cy="22032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spTree>
    <p:extLst>
      <p:ext uri="{BB962C8B-B14F-4D97-AF65-F5344CB8AC3E}">
        <p14:creationId xmlns:p14="http://schemas.microsoft.com/office/powerpoint/2010/main" val="1214648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xmlns="" id="{1BB55AB2-3160-4620-A298-3C9A076B6E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2036" y="268323"/>
            <a:ext cx="665018" cy="350044"/>
          </a:xfrm>
          <a:prstGeom prst="rect">
            <a:avLst/>
          </a:prstGeom>
        </p:spPr>
      </p:pic>
      <p:sp>
        <p:nvSpPr>
          <p:cNvPr id="8" name="TextBox 7">
            <a:extLst>
              <a:ext uri="{FF2B5EF4-FFF2-40B4-BE49-F238E27FC236}">
                <a16:creationId xmlns:a16="http://schemas.microsoft.com/office/drawing/2014/main" xmlns="" id="{4C0D2C83-CD0C-49D1-B115-4132077BAAD2}"/>
              </a:ext>
            </a:extLst>
          </p:cNvPr>
          <p:cNvSpPr txBox="1"/>
          <p:nvPr/>
        </p:nvSpPr>
        <p:spPr>
          <a:xfrm>
            <a:off x="616535" y="871573"/>
            <a:ext cx="3962400" cy="364780"/>
          </a:xfrm>
          <a:prstGeom prst="rect">
            <a:avLst/>
          </a:prstGeom>
          <a:noFill/>
        </p:spPr>
        <p:txBody>
          <a:bodyPr wrap="square" rtlCol="0">
            <a:spAutoFit/>
          </a:bodyPr>
          <a:lstStyle/>
          <a:p>
            <a:pPr algn="just" latinLnBrk="1">
              <a:lnSpc>
                <a:spcPct val="107000"/>
              </a:lnSpc>
              <a:spcAft>
                <a:spcPts val="800"/>
              </a:spcAft>
            </a:pPr>
            <a:r>
              <a:rPr lang="en-US" altLang="ko-KR" b="1" dirty="0"/>
              <a:t>④ Expected effect</a:t>
            </a:r>
            <a:endParaRPr lang="ko-KR" altLang="en-US" sz="2400" dirty="0">
              <a:solidFill>
                <a:srgbClr val="FF0000"/>
              </a:solidFill>
            </a:endParaRPr>
          </a:p>
        </p:txBody>
      </p:sp>
      <p:sp>
        <p:nvSpPr>
          <p:cNvPr id="9" name="TextBox 8">
            <a:extLst>
              <a:ext uri="{FF2B5EF4-FFF2-40B4-BE49-F238E27FC236}">
                <a16:creationId xmlns:a16="http://schemas.microsoft.com/office/drawing/2014/main" xmlns="" id="{FD649420-0F57-48B7-8B38-9065B30BFAC3}"/>
              </a:ext>
            </a:extLst>
          </p:cNvPr>
          <p:cNvSpPr txBox="1"/>
          <p:nvPr/>
        </p:nvSpPr>
        <p:spPr>
          <a:xfrm>
            <a:off x="616535" y="1236353"/>
            <a:ext cx="5624931" cy="3751283"/>
          </a:xfrm>
          <a:prstGeom prst="rect">
            <a:avLst/>
          </a:prstGeom>
          <a:noFill/>
        </p:spPr>
        <p:txBody>
          <a:bodyPr wrap="square" rtlCol="0">
            <a:spAutoFit/>
          </a:bodyPr>
          <a:lstStyle/>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	</a:t>
            </a:r>
            <a:r>
              <a:rPr lang="en-US" altLang="ko-KR" sz="1800" kern="100" dirty="0">
                <a:effectLst/>
                <a:ea typeface="맑은 고딕" panose="020B0503020000020004" pitchFamily="50" charset="-127"/>
                <a:cs typeface="Times New Roman" panose="02020603050405020304" pitchFamily="18" charset="0"/>
              </a:rPr>
              <a:t>By simplifying the process of leaving a review, it will eventually lead to easier purchasing procedure. You can leave your comments more easily, and that will help other customers to mak</a:t>
            </a:r>
            <a:r>
              <a:rPr lang="en-US" altLang="ko-KR" kern="100" dirty="0">
                <a:ea typeface="맑은 고딕" panose="020B0503020000020004" pitchFamily="50" charset="-127"/>
                <a:cs typeface="Times New Roman" panose="02020603050405020304" pitchFamily="18" charset="0"/>
              </a:rPr>
              <a:t>e their choice. </a:t>
            </a:r>
          </a:p>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	We</a:t>
            </a:r>
            <a:r>
              <a:rPr lang="ko-KR" altLang="en-US" kern="100" dirty="0">
                <a:ea typeface="맑은 고딕" panose="020B0503020000020004" pitchFamily="50" charset="-127"/>
                <a:cs typeface="Times New Roman" panose="02020603050405020304" pitchFamily="18" charset="0"/>
              </a:rPr>
              <a:t> </a:t>
            </a:r>
            <a:r>
              <a:rPr lang="en-US" altLang="ko-KR" kern="100" dirty="0">
                <a:ea typeface="맑은 고딕" panose="020B0503020000020004" pitchFamily="50" charset="-127"/>
                <a:cs typeface="Times New Roman" panose="02020603050405020304" pitchFamily="18" charset="0"/>
              </a:rPr>
              <a:t>can</a:t>
            </a:r>
            <a:r>
              <a:rPr lang="ko-KR" altLang="en-US" kern="100" dirty="0">
                <a:ea typeface="맑은 고딕" panose="020B0503020000020004" pitchFamily="50" charset="-127"/>
                <a:cs typeface="Times New Roman" panose="02020603050405020304" pitchFamily="18" charset="0"/>
              </a:rPr>
              <a:t> </a:t>
            </a:r>
            <a:r>
              <a:rPr lang="en-US" altLang="ko-KR" kern="100" dirty="0">
                <a:ea typeface="맑은 고딕" panose="020B0503020000020004" pitchFamily="50" charset="-127"/>
                <a:cs typeface="Times New Roman" panose="02020603050405020304" pitchFamily="18" charset="0"/>
              </a:rPr>
              <a:t>also</a:t>
            </a:r>
            <a:r>
              <a:rPr lang="ko-KR" altLang="en-US" kern="100" dirty="0">
                <a:ea typeface="맑은 고딕" panose="020B0503020000020004" pitchFamily="50" charset="-127"/>
                <a:cs typeface="Times New Roman" panose="02020603050405020304" pitchFamily="18" charset="0"/>
              </a:rPr>
              <a:t> </a:t>
            </a:r>
            <a:r>
              <a:rPr lang="en-US" altLang="ko-KR" kern="100" dirty="0">
                <a:ea typeface="맑은 고딕" panose="020B0503020000020004" pitchFamily="50" charset="-127"/>
                <a:cs typeface="Times New Roman" panose="02020603050405020304" pitchFamily="18" charset="0"/>
              </a:rPr>
              <a:t>affect the emotional part. As we said</a:t>
            </a:r>
            <a:r>
              <a:rPr lang="en-US" altLang="ko-KR" sz="1800" kern="100" dirty="0">
                <a:effectLst/>
                <a:ea typeface="맑은 고딕" panose="020B0503020000020004" pitchFamily="50" charset="-127"/>
                <a:cs typeface="Times New Roman" panose="02020603050405020304" pitchFamily="18" charset="0"/>
              </a:rPr>
              <a:t> in the opening, thumb represents a good feeling to someone or something. By using a thumb and leaving a friendly review, it can make people experience something new. They can show a favorable impression and further details in review with a single touch. This kind of emotional closeness can lead to additional usage of it.</a:t>
            </a:r>
          </a:p>
        </p:txBody>
      </p:sp>
      <p:sp>
        <p:nvSpPr>
          <p:cNvPr id="6" name="직사각형 5">
            <a:extLst>
              <a:ext uri="{FF2B5EF4-FFF2-40B4-BE49-F238E27FC236}">
                <a16:creationId xmlns:a16="http://schemas.microsoft.com/office/drawing/2014/main" xmlns="" id="{A78AF52E-37EA-48AB-8BBA-707361BCD29A}"/>
              </a:ext>
            </a:extLst>
          </p:cNvPr>
          <p:cNvSpPr/>
          <p:nvPr/>
        </p:nvSpPr>
        <p:spPr>
          <a:xfrm>
            <a:off x="1" y="9708309"/>
            <a:ext cx="6858000" cy="1971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spTree>
    <p:extLst>
      <p:ext uri="{BB962C8B-B14F-4D97-AF65-F5344CB8AC3E}">
        <p14:creationId xmlns:p14="http://schemas.microsoft.com/office/powerpoint/2010/main" val="3849530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AC3C161F-301D-4D11-A4CA-E2C23DD02586}"/>
              </a:ext>
            </a:extLst>
          </p:cNvPr>
          <p:cNvSpPr txBox="1"/>
          <p:nvPr/>
        </p:nvSpPr>
        <p:spPr>
          <a:xfrm>
            <a:off x="616535" y="761440"/>
            <a:ext cx="5763483" cy="461665"/>
          </a:xfrm>
          <a:prstGeom prst="rect">
            <a:avLst/>
          </a:prstGeom>
          <a:noFill/>
        </p:spPr>
        <p:txBody>
          <a:bodyPr wrap="square" rtlCol="0">
            <a:spAutoFit/>
          </a:bodyPr>
          <a:lstStyle/>
          <a:p>
            <a:r>
              <a:rPr lang="en-US" altLang="ko-KR" sz="2400" b="1" kern="100" dirty="0">
                <a:solidFill>
                  <a:srgbClr val="FF0000"/>
                </a:solidFill>
                <a:ea typeface="맑은 고딕" panose="020B0503020000020004" pitchFamily="50" charset="-127"/>
                <a:cs typeface="Times New Roman" panose="02020603050405020304" pitchFamily="18" charset="0"/>
              </a:rPr>
              <a:t>(3) Food Delivery Service</a:t>
            </a:r>
            <a:endParaRPr lang="ko-KR" altLang="en-US" sz="2400" b="1" dirty="0">
              <a:latin typeface="+mj-lt"/>
              <a:cs typeface="Arial" panose="020B0604020202020204" pitchFamily="34" charset="0"/>
            </a:endParaRPr>
          </a:p>
        </p:txBody>
      </p:sp>
      <p:pic>
        <p:nvPicPr>
          <p:cNvPr id="7" name="그림 6">
            <a:extLst>
              <a:ext uri="{FF2B5EF4-FFF2-40B4-BE49-F238E27FC236}">
                <a16:creationId xmlns:a16="http://schemas.microsoft.com/office/drawing/2014/main" xmlns="" id="{1BB55AB2-3160-4620-A298-3C9A076B6E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2036" y="268323"/>
            <a:ext cx="665018" cy="350044"/>
          </a:xfrm>
          <a:prstGeom prst="rect">
            <a:avLst/>
          </a:prstGeom>
        </p:spPr>
      </p:pic>
      <p:sp>
        <p:nvSpPr>
          <p:cNvPr id="8" name="TextBox 7">
            <a:extLst>
              <a:ext uri="{FF2B5EF4-FFF2-40B4-BE49-F238E27FC236}">
                <a16:creationId xmlns:a16="http://schemas.microsoft.com/office/drawing/2014/main" xmlns="" id="{4C0D2C83-CD0C-49D1-B115-4132077BAAD2}"/>
              </a:ext>
            </a:extLst>
          </p:cNvPr>
          <p:cNvSpPr txBox="1"/>
          <p:nvPr/>
        </p:nvSpPr>
        <p:spPr>
          <a:xfrm>
            <a:off x="616535" y="1362937"/>
            <a:ext cx="4795756" cy="366767"/>
          </a:xfrm>
          <a:prstGeom prst="rect">
            <a:avLst/>
          </a:prstGeom>
          <a:noFill/>
        </p:spPr>
        <p:txBody>
          <a:bodyPr wrap="square" rtlCol="0">
            <a:spAutoFit/>
          </a:bodyPr>
          <a:lstStyle/>
          <a:p>
            <a:pPr algn="just" latinLnBrk="1">
              <a:lnSpc>
                <a:spcPct val="107000"/>
              </a:lnSpc>
              <a:spcAft>
                <a:spcPts val="800"/>
              </a:spcAft>
            </a:pPr>
            <a:r>
              <a:rPr lang="en-US" altLang="ko-KR" b="1" kern="100" dirty="0">
                <a:ea typeface="맑은 고딕" panose="020B0503020000020004" pitchFamily="50" charset="-127"/>
                <a:cs typeface="Times New Roman" panose="02020603050405020304" pitchFamily="18" charset="0"/>
              </a:rPr>
              <a:t>① Importance of food delivery service</a:t>
            </a:r>
            <a:endParaRPr lang="ko-KR" altLang="en-US" sz="2400" dirty="0">
              <a:solidFill>
                <a:srgbClr val="FF0000"/>
              </a:solidFill>
            </a:endParaRPr>
          </a:p>
        </p:txBody>
      </p:sp>
      <p:sp>
        <p:nvSpPr>
          <p:cNvPr id="9" name="TextBox 8">
            <a:extLst>
              <a:ext uri="{FF2B5EF4-FFF2-40B4-BE49-F238E27FC236}">
                <a16:creationId xmlns:a16="http://schemas.microsoft.com/office/drawing/2014/main" xmlns="" id="{FD649420-0F57-48B7-8B38-9065B30BFAC3}"/>
              </a:ext>
            </a:extLst>
          </p:cNvPr>
          <p:cNvSpPr txBox="1"/>
          <p:nvPr/>
        </p:nvSpPr>
        <p:spPr>
          <a:xfrm>
            <a:off x="616535" y="1806310"/>
            <a:ext cx="5624931" cy="3055965"/>
          </a:xfrm>
          <a:prstGeom prst="rect">
            <a:avLst/>
          </a:prstGeom>
          <a:noFill/>
        </p:spPr>
        <p:txBody>
          <a:bodyPr wrap="square" rtlCol="0">
            <a:spAutoFit/>
          </a:bodyPr>
          <a:lstStyle/>
          <a:p>
            <a:pPr algn="just" latinLnBrk="1">
              <a:lnSpc>
                <a:spcPct val="107000"/>
              </a:lnSpc>
              <a:spcAft>
                <a:spcPts val="800"/>
              </a:spcAft>
            </a:pPr>
            <a:r>
              <a:rPr lang="en-US" altLang="ko-KR" dirty="0"/>
              <a:t>	Many people around the world order food using food delivery applications. In the US, there are several food delivery apps such as </a:t>
            </a:r>
            <a:r>
              <a:rPr lang="en-US" altLang="ko-KR" dirty="0" err="1"/>
              <a:t>UberEats</a:t>
            </a:r>
            <a:r>
              <a:rPr lang="en-US" altLang="ko-KR" dirty="0"/>
              <a:t> or </a:t>
            </a:r>
            <a:r>
              <a:rPr lang="en-US" altLang="ko-KR" dirty="0" err="1"/>
              <a:t>Grubhub</a:t>
            </a:r>
            <a:r>
              <a:rPr lang="en-US" altLang="ko-KR" dirty="0"/>
              <a:t> already. These apps are showing high growth rate annually, for it saves a large amount of time of choosing what to eat, preparing the food or walking or driving to the restaurant you want to go. Moreover, due to COVID-19, people are more likely to order food to their house rather than going our to eat at restaurants in person. </a:t>
            </a:r>
            <a:endParaRPr lang="ko-KR" altLang="en-US" dirty="0"/>
          </a:p>
        </p:txBody>
      </p:sp>
      <p:sp>
        <p:nvSpPr>
          <p:cNvPr id="6" name="TextBox 5"/>
          <p:cNvSpPr txBox="1"/>
          <p:nvPr/>
        </p:nvSpPr>
        <p:spPr>
          <a:xfrm>
            <a:off x="692736" y="4907037"/>
            <a:ext cx="5624932" cy="1477328"/>
          </a:xfrm>
          <a:prstGeom prst="rect">
            <a:avLst/>
          </a:prstGeom>
          <a:noFill/>
        </p:spPr>
        <p:txBody>
          <a:bodyPr wrap="square" rtlCol="0">
            <a:spAutoFit/>
          </a:bodyPr>
          <a:lstStyle/>
          <a:p>
            <a:pPr algn="just"/>
            <a:r>
              <a:rPr lang="en-US" altLang="ko-KR" dirty="0"/>
              <a:t>	According to the Zion &amp; Zion’s research about multi-restaurant delivery websites/apps on 2,928 U.S. consumers ages over 18, 41% of consumers have used multi-restaurant delivery website/apps at least once within the past 90 days.</a:t>
            </a:r>
            <a:endParaRPr lang="ko-KR" altLang="en-US" dirty="0"/>
          </a:p>
        </p:txBody>
      </p:sp>
      <p:sp>
        <p:nvSpPr>
          <p:cNvPr id="10" name="TextBox 9"/>
          <p:cNvSpPr txBox="1"/>
          <p:nvPr/>
        </p:nvSpPr>
        <p:spPr>
          <a:xfrm>
            <a:off x="692736" y="9086549"/>
            <a:ext cx="5874318" cy="523220"/>
          </a:xfrm>
          <a:prstGeom prst="rect">
            <a:avLst/>
          </a:prstGeom>
          <a:noFill/>
        </p:spPr>
        <p:txBody>
          <a:bodyPr wrap="square" rtlCol="0">
            <a:spAutoFit/>
          </a:bodyPr>
          <a:lstStyle/>
          <a:p>
            <a:r>
              <a:rPr lang="en-US" altLang="ko-KR" sz="1400" dirty="0"/>
              <a:t>Source: https://www.zionandzion.com/research/food-delivery-apps-usage-and-demographics-winners-losers-and-laggards/</a:t>
            </a:r>
            <a:endParaRPr lang="ko-KR" altLang="en-US" sz="1400" dirty="0"/>
          </a:p>
        </p:txBody>
      </p:sp>
      <p:pic>
        <p:nvPicPr>
          <p:cNvPr id="11" name="그림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8070" y="6463435"/>
            <a:ext cx="3301862" cy="2618718"/>
          </a:xfrm>
          <a:prstGeom prst="rect">
            <a:avLst/>
          </a:prstGeom>
        </p:spPr>
      </p:pic>
      <p:sp>
        <p:nvSpPr>
          <p:cNvPr id="12" name="직사각형 11">
            <a:extLst>
              <a:ext uri="{FF2B5EF4-FFF2-40B4-BE49-F238E27FC236}">
                <a16:creationId xmlns:a16="http://schemas.microsoft.com/office/drawing/2014/main" xmlns="" id="{77A1AD19-E13F-435B-B5D3-C47D369B1515}"/>
              </a:ext>
            </a:extLst>
          </p:cNvPr>
          <p:cNvSpPr/>
          <p:nvPr/>
        </p:nvSpPr>
        <p:spPr>
          <a:xfrm>
            <a:off x="1" y="9708309"/>
            <a:ext cx="6858000" cy="1971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spTree>
    <p:extLst>
      <p:ext uri="{BB962C8B-B14F-4D97-AF65-F5344CB8AC3E}">
        <p14:creationId xmlns:p14="http://schemas.microsoft.com/office/powerpoint/2010/main" val="177517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xmlns="" id="{1BB55AB2-3160-4620-A298-3C9A076B6E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2036" y="268323"/>
            <a:ext cx="665018" cy="350044"/>
          </a:xfrm>
          <a:prstGeom prst="rect">
            <a:avLst/>
          </a:prstGeom>
        </p:spPr>
      </p:pic>
      <p:sp>
        <p:nvSpPr>
          <p:cNvPr id="8" name="TextBox 7">
            <a:extLst>
              <a:ext uri="{FF2B5EF4-FFF2-40B4-BE49-F238E27FC236}">
                <a16:creationId xmlns:a16="http://schemas.microsoft.com/office/drawing/2014/main" xmlns="" id="{4C0D2C83-CD0C-49D1-B115-4132077BAAD2}"/>
              </a:ext>
            </a:extLst>
          </p:cNvPr>
          <p:cNvSpPr txBox="1"/>
          <p:nvPr/>
        </p:nvSpPr>
        <p:spPr>
          <a:xfrm>
            <a:off x="534154" y="760735"/>
            <a:ext cx="3962400" cy="860620"/>
          </a:xfrm>
          <a:prstGeom prst="rect">
            <a:avLst/>
          </a:prstGeom>
          <a:noFill/>
        </p:spPr>
        <p:txBody>
          <a:bodyPr wrap="square" rtlCol="0">
            <a:spAutoFit/>
          </a:bodyPr>
          <a:lstStyle/>
          <a:p>
            <a:pPr algn="just" latinLnBrk="1">
              <a:lnSpc>
                <a:spcPct val="107000"/>
              </a:lnSpc>
              <a:spcAft>
                <a:spcPts val="800"/>
              </a:spcAft>
            </a:pPr>
            <a:r>
              <a:rPr lang="ko-KR" altLang="en-US" b="1" kern="100" dirty="0">
                <a:ea typeface="맑은 고딕" panose="020B0503020000020004" pitchFamily="50" charset="-127"/>
                <a:cs typeface="Times New Roman" panose="02020603050405020304" pitchFamily="18" charset="0"/>
              </a:rPr>
              <a:t>②</a:t>
            </a:r>
            <a:r>
              <a:rPr lang="en-US" altLang="ko-KR" b="1" kern="100" dirty="0">
                <a:ea typeface="맑은 고딕" panose="020B0503020000020004" pitchFamily="50" charset="-127"/>
                <a:cs typeface="Times New Roman" panose="02020603050405020304" pitchFamily="18" charset="0"/>
              </a:rPr>
              <a:t> Existing method</a:t>
            </a:r>
            <a:endParaRPr lang="ko-KR" altLang="en-US" dirty="0">
              <a:solidFill>
                <a:srgbClr val="FF0000"/>
              </a:solidFill>
            </a:endParaRPr>
          </a:p>
          <a:p>
            <a:endParaRPr lang="ko-KR" altLang="en-US" sz="2400" dirty="0">
              <a:solidFill>
                <a:srgbClr val="FF0000"/>
              </a:solidFill>
            </a:endParaRPr>
          </a:p>
        </p:txBody>
      </p:sp>
      <p:sp>
        <p:nvSpPr>
          <p:cNvPr id="9" name="TextBox 8">
            <a:extLst>
              <a:ext uri="{FF2B5EF4-FFF2-40B4-BE49-F238E27FC236}">
                <a16:creationId xmlns:a16="http://schemas.microsoft.com/office/drawing/2014/main" xmlns="" id="{FD649420-0F57-48B7-8B38-9065B30BFAC3}"/>
              </a:ext>
            </a:extLst>
          </p:cNvPr>
          <p:cNvSpPr txBox="1"/>
          <p:nvPr/>
        </p:nvSpPr>
        <p:spPr>
          <a:xfrm>
            <a:off x="491841" y="1193607"/>
            <a:ext cx="5874318" cy="1742657"/>
          </a:xfrm>
          <a:prstGeom prst="rect">
            <a:avLst/>
          </a:prstGeom>
          <a:noFill/>
        </p:spPr>
        <p:txBody>
          <a:bodyPr wrap="square" rtlCol="0">
            <a:spAutoFit/>
          </a:bodyPr>
          <a:lstStyle/>
          <a:p>
            <a:pPr algn="just" latinLnBrk="1">
              <a:lnSpc>
                <a:spcPct val="107000"/>
              </a:lnSpc>
              <a:spcAft>
                <a:spcPts val="800"/>
              </a:spcAft>
            </a:pPr>
            <a:r>
              <a:rPr lang="en-US" altLang="ko-KR" sz="2000" kern="100" dirty="0">
                <a:solidFill>
                  <a:srgbClr val="FF0000"/>
                </a:solidFill>
                <a:effectLst/>
                <a:ea typeface="맑은 고딕" panose="020B0503020000020004" pitchFamily="50" charset="-127"/>
                <a:cs typeface="Times New Roman" panose="02020603050405020304" pitchFamily="18" charset="0"/>
              </a:rPr>
              <a:t>Situation </a:t>
            </a:r>
            <a:r>
              <a:rPr lang="en-US" altLang="ko-KR" sz="2000" kern="100" dirty="0">
                <a:solidFill>
                  <a:srgbClr val="FF0000"/>
                </a:solidFill>
                <a:ea typeface="맑은 고딕" panose="020B0503020000020004" pitchFamily="50" charset="-127"/>
                <a:cs typeface="Times New Roman" panose="02020603050405020304" pitchFamily="18" charset="0"/>
              </a:rPr>
              <a:t>Setting</a:t>
            </a:r>
          </a:p>
          <a:p>
            <a:pPr algn="just" latinLnBrk="1">
              <a:lnSpc>
                <a:spcPct val="107000"/>
              </a:lnSpc>
              <a:spcAft>
                <a:spcPts val="800"/>
              </a:spcAft>
            </a:pPr>
            <a:r>
              <a:rPr lang="en-US" altLang="ko-KR" sz="2000" kern="100" dirty="0">
                <a:solidFill>
                  <a:srgbClr val="FF0000"/>
                </a:solidFill>
                <a:ea typeface="맑은 고딕" panose="020B0503020000020004" pitchFamily="50" charset="-127"/>
                <a:cs typeface="Times New Roman" panose="02020603050405020304" pitchFamily="18" charset="0"/>
              </a:rPr>
              <a:t>	</a:t>
            </a:r>
            <a:r>
              <a:rPr lang="en-US" altLang="ko-KR" dirty="0"/>
              <a:t>You would like to order a food for the dinner. You don’t want to prepare for food or go to restaurant because you got so tired today so you decide to use </a:t>
            </a:r>
            <a:r>
              <a:rPr lang="en-US" altLang="ko-KR" dirty="0" err="1"/>
              <a:t>UberEats</a:t>
            </a:r>
            <a:r>
              <a:rPr lang="en-US" altLang="ko-KR" dirty="0"/>
              <a:t> for delivery.</a:t>
            </a:r>
          </a:p>
        </p:txBody>
      </p:sp>
      <p:sp>
        <p:nvSpPr>
          <p:cNvPr id="2" name="직사각형 1"/>
          <p:cNvSpPr/>
          <p:nvPr/>
        </p:nvSpPr>
        <p:spPr>
          <a:xfrm>
            <a:off x="534154" y="4641664"/>
            <a:ext cx="2930981" cy="4537781"/>
          </a:xfrm>
          <a:prstGeom prst="rect">
            <a:avLst/>
          </a:prstGeom>
        </p:spPr>
        <p:txBody>
          <a:bodyPr wrap="square">
            <a:spAutoFit/>
          </a:bodyPr>
          <a:lstStyle/>
          <a:p>
            <a:pPr algn="just" latinLnBrk="1">
              <a:lnSpc>
                <a:spcPct val="107000"/>
              </a:lnSpc>
              <a:spcAft>
                <a:spcPts val="800"/>
              </a:spcAft>
            </a:pPr>
            <a:r>
              <a:rPr lang="en-US" altLang="ko-KR" dirty="0"/>
              <a:t>	The first screen on the right shows the list of restaurants selected by the user through categorized items such as type of food, the popularity of the restaurant, whether we could use coupons for the restaurant, or etc. At this stage, we choose what to eat according to such conditions we select. We tap the image or the title of the restaurants to take the next step to order.</a:t>
            </a:r>
            <a:endParaRPr lang="ko-KR" altLang="ko-KR" dirty="0"/>
          </a:p>
        </p:txBody>
      </p:sp>
      <p:pic>
        <p:nvPicPr>
          <p:cNvPr id="12" name="그림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7065" y="4641664"/>
            <a:ext cx="2323868" cy="3917959"/>
          </a:xfrm>
          <a:prstGeom prst="rect">
            <a:avLst/>
          </a:prstGeom>
        </p:spPr>
      </p:pic>
      <p:sp>
        <p:nvSpPr>
          <p:cNvPr id="13" name="TextBox 12"/>
          <p:cNvSpPr txBox="1"/>
          <p:nvPr/>
        </p:nvSpPr>
        <p:spPr>
          <a:xfrm>
            <a:off x="3956053" y="8606094"/>
            <a:ext cx="1826909" cy="369332"/>
          </a:xfrm>
          <a:prstGeom prst="rect">
            <a:avLst/>
          </a:prstGeom>
          <a:noFill/>
        </p:spPr>
        <p:txBody>
          <a:bodyPr wrap="square" rtlCol="0">
            <a:spAutoFit/>
          </a:bodyPr>
          <a:lstStyle/>
          <a:p>
            <a:r>
              <a:rPr lang="en-US" altLang="ko-KR" dirty="0"/>
              <a:t>&lt; First Screen &gt;</a:t>
            </a:r>
            <a:endParaRPr lang="ko-KR" altLang="en-US" dirty="0"/>
          </a:p>
        </p:txBody>
      </p:sp>
      <p:sp>
        <p:nvSpPr>
          <p:cNvPr id="6" name="TextBox 5"/>
          <p:cNvSpPr txBox="1"/>
          <p:nvPr/>
        </p:nvSpPr>
        <p:spPr>
          <a:xfrm>
            <a:off x="534154" y="2909722"/>
            <a:ext cx="5832006" cy="1709699"/>
          </a:xfrm>
          <a:prstGeom prst="rect">
            <a:avLst/>
          </a:prstGeom>
          <a:noFill/>
        </p:spPr>
        <p:txBody>
          <a:bodyPr wrap="square" rtlCol="0">
            <a:spAutoFit/>
          </a:bodyPr>
          <a:lstStyle/>
          <a:p>
            <a:pPr algn="just" latinLnBrk="1">
              <a:lnSpc>
                <a:spcPct val="107000"/>
              </a:lnSpc>
              <a:spcAft>
                <a:spcPts val="800"/>
              </a:spcAft>
            </a:pPr>
            <a:r>
              <a:rPr lang="en-US" altLang="ko-KR" sz="2000" kern="100" dirty="0">
                <a:solidFill>
                  <a:srgbClr val="FF0000"/>
                </a:solidFill>
                <a:ea typeface="맑은 고딕" panose="020B0503020000020004" pitchFamily="50" charset="-127"/>
                <a:cs typeface="Times New Roman" panose="02020603050405020304" pitchFamily="18" charset="0"/>
              </a:rPr>
              <a:t>Specific Steps</a:t>
            </a:r>
          </a:p>
          <a:p>
            <a:pPr algn="just" latinLnBrk="1">
              <a:lnSpc>
                <a:spcPct val="107000"/>
              </a:lnSpc>
              <a:spcAft>
                <a:spcPts val="800"/>
              </a:spcAft>
            </a:pPr>
            <a:r>
              <a:rPr lang="en-US" altLang="ko-KR" dirty="0"/>
              <a:t>	Whenever we make an order, we first need to sign in for the app, and then we should type all the personal information necessary for the delivery such as our name, phone number, and address.</a:t>
            </a:r>
            <a:endParaRPr lang="ko-KR" altLang="en-US" dirty="0"/>
          </a:p>
        </p:txBody>
      </p:sp>
      <p:sp>
        <p:nvSpPr>
          <p:cNvPr id="10" name="직사각형 9">
            <a:extLst>
              <a:ext uri="{FF2B5EF4-FFF2-40B4-BE49-F238E27FC236}">
                <a16:creationId xmlns:a16="http://schemas.microsoft.com/office/drawing/2014/main" xmlns="" id="{FE372732-2374-43D0-ABF8-D40BB21FA242}"/>
              </a:ext>
            </a:extLst>
          </p:cNvPr>
          <p:cNvSpPr/>
          <p:nvPr/>
        </p:nvSpPr>
        <p:spPr>
          <a:xfrm>
            <a:off x="1" y="9708309"/>
            <a:ext cx="6858000" cy="1971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spTree>
    <p:extLst>
      <p:ext uri="{BB962C8B-B14F-4D97-AF65-F5344CB8AC3E}">
        <p14:creationId xmlns:p14="http://schemas.microsoft.com/office/powerpoint/2010/main" val="3021750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xmlns="" id="{1BB55AB2-3160-4620-A298-3C9A076B6E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2036" y="268323"/>
            <a:ext cx="665018" cy="350044"/>
          </a:xfrm>
          <a:prstGeom prst="rect">
            <a:avLst/>
          </a:prstGeom>
        </p:spPr>
      </p:pic>
      <p:sp>
        <p:nvSpPr>
          <p:cNvPr id="9" name="TextBox 8">
            <a:extLst>
              <a:ext uri="{FF2B5EF4-FFF2-40B4-BE49-F238E27FC236}">
                <a16:creationId xmlns:a16="http://schemas.microsoft.com/office/drawing/2014/main" xmlns="" id="{FD649420-0F57-48B7-8B38-9065B30BFAC3}"/>
              </a:ext>
            </a:extLst>
          </p:cNvPr>
          <p:cNvSpPr txBox="1"/>
          <p:nvPr/>
        </p:nvSpPr>
        <p:spPr>
          <a:xfrm>
            <a:off x="693491" y="947365"/>
            <a:ext cx="5250086" cy="1477328"/>
          </a:xfrm>
          <a:prstGeom prst="rect">
            <a:avLst/>
          </a:prstGeom>
          <a:noFill/>
        </p:spPr>
        <p:txBody>
          <a:bodyPr wrap="square" rtlCol="0">
            <a:spAutoFit/>
          </a:bodyPr>
          <a:lstStyle/>
          <a:p>
            <a:pPr algn="just" latinLnBrk="1"/>
            <a:r>
              <a:rPr lang="en-US" altLang="ko-KR" dirty="0"/>
              <a:t>	The second screenshot shows the steps we need to take after we choose what to eat, at first signing in (This is not necessary in this case; you still can even without having an account in </a:t>
            </a:r>
            <a:r>
              <a:rPr lang="en-US" altLang="ko-KR" dirty="0" err="1"/>
              <a:t>Ubereats</a:t>
            </a:r>
            <a:r>
              <a:rPr lang="en-US" altLang="ko-KR" dirty="0"/>
              <a:t>), </a:t>
            </a:r>
            <a:endParaRPr lang="ko-KR" altLang="en-US" dirty="0"/>
          </a:p>
        </p:txBody>
      </p:sp>
      <p:sp>
        <p:nvSpPr>
          <p:cNvPr id="6" name="TextBox 5">
            <a:extLst>
              <a:ext uri="{FF2B5EF4-FFF2-40B4-BE49-F238E27FC236}">
                <a16:creationId xmlns:a16="http://schemas.microsoft.com/office/drawing/2014/main" xmlns="" id="{0AB3515C-4A46-4B3B-BACD-9EE8A38B9E9C}"/>
              </a:ext>
            </a:extLst>
          </p:cNvPr>
          <p:cNvSpPr txBox="1"/>
          <p:nvPr/>
        </p:nvSpPr>
        <p:spPr>
          <a:xfrm>
            <a:off x="687703" y="6686884"/>
            <a:ext cx="2396454" cy="388696"/>
          </a:xfrm>
          <a:prstGeom prst="rect">
            <a:avLst/>
          </a:prstGeom>
          <a:noFill/>
        </p:spPr>
        <p:txBody>
          <a:bodyPr wrap="square" rtlCol="0">
            <a:spAutoFit/>
          </a:bodyPr>
          <a:lstStyle/>
          <a:p>
            <a:pPr algn="just" latinLnBrk="1">
              <a:lnSpc>
                <a:spcPct val="107000"/>
              </a:lnSpc>
              <a:spcAft>
                <a:spcPts val="800"/>
              </a:spcAft>
            </a:pPr>
            <a:r>
              <a:rPr lang="ko-KR" altLang="en-US" b="1" kern="100" dirty="0">
                <a:ea typeface="맑은 고딕" panose="020B0503020000020004" pitchFamily="50" charset="-127"/>
                <a:cs typeface="Times New Roman" panose="02020603050405020304" pitchFamily="18" charset="0"/>
              </a:rPr>
              <a:t>③</a:t>
            </a:r>
            <a:r>
              <a:rPr lang="en-US" altLang="ko-KR" b="1" kern="100" dirty="0">
                <a:ea typeface="맑은 고딕" panose="020B0503020000020004" pitchFamily="50" charset="-127"/>
                <a:cs typeface="Times New Roman" panose="02020603050405020304" pitchFamily="18" charset="0"/>
              </a:rPr>
              <a:t> New method</a:t>
            </a:r>
            <a:endParaRPr lang="ko-KR" altLang="en-US" dirty="0">
              <a:solidFill>
                <a:srgbClr val="FF0000"/>
              </a:solidFill>
            </a:endParaRPr>
          </a:p>
        </p:txBody>
      </p:sp>
      <p:sp>
        <p:nvSpPr>
          <p:cNvPr id="2" name="TextBox 1"/>
          <p:cNvSpPr txBox="1"/>
          <p:nvPr/>
        </p:nvSpPr>
        <p:spPr>
          <a:xfrm>
            <a:off x="687703" y="4304238"/>
            <a:ext cx="2512697" cy="2308324"/>
          </a:xfrm>
          <a:prstGeom prst="rect">
            <a:avLst/>
          </a:prstGeom>
          <a:noFill/>
        </p:spPr>
        <p:txBody>
          <a:bodyPr wrap="square" rtlCol="0">
            <a:spAutoFit/>
          </a:bodyPr>
          <a:lstStyle/>
          <a:p>
            <a:pPr algn="just"/>
            <a:r>
              <a:rPr lang="en-US" altLang="ko-KR" dirty="0"/>
              <a:t>  After writing down all the necessary things, we could then choose how we could pay, such as through credit card or coupon, and as the last step, we could finalize our order.</a:t>
            </a:r>
            <a:endParaRPr lang="ko-KR" altLang="en-US" dirty="0"/>
          </a:p>
        </p:txBody>
      </p:sp>
      <p:pic>
        <p:nvPicPr>
          <p:cNvPr id="15" name="그림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14352" y="2441069"/>
            <a:ext cx="2313682" cy="3862844"/>
          </a:xfrm>
          <a:prstGeom prst="rect">
            <a:avLst/>
          </a:prstGeom>
        </p:spPr>
      </p:pic>
      <p:sp>
        <p:nvSpPr>
          <p:cNvPr id="4" name="TextBox 3"/>
          <p:cNvSpPr txBox="1"/>
          <p:nvPr/>
        </p:nvSpPr>
        <p:spPr>
          <a:xfrm>
            <a:off x="3566748" y="6331787"/>
            <a:ext cx="2261286" cy="369332"/>
          </a:xfrm>
          <a:prstGeom prst="rect">
            <a:avLst/>
          </a:prstGeom>
          <a:noFill/>
        </p:spPr>
        <p:txBody>
          <a:bodyPr wrap="square" rtlCol="0">
            <a:spAutoFit/>
          </a:bodyPr>
          <a:lstStyle/>
          <a:p>
            <a:r>
              <a:rPr lang="en-US" altLang="ko-KR" dirty="0"/>
              <a:t>&lt; Second Screen &gt;</a:t>
            </a:r>
            <a:endParaRPr lang="ko-KR" altLang="en-US" dirty="0"/>
          </a:p>
        </p:txBody>
      </p:sp>
      <p:sp>
        <p:nvSpPr>
          <p:cNvPr id="5" name="TextBox 4"/>
          <p:cNvSpPr txBox="1"/>
          <p:nvPr/>
        </p:nvSpPr>
        <p:spPr>
          <a:xfrm>
            <a:off x="687703" y="2054316"/>
            <a:ext cx="2512697" cy="2308324"/>
          </a:xfrm>
          <a:prstGeom prst="rect">
            <a:avLst/>
          </a:prstGeom>
          <a:noFill/>
        </p:spPr>
        <p:txBody>
          <a:bodyPr wrap="square" rtlCol="0">
            <a:spAutoFit/>
          </a:bodyPr>
          <a:lstStyle/>
          <a:p>
            <a:pPr algn="just" latinLnBrk="1"/>
            <a:r>
              <a:rPr lang="en-US" altLang="ko-KR" dirty="0"/>
              <a:t>			and then filling in our personal</a:t>
            </a:r>
            <a:r>
              <a:rPr lang="en-US" altLang="ko-KR" kern="100" dirty="0">
                <a:ea typeface="맑은 고딕" panose="020B0503020000020004" pitchFamily="50" charset="-127"/>
                <a:cs typeface="Times New Roman" panose="02020603050405020304" pitchFamily="18" charset="0"/>
              </a:rPr>
              <a:t> </a:t>
            </a:r>
            <a:r>
              <a:rPr lang="en-US" altLang="ko-KR" dirty="0"/>
              <a:t>information that the restaurant needs to deliver like our address, cell number, and  verification, and etc.</a:t>
            </a:r>
            <a:endParaRPr lang="ko-KR" altLang="ko-KR" dirty="0"/>
          </a:p>
        </p:txBody>
      </p:sp>
      <p:sp>
        <p:nvSpPr>
          <p:cNvPr id="8" name="TextBox 7"/>
          <p:cNvSpPr txBox="1"/>
          <p:nvPr/>
        </p:nvSpPr>
        <p:spPr>
          <a:xfrm>
            <a:off x="711660" y="7149902"/>
            <a:ext cx="5387546" cy="2166875"/>
          </a:xfrm>
          <a:prstGeom prst="rect">
            <a:avLst/>
          </a:prstGeom>
          <a:noFill/>
        </p:spPr>
        <p:txBody>
          <a:bodyPr wrap="square" rtlCol="0">
            <a:spAutoFit/>
          </a:bodyPr>
          <a:lstStyle/>
          <a:p>
            <a:pPr algn="just" latinLnBrk="1">
              <a:lnSpc>
                <a:spcPct val="107000"/>
              </a:lnSpc>
              <a:spcAft>
                <a:spcPts val="800"/>
              </a:spcAft>
            </a:pPr>
            <a:r>
              <a:rPr lang="en-US" altLang="ko-KR" dirty="0"/>
              <a:t>	Our team, 3Mile, found out by using a full-screen fingerprint scanner, we can reduce the time it takes to go through those steps and promote convenience for the consumer, which is similar to previous examples of online shopping and leaving a review. It cuts down the repetitive process of entering our personal information.</a:t>
            </a:r>
            <a:endParaRPr lang="ko-KR" altLang="en-US" dirty="0"/>
          </a:p>
        </p:txBody>
      </p:sp>
      <p:sp>
        <p:nvSpPr>
          <p:cNvPr id="11" name="직사각형 10">
            <a:extLst>
              <a:ext uri="{FF2B5EF4-FFF2-40B4-BE49-F238E27FC236}">
                <a16:creationId xmlns:a16="http://schemas.microsoft.com/office/drawing/2014/main" xmlns="" id="{45905CB8-ACE6-450B-A426-9F166815BB24}"/>
              </a:ext>
            </a:extLst>
          </p:cNvPr>
          <p:cNvSpPr/>
          <p:nvPr/>
        </p:nvSpPr>
        <p:spPr>
          <a:xfrm>
            <a:off x="1" y="9708309"/>
            <a:ext cx="6858000" cy="1971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spTree>
    <p:extLst>
      <p:ext uri="{BB962C8B-B14F-4D97-AF65-F5344CB8AC3E}">
        <p14:creationId xmlns:p14="http://schemas.microsoft.com/office/powerpoint/2010/main" val="526730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그림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0649" y="5835883"/>
            <a:ext cx="1979331" cy="3304623"/>
          </a:xfrm>
          <a:prstGeom prst="rect">
            <a:avLst/>
          </a:prstGeom>
        </p:spPr>
      </p:pic>
      <p:pic>
        <p:nvPicPr>
          <p:cNvPr id="16" name="그림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039" y="3156604"/>
            <a:ext cx="2173086" cy="3663746"/>
          </a:xfrm>
          <a:prstGeom prst="rect">
            <a:avLst/>
          </a:prstGeom>
        </p:spPr>
      </p:pic>
      <p:pic>
        <p:nvPicPr>
          <p:cNvPr id="7" name="그림 6">
            <a:extLst>
              <a:ext uri="{FF2B5EF4-FFF2-40B4-BE49-F238E27FC236}">
                <a16:creationId xmlns:a16="http://schemas.microsoft.com/office/drawing/2014/main" xmlns="" id="{1BB55AB2-3160-4620-A298-3C9A076B6E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02036" y="268323"/>
            <a:ext cx="665018" cy="350044"/>
          </a:xfrm>
          <a:prstGeom prst="rect">
            <a:avLst/>
          </a:prstGeom>
        </p:spPr>
      </p:pic>
      <p:sp>
        <p:nvSpPr>
          <p:cNvPr id="9" name="TextBox 8">
            <a:extLst>
              <a:ext uri="{FF2B5EF4-FFF2-40B4-BE49-F238E27FC236}">
                <a16:creationId xmlns:a16="http://schemas.microsoft.com/office/drawing/2014/main" xmlns="" id="{FD649420-0F57-48B7-8B38-9065B30BFAC3}"/>
              </a:ext>
            </a:extLst>
          </p:cNvPr>
          <p:cNvSpPr txBox="1"/>
          <p:nvPr/>
        </p:nvSpPr>
        <p:spPr>
          <a:xfrm>
            <a:off x="612039" y="2632314"/>
            <a:ext cx="1988680" cy="369332"/>
          </a:xfrm>
          <a:prstGeom prst="rect">
            <a:avLst/>
          </a:prstGeom>
          <a:noFill/>
        </p:spPr>
        <p:txBody>
          <a:bodyPr wrap="square" rtlCol="0">
            <a:spAutoFit/>
          </a:bodyPr>
          <a:lstStyle/>
          <a:p>
            <a:pPr algn="just" latinLnBrk="1">
              <a:spcAft>
                <a:spcPts val="800"/>
              </a:spcAft>
            </a:pPr>
            <a:r>
              <a:rPr lang="en-US" altLang="ko-KR" kern="100" dirty="0">
                <a:solidFill>
                  <a:srgbClr val="FF0000"/>
                </a:solidFill>
                <a:effectLst/>
                <a:ea typeface="맑은 고딕" panose="020B0503020000020004" pitchFamily="50" charset="-127"/>
                <a:cs typeface="Times New Roman" panose="02020603050405020304" pitchFamily="18" charset="0"/>
              </a:rPr>
              <a:t>Specific </a:t>
            </a:r>
            <a:r>
              <a:rPr lang="en-US" altLang="ko-KR" kern="100" dirty="0">
                <a:solidFill>
                  <a:srgbClr val="FF0000"/>
                </a:solidFill>
                <a:ea typeface="맑은 고딕" panose="020B0503020000020004" pitchFamily="50" charset="-127"/>
                <a:cs typeface="Times New Roman" panose="02020603050405020304" pitchFamily="18" charset="0"/>
              </a:rPr>
              <a:t>S</a:t>
            </a:r>
            <a:r>
              <a:rPr lang="en-US" altLang="ko-KR" kern="100" dirty="0">
                <a:solidFill>
                  <a:srgbClr val="FF0000"/>
                </a:solidFill>
                <a:effectLst/>
                <a:ea typeface="맑은 고딕" panose="020B0503020000020004" pitchFamily="50" charset="-127"/>
                <a:cs typeface="Times New Roman" panose="02020603050405020304" pitchFamily="18" charset="0"/>
              </a:rPr>
              <a:t>teps</a:t>
            </a:r>
          </a:p>
        </p:txBody>
      </p:sp>
      <p:sp>
        <p:nvSpPr>
          <p:cNvPr id="22" name="사각형: 둥근 모서리 10">
            <a:extLst>
              <a:ext uri="{FF2B5EF4-FFF2-40B4-BE49-F238E27FC236}">
                <a16:creationId xmlns:a16="http://schemas.microsoft.com/office/drawing/2014/main" xmlns="" id="{BEC1F27B-4609-4899-9489-28C059367429}"/>
              </a:ext>
            </a:extLst>
          </p:cNvPr>
          <p:cNvSpPr/>
          <p:nvPr/>
        </p:nvSpPr>
        <p:spPr>
          <a:xfrm>
            <a:off x="4212692" y="8772607"/>
            <a:ext cx="1122656" cy="446003"/>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 name="TextBox 1"/>
          <p:cNvSpPr txBox="1"/>
          <p:nvPr/>
        </p:nvSpPr>
        <p:spPr>
          <a:xfrm>
            <a:off x="612039" y="729742"/>
            <a:ext cx="5633923" cy="1877437"/>
          </a:xfrm>
          <a:prstGeom prst="rect">
            <a:avLst/>
          </a:prstGeom>
          <a:noFill/>
        </p:spPr>
        <p:txBody>
          <a:bodyPr wrap="square" rtlCol="0">
            <a:spAutoFit/>
          </a:bodyPr>
          <a:lstStyle/>
          <a:p>
            <a:r>
              <a:rPr lang="en-US" altLang="ko-KR" kern="100" dirty="0">
                <a:solidFill>
                  <a:srgbClr val="FF0000"/>
                </a:solidFill>
                <a:ea typeface="맑은 고딕" panose="020B0503020000020004" pitchFamily="50" charset="-127"/>
                <a:cs typeface="Times New Roman" panose="02020603050405020304" pitchFamily="18" charset="0"/>
              </a:rPr>
              <a:t>Situation Setting</a:t>
            </a:r>
          </a:p>
          <a:p>
            <a:endParaRPr lang="en-US" altLang="ko-KR" sz="500" kern="100" dirty="0">
              <a:solidFill>
                <a:srgbClr val="FF0000"/>
              </a:solidFill>
              <a:ea typeface="맑은 고딕" panose="020B0503020000020004" pitchFamily="50" charset="-127"/>
              <a:cs typeface="Times New Roman" panose="02020603050405020304" pitchFamily="18" charset="0"/>
            </a:endParaRPr>
          </a:p>
          <a:p>
            <a:pPr algn="just"/>
            <a:r>
              <a:rPr lang="en-US" altLang="ko-KR" dirty="0"/>
              <a:t>	You would like to order food for dinner. Again, you don’t have enough time to prepare for your food or go to a restaurant so you are using </a:t>
            </a:r>
            <a:r>
              <a:rPr lang="en-US" altLang="ko-KR" dirty="0" err="1"/>
              <a:t>UberEats</a:t>
            </a:r>
            <a:r>
              <a:rPr lang="en-US" altLang="ko-KR" dirty="0"/>
              <a:t>. But this time, you use </a:t>
            </a:r>
            <a:r>
              <a:rPr lang="en-US" altLang="ko-KR" dirty="0" err="1"/>
              <a:t>UberEats</a:t>
            </a:r>
            <a:r>
              <a:rPr lang="en-US" altLang="ko-KR" dirty="0"/>
              <a:t> service with a full-screen fingerprint scanner.</a:t>
            </a:r>
            <a:endParaRPr lang="ko-KR" altLang="en-US" dirty="0"/>
          </a:p>
        </p:txBody>
      </p:sp>
      <p:sp>
        <p:nvSpPr>
          <p:cNvPr id="3" name="TextBox 2"/>
          <p:cNvSpPr txBox="1"/>
          <p:nvPr/>
        </p:nvSpPr>
        <p:spPr>
          <a:xfrm>
            <a:off x="3038756" y="3156604"/>
            <a:ext cx="3090195" cy="2862322"/>
          </a:xfrm>
          <a:prstGeom prst="rect">
            <a:avLst/>
          </a:prstGeom>
          <a:noFill/>
        </p:spPr>
        <p:txBody>
          <a:bodyPr wrap="square" rtlCol="0">
            <a:spAutoFit/>
          </a:bodyPr>
          <a:lstStyle/>
          <a:p>
            <a:pPr algn="just"/>
            <a:r>
              <a:rPr lang="en-US" altLang="ko-KR" dirty="0"/>
              <a:t>	Scanning our fingerprint at the restaurant name as in the first screen, we will see that it automatically signs in, writes down all the personal information. And also, it even chooses the payment method and settling the account.</a:t>
            </a:r>
            <a:endParaRPr lang="ko-KR" altLang="ko-KR" dirty="0"/>
          </a:p>
          <a:p>
            <a:pPr algn="just"/>
            <a:endParaRPr lang="ko-KR" altLang="en-US" dirty="0"/>
          </a:p>
        </p:txBody>
      </p:sp>
      <p:sp>
        <p:nvSpPr>
          <p:cNvPr id="4" name="직사각형 3"/>
          <p:cNvSpPr/>
          <p:nvPr/>
        </p:nvSpPr>
        <p:spPr>
          <a:xfrm>
            <a:off x="785511" y="6866469"/>
            <a:ext cx="1826141" cy="369332"/>
          </a:xfrm>
          <a:prstGeom prst="rect">
            <a:avLst/>
          </a:prstGeom>
        </p:spPr>
        <p:txBody>
          <a:bodyPr wrap="none">
            <a:spAutoFit/>
          </a:bodyPr>
          <a:lstStyle/>
          <a:p>
            <a:r>
              <a:rPr lang="en-US" altLang="ko-KR" dirty="0"/>
              <a:t>&lt; First Screen &gt;</a:t>
            </a:r>
            <a:endParaRPr lang="ko-KR" altLang="en-US" dirty="0"/>
          </a:p>
        </p:txBody>
      </p:sp>
      <p:sp>
        <p:nvSpPr>
          <p:cNvPr id="25" name="TextBox 24"/>
          <p:cNvSpPr txBox="1"/>
          <p:nvPr/>
        </p:nvSpPr>
        <p:spPr>
          <a:xfrm>
            <a:off x="3721456" y="9255772"/>
            <a:ext cx="2261286" cy="369332"/>
          </a:xfrm>
          <a:prstGeom prst="rect">
            <a:avLst/>
          </a:prstGeom>
          <a:noFill/>
        </p:spPr>
        <p:txBody>
          <a:bodyPr wrap="square" rtlCol="0">
            <a:spAutoFit/>
          </a:bodyPr>
          <a:lstStyle/>
          <a:p>
            <a:r>
              <a:rPr lang="en-US" altLang="ko-KR" dirty="0"/>
              <a:t>&lt; Second Screen &gt;</a:t>
            </a:r>
            <a:endParaRPr lang="ko-KR" altLang="en-US" dirty="0"/>
          </a:p>
        </p:txBody>
      </p:sp>
      <p:sp>
        <p:nvSpPr>
          <p:cNvPr id="5" name="TextBox 4"/>
          <p:cNvSpPr txBox="1"/>
          <p:nvPr/>
        </p:nvSpPr>
        <p:spPr>
          <a:xfrm>
            <a:off x="612039" y="7410414"/>
            <a:ext cx="2544734" cy="1754326"/>
          </a:xfrm>
          <a:prstGeom prst="rect">
            <a:avLst/>
          </a:prstGeom>
          <a:noFill/>
        </p:spPr>
        <p:txBody>
          <a:bodyPr wrap="square" rtlCol="0">
            <a:spAutoFit/>
          </a:bodyPr>
          <a:lstStyle/>
          <a:p>
            <a:pPr algn="just"/>
            <a:r>
              <a:rPr lang="en-US" altLang="ko-KR" dirty="0"/>
              <a:t>	As you can see in the second screen, as soon as you scan your fingerprint, you’ll get to the final step for the payment.</a:t>
            </a:r>
            <a:endParaRPr lang="ko-KR" altLang="en-US" dirty="0"/>
          </a:p>
        </p:txBody>
      </p:sp>
      <p:grpSp>
        <p:nvGrpSpPr>
          <p:cNvPr id="17" name="그룹 16">
            <a:extLst>
              <a:ext uri="{FF2B5EF4-FFF2-40B4-BE49-F238E27FC236}">
                <a16:creationId xmlns:a16="http://schemas.microsoft.com/office/drawing/2014/main" xmlns="" id="{086D1599-67D3-49F0-9B5F-024AD5C981EB}"/>
              </a:ext>
            </a:extLst>
          </p:cNvPr>
          <p:cNvGrpSpPr/>
          <p:nvPr/>
        </p:nvGrpSpPr>
        <p:grpSpPr>
          <a:xfrm>
            <a:off x="358408" y="5175479"/>
            <a:ext cx="668655" cy="710565"/>
            <a:chOff x="0" y="2107129"/>
            <a:chExt cx="2101703" cy="2233066"/>
          </a:xfrm>
        </p:grpSpPr>
        <p:pic>
          <p:nvPicPr>
            <p:cNvPr id="18" name="그래픽 8" descr="엄지척 기호">
              <a:extLst>
                <a:ext uri="{FF2B5EF4-FFF2-40B4-BE49-F238E27FC236}">
                  <a16:creationId xmlns:a16="http://schemas.microsoft.com/office/drawing/2014/main" xmlns="" id="{6F68C184-A83E-43F7-B36C-5BD58BFF4EB1}"/>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0" y="2238492"/>
              <a:ext cx="2101703" cy="2101703"/>
            </a:xfrm>
            <a:prstGeom prst="rect">
              <a:avLst/>
            </a:prstGeom>
          </p:spPr>
        </p:pic>
        <p:pic>
          <p:nvPicPr>
            <p:cNvPr id="19" name="그래픽 9" descr="지문">
              <a:extLst>
                <a:ext uri="{FF2B5EF4-FFF2-40B4-BE49-F238E27FC236}">
                  <a16:creationId xmlns:a16="http://schemas.microsoft.com/office/drawing/2014/main" xmlns="" id="{AA5B98E7-BC3F-47E4-BCFC-F05FB65ED6BE}"/>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1147973" y="2107129"/>
              <a:ext cx="914400" cy="914400"/>
            </a:xfrm>
            <a:prstGeom prst="rect">
              <a:avLst/>
            </a:prstGeom>
          </p:spPr>
        </p:pic>
      </p:grpSp>
      <p:sp>
        <p:nvSpPr>
          <p:cNvPr id="20" name="직사각형 19">
            <a:extLst>
              <a:ext uri="{FF2B5EF4-FFF2-40B4-BE49-F238E27FC236}">
                <a16:creationId xmlns:a16="http://schemas.microsoft.com/office/drawing/2014/main" xmlns="" id="{086D2099-8A8B-474F-B066-E762F23E5820}"/>
              </a:ext>
            </a:extLst>
          </p:cNvPr>
          <p:cNvSpPr/>
          <p:nvPr/>
        </p:nvSpPr>
        <p:spPr>
          <a:xfrm>
            <a:off x="1" y="9708309"/>
            <a:ext cx="6858000" cy="1971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spTree>
    <p:extLst>
      <p:ext uri="{BB962C8B-B14F-4D97-AF65-F5344CB8AC3E}">
        <p14:creationId xmlns:p14="http://schemas.microsoft.com/office/powerpoint/2010/main" val="4209047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xmlns="" id="{1BB55AB2-3160-4620-A298-3C9A076B6E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2036" y="268323"/>
            <a:ext cx="665018" cy="350044"/>
          </a:xfrm>
          <a:prstGeom prst="rect">
            <a:avLst/>
          </a:prstGeom>
        </p:spPr>
      </p:pic>
      <p:sp>
        <p:nvSpPr>
          <p:cNvPr id="8" name="TextBox 7">
            <a:extLst>
              <a:ext uri="{FF2B5EF4-FFF2-40B4-BE49-F238E27FC236}">
                <a16:creationId xmlns:a16="http://schemas.microsoft.com/office/drawing/2014/main" xmlns="" id="{4C0D2C83-CD0C-49D1-B115-4132077BAAD2}"/>
              </a:ext>
            </a:extLst>
          </p:cNvPr>
          <p:cNvSpPr txBox="1"/>
          <p:nvPr/>
        </p:nvSpPr>
        <p:spPr>
          <a:xfrm>
            <a:off x="587325" y="798856"/>
            <a:ext cx="3962400" cy="364780"/>
          </a:xfrm>
          <a:prstGeom prst="rect">
            <a:avLst/>
          </a:prstGeom>
          <a:noFill/>
        </p:spPr>
        <p:txBody>
          <a:bodyPr wrap="square" rtlCol="0">
            <a:spAutoFit/>
          </a:bodyPr>
          <a:lstStyle/>
          <a:p>
            <a:pPr algn="just" latinLnBrk="1">
              <a:lnSpc>
                <a:spcPct val="107000"/>
              </a:lnSpc>
              <a:spcAft>
                <a:spcPts val="800"/>
              </a:spcAft>
            </a:pPr>
            <a:r>
              <a:rPr lang="en-US" altLang="ko-KR" b="1" dirty="0"/>
              <a:t>④ Expected effect</a:t>
            </a:r>
            <a:endParaRPr lang="ko-KR" altLang="en-US" dirty="0">
              <a:solidFill>
                <a:srgbClr val="FF0000"/>
              </a:solidFill>
            </a:endParaRPr>
          </a:p>
        </p:txBody>
      </p:sp>
      <p:sp>
        <p:nvSpPr>
          <p:cNvPr id="9" name="TextBox 8">
            <a:extLst>
              <a:ext uri="{FF2B5EF4-FFF2-40B4-BE49-F238E27FC236}">
                <a16:creationId xmlns:a16="http://schemas.microsoft.com/office/drawing/2014/main" xmlns="" id="{FD649420-0F57-48B7-8B38-9065B30BFAC3}"/>
              </a:ext>
            </a:extLst>
          </p:cNvPr>
          <p:cNvSpPr txBox="1"/>
          <p:nvPr/>
        </p:nvSpPr>
        <p:spPr>
          <a:xfrm>
            <a:off x="587325" y="4372157"/>
            <a:ext cx="5683350" cy="923330"/>
          </a:xfrm>
          <a:prstGeom prst="rect">
            <a:avLst/>
          </a:prstGeom>
          <a:noFill/>
        </p:spPr>
        <p:txBody>
          <a:bodyPr wrap="square" rtlCol="0">
            <a:spAutoFit/>
          </a:bodyPr>
          <a:lstStyle/>
          <a:p>
            <a:pPr algn="just" latinLnBrk="1"/>
            <a:r>
              <a:rPr lang="en-US" altLang="ko-KR" dirty="0"/>
              <a:t>	This is how we could utilize the full-screen fingerprint scanner on the food delivery apps.</a:t>
            </a:r>
            <a:endParaRPr lang="ko-KR" altLang="ko-KR" dirty="0"/>
          </a:p>
          <a:p>
            <a:endParaRPr lang="ko-KR" altLang="en-US" dirty="0"/>
          </a:p>
        </p:txBody>
      </p:sp>
      <p:sp>
        <p:nvSpPr>
          <p:cNvPr id="6" name="TextBox 5">
            <a:extLst>
              <a:ext uri="{FF2B5EF4-FFF2-40B4-BE49-F238E27FC236}">
                <a16:creationId xmlns:a16="http://schemas.microsoft.com/office/drawing/2014/main" xmlns="" id="{CC3FB92F-6FDD-4C7F-B0EF-5D9EA9D985BD}"/>
              </a:ext>
            </a:extLst>
          </p:cNvPr>
          <p:cNvSpPr txBox="1"/>
          <p:nvPr/>
        </p:nvSpPr>
        <p:spPr>
          <a:xfrm>
            <a:off x="587325" y="1141450"/>
            <a:ext cx="5683350" cy="1200329"/>
          </a:xfrm>
          <a:prstGeom prst="rect">
            <a:avLst/>
          </a:prstGeom>
          <a:noFill/>
        </p:spPr>
        <p:txBody>
          <a:bodyPr wrap="square" rtlCol="0">
            <a:spAutoFit/>
          </a:bodyPr>
          <a:lstStyle/>
          <a:p>
            <a:pPr algn="just" latinLnBrk="1"/>
            <a:r>
              <a:rPr lang="en-US" altLang="ko-KR" dirty="0"/>
              <a:t>	With the service that our team, 3Mile, propose, we could, even more, reduce our time that we actually feel unnecessary because every time we order the food it’s just a repetition of the same process.</a:t>
            </a:r>
            <a:endParaRPr lang="ko-KR" altLang="ko-KR" dirty="0"/>
          </a:p>
        </p:txBody>
      </p:sp>
      <p:sp>
        <p:nvSpPr>
          <p:cNvPr id="10" name="TextBox 9"/>
          <p:cNvSpPr txBox="1"/>
          <p:nvPr/>
        </p:nvSpPr>
        <p:spPr>
          <a:xfrm>
            <a:off x="587325" y="2340832"/>
            <a:ext cx="5683350" cy="2031325"/>
          </a:xfrm>
          <a:prstGeom prst="rect">
            <a:avLst/>
          </a:prstGeom>
          <a:noFill/>
        </p:spPr>
        <p:txBody>
          <a:bodyPr wrap="square" rtlCol="0">
            <a:spAutoFit/>
          </a:bodyPr>
          <a:lstStyle/>
          <a:p>
            <a:pPr algn="just"/>
            <a:r>
              <a:rPr lang="en-US" altLang="ko-KR" dirty="0"/>
              <a:t>	By saving the information in our fingerprint, we can easily simplify the steps, considering that using fingerprints can be the condensed way of both selection and verification because our fingerprint is a kind of a proper number unique to us; using the fingerprint means that we agree to share all the information, just like signing for the contract.</a:t>
            </a:r>
            <a:endParaRPr lang="ko-KR" altLang="ko-KR" dirty="0"/>
          </a:p>
        </p:txBody>
      </p:sp>
      <p:sp>
        <p:nvSpPr>
          <p:cNvPr id="11" name="직사각형 10">
            <a:extLst>
              <a:ext uri="{FF2B5EF4-FFF2-40B4-BE49-F238E27FC236}">
                <a16:creationId xmlns:a16="http://schemas.microsoft.com/office/drawing/2014/main" xmlns="" id="{69CA2E34-51E2-40DF-8C88-B9E11D681139}"/>
              </a:ext>
            </a:extLst>
          </p:cNvPr>
          <p:cNvSpPr/>
          <p:nvPr/>
        </p:nvSpPr>
        <p:spPr>
          <a:xfrm>
            <a:off x="1" y="9708309"/>
            <a:ext cx="6858000" cy="1971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spTree>
    <p:extLst>
      <p:ext uri="{BB962C8B-B14F-4D97-AF65-F5344CB8AC3E}">
        <p14:creationId xmlns:p14="http://schemas.microsoft.com/office/powerpoint/2010/main" val="4047444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AC3C161F-301D-4D11-A4CA-E2C23DD02586}"/>
              </a:ext>
            </a:extLst>
          </p:cNvPr>
          <p:cNvSpPr txBox="1"/>
          <p:nvPr/>
        </p:nvSpPr>
        <p:spPr>
          <a:xfrm>
            <a:off x="692735" y="705775"/>
            <a:ext cx="5763483" cy="523220"/>
          </a:xfrm>
          <a:prstGeom prst="rect">
            <a:avLst/>
          </a:prstGeom>
          <a:noFill/>
        </p:spPr>
        <p:txBody>
          <a:bodyPr wrap="square" rtlCol="0">
            <a:spAutoFit/>
          </a:bodyPr>
          <a:lstStyle/>
          <a:p>
            <a:r>
              <a:rPr lang="en-US" altLang="ko-KR" sz="2800" kern="100" dirty="0">
                <a:latin typeface="+mj-lt"/>
                <a:ea typeface="맑은 고딕" panose="020B0503020000020004" pitchFamily="50" charset="-127"/>
                <a:cs typeface="Arial" panose="020B0604020202020204" pitchFamily="34" charset="0"/>
              </a:rPr>
              <a:t>IV. Conclusion </a:t>
            </a:r>
            <a:endParaRPr lang="ko-KR" altLang="en-US" sz="2800" dirty="0">
              <a:latin typeface="+mj-lt"/>
              <a:cs typeface="Arial" panose="020B0604020202020204" pitchFamily="34" charset="0"/>
            </a:endParaRPr>
          </a:p>
        </p:txBody>
      </p:sp>
      <p:pic>
        <p:nvPicPr>
          <p:cNvPr id="7" name="그림 6">
            <a:extLst>
              <a:ext uri="{FF2B5EF4-FFF2-40B4-BE49-F238E27FC236}">
                <a16:creationId xmlns:a16="http://schemas.microsoft.com/office/drawing/2014/main" xmlns="" id="{1BB55AB2-3160-4620-A298-3C9A076B6E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2036" y="268323"/>
            <a:ext cx="665018" cy="350044"/>
          </a:xfrm>
          <a:prstGeom prst="rect">
            <a:avLst/>
          </a:prstGeom>
        </p:spPr>
      </p:pic>
      <p:sp>
        <p:nvSpPr>
          <p:cNvPr id="9" name="TextBox 8">
            <a:extLst>
              <a:ext uri="{FF2B5EF4-FFF2-40B4-BE49-F238E27FC236}">
                <a16:creationId xmlns:a16="http://schemas.microsoft.com/office/drawing/2014/main" xmlns="" id="{FD649420-0F57-48B7-8B38-9065B30BFAC3}"/>
              </a:ext>
            </a:extLst>
          </p:cNvPr>
          <p:cNvSpPr txBox="1"/>
          <p:nvPr/>
        </p:nvSpPr>
        <p:spPr>
          <a:xfrm>
            <a:off x="616535" y="1268605"/>
            <a:ext cx="5624931" cy="4047647"/>
          </a:xfrm>
          <a:prstGeom prst="rect">
            <a:avLst/>
          </a:prstGeom>
          <a:noFill/>
        </p:spPr>
        <p:txBody>
          <a:bodyPr wrap="square" rtlCol="0">
            <a:spAutoFit/>
          </a:bodyPr>
          <a:lstStyle/>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	We seek to simplify procedures by providing user information through fingerprint recognition as well as emotional function. </a:t>
            </a:r>
          </a:p>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	Consumers purchase certain products or services on their smartphones and leave reviews. In this process, they must sign up, log in, and enter various information such as addresses and card numbers. Such complicated procedure is incompatible with expressing their good feelings. Touching Touch simplifies it. Their emotions can be expressed with just one touch with a raised thumb. This ensures both emotion and practicality which is also efficient and secure. </a:t>
            </a:r>
          </a:p>
        </p:txBody>
      </p:sp>
      <p:sp>
        <p:nvSpPr>
          <p:cNvPr id="11" name="화살표: 아래쪽 10">
            <a:extLst>
              <a:ext uri="{FF2B5EF4-FFF2-40B4-BE49-F238E27FC236}">
                <a16:creationId xmlns:a16="http://schemas.microsoft.com/office/drawing/2014/main" xmlns="" id="{EDE79B9C-2C8F-4378-B91F-848355A09A74}"/>
              </a:ext>
            </a:extLst>
          </p:cNvPr>
          <p:cNvSpPr/>
          <p:nvPr/>
        </p:nvSpPr>
        <p:spPr>
          <a:xfrm rot="16200000">
            <a:off x="3156549" y="3242674"/>
            <a:ext cx="544901" cy="5624932"/>
          </a:xfrm>
          <a:prstGeom prst="downArrow">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그림 12" descr="그리기이(가) 표시된 사진&#10;&#10;자동 생성된 설명">
            <a:extLst>
              <a:ext uri="{FF2B5EF4-FFF2-40B4-BE49-F238E27FC236}">
                <a16:creationId xmlns:a16="http://schemas.microsoft.com/office/drawing/2014/main" xmlns="" id="{D2554A7F-844A-4BDE-88B6-0B3DF276ABD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242" b="91129" l="7882" r="95074">
                        <a14:foregroundMark x1="35468" y1="9677" x2="30049" y2="9274"/>
                        <a14:foregroundMark x1="8374" y1="50000" x2="8374" y2="64113"/>
                        <a14:foregroundMark x1="8374" y1="64113" x2="8374" y2="64113"/>
                        <a14:foregroundMark x1="85714" y1="53226" x2="88177" y2="83468"/>
                        <a14:foregroundMark x1="24631" y1="88306" x2="59113" y2="89113"/>
                        <a14:foregroundMark x1="59113" y1="89113" x2="67488" y2="87903"/>
                        <a14:foregroundMark x1="77340" y1="90726" x2="92118" y2="83468"/>
                        <a14:foregroundMark x1="92118" y1="83468" x2="95074" y2="55645"/>
                        <a14:foregroundMark x1="95074" y1="55645" x2="92118" y2="48790"/>
                        <a14:foregroundMark x1="77833" y1="91129" x2="87685" y2="91532"/>
                        <a14:foregroundMark x1="30049" y1="6048" x2="32512" y2="5242"/>
                        <a14:foregroundMark x1="31527" y1="90323" x2="35961" y2="90323"/>
                      </a14:backgroundRemoval>
                    </a14:imgEffect>
                  </a14:imgLayer>
                </a14:imgProps>
              </a:ext>
              <a:ext uri="{28A0092B-C50C-407E-A947-70E740481C1C}">
                <a14:useLocalDpi xmlns:a14="http://schemas.microsoft.com/office/drawing/2010/main" val="0"/>
              </a:ext>
            </a:extLst>
          </a:blip>
          <a:stretch>
            <a:fillRect/>
          </a:stretch>
        </p:blipFill>
        <p:spPr>
          <a:xfrm>
            <a:off x="526898" y="5318888"/>
            <a:ext cx="971577" cy="1186952"/>
          </a:xfrm>
          <a:prstGeom prst="rect">
            <a:avLst/>
          </a:prstGeom>
        </p:spPr>
      </p:pic>
      <p:sp>
        <p:nvSpPr>
          <p:cNvPr id="23" name="사각형: 둥근 모서리 22">
            <a:extLst>
              <a:ext uri="{FF2B5EF4-FFF2-40B4-BE49-F238E27FC236}">
                <a16:creationId xmlns:a16="http://schemas.microsoft.com/office/drawing/2014/main" xmlns="" id="{BA7A4827-3E38-4759-9F00-68D599D5D571}"/>
              </a:ext>
            </a:extLst>
          </p:cNvPr>
          <p:cNvSpPr/>
          <p:nvPr/>
        </p:nvSpPr>
        <p:spPr>
          <a:xfrm>
            <a:off x="1840357" y="5577639"/>
            <a:ext cx="862451" cy="899160"/>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rPr>
              <a:t>Sign-up</a:t>
            </a:r>
            <a:endParaRPr lang="ko-KR" altLang="en-US" b="1" dirty="0">
              <a:solidFill>
                <a:schemeClr val="tx1"/>
              </a:solidFill>
            </a:endParaRPr>
          </a:p>
        </p:txBody>
      </p:sp>
      <p:grpSp>
        <p:nvGrpSpPr>
          <p:cNvPr id="27" name="그룹 26">
            <a:extLst>
              <a:ext uri="{FF2B5EF4-FFF2-40B4-BE49-F238E27FC236}">
                <a16:creationId xmlns:a16="http://schemas.microsoft.com/office/drawing/2014/main" xmlns="" id="{6C56A36E-CD3E-4F89-A9E5-CCDC7AA80A45}"/>
              </a:ext>
            </a:extLst>
          </p:cNvPr>
          <p:cNvGrpSpPr/>
          <p:nvPr/>
        </p:nvGrpSpPr>
        <p:grpSpPr>
          <a:xfrm>
            <a:off x="4897571" y="5328975"/>
            <a:ext cx="1281157" cy="1308867"/>
            <a:chOff x="5012963" y="7958951"/>
            <a:chExt cx="1281157" cy="1308867"/>
          </a:xfrm>
        </p:grpSpPr>
        <p:pic>
          <p:nvPicPr>
            <p:cNvPr id="4" name="그래픽 3" descr="스마트폰">
              <a:extLst>
                <a:ext uri="{FF2B5EF4-FFF2-40B4-BE49-F238E27FC236}">
                  <a16:creationId xmlns:a16="http://schemas.microsoft.com/office/drawing/2014/main" xmlns="" id="{493C80D2-F531-491A-B398-5A33A8F4608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5012963" y="7958951"/>
              <a:ext cx="1281157" cy="1308867"/>
            </a:xfrm>
            <a:prstGeom prst="rect">
              <a:avLst/>
            </a:prstGeom>
          </p:spPr>
        </p:pic>
        <p:pic>
          <p:nvPicPr>
            <p:cNvPr id="24" name="그림 23" descr="그리기이(가) 표시된 사진&#10;&#10;자동 생성된 설명">
              <a:extLst>
                <a:ext uri="{FF2B5EF4-FFF2-40B4-BE49-F238E27FC236}">
                  <a16:creationId xmlns:a16="http://schemas.microsoft.com/office/drawing/2014/main" xmlns="" id="{79580CA7-2BD0-4221-8594-77C76BEE24B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17184" y="8311073"/>
              <a:ext cx="475200" cy="580540"/>
            </a:xfrm>
            <a:prstGeom prst="rect">
              <a:avLst/>
            </a:prstGeom>
          </p:spPr>
        </p:pic>
      </p:grpSp>
      <p:sp>
        <p:nvSpPr>
          <p:cNvPr id="25" name="사각형: 둥근 모서리 24">
            <a:extLst>
              <a:ext uri="{FF2B5EF4-FFF2-40B4-BE49-F238E27FC236}">
                <a16:creationId xmlns:a16="http://schemas.microsoft.com/office/drawing/2014/main" xmlns="" id="{A6B8959D-B8E8-4882-AEB7-4D59E0C1F0F8}"/>
              </a:ext>
            </a:extLst>
          </p:cNvPr>
          <p:cNvSpPr/>
          <p:nvPr/>
        </p:nvSpPr>
        <p:spPr>
          <a:xfrm>
            <a:off x="2956949" y="5577639"/>
            <a:ext cx="862451" cy="899160"/>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rPr>
              <a:t>Log</a:t>
            </a:r>
          </a:p>
          <a:p>
            <a:pPr algn="ctr"/>
            <a:r>
              <a:rPr lang="en-US" altLang="ko-KR" b="1" dirty="0">
                <a:solidFill>
                  <a:schemeClr val="tx1"/>
                </a:solidFill>
              </a:rPr>
              <a:t>-in</a:t>
            </a:r>
            <a:endParaRPr lang="ko-KR" altLang="en-US" b="1" dirty="0">
              <a:solidFill>
                <a:schemeClr val="tx1"/>
              </a:solidFill>
            </a:endParaRPr>
          </a:p>
        </p:txBody>
      </p:sp>
      <p:sp>
        <p:nvSpPr>
          <p:cNvPr id="26" name="사각형: 둥근 모서리 25">
            <a:extLst>
              <a:ext uri="{FF2B5EF4-FFF2-40B4-BE49-F238E27FC236}">
                <a16:creationId xmlns:a16="http://schemas.microsoft.com/office/drawing/2014/main" xmlns="" id="{88E9D6B3-BC1D-47BE-80C7-08F90915B360}"/>
              </a:ext>
            </a:extLst>
          </p:cNvPr>
          <p:cNvSpPr/>
          <p:nvPr/>
        </p:nvSpPr>
        <p:spPr>
          <a:xfrm>
            <a:off x="4048182" y="5580828"/>
            <a:ext cx="862452" cy="899160"/>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rPr>
              <a:t>Enter</a:t>
            </a:r>
          </a:p>
          <a:p>
            <a:pPr algn="ctr"/>
            <a:r>
              <a:rPr lang="en-US" altLang="ko-KR" b="1" dirty="0">
                <a:solidFill>
                  <a:schemeClr val="tx1"/>
                </a:solidFill>
              </a:rPr>
              <a:t>data</a:t>
            </a:r>
          </a:p>
        </p:txBody>
      </p:sp>
      <p:pic>
        <p:nvPicPr>
          <p:cNvPr id="28" name="그림 27">
            <a:extLst>
              <a:ext uri="{FF2B5EF4-FFF2-40B4-BE49-F238E27FC236}">
                <a16:creationId xmlns:a16="http://schemas.microsoft.com/office/drawing/2014/main" xmlns="" id="{3EC87819-5D9E-4F66-BC64-FDD21D033305}"/>
              </a:ext>
            </a:extLst>
          </p:cNvPr>
          <p:cNvPicPr>
            <a:picLocks noChangeAspect="1"/>
          </p:cNvPicPr>
          <p:nvPr/>
        </p:nvPicPr>
        <p:blipFill>
          <a:blip r:embed="rId8">
            <a:alphaModFix amt="85000"/>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77238" y="5318888"/>
            <a:ext cx="4939310" cy="1448680"/>
          </a:xfrm>
          <a:prstGeom prst="rect">
            <a:avLst/>
          </a:prstGeom>
        </p:spPr>
      </p:pic>
      <p:sp>
        <p:nvSpPr>
          <p:cNvPr id="29" name="TextBox 28">
            <a:extLst>
              <a:ext uri="{FF2B5EF4-FFF2-40B4-BE49-F238E27FC236}">
                <a16:creationId xmlns:a16="http://schemas.microsoft.com/office/drawing/2014/main" xmlns="" id="{81B01DB9-2129-42ED-8DC6-85120F3922A2}"/>
              </a:ext>
            </a:extLst>
          </p:cNvPr>
          <p:cNvSpPr txBox="1"/>
          <p:nvPr/>
        </p:nvSpPr>
        <p:spPr>
          <a:xfrm>
            <a:off x="616535" y="6841567"/>
            <a:ext cx="5624931" cy="2759602"/>
          </a:xfrm>
          <a:prstGeom prst="rect">
            <a:avLst/>
          </a:prstGeom>
          <a:noFill/>
        </p:spPr>
        <p:txBody>
          <a:bodyPr wrap="square" rtlCol="0">
            <a:spAutoFit/>
          </a:bodyPr>
          <a:lstStyle/>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	Touching Touch can be used in 3 main ways: online shopping, writing a review, and food delivery. Only single thumbprint makes it easier for customers to do these activities in their daily lives. Because customers don't know where the item they are looking for will be located on the display, Touching touch can take advantages of full-screen fingerprints, which enables fingerprint recognition in any part of the screen.</a:t>
            </a:r>
          </a:p>
        </p:txBody>
      </p:sp>
      <p:sp>
        <p:nvSpPr>
          <p:cNvPr id="17" name="직사각형 16">
            <a:extLst>
              <a:ext uri="{FF2B5EF4-FFF2-40B4-BE49-F238E27FC236}">
                <a16:creationId xmlns:a16="http://schemas.microsoft.com/office/drawing/2014/main" xmlns="" id="{D29238C8-4AC1-45A8-BFCB-B925DCDD1971}"/>
              </a:ext>
            </a:extLst>
          </p:cNvPr>
          <p:cNvSpPr/>
          <p:nvPr/>
        </p:nvSpPr>
        <p:spPr>
          <a:xfrm>
            <a:off x="1" y="9708309"/>
            <a:ext cx="6858000" cy="1971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spTree>
    <p:extLst>
      <p:ext uri="{BB962C8B-B14F-4D97-AF65-F5344CB8AC3E}">
        <p14:creationId xmlns:p14="http://schemas.microsoft.com/office/powerpoint/2010/main" val="3444890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xmlns="" id="{1BB55AB2-3160-4620-A298-3C9A076B6E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2036" y="268323"/>
            <a:ext cx="665018" cy="350044"/>
          </a:xfrm>
          <a:prstGeom prst="rect">
            <a:avLst/>
          </a:prstGeom>
        </p:spPr>
      </p:pic>
      <p:sp>
        <p:nvSpPr>
          <p:cNvPr id="9" name="TextBox 8">
            <a:extLst>
              <a:ext uri="{FF2B5EF4-FFF2-40B4-BE49-F238E27FC236}">
                <a16:creationId xmlns:a16="http://schemas.microsoft.com/office/drawing/2014/main" xmlns="" id="{FD649420-0F57-48B7-8B38-9065B30BFAC3}"/>
              </a:ext>
            </a:extLst>
          </p:cNvPr>
          <p:cNvSpPr txBox="1"/>
          <p:nvPr/>
        </p:nvSpPr>
        <p:spPr>
          <a:xfrm>
            <a:off x="616535" y="811120"/>
            <a:ext cx="5624931" cy="3454920"/>
          </a:xfrm>
          <a:prstGeom prst="rect">
            <a:avLst/>
          </a:prstGeom>
          <a:noFill/>
        </p:spPr>
        <p:txBody>
          <a:bodyPr wrap="square" rtlCol="0">
            <a:spAutoFit/>
          </a:bodyPr>
          <a:lstStyle/>
          <a:p>
            <a:pPr algn="just" latinLnBrk="1">
              <a:lnSpc>
                <a:spcPct val="107000"/>
              </a:lnSpc>
              <a:spcAft>
                <a:spcPts val="800"/>
              </a:spcAft>
            </a:pPr>
            <a:r>
              <a:rPr lang="en-US" altLang="ko-KR" dirty="0"/>
              <a:t>	One small innovation can change many things. The intuitive action of “thumbs-up” of buyers helps to form close connections between buyers and sellers. It will lead to market activation driven by strong loyalty and the increased number of transactions. Touching Touch makes these changes. </a:t>
            </a:r>
          </a:p>
          <a:p>
            <a:pPr algn="just" latinLnBrk="1">
              <a:lnSpc>
                <a:spcPct val="107000"/>
              </a:lnSpc>
              <a:spcAft>
                <a:spcPts val="800"/>
              </a:spcAft>
            </a:pPr>
            <a:r>
              <a:rPr lang="en-US" altLang="ko-KR" dirty="0"/>
              <a:t>	Lastly, remember </a:t>
            </a:r>
            <a:r>
              <a:rPr lang="en-US" altLang="ko-KR" dirty="0" smtClean="0"/>
              <a:t>the most important idea that we wanted to highlight throughout this whole proposal. When </a:t>
            </a:r>
            <a:r>
              <a:rPr lang="en-US" altLang="ko-KR" dirty="0"/>
              <a:t>you press </a:t>
            </a:r>
            <a:r>
              <a:rPr lang="en-US" altLang="ko-KR" dirty="0" smtClean="0"/>
              <a:t>the screen </a:t>
            </a:r>
            <a:r>
              <a:rPr lang="en-US" altLang="ko-KR" dirty="0" smtClean="0"/>
              <a:t>display </a:t>
            </a:r>
            <a:r>
              <a:rPr lang="en-US" altLang="ko-KR" dirty="0"/>
              <a:t>with your thumbs, it </a:t>
            </a:r>
            <a:r>
              <a:rPr lang="en-US" altLang="ko-KR" dirty="0" smtClean="0"/>
              <a:t>is not only a convenient method, but also a way </a:t>
            </a:r>
            <a:r>
              <a:rPr lang="en-US" altLang="ko-KR" dirty="0"/>
              <a:t>to express your good </a:t>
            </a:r>
            <a:r>
              <a:rPr lang="en-US" altLang="ko-KR" dirty="0" smtClean="0"/>
              <a:t>feelings on</a:t>
            </a:r>
            <a:r>
              <a:rPr lang="ko-KR" altLang="en-US" dirty="0" smtClean="0"/>
              <a:t> </a:t>
            </a:r>
            <a:r>
              <a:rPr lang="en-US" altLang="ko-KR" dirty="0" smtClean="0"/>
              <a:t>your smartphones</a:t>
            </a:r>
            <a:r>
              <a:rPr lang="en-US" altLang="ko-KR" dirty="0"/>
              <a:t>.</a:t>
            </a:r>
          </a:p>
        </p:txBody>
      </p:sp>
      <p:sp>
        <p:nvSpPr>
          <p:cNvPr id="29" name="TextBox 28">
            <a:extLst>
              <a:ext uri="{FF2B5EF4-FFF2-40B4-BE49-F238E27FC236}">
                <a16:creationId xmlns:a16="http://schemas.microsoft.com/office/drawing/2014/main" xmlns="" id="{81B01DB9-2129-42ED-8DC6-85120F3922A2}"/>
              </a:ext>
            </a:extLst>
          </p:cNvPr>
          <p:cNvSpPr txBox="1"/>
          <p:nvPr/>
        </p:nvSpPr>
        <p:spPr>
          <a:xfrm>
            <a:off x="363873" y="5447111"/>
            <a:ext cx="6130254" cy="504625"/>
          </a:xfrm>
          <a:prstGeom prst="rect">
            <a:avLst/>
          </a:prstGeom>
          <a:noFill/>
        </p:spPr>
        <p:txBody>
          <a:bodyPr wrap="square" rtlCol="0">
            <a:spAutoFit/>
          </a:bodyPr>
          <a:lstStyle/>
          <a:p>
            <a:pPr algn="ctr" latinLnBrk="1">
              <a:lnSpc>
                <a:spcPct val="107000"/>
              </a:lnSpc>
              <a:spcAft>
                <a:spcPts val="800"/>
              </a:spcAft>
            </a:pPr>
            <a:r>
              <a:rPr lang="en-US" altLang="ko-KR" sz="2700" b="1" kern="100" dirty="0">
                <a:ea typeface="맑은 고딕" panose="020B0503020000020004" pitchFamily="50" charset="-127"/>
                <a:cs typeface="Times New Roman" panose="02020603050405020304" pitchFamily="18" charset="0"/>
              </a:rPr>
              <a:t>“Press </a:t>
            </a:r>
            <a:r>
              <a:rPr lang="en-US" altLang="ko-KR" sz="2700" b="1" kern="100" dirty="0" smtClean="0">
                <a:ea typeface="맑은 고딕" panose="020B0503020000020004" pitchFamily="50" charset="-127"/>
                <a:cs typeface="Times New Roman" panose="02020603050405020304" pitchFamily="18" charset="0"/>
              </a:rPr>
              <a:t>to Express”</a:t>
            </a:r>
            <a:endParaRPr lang="en-US" altLang="ko-KR" sz="2700" b="1" kern="100" dirty="0">
              <a:ea typeface="맑은 고딕" panose="020B0503020000020004" pitchFamily="50" charset="-127"/>
              <a:cs typeface="Times New Roman" panose="02020603050405020304" pitchFamily="18" charset="0"/>
            </a:endParaRPr>
          </a:p>
        </p:txBody>
      </p:sp>
      <p:sp>
        <p:nvSpPr>
          <p:cNvPr id="8" name="직사각형 7">
            <a:extLst>
              <a:ext uri="{FF2B5EF4-FFF2-40B4-BE49-F238E27FC236}">
                <a16:creationId xmlns:a16="http://schemas.microsoft.com/office/drawing/2014/main" xmlns="" id="{98A3B211-47D6-4D56-927D-5EC79359DC65}"/>
              </a:ext>
            </a:extLst>
          </p:cNvPr>
          <p:cNvSpPr/>
          <p:nvPr/>
        </p:nvSpPr>
        <p:spPr>
          <a:xfrm>
            <a:off x="1" y="9708309"/>
            <a:ext cx="6858000" cy="1971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spTree>
    <p:extLst>
      <p:ext uri="{BB962C8B-B14F-4D97-AF65-F5344CB8AC3E}">
        <p14:creationId xmlns:p14="http://schemas.microsoft.com/office/powerpoint/2010/main" val="1500203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AC3C161F-301D-4D11-A4CA-E2C23DD02586}"/>
              </a:ext>
            </a:extLst>
          </p:cNvPr>
          <p:cNvSpPr txBox="1"/>
          <p:nvPr/>
        </p:nvSpPr>
        <p:spPr>
          <a:xfrm>
            <a:off x="692736" y="798244"/>
            <a:ext cx="5763483" cy="954107"/>
          </a:xfrm>
          <a:prstGeom prst="rect">
            <a:avLst/>
          </a:prstGeom>
          <a:noFill/>
        </p:spPr>
        <p:txBody>
          <a:bodyPr wrap="square" rtlCol="0">
            <a:spAutoFit/>
          </a:bodyPr>
          <a:lstStyle/>
          <a:p>
            <a:r>
              <a:rPr lang="en-US" altLang="ko-KR" sz="2800" kern="100" dirty="0">
                <a:effectLst/>
                <a:latin typeface="+mj-lt"/>
                <a:ea typeface="맑은 고딕" panose="020B0503020000020004" pitchFamily="50" charset="-127"/>
                <a:cs typeface="Arial" panose="020B0604020202020204" pitchFamily="34" charset="0"/>
              </a:rPr>
              <a:t>I. What Is Touchi</a:t>
            </a:r>
            <a:r>
              <a:rPr lang="en-US" altLang="ko-KR" sz="2800" kern="100" dirty="0">
                <a:latin typeface="+mj-lt"/>
                <a:ea typeface="맑은 고딕" panose="020B0503020000020004" pitchFamily="50" charset="-127"/>
                <a:cs typeface="Arial" panose="020B0604020202020204" pitchFamily="34" charset="0"/>
              </a:rPr>
              <a:t>ng Touch?</a:t>
            </a:r>
            <a:endParaRPr lang="ko-KR" altLang="ko-KR" sz="2800" kern="100" dirty="0">
              <a:effectLst/>
              <a:latin typeface="+mj-lt"/>
              <a:ea typeface="맑은 고딕" panose="020B0503020000020004" pitchFamily="50" charset="-127"/>
              <a:cs typeface="Arial" panose="020B0604020202020204" pitchFamily="34" charset="0"/>
            </a:endParaRPr>
          </a:p>
          <a:p>
            <a:endParaRPr lang="ko-KR" altLang="en-US" sz="2800" dirty="0">
              <a:latin typeface="+mj-lt"/>
              <a:cs typeface="Arial" panose="020B0604020202020204" pitchFamily="34" charset="0"/>
            </a:endParaRPr>
          </a:p>
        </p:txBody>
      </p:sp>
      <p:pic>
        <p:nvPicPr>
          <p:cNvPr id="7" name="그림 6">
            <a:extLst>
              <a:ext uri="{FF2B5EF4-FFF2-40B4-BE49-F238E27FC236}">
                <a16:creationId xmlns:a16="http://schemas.microsoft.com/office/drawing/2014/main" xmlns="" id="{1BB55AB2-3160-4620-A298-3C9A076B6E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2036" y="268323"/>
            <a:ext cx="665018" cy="350044"/>
          </a:xfrm>
          <a:prstGeom prst="rect">
            <a:avLst/>
          </a:prstGeom>
        </p:spPr>
      </p:pic>
      <p:sp>
        <p:nvSpPr>
          <p:cNvPr id="8" name="TextBox 7">
            <a:extLst>
              <a:ext uri="{FF2B5EF4-FFF2-40B4-BE49-F238E27FC236}">
                <a16:creationId xmlns:a16="http://schemas.microsoft.com/office/drawing/2014/main" xmlns="" id="{4C0D2C83-CD0C-49D1-B115-4132077BAAD2}"/>
              </a:ext>
            </a:extLst>
          </p:cNvPr>
          <p:cNvSpPr txBox="1"/>
          <p:nvPr/>
        </p:nvSpPr>
        <p:spPr>
          <a:xfrm>
            <a:off x="692736" y="1349209"/>
            <a:ext cx="4867691" cy="830997"/>
          </a:xfrm>
          <a:prstGeom prst="rect">
            <a:avLst/>
          </a:prstGeom>
          <a:noFill/>
        </p:spPr>
        <p:txBody>
          <a:bodyPr wrap="square" rtlCol="0">
            <a:spAutoFit/>
          </a:bodyPr>
          <a:lstStyle/>
          <a:p>
            <a:r>
              <a:rPr lang="en-US" altLang="ko-KR" sz="2400" b="1" kern="100" dirty="0">
                <a:solidFill>
                  <a:srgbClr val="FF0000"/>
                </a:solidFill>
                <a:ea typeface="맑은 고딕" panose="020B0503020000020004" pitchFamily="50" charset="-127"/>
                <a:cs typeface="Times New Roman" panose="02020603050405020304" pitchFamily="18" charset="0"/>
              </a:rPr>
              <a:t>(1) Motivation</a:t>
            </a:r>
            <a:endParaRPr lang="ko-KR" altLang="ko-KR" sz="2400" b="1" kern="100" dirty="0">
              <a:solidFill>
                <a:srgbClr val="FF0000"/>
              </a:solidFill>
              <a:effectLst/>
              <a:ea typeface="맑은 고딕" panose="020B0503020000020004" pitchFamily="50" charset="-127"/>
              <a:cs typeface="Times New Roman" panose="02020603050405020304" pitchFamily="18" charset="0"/>
            </a:endParaRPr>
          </a:p>
          <a:p>
            <a:endParaRPr lang="ko-KR" altLang="en-US" sz="2400" dirty="0">
              <a:solidFill>
                <a:srgbClr val="FF0000"/>
              </a:solidFill>
            </a:endParaRPr>
          </a:p>
        </p:txBody>
      </p:sp>
      <p:sp>
        <p:nvSpPr>
          <p:cNvPr id="9" name="TextBox 8">
            <a:extLst>
              <a:ext uri="{FF2B5EF4-FFF2-40B4-BE49-F238E27FC236}">
                <a16:creationId xmlns:a16="http://schemas.microsoft.com/office/drawing/2014/main" xmlns="" id="{FD649420-0F57-48B7-8B38-9065B30BFAC3}"/>
              </a:ext>
            </a:extLst>
          </p:cNvPr>
          <p:cNvSpPr txBox="1"/>
          <p:nvPr/>
        </p:nvSpPr>
        <p:spPr>
          <a:xfrm>
            <a:off x="692736" y="1867034"/>
            <a:ext cx="3900903" cy="2463238"/>
          </a:xfrm>
          <a:prstGeom prst="rect">
            <a:avLst/>
          </a:prstGeom>
          <a:noFill/>
        </p:spPr>
        <p:txBody>
          <a:bodyPr wrap="square" rtlCol="0">
            <a:spAutoFit/>
          </a:bodyPr>
          <a:lstStyle/>
          <a:p>
            <a:pPr algn="just" latinLnBrk="1">
              <a:lnSpc>
                <a:spcPct val="107000"/>
              </a:lnSpc>
              <a:spcAft>
                <a:spcPts val="800"/>
              </a:spcAft>
            </a:pPr>
            <a:r>
              <a:rPr lang="en-US" altLang="ko-KR" sz="1800" kern="100" dirty="0">
                <a:effectLst/>
                <a:ea typeface="맑은 고딕" panose="020B0503020000020004" pitchFamily="50" charset="-127"/>
                <a:cs typeface="Times New Roman" panose="02020603050405020304" pitchFamily="18" charset="0"/>
              </a:rPr>
              <a:t>	In real life, people show their ‘Thumbs-up’ very often. It has a meaning of showing a positive reaction to  someone or something, such as ‘Good job!’, ‘</a:t>
            </a:r>
            <a:r>
              <a:rPr lang="en-US" altLang="ko-KR" kern="100" dirty="0">
                <a:ea typeface="맑은 고딕" panose="020B0503020000020004" pitchFamily="50" charset="-127"/>
                <a:cs typeface="Times New Roman" panose="02020603050405020304" pitchFamily="18" charset="0"/>
              </a:rPr>
              <a:t>I agree.’ and ‘I like it!’. Its intuitive and emotional purpose has been passed down from generations.</a:t>
            </a:r>
            <a:endParaRPr lang="ko-KR" altLang="ko-KR" sz="1800" kern="100" dirty="0">
              <a:effectLst/>
              <a:ea typeface="맑은 고딕" panose="020B0503020000020004" pitchFamily="50" charset="-127"/>
              <a:cs typeface="Times New Roman" panose="02020603050405020304" pitchFamily="18" charset="0"/>
            </a:endParaRPr>
          </a:p>
        </p:txBody>
      </p:sp>
      <p:sp>
        <p:nvSpPr>
          <p:cNvPr id="2" name="직사각형 1">
            <a:extLst>
              <a:ext uri="{FF2B5EF4-FFF2-40B4-BE49-F238E27FC236}">
                <a16:creationId xmlns:a16="http://schemas.microsoft.com/office/drawing/2014/main" xmlns="" id="{BEB0C81E-1FC6-4792-91B8-9FC169636D6A}"/>
              </a:ext>
            </a:extLst>
          </p:cNvPr>
          <p:cNvSpPr/>
          <p:nvPr/>
        </p:nvSpPr>
        <p:spPr>
          <a:xfrm>
            <a:off x="1" y="9708309"/>
            <a:ext cx="6858000" cy="1971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sp>
        <p:nvSpPr>
          <p:cNvPr id="17" name="TextBox 16">
            <a:extLst>
              <a:ext uri="{FF2B5EF4-FFF2-40B4-BE49-F238E27FC236}">
                <a16:creationId xmlns:a16="http://schemas.microsoft.com/office/drawing/2014/main" xmlns="" id="{8A1BB547-E422-4FED-9E64-9F81D21C8B6E}"/>
              </a:ext>
            </a:extLst>
          </p:cNvPr>
          <p:cNvSpPr txBox="1"/>
          <p:nvPr/>
        </p:nvSpPr>
        <p:spPr>
          <a:xfrm>
            <a:off x="2760619" y="4193411"/>
            <a:ext cx="3557048" cy="2463238"/>
          </a:xfrm>
          <a:prstGeom prst="rect">
            <a:avLst/>
          </a:prstGeom>
          <a:noFill/>
        </p:spPr>
        <p:txBody>
          <a:bodyPr wrap="square" rtlCol="0">
            <a:spAutoFit/>
          </a:bodyPr>
          <a:lstStyle/>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	</a:t>
            </a:r>
            <a:r>
              <a:rPr lang="en-US" altLang="ko-KR" sz="1800" kern="100" dirty="0">
                <a:effectLst/>
                <a:ea typeface="맑은 고딕" panose="020B0503020000020004" pitchFamily="50" charset="-127"/>
                <a:cs typeface="Times New Roman" panose="02020603050405020304" pitchFamily="18" charset="0"/>
              </a:rPr>
              <a:t>However, when it comes to smartphones, thumb loses its inherent meanings</a:t>
            </a:r>
            <a:r>
              <a:rPr lang="en-US" altLang="ko-KR" kern="100" dirty="0">
                <a:ea typeface="맑은 고딕" panose="020B0503020000020004" pitchFamily="50" charset="-127"/>
                <a:cs typeface="Times New Roman" panose="02020603050405020304" pitchFamily="18" charset="0"/>
              </a:rPr>
              <a:t>. Rather than a positive reaction, it is just used for a fingerprint recognition. </a:t>
            </a:r>
            <a:r>
              <a:rPr lang="en-US" altLang="ko-KR" sz="1800" kern="100" dirty="0">
                <a:effectLst/>
                <a:ea typeface="맑은 고딕" panose="020B0503020000020004" pitchFamily="50" charset="-127"/>
                <a:cs typeface="Times New Roman" panose="02020603050405020304" pitchFamily="18" charset="0"/>
              </a:rPr>
              <a:t>Although it has a same gesture of showing “thumbs-up”, </a:t>
            </a:r>
            <a:r>
              <a:rPr lang="en-US" altLang="ko-KR" kern="100" dirty="0">
                <a:ea typeface="맑은 고딕" panose="020B0503020000020004" pitchFamily="50" charset="-127"/>
                <a:cs typeface="Times New Roman" panose="02020603050405020304" pitchFamily="18" charset="0"/>
              </a:rPr>
              <a:t>its only purpose is </a:t>
            </a:r>
            <a:r>
              <a:rPr lang="en-US" altLang="ko-KR" sz="1800" kern="100" dirty="0">
                <a:effectLst/>
                <a:ea typeface="맑은 고딕" panose="020B0503020000020004" pitchFamily="50" charset="-127"/>
                <a:cs typeface="Times New Roman" panose="02020603050405020304" pitchFamily="18" charset="0"/>
              </a:rPr>
              <a:t>just ‘</a:t>
            </a:r>
            <a:r>
              <a:rPr lang="en-US" altLang="ko-KR" kern="100" dirty="0">
                <a:ea typeface="맑은 고딕" panose="020B0503020000020004" pitchFamily="50" charset="-127"/>
                <a:cs typeface="Times New Roman" panose="02020603050405020304" pitchFamily="18" charset="0"/>
              </a:rPr>
              <a:t>identif</a:t>
            </a:r>
            <a:r>
              <a:rPr lang="en-US" altLang="ko-KR" sz="1800" kern="100" dirty="0">
                <a:effectLst/>
                <a:ea typeface="맑은 고딕" panose="020B0503020000020004" pitchFamily="50" charset="-127"/>
                <a:cs typeface="Times New Roman" panose="02020603050405020304" pitchFamily="18" charset="0"/>
              </a:rPr>
              <a:t>ication.’ </a:t>
            </a:r>
            <a:endParaRPr lang="ko-KR" altLang="ko-KR" sz="1800" kern="100" dirty="0">
              <a:effectLst/>
              <a:ea typeface="맑은 고딕" panose="020B0503020000020004" pitchFamily="50" charset="-127"/>
              <a:cs typeface="Times New Roman" panose="02020603050405020304" pitchFamily="18" charset="0"/>
            </a:endParaRPr>
          </a:p>
        </p:txBody>
      </p:sp>
      <p:pic>
        <p:nvPicPr>
          <p:cNvPr id="10" name="그림 9" descr="그리기이(가) 표시된 사진&#10;&#10;자동 생성된 설명">
            <a:extLst>
              <a:ext uri="{FF2B5EF4-FFF2-40B4-BE49-F238E27FC236}">
                <a16:creationId xmlns:a16="http://schemas.microsoft.com/office/drawing/2014/main" xmlns="" id="{C5B47A3C-21B8-4CB5-9FEB-63324B45DB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0576" y="1637669"/>
            <a:ext cx="1933575" cy="2362200"/>
          </a:xfrm>
          <a:prstGeom prst="rect">
            <a:avLst/>
          </a:prstGeom>
        </p:spPr>
      </p:pic>
      <p:pic>
        <p:nvPicPr>
          <p:cNvPr id="13" name="그림 12" descr="나이프이(가) 표시된 사진&#10;&#10;자동 생성된 설명">
            <a:extLst>
              <a:ext uri="{FF2B5EF4-FFF2-40B4-BE49-F238E27FC236}">
                <a16:creationId xmlns:a16="http://schemas.microsoft.com/office/drawing/2014/main" xmlns="" id="{E525BFCA-06D7-41C9-B2C4-F4215D82C6DC}"/>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9387" b="99750" l="5417" r="94500">
                        <a14:foregroundMark x1="74833" y1="72966" x2="88583" y2="83980"/>
                        <a14:foregroundMark x1="88583" y1="83980" x2="89500" y2="85482"/>
                        <a14:foregroundMark x1="53833" y1="96746" x2="59833" y2="99750"/>
                        <a14:foregroundMark x1="9667" y1="22153" x2="9083" y2="13892"/>
                        <a14:foregroundMark x1="5417" y1="15770" x2="5417" y2="15770"/>
                        <a14:foregroundMark x1="23917" y1="9387" x2="23917" y2="9387"/>
                        <a14:foregroundMark x1="65333" y1="60451" x2="80167" y2="66708"/>
                        <a14:foregroundMark x1="80167" y1="66708" x2="94500" y2="86608"/>
                        <a14:foregroundMark x1="63833" y1="59449" x2="63833" y2="59449"/>
                        <a14:foregroundMark x1="65167" y1="60451" x2="65167" y2="60451"/>
                        <a14:foregroundMark x1="63833" y1="58824" x2="63833" y2="58824"/>
                        <a14:foregroundMark x1="64583" y1="60200" x2="64583" y2="60200"/>
                        <a14:foregroundMark x1="65333" y1="60200" x2="65333" y2="60200"/>
                        <a14:foregroundMark x1="66583" y1="61076" x2="66583" y2="61076"/>
                        <a14:foregroundMark x1="66250" y1="60451" x2="66250" y2="60451"/>
                        <a14:foregroundMark x1="83833" y1="66834" x2="83833" y2="66834"/>
                        <a14:foregroundMark x1="82917" y1="66083" x2="82917" y2="66083"/>
                      </a14:backgroundRemoval>
                    </a14:imgEffect>
                  </a14:imgLayer>
                </a14:imgProps>
              </a:ext>
              <a:ext uri="{28A0092B-C50C-407E-A947-70E740481C1C}">
                <a14:useLocalDpi xmlns:a14="http://schemas.microsoft.com/office/drawing/2010/main" val="0"/>
              </a:ext>
            </a:extLst>
          </a:blip>
          <a:srcRect r="5900"/>
          <a:stretch/>
        </p:blipFill>
        <p:spPr>
          <a:xfrm>
            <a:off x="444133" y="4325997"/>
            <a:ext cx="2275120" cy="2235048"/>
          </a:xfrm>
          <a:prstGeom prst="rect">
            <a:avLst/>
          </a:prstGeom>
        </p:spPr>
      </p:pic>
      <p:sp>
        <p:nvSpPr>
          <p:cNvPr id="12" name="TextBox 11">
            <a:extLst>
              <a:ext uri="{FF2B5EF4-FFF2-40B4-BE49-F238E27FC236}">
                <a16:creationId xmlns:a16="http://schemas.microsoft.com/office/drawing/2014/main" xmlns="" id="{13910EB6-2529-484B-B483-5CA896A394BF}"/>
              </a:ext>
            </a:extLst>
          </p:cNvPr>
          <p:cNvSpPr txBox="1"/>
          <p:nvPr/>
        </p:nvSpPr>
        <p:spPr>
          <a:xfrm>
            <a:off x="692736" y="6631935"/>
            <a:ext cx="5624931" cy="3055965"/>
          </a:xfrm>
          <a:prstGeom prst="rect">
            <a:avLst/>
          </a:prstGeom>
          <a:noFill/>
        </p:spPr>
        <p:txBody>
          <a:bodyPr wrap="square" rtlCol="0">
            <a:spAutoFit/>
          </a:bodyPr>
          <a:lstStyle/>
          <a:p>
            <a:pPr algn="just" latinLnBrk="1">
              <a:lnSpc>
                <a:spcPct val="107000"/>
              </a:lnSpc>
              <a:spcAft>
                <a:spcPts val="800"/>
              </a:spcAft>
            </a:pPr>
            <a:r>
              <a:rPr lang="en-US" altLang="ko-KR" dirty="0"/>
              <a:t>	Now, let’s imagine that your favorite football team had just won a league. You are so glad that you want to write a comment on the news article about your team to congratulate them, but you first need to create an account and sign in. You just wanted to write a congratulatory comment but this whole process to write down all your information is annoying. On the other hand, if you are in</a:t>
            </a:r>
            <a:r>
              <a:rPr lang="ko-KR" altLang="en-US" dirty="0"/>
              <a:t> </a:t>
            </a:r>
            <a:r>
              <a:rPr lang="en-US" altLang="ko-KR" dirty="0"/>
              <a:t>a face-to-face situation rather than on smartphone, you would just raise your thumb to express how you feel.</a:t>
            </a:r>
            <a:endParaRPr lang="ko-KR" altLang="ko-KR" dirty="0"/>
          </a:p>
        </p:txBody>
      </p:sp>
    </p:spTree>
    <p:extLst>
      <p:ext uri="{BB962C8B-B14F-4D97-AF65-F5344CB8AC3E}">
        <p14:creationId xmlns:p14="http://schemas.microsoft.com/office/powerpoint/2010/main" val="2946545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xmlns="" id="{1BB55AB2-3160-4620-A298-3C9A076B6E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2036" y="268323"/>
            <a:ext cx="665018" cy="350044"/>
          </a:xfrm>
          <a:prstGeom prst="rect">
            <a:avLst/>
          </a:prstGeom>
        </p:spPr>
      </p:pic>
      <p:sp>
        <p:nvSpPr>
          <p:cNvPr id="9" name="TextBox 8">
            <a:extLst>
              <a:ext uri="{FF2B5EF4-FFF2-40B4-BE49-F238E27FC236}">
                <a16:creationId xmlns:a16="http://schemas.microsoft.com/office/drawing/2014/main" xmlns="" id="{FD649420-0F57-48B7-8B38-9065B30BFAC3}"/>
              </a:ext>
            </a:extLst>
          </p:cNvPr>
          <p:cNvSpPr txBox="1"/>
          <p:nvPr/>
        </p:nvSpPr>
        <p:spPr>
          <a:xfrm>
            <a:off x="692736" y="782823"/>
            <a:ext cx="5624931" cy="2031325"/>
          </a:xfrm>
          <a:prstGeom prst="rect">
            <a:avLst/>
          </a:prstGeom>
          <a:noFill/>
        </p:spPr>
        <p:txBody>
          <a:bodyPr wrap="square" rtlCol="0">
            <a:spAutoFit/>
          </a:bodyPr>
          <a:lstStyle/>
          <a:p>
            <a:pPr algn="just"/>
            <a:r>
              <a:rPr lang="en-US" altLang="ko-KR" dirty="0"/>
              <a:t>	Our team thought about how to indicate our emotions on the smartphone in an intuitive way as we do in a face-to-face situation. We come up with one solution, where you can skip all these bothersome gateways for authentication while you can still express your feelings. It is possible on the full-screen fingerprint scanner display.</a:t>
            </a:r>
            <a:endParaRPr lang="ko-KR" altLang="ko-KR" dirty="0"/>
          </a:p>
        </p:txBody>
      </p:sp>
      <p:sp>
        <p:nvSpPr>
          <p:cNvPr id="17" name="TextBox 16">
            <a:extLst>
              <a:ext uri="{FF2B5EF4-FFF2-40B4-BE49-F238E27FC236}">
                <a16:creationId xmlns:a16="http://schemas.microsoft.com/office/drawing/2014/main" xmlns="" id="{8A1BB547-E422-4FED-9E64-9F81D21C8B6E}"/>
              </a:ext>
            </a:extLst>
          </p:cNvPr>
          <p:cNvSpPr txBox="1"/>
          <p:nvPr/>
        </p:nvSpPr>
        <p:spPr>
          <a:xfrm>
            <a:off x="1207419" y="6850643"/>
            <a:ext cx="3103409" cy="367216"/>
          </a:xfrm>
          <a:prstGeom prst="rect">
            <a:avLst/>
          </a:prstGeom>
          <a:noFill/>
        </p:spPr>
        <p:txBody>
          <a:bodyPr wrap="square" rtlCol="0">
            <a:spAutoFit/>
          </a:bodyPr>
          <a:lstStyle/>
          <a:p>
            <a:pPr algn="just" latinLnBrk="1">
              <a:lnSpc>
                <a:spcPct val="107000"/>
              </a:lnSpc>
              <a:spcAft>
                <a:spcPts val="800"/>
              </a:spcAft>
            </a:pPr>
            <a:r>
              <a:rPr lang="en-US" altLang="ko-KR" sz="1800" kern="100" dirty="0">
                <a:effectLst/>
                <a:ea typeface="맑은 고딕" panose="020B0503020000020004" pitchFamily="50" charset="-127"/>
                <a:cs typeface="Times New Roman" panose="02020603050405020304" pitchFamily="18" charset="0"/>
              </a:rPr>
              <a:t>Good, Nice!</a:t>
            </a:r>
            <a:endParaRPr lang="ko-KR" altLang="ko-KR" sz="1800" kern="100" dirty="0">
              <a:effectLst/>
              <a:ea typeface="맑은 고딕" panose="020B0503020000020004" pitchFamily="50" charset="-127"/>
              <a:cs typeface="Times New Roman" panose="02020603050405020304" pitchFamily="18" charset="0"/>
            </a:endParaRPr>
          </a:p>
        </p:txBody>
      </p:sp>
      <p:sp>
        <p:nvSpPr>
          <p:cNvPr id="10" name="TextBox 9">
            <a:extLst>
              <a:ext uri="{FF2B5EF4-FFF2-40B4-BE49-F238E27FC236}">
                <a16:creationId xmlns:a16="http://schemas.microsoft.com/office/drawing/2014/main" xmlns="" id="{EA460BD1-7718-4EEB-AEF8-1FF9383B919F}"/>
              </a:ext>
            </a:extLst>
          </p:cNvPr>
          <p:cNvSpPr txBox="1"/>
          <p:nvPr/>
        </p:nvSpPr>
        <p:spPr>
          <a:xfrm>
            <a:off x="692736" y="2794110"/>
            <a:ext cx="5624931" cy="2585323"/>
          </a:xfrm>
          <a:prstGeom prst="rect">
            <a:avLst/>
          </a:prstGeom>
          <a:noFill/>
        </p:spPr>
        <p:txBody>
          <a:bodyPr wrap="square" rtlCol="0">
            <a:spAutoFit/>
          </a:bodyPr>
          <a:lstStyle/>
          <a:p>
            <a:pPr algn="just"/>
            <a:r>
              <a:rPr lang="en-US" altLang="ko-KR" dirty="0"/>
              <a:t>	When you make a nice touch with your “thumbs-up” on the full-screen fingerprint scanner display, this means “I like it.” Moreover, you are showing your fingerprint to authenticate, which is the key to skip those gateways. Compared to the original touch on the display, this “touch” is more advanced in that it can be used both emotionally and pragmatically. Therefore, we call this touch of integrated meaning as “Touching Touch.”</a:t>
            </a:r>
            <a:endParaRPr lang="ko-KR" altLang="ko-KR" dirty="0"/>
          </a:p>
        </p:txBody>
      </p:sp>
      <p:pic>
        <p:nvPicPr>
          <p:cNvPr id="12" name="그림 11" descr="그리기이(가) 표시된 사진&#10;&#10;자동 생성된 설명">
            <a:extLst>
              <a:ext uri="{FF2B5EF4-FFF2-40B4-BE49-F238E27FC236}">
                <a16:creationId xmlns:a16="http://schemas.microsoft.com/office/drawing/2014/main" xmlns="" id="{5D14255F-0564-4C8E-AD17-FA804D2F4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0482" y="5450495"/>
            <a:ext cx="1198122" cy="1463716"/>
          </a:xfrm>
          <a:prstGeom prst="rect">
            <a:avLst/>
          </a:prstGeom>
        </p:spPr>
      </p:pic>
      <p:pic>
        <p:nvPicPr>
          <p:cNvPr id="13" name="그림 12" descr="나이프이(가) 표시된 사진&#10;&#10;자동 생성된 설명">
            <a:extLst>
              <a:ext uri="{FF2B5EF4-FFF2-40B4-BE49-F238E27FC236}">
                <a16:creationId xmlns:a16="http://schemas.microsoft.com/office/drawing/2014/main" xmlns="" id="{C1D5EB5E-EF55-423D-9F5A-4925B6DC2C50}"/>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9387" b="99750" l="5417" r="94500">
                        <a14:foregroundMark x1="74833" y1="72966" x2="88583" y2="83980"/>
                        <a14:foregroundMark x1="88583" y1="83980" x2="89500" y2="85482"/>
                        <a14:foregroundMark x1="53833" y1="96746" x2="59833" y2="99750"/>
                        <a14:foregroundMark x1="9667" y1="22153" x2="9083" y2="13892"/>
                        <a14:foregroundMark x1="5417" y1="15770" x2="5417" y2="15770"/>
                        <a14:foregroundMark x1="23917" y1="9387" x2="23917" y2="9387"/>
                        <a14:foregroundMark x1="65333" y1="60451" x2="80167" y2="66708"/>
                        <a14:foregroundMark x1="80167" y1="66708" x2="94500" y2="86608"/>
                        <a14:foregroundMark x1="63833" y1="59449" x2="63833" y2="59449"/>
                        <a14:foregroundMark x1="65167" y1="60451" x2="65167" y2="60451"/>
                        <a14:foregroundMark x1="63833" y1="58824" x2="63833" y2="58824"/>
                        <a14:foregroundMark x1="64583" y1="60200" x2="64583" y2="60200"/>
                        <a14:foregroundMark x1="65333" y1="60200" x2="65333" y2="60200"/>
                        <a14:foregroundMark x1="66583" y1="61076" x2="66583" y2="61076"/>
                        <a14:foregroundMark x1="66250" y1="60451" x2="66250" y2="60451"/>
                        <a14:foregroundMark x1="83833" y1="66834" x2="83833" y2="66834"/>
                        <a14:foregroundMark x1="82917" y1="66083" x2="82917" y2="66083"/>
                      </a14:backgroundRemoval>
                    </a14:imgEffect>
                  </a14:imgLayer>
                </a14:imgProps>
              </a:ext>
              <a:ext uri="{28A0092B-C50C-407E-A947-70E740481C1C}">
                <a14:useLocalDpi xmlns:a14="http://schemas.microsoft.com/office/drawing/2010/main" val="0"/>
              </a:ext>
            </a:extLst>
          </a:blip>
          <a:srcRect r="5900"/>
          <a:stretch/>
        </p:blipFill>
        <p:spPr>
          <a:xfrm>
            <a:off x="3784214" y="5476621"/>
            <a:ext cx="1560465" cy="1377507"/>
          </a:xfrm>
          <a:prstGeom prst="rect">
            <a:avLst/>
          </a:prstGeom>
        </p:spPr>
      </p:pic>
      <p:grpSp>
        <p:nvGrpSpPr>
          <p:cNvPr id="3" name="그룹 2">
            <a:extLst>
              <a:ext uri="{FF2B5EF4-FFF2-40B4-BE49-F238E27FC236}">
                <a16:creationId xmlns:a16="http://schemas.microsoft.com/office/drawing/2014/main" xmlns="" id="{67E6B4C4-82C3-49D8-AFBC-B0D1128C4B99}"/>
              </a:ext>
            </a:extLst>
          </p:cNvPr>
          <p:cNvGrpSpPr/>
          <p:nvPr/>
        </p:nvGrpSpPr>
        <p:grpSpPr>
          <a:xfrm>
            <a:off x="4183312" y="7236497"/>
            <a:ext cx="1580504" cy="1953914"/>
            <a:chOff x="4274397" y="7342251"/>
            <a:chExt cx="1933575" cy="2523777"/>
          </a:xfrm>
        </p:grpSpPr>
        <p:pic>
          <p:nvPicPr>
            <p:cNvPr id="16" name="그림 15" descr="그리기이(가) 표시된 사진&#10;&#10;자동 생성된 설명">
              <a:extLst>
                <a:ext uri="{FF2B5EF4-FFF2-40B4-BE49-F238E27FC236}">
                  <a16:creationId xmlns:a16="http://schemas.microsoft.com/office/drawing/2014/main" xmlns="" id="{71F4D4B4-A85A-4B0B-B2B5-B1CB5F36D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4397" y="7503828"/>
              <a:ext cx="1933575" cy="2362200"/>
            </a:xfrm>
            <a:prstGeom prst="rect">
              <a:avLst/>
            </a:prstGeom>
          </p:spPr>
        </p:pic>
        <p:pic>
          <p:nvPicPr>
            <p:cNvPr id="18" name="그래픽 17" descr="지문">
              <a:extLst>
                <a:ext uri="{FF2B5EF4-FFF2-40B4-BE49-F238E27FC236}">
                  <a16:creationId xmlns:a16="http://schemas.microsoft.com/office/drawing/2014/main" xmlns="" id="{90C1B53A-7D4C-4364-9042-ADB7143F474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4341793" y="7342251"/>
              <a:ext cx="914400" cy="914400"/>
            </a:xfrm>
            <a:prstGeom prst="rect">
              <a:avLst/>
            </a:prstGeom>
          </p:spPr>
        </p:pic>
      </p:grpSp>
      <p:sp>
        <p:nvSpPr>
          <p:cNvPr id="20" name="TextBox 19">
            <a:extLst>
              <a:ext uri="{FF2B5EF4-FFF2-40B4-BE49-F238E27FC236}">
                <a16:creationId xmlns:a16="http://schemas.microsoft.com/office/drawing/2014/main" xmlns="" id="{9FADD96C-D121-4537-845C-97EF81C488D6}"/>
              </a:ext>
            </a:extLst>
          </p:cNvPr>
          <p:cNvSpPr txBox="1"/>
          <p:nvPr/>
        </p:nvSpPr>
        <p:spPr>
          <a:xfrm>
            <a:off x="2724618" y="5454065"/>
            <a:ext cx="1102417" cy="1619161"/>
          </a:xfrm>
          <a:prstGeom prst="rect">
            <a:avLst/>
          </a:prstGeom>
          <a:noFill/>
        </p:spPr>
        <p:txBody>
          <a:bodyPr wrap="square" rtlCol="0">
            <a:spAutoFit/>
          </a:bodyPr>
          <a:lstStyle/>
          <a:p>
            <a:pPr algn="just" latinLnBrk="1">
              <a:lnSpc>
                <a:spcPct val="107000"/>
              </a:lnSpc>
              <a:spcAft>
                <a:spcPts val="800"/>
              </a:spcAft>
            </a:pPr>
            <a:r>
              <a:rPr lang="en-US" altLang="ko-KR" sz="10000" kern="100" dirty="0">
                <a:ea typeface="맑은 고딕" panose="020B0503020000020004" pitchFamily="50" charset="-127"/>
                <a:cs typeface="Times New Roman" panose="02020603050405020304" pitchFamily="18" charset="0"/>
              </a:rPr>
              <a:t>+</a:t>
            </a:r>
            <a:endParaRPr lang="ko-KR" altLang="ko-KR" sz="10000" kern="100" dirty="0">
              <a:effectLst/>
              <a:ea typeface="맑은 고딕" panose="020B0503020000020004" pitchFamily="50" charset="-127"/>
              <a:cs typeface="Times New Roman" panose="02020603050405020304" pitchFamily="18" charset="0"/>
            </a:endParaRPr>
          </a:p>
        </p:txBody>
      </p:sp>
      <p:sp>
        <p:nvSpPr>
          <p:cNvPr id="21" name="TextBox 20">
            <a:extLst>
              <a:ext uri="{FF2B5EF4-FFF2-40B4-BE49-F238E27FC236}">
                <a16:creationId xmlns:a16="http://schemas.microsoft.com/office/drawing/2014/main" xmlns="" id="{5BCAAAAF-DD99-48B3-A824-D2276B21E491}"/>
              </a:ext>
            </a:extLst>
          </p:cNvPr>
          <p:cNvSpPr txBox="1"/>
          <p:nvPr/>
        </p:nvSpPr>
        <p:spPr>
          <a:xfrm>
            <a:off x="2556069" y="6983277"/>
            <a:ext cx="1720031" cy="2382575"/>
          </a:xfrm>
          <a:prstGeom prst="rect">
            <a:avLst/>
          </a:prstGeom>
          <a:noFill/>
        </p:spPr>
        <p:txBody>
          <a:bodyPr wrap="square" rtlCol="0">
            <a:spAutoFit/>
          </a:bodyPr>
          <a:lstStyle/>
          <a:p>
            <a:pPr algn="just" latinLnBrk="1">
              <a:lnSpc>
                <a:spcPct val="107000"/>
              </a:lnSpc>
              <a:spcAft>
                <a:spcPts val="800"/>
              </a:spcAft>
            </a:pPr>
            <a:r>
              <a:rPr lang="en-US" altLang="ko-KR" sz="15000" kern="100" dirty="0">
                <a:effectLst/>
                <a:ea typeface="맑은 고딕" panose="020B0503020000020004" pitchFamily="50" charset="-127"/>
                <a:cs typeface="Times New Roman" panose="02020603050405020304" pitchFamily="18" charset="0"/>
              </a:rPr>
              <a:t>=</a:t>
            </a:r>
            <a:endParaRPr lang="ko-KR" altLang="ko-KR" sz="15000" kern="100" dirty="0">
              <a:effectLst/>
              <a:ea typeface="맑은 고딕" panose="020B0503020000020004" pitchFamily="50" charset="-127"/>
              <a:cs typeface="Times New Roman" panose="02020603050405020304" pitchFamily="18" charset="0"/>
            </a:endParaRPr>
          </a:p>
        </p:txBody>
      </p:sp>
      <p:sp>
        <p:nvSpPr>
          <p:cNvPr id="22" name="TextBox 21">
            <a:extLst>
              <a:ext uri="{FF2B5EF4-FFF2-40B4-BE49-F238E27FC236}">
                <a16:creationId xmlns:a16="http://schemas.microsoft.com/office/drawing/2014/main" xmlns="" id="{3BF99119-C262-4479-9B15-4CF34D68975E}"/>
              </a:ext>
            </a:extLst>
          </p:cNvPr>
          <p:cNvSpPr txBox="1"/>
          <p:nvPr/>
        </p:nvSpPr>
        <p:spPr>
          <a:xfrm>
            <a:off x="3422082" y="6859962"/>
            <a:ext cx="3103409" cy="367216"/>
          </a:xfrm>
          <a:prstGeom prst="rect">
            <a:avLst/>
          </a:prstGeom>
          <a:noFill/>
        </p:spPr>
        <p:txBody>
          <a:bodyPr wrap="square" rtlCol="0">
            <a:spAutoFit/>
          </a:bodyPr>
          <a:lstStyle/>
          <a:p>
            <a:pPr algn="just" latinLnBrk="1">
              <a:lnSpc>
                <a:spcPct val="107000"/>
              </a:lnSpc>
              <a:spcAft>
                <a:spcPts val="800"/>
              </a:spcAft>
            </a:pPr>
            <a:r>
              <a:rPr lang="en-US" altLang="ko-KR" sz="1800" kern="100" dirty="0">
                <a:effectLst/>
                <a:ea typeface="맑은 고딕" panose="020B0503020000020004" pitchFamily="50" charset="-127"/>
                <a:cs typeface="Times New Roman" panose="02020603050405020304" pitchFamily="18" charset="0"/>
              </a:rPr>
              <a:t>Identification, Information</a:t>
            </a:r>
            <a:endParaRPr lang="ko-KR" altLang="ko-KR" sz="1800" kern="100" dirty="0">
              <a:effectLst/>
              <a:ea typeface="맑은 고딕" panose="020B0503020000020004" pitchFamily="50" charset="-127"/>
              <a:cs typeface="Times New Roman" panose="02020603050405020304" pitchFamily="18" charset="0"/>
            </a:endParaRPr>
          </a:p>
        </p:txBody>
      </p:sp>
      <p:sp>
        <p:nvSpPr>
          <p:cNvPr id="23" name="TextBox 22">
            <a:extLst>
              <a:ext uri="{FF2B5EF4-FFF2-40B4-BE49-F238E27FC236}">
                <a16:creationId xmlns:a16="http://schemas.microsoft.com/office/drawing/2014/main" xmlns="" id="{44602074-4D0C-44E5-B1B5-73D6896A2153}"/>
              </a:ext>
            </a:extLst>
          </p:cNvPr>
          <p:cNvSpPr txBox="1"/>
          <p:nvPr/>
        </p:nvSpPr>
        <p:spPr>
          <a:xfrm>
            <a:off x="3754591" y="9178467"/>
            <a:ext cx="3103409" cy="458780"/>
          </a:xfrm>
          <a:prstGeom prst="rect">
            <a:avLst/>
          </a:prstGeom>
          <a:noFill/>
        </p:spPr>
        <p:txBody>
          <a:bodyPr wrap="square" rtlCol="0">
            <a:spAutoFit/>
          </a:bodyPr>
          <a:lstStyle/>
          <a:p>
            <a:pPr algn="just" latinLnBrk="1">
              <a:lnSpc>
                <a:spcPct val="107000"/>
              </a:lnSpc>
              <a:spcAft>
                <a:spcPts val="800"/>
              </a:spcAft>
            </a:pPr>
            <a:r>
              <a:rPr lang="en-US" altLang="ko-KR" sz="2400" b="1" kern="100" dirty="0">
                <a:effectLst/>
                <a:ea typeface="맑은 고딕" panose="020B0503020000020004" pitchFamily="50" charset="-127"/>
                <a:cs typeface="Times New Roman" panose="02020603050405020304" pitchFamily="18" charset="0"/>
              </a:rPr>
              <a:t>Touching Touch</a:t>
            </a:r>
            <a:endParaRPr lang="ko-KR" altLang="ko-KR" sz="2400" b="1" kern="100" dirty="0">
              <a:effectLst/>
              <a:ea typeface="맑은 고딕" panose="020B0503020000020004" pitchFamily="50" charset="-127"/>
              <a:cs typeface="Times New Roman" panose="02020603050405020304" pitchFamily="18" charset="0"/>
            </a:endParaRPr>
          </a:p>
        </p:txBody>
      </p:sp>
      <p:sp>
        <p:nvSpPr>
          <p:cNvPr id="24" name="직사각형 23">
            <a:extLst>
              <a:ext uri="{FF2B5EF4-FFF2-40B4-BE49-F238E27FC236}">
                <a16:creationId xmlns:a16="http://schemas.microsoft.com/office/drawing/2014/main" xmlns="" id="{B9F7534B-A85F-4711-AFE4-167135F3B3E1}"/>
              </a:ext>
            </a:extLst>
          </p:cNvPr>
          <p:cNvSpPr/>
          <p:nvPr/>
        </p:nvSpPr>
        <p:spPr>
          <a:xfrm>
            <a:off x="1" y="9708309"/>
            <a:ext cx="6858000" cy="1971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spTree>
    <p:extLst>
      <p:ext uri="{BB962C8B-B14F-4D97-AF65-F5344CB8AC3E}">
        <p14:creationId xmlns:p14="http://schemas.microsoft.com/office/powerpoint/2010/main" val="3253307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xmlns="" id="{1BB55AB2-3160-4620-A298-3C9A076B6E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2036" y="268323"/>
            <a:ext cx="665018" cy="350044"/>
          </a:xfrm>
          <a:prstGeom prst="rect">
            <a:avLst/>
          </a:prstGeom>
        </p:spPr>
      </p:pic>
      <p:sp>
        <p:nvSpPr>
          <p:cNvPr id="8" name="TextBox 7">
            <a:extLst>
              <a:ext uri="{FF2B5EF4-FFF2-40B4-BE49-F238E27FC236}">
                <a16:creationId xmlns:a16="http://schemas.microsoft.com/office/drawing/2014/main" xmlns="" id="{4C0D2C83-CD0C-49D1-B115-4132077BAAD2}"/>
              </a:ext>
            </a:extLst>
          </p:cNvPr>
          <p:cNvSpPr txBox="1"/>
          <p:nvPr/>
        </p:nvSpPr>
        <p:spPr>
          <a:xfrm>
            <a:off x="408152" y="792128"/>
            <a:ext cx="4867691" cy="830997"/>
          </a:xfrm>
          <a:prstGeom prst="rect">
            <a:avLst/>
          </a:prstGeom>
          <a:noFill/>
        </p:spPr>
        <p:txBody>
          <a:bodyPr wrap="square" rtlCol="0">
            <a:spAutoFit/>
          </a:bodyPr>
          <a:lstStyle/>
          <a:p>
            <a:r>
              <a:rPr lang="en-US" altLang="ko-KR" sz="2400" b="1" kern="100" dirty="0">
                <a:solidFill>
                  <a:srgbClr val="FF0000"/>
                </a:solidFill>
                <a:ea typeface="맑은 고딕" panose="020B0503020000020004" pitchFamily="50" charset="-127"/>
                <a:cs typeface="Times New Roman" panose="02020603050405020304" pitchFamily="18" charset="0"/>
              </a:rPr>
              <a:t>(2) Objectives</a:t>
            </a:r>
            <a:endParaRPr lang="ko-KR" altLang="ko-KR" sz="2400" b="1" kern="100" dirty="0">
              <a:solidFill>
                <a:srgbClr val="FF0000"/>
              </a:solidFill>
              <a:effectLst/>
              <a:ea typeface="맑은 고딕" panose="020B0503020000020004" pitchFamily="50" charset="-127"/>
              <a:cs typeface="Times New Roman" panose="02020603050405020304" pitchFamily="18" charset="0"/>
            </a:endParaRPr>
          </a:p>
          <a:p>
            <a:endParaRPr lang="ko-KR" altLang="en-US" sz="2400" b="1" dirty="0">
              <a:solidFill>
                <a:srgbClr val="FF0000"/>
              </a:solidFill>
            </a:endParaRPr>
          </a:p>
        </p:txBody>
      </p:sp>
      <p:sp>
        <p:nvSpPr>
          <p:cNvPr id="9" name="TextBox 8">
            <a:extLst>
              <a:ext uri="{FF2B5EF4-FFF2-40B4-BE49-F238E27FC236}">
                <a16:creationId xmlns:a16="http://schemas.microsoft.com/office/drawing/2014/main" xmlns="" id="{FD649420-0F57-48B7-8B38-9065B30BFAC3}"/>
              </a:ext>
            </a:extLst>
          </p:cNvPr>
          <p:cNvSpPr txBox="1"/>
          <p:nvPr/>
        </p:nvSpPr>
        <p:spPr>
          <a:xfrm>
            <a:off x="408152" y="1316825"/>
            <a:ext cx="6041696" cy="8208144"/>
          </a:xfrm>
          <a:prstGeom prst="rect">
            <a:avLst/>
          </a:prstGeom>
          <a:noFill/>
        </p:spPr>
        <p:txBody>
          <a:bodyPr wrap="square" rtlCol="0">
            <a:spAutoFit/>
          </a:bodyPr>
          <a:lstStyle/>
          <a:p>
            <a:pPr algn="just" latinLnBrk="1">
              <a:lnSpc>
                <a:spcPct val="107000"/>
              </a:lnSpc>
              <a:spcAft>
                <a:spcPts val="800"/>
              </a:spcAft>
            </a:pPr>
            <a:r>
              <a:rPr lang="en-US" altLang="ko-KR" sz="1800" kern="100" dirty="0">
                <a:effectLst/>
                <a:ea typeface="맑은 고딕" panose="020B0503020000020004" pitchFamily="50" charset="-127"/>
                <a:cs typeface="Times New Roman" panose="02020603050405020304" pitchFamily="18" charset="0"/>
              </a:rPr>
              <a:t>	By using “Touching Touch,” we can achieve some objectives below. </a:t>
            </a:r>
            <a:endParaRPr lang="en-US" altLang="ko-KR" sz="300" kern="100" dirty="0">
              <a:effectLst/>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b="1" kern="100" dirty="0">
                <a:ea typeface="맑은 고딕" panose="020B0503020000020004" pitchFamily="50" charset="-127"/>
                <a:cs typeface="Times New Roman" panose="02020603050405020304" pitchFamily="18" charset="0"/>
              </a:rPr>
              <a:t>① Maximize the benefit of full-screen fingerprint scanner</a:t>
            </a:r>
          </a:p>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	Unlike under-display sensors, full-screen fingerprint scanner makes people scan their fingerprints anywhere on the display. Touching Touch contributes to maximizing this benefit. If there is something  good or satisfying that you want to tap, wherever it is, you can just touch it with your thumbs. Whether it is on the left or right, top or bottom side of the display, it doesn’t matter. Therefore, Touching Touch is a good chance to utilize the full-screen scanner based on the benefit that fingerprint recognition could be activated at anywhere on the display.   </a:t>
            </a:r>
            <a:endParaRPr lang="en-US" altLang="ko-KR" sz="300" kern="100" dirty="0">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b="1" kern="100" dirty="0">
                <a:ea typeface="맑은 고딕" panose="020B0503020000020004" pitchFamily="50" charset="-127"/>
                <a:cs typeface="Times New Roman" panose="02020603050405020304" pitchFamily="18" charset="0"/>
              </a:rPr>
              <a:t>② Expand intuitive function of thumbs</a:t>
            </a:r>
          </a:p>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	When consumers purchase some products or write a review, they can express their good feeling on the product externally with their “thumbs-up.” It means that people can use emotional function of thumbs not only in real life but also on a smartphone. Expanding this real life function to the smartphone will bring positive effects to the current society, where it lacks human-to-human communication. In addition, consumers feel emotional closeness to the sellers with Touching Touch. It will get buyers to have a friendly relationship with companies, which can lead to a kind of a loyalty to the company.</a:t>
            </a:r>
            <a:endParaRPr lang="ko-KR" altLang="ko-KR" sz="1800" kern="100" dirty="0">
              <a:effectLst/>
              <a:ea typeface="맑은 고딕" panose="020B0503020000020004" pitchFamily="50" charset="-127"/>
              <a:cs typeface="Times New Roman" panose="02020603050405020304" pitchFamily="18" charset="0"/>
            </a:endParaRPr>
          </a:p>
        </p:txBody>
      </p:sp>
      <p:sp>
        <p:nvSpPr>
          <p:cNvPr id="10" name="직사각형 9">
            <a:extLst>
              <a:ext uri="{FF2B5EF4-FFF2-40B4-BE49-F238E27FC236}">
                <a16:creationId xmlns:a16="http://schemas.microsoft.com/office/drawing/2014/main" xmlns="" id="{F90CBFD7-D371-403C-9B54-2C6AE88B0415}"/>
              </a:ext>
            </a:extLst>
          </p:cNvPr>
          <p:cNvSpPr/>
          <p:nvPr/>
        </p:nvSpPr>
        <p:spPr>
          <a:xfrm>
            <a:off x="1" y="9708309"/>
            <a:ext cx="6858000" cy="1971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spTree>
    <p:extLst>
      <p:ext uri="{BB962C8B-B14F-4D97-AF65-F5344CB8AC3E}">
        <p14:creationId xmlns:p14="http://schemas.microsoft.com/office/powerpoint/2010/main" val="3103679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xmlns="" id="{1BB55AB2-3160-4620-A298-3C9A076B6E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2036" y="268323"/>
            <a:ext cx="665018" cy="350044"/>
          </a:xfrm>
          <a:prstGeom prst="rect">
            <a:avLst/>
          </a:prstGeom>
        </p:spPr>
      </p:pic>
      <p:sp>
        <p:nvSpPr>
          <p:cNvPr id="9" name="TextBox 8">
            <a:extLst>
              <a:ext uri="{FF2B5EF4-FFF2-40B4-BE49-F238E27FC236}">
                <a16:creationId xmlns:a16="http://schemas.microsoft.com/office/drawing/2014/main" xmlns="" id="{FD649420-0F57-48B7-8B38-9065B30BFAC3}"/>
              </a:ext>
            </a:extLst>
          </p:cNvPr>
          <p:cNvSpPr txBox="1"/>
          <p:nvPr/>
        </p:nvSpPr>
        <p:spPr>
          <a:xfrm>
            <a:off x="692735" y="2754789"/>
            <a:ext cx="5624931" cy="3729804"/>
          </a:xfrm>
          <a:prstGeom prst="rect">
            <a:avLst/>
          </a:prstGeom>
          <a:noFill/>
        </p:spPr>
        <p:txBody>
          <a:bodyPr wrap="square" rtlCol="0">
            <a:spAutoFit/>
          </a:bodyPr>
          <a:lstStyle/>
          <a:p>
            <a:pPr algn="just" latinLnBrk="1">
              <a:lnSpc>
                <a:spcPct val="107000"/>
              </a:lnSpc>
              <a:spcAft>
                <a:spcPts val="800"/>
              </a:spcAft>
            </a:pPr>
            <a:r>
              <a:rPr lang="en-US" altLang="ko-KR" b="1" kern="100" dirty="0">
                <a:ea typeface="맑은 고딕" panose="020B0503020000020004" pitchFamily="50" charset="-127"/>
                <a:cs typeface="Times New Roman" panose="02020603050405020304" pitchFamily="18" charset="0"/>
              </a:rPr>
              <a:t>③ Enhance efficiency through simplification</a:t>
            </a:r>
          </a:p>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	Generally, customers need to sign in and enter some information to express their good feelings on the product (e.g. writing a review) through their smartphones. However, this complicated process reduces efficiency. People use their time and energy before reaching the  original purpose. Touching touch can save this wasted time and energy. Through fingerprints recognition, thumbs verify one’s identification and provide data such as email address, shipping address, and etc. Thus, this simplification of the process will be effective in the aspect of efficiency.  </a:t>
            </a:r>
          </a:p>
        </p:txBody>
      </p:sp>
      <p:sp>
        <p:nvSpPr>
          <p:cNvPr id="10" name="직사각형 9">
            <a:extLst>
              <a:ext uri="{FF2B5EF4-FFF2-40B4-BE49-F238E27FC236}">
                <a16:creationId xmlns:a16="http://schemas.microsoft.com/office/drawing/2014/main" xmlns="" id="{F90CBFD7-D371-403C-9B54-2C6AE88B0415}"/>
              </a:ext>
            </a:extLst>
          </p:cNvPr>
          <p:cNvSpPr/>
          <p:nvPr/>
        </p:nvSpPr>
        <p:spPr>
          <a:xfrm>
            <a:off x="1" y="9708309"/>
            <a:ext cx="6858000" cy="1971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pic>
        <p:nvPicPr>
          <p:cNvPr id="8" name="그림 7" descr="그리기이(가) 표시된 사진&#10;&#10;자동 생성된 설명">
            <a:extLst>
              <a:ext uri="{FF2B5EF4-FFF2-40B4-BE49-F238E27FC236}">
                <a16:creationId xmlns:a16="http://schemas.microsoft.com/office/drawing/2014/main" xmlns="" id="{5AABC14C-E121-4ECC-91E1-8E30A85B3D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675" y="651650"/>
            <a:ext cx="1005536" cy="1228438"/>
          </a:xfrm>
          <a:prstGeom prst="rect">
            <a:avLst/>
          </a:prstGeom>
        </p:spPr>
      </p:pic>
      <p:pic>
        <p:nvPicPr>
          <p:cNvPr id="12" name="그림 11">
            <a:extLst>
              <a:ext uri="{FF2B5EF4-FFF2-40B4-BE49-F238E27FC236}">
                <a16:creationId xmlns:a16="http://schemas.microsoft.com/office/drawing/2014/main" xmlns="" id="{FD2A5352-E143-4EB8-846B-D1449228ECCA}"/>
              </a:ext>
            </a:extLst>
          </p:cNvPr>
          <p:cNvPicPr>
            <a:picLocks noChangeAspect="1"/>
          </p:cNvPicPr>
          <p:nvPr/>
        </p:nvPicPr>
        <p:blipFill rotWithShape="1">
          <a:blip r:embed="rId4">
            <a:extLst>
              <a:ext uri="{28A0092B-C50C-407E-A947-70E740481C1C}">
                <a14:useLocalDpi xmlns:a14="http://schemas.microsoft.com/office/drawing/2010/main" val="0"/>
              </a:ext>
            </a:extLst>
          </a:blip>
          <a:srcRect t="19621" b="21790"/>
          <a:stretch/>
        </p:blipFill>
        <p:spPr>
          <a:xfrm>
            <a:off x="3451753" y="847595"/>
            <a:ext cx="2718468" cy="1120425"/>
          </a:xfrm>
          <a:prstGeom prst="rect">
            <a:avLst/>
          </a:prstGeom>
        </p:spPr>
      </p:pic>
      <p:sp>
        <p:nvSpPr>
          <p:cNvPr id="13" name="화살표: 아래쪽 12">
            <a:extLst>
              <a:ext uri="{FF2B5EF4-FFF2-40B4-BE49-F238E27FC236}">
                <a16:creationId xmlns:a16="http://schemas.microsoft.com/office/drawing/2014/main" xmlns="" id="{2C163628-339C-48B9-9131-84CC291053A6}"/>
              </a:ext>
            </a:extLst>
          </p:cNvPr>
          <p:cNvSpPr/>
          <p:nvPr/>
        </p:nvSpPr>
        <p:spPr>
          <a:xfrm rot="16200000">
            <a:off x="2713990" y="1208788"/>
            <a:ext cx="306841" cy="45294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xmlns="" id="{0B3A5469-EADA-47DE-9993-0E0C99986BED}"/>
              </a:ext>
            </a:extLst>
          </p:cNvPr>
          <p:cNvSpPr txBox="1"/>
          <p:nvPr/>
        </p:nvSpPr>
        <p:spPr>
          <a:xfrm>
            <a:off x="806848" y="2102302"/>
            <a:ext cx="2381195" cy="388696"/>
          </a:xfrm>
          <a:prstGeom prst="rect">
            <a:avLst/>
          </a:prstGeom>
          <a:noFill/>
        </p:spPr>
        <p:txBody>
          <a:bodyPr wrap="square" rtlCol="0">
            <a:spAutoFit/>
          </a:bodyPr>
          <a:lstStyle/>
          <a:p>
            <a:pPr algn="just" latinLnBrk="1">
              <a:lnSpc>
                <a:spcPct val="107000"/>
              </a:lnSpc>
              <a:spcAft>
                <a:spcPts val="800"/>
              </a:spcAft>
            </a:pPr>
            <a:r>
              <a:rPr lang="en-US" altLang="ko-KR" sz="1800" kern="100" dirty="0">
                <a:effectLst/>
                <a:ea typeface="맑은 고딕" panose="020B0503020000020004" pitchFamily="50" charset="-127"/>
                <a:cs typeface="Times New Roman" panose="02020603050405020304" pitchFamily="18" charset="0"/>
              </a:rPr>
              <a:t>Express good feeling</a:t>
            </a:r>
            <a:endParaRPr lang="ko-KR" altLang="ko-KR" sz="1800" kern="100" dirty="0">
              <a:effectLst/>
              <a:ea typeface="맑은 고딕" panose="020B0503020000020004" pitchFamily="50" charset="-127"/>
              <a:cs typeface="Times New Roman" panose="02020603050405020304" pitchFamily="18" charset="0"/>
            </a:endParaRPr>
          </a:p>
        </p:txBody>
      </p:sp>
      <p:sp>
        <p:nvSpPr>
          <p:cNvPr id="15" name="TextBox 14">
            <a:extLst>
              <a:ext uri="{FF2B5EF4-FFF2-40B4-BE49-F238E27FC236}">
                <a16:creationId xmlns:a16="http://schemas.microsoft.com/office/drawing/2014/main" xmlns="" id="{EA236F8E-71F5-4BD4-8387-0334B9B9FBC4}"/>
              </a:ext>
            </a:extLst>
          </p:cNvPr>
          <p:cNvSpPr txBox="1"/>
          <p:nvPr/>
        </p:nvSpPr>
        <p:spPr>
          <a:xfrm>
            <a:off x="3814873" y="2102302"/>
            <a:ext cx="1992227" cy="388696"/>
          </a:xfrm>
          <a:prstGeom prst="rect">
            <a:avLst/>
          </a:prstGeom>
          <a:noFill/>
        </p:spPr>
        <p:txBody>
          <a:bodyPr wrap="square" rtlCol="0">
            <a:spAutoFit/>
          </a:bodyPr>
          <a:lstStyle/>
          <a:p>
            <a:pPr algn="just" latinLnBrk="1">
              <a:lnSpc>
                <a:spcPct val="107000"/>
              </a:lnSpc>
              <a:spcAft>
                <a:spcPts val="800"/>
              </a:spcAft>
            </a:pPr>
            <a:r>
              <a:rPr lang="en-US" altLang="ko-KR" sz="1800" kern="100" dirty="0">
                <a:effectLst/>
                <a:ea typeface="맑은 고딕" panose="020B0503020000020004" pitchFamily="50" charset="-127"/>
                <a:cs typeface="Times New Roman" panose="02020603050405020304" pitchFamily="18" charset="0"/>
              </a:rPr>
              <a:t>Close connection</a:t>
            </a:r>
            <a:endParaRPr lang="ko-KR" altLang="ko-KR" sz="1800" kern="100" dirty="0">
              <a:effectLst/>
              <a:ea typeface="맑은 고딕" panose="020B0503020000020004" pitchFamily="50" charset="-127"/>
              <a:cs typeface="Times New Roman" panose="02020603050405020304" pitchFamily="18" charset="0"/>
            </a:endParaRPr>
          </a:p>
        </p:txBody>
      </p:sp>
      <p:sp>
        <p:nvSpPr>
          <p:cNvPr id="2" name="TextBox 1"/>
          <p:cNvSpPr txBox="1"/>
          <p:nvPr/>
        </p:nvSpPr>
        <p:spPr>
          <a:xfrm>
            <a:off x="692734" y="6561623"/>
            <a:ext cx="5624931" cy="3344377"/>
          </a:xfrm>
          <a:prstGeom prst="rect">
            <a:avLst/>
          </a:prstGeom>
          <a:noFill/>
        </p:spPr>
        <p:txBody>
          <a:bodyPr wrap="square" rtlCol="0">
            <a:spAutoFit/>
          </a:bodyPr>
          <a:lstStyle/>
          <a:p>
            <a:pPr algn="just">
              <a:lnSpc>
                <a:spcPct val="107000"/>
              </a:lnSpc>
              <a:spcAft>
                <a:spcPts val="800"/>
              </a:spcAft>
            </a:pPr>
            <a:r>
              <a:rPr lang="ko-KR" altLang="en-US" b="1" kern="100" dirty="0">
                <a:ea typeface="맑은 고딕" panose="020B0503020000020004" pitchFamily="50" charset="-127"/>
                <a:cs typeface="Times New Roman" panose="02020603050405020304" pitchFamily="18" charset="0"/>
              </a:rPr>
              <a:t>④</a:t>
            </a:r>
            <a:r>
              <a:rPr lang="en-US" altLang="ko-KR" b="1" kern="100" dirty="0">
                <a:ea typeface="맑은 고딕" panose="020B0503020000020004" pitchFamily="50" charset="-127"/>
                <a:cs typeface="Times New Roman" panose="02020603050405020304" pitchFamily="18" charset="0"/>
              </a:rPr>
              <a:t> Provide a higher level of security</a:t>
            </a:r>
            <a:endParaRPr lang="en-US" altLang="ko-KR" dirty="0">
              <a:latin typeface="Arial" panose="020B0604020202020204" pitchFamily="34" charset="0"/>
              <a:ea typeface="Malgun Gothic" panose="020B0503020000020004" pitchFamily="34" charset="-127"/>
              <a:cs typeface="Times New Roman" panose="02020603050405020304" pitchFamily="18" charset="0"/>
            </a:endParaRPr>
          </a:p>
          <a:p>
            <a:pPr algn="just">
              <a:lnSpc>
                <a:spcPct val="107000"/>
              </a:lnSpc>
              <a:spcAft>
                <a:spcPts val="800"/>
              </a:spcAft>
            </a:pPr>
            <a:r>
              <a:rPr lang="en-US" altLang="ko-KR" dirty="0">
                <a:latin typeface="Arial" panose="020B0604020202020204" pitchFamily="34" charset="0"/>
                <a:ea typeface="Malgun Gothic" panose="020B0503020000020004" pitchFamily="34" charset="-127"/>
                <a:cs typeface="Times New Roman" panose="02020603050405020304" pitchFamily="18" charset="0"/>
              </a:rPr>
              <a:t>	Touching touch will not only provide convenience by skipping some process but also offer a higher level of security on your personal information.</a:t>
            </a:r>
            <a:endParaRPr lang="en-US" altLang="ko-KR" dirty="0">
              <a:latin typeface="Calibri" panose="020F0502020204030204" pitchFamily="34" charset="0"/>
              <a:ea typeface="Malgun Gothic" panose="020B0503020000020004" pitchFamily="34" charset="-127"/>
              <a:cs typeface="Times New Roman" panose="02020603050405020304" pitchFamily="18" charset="0"/>
            </a:endParaRPr>
          </a:p>
          <a:p>
            <a:pPr algn="just">
              <a:lnSpc>
                <a:spcPct val="107000"/>
              </a:lnSpc>
              <a:spcAft>
                <a:spcPts val="800"/>
              </a:spcAft>
            </a:pPr>
            <a:r>
              <a:rPr lang="en-US" altLang="ko-KR" dirty="0">
                <a:latin typeface="Arial" panose="020B0604020202020204" pitchFamily="34" charset="0"/>
                <a:ea typeface="Malgun Gothic" panose="020B0503020000020004" pitchFamily="34" charset="-127"/>
                <a:cs typeface="Times New Roman" panose="02020603050405020304" pitchFamily="18" charset="0"/>
              </a:rPr>
              <a:t>	Biometric security including fingerprint is one of the most powerful security systems. If it says your personal information is accessible only by your fingerprint, it means your personal information is protected by fingerprint security.</a:t>
            </a:r>
          </a:p>
          <a:p>
            <a:endParaRPr lang="ko-KR" altLang="en-US" dirty="0"/>
          </a:p>
        </p:txBody>
      </p:sp>
    </p:spTree>
    <p:extLst>
      <p:ext uri="{BB962C8B-B14F-4D97-AF65-F5344CB8AC3E}">
        <p14:creationId xmlns:p14="http://schemas.microsoft.com/office/powerpoint/2010/main" val="174870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xmlns="" id="{1BB55AB2-3160-4620-A298-3C9A076B6E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2036" y="268323"/>
            <a:ext cx="665018" cy="350044"/>
          </a:xfrm>
          <a:prstGeom prst="rect">
            <a:avLst/>
          </a:prstGeom>
        </p:spPr>
      </p:pic>
      <p:sp>
        <p:nvSpPr>
          <p:cNvPr id="9" name="TextBox 8">
            <a:extLst>
              <a:ext uri="{FF2B5EF4-FFF2-40B4-BE49-F238E27FC236}">
                <a16:creationId xmlns:a16="http://schemas.microsoft.com/office/drawing/2014/main" xmlns="" id="{4E3A07E9-A628-49A9-940D-CC294B5C0156}"/>
              </a:ext>
            </a:extLst>
          </p:cNvPr>
          <p:cNvSpPr txBox="1"/>
          <p:nvPr/>
        </p:nvSpPr>
        <p:spPr>
          <a:xfrm>
            <a:off x="616535" y="924393"/>
            <a:ext cx="5624931" cy="3751283"/>
          </a:xfrm>
          <a:prstGeom prst="rect">
            <a:avLst/>
          </a:prstGeom>
          <a:noFill/>
        </p:spPr>
        <p:txBody>
          <a:bodyPr wrap="square" rtlCol="0">
            <a:spAutoFit/>
          </a:bodyPr>
          <a:lstStyle/>
          <a:p>
            <a:pPr algn="just">
              <a:lnSpc>
                <a:spcPct val="107000"/>
              </a:lnSpc>
              <a:spcAft>
                <a:spcPts val="800"/>
              </a:spcAft>
            </a:pPr>
            <a:r>
              <a:rPr lang="en-US" altLang="ko-KR" dirty="0">
                <a:latin typeface="Arial" panose="020B0604020202020204" pitchFamily="34" charset="0"/>
                <a:ea typeface="Malgun Gothic" panose="020B0503020000020004" pitchFamily="34" charset="-127"/>
              </a:rPr>
              <a:t>	On many websites and applications, in order to skip repetitive typing, you can decide to save your personal information such as account IDs, passwords, and address automatically. Under this setting, there is a possible security risk that other people could physically take your phone and access your personal information.</a:t>
            </a:r>
          </a:p>
          <a:p>
            <a:pPr algn="just">
              <a:lnSpc>
                <a:spcPct val="107000"/>
              </a:lnSpc>
              <a:spcAft>
                <a:spcPts val="800"/>
              </a:spcAft>
            </a:pPr>
            <a:r>
              <a:rPr lang="en-US" altLang="ko-KR" dirty="0">
                <a:latin typeface="Arial" panose="020B0604020202020204" pitchFamily="34" charset="0"/>
                <a:ea typeface="Malgun Gothic" panose="020B0503020000020004" pitchFamily="34" charset="-127"/>
                <a:cs typeface="Times New Roman" panose="02020603050405020304" pitchFamily="18" charset="0"/>
              </a:rPr>
              <a:t>	However, Touching Touch will not allow other people to access your personal information, as your personal information is only approachable with your fingerprint. So, your personal information could be protected more securely.</a:t>
            </a:r>
            <a:endParaRPr lang="ko-KR" altLang="ko-KR" kern="100" dirty="0">
              <a:ea typeface="맑은 고딕" panose="020B0503020000020004" pitchFamily="50" charset="-127"/>
              <a:cs typeface="Times New Roman" panose="02020603050405020304" pitchFamily="18" charset="0"/>
            </a:endParaRPr>
          </a:p>
        </p:txBody>
      </p:sp>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2827" y="4262438"/>
            <a:ext cx="3432345" cy="3432345"/>
          </a:xfrm>
          <a:prstGeom prst="rect">
            <a:avLst/>
          </a:prstGeom>
        </p:spPr>
      </p:pic>
      <p:sp>
        <p:nvSpPr>
          <p:cNvPr id="6" name="직사각형 5">
            <a:extLst>
              <a:ext uri="{FF2B5EF4-FFF2-40B4-BE49-F238E27FC236}">
                <a16:creationId xmlns:a16="http://schemas.microsoft.com/office/drawing/2014/main" xmlns="" id="{73206390-9B8F-45F3-9D29-E8D6ED48AA03}"/>
              </a:ext>
            </a:extLst>
          </p:cNvPr>
          <p:cNvSpPr/>
          <p:nvPr/>
        </p:nvSpPr>
        <p:spPr>
          <a:xfrm>
            <a:off x="1" y="9708309"/>
            <a:ext cx="6858000" cy="1971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spTree>
    <p:extLst>
      <p:ext uri="{BB962C8B-B14F-4D97-AF65-F5344CB8AC3E}">
        <p14:creationId xmlns:p14="http://schemas.microsoft.com/office/powerpoint/2010/main" val="1589170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xmlns="" id="{1BB55AB2-3160-4620-A298-3C9A076B6E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2036" y="268323"/>
            <a:ext cx="665018" cy="350044"/>
          </a:xfrm>
          <a:prstGeom prst="rect">
            <a:avLst/>
          </a:prstGeom>
        </p:spPr>
      </p:pic>
      <p:sp>
        <p:nvSpPr>
          <p:cNvPr id="9" name="TextBox 8">
            <a:extLst>
              <a:ext uri="{FF2B5EF4-FFF2-40B4-BE49-F238E27FC236}">
                <a16:creationId xmlns:a16="http://schemas.microsoft.com/office/drawing/2014/main" xmlns="" id="{FD649420-0F57-48B7-8B38-9065B30BFAC3}"/>
              </a:ext>
            </a:extLst>
          </p:cNvPr>
          <p:cNvSpPr txBox="1"/>
          <p:nvPr/>
        </p:nvSpPr>
        <p:spPr>
          <a:xfrm>
            <a:off x="616535" y="1279209"/>
            <a:ext cx="5624931" cy="3158557"/>
          </a:xfrm>
          <a:prstGeom prst="rect">
            <a:avLst/>
          </a:prstGeom>
          <a:noFill/>
        </p:spPr>
        <p:txBody>
          <a:bodyPr wrap="square" rtlCol="0">
            <a:spAutoFit/>
          </a:bodyPr>
          <a:lstStyle/>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	On the smartphones with under-display sensors, a single touch on the fingerprint scanner is not the same one as the other touches on the display anymore. That means the touch has developed to have a function of authentication. And now, on the display with the full-screen fingerprint scanner, the touch takes one more step. ‘Touching Touch’, connecting specific information with fingerprint information, would be the next step of it.</a:t>
            </a:r>
            <a:endParaRPr lang="ko-KR" altLang="ko-KR" kern="100" dirty="0">
              <a:ea typeface="맑은 고딕" panose="020B0503020000020004" pitchFamily="50" charset="-127"/>
              <a:cs typeface="Times New Roman" panose="02020603050405020304" pitchFamily="18" charset="0"/>
            </a:endParaRPr>
          </a:p>
          <a:p>
            <a:pPr algn="just" latinLnBrk="1">
              <a:lnSpc>
                <a:spcPct val="107000"/>
              </a:lnSpc>
              <a:spcAft>
                <a:spcPts val="800"/>
              </a:spcAft>
            </a:pPr>
            <a:endParaRPr lang="ko-KR" altLang="ko-KR" sz="1800" kern="100" dirty="0">
              <a:effectLst/>
              <a:ea typeface="맑은 고딕" panose="020B0503020000020004" pitchFamily="50" charset="-127"/>
              <a:cs typeface="Times New Roman" panose="02020603050405020304" pitchFamily="18" charset="0"/>
            </a:endParaRPr>
          </a:p>
        </p:txBody>
      </p:sp>
      <p:sp>
        <p:nvSpPr>
          <p:cNvPr id="10" name="직사각형 9">
            <a:extLst>
              <a:ext uri="{FF2B5EF4-FFF2-40B4-BE49-F238E27FC236}">
                <a16:creationId xmlns:a16="http://schemas.microsoft.com/office/drawing/2014/main" xmlns="" id="{F90CBFD7-D371-403C-9B54-2C6AE88B0415}"/>
              </a:ext>
            </a:extLst>
          </p:cNvPr>
          <p:cNvSpPr/>
          <p:nvPr/>
        </p:nvSpPr>
        <p:spPr>
          <a:xfrm>
            <a:off x="1" y="9708309"/>
            <a:ext cx="6858000" cy="1971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pic>
        <p:nvPicPr>
          <p:cNvPr id="13" name="그림 12">
            <a:extLst>
              <a:ext uri="{FF2B5EF4-FFF2-40B4-BE49-F238E27FC236}">
                <a16:creationId xmlns:a16="http://schemas.microsoft.com/office/drawing/2014/main" xmlns="" id="{BDC76671-2202-40D7-8C62-2B084E7644F3}"/>
              </a:ext>
            </a:extLst>
          </p:cNvPr>
          <p:cNvPicPr>
            <a:picLocks noChangeAspect="1"/>
          </p:cNvPicPr>
          <p:nvPr/>
        </p:nvPicPr>
        <p:blipFill>
          <a:blip r:embed="rId3"/>
          <a:stretch>
            <a:fillRect/>
          </a:stretch>
        </p:blipFill>
        <p:spPr>
          <a:xfrm>
            <a:off x="2093351" y="4349994"/>
            <a:ext cx="2823700" cy="1206012"/>
          </a:xfrm>
          <a:prstGeom prst="rect">
            <a:avLst/>
          </a:prstGeom>
        </p:spPr>
      </p:pic>
      <p:sp>
        <p:nvSpPr>
          <p:cNvPr id="15" name="TextBox 14">
            <a:extLst>
              <a:ext uri="{FF2B5EF4-FFF2-40B4-BE49-F238E27FC236}">
                <a16:creationId xmlns:a16="http://schemas.microsoft.com/office/drawing/2014/main" xmlns="" id="{0ADFDA76-6144-4861-95FA-E49539C7C20F}"/>
              </a:ext>
            </a:extLst>
          </p:cNvPr>
          <p:cNvSpPr txBox="1"/>
          <p:nvPr/>
        </p:nvSpPr>
        <p:spPr>
          <a:xfrm>
            <a:off x="616535" y="5766543"/>
            <a:ext cx="5624931" cy="3055965"/>
          </a:xfrm>
          <a:prstGeom prst="rect">
            <a:avLst/>
          </a:prstGeom>
          <a:noFill/>
        </p:spPr>
        <p:txBody>
          <a:bodyPr wrap="square" rtlCol="0">
            <a:spAutoFit/>
          </a:bodyPr>
          <a:lstStyle/>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	There is the fingerprint information that you have registered on the system of your smartphone. We will connect certain data with your fingerprint information. Then, your smartphone will make a folder linked to the fingerprint information and put those data into the folder. In other words, we will make a folder on your personal data, which is only accessible with your fingerprint. The data stored in the folder could be taken out whenever you need them, as you have nothing but your fingerprint.</a:t>
            </a:r>
            <a:endParaRPr lang="ko-KR" altLang="ko-KR" sz="1800" kern="100" dirty="0">
              <a:effectLst/>
              <a:ea typeface="맑은 고딕" panose="020B0503020000020004" pitchFamily="50" charset="-127"/>
              <a:cs typeface="Times New Roman" panose="02020603050405020304" pitchFamily="18" charset="0"/>
            </a:endParaRPr>
          </a:p>
        </p:txBody>
      </p:sp>
      <p:sp>
        <p:nvSpPr>
          <p:cNvPr id="12" name="TextBox 11">
            <a:extLst>
              <a:ext uri="{FF2B5EF4-FFF2-40B4-BE49-F238E27FC236}">
                <a16:creationId xmlns:a16="http://schemas.microsoft.com/office/drawing/2014/main" xmlns="" id="{AC3C161F-301D-4D11-A4CA-E2C23DD02586}"/>
              </a:ext>
            </a:extLst>
          </p:cNvPr>
          <p:cNvSpPr txBox="1"/>
          <p:nvPr/>
        </p:nvSpPr>
        <p:spPr>
          <a:xfrm>
            <a:off x="616535" y="751189"/>
            <a:ext cx="5763483" cy="523220"/>
          </a:xfrm>
          <a:prstGeom prst="rect">
            <a:avLst/>
          </a:prstGeom>
          <a:noFill/>
        </p:spPr>
        <p:txBody>
          <a:bodyPr wrap="square" rtlCol="0">
            <a:spAutoFit/>
          </a:bodyPr>
          <a:lstStyle/>
          <a:p>
            <a:r>
              <a:rPr lang="en-US" altLang="ko-KR" sz="2800" kern="100" dirty="0">
                <a:effectLst/>
                <a:latin typeface="+mj-lt"/>
                <a:ea typeface="맑은 고딕" panose="020B0503020000020004" pitchFamily="50" charset="-127"/>
                <a:cs typeface="Arial" panose="020B0604020202020204" pitchFamily="34" charset="0"/>
              </a:rPr>
              <a:t>II. Direction of Progress</a:t>
            </a:r>
            <a:endParaRPr lang="ko-KR" altLang="ko-KR" sz="2800" kern="100" dirty="0">
              <a:effectLst/>
              <a:latin typeface="+mj-lt"/>
              <a:ea typeface="맑은 고딕" panose="020B0503020000020004" pitchFamily="50" charset="-127"/>
              <a:cs typeface="Arial" panose="020B0604020202020204" pitchFamily="34" charset="0"/>
            </a:endParaRPr>
          </a:p>
        </p:txBody>
      </p:sp>
    </p:spTree>
    <p:extLst>
      <p:ext uri="{BB962C8B-B14F-4D97-AF65-F5344CB8AC3E}">
        <p14:creationId xmlns:p14="http://schemas.microsoft.com/office/powerpoint/2010/main" val="112344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xmlns="" id="{1BB55AB2-3160-4620-A298-3C9A076B6E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2036" y="268323"/>
            <a:ext cx="665018" cy="350044"/>
          </a:xfrm>
          <a:prstGeom prst="rect">
            <a:avLst/>
          </a:prstGeom>
        </p:spPr>
      </p:pic>
      <p:sp>
        <p:nvSpPr>
          <p:cNvPr id="9" name="TextBox 8">
            <a:extLst>
              <a:ext uri="{FF2B5EF4-FFF2-40B4-BE49-F238E27FC236}">
                <a16:creationId xmlns:a16="http://schemas.microsoft.com/office/drawing/2014/main" xmlns="" id="{4E3A07E9-A628-49A9-940D-CC294B5C0156}"/>
              </a:ext>
            </a:extLst>
          </p:cNvPr>
          <p:cNvSpPr txBox="1"/>
          <p:nvPr/>
        </p:nvSpPr>
        <p:spPr>
          <a:xfrm>
            <a:off x="692736" y="887323"/>
            <a:ext cx="5624931" cy="3067378"/>
          </a:xfrm>
          <a:prstGeom prst="rect">
            <a:avLst/>
          </a:prstGeom>
          <a:noFill/>
        </p:spPr>
        <p:txBody>
          <a:bodyPr wrap="square" rtlCol="0">
            <a:spAutoFit/>
          </a:bodyPr>
          <a:lstStyle/>
          <a:p>
            <a:pPr algn="just" latinLnBrk="1">
              <a:lnSpc>
                <a:spcPct val="107000"/>
              </a:lnSpc>
              <a:spcAft>
                <a:spcPts val="800"/>
              </a:spcAft>
            </a:pPr>
            <a:endParaRPr lang="en-US" altLang="ko-KR" kern="100" dirty="0">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	Most of the smartphones contain settings related to fingerprint, for it is one of the most effective ways to maintain security of the system. So, we register our fingerprint information and set up various usage of it. </a:t>
            </a:r>
          </a:p>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	Our team will put another option on the setting page, named ‘Offer information by fingerprint recognition’.</a:t>
            </a:r>
            <a:endParaRPr lang="ko-KR" altLang="ko-KR" kern="100" dirty="0">
              <a:ea typeface="맑은 고딕" panose="020B0503020000020004" pitchFamily="50" charset="-127"/>
              <a:cs typeface="Times New Roman" panose="02020603050405020304" pitchFamily="18" charset="0"/>
            </a:endParaRPr>
          </a:p>
          <a:p>
            <a:pPr algn="just" latinLnBrk="1">
              <a:lnSpc>
                <a:spcPct val="107000"/>
              </a:lnSpc>
              <a:spcAft>
                <a:spcPts val="800"/>
              </a:spcAft>
            </a:pPr>
            <a:endParaRPr lang="ko-KR" altLang="ko-KR" kern="100" dirty="0">
              <a:ea typeface="맑은 고딕" panose="020B0503020000020004" pitchFamily="50" charset="-127"/>
              <a:cs typeface="Times New Roman" panose="02020603050405020304" pitchFamily="18" charset="0"/>
            </a:endParaRPr>
          </a:p>
        </p:txBody>
      </p:sp>
      <p:grpSp>
        <p:nvGrpSpPr>
          <p:cNvPr id="4" name="그룹 3">
            <a:extLst>
              <a:ext uri="{FF2B5EF4-FFF2-40B4-BE49-F238E27FC236}">
                <a16:creationId xmlns:a16="http://schemas.microsoft.com/office/drawing/2014/main" xmlns="" id="{C9EDA5C6-2013-4A10-8F39-3E8564D4F882}"/>
              </a:ext>
            </a:extLst>
          </p:cNvPr>
          <p:cNvGrpSpPr/>
          <p:nvPr/>
        </p:nvGrpSpPr>
        <p:grpSpPr>
          <a:xfrm>
            <a:off x="568036" y="3720075"/>
            <a:ext cx="5749631" cy="3932776"/>
            <a:chOff x="568036" y="5405185"/>
            <a:chExt cx="5749631" cy="3932776"/>
          </a:xfrm>
        </p:grpSpPr>
        <p:pic>
          <p:nvPicPr>
            <p:cNvPr id="11" name="그림 10">
              <a:extLst>
                <a:ext uri="{FF2B5EF4-FFF2-40B4-BE49-F238E27FC236}">
                  <a16:creationId xmlns:a16="http://schemas.microsoft.com/office/drawing/2014/main" xmlns="" id="{66B02B32-3E9E-4DAB-9CFE-B3723B2C63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096" y="5405185"/>
              <a:ext cx="2189004" cy="3738816"/>
            </a:xfrm>
            <a:prstGeom prst="rect">
              <a:avLst/>
            </a:prstGeom>
            <a:effectLst>
              <a:outerShdw blurRad="50800" dist="38100" dir="2700000" algn="tl" rotWithShape="0">
                <a:prstClr val="black">
                  <a:alpha val="40000"/>
                </a:prstClr>
              </a:outerShdw>
            </a:effectLst>
          </p:spPr>
        </p:pic>
        <p:pic>
          <p:nvPicPr>
            <p:cNvPr id="13" name="그림 12">
              <a:extLst>
                <a:ext uri="{FF2B5EF4-FFF2-40B4-BE49-F238E27FC236}">
                  <a16:creationId xmlns:a16="http://schemas.microsoft.com/office/drawing/2014/main" xmlns="" id="{5F5313C5-DE4A-4CC9-84BA-C73BBB6E272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56431" y="5438338"/>
              <a:ext cx="2861236" cy="2047560"/>
            </a:xfrm>
            <a:prstGeom prst="rect">
              <a:avLst/>
            </a:prstGeom>
            <a:effectLst>
              <a:outerShdw blurRad="50800" dist="38100" dir="2700000" algn="tl" rotWithShape="0">
                <a:prstClr val="black">
                  <a:alpha val="40000"/>
                </a:prstClr>
              </a:outerShdw>
            </a:effectLst>
          </p:spPr>
        </p:pic>
        <p:sp>
          <p:nvSpPr>
            <p:cNvPr id="14" name="사각형: 둥근 모서리 13">
              <a:extLst>
                <a:ext uri="{FF2B5EF4-FFF2-40B4-BE49-F238E27FC236}">
                  <a16:creationId xmlns:a16="http://schemas.microsoft.com/office/drawing/2014/main" xmlns="" id="{76D04BC1-484B-41ED-92F8-6392E197E89D}"/>
                </a:ext>
              </a:extLst>
            </p:cNvPr>
            <p:cNvSpPr/>
            <p:nvPr/>
          </p:nvSpPr>
          <p:spPr>
            <a:xfrm>
              <a:off x="568036" y="7592291"/>
              <a:ext cx="2452256" cy="174567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57150">
                  <a:solidFill>
                    <a:schemeClr val="tx1"/>
                  </a:solidFill>
                </a:ln>
              </a:endParaRPr>
            </a:p>
          </p:txBody>
        </p:sp>
        <p:sp>
          <p:nvSpPr>
            <p:cNvPr id="15" name="화살표: 아래쪽 14">
              <a:extLst>
                <a:ext uri="{FF2B5EF4-FFF2-40B4-BE49-F238E27FC236}">
                  <a16:creationId xmlns:a16="http://schemas.microsoft.com/office/drawing/2014/main" xmlns="" id="{73C0BA04-F872-45F0-89A7-03D58E80C68B}"/>
                </a:ext>
              </a:extLst>
            </p:cNvPr>
            <p:cNvSpPr/>
            <p:nvPr/>
          </p:nvSpPr>
          <p:spPr>
            <a:xfrm rot="13534411">
              <a:off x="2884100" y="6762401"/>
              <a:ext cx="544900" cy="72349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xmlns="" id="{415B749C-AD9E-4B27-B9FF-9A9FDA0A2120}"/>
                </a:ext>
              </a:extLst>
            </p:cNvPr>
            <p:cNvSpPr/>
            <p:nvPr/>
          </p:nvSpPr>
          <p:spPr>
            <a:xfrm>
              <a:off x="3456430" y="7373821"/>
              <a:ext cx="2861237" cy="526474"/>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a:solidFill>
                    <a:schemeClr val="accent5"/>
                  </a:solidFill>
                </a:rPr>
                <a:t>Offer information by fingerprint recognition</a:t>
              </a:r>
              <a:endParaRPr lang="ko-KR" altLang="en-US" sz="1400" dirty="0">
                <a:solidFill>
                  <a:schemeClr val="accent5"/>
                </a:solidFill>
              </a:endParaRPr>
            </a:p>
          </p:txBody>
        </p:sp>
        <p:cxnSp>
          <p:nvCxnSpPr>
            <p:cNvPr id="18" name="연결선: 꺾임 17">
              <a:extLst>
                <a:ext uri="{FF2B5EF4-FFF2-40B4-BE49-F238E27FC236}">
                  <a16:creationId xmlns:a16="http://schemas.microsoft.com/office/drawing/2014/main" xmlns="" id="{4C43F06F-02F5-484B-AC9B-DE3213C9EC3A}"/>
                </a:ext>
              </a:extLst>
            </p:cNvPr>
            <p:cNvCxnSpPr>
              <a:cxnSpLocks/>
            </p:cNvCxnSpPr>
            <p:nvPr/>
          </p:nvCxnSpPr>
          <p:spPr>
            <a:xfrm>
              <a:off x="3886201" y="7900294"/>
              <a:ext cx="549251" cy="28307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xmlns="" id="{EA01F831-A92C-4999-A714-97A49CF2FB84}"/>
                </a:ext>
              </a:extLst>
            </p:cNvPr>
            <p:cNvSpPr txBox="1"/>
            <p:nvPr/>
          </p:nvSpPr>
          <p:spPr>
            <a:xfrm>
              <a:off x="4559300" y="8102600"/>
              <a:ext cx="1682750" cy="1200329"/>
            </a:xfrm>
            <a:prstGeom prst="rect">
              <a:avLst/>
            </a:prstGeom>
            <a:noFill/>
          </p:spPr>
          <p:txBody>
            <a:bodyPr wrap="square" rtlCol="0">
              <a:spAutoFit/>
            </a:bodyPr>
            <a:lstStyle/>
            <a:p>
              <a:r>
                <a:rPr lang="en-US" altLang="ko-KR" dirty="0"/>
                <a:t>Touch this function and register your information</a:t>
              </a:r>
              <a:endParaRPr lang="ko-KR" altLang="en-US" dirty="0"/>
            </a:p>
          </p:txBody>
        </p:sp>
      </p:grpSp>
      <p:sp>
        <p:nvSpPr>
          <p:cNvPr id="20" name="TextBox 19">
            <a:extLst>
              <a:ext uri="{FF2B5EF4-FFF2-40B4-BE49-F238E27FC236}">
                <a16:creationId xmlns:a16="http://schemas.microsoft.com/office/drawing/2014/main" xmlns="" id="{67771043-B8E7-4706-968F-E31C03F37F60}"/>
              </a:ext>
            </a:extLst>
          </p:cNvPr>
          <p:cNvSpPr txBox="1"/>
          <p:nvPr/>
        </p:nvSpPr>
        <p:spPr>
          <a:xfrm>
            <a:off x="692736" y="7844355"/>
            <a:ext cx="5624932" cy="1574149"/>
          </a:xfrm>
          <a:prstGeom prst="rect">
            <a:avLst/>
          </a:prstGeom>
          <a:noFill/>
        </p:spPr>
        <p:txBody>
          <a:bodyPr wrap="square" rtlCol="0">
            <a:spAutoFit/>
          </a:bodyPr>
          <a:lstStyle/>
          <a:p>
            <a:pPr algn="just" latinLnBrk="1">
              <a:lnSpc>
                <a:spcPct val="107000"/>
              </a:lnSpc>
              <a:spcAft>
                <a:spcPts val="800"/>
              </a:spcAft>
            </a:pPr>
            <a:r>
              <a:rPr lang="en-US" altLang="ko-KR" kern="100" dirty="0">
                <a:ea typeface="맑은 고딕" panose="020B0503020000020004" pitchFamily="50" charset="-127"/>
                <a:cs typeface="Times New Roman" panose="02020603050405020304" pitchFamily="18" charset="0"/>
              </a:rPr>
              <a:t>	</a:t>
            </a:r>
            <a:r>
              <a:rPr lang="en-US" altLang="ko-KR" sz="1800" kern="100" dirty="0">
                <a:effectLst/>
                <a:ea typeface="맑은 고딕" panose="020B0503020000020004" pitchFamily="50" charset="-127"/>
                <a:cs typeface="Times New Roman" panose="02020603050405020304" pitchFamily="18" charset="0"/>
              </a:rPr>
              <a:t>This part of the setting </a:t>
            </a:r>
            <a:r>
              <a:rPr lang="en-US" altLang="ko-KR" kern="100" dirty="0">
                <a:ea typeface="맑은 고딕" panose="020B0503020000020004" pitchFamily="50" charset="-127"/>
                <a:cs typeface="Times New Roman" panose="02020603050405020304" pitchFamily="18" charset="0"/>
              </a:rPr>
              <a:t>would be like a folder storing the data. In this area, we can put in and pull out the data. The data can be your name, birthdate, address, phone number, accounts, and any information that you think needs to be stored.</a:t>
            </a:r>
            <a:endParaRPr lang="ko-KR" altLang="ko-KR" sz="1800" kern="100" dirty="0">
              <a:effectLst/>
              <a:ea typeface="맑은 고딕" panose="020B0503020000020004" pitchFamily="50" charset="-127"/>
              <a:cs typeface="Times New Roman" panose="02020603050405020304" pitchFamily="18" charset="0"/>
            </a:endParaRPr>
          </a:p>
        </p:txBody>
      </p:sp>
      <p:sp>
        <p:nvSpPr>
          <p:cNvPr id="16" name="TextBox 15">
            <a:extLst>
              <a:ext uri="{FF2B5EF4-FFF2-40B4-BE49-F238E27FC236}">
                <a16:creationId xmlns:a16="http://schemas.microsoft.com/office/drawing/2014/main" xmlns="" id="{4C0D2C83-CD0C-49D1-B115-4132077BAAD2}"/>
              </a:ext>
            </a:extLst>
          </p:cNvPr>
          <p:cNvSpPr txBox="1"/>
          <p:nvPr/>
        </p:nvSpPr>
        <p:spPr>
          <a:xfrm>
            <a:off x="680379" y="710017"/>
            <a:ext cx="4867691" cy="461665"/>
          </a:xfrm>
          <a:prstGeom prst="rect">
            <a:avLst/>
          </a:prstGeom>
          <a:noFill/>
        </p:spPr>
        <p:txBody>
          <a:bodyPr wrap="square" rtlCol="0">
            <a:spAutoFit/>
          </a:bodyPr>
          <a:lstStyle/>
          <a:p>
            <a:r>
              <a:rPr lang="en-US" altLang="ko-KR" sz="2400" b="1" kern="100" dirty="0">
                <a:solidFill>
                  <a:srgbClr val="FF0000"/>
                </a:solidFill>
                <a:ea typeface="맑은 고딕" panose="020B0503020000020004" pitchFamily="50" charset="-127"/>
                <a:cs typeface="Times New Roman" panose="02020603050405020304" pitchFamily="18" charset="0"/>
              </a:rPr>
              <a:t>(1) Setting the Information</a:t>
            </a:r>
            <a:endParaRPr lang="ko-KR" altLang="en-US" sz="2400" b="1" dirty="0">
              <a:solidFill>
                <a:srgbClr val="FF0000"/>
              </a:solidFill>
            </a:endParaRPr>
          </a:p>
        </p:txBody>
      </p:sp>
      <p:sp>
        <p:nvSpPr>
          <p:cNvPr id="21" name="직사각형 20">
            <a:extLst>
              <a:ext uri="{FF2B5EF4-FFF2-40B4-BE49-F238E27FC236}">
                <a16:creationId xmlns:a16="http://schemas.microsoft.com/office/drawing/2014/main" xmlns="" id="{8BFE02F8-9DB6-45A5-B25D-6D60E8B92750}"/>
              </a:ext>
            </a:extLst>
          </p:cNvPr>
          <p:cNvSpPr/>
          <p:nvPr/>
        </p:nvSpPr>
        <p:spPr>
          <a:xfrm>
            <a:off x="1" y="9708309"/>
            <a:ext cx="6858000" cy="1971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NanumSquare Light" panose="020B0600000101010101" pitchFamily="34" charset="-127"/>
              <a:ea typeface="NanumSquare Light" panose="020B0600000101010101" pitchFamily="34" charset="-127"/>
            </a:endParaRPr>
          </a:p>
        </p:txBody>
      </p:sp>
    </p:spTree>
    <p:extLst>
      <p:ext uri="{BB962C8B-B14F-4D97-AF65-F5344CB8AC3E}">
        <p14:creationId xmlns:p14="http://schemas.microsoft.com/office/powerpoint/2010/main" val="3934475871"/>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사용자 지정 1">
      <a:majorFont>
        <a:latin typeface="Arial Black"/>
        <a:ea typeface="굴림"/>
        <a:cs typeface=""/>
      </a:majorFont>
      <a:minorFont>
        <a:latin typeface="Arial"/>
        <a:ea typeface="굴림"/>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1592</TotalTime>
  <Words>472</Words>
  <Application>Microsoft Office PowerPoint</Application>
  <PresentationFormat>A4 용지(210x297mm)</PresentationFormat>
  <Paragraphs>159</Paragraphs>
  <Slides>27</Slides>
  <Notes>0</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27</vt:i4>
      </vt:variant>
    </vt:vector>
  </HeadingPairs>
  <TitlesOfParts>
    <vt:vector size="37" baseType="lpstr">
      <vt:lpstr>NanumSquare Light</vt:lpstr>
      <vt:lpstr>굴림</vt:lpstr>
      <vt:lpstr>맑은 고딕</vt:lpstr>
      <vt:lpstr>맑은 고딕</vt:lpstr>
      <vt:lpstr>Arial</vt:lpstr>
      <vt:lpstr>Arial Black</vt:lpstr>
      <vt:lpstr>Arial Rounded MT Bold</vt:lpstr>
      <vt:lpstr>Calibri</vt:lpstr>
      <vt:lpstr>Times New Roman</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ckdwl</dc:creator>
  <cp:lastModifiedBy>정 동우</cp:lastModifiedBy>
  <cp:revision>149</cp:revision>
  <cp:lastPrinted>2020-09-29T08:06:02Z</cp:lastPrinted>
  <dcterms:created xsi:type="dcterms:W3CDTF">2020-09-29T06:44:57Z</dcterms:created>
  <dcterms:modified xsi:type="dcterms:W3CDTF">2020-10-04T17:15:26Z</dcterms:modified>
</cp:coreProperties>
</file>