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75" r:id="rId3"/>
    <p:sldId id="357" r:id="rId4"/>
    <p:sldId id="358" r:id="rId5"/>
    <p:sldId id="277" r:id="rId6"/>
    <p:sldId id="280" r:id="rId7"/>
    <p:sldId id="259" r:id="rId8"/>
    <p:sldId id="3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A958"/>
    <a:srgbClr val="F5BC14"/>
    <a:srgbClr val="84BA1E"/>
    <a:srgbClr val="EB4C1A"/>
    <a:srgbClr val="39A1F3"/>
    <a:srgbClr val="F8B910"/>
    <a:srgbClr val="5184F3"/>
    <a:srgbClr val="E2402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 autoAdjust="0"/>
    <p:restoredTop sz="95189" autoAdjust="0"/>
  </p:normalViewPr>
  <p:slideViewPr>
    <p:cSldViewPr snapToGrid="0" showGuides="1">
      <p:cViewPr>
        <p:scale>
          <a:sx n="79" d="100"/>
          <a:sy n="79" d="100"/>
        </p:scale>
        <p:origin x="-3468" y="-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CEEEF-D05B-457C-81C4-A35724B522A5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5E789-07BB-4D3F-B20A-7E7B5DDD37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9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4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9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9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3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7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1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08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6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F87B6-F3E1-4851-84AF-5401401E85BB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4849-5A77-48C2-B877-3D253EF6C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7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88459" y="2298073"/>
            <a:ext cx="8673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 O R T F O L I O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3600" b="1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9B7B3DC-AF32-F64F-96D4-ECD23D78839B}"/>
              </a:ext>
            </a:extLst>
          </p:cNvPr>
          <p:cNvSpPr txBox="1"/>
          <p:nvPr/>
        </p:nvSpPr>
        <p:spPr>
          <a:xfrm>
            <a:off x="2649071" y="3959047"/>
            <a:ext cx="7247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D2Coding" pitchFamily="49" charset="-127"/>
                <a:ea typeface="D2Coding" pitchFamily="49" charset="-127"/>
              </a:rPr>
              <a:t>선주영</a:t>
            </a:r>
            <a:endParaRPr lang="en-US" altLang="ko-KR" sz="2000" b="1" dirty="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72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468648" y="1602889"/>
            <a:ext cx="2000242" cy="3578709"/>
          </a:xfrm>
          <a:prstGeom prst="rect">
            <a:avLst/>
          </a:prstGeom>
          <a:solidFill>
            <a:srgbClr val="39A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07967" y="1602901"/>
            <a:ext cx="2000242" cy="3578709"/>
          </a:xfrm>
          <a:prstGeom prst="rect">
            <a:avLst/>
          </a:prstGeom>
          <a:solidFill>
            <a:srgbClr val="EB4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47286" y="1602896"/>
            <a:ext cx="2000242" cy="3578709"/>
          </a:xfrm>
          <a:prstGeom prst="rect">
            <a:avLst/>
          </a:prstGeom>
          <a:solidFill>
            <a:srgbClr val="F8B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786605" y="1602891"/>
            <a:ext cx="2000242" cy="3578709"/>
          </a:xfrm>
          <a:prstGeom prst="rect">
            <a:avLst/>
          </a:prstGeom>
          <a:solidFill>
            <a:srgbClr val="84B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41947" y="3079913"/>
            <a:ext cx="1550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프로젝트 개요</a:t>
            </a:r>
            <a:endParaRPr lang="en-US" altLang="ko-KR" b="1" spc="-150" dirty="0">
              <a:solidFill>
                <a:schemeClr val="bg1"/>
              </a:solidFill>
              <a:latin typeface="D2Coding" pitchFamily="49" charset="-127"/>
              <a:ea typeface="D2Coding" pitchFamily="49" charset="-127"/>
            </a:endParaRPr>
          </a:p>
          <a:p>
            <a:endParaRPr lang="en-US" altLang="ko-KR" b="1" spc="-150" dirty="0">
              <a:solidFill>
                <a:schemeClr val="bg1"/>
              </a:solidFill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b="1" spc="-15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기획의도</a:t>
            </a:r>
            <a:endParaRPr lang="en-US" altLang="ko-KR" b="1" spc="-150" dirty="0">
              <a:solidFill>
                <a:schemeClr val="bg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77125" y="307991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개발환경</a:t>
            </a:r>
            <a:endParaRPr lang="en-US" altLang="ko-KR" b="1" spc="-150" dirty="0">
              <a:solidFill>
                <a:schemeClr val="bg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21611" y="3079913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데이터 구조</a:t>
            </a:r>
            <a:endParaRPr lang="en-US" altLang="ko-KR" b="1" spc="-150" dirty="0">
              <a:solidFill>
                <a:schemeClr val="bg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59012" y="3079913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주요기능 </a:t>
            </a:r>
            <a:endParaRPr lang="en-US" altLang="ko-KR" b="1" spc="-150" dirty="0" smtClean="0">
              <a:solidFill>
                <a:schemeClr val="bg1"/>
              </a:solidFill>
              <a:latin typeface="D2Coding" pitchFamily="49" charset="-127"/>
              <a:ea typeface="D2Coding" pitchFamily="49" charset="-127"/>
            </a:endParaRPr>
          </a:p>
          <a:p>
            <a:r>
              <a:rPr lang="ko-KR" altLang="en-US" b="1" spc="-15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담당 업무</a:t>
            </a:r>
            <a:endParaRPr lang="en-US" altLang="ko-KR" b="1" spc="-150" dirty="0">
              <a:solidFill>
                <a:schemeClr val="bg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45180" y="1819009"/>
            <a:ext cx="671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alpha val="70000"/>
                  </a:schemeClr>
                </a:solidFill>
                <a:latin typeface="D2Coding" pitchFamily="49" charset="-127"/>
                <a:ea typeface="D2Coding" pitchFamily="49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4228" y="1819009"/>
            <a:ext cx="671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alpha val="70000"/>
                  </a:schemeClr>
                </a:solidFill>
                <a:latin typeface="D2Coding" pitchFamily="49" charset="-127"/>
                <a:ea typeface="D2Coding" pitchFamily="49" charset="-127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56895" y="1819009"/>
            <a:ext cx="671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alpha val="70000"/>
                  </a:schemeClr>
                </a:solidFill>
                <a:latin typeface="D2Coding" pitchFamily="49" charset="-127"/>
                <a:ea typeface="D2Coding" pitchFamily="49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94633" y="1819008"/>
            <a:ext cx="671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alpha val="70000"/>
                  </a:schemeClr>
                </a:solidFill>
                <a:latin typeface="D2Coding" pitchFamily="49" charset="-127"/>
                <a:ea typeface="D2Coding" pitchFamily="49" charset="-127"/>
              </a:rPr>
              <a:t>04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9777" y="22849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D2Coding" pitchFamily="49" charset="-127"/>
                <a:ea typeface="D2Coding" pitchFamily="49" charset="-127"/>
              </a:rPr>
              <a:t>CONTENTS</a:t>
            </a:r>
            <a:endParaRPr lang="en-US" altLang="ko-KR" sz="1600" b="1" dirty="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29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0657" y="5522161"/>
            <a:ext cx="873905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endParaRPr lang="en-US" altLang="ko-KR" dirty="0">
              <a:solidFill>
                <a:srgbClr val="00002F"/>
              </a:solidFill>
              <a:latin typeface="D2Coding" pitchFamily="49" charset="-127"/>
              <a:ea typeface="D2Coding" pitchFamily="49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/>
              <a:t>MVC </a:t>
            </a:r>
            <a:r>
              <a:rPr lang="ko-KR" altLang="ko-KR" sz="1400" dirty="0"/>
              <a:t>패턴을 기반으로 한 웹 성적 관리 프로그램은 교육기관에서 교육 과정을 수강한 수강생들에 대한 </a:t>
            </a:r>
            <a:endParaRPr lang="en-US" altLang="ko-KR" sz="1400" dirty="0" smtClean="0"/>
          </a:p>
          <a:p>
            <a:r>
              <a:rPr lang="en-US" altLang="ko-KR" sz="1400" dirty="0" smtClean="0"/>
              <a:t>     </a:t>
            </a:r>
            <a:r>
              <a:rPr lang="ko-KR" altLang="ko-KR" sz="1400" dirty="0" smtClean="0"/>
              <a:t>과목 </a:t>
            </a:r>
            <a:r>
              <a:rPr lang="ko-KR" altLang="ko-KR" sz="1400" dirty="0"/>
              <a:t>별 성적 처리를 하는 </a:t>
            </a:r>
            <a:r>
              <a:rPr lang="ko-KR" altLang="ko-KR" sz="1400" dirty="0" smtClean="0"/>
              <a:t>웹 </a:t>
            </a:r>
            <a:r>
              <a:rPr lang="ko-KR" altLang="ko-KR" sz="1400" dirty="0"/>
              <a:t>기반 인트라넷 시스템이다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ko-KR" sz="1400" dirty="0" smtClean="0"/>
              <a:t>본 </a:t>
            </a:r>
            <a:r>
              <a:rPr lang="ko-KR" altLang="ko-KR" sz="1400" dirty="0"/>
              <a:t>시스템은 사용자가 크게 수강생</a:t>
            </a:r>
            <a:r>
              <a:rPr lang="en-US" altLang="ko-KR" sz="1400" dirty="0"/>
              <a:t>, </a:t>
            </a:r>
            <a:r>
              <a:rPr lang="ko-KR" altLang="ko-KR" sz="1400" dirty="0"/>
              <a:t>강사</a:t>
            </a:r>
            <a:r>
              <a:rPr lang="en-US" altLang="ko-KR" sz="1400" dirty="0"/>
              <a:t>, </a:t>
            </a:r>
            <a:r>
              <a:rPr lang="ko-KR" altLang="ko-KR" sz="1400" dirty="0"/>
              <a:t>관리자로 나뉘고 모든 운영의 권한은 관리자가 가진다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 smtClean="0"/>
              <a:t>     </a:t>
            </a:r>
            <a:r>
              <a:rPr lang="ko-KR" altLang="ko-KR" sz="1400" dirty="0" smtClean="0"/>
              <a:t>강사는 </a:t>
            </a:r>
            <a:r>
              <a:rPr lang="ko-KR" altLang="ko-KR" sz="1400" dirty="0"/>
              <a:t>성적 처리와 관련된 권한을 가지고</a:t>
            </a:r>
            <a:r>
              <a:rPr lang="en-US" altLang="ko-KR" sz="1400" dirty="0"/>
              <a:t>, </a:t>
            </a:r>
            <a:r>
              <a:rPr lang="ko-KR" altLang="ko-KR" sz="1400" dirty="0"/>
              <a:t>수강생은 성적 조회와 관련한 권한을 가진다</a:t>
            </a:r>
            <a:r>
              <a:rPr lang="en-US" altLang="ko-KR" sz="1400" dirty="0" smtClean="0"/>
              <a:t>.</a:t>
            </a:r>
            <a:endParaRPr lang="ko-KR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34321" y="619973"/>
            <a:ext cx="409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Spring </a:t>
            </a:r>
            <a:r>
              <a:rPr lang="en-US" altLang="ko-KR" b="1" dirty="0"/>
              <a:t>MVC </a:t>
            </a:r>
            <a:r>
              <a:rPr lang="en-US" altLang="ko-KR" b="1" dirty="0" err="1"/>
              <a:t>MyBatis</a:t>
            </a:r>
            <a:r>
              <a:rPr lang="en-US" altLang="ko-KR" b="1" dirty="0"/>
              <a:t> </a:t>
            </a:r>
            <a:r>
              <a:rPr lang="ko-KR" altLang="ko-KR" b="1" dirty="0"/>
              <a:t>기반 성적 관리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4321" y="250641"/>
            <a:ext cx="245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ea typeface="D2Coding"/>
              </a:rPr>
              <a:t>Team </a:t>
            </a:r>
            <a:r>
              <a:rPr lang="en-US" altLang="ko-KR" sz="2000" b="1" dirty="0" smtClean="0">
                <a:ea typeface="D2Coding"/>
              </a:rPr>
              <a:t>Project </a:t>
            </a:r>
            <a:r>
              <a:rPr lang="ko-KR" altLang="en-US" sz="2000" b="1" dirty="0" smtClean="0">
                <a:ea typeface="D2Coding"/>
              </a:rPr>
              <a:t>개요</a:t>
            </a:r>
            <a:r>
              <a:rPr lang="en-US" altLang="ko-KR" sz="2000" b="1" dirty="0" smtClean="0">
                <a:ea typeface="D2Coding"/>
              </a:rPr>
              <a:t> </a:t>
            </a:r>
            <a:endParaRPr lang="ko-KR" altLang="en-US" sz="2000" dirty="0">
              <a:ea typeface="D2Coding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917" y="1094874"/>
            <a:ext cx="8289757" cy="4445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2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026922"/>
              </p:ext>
            </p:extLst>
          </p:nvPr>
        </p:nvGraphicFramePr>
        <p:xfrm>
          <a:off x="1604411" y="1021976"/>
          <a:ext cx="8534672" cy="3598310"/>
        </p:xfrm>
        <a:graphic>
          <a:graphicData uri="http://schemas.openxmlformats.org/drawingml/2006/table">
            <a:tbl>
              <a:tblPr/>
              <a:tblGrid>
                <a:gridCol w="20176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170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264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14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latin typeface="+mn-ea"/>
                          <a:ea typeface="+mn-ea"/>
                          <a:cs typeface="Times New Roman"/>
                        </a:rPr>
                        <a:t>개발 인원</a:t>
                      </a:r>
                      <a:endParaRPr lang="ko-KR" sz="1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14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+mn-ea"/>
                          <a:ea typeface="+mn-ea"/>
                          <a:cs typeface="Times New Roman"/>
                        </a:rPr>
                        <a:t>5</a:t>
                      </a:r>
                      <a:r>
                        <a:rPr lang="ko-KR" altLang="en-US" sz="1400" kern="100" dirty="0" smtClean="0">
                          <a:latin typeface="+mn-ea"/>
                          <a:ea typeface="+mn-ea"/>
                          <a:cs typeface="Times New Roman"/>
                        </a:rPr>
                        <a:t>명</a:t>
                      </a:r>
                      <a:endParaRPr lang="ko-KR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264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14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 smtClean="0">
                          <a:latin typeface="+mn-ea"/>
                          <a:ea typeface="+mn-ea"/>
                          <a:cs typeface="Times New Roman"/>
                        </a:rPr>
                        <a:t>개발 </a:t>
                      </a:r>
                      <a:r>
                        <a:rPr lang="ko-KR" sz="1400" b="1" kern="100" dirty="0">
                          <a:latin typeface="+mn-ea"/>
                          <a:ea typeface="+mn-ea"/>
                          <a:cs typeface="Times New Roman"/>
                        </a:rPr>
                        <a:t>플랫폼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4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+mn-ea"/>
                          <a:ea typeface="+mn-ea"/>
                          <a:cs typeface="Times New Roman"/>
                        </a:rPr>
                        <a:t>Windows 10</a:t>
                      </a:r>
                      <a:endParaRPr lang="ko-KR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10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14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 smtClean="0">
                          <a:latin typeface="+mn-ea"/>
                          <a:ea typeface="+mn-ea"/>
                          <a:cs typeface="Times New Roman"/>
                        </a:rPr>
                        <a:t>개발 </a:t>
                      </a:r>
                      <a:r>
                        <a:rPr lang="ko-KR" sz="1400" b="1" kern="100" dirty="0">
                          <a:latin typeface="+mn-ea"/>
                          <a:ea typeface="+mn-ea"/>
                          <a:cs typeface="Times New Roman"/>
                        </a:rPr>
                        <a:t>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4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Delveloper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4.2.0, apache-tomcat-9.0.7,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spring-tool-suite-3.9.0</a:t>
                      </a:r>
                      <a:endParaRPr lang="ko-KR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73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14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 smtClean="0">
                          <a:latin typeface="+mn-ea"/>
                          <a:ea typeface="+mn-ea"/>
                          <a:cs typeface="Times New Roman"/>
                        </a:rPr>
                        <a:t>사용언어</a:t>
                      </a:r>
                      <a:endParaRPr lang="ko-KR" sz="1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400" kern="100" dirty="0" smtClean="0">
                        <a:latin typeface="+mj-lt"/>
                        <a:ea typeface="+mn-ea"/>
                        <a:cs typeface="Times New Roman"/>
                      </a:endParaRPr>
                    </a:p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Java, Oracle, HTML5, CSS3, JavaScript,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Ajax, XML, JSON</a:t>
                      </a:r>
                      <a:endParaRPr lang="en-US" altLang="ko-KR" sz="1400" dirty="0">
                        <a:latin typeface="+mj-lt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7465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14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 smtClean="0">
                          <a:latin typeface="+mn-ea"/>
                          <a:ea typeface="+mn-ea"/>
                          <a:cs typeface="Times New Roman"/>
                        </a:rPr>
                        <a:t>사용기술</a:t>
                      </a:r>
                      <a:endParaRPr lang="ko-KR" sz="1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Java1.8, Oracle 11g XE, JDBC, HTML5, CSS3,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jQuery3.2.1, Bootstrap3.3.7, JSP2.3, XML, Ajax, JSON,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OpenApi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도로명주소검색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인터파크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도서검색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Servlet3.1, EL3.0, JSTL1.2, Spring4.1,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SpringMVC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,, MyBatis3.4.</a:t>
                      </a:r>
                      <a:endParaRPr lang="ko-KR" alt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4321" y="25064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개발 환경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1961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739777" y="228491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D2Coding" pitchFamily="49" charset="-127"/>
                <a:ea typeface="D2Coding" pitchFamily="49" charset="-127"/>
              </a:rPr>
              <a:t>DB </a:t>
            </a:r>
            <a:r>
              <a:rPr lang="ko-KR" altLang="en-US" sz="2000" b="1" dirty="0">
                <a:latin typeface="D2Coding" pitchFamily="49" charset="-127"/>
                <a:ea typeface="D2Coding" pitchFamily="49" charset="-127"/>
              </a:rPr>
              <a:t>설계</a:t>
            </a:r>
            <a:endParaRPr lang="en-US" altLang="ko-KR" sz="2000" b="1" dirty="0">
              <a:latin typeface="D2Coding" pitchFamily="49" charset="-127"/>
              <a:ea typeface="D2Coding" pitchFamily="49" charset="-127"/>
            </a:endParaRPr>
          </a:p>
        </p:txBody>
      </p:sp>
      <p:pic>
        <p:nvPicPr>
          <p:cNvPr id="6" name="그림 5" descr="er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796" y="905132"/>
            <a:ext cx="10084279" cy="50470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0820" y="4321834"/>
            <a:ext cx="2205512" cy="553998"/>
          </a:xfrm>
          <a:prstGeom prst="rect">
            <a:avLst/>
          </a:prstGeom>
          <a:noFill/>
          <a:ln>
            <a:solidFill>
              <a:srgbClr val="00002F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PK, Primary Key</a:t>
            </a:r>
          </a:p>
          <a:p>
            <a:r>
              <a:rPr lang="en-US" altLang="ko-KR" sz="1000" b="1" dirty="0">
                <a:solidFill>
                  <a:srgbClr val="00B050"/>
                </a:solidFill>
                <a:latin typeface="D2Coding" pitchFamily="49" charset="-127"/>
                <a:ea typeface="D2Coding" pitchFamily="49" charset="-127"/>
              </a:rPr>
              <a:t>FK, Foreign Key</a:t>
            </a:r>
          </a:p>
          <a:p>
            <a:r>
              <a:rPr lang="en-US" altLang="ko-KR" sz="1000" b="1" dirty="0" smtClean="0">
                <a:solidFill>
                  <a:srgbClr val="0070C0"/>
                </a:solidFill>
                <a:latin typeface="D2Coding" pitchFamily="49" charset="-127"/>
                <a:ea typeface="D2Coding" pitchFamily="49" charset="-127"/>
              </a:rPr>
              <a:t>PK </a:t>
            </a:r>
            <a:r>
              <a:rPr lang="en-US" altLang="ko-KR" sz="1000" b="1" dirty="0">
                <a:solidFill>
                  <a:srgbClr val="0070C0"/>
                </a:solidFill>
                <a:latin typeface="D2Coding" pitchFamily="49" charset="-127"/>
                <a:ea typeface="D2Coding" pitchFamily="49" charset="-127"/>
              </a:rPr>
              <a:t>+ FK, Primary + Foreign Key</a:t>
            </a:r>
            <a:endParaRPr lang="ko-KR" altLang="en-US" sz="1000" b="1" dirty="0">
              <a:solidFill>
                <a:srgbClr val="0070C0"/>
              </a:solidFill>
              <a:latin typeface="D2Coding" pitchFamily="49" charset="-127"/>
              <a:ea typeface="D2Coding" pitchFamily="49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5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739777" y="228491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D2Coding" pitchFamily="49" charset="-127"/>
                <a:ea typeface="D2Coding" pitchFamily="49" charset="-127"/>
              </a:rPr>
              <a:t>SQL </a:t>
            </a:r>
            <a:r>
              <a:rPr lang="ko-KR" altLang="en-US" sz="2000" b="1" dirty="0">
                <a:latin typeface="D2Coding" pitchFamily="49" charset="-127"/>
                <a:ea typeface="D2Coding" pitchFamily="49" charset="-127"/>
              </a:rPr>
              <a:t>구문지정</a:t>
            </a:r>
            <a:endParaRPr lang="en-US" altLang="ko-KR" sz="2000" b="1" dirty="0">
              <a:latin typeface="D2Coding" pitchFamily="49" charset="-127"/>
              <a:ea typeface="D2Coding" pitchFamily="49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818984" y="834872"/>
          <a:ext cx="10583182" cy="5200186"/>
        </p:xfrm>
        <a:graphic>
          <a:graphicData uri="http://schemas.openxmlformats.org/drawingml/2006/table">
            <a:tbl>
              <a:tblPr/>
              <a:tblGrid>
                <a:gridCol w="7712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88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88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097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121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18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6884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5519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6884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1661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6884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673393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880416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880416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668842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136847"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2060"/>
                          </a:solidFill>
                          <a:latin typeface="D2Coding"/>
                        </a:rPr>
                        <a:t>기초정보관리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2060"/>
                          </a:solidFill>
                          <a:latin typeface="D2Coding"/>
                        </a:rPr>
                        <a:t>수강생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2060"/>
                          </a:solidFill>
                          <a:latin typeface="D2Coding"/>
                        </a:rPr>
                        <a:t>강사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2060"/>
                          </a:solidFill>
                          <a:latin typeface="D2Coding"/>
                        </a:rPr>
                        <a:t>관리자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684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역할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role_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　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수강생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students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　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강사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instructors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　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관리자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admin_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　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역할번호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role_num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70C0"/>
                          </a:solidFill>
                          <a:latin typeface="D2Coding"/>
                        </a:rPr>
                        <a:t>수강생회원번호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70C0"/>
                          </a:solidFill>
                          <a:latin typeface="D2Coding"/>
                        </a:rPr>
                        <a:t>s_num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70C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70C0"/>
                          </a:solidFill>
                          <a:latin typeface="D2Coding"/>
                        </a:rPr>
                        <a:t>강사회원번호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70C0"/>
                          </a:solidFill>
                          <a:latin typeface="D2Coding"/>
                        </a:rPr>
                        <a:t>i_num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70C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70C0"/>
                          </a:solidFill>
                          <a:latin typeface="D2Coding"/>
                        </a:rPr>
                        <a:t>관리자회원번호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70C0"/>
                          </a:solidFill>
                          <a:latin typeface="D2Coding"/>
                        </a:rPr>
                        <a:t>a_num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70C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역할명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role_name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점수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grade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　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강의가능과목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lecture_sub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　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개설과정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open_courses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　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역할히스토리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role_history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　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필기점수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w_score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NUMBER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70C0"/>
                          </a:solidFill>
                          <a:latin typeface="D2Coding"/>
                        </a:rPr>
                        <a:t>과목번호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70C0"/>
                          </a:solidFill>
                          <a:latin typeface="D2Coding"/>
                        </a:rPr>
                        <a:t>sub_num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70C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개설과정번호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oc_num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역할시작날짜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role_sdate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DATE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실기점수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p_score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NUMBER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FF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70C0"/>
                          </a:solidFill>
                          <a:latin typeface="D2Coding"/>
                        </a:rPr>
                        <a:t>강사회원번호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70C0"/>
                          </a:solidFill>
                          <a:latin typeface="D2Coding"/>
                        </a:rPr>
                        <a:t>i_num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70C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과정시작날짜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oc_sdate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DATE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역할종료날짜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role_edate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DATE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출결점수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a_score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NUMBER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과정종료날짜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oc_edate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DATE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역할번호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role_num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70C0"/>
                          </a:solidFill>
                          <a:latin typeface="D2Coding"/>
                        </a:rPr>
                        <a:t>시험번호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70C0"/>
                          </a:solidFill>
                          <a:latin typeface="D2Coding"/>
                        </a:rPr>
                        <a:t>t_num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70C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시험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tests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　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과정번호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c_num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70C0"/>
                          </a:solidFill>
                          <a:latin typeface="D2Coding"/>
                        </a:rPr>
                        <a:t>회원번호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70C0"/>
                          </a:solidFill>
                          <a:latin typeface="D2Coding"/>
                        </a:rPr>
                        <a:t>m_num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70C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70C0"/>
                          </a:solidFill>
                          <a:latin typeface="D2Coding"/>
                        </a:rPr>
                        <a:t>수강생회원번호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70C0"/>
                          </a:solidFill>
                          <a:latin typeface="D2Coding"/>
                        </a:rPr>
                        <a:t>s_num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70C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시험번호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t_num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강의실번호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r_num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시험날짜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t_date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DATE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회원정보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members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　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과정히스토리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c_history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　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FF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시험문제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t_quest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개설과목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open_subjects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　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회원번호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m_num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70C0"/>
                          </a:solidFill>
                          <a:latin typeface="D2Coding"/>
                        </a:rPr>
                        <a:t>개설과정번호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70C0"/>
                          </a:solidFill>
                          <a:latin typeface="D2Coding"/>
                        </a:rPr>
                        <a:t>oc_num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70C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개설과목번호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os_num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개설과목번호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os_num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7030A0"/>
                          </a:solidFill>
                          <a:latin typeface="D2Coding"/>
                        </a:rPr>
                        <a:t>이름</a:t>
                      </a:r>
                      <a:r>
                        <a:rPr lang="en-US" altLang="ko-KR" sz="600" b="1" i="0" u="none" strike="noStrike">
                          <a:solidFill>
                            <a:srgbClr val="7030A0"/>
                          </a:solidFill>
                          <a:latin typeface="D2Coding"/>
                        </a:rPr>
                        <a:t>(</a:t>
                      </a:r>
                      <a:r>
                        <a:rPr lang="en-US" sz="600" b="1" i="0" u="none" strike="noStrike">
                          <a:solidFill>
                            <a:srgbClr val="7030A0"/>
                          </a:solidFill>
                          <a:latin typeface="D2Coding"/>
                        </a:rPr>
                        <a:t>id)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7030A0"/>
                          </a:solidFill>
                          <a:latin typeface="D2Coding"/>
                        </a:rPr>
                        <a:t>name_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7030A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70C0"/>
                          </a:solidFill>
                          <a:latin typeface="D2Coding"/>
                        </a:rPr>
                        <a:t>수강생회원번호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70C0"/>
                          </a:solidFill>
                          <a:latin typeface="D2Coding"/>
                        </a:rPr>
                        <a:t>s_num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70C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개설과목시작날짜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os_sdate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DATE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7030A0"/>
                          </a:solidFill>
                          <a:latin typeface="D2Coding"/>
                        </a:rPr>
                        <a:t>주민번호</a:t>
                      </a:r>
                      <a:r>
                        <a:rPr lang="en-US" altLang="ko-KR" sz="600" b="1" i="0" u="none" strike="noStrike">
                          <a:solidFill>
                            <a:srgbClr val="7030A0"/>
                          </a:solidFill>
                          <a:latin typeface="D2Coding"/>
                        </a:rPr>
                        <a:t>(</a:t>
                      </a:r>
                      <a:r>
                        <a:rPr lang="en-US" sz="600" b="1" i="0" u="none" strike="noStrike">
                          <a:solidFill>
                            <a:srgbClr val="7030A0"/>
                          </a:solidFill>
                          <a:latin typeface="D2Coding"/>
                        </a:rPr>
                        <a:t>pw)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7030A0"/>
                          </a:solidFill>
                          <a:latin typeface="D2Coding"/>
                        </a:rPr>
                        <a:t>pw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7030A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배점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distributions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　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개설과목종료날짜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os_edate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DATE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전화번호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phone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중도탈락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c_drop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　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배점번호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di_num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개설과정번호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oc_num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최초등록일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reg_date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DATE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중도탈락번호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dr_num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필기배점기준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w_d_score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NUMBER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과목번호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sub_num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중도탈락날짜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d_date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DATE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실기배점기준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p_d_score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NUMBER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교재번호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book_num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과목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subs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　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개설과정번호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oc_num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출결배점기준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a_d_score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NUMBER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강사회원번호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i_num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과목번호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sub_num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수강생회원번호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s_num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시험번호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t_num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1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과목명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sub_name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2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3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교재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books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　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4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교재번호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book_num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5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교재명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book_name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6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출판사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publisher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7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8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과정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courses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　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FF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FF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FF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29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과정번호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c_num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30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과정명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c_name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31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32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강의실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rooms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　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33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강의실번호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r_num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000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34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강의실명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r_name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사진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pictures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　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35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수용인원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r_people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NUMBER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70C0"/>
                          </a:solidFill>
                          <a:latin typeface="D2Coding"/>
                        </a:rPr>
                        <a:t>사진번호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70C0"/>
                          </a:solidFill>
                          <a:latin typeface="D2Coding"/>
                        </a:rPr>
                        <a:t>p_num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70C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36"/>
                  </a:ext>
                </a:extLst>
              </a:tr>
              <a:tr h="1368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관리자회원번호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a_num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B05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사진파일명</a:t>
                      </a: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picName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D2Coding"/>
                        </a:rPr>
                        <a:t>VARCHAR2(20)</a:t>
                      </a:r>
                    </a:p>
                  </a:txBody>
                  <a:tcPr marL="5224" marR="5224" marT="522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latin typeface="D2Coding"/>
                      </a:endParaRPr>
                    </a:p>
                  </a:txBody>
                  <a:tcPr marL="5224" marR="5224" marT="52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008828" y="5422889"/>
            <a:ext cx="2504661" cy="707886"/>
          </a:xfrm>
          <a:prstGeom prst="rect">
            <a:avLst/>
          </a:prstGeom>
          <a:noFill/>
          <a:ln>
            <a:solidFill>
              <a:srgbClr val="00002F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PK, Primary Key</a:t>
            </a:r>
          </a:p>
          <a:p>
            <a:r>
              <a:rPr lang="en-US" altLang="ko-KR" sz="1000" b="1" dirty="0">
                <a:solidFill>
                  <a:srgbClr val="00B050"/>
                </a:solidFill>
                <a:latin typeface="D2Coding" pitchFamily="49" charset="-127"/>
                <a:ea typeface="D2Coding" pitchFamily="49" charset="-127"/>
              </a:rPr>
              <a:t>FK, Foreign Key</a:t>
            </a:r>
          </a:p>
          <a:p>
            <a:r>
              <a:rPr lang="en-US" altLang="ko-KR" sz="1000" b="1" dirty="0">
                <a:solidFill>
                  <a:srgbClr val="7030A0"/>
                </a:solidFill>
                <a:latin typeface="D2Coding" pitchFamily="49" charset="-127"/>
                <a:ea typeface="D2Coding" pitchFamily="49" charset="-127"/>
              </a:rPr>
              <a:t>UK, Unique Key</a:t>
            </a:r>
          </a:p>
          <a:p>
            <a:r>
              <a:rPr lang="en-US" altLang="ko-KR" sz="1000" b="1" dirty="0">
                <a:solidFill>
                  <a:srgbClr val="0070C0"/>
                </a:solidFill>
                <a:latin typeface="D2Coding" pitchFamily="49" charset="-127"/>
                <a:ea typeface="D2Coding" pitchFamily="49" charset="-127"/>
              </a:rPr>
              <a:t>PK + FK, Primary + Foreign Key</a:t>
            </a:r>
            <a:endParaRPr lang="ko-KR" altLang="en-US" sz="1000" b="1" dirty="0">
              <a:solidFill>
                <a:srgbClr val="0070C0"/>
              </a:solidFill>
              <a:latin typeface="D2Coding" pitchFamily="49" charset="-127"/>
              <a:ea typeface="D2Coding" pitchFamily="49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5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39777" y="228491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D2Coding" pitchFamily="49" charset="-127"/>
                <a:ea typeface="D2Coding" pitchFamily="49" charset="-127"/>
              </a:rPr>
              <a:t>주요 기능</a:t>
            </a:r>
            <a:endParaRPr lang="en-US" altLang="ko-KR" sz="2000" b="1" dirty="0">
              <a:latin typeface="D2Coding" pitchFamily="49" charset="-127"/>
              <a:ea typeface="D2Coding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59" y="1295000"/>
            <a:ext cx="3960000" cy="2826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2136" y="1295000"/>
            <a:ext cx="3960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739777" y="689393"/>
            <a:ext cx="557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기능 </a:t>
            </a:r>
            <a:r>
              <a:rPr lang="en-US" altLang="ko-KR" dirty="0"/>
              <a:t>1. </a:t>
            </a:r>
            <a:r>
              <a:rPr lang="en-US" altLang="ko-KR" dirty="0" err="1"/>
              <a:t>OpenAPI</a:t>
            </a:r>
            <a:r>
              <a:rPr lang="en-US" altLang="ko-KR" dirty="0"/>
              <a:t>, Ajax</a:t>
            </a:r>
            <a:r>
              <a:rPr lang="ko-KR" altLang="en-US" dirty="0"/>
              <a:t>를 이용한 도서정보 동적 출력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9259" y="4518898"/>
            <a:ext cx="9424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ko-KR" sz="1400" dirty="0"/>
              <a:t>관리자</a:t>
            </a:r>
            <a:r>
              <a:rPr lang="en-US" altLang="ko-KR" sz="1400" dirty="0"/>
              <a:t>,</a:t>
            </a:r>
            <a:r>
              <a:rPr lang="ko-KR" altLang="ko-KR" sz="1400" dirty="0"/>
              <a:t>강사</a:t>
            </a:r>
            <a:r>
              <a:rPr lang="en-US" altLang="ko-KR" sz="1400" dirty="0"/>
              <a:t>,</a:t>
            </a:r>
            <a:r>
              <a:rPr lang="ko-KR" altLang="ko-KR" sz="1400" dirty="0"/>
              <a:t>학생은 로그인 후 각 상세 페이지에서 </a:t>
            </a:r>
            <a:r>
              <a:rPr lang="ko-KR" altLang="ko-KR" sz="1400" dirty="0" err="1"/>
              <a:t>교재명</a:t>
            </a:r>
            <a:r>
              <a:rPr lang="ko-KR" altLang="ko-KR" sz="1400" dirty="0"/>
              <a:t> 클릭 시 해당 교재정보를 </a:t>
            </a:r>
            <a:r>
              <a:rPr lang="en-US" altLang="ko-KR" sz="1400" dirty="0"/>
              <a:t>Ajax </a:t>
            </a:r>
            <a:r>
              <a:rPr lang="ko-KR" altLang="ko-KR" sz="1400" dirty="0"/>
              <a:t>요청 </a:t>
            </a:r>
            <a:r>
              <a:rPr lang="ko-KR" altLang="ko-KR" sz="1400" dirty="0" smtClean="0"/>
              <a:t>결과에 </a:t>
            </a:r>
            <a:r>
              <a:rPr lang="ko-KR" altLang="ko-KR" sz="1400" dirty="0"/>
              <a:t>의해서 </a:t>
            </a:r>
            <a:endParaRPr lang="en-US" altLang="ko-KR" sz="1400" dirty="0" smtClean="0"/>
          </a:p>
          <a:p>
            <a:r>
              <a:rPr lang="en-US" altLang="ko-KR" sz="1400" dirty="0" smtClean="0"/>
              <a:t>     </a:t>
            </a:r>
            <a:r>
              <a:rPr lang="ko-KR" altLang="ko-KR" sz="1400" dirty="0" smtClean="0"/>
              <a:t>도서정보를 </a:t>
            </a:r>
            <a:r>
              <a:rPr lang="ko-KR" altLang="ko-KR" sz="1400" dirty="0"/>
              <a:t>조회할 수 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</a:t>
            </a:r>
            <a:r>
              <a:rPr lang="en-US" altLang="ko-KR" sz="1400" dirty="0"/>
              <a:t>) </a:t>
            </a:r>
            <a:r>
              <a:rPr lang="ko-KR" altLang="en-US" sz="1400" dirty="0"/>
              <a:t>교재 정보를 확인하기 위해 </a:t>
            </a:r>
            <a:r>
              <a:rPr lang="ko-KR" altLang="en-US" sz="1400" dirty="0" err="1"/>
              <a:t>교재명</a:t>
            </a:r>
            <a:r>
              <a:rPr lang="ko-KR" altLang="en-US" sz="1400" dirty="0"/>
              <a:t> 클릭 </a:t>
            </a:r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교재 정보를 서버에 동적으로 얻기 위해 </a:t>
            </a:r>
            <a:r>
              <a:rPr lang="en-US" altLang="ko-KR" sz="1400" dirty="0"/>
              <a:t>Ajax </a:t>
            </a:r>
            <a:r>
              <a:rPr lang="ko-KR" altLang="en-US" sz="1400" dirty="0"/>
              <a:t>요청 처리  </a:t>
            </a:r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서버에서 수신된 해당도서 </a:t>
            </a:r>
            <a:r>
              <a:rPr lang="en-US" altLang="ko-KR" sz="1400" dirty="0"/>
              <a:t>ISBN </a:t>
            </a:r>
            <a:r>
              <a:rPr lang="ko-KR" altLang="en-US" sz="1400" dirty="0"/>
              <a:t>자료를 이용해서 </a:t>
            </a:r>
            <a:r>
              <a:rPr lang="en-US" altLang="ko-KR" sz="1400" dirty="0" err="1"/>
              <a:t>openAPI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인터파크</a:t>
            </a:r>
            <a:r>
              <a:rPr lang="ko-KR" altLang="en-US" sz="1400" dirty="0"/>
              <a:t> 도서검색을 통해 </a:t>
            </a:r>
            <a:r>
              <a:rPr lang="ko-KR" altLang="en-US" sz="1400" dirty="0" smtClean="0"/>
              <a:t>자료 </a:t>
            </a:r>
            <a:r>
              <a:rPr lang="ko-KR" altLang="en-US" sz="1400" dirty="0"/>
              <a:t>요청 및 도서내용 </a:t>
            </a:r>
            <a:r>
              <a:rPr lang="en-US" altLang="ko-KR" sz="1400" dirty="0"/>
              <a:t>XML </a:t>
            </a:r>
            <a:r>
              <a:rPr lang="ko-KR" altLang="en-US" sz="1400" dirty="0"/>
              <a:t>반환 </a:t>
            </a:r>
          </a:p>
          <a:p>
            <a:r>
              <a:rPr lang="en-US" altLang="ko-KR" sz="1400" dirty="0"/>
              <a:t>4) </a:t>
            </a:r>
            <a:r>
              <a:rPr lang="ko-KR" altLang="en-US" sz="1400" dirty="0"/>
              <a:t>수신된 </a:t>
            </a:r>
            <a:r>
              <a:rPr lang="en-US" altLang="ko-KR" sz="1400" dirty="0"/>
              <a:t>XML </a:t>
            </a:r>
            <a:r>
              <a:rPr lang="ko-KR" altLang="en-US" sz="1400" dirty="0"/>
              <a:t>자료 분석 및 </a:t>
            </a:r>
            <a:r>
              <a:rPr lang="en-US" altLang="ko-KR" sz="1400" dirty="0"/>
              <a:t>@</a:t>
            </a:r>
            <a:r>
              <a:rPr lang="en-US" altLang="ko-KR" sz="1400" dirty="0" err="1"/>
              <a:t>ResponseBody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어노테이션을</a:t>
            </a:r>
            <a:r>
              <a:rPr lang="ko-KR" altLang="en-US" sz="1400" dirty="0"/>
              <a:t> 이용한 </a:t>
            </a:r>
            <a:r>
              <a:rPr lang="en-US" altLang="ko-KR" sz="1400" dirty="0"/>
              <a:t>JSON </a:t>
            </a:r>
            <a:r>
              <a:rPr lang="ko-KR" altLang="en-US" sz="1400" dirty="0"/>
              <a:t>반환 처리 </a:t>
            </a:r>
          </a:p>
          <a:p>
            <a:r>
              <a:rPr lang="en-US" altLang="ko-KR" sz="1400" dirty="0"/>
              <a:t>5) </a:t>
            </a:r>
            <a:r>
              <a:rPr lang="ko-KR" altLang="en-US" sz="1400" dirty="0"/>
              <a:t>데이터를 도서 목록 출력 페이지</a:t>
            </a:r>
            <a:r>
              <a:rPr lang="en-US" altLang="ko-KR" sz="1400" dirty="0"/>
              <a:t>(popover)</a:t>
            </a:r>
            <a:r>
              <a:rPr lang="ko-KR" altLang="en-US" sz="1400" dirty="0"/>
              <a:t>에 동적 출력 </a:t>
            </a:r>
          </a:p>
          <a:p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0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39777" y="228491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D2Coding" pitchFamily="49" charset="-127"/>
                <a:ea typeface="D2Coding" pitchFamily="49" charset="-127"/>
              </a:rPr>
              <a:t>주요 기능</a:t>
            </a:r>
            <a:endParaRPr lang="en-US" altLang="ko-KR" sz="1600" b="1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962790" y="3244334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1703" y="4421379"/>
            <a:ext cx="70711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/>
              <a:t>강사는 개인의 강의 스케줄을 확인 가능하고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강의 과목에 대한 시험 생성 및 삭제 </a:t>
            </a:r>
            <a:endParaRPr lang="en-US" altLang="ko-KR" sz="1400" dirty="0"/>
          </a:p>
          <a:p>
            <a:r>
              <a:rPr lang="en-US" altLang="ko-KR" sz="1400" dirty="0" smtClean="0"/>
              <a:t>     </a:t>
            </a:r>
            <a:r>
              <a:rPr lang="ko-KR" altLang="en-US" sz="1400" dirty="0" smtClean="0"/>
              <a:t>그리고 </a:t>
            </a:r>
            <a:r>
              <a:rPr lang="ko-KR" altLang="en-US" sz="1400" dirty="0"/>
              <a:t>과목별 시험에 대한 성적 입력 및 삭제를 할 수 있다</a:t>
            </a:r>
            <a:r>
              <a:rPr lang="en-US" altLang="ko-KR" sz="1400" dirty="0"/>
              <a:t>. .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/>
              <a:t>1) </a:t>
            </a:r>
            <a:r>
              <a:rPr lang="ko-KR" altLang="en-US" sz="1400" dirty="0"/>
              <a:t>시험 번호 클릭 시</a:t>
            </a:r>
            <a:r>
              <a:rPr lang="en-US" altLang="ko-KR" sz="1400" dirty="0"/>
              <a:t>, </a:t>
            </a:r>
            <a:r>
              <a:rPr lang="ko-KR" altLang="en-US" sz="1400" dirty="0"/>
              <a:t>응시 수강생 목록 출력</a:t>
            </a:r>
            <a:r>
              <a:rPr lang="en-US" altLang="ko-KR" sz="1400" dirty="0"/>
              <a:t>(Ajax) </a:t>
            </a:r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학생의 점수</a:t>
            </a:r>
            <a:r>
              <a:rPr lang="en-US" altLang="ko-KR" sz="1400" dirty="0"/>
              <a:t>(</a:t>
            </a:r>
            <a:r>
              <a:rPr lang="ko-KR" altLang="en-US" sz="1400" dirty="0"/>
              <a:t>필기</a:t>
            </a:r>
            <a:r>
              <a:rPr lang="en-US" altLang="ko-KR" sz="1400" dirty="0"/>
              <a:t>, </a:t>
            </a:r>
            <a:r>
              <a:rPr lang="ko-KR" altLang="en-US" sz="1400" dirty="0"/>
              <a:t>실기</a:t>
            </a:r>
            <a:r>
              <a:rPr lang="en-US" altLang="ko-KR" sz="1400" dirty="0"/>
              <a:t>, </a:t>
            </a:r>
            <a:r>
              <a:rPr lang="ko-KR" altLang="en-US" sz="1400" dirty="0"/>
              <a:t>출석</a:t>
            </a:r>
            <a:r>
              <a:rPr lang="en-US" altLang="ko-KR" sz="1400" dirty="0"/>
              <a:t>) </a:t>
            </a:r>
            <a:r>
              <a:rPr lang="ko-KR" altLang="en-US" sz="1400" dirty="0"/>
              <a:t>입력 후 입력 버튼 클릭</a:t>
            </a:r>
            <a:r>
              <a:rPr lang="en-US" altLang="ko-KR" sz="1400" dirty="0"/>
              <a:t>(Ajax) </a:t>
            </a:r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시험번호</a:t>
            </a:r>
            <a:r>
              <a:rPr lang="en-US" altLang="ko-KR" sz="1400" dirty="0"/>
              <a:t>, </a:t>
            </a:r>
            <a:r>
              <a:rPr lang="ko-KR" altLang="en-US" sz="1400" dirty="0"/>
              <a:t>학생번호</a:t>
            </a:r>
            <a:r>
              <a:rPr lang="en-US" altLang="ko-KR" sz="1400" dirty="0"/>
              <a:t>, </a:t>
            </a:r>
            <a:r>
              <a:rPr lang="ko-KR" altLang="en-US" sz="1400" dirty="0"/>
              <a:t>개설과목번호</a:t>
            </a:r>
            <a:r>
              <a:rPr lang="en-US" altLang="ko-KR" sz="1400" dirty="0"/>
              <a:t>, </a:t>
            </a:r>
            <a:r>
              <a:rPr lang="ko-KR" altLang="en-US" sz="1400" dirty="0"/>
              <a:t>입력 된 학생의 점수를 서버로 전송 </a:t>
            </a:r>
          </a:p>
          <a:p>
            <a:r>
              <a:rPr lang="en-US" altLang="ko-KR" sz="1400" dirty="0"/>
              <a:t>4) DB </a:t>
            </a:r>
            <a:r>
              <a:rPr lang="ko-KR" altLang="en-US" sz="1400" dirty="0"/>
              <a:t>에서 점수 입력</a:t>
            </a:r>
          </a:p>
          <a:p>
            <a:r>
              <a:rPr lang="en-US" altLang="ko-KR" sz="1400" dirty="0"/>
              <a:t>5) DB </a:t>
            </a:r>
            <a:r>
              <a:rPr lang="ko-KR" altLang="en-US" sz="1400" dirty="0"/>
              <a:t>에서 점수가 입력된 성적 리스트 출력</a:t>
            </a:r>
          </a:p>
          <a:p>
            <a:r>
              <a:rPr lang="en-US" altLang="ko-KR" sz="1400" dirty="0"/>
              <a:t>6) </a:t>
            </a:r>
            <a:r>
              <a:rPr lang="ko-KR" altLang="en-US" sz="1400" dirty="0"/>
              <a:t>입력이 완료 된 </a:t>
            </a:r>
            <a:r>
              <a:rPr lang="en-US" altLang="ko-KR" sz="1400" dirty="0"/>
              <a:t>&lt;input&gt;</a:t>
            </a:r>
            <a:r>
              <a:rPr lang="ko-KR" altLang="en-US" sz="1400" dirty="0"/>
              <a:t>태그는 비활성화 </a:t>
            </a:r>
          </a:p>
          <a:p>
            <a:r>
              <a:rPr lang="en-US" altLang="ko-KR" sz="1400" dirty="0"/>
              <a:t>7) </a:t>
            </a:r>
            <a:r>
              <a:rPr lang="en-US" altLang="ko-KR" sz="1400" dirty="0" err="1"/>
              <a:t>input_check</a:t>
            </a:r>
            <a:r>
              <a:rPr lang="en-US" altLang="ko-KR" sz="1400" dirty="0"/>
              <a:t> </a:t>
            </a:r>
            <a:r>
              <a:rPr lang="ko-KR" altLang="en-US" sz="1400" dirty="0"/>
              <a:t>에 의해 모든 입력이 완료될 경우 배경색 삭제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4321" y="661067"/>
            <a:ext cx="537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기능 </a:t>
            </a: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강사 </a:t>
            </a:r>
            <a:r>
              <a:rPr lang="ko-KR" altLang="en-US" dirty="0"/>
              <a:t>메뉴의 </a:t>
            </a:r>
            <a:r>
              <a:rPr lang="en-US" altLang="ko-KR" dirty="0"/>
              <a:t>Ajax </a:t>
            </a:r>
            <a:r>
              <a:rPr lang="ko-KR" altLang="en-US" dirty="0"/>
              <a:t>액션을 이용한 성적 입력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35" y="1203211"/>
            <a:ext cx="3941717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222" y="1203211"/>
            <a:ext cx="3958527" cy="2923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82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3216</TotalTime>
  <Words>717</Words>
  <Application>Microsoft Office PowerPoint</Application>
  <PresentationFormat>사용자 지정</PresentationFormat>
  <Paragraphs>318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배수용</dc:creator>
  <cp:lastModifiedBy>Administrator</cp:lastModifiedBy>
  <cp:revision>256</cp:revision>
  <dcterms:created xsi:type="dcterms:W3CDTF">2018-01-08T06:30:18Z</dcterms:created>
  <dcterms:modified xsi:type="dcterms:W3CDTF">2020-06-22T00:16:24Z</dcterms:modified>
</cp:coreProperties>
</file>