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60" r:id="rId2"/>
    <p:sldId id="294" r:id="rId3"/>
    <p:sldId id="296" r:id="rId4"/>
    <p:sldId id="297" r:id="rId5"/>
    <p:sldId id="298" r:id="rId6"/>
  </p:sldIdLst>
  <p:sldSz cx="6769100" cy="9258300"/>
  <p:notesSz cx="6769100" cy="92583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맑은 고딕" pitchFamily="50" charset="-127"/>
      <p:regular r:id="rId12"/>
      <p:bold r:id="rId13"/>
    </p:embeddedFont>
    <p:embeddedFont>
      <p:font typeface="Bell MT" pitchFamily="18" charset="0"/>
      <p:regular r:id="rId14"/>
      <p:bold r:id="rId15"/>
      <p:italic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ACDEA"/>
    <a:srgbClr val="E9E9E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5371" autoAdjust="0"/>
  </p:normalViewPr>
  <p:slideViewPr>
    <p:cSldViewPr>
      <p:cViewPr>
        <p:scale>
          <a:sx n="100" d="100"/>
          <a:sy n="100" d="100"/>
        </p:scale>
        <p:origin x="-1668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DC9A-D050-489D-A369-05D7D19D4548}" type="datetimeFigureOut">
              <a:rPr lang="ko-KR" altLang="en-US" smtClean="0"/>
              <a:pPr/>
              <a:t>2017-11-25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157288"/>
            <a:ext cx="2282825" cy="3124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275" y="4456113"/>
            <a:ext cx="5416550" cy="3644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794750"/>
            <a:ext cx="29337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3813" y="8794750"/>
            <a:ext cx="29337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ABF8-9359-4824-AD1C-BF4961791D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350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682" y="2870073"/>
            <a:ext cx="5753735" cy="19442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15365" y="5184648"/>
            <a:ext cx="4738370" cy="2314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1677B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1677B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38455" y="2129409"/>
            <a:ext cx="2944558" cy="61104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486086" y="2129409"/>
            <a:ext cx="2944558" cy="61104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1677B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0" y="15823"/>
            <a:ext cx="6756400" cy="9242425"/>
          </a:xfrm>
          <a:custGeom>
            <a:avLst/>
            <a:gdLst/>
            <a:ahLst/>
            <a:cxnLst/>
            <a:rect l="l" t="t" r="r" b="b"/>
            <a:pathLst>
              <a:path w="6756400" h="9242425">
                <a:moveTo>
                  <a:pt x="0" y="9242094"/>
                </a:moveTo>
                <a:lnTo>
                  <a:pt x="6755892" y="9242094"/>
                </a:lnTo>
                <a:lnTo>
                  <a:pt x="6755892" y="0"/>
                </a:lnTo>
                <a:lnTo>
                  <a:pt x="0" y="0"/>
                </a:lnTo>
                <a:lnTo>
                  <a:pt x="0" y="9242094"/>
                </a:lnTo>
                <a:close/>
              </a:path>
            </a:pathLst>
          </a:custGeom>
          <a:solidFill>
            <a:srgbClr val="DED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459575" y="244901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459575" y="242204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459575" y="239508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459575" y="236810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459575" y="234114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459575" y="231418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459575" y="228719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459575" y="226023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459575" y="223324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459575" y="220626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459575" y="217931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86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459575" y="215233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87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459575" y="212536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86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459575" y="209839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459575" y="207142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459575" y="204445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459575" y="201748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459575" y="199052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459575" y="196354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6459575" y="193658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6459575" y="190961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6459575" y="188263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459575" y="185564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459575" y="182869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459575" y="180171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6459575" y="177473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6459575" y="174777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6459575" y="172080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87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459575" y="169381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87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6459575" y="166686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6459575" y="163988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459575" y="161291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459575" y="158593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6459575" y="155898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6459575" y="153201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6459575" y="150503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6459575" y="147807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6459575" y="145110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6459575" y="142412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6459575" y="139715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6459575" y="137020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6459575" y="134321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6459575" y="131625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6459575" y="128927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6459575" y="126229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12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6459575" y="123534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6459575" y="120836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6459575" y="118139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6459575" y="115440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6459575" y="112746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6459575" y="110048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8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6459575" y="107351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6459575" y="104654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6459575" y="101958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8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6459575" y="99258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6459575" y="96562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6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6459575" y="93867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7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6459575" y="91169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8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6459575" y="88471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6459575" y="85775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6459575" y="83077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6459575" y="80382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6459575" y="77683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6459575" y="74985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7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6459575" y="72287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6459575" y="69593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6459575" y="66894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6459575" y="64198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6459575" y="61501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6459575" y="58804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6459575" y="56104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6459575" y="53409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6459575" y="50713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8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6459575" y="48016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6459575" y="45317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8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6459575" y="42619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6459575" y="39922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6459575" y="37226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6459575" y="347827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329" y="0"/>
                </a:lnTo>
              </a:path>
            </a:pathLst>
          </a:custGeom>
          <a:ln w="762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1224914" y="341477"/>
            <a:ext cx="5531485" cy="0"/>
          </a:xfrm>
          <a:custGeom>
            <a:avLst/>
            <a:gdLst/>
            <a:ahLst/>
            <a:cxnLst/>
            <a:rect l="l" t="t" r="r" b="b"/>
            <a:pathLst>
              <a:path w="5531484">
                <a:moveTo>
                  <a:pt x="0" y="0"/>
                </a:moveTo>
                <a:lnTo>
                  <a:pt x="5530989" y="0"/>
                </a:lnTo>
              </a:path>
            </a:pathLst>
          </a:custGeom>
          <a:ln w="507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1224914" y="318314"/>
            <a:ext cx="5531485" cy="0"/>
          </a:xfrm>
          <a:custGeom>
            <a:avLst/>
            <a:gdLst/>
            <a:ahLst/>
            <a:cxnLst/>
            <a:rect l="l" t="t" r="r" b="b"/>
            <a:pathLst>
              <a:path w="5531484">
                <a:moveTo>
                  <a:pt x="0" y="0"/>
                </a:moveTo>
                <a:lnTo>
                  <a:pt x="5531358" y="0"/>
                </a:lnTo>
              </a:path>
            </a:pathLst>
          </a:custGeom>
          <a:ln w="12696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1224914" y="291350"/>
            <a:ext cx="5531485" cy="0"/>
          </a:xfrm>
          <a:custGeom>
            <a:avLst/>
            <a:gdLst/>
            <a:ahLst/>
            <a:cxnLst/>
            <a:rect l="l" t="t" r="r" b="b"/>
            <a:pathLst>
              <a:path w="5531484">
                <a:moveTo>
                  <a:pt x="0" y="0"/>
                </a:moveTo>
                <a:lnTo>
                  <a:pt x="5531358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1224914" y="264387"/>
            <a:ext cx="5531485" cy="0"/>
          </a:xfrm>
          <a:custGeom>
            <a:avLst/>
            <a:gdLst/>
            <a:ahLst/>
            <a:cxnLst/>
            <a:rect l="l" t="t" r="r" b="b"/>
            <a:pathLst>
              <a:path w="5531484">
                <a:moveTo>
                  <a:pt x="0" y="0"/>
                </a:moveTo>
                <a:lnTo>
                  <a:pt x="5531358" y="0"/>
                </a:lnTo>
              </a:path>
            </a:pathLst>
          </a:custGeom>
          <a:ln w="12701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1224914" y="237413"/>
            <a:ext cx="5531485" cy="0"/>
          </a:xfrm>
          <a:custGeom>
            <a:avLst/>
            <a:gdLst/>
            <a:ahLst/>
            <a:cxnLst/>
            <a:rect l="l" t="t" r="r" b="b"/>
            <a:pathLst>
              <a:path w="5531484">
                <a:moveTo>
                  <a:pt x="0" y="0"/>
                </a:moveTo>
                <a:lnTo>
                  <a:pt x="5531358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1224914" y="210451"/>
            <a:ext cx="5531485" cy="0"/>
          </a:xfrm>
          <a:custGeom>
            <a:avLst/>
            <a:gdLst/>
            <a:ahLst/>
            <a:cxnLst/>
            <a:rect l="l" t="t" r="r" b="b"/>
            <a:pathLst>
              <a:path w="5531484">
                <a:moveTo>
                  <a:pt x="0" y="0"/>
                </a:moveTo>
                <a:lnTo>
                  <a:pt x="5531358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1224914" y="184124"/>
            <a:ext cx="5531485" cy="0"/>
          </a:xfrm>
          <a:custGeom>
            <a:avLst/>
            <a:gdLst/>
            <a:ahLst/>
            <a:cxnLst/>
            <a:rect l="l" t="t" r="r" b="b"/>
            <a:pathLst>
              <a:path w="5531484">
                <a:moveTo>
                  <a:pt x="0" y="0"/>
                </a:moveTo>
                <a:lnTo>
                  <a:pt x="5530989" y="0"/>
                </a:lnTo>
              </a:path>
            </a:pathLst>
          </a:custGeom>
          <a:ln w="1142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1155750" y="177774"/>
            <a:ext cx="5600700" cy="0"/>
          </a:xfrm>
          <a:custGeom>
            <a:avLst/>
            <a:gdLst/>
            <a:ahLst/>
            <a:cxnLst/>
            <a:rect l="l" t="t" r="r" b="b"/>
            <a:pathLst>
              <a:path w="5600700">
                <a:moveTo>
                  <a:pt x="0" y="0"/>
                </a:moveTo>
                <a:lnTo>
                  <a:pt x="5600154" y="0"/>
                </a:lnTo>
              </a:path>
            </a:pathLst>
          </a:custGeom>
          <a:ln w="3175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1155750" y="156515"/>
            <a:ext cx="5600700" cy="0"/>
          </a:xfrm>
          <a:custGeom>
            <a:avLst/>
            <a:gdLst/>
            <a:ahLst/>
            <a:cxnLst/>
            <a:rect l="l" t="t" r="r" b="b"/>
            <a:pathLst>
              <a:path w="5600700">
                <a:moveTo>
                  <a:pt x="0" y="0"/>
                </a:moveTo>
                <a:lnTo>
                  <a:pt x="5600522" y="0"/>
                </a:lnTo>
              </a:path>
            </a:pathLst>
          </a:custGeom>
          <a:ln w="12698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1155750" y="129539"/>
            <a:ext cx="5600700" cy="0"/>
          </a:xfrm>
          <a:custGeom>
            <a:avLst/>
            <a:gdLst/>
            <a:ahLst/>
            <a:cxnLst/>
            <a:rect l="l" t="t" r="r" b="b"/>
            <a:pathLst>
              <a:path w="5600700">
                <a:moveTo>
                  <a:pt x="0" y="0"/>
                </a:moveTo>
                <a:lnTo>
                  <a:pt x="5600522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1155750" y="102566"/>
            <a:ext cx="5600700" cy="0"/>
          </a:xfrm>
          <a:custGeom>
            <a:avLst/>
            <a:gdLst/>
            <a:ahLst/>
            <a:cxnLst/>
            <a:rect l="l" t="t" r="r" b="b"/>
            <a:pathLst>
              <a:path w="5600700">
                <a:moveTo>
                  <a:pt x="0" y="0"/>
                </a:moveTo>
                <a:lnTo>
                  <a:pt x="5600522" y="0"/>
                </a:lnTo>
              </a:path>
            </a:pathLst>
          </a:custGeom>
          <a:ln w="12697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1155750" y="75603"/>
            <a:ext cx="5600700" cy="0"/>
          </a:xfrm>
          <a:custGeom>
            <a:avLst/>
            <a:gdLst/>
            <a:ahLst/>
            <a:cxnLst/>
            <a:rect l="l" t="t" r="r" b="b"/>
            <a:pathLst>
              <a:path w="5600700">
                <a:moveTo>
                  <a:pt x="0" y="0"/>
                </a:moveTo>
                <a:lnTo>
                  <a:pt x="5600522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1155750" y="48628"/>
            <a:ext cx="5600700" cy="0"/>
          </a:xfrm>
          <a:custGeom>
            <a:avLst/>
            <a:gdLst/>
            <a:ahLst/>
            <a:cxnLst/>
            <a:rect l="l" t="t" r="r" b="b"/>
            <a:pathLst>
              <a:path w="5600700">
                <a:moveTo>
                  <a:pt x="0" y="0"/>
                </a:moveTo>
                <a:lnTo>
                  <a:pt x="5600522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1173213" y="21971"/>
            <a:ext cx="5582920" cy="0"/>
          </a:xfrm>
          <a:custGeom>
            <a:avLst/>
            <a:gdLst/>
            <a:ahLst/>
            <a:cxnLst/>
            <a:rect l="l" t="t" r="r" b="b"/>
            <a:pathLst>
              <a:path w="5582920">
                <a:moveTo>
                  <a:pt x="0" y="0"/>
                </a:moveTo>
                <a:lnTo>
                  <a:pt x="5582691" y="0"/>
                </a:lnTo>
              </a:path>
            </a:pathLst>
          </a:custGeom>
          <a:ln w="1203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6459575" y="495801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87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6459575" y="493102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87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6459575" y="490405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6459575" y="487709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6459575" y="479618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6459575" y="476919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6459575" y="474223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6459575" y="471529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6459575" y="468828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6459575" y="460738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6459575" y="458041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87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6459575" y="455343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87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6459575" y="452647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6459575" y="449950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12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6459575" y="447253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6459575" y="444555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6459575" y="441858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6459575" y="433768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6459575" y="431069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6459575" y="428374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6459575" y="425676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6459575" y="422978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6459575" y="414886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6459575" y="412189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6459575" y="409493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6459575" y="406796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6459575" y="404100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6459575" y="396007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6459575" y="393312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6459575" y="390613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6459575" y="387917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6459575" y="385221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6459575" y="377129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6459575" y="374434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6459575" y="371735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6459575" y="369037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6459575" y="366340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6459575" y="363644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6459575" y="360945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6459575" y="358249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6459575" y="355553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6459575" y="352855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6459575" y="350156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6459575" y="347463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6459575" y="344764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6459575" y="342068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6459575" y="339369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6459575" y="336673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6459575" y="333976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6459575" y="331280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6459575" y="328582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6459575" y="325883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12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6459575" y="323187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6459575" y="320490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6459575" y="317793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6459575" y="315095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6459575" y="312399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6459575" y="304308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6459575" y="301611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6459575" y="298914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6459575" y="296218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6459575" y="293519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6459575" y="282729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6459575" y="280031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6459575" y="277336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6459575" y="274638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6459575" y="271945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6459575" y="263851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6459575" y="261155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6459575" y="258458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6459575" y="255761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6459575" y="253062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6459575" y="250366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6459575" y="247669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6459575" y="749312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6459575" y="735827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6459575" y="733129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6459575" y="727737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13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6459575" y="725038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86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6459575" y="711554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6459575" y="708858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6459575" y="706159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6459575" y="703460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6459575" y="695371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6459575" y="692673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6459575" y="689979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6459575" y="687280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6459575" y="684584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6459575" y="681885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6459575" y="679189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6459575" y="676493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6459575" y="673794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6459575" y="671098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6459575" y="668402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6459575" y="665706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6459575" y="663007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6459575" y="660308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6459575" y="657612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6459575" y="654918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6459575" y="652219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86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6459575" y="649523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6459575" y="646826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6459575" y="644125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87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6459575" y="641429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12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6459575" y="638732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6459575" y="636036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6459575" y="633340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6459575" y="630641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6459575" y="627945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6459575" y="625248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6459575" y="622550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6459575" y="619853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6459575" y="617157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6459575" y="614459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6459575" y="611762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6459575" y="603671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6459575" y="600972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6459575" y="598279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6459575" y="595580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6459575" y="592884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6459575" y="584793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6459575" y="582094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6459575" y="579398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6459575" y="576701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6459575" y="574005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6459575" y="565913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12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6459575" y="563217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6459575" y="560517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6459575" y="557822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6459575" y="555123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6459575" y="552427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6459575" y="549730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6459575" y="547032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6459575" y="544338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6459575" y="541637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6459575" y="538943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6459575" y="536242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6459575" y="533548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6459575" y="530852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6459575" y="528151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6459575" y="525457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6459575" y="522761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6459575" y="520062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6459575" y="517366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6459575" y="514667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6459575" y="511973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6459575" y="509275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6459575" y="506576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6459575" y="498485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6459575" y="8512378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644" y="0"/>
                </a:moveTo>
                <a:lnTo>
                  <a:pt x="0" y="0"/>
                </a:lnTo>
                <a:lnTo>
                  <a:pt x="0" y="12700"/>
                </a:lnTo>
                <a:lnTo>
                  <a:pt x="11074" y="12700"/>
                </a:lnTo>
                <a:lnTo>
                  <a:pt x="22644" y="0"/>
                </a:lnTo>
                <a:close/>
              </a:path>
            </a:pathLst>
          </a:custGeom>
          <a:solidFill>
            <a:srgbClr val="E7E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6459575" y="8485403"/>
            <a:ext cx="47625" cy="12700"/>
          </a:xfrm>
          <a:custGeom>
            <a:avLst/>
            <a:gdLst/>
            <a:ahLst/>
            <a:cxnLst/>
            <a:rect l="l" t="t" r="r" b="b"/>
            <a:pathLst>
              <a:path w="47625" h="12700">
                <a:moveTo>
                  <a:pt x="47205" y="0"/>
                </a:moveTo>
                <a:lnTo>
                  <a:pt x="0" y="0"/>
                </a:lnTo>
                <a:lnTo>
                  <a:pt x="0" y="12712"/>
                </a:lnTo>
                <a:lnTo>
                  <a:pt x="35636" y="12712"/>
                </a:lnTo>
                <a:lnTo>
                  <a:pt x="47205" y="0"/>
                </a:lnTo>
                <a:close/>
              </a:path>
            </a:pathLst>
          </a:custGeom>
          <a:solidFill>
            <a:srgbClr val="E7E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6459575" y="8458428"/>
            <a:ext cx="72390" cy="12700"/>
          </a:xfrm>
          <a:custGeom>
            <a:avLst/>
            <a:gdLst/>
            <a:ahLst/>
            <a:cxnLst/>
            <a:rect l="l" t="t" r="r" b="b"/>
            <a:pathLst>
              <a:path w="72390" h="12700">
                <a:moveTo>
                  <a:pt x="71793" y="0"/>
                </a:moveTo>
                <a:lnTo>
                  <a:pt x="0" y="0"/>
                </a:lnTo>
                <a:lnTo>
                  <a:pt x="0" y="12699"/>
                </a:lnTo>
                <a:lnTo>
                  <a:pt x="60223" y="12699"/>
                </a:lnTo>
                <a:lnTo>
                  <a:pt x="71793" y="0"/>
                </a:lnTo>
                <a:close/>
              </a:path>
            </a:pathLst>
          </a:custGeom>
          <a:solidFill>
            <a:srgbClr val="E7E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6459575" y="8431453"/>
            <a:ext cx="96520" cy="12700"/>
          </a:xfrm>
          <a:custGeom>
            <a:avLst/>
            <a:gdLst/>
            <a:ahLst/>
            <a:cxnLst/>
            <a:rect l="l" t="t" r="r" b="b"/>
            <a:pathLst>
              <a:path w="96520" h="12700">
                <a:moveTo>
                  <a:pt x="96354" y="0"/>
                </a:moveTo>
                <a:lnTo>
                  <a:pt x="0" y="0"/>
                </a:lnTo>
                <a:lnTo>
                  <a:pt x="0" y="12700"/>
                </a:lnTo>
                <a:lnTo>
                  <a:pt x="84785" y="12700"/>
                </a:lnTo>
                <a:lnTo>
                  <a:pt x="96354" y="0"/>
                </a:lnTo>
                <a:close/>
              </a:path>
            </a:pathLst>
          </a:custGeom>
          <a:solidFill>
            <a:srgbClr val="E7E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6459575" y="8404491"/>
            <a:ext cx="121285" cy="12700"/>
          </a:xfrm>
          <a:custGeom>
            <a:avLst/>
            <a:gdLst/>
            <a:ahLst/>
            <a:cxnLst/>
            <a:rect l="l" t="t" r="r" b="b"/>
            <a:pathLst>
              <a:path w="121284" h="12700">
                <a:moveTo>
                  <a:pt x="120916" y="0"/>
                </a:moveTo>
                <a:lnTo>
                  <a:pt x="0" y="0"/>
                </a:lnTo>
                <a:lnTo>
                  <a:pt x="0" y="12700"/>
                </a:lnTo>
                <a:lnTo>
                  <a:pt x="109347" y="12700"/>
                </a:lnTo>
                <a:lnTo>
                  <a:pt x="120916" y="0"/>
                </a:lnTo>
                <a:close/>
              </a:path>
            </a:pathLst>
          </a:custGeom>
          <a:solidFill>
            <a:srgbClr val="E7E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6459575" y="827598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776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6459575" y="8087194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329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6459575" y="806023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6459575" y="792534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6459575" y="7844434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99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6459575" y="770959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700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6459575" y="762870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697" y="0"/>
                </a:lnTo>
              </a:path>
            </a:pathLst>
          </a:custGeom>
          <a:ln w="12686">
            <a:solidFill>
              <a:srgbClr val="E7E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80" y="15951"/>
            <a:ext cx="6755765" cy="9242425"/>
          </a:xfrm>
          <a:custGeom>
            <a:avLst/>
            <a:gdLst/>
            <a:ahLst/>
            <a:cxnLst/>
            <a:rect l="l" t="t" r="r" b="b"/>
            <a:pathLst>
              <a:path w="6755765" h="9242425">
                <a:moveTo>
                  <a:pt x="1190822" y="0"/>
                </a:moveTo>
                <a:lnTo>
                  <a:pt x="0" y="0"/>
                </a:lnTo>
                <a:lnTo>
                  <a:pt x="0" y="9241967"/>
                </a:lnTo>
                <a:lnTo>
                  <a:pt x="6755523" y="9241967"/>
                </a:lnTo>
                <a:lnTo>
                  <a:pt x="6755523" y="8826182"/>
                </a:lnTo>
                <a:lnTo>
                  <a:pt x="381850" y="8826182"/>
                </a:lnTo>
                <a:lnTo>
                  <a:pt x="381850" y="541921"/>
                </a:lnTo>
                <a:lnTo>
                  <a:pt x="1190822" y="0"/>
                </a:lnTo>
                <a:close/>
              </a:path>
              <a:path w="6755765" h="9242425">
                <a:moveTo>
                  <a:pt x="6755523" y="8195997"/>
                </a:moveTo>
                <a:lnTo>
                  <a:pt x="6181420" y="8826182"/>
                </a:lnTo>
                <a:lnTo>
                  <a:pt x="6755523" y="8826182"/>
                </a:lnTo>
                <a:lnTo>
                  <a:pt x="6755523" y="8195997"/>
                </a:lnTo>
                <a:close/>
              </a:path>
            </a:pathLst>
          </a:custGeom>
          <a:solidFill>
            <a:srgbClr val="BAC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1224914" y="343928"/>
            <a:ext cx="5234660" cy="8259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250786" y="1385633"/>
            <a:ext cx="6208788" cy="7651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279590" y="372732"/>
            <a:ext cx="6120130" cy="8604250"/>
          </a:xfrm>
          <a:custGeom>
            <a:avLst/>
            <a:gdLst/>
            <a:ahLst/>
            <a:cxnLst/>
            <a:rect l="l" t="t" r="r" b="b"/>
            <a:pathLst>
              <a:path w="6120130" h="8604250">
                <a:moveTo>
                  <a:pt x="5936170" y="0"/>
                </a:moveTo>
                <a:lnTo>
                  <a:pt x="183845" y="0"/>
                </a:lnTo>
                <a:lnTo>
                  <a:pt x="134975" y="6230"/>
                </a:lnTo>
                <a:lnTo>
                  <a:pt x="91059" y="23812"/>
                </a:lnTo>
                <a:lnTo>
                  <a:pt x="53851" y="51082"/>
                </a:lnTo>
                <a:lnTo>
                  <a:pt x="25102" y="86376"/>
                </a:lnTo>
                <a:lnTo>
                  <a:pt x="6567" y="128031"/>
                </a:lnTo>
                <a:lnTo>
                  <a:pt x="0" y="174383"/>
                </a:lnTo>
                <a:lnTo>
                  <a:pt x="0" y="8429612"/>
                </a:lnTo>
                <a:lnTo>
                  <a:pt x="6567" y="8475973"/>
                </a:lnTo>
                <a:lnTo>
                  <a:pt x="25102" y="8517633"/>
                </a:lnTo>
                <a:lnTo>
                  <a:pt x="53851" y="8552929"/>
                </a:lnTo>
                <a:lnTo>
                  <a:pt x="91059" y="8580198"/>
                </a:lnTo>
                <a:lnTo>
                  <a:pt x="134975" y="8597779"/>
                </a:lnTo>
                <a:lnTo>
                  <a:pt x="183845" y="8604008"/>
                </a:lnTo>
                <a:lnTo>
                  <a:pt x="5936170" y="8604008"/>
                </a:lnTo>
                <a:lnTo>
                  <a:pt x="5985048" y="8597779"/>
                </a:lnTo>
                <a:lnTo>
                  <a:pt x="6028967" y="8580198"/>
                </a:lnTo>
                <a:lnTo>
                  <a:pt x="6066174" y="8552929"/>
                </a:lnTo>
                <a:lnTo>
                  <a:pt x="6094918" y="8517633"/>
                </a:lnTo>
                <a:lnTo>
                  <a:pt x="6113449" y="8475973"/>
                </a:lnTo>
                <a:lnTo>
                  <a:pt x="6120015" y="8429612"/>
                </a:lnTo>
                <a:lnTo>
                  <a:pt x="6120015" y="174383"/>
                </a:lnTo>
                <a:lnTo>
                  <a:pt x="6113449" y="128031"/>
                </a:lnTo>
                <a:lnTo>
                  <a:pt x="6094918" y="86376"/>
                </a:lnTo>
                <a:lnTo>
                  <a:pt x="6066174" y="51082"/>
                </a:lnTo>
                <a:lnTo>
                  <a:pt x="6028967" y="23812"/>
                </a:lnTo>
                <a:lnTo>
                  <a:pt x="5985048" y="6230"/>
                </a:lnTo>
                <a:lnTo>
                  <a:pt x="5936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2905" y="841616"/>
            <a:ext cx="4063288" cy="581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1677B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8455" y="2129409"/>
            <a:ext cx="6092190" cy="61104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01494" y="8610219"/>
            <a:ext cx="2166112" cy="462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8455" y="8610219"/>
            <a:ext cx="1556893" cy="462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873752" y="8610219"/>
            <a:ext cx="1556893" cy="462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 txBox="1"/>
          <p:nvPr/>
        </p:nvSpPr>
        <p:spPr>
          <a:xfrm>
            <a:off x="3180176" y="8755286"/>
            <a:ext cx="356774" cy="1410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055"/>
              </a:lnSpc>
            </a:pPr>
            <a:r>
              <a:rPr lang="en-US" altLang="ko-KR" sz="900" b="1" i="1" spc="-40" dirty="0">
                <a:solidFill>
                  <a:srgbClr val="5A5B5F"/>
                </a:solidFill>
                <a:latin typeface="Calibri"/>
                <a:cs typeface="Calibri"/>
              </a:rPr>
              <a:t>3</a:t>
            </a:r>
            <a:r>
              <a:rPr sz="900" b="1" i="1" spc="-50" dirty="0">
                <a:solidFill>
                  <a:srgbClr val="5A5B5F"/>
                </a:solidFill>
                <a:latin typeface="Calibri"/>
                <a:cs typeface="Calibri"/>
              </a:rPr>
              <a:t>Page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55750" y="178625"/>
            <a:ext cx="69164" cy="194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960" y="1313484"/>
            <a:ext cx="258630" cy="7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5133" y="343928"/>
            <a:ext cx="10617" cy="2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직사각형 295"/>
          <p:cNvSpPr/>
          <p:nvPr/>
        </p:nvSpPr>
        <p:spPr>
          <a:xfrm>
            <a:off x="227731" y="971550"/>
            <a:ext cx="45719" cy="807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4" name="직선 연결선 333"/>
          <p:cNvCxnSpPr/>
          <p:nvPr/>
        </p:nvCxnSpPr>
        <p:spPr>
          <a:xfrm>
            <a:off x="6456362" y="78136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/>
          <p:nvPr/>
        </p:nvCxnSpPr>
        <p:spPr>
          <a:xfrm>
            <a:off x="6429953" y="420637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6433127" y="485248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>
            <a:off x="6426777" y="487788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/>
          <p:nvPr/>
        </p:nvCxnSpPr>
        <p:spPr>
          <a:xfrm>
            <a:off x="6454775" y="587375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/>
          <p:nvPr/>
        </p:nvCxnSpPr>
        <p:spPr>
          <a:xfrm>
            <a:off x="6454775" y="5903913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/>
          <p:cNvCxnSpPr/>
          <p:nvPr/>
        </p:nvCxnSpPr>
        <p:spPr>
          <a:xfrm>
            <a:off x="6454775" y="606583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/>
          <p:nvPr/>
        </p:nvCxnSpPr>
        <p:spPr>
          <a:xfrm>
            <a:off x="6454775" y="608965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6454775" y="697865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/>
          <p:cNvCxnSpPr/>
          <p:nvPr/>
        </p:nvCxnSpPr>
        <p:spPr>
          <a:xfrm>
            <a:off x="6457950" y="700563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/>
          <p:nvPr/>
        </p:nvCxnSpPr>
        <p:spPr>
          <a:xfrm>
            <a:off x="6454775" y="714375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/>
          <p:nvPr/>
        </p:nvCxnSpPr>
        <p:spPr>
          <a:xfrm>
            <a:off x="6453187" y="716915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6454775" y="719613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/>
          <p:cNvCxnSpPr/>
          <p:nvPr/>
        </p:nvCxnSpPr>
        <p:spPr>
          <a:xfrm>
            <a:off x="6456363" y="722312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6456363" y="730726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>
            <a:off x="6456363" y="738346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6454776" y="7410452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>
            <a:off x="6454776" y="7435852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>
            <a:off x="6456364" y="74580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>
            <a:off x="6456364" y="751998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>
            <a:off x="6459539" y="75469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>
            <a:off x="6457951" y="757079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>
            <a:off x="6454776" y="75977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/>
          <p:nvPr/>
        </p:nvCxnSpPr>
        <p:spPr>
          <a:xfrm>
            <a:off x="6453189" y="765651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6454777" y="768667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>
            <a:off x="6454777" y="773430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6454777" y="776287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6459540" y="779303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6456362" y="786924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/>
        </p:nvCxnSpPr>
        <p:spPr>
          <a:xfrm>
            <a:off x="6456362" y="789781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/>
          <p:nvPr/>
        </p:nvCxnSpPr>
        <p:spPr>
          <a:xfrm>
            <a:off x="6454775" y="795179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/>
          <p:nvPr/>
        </p:nvCxnSpPr>
        <p:spPr>
          <a:xfrm>
            <a:off x="6457950" y="798036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/>
          <p:cNvCxnSpPr/>
          <p:nvPr/>
        </p:nvCxnSpPr>
        <p:spPr>
          <a:xfrm>
            <a:off x="6454775" y="80041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/>
          <p:cNvCxnSpPr/>
          <p:nvPr/>
        </p:nvCxnSpPr>
        <p:spPr>
          <a:xfrm>
            <a:off x="6456362" y="8032752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/>
          <p:nvPr/>
        </p:nvCxnSpPr>
        <p:spPr>
          <a:xfrm>
            <a:off x="6456362" y="811212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/>
          <p:nvPr/>
        </p:nvCxnSpPr>
        <p:spPr>
          <a:xfrm>
            <a:off x="6453187" y="814229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/>
          <p:cNvCxnSpPr/>
          <p:nvPr/>
        </p:nvCxnSpPr>
        <p:spPr>
          <a:xfrm>
            <a:off x="6454774" y="816927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/>
          <p:cNvCxnSpPr/>
          <p:nvPr/>
        </p:nvCxnSpPr>
        <p:spPr>
          <a:xfrm>
            <a:off x="6457949" y="819467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/>
          <p:nvPr/>
        </p:nvCxnSpPr>
        <p:spPr>
          <a:xfrm>
            <a:off x="6445249" y="822166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/>
          <p:nvPr/>
        </p:nvCxnSpPr>
        <p:spPr>
          <a:xfrm flipV="1">
            <a:off x="6461125" y="8250240"/>
            <a:ext cx="253682" cy="1585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1936750" y="971550"/>
            <a:ext cx="27839" cy="365760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ject 68"/>
          <p:cNvSpPr/>
          <p:nvPr/>
        </p:nvSpPr>
        <p:spPr>
          <a:xfrm>
            <a:off x="1145133" y="343928"/>
            <a:ext cx="10617" cy="2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94" name="직선 연결선 93"/>
          <p:cNvCxnSpPr>
            <a:endCxn id="93" idx="0"/>
          </p:cNvCxnSpPr>
          <p:nvPr/>
        </p:nvCxnSpPr>
        <p:spPr>
          <a:xfrm flipV="1">
            <a:off x="785813" y="343928"/>
            <a:ext cx="364629" cy="56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778395" y="316128"/>
            <a:ext cx="377355" cy="6794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778395" y="293680"/>
            <a:ext cx="407151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24433" y="265105"/>
            <a:ext cx="407151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68883" y="234943"/>
            <a:ext cx="288405" cy="3182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913333" y="207955"/>
            <a:ext cx="242367" cy="3183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952174" y="183380"/>
            <a:ext cx="201939" cy="77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987099" y="150283"/>
            <a:ext cx="229984" cy="6109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1019274" y="130175"/>
            <a:ext cx="153889" cy="3176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069649" y="102418"/>
            <a:ext cx="84464" cy="2357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1101399" y="74613"/>
            <a:ext cx="55889" cy="2407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64589" y="900816"/>
            <a:ext cx="4800849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1. 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기업 소개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36750" y="2419350"/>
            <a:ext cx="4505798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기업연혁</a:t>
            </a:r>
            <a:endParaRPr lang="ko-KR" altLang="en-US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4151" y="361950"/>
            <a:ext cx="2438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2017</a:t>
            </a:r>
            <a:r>
              <a:rPr lang="ko-KR" altLang="en-US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년도 </a:t>
            </a:r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K-OTC </a:t>
            </a:r>
            <a:r>
              <a:rPr lang="ko-KR" altLang="en-US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기업분석보고서 대회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393D7B-BB0A-4B48-91F0-6ADE097CFA41}"/>
              </a:ext>
            </a:extLst>
          </p:cNvPr>
          <p:cNvSpPr txBox="1"/>
          <p:nvPr/>
        </p:nvSpPr>
        <p:spPr>
          <a:xfrm>
            <a:off x="1936750" y="1265932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스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는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 침대 및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침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구류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사업자입니다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지누스의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침구류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사업은 주로 미국 침대시장을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타겟으로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하여 미국에 수출하는 것을 중점으로 두고 있는 사업자 입니다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사업자는 기존의 오프라인 매장을 주력으로 삼고 있는 동종의 사업자와 다르게 온라인 시장에 집중적인 투자와 마케팅을 하고 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특히 침대 매트릭스 제품의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배송 용이성을 제품의 강력한 경쟁력으로 삼고 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</a:t>
            </a:r>
          </a:p>
          <a:p>
            <a:endParaRPr lang="en-US" altLang="ko-KR" sz="800" dirty="0" smtClean="0">
              <a:ln>
                <a:solidFill>
                  <a:schemeClr val="tx1">
                    <a:alpha val="32000"/>
                  </a:schemeClr>
                </a:solidFill>
              </a:ln>
              <a:latin typeface="+mn-ea"/>
              <a:cs typeface="Arial"/>
            </a:endParaRPr>
          </a:p>
          <a:p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침구류의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매트릭스는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크게 스프링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(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spring)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매트릭스와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논 스프링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(non-spring)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매트릭스로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나뉩니다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이중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지누스는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논 스프링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(non-spring)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매트릭스제품을 주력으로 삼고 있는 사업자입니다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</a:t>
            </a:r>
            <a:endParaRPr lang="en-US" altLang="ko-KR" sz="800" dirty="0">
              <a:ln>
                <a:solidFill>
                  <a:schemeClr val="tx1">
                    <a:alpha val="32000"/>
                  </a:schemeClr>
                </a:solidFill>
              </a:ln>
              <a:latin typeface="+mn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845437-E197-4D17-B0F3-047478EED992}"/>
              </a:ext>
            </a:extLst>
          </p:cNvPr>
          <p:cNvSpPr txBox="1"/>
          <p:nvPr/>
        </p:nvSpPr>
        <p:spPr>
          <a:xfrm>
            <a:off x="304361" y="1365711"/>
            <a:ext cx="1535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미국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침구류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 시장에서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10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년간</a:t>
            </a:r>
            <a:endParaRPr lang="en-US" altLang="ko-KR" sz="800" dirty="0" smtClean="0">
              <a:ln>
                <a:solidFill>
                  <a:schemeClr val="tx1">
                    <a:alpha val="32000"/>
                  </a:schemeClr>
                </a:solidFill>
              </a:ln>
              <a:latin typeface="서울남산체 L" panose="02020603020101020101" pitchFamily="18" charset="-127"/>
              <a:ea typeface="서울남산체 L" panose="02020603020101020101" pitchFamily="18" charset="-127"/>
              <a:cs typeface="Arial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영업을 영위하고 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.</a:t>
            </a:r>
            <a:endParaRPr lang="ko-KR" altLang="en-US" sz="800" dirty="0">
              <a:ln>
                <a:solidFill>
                  <a:schemeClr val="tx1">
                    <a:alpha val="32000"/>
                  </a:schemeClr>
                </a:solidFill>
              </a:ln>
              <a:latin typeface="서울남산체 L" panose="02020603020101020101" pitchFamily="18" charset="-127"/>
              <a:ea typeface="서울남산체 L" panose="02020603020101020101" pitchFamily="18" charset="-127"/>
              <a:cs typeface="Arial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CD85DA8-066F-45FC-90CE-B0A19511E8BC}"/>
              </a:ext>
            </a:extLst>
          </p:cNvPr>
          <p:cNvSpPr txBox="1"/>
          <p:nvPr/>
        </p:nvSpPr>
        <p:spPr>
          <a:xfrm>
            <a:off x="629982" y="62303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2000"/>
                    </a:schemeClr>
                  </a:solidFill>
                </a:ln>
                <a:latin typeface="Bell MT" panose="020B0604020202020204" pitchFamily="18" charset="0"/>
                <a:ea typeface="서울남산체 L" panose="02020603020101020101" pitchFamily="18" charset="-127"/>
                <a:cs typeface="Arial"/>
              </a:rPr>
              <a:t>Ⅰ. </a:t>
            </a:r>
            <a:r>
              <a:rPr lang="ko-KR" altLang="en-US" sz="1600" dirty="0">
                <a:ln>
                  <a:solidFill>
                    <a:schemeClr val="tx1">
                      <a:alpha val="32000"/>
                    </a:schemeClr>
                  </a:solidFill>
                </a:ln>
                <a:latin typeface="Bell MT" panose="020B0604020202020204" pitchFamily="18" charset="0"/>
                <a:ea typeface="서울남산체 L" panose="02020603020101020101" pitchFamily="18" charset="-127"/>
                <a:cs typeface="Arial"/>
              </a:rPr>
              <a:t>기업분석</a:t>
            </a:r>
            <a:endParaRPr lang="ko-KR" altLang="en-US" sz="1600" dirty="0">
              <a:ln>
                <a:solidFill>
                  <a:schemeClr val="tx1">
                    <a:alpha val="32000"/>
                  </a:schemeClr>
                </a:solidFill>
              </a:ln>
              <a:latin typeface="서울남산체 L" panose="02020603020101020101" pitchFamily="18" charset="-127"/>
              <a:ea typeface="서울남산체 L" panose="02020603020101020101" pitchFamily="18" charset="-127"/>
              <a:cs typeface="Arial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6E80DF0-9036-4CA4-A12A-603F28EE5D7D}"/>
              </a:ext>
            </a:extLst>
          </p:cNvPr>
          <p:cNvSpPr txBox="1"/>
          <p:nvPr/>
        </p:nvSpPr>
        <p:spPr>
          <a:xfrm>
            <a:off x="297015" y="2667728"/>
            <a:ext cx="1656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지누스는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60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여 개의 자체 브렌드를 가지고 있으며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2012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년부터 자체 브랜드 매출 비중을 높이고 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.</a:t>
            </a:r>
            <a:endParaRPr lang="en-US" altLang="ko-KR" sz="800" dirty="0">
              <a:ln>
                <a:solidFill>
                  <a:schemeClr val="tx1">
                    <a:alpha val="32000"/>
                  </a:schemeClr>
                </a:solidFill>
              </a:ln>
              <a:latin typeface="서울남산체 L" panose="02020603020101020101" pitchFamily="18" charset="-127"/>
              <a:ea typeface="서울남산체 L" panose="02020603020101020101" pitchFamily="18" charset="-127"/>
              <a:cs typeface="Arial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1A9DD56-7546-4FA4-BF50-121E43B09A17}"/>
              </a:ext>
            </a:extLst>
          </p:cNvPr>
          <p:cNvSpPr txBox="1"/>
          <p:nvPr/>
        </p:nvSpPr>
        <p:spPr>
          <a:xfrm>
            <a:off x="1936750" y="2800350"/>
            <a:ext cx="449002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콜마파마는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지누스는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1979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년 진웅이라는 대한민국 기업으로 설립되었습니다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처음에는 텐트 슬리핑 백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,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등 등산용품과 캠핑용품을 주력으로 생산하는 제조업체로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성장해 왔습니다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</a:p>
          <a:p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2000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년에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지누스로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상호 변경하였으며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, 2003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년에는 사업을 전환하여 다양한 종류의 침대 매트리스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(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스프링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메모리 폼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,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라텍스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)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와 각종 침구류 제품을 생산하여 해외사장 진출에 주력을 하는 회사로 변모하였습니다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</a:p>
          <a:p>
            <a:endParaRPr lang="en-US" altLang="ko-KR" sz="800" dirty="0" smtClean="0">
              <a:ln>
                <a:solidFill>
                  <a:schemeClr val="tx1">
                    <a:alpha val="32000"/>
                  </a:schemeClr>
                </a:solidFill>
              </a:ln>
              <a:latin typeface="+mn-ea"/>
              <a:cs typeface="Arial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또한 수면과 관련된 사업 분야에 </a:t>
            </a:r>
            <a:r>
              <a:rPr lang="en-US" altLang="ko-KR" sz="800" dirty="0" err="1" smtClean="0">
                <a:latin typeface="+mn-ea"/>
              </a:rPr>
              <a:t>Vivon</a:t>
            </a:r>
            <a:r>
              <a:rPr lang="en-US" altLang="ko-KR" sz="800" dirty="0" smtClean="0">
                <a:latin typeface="+mn-ea"/>
              </a:rPr>
              <a:t>™, </a:t>
            </a:r>
            <a:r>
              <a:rPr lang="en-US" altLang="ko-KR" sz="800" dirty="0" err="1" smtClean="0">
                <a:latin typeface="+mn-ea"/>
              </a:rPr>
              <a:t>NightTherapy</a:t>
            </a:r>
            <a:r>
              <a:rPr lang="en-US" altLang="ko-KR" sz="800" dirty="0" smtClean="0">
                <a:latin typeface="+mn-ea"/>
              </a:rPr>
              <a:t>™, Spa Sensations™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와 같은 독자적인 상표명을 이용하여 국내 및 해외시장에 진출하고 있으며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현재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OEM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판매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3%,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자체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브렌드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판매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97%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를 차지하고 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</a:t>
            </a:r>
            <a:r>
              <a:rPr lang="en-US" altLang="ko-KR" sz="800" dirty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/>
            </a:r>
            <a:br>
              <a:rPr lang="en-US" altLang="ko-KR" sz="800" dirty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</a:br>
            <a:endParaRPr lang="en-US" altLang="ko-KR" sz="800" dirty="0">
              <a:ln>
                <a:solidFill>
                  <a:schemeClr val="tx1">
                    <a:alpha val="32000"/>
                  </a:schemeClr>
                </a:solidFill>
              </a:ln>
              <a:latin typeface="+mn-ea"/>
              <a:cs typeface="Arial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D8A20B84-7EEB-4518-A084-A804A1440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4815460"/>
              </p:ext>
            </p:extLst>
          </p:nvPr>
        </p:nvGraphicFramePr>
        <p:xfrm>
          <a:off x="260350" y="5010150"/>
          <a:ext cx="3091512" cy="3278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1512">
                  <a:extLst>
                    <a:ext uri="{9D8B030D-6E8A-4147-A177-3AD203B41FA5}">
                      <a16:colId xmlns:a16="http://schemas.microsoft.com/office/drawing/2014/main" xmlns="" val="1079420771"/>
                    </a:ext>
                  </a:extLst>
                </a:gridCol>
              </a:tblGrid>
              <a:tr h="249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&lt;</a:t>
                      </a:r>
                      <a:r>
                        <a:rPr lang="ko-KR" altLang="en-US" sz="1050" dirty="0"/>
                        <a:t>자료</a:t>
                      </a:r>
                      <a:r>
                        <a:rPr lang="en-US" altLang="ko-KR" sz="1050" dirty="0"/>
                        <a:t>1&gt;  </a:t>
                      </a:r>
                      <a:r>
                        <a:rPr lang="ko-KR" altLang="en-US" sz="1050" dirty="0" err="1"/>
                        <a:t>콜마파마</a:t>
                      </a: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기업연혁</a:t>
                      </a:r>
                      <a:r>
                        <a:rPr lang="ko-KR" altLang="en-US" sz="1050" dirty="0"/>
                        <a:t>                                                                                                     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5467946"/>
                  </a:ext>
                </a:extLst>
              </a:tr>
              <a:tr h="26125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499452537"/>
                  </a:ext>
                </a:extLst>
              </a:tr>
              <a:tr h="414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출처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Dart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전자공시 시스템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63834328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D8A20B84-7EEB-4518-A084-A804A1440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4815460"/>
              </p:ext>
            </p:extLst>
          </p:nvPr>
        </p:nvGraphicFramePr>
        <p:xfrm>
          <a:off x="3384550" y="5010150"/>
          <a:ext cx="2819400" cy="3065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1079420771"/>
                    </a:ext>
                  </a:extLst>
                </a:gridCol>
              </a:tblGrid>
              <a:tr h="269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&lt;</a:t>
                      </a:r>
                      <a:r>
                        <a:rPr lang="ko-KR" altLang="en-US" sz="1050" dirty="0" smtClean="0"/>
                        <a:t>자료</a:t>
                      </a:r>
                      <a:r>
                        <a:rPr lang="en-US" altLang="ko-KR" sz="1050" dirty="0" smtClean="0"/>
                        <a:t>2&gt;  </a:t>
                      </a:r>
                      <a:r>
                        <a:rPr lang="ko-KR" altLang="en-US" sz="1050" dirty="0" err="1"/>
                        <a:t>콜마파마</a:t>
                      </a: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기업연혁</a:t>
                      </a:r>
                      <a:r>
                        <a:rPr lang="ko-KR" altLang="en-US" sz="1050" dirty="0"/>
                        <a:t>                                                                                                     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5467946"/>
                  </a:ext>
                </a:extLst>
              </a:tr>
              <a:tr h="2413107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499452537"/>
                  </a:ext>
                </a:extLst>
              </a:tr>
              <a:tr h="382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출처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Dart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전자공시 시스템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63834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829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 txBox="1"/>
          <p:nvPr/>
        </p:nvSpPr>
        <p:spPr>
          <a:xfrm>
            <a:off x="3180176" y="8755286"/>
            <a:ext cx="356774" cy="1410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055"/>
              </a:lnSpc>
            </a:pPr>
            <a:r>
              <a:rPr lang="en-US" altLang="ko-KR" sz="900" b="1" i="1" spc="-40" dirty="0">
                <a:solidFill>
                  <a:srgbClr val="5A5B5F"/>
                </a:solidFill>
                <a:latin typeface="Calibri"/>
                <a:cs typeface="Calibri"/>
              </a:rPr>
              <a:t>4</a:t>
            </a:r>
            <a:r>
              <a:rPr sz="900" b="1" i="1" spc="-50" dirty="0">
                <a:solidFill>
                  <a:srgbClr val="5A5B5F"/>
                </a:solidFill>
                <a:latin typeface="Calibri"/>
                <a:cs typeface="Calibri"/>
              </a:rPr>
              <a:t>Page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55750" y="178625"/>
            <a:ext cx="69164" cy="194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960" y="1313484"/>
            <a:ext cx="258630" cy="7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5133" y="343928"/>
            <a:ext cx="10617" cy="2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직사각형 295"/>
          <p:cNvSpPr/>
          <p:nvPr/>
        </p:nvSpPr>
        <p:spPr>
          <a:xfrm>
            <a:off x="227731" y="971550"/>
            <a:ext cx="45719" cy="807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4" name="직선 연결선 333"/>
          <p:cNvCxnSpPr/>
          <p:nvPr/>
        </p:nvCxnSpPr>
        <p:spPr>
          <a:xfrm>
            <a:off x="6456362" y="78136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6433127" y="485248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>
            <a:off x="6426777" y="487788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/>
          <p:nvPr/>
        </p:nvCxnSpPr>
        <p:spPr>
          <a:xfrm>
            <a:off x="6454775" y="587375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/>
          <p:nvPr/>
        </p:nvCxnSpPr>
        <p:spPr>
          <a:xfrm>
            <a:off x="6454775" y="5903913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/>
          <p:cNvCxnSpPr/>
          <p:nvPr/>
        </p:nvCxnSpPr>
        <p:spPr>
          <a:xfrm>
            <a:off x="6454775" y="606583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/>
          <p:nvPr/>
        </p:nvCxnSpPr>
        <p:spPr>
          <a:xfrm>
            <a:off x="6454775" y="608965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6454775" y="697865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/>
          <p:cNvCxnSpPr/>
          <p:nvPr/>
        </p:nvCxnSpPr>
        <p:spPr>
          <a:xfrm>
            <a:off x="6457950" y="700563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/>
          <p:nvPr/>
        </p:nvCxnSpPr>
        <p:spPr>
          <a:xfrm>
            <a:off x="6454775" y="714375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/>
          <p:nvPr/>
        </p:nvCxnSpPr>
        <p:spPr>
          <a:xfrm>
            <a:off x="6453187" y="716915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6454775" y="719613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/>
          <p:cNvCxnSpPr/>
          <p:nvPr/>
        </p:nvCxnSpPr>
        <p:spPr>
          <a:xfrm>
            <a:off x="6456363" y="722312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6456363" y="730726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>
            <a:off x="6456363" y="738346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6454776" y="7410452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>
            <a:off x="6454776" y="7435852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>
            <a:off x="6456364" y="74580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>
            <a:off x="6456364" y="751998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>
            <a:off x="6459539" y="75469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>
            <a:off x="6457951" y="757079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>
            <a:off x="6454776" y="75977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/>
          <p:nvPr/>
        </p:nvCxnSpPr>
        <p:spPr>
          <a:xfrm>
            <a:off x="6453189" y="765651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6454777" y="768667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>
            <a:off x="6454777" y="773430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6454777" y="776287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6459540" y="779303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6456362" y="786924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/>
        </p:nvCxnSpPr>
        <p:spPr>
          <a:xfrm>
            <a:off x="6456362" y="789781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/>
          <p:nvPr/>
        </p:nvCxnSpPr>
        <p:spPr>
          <a:xfrm>
            <a:off x="6454775" y="795179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/>
          <p:nvPr/>
        </p:nvCxnSpPr>
        <p:spPr>
          <a:xfrm>
            <a:off x="6457950" y="798036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/>
          <p:cNvCxnSpPr/>
          <p:nvPr/>
        </p:nvCxnSpPr>
        <p:spPr>
          <a:xfrm>
            <a:off x="6454775" y="80041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/>
          <p:cNvCxnSpPr/>
          <p:nvPr/>
        </p:nvCxnSpPr>
        <p:spPr>
          <a:xfrm>
            <a:off x="6456362" y="8032752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/>
          <p:nvPr/>
        </p:nvCxnSpPr>
        <p:spPr>
          <a:xfrm>
            <a:off x="6456362" y="811212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/>
          <p:nvPr/>
        </p:nvCxnSpPr>
        <p:spPr>
          <a:xfrm>
            <a:off x="6453187" y="814229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/>
          <p:cNvCxnSpPr/>
          <p:nvPr/>
        </p:nvCxnSpPr>
        <p:spPr>
          <a:xfrm>
            <a:off x="6454774" y="816927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/>
          <p:cNvCxnSpPr/>
          <p:nvPr/>
        </p:nvCxnSpPr>
        <p:spPr>
          <a:xfrm>
            <a:off x="6457949" y="819467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/>
          <p:nvPr/>
        </p:nvCxnSpPr>
        <p:spPr>
          <a:xfrm>
            <a:off x="6445249" y="822166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/>
          <p:nvPr/>
        </p:nvCxnSpPr>
        <p:spPr>
          <a:xfrm flipV="1">
            <a:off x="6461125" y="8250240"/>
            <a:ext cx="253682" cy="1585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1936750" y="971550"/>
            <a:ext cx="21795" cy="2634755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ject 68"/>
          <p:cNvSpPr/>
          <p:nvPr/>
        </p:nvSpPr>
        <p:spPr>
          <a:xfrm>
            <a:off x="1145133" y="343928"/>
            <a:ext cx="10617" cy="2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94" name="직선 연결선 93"/>
          <p:cNvCxnSpPr>
            <a:endCxn id="93" idx="0"/>
          </p:cNvCxnSpPr>
          <p:nvPr/>
        </p:nvCxnSpPr>
        <p:spPr>
          <a:xfrm flipV="1">
            <a:off x="785813" y="343928"/>
            <a:ext cx="364629" cy="56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778395" y="316128"/>
            <a:ext cx="377355" cy="6794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778395" y="293680"/>
            <a:ext cx="407151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24433" y="265105"/>
            <a:ext cx="407151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68883" y="234943"/>
            <a:ext cx="288405" cy="3182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913333" y="207955"/>
            <a:ext cx="242367" cy="3183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952174" y="183380"/>
            <a:ext cx="201939" cy="77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987099" y="150283"/>
            <a:ext cx="229984" cy="6109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1019274" y="130175"/>
            <a:ext cx="153889" cy="3176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069649" y="102418"/>
            <a:ext cx="84464" cy="2357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1101399" y="74613"/>
            <a:ext cx="55889" cy="2407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94151" y="361950"/>
            <a:ext cx="2438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2017</a:t>
            </a:r>
            <a:r>
              <a:rPr lang="ko-KR" altLang="en-US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년도 </a:t>
            </a:r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K-OTC </a:t>
            </a:r>
            <a:r>
              <a:rPr lang="ko-KR" altLang="en-US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기업분석보고서 대회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845437-E197-4D17-B0F3-047478EED992}"/>
              </a:ext>
            </a:extLst>
          </p:cNvPr>
          <p:cNvSpPr txBox="1"/>
          <p:nvPr/>
        </p:nvSpPr>
        <p:spPr>
          <a:xfrm>
            <a:off x="243386" y="1276350"/>
            <a:ext cx="1699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지누스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제품은 아마존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(Amazon)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에서 주로 매트리스와 파운데이션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(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침대몸체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)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를 판매하며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매트릭스는 압축으로 부피를 줄여서 판매하고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파운데이션은 밥상 다리를 펴는 것과 비슷하게 간결합니다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.</a:t>
            </a:r>
            <a:endParaRPr lang="ko-KR" altLang="en-US" sz="800" dirty="0">
              <a:ln>
                <a:solidFill>
                  <a:schemeClr val="tx1">
                    <a:alpha val="32000"/>
                  </a:schemeClr>
                </a:solidFill>
              </a:ln>
              <a:latin typeface="서울남산체 L" panose="02020603020101020101" pitchFamily="18" charset="-127"/>
              <a:ea typeface="서울남산체 L" panose="02020603020101020101" pitchFamily="18" charset="-127"/>
              <a:cs typeface="Arial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CD85DA8-066F-45FC-90CE-B0A19511E8BC}"/>
              </a:ext>
            </a:extLst>
          </p:cNvPr>
          <p:cNvSpPr txBox="1"/>
          <p:nvPr/>
        </p:nvSpPr>
        <p:spPr>
          <a:xfrm>
            <a:off x="629982" y="62303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2000"/>
                    </a:schemeClr>
                  </a:solidFill>
                </a:ln>
                <a:latin typeface="Bell MT" panose="020B0604020202020204" pitchFamily="18" charset="0"/>
                <a:ea typeface="서울남산체 L" panose="02020603020101020101" pitchFamily="18" charset="-127"/>
                <a:cs typeface="Arial"/>
              </a:rPr>
              <a:t>Ⅰ. </a:t>
            </a:r>
            <a:r>
              <a:rPr lang="ko-KR" altLang="en-US" sz="1600" dirty="0">
                <a:ln>
                  <a:solidFill>
                    <a:schemeClr val="tx1">
                      <a:alpha val="32000"/>
                    </a:schemeClr>
                  </a:solidFill>
                </a:ln>
                <a:latin typeface="Bell MT" panose="020B0604020202020204" pitchFamily="18" charset="0"/>
                <a:ea typeface="서울남산체 L" panose="02020603020101020101" pitchFamily="18" charset="-127"/>
                <a:cs typeface="Arial"/>
              </a:rPr>
              <a:t>기업분석</a:t>
            </a:r>
            <a:endParaRPr lang="ko-KR" altLang="en-US" sz="1600" dirty="0">
              <a:ln>
                <a:solidFill>
                  <a:schemeClr val="tx1">
                    <a:alpha val="32000"/>
                  </a:schemeClr>
                </a:solidFill>
              </a:ln>
              <a:latin typeface="서울남산체 L" panose="02020603020101020101" pitchFamily="18" charset="-127"/>
              <a:ea typeface="서울남산체 L" panose="02020603020101020101" pitchFamily="18" charset="-127"/>
              <a:cs typeface="Arial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63134CB-24A0-48EF-88EB-1D687E6065A5}"/>
              </a:ext>
            </a:extLst>
          </p:cNvPr>
          <p:cNvSpPr txBox="1"/>
          <p:nvPr/>
        </p:nvSpPr>
        <p:spPr>
          <a:xfrm>
            <a:off x="1939451" y="971550"/>
            <a:ext cx="4505798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지누스의</a:t>
            </a:r>
            <a:r>
              <a:rPr lang="ko-KR" altLang="en-US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 경쟁력</a:t>
            </a:r>
            <a:endParaRPr lang="en-US" altLang="ko-KR" sz="1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</a:t>
            </a:r>
            <a:r>
              <a:rPr lang="ko-KR" altLang="en-US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온라인 시장</a:t>
            </a:r>
            <a:endParaRPr lang="ko-KR" altLang="en-US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0D205D5B-2E85-411D-9FC3-7A7A88693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4668515"/>
              </p:ext>
            </p:extLst>
          </p:nvPr>
        </p:nvGraphicFramePr>
        <p:xfrm>
          <a:off x="306566" y="3648751"/>
          <a:ext cx="6051989" cy="309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989">
                  <a:extLst>
                    <a:ext uri="{9D8B030D-6E8A-4147-A177-3AD203B41FA5}">
                      <a16:colId xmlns:a16="http://schemas.microsoft.com/office/drawing/2014/main" xmlns="" val="1079420771"/>
                    </a:ext>
                  </a:extLst>
                </a:gridCol>
              </a:tblGrid>
              <a:tr h="36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&lt;</a:t>
                      </a:r>
                      <a:r>
                        <a:rPr lang="ko-KR" altLang="en-US" sz="1050" dirty="0" smtClean="0"/>
                        <a:t>자료</a:t>
                      </a:r>
                      <a:r>
                        <a:rPr lang="en-US" altLang="ko-KR" sz="1050" dirty="0" smtClean="0"/>
                        <a:t>3&gt; </a:t>
                      </a:r>
                      <a:r>
                        <a:rPr lang="ko-KR" altLang="en-US" sz="1050" baseline="0" dirty="0" smtClean="0"/>
                        <a:t> 아마존 침대판매 순위에서 </a:t>
                      </a:r>
                      <a:r>
                        <a:rPr lang="en-US" altLang="ko-KR" sz="1050" baseline="0" dirty="0" err="1" smtClean="0"/>
                        <a:t>Zinus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5467946"/>
                  </a:ext>
                </a:extLst>
              </a:tr>
              <a:tr h="231851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499452537"/>
                  </a:ext>
                </a:extLst>
              </a:tr>
              <a:tr h="4025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출처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아마존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(Amazon)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홈페이지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3834328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F13D363-9686-44B7-BF52-F137E673F3B9}"/>
              </a:ext>
            </a:extLst>
          </p:cNvPr>
          <p:cNvSpPr txBox="1"/>
          <p:nvPr/>
        </p:nvSpPr>
        <p:spPr>
          <a:xfrm>
            <a:off x="1936750" y="1428750"/>
            <a:ext cx="4419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는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기존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침구류를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판매하고 있는 회사와 다르게 온라인 시장에서 강점을 보여주고 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이는 미국의 온라인 쇼핑 사이트인 아마존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(Amazon)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에서 침대부분 판매량 및 검색량이 가장 높은 제품에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지누스의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제품들로 이루어져 있는 것을 통해 알 수 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이는 지누스의 제품들의 특징이 온라인 시장에서 강한 장점을 보여주고 있기 때문인 것으로 추정 됩니다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</a:t>
            </a:r>
          </a:p>
          <a:p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제품들의 특징으로는 먼저 간단한 박스 포장을 통한 간결한 배달에 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지누스의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침대 제품들은 기존의 다른 침대들과 다르게 간단하게 포장되어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,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다른 침대들이 여러 기사들과 복잡한 도구들을 가지고 배달하는 것과 다르게 포장된 침대 구성 품을 받는 것으로 배달이 끝납니다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또한 그러한 구성 품들을 조립하기 쉽다는 것이 이러한 온라인 시장에서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지누스의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제품을 선호하게 만든 것으로 보여집니다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기존의 다른 침대들이 부분별로 나눠서 배달되더라도 조립하는 것이 복잡하고 어려웠던 것에 반에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침대는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특별한 조립 도구 필요 없이 간단히 설치할 수 있다는 것이 가장 큰 장점이며 이를 통해 미국 온라인 시장을 장악하고 있는 것으로 보여집니다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</a:t>
            </a:r>
            <a:endParaRPr lang="en-US" altLang="ko-KR" sz="800" dirty="0">
              <a:ln>
                <a:solidFill>
                  <a:schemeClr val="tx1">
                    <a:alpha val="32000"/>
                  </a:schemeClr>
                </a:solidFill>
              </a:ln>
              <a:latin typeface="+mn-ea"/>
              <a:cs typeface="Arial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9D12D0AC-5F7C-4819-8551-3D668C196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5148812"/>
              </p:ext>
            </p:extLst>
          </p:nvPr>
        </p:nvGraphicFramePr>
        <p:xfrm>
          <a:off x="336550" y="6534150"/>
          <a:ext cx="6063312" cy="2105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3312">
                  <a:extLst>
                    <a:ext uri="{9D8B030D-6E8A-4147-A177-3AD203B41FA5}">
                      <a16:colId xmlns:a16="http://schemas.microsoft.com/office/drawing/2014/main" xmlns="" val="1079420771"/>
                    </a:ext>
                  </a:extLst>
                </a:gridCol>
              </a:tblGrid>
              <a:tr h="195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&lt;</a:t>
                      </a:r>
                      <a:r>
                        <a:rPr lang="ko-KR" altLang="en-US" sz="1050" dirty="0" smtClean="0"/>
                        <a:t>자료</a:t>
                      </a:r>
                      <a:r>
                        <a:rPr lang="en-US" altLang="ko-KR" sz="1050" dirty="0" smtClean="0"/>
                        <a:t>4&gt;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err="1" smtClean="0"/>
                        <a:t>지누스의</a:t>
                      </a:r>
                      <a:r>
                        <a:rPr lang="ko-KR" altLang="en-US" sz="1050" baseline="0" dirty="0" smtClean="0"/>
                        <a:t> 간단한 파운데이션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5467946"/>
                  </a:ext>
                </a:extLst>
              </a:tr>
              <a:tr h="1579886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499452537"/>
                  </a:ext>
                </a:extLst>
              </a:tr>
              <a:tr h="274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출처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지누스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브랜드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spa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sensations 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홈페이지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63834328"/>
                  </a:ext>
                </a:extLst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>
            <a:off x="1784350" y="5695950"/>
            <a:ext cx="304800" cy="152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060950" y="5695950"/>
            <a:ext cx="381000" cy="152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3460750" y="5695950"/>
            <a:ext cx="304800" cy="152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769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 txBox="1"/>
          <p:nvPr/>
        </p:nvSpPr>
        <p:spPr>
          <a:xfrm>
            <a:off x="3180176" y="8755286"/>
            <a:ext cx="356774" cy="1410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055"/>
              </a:lnSpc>
            </a:pPr>
            <a:r>
              <a:rPr lang="en-US" altLang="ko-KR" sz="900" b="1" i="1" spc="-40" dirty="0">
                <a:solidFill>
                  <a:srgbClr val="5A5B5F"/>
                </a:solidFill>
                <a:latin typeface="Calibri"/>
                <a:cs typeface="Calibri"/>
              </a:rPr>
              <a:t>4</a:t>
            </a:r>
            <a:r>
              <a:rPr sz="900" b="1" i="1" spc="-50" dirty="0">
                <a:solidFill>
                  <a:srgbClr val="5A5B5F"/>
                </a:solidFill>
                <a:latin typeface="Calibri"/>
                <a:cs typeface="Calibri"/>
              </a:rPr>
              <a:t>Page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55750" y="178625"/>
            <a:ext cx="69164" cy="194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960" y="1313484"/>
            <a:ext cx="258630" cy="7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5133" y="343928"/>
            <a:ext cx="10617" cy="2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직사각형 295"/>
          <p:cNvSpPr/>
          <p:nvPr/>
        </p:nvSpPr>
        <p:spPr>
          <a:xfrm>
            <a:off x="227731" y="971550"/>
            <a:ext cx="45719" cy="807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4" name="직선 연결선 333"/>
          <p:cNvCxnSpPr/>
          <p:nvPr/>
        </p:nvCxnSpPr>
        <p:spPr>
          <a:xfrm>
            <a:off x="6456362" y="78136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6433127" y="485248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>
            <a:off x="6426777" y="487788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/>
          <p:nvPr/>
        </p:nvCxnSpPr>
        <p:spPr>
          <a:xfrm>
            <a:off x="6454775" y="587375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/>
          <p:nvPr/>
        </p:nvCxnSpPr>
        <p:spPr>
          <a:xfrm>
            <a:off x="6454775" y="5903913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/>
          <p:cNvCxnSpPr/>
          <p:nvPr/>
        </p:nvCxnSpPr>
        <p:spPr>
          <a:xfrm>
            <a:off x="6454775" y="606583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/>
          <p:nvPr/>
        </p:nvCxnSpPr>
        <p:spPr>
          <a:xfrm>
            <a:off x="6454775" y="608965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6454775" y="697865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/>
          <p:cNvCxnSpPr/>
          <p:nvPr/>
        </p:nvCxnSpPr>
        <p:spPr>
          <a:xfrm>
            <a:off x="6457950" y="700563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/>
          <p:nvPr/>
        </p:nvCxnSpPr>
        <p:spPr>
          <a:xfrm>
            <a:off x="6454775" y="714375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/>
          <p:nvPr/>
        </p:nvCxnSpPr>
        <p:spPr>
          <a:xfrm>
            <a:off x="6453187" y="716915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6454775" y="719613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/>
          <p:cNvCxnSpPr/>
          <p:nvPr/>
        </p:nvCxnSpPr>
        <p:spPr>
          <a:xfrm>
            <a:off x="6456363" y="722312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6456363" y="730726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>
            <a:off x="6456363" y="738346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6454776" y="7410452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>
            <a:off x="6454776" y="7435852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>
            <a:off x="6456364" y="74580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>
            <a:off x="6456364" y="751998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>
            <a:off x="6459539" y="75469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>
            <a:off x="6457951" y="757079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>
            <a:off x="6454776" y="75977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/>
          <p:nvPr/>
        </p:nvCxnSpPr>
        <p:spPr>
          <a:xfrm>
            <a:off x="6453189" y="765651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6454777" y="768667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>
            <a:off x="6454777" y="773430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6454777" y="776287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6459540" y="779303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6456362" y="786924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/>
        </p:nvCxnSpPr>
        <p:spPr>
          <a:xfrm>
            <a:off x="6456362" y="789781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/>
          <p:nvPr/>
        </p:nvCxnSpPr>
        <p:spPr>
          <a:xfrm>
            <a:off x="6454775" y="795179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/>
          <p:nvPr/>
        </p:nvCxnSpPr>
        <p:spPr>
          <a:xfrm>
            <a:off x="6457950" y="798036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/>
          <p:cNvCxnSpPr/>
          <p:nvPr/>
        </p:nvCxnSpPr>
        <p:spPr>
          <a:xfrm>
            <a:off x="6454775" y="80041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/>
          <p:cNvCxnSpPr/>
          <p:nvPr/>
        </p:nvCxnSpPr>
        <p:spPr>
          <a:xfrm>
            <a:off x="6456362" y="8032752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/>
          <p:nvPr/>
        </p:nvCxnSpPr>
        <p:spPr>
          <a:xfrm>
            <a:off x="6456362" y="811212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/>
          <p:nvPr/>
        </p:nvCxnSpPr>
        <p:spPr>
          <a:xfrm>
            <a:off x="6453187" y="814229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/>
          <p:cNvCxnSpPr/>
          <p:nvPr/>
        </p:nvCxnSpPr>
        <p:spPr>
          <a:xfrm>
            <a:off x="6454774" y="816927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/>
          <p:cNvCxnSpPr/>
          <p:nvPr/>
        </p:nvCxnSpPr>
        <p:spPr>
          <a:xfrm>
            <a:off x="6457949" y="819467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/>
          <p:nvPr/>
        </p:nvCxnSpPr>
        <p:spPr>
          <a:xfrm>
            <a:off x="6445249" y="822166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/>
          <p:nvPr/>
        </p:nvCxnSpPr>
        <p:spPr>
          <a:xfrm flipV="1">
            <a:off x="6461125" y="8250240"/>
            <a:ext cx="253682" cy="1585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1936750" y="971550"/>
            <a:ext cx="21795" cy="2634755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ject 68"/>
          <p:cNvSpPr/>
          <p:nvPr/>
        </p:nvSpPr>
        <p:spPr>
          <a:xfrm>
            <a:off x="1145133" y="343928"/>
            <a:ext cx="10617" cy="2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94" name="직선 연결선 93"/>
          <p:cNvCxnSpPr>
            <a:endCxn id="93" idx="0"/>
          </p:cNvCxnSpPr>
          <p:nvPr/>
        </p:nvCxnSpPr>
        <p:spPr>
          <a:xfrm flipV="1">
            <a:off x="785813" y="343928"/>
            <a:ext cx="364629" cy="56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778395" y="316128"/>
            <a:ext cx="377355" cy="6794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778395" y="293680"/>
            <a:ext cx="407151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24433" y="265105"/>
            <a:ext cx="407151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68883" y="234943"/>
            <a:ext cx="288405" cy="3182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913333" y="207955"/>
            <a:ext cx="242367" cy="3183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952174" y="183380"/>
            <a:ext cx="201939" cy="77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987099" y="150283"/>
            <a:ext cx="229984" cy="6109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1019274" y="130175"/>
            <a:ext cx="153889" cy="3176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069649" y="102418"/>
            <a:ext cx="84464" cy="2357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1101399" y="74613"/>
            <a:ext cx="55889" cy="2407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94151" y="361950"/>
            <a:ext cx="2438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2017</a:t>
            </a:r>
            <a:r>
              <a:rPr lang="ko-KR" altLang="en-US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년도 </a:t>
            </a:r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K-OTC </a:t>
            </a:r>
            <a:r>
              <a:rPr lang="ko-KR" altLang="en-US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기업분석보고서 대회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845437-E197-4D17-B0F3-047478EED992}"/>
              </a:ext>
            </a:extLst>
          </p:cNvPr>
          <p:cNvSpPr txBox="1"/>
          <p:nvPr/>
        </p:nvSpPr>
        <p:spPr>
          <a:xfrm>
            <a:off x="243386" y="1276350"/>
            <a:ext cx="1699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지누스의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 다양한 브랜드는 장점이 될 수도 있으나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,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 브랜드 파워를 이끌어내기에는 단점으로 보여진다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그러나 긍정적인 이미지나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선호도가 있는 하나의 브랜드로 알려진다면 잠재적인 소비자가 늘어날 것으로 보여진다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.</a:t>
            </a:r>
            <a:endParaRPr lang="ko-KR" altLang="en-US" sz="800" dirty="0">
              <a:ln>
                <a:solidFill>
                  <a:schemeClr val="tx1">
                    <a:alpha val="32000"/>
                  </a:schemeClr>
                </a:solidFill>
              </a:ln>
              <a:latin typeface="서울남산체 L" panose="02020603020101020101" pitchFamily="18" charset="-127"/>
              <a:ea typeface="서울남산체 L" panose="02020603020101020101" pitchFamily="18" charset="-127"/>
              <a:cs typeface="Arial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CD85DA8-066F-45FC-90CE-B0A19511E8BC}"/>
              </a:ext>
            </a:extLst>
          </p:cNvPr>
          <p:cNvSpPr txBox="1"/>
          <p:nvPr/>
        </p:nvSpPr>
        <p:spPr>
          <a:xfrm>
            <a:off x="629982" y="62303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2000"/>
                    </a:schemeClr>
                  </a:solidFill>
                </a:ln>
                <a:latin typeface="Bell MT" panose="020B0604020202020204" pitchFamily="18" charset="0"/>
                <a:ea typeface="서울남산체 L" panose="02020603020101020101" pitchFamily="18" charset="-127"/>
                <a:cs typeface="Arial"/>
              </a:rPr>
              <a:t>Ⅰ. </a:t>
            </a:r>
            <a:r>
              <a:rPr lang="ko-KR" altLang="en-US" sz="1600" dirty="0">
                <a:ln>
                  <a:solidFill>
                    <a:schemeClr val="tx1">
                      <a:alpha val="32000"/>
                    </a:schemeClr>
                  </a:solidFill>
                </a:ln>
                <a:latin typeface="Bell MT" panose="020B0604020202020204" pitchFamily="18" charset="0"/>
                <a:ea typeface="서울남산체 L" panose="02020603020101020101" pitchFamily="18" charset="-127"/>
                <a:cs typeface="Arial"/>
              </a:rPr>
              <a:t>기업분석</a:t>
            </a:r>
            <a:endParaRPr lang="ko-KR" altLang="en-US" sz="1600" dirty="0">
              <a:ln>
                <a:solidFill>
                  <a:schemeClr val="tx1">
                    <a:alpha val="32000"/>
                  </a:schemeClr>
                </a:solidFill>
              </a:ln>
              <a:latin typeface="서울남산체 L" panose="02020603020101020101" pitchFamily="18" charset="-127"/>
              <a:ea typeface="서울남산체 L" panose="02020603020101020101" pitchFamily="18" charset="-127"/>
              <a:cs typeface="Arial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63134CB-24A0-48EF-88EB-1D687E6065A5}"/>
              </a:ext>
            </a:extLst>
          </p:cNvPr>
          <p:cNvSpPr txBox="1"/>
          <p:nvPr/>
        </p:nvSpPr>
        <p:spPr>
          <a:xfrm>
            <a:off x="1939451" y="971550"/>
            <a:ext cx="450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지누스의</a:t>
            </a:r>
            <a:r>
              <a:rPr lang="ko-KR" altLang="en-US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 경쟁력</a:t>
            </a:r>
            <a:endParaRPr lang="en-US" altLang="ko-KR" sz="1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</a:t>
            </a:r>
            <a:r>
              <a:rPr lang="ko-KR" altLang="en-US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브랜드성</a:t>
            </a:r>
            <a:r>
              <a:rPr lang="ko-KR" altLang="en-US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 및 가격 경쟁력</a:t>
            </a:r>
            <a:endParaRPr lang="ko-KR" altLang="en-US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0D205D5B-2E85-411D-9FC3-7A7A88693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4668515"/>
              </p:ext>
            </p:extLst>
          </p:nvPr>
        </p:nvGraphicFramePr>
        <p:xfrm>
          <a:off x="306566" y="3648751"/>
          <a:ext cx="6051989" cy="309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989">
                  <a:extLst>
                    <a:ext uri="{9D8B030D-6E8A-4147-A177-3AD203B41FA5}">
                      <a16:colId xmlns:a16="http://schemas.microsoft.com/office/drawing/2014/main" xmlns="" val="1079420771"/>
                    </a:ext>
                  </a:extLst>
                </a:gridCol>
              </a:tblGrid>
              <a:tr h="36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&lt;</a:t>
                      </a:r>
                      <a:r>
                        <a:rPr lang="ko-KR" altLang="en-US" sz="1050" dirty="0" smtClean="0"/>
                        <a:t>자료</a:t>
                      </a:r>
                      <a:r>
                        <a:rPr lang="en-US" altLang="ko-KR" sz="1050" dirty="0" smtClean="0"/>
                        <a:t>4&gt; </a:t>
                      </a:r>
                      <a:r>
                        <a:rPr lang="ko-KR" altLang="en-US" sz="1050" baseline="0" dirty="0" smtClean="0"/>
                        <a:t> 침대 시장 소비자 만족도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5467946"/>
                  </a:ext>
                </a:extLst>
              </a:tr>
              <a:tr h="231851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499452537"/>
                  </a:ext>
                </a:extLst>
              </a:tr>
              <a:tr h="4025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출처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spa sensation 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홈페이지 및 </a:t>
                      </a:r>
                      <a:r>
                        <a:rPr lang="en-US" altLang="ko-KR" sz="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seeplikedead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3834328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F13D363-9686-44B7-BF52-F137E673F3B9}"/>
              </a:ext>
            </a:extLst>
          </p:cNvPr>
          <p:cNvSpPr txBox="1"/>
          <p:nvPr/>
        </p:nvSpPr>
        <p:spPr>
          <a:xfrm>
            <a:off x="1936750" y="1428750"/>
            <a:ext cx="441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는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앞에서 본 것처럼 미국 내 온라인 쇼핑 사이트인 아마존에서 좋은 평가를 받으며 꾸준히 팔리고 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이로 인해 기존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의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수 많은 브랜드로 분산되었던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침대에 대한 신뢰와 선호가 인터넷 시장에서의 좋은 반응으로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지누스라는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이름 안에 자연스럽게 모이게 되었습니다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이로 인해 하나의 브랜드로써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지누스라는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회사가 자립 잡을 수 있게 되었다고 보여집니다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</a:t>
            </a:r>
          </a:p>
          <a:p>
            <a:endParaRPr lang="en-US" altLang="ko-KR" sz="800" dirty="0" smtClean="0">
              <a:ln>
                <a:solidFill>
                  <a:schemeClr val="tx1">
                    <a:alpha val="32000"/>
                  </a:schemeClr>
                </a:solidFill>
              </a:ln>
              <a:latin typeface="+mn-ea"/>
              <a:cs typeface="Arial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또한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지누스의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제품들은 다른 타 침대회사의 제품들 보다 가격 면에서 상대적인 강점을 가지고 있는 것으로 보여집니다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이는 다른 타 회사의 침대들이 따로 배송비와 설치비가 추가적으로 필요한 것에 비해 간단한 배송과 설치가 가능한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제품의 특징에 기반한 것으로 보여집니다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</a:t>
            </a: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9D12D0AC-5F7C-4819-8551-3D668C196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5148812"/>
              </p:ext>
            </p:extLst>
          </p:nvPr>
        </p:nvGraphicFramePr>
        <p:xfrm>
          <a:off x="336550" y="6534150"/>
          <a:ext cx="6063312" cy="2105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3312">
                  <a:extLst>
                    <a:ext uri="{9D8B030D-6E8A-4147-A177-3AD203B41FA5}">
                      <a16:colId xmlns:a16="http://schemas.microsoft.com/office/drawing/2014/main" xmlns="" val="1079420771"/>
                    </a:ext>
                  </a:extLst>
                </a:gridCol>
              </a:tblGrid>
              <a:tr h="195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&lt;</a:t>
                      </a:r>
                      <a:r>
                        <a:rPr lang="ko-KR" altLang="en-US" sz="1050" dirty="0" smtClean="0"/>
                        <a:t>자료</a:t>
                      </a:r>
                      <a:r>
                        <a:rPr lang="en-US" altLang="ko-KR" sz="1050" dirty="0" smtClean="0"/>
                        <a:t>5&gt;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err="1" smtClean="0"/>
                        <a:t>지누스의</a:t>
                      </a:r>
                      <a:r>
                        <a:rPr lang="ko-KR" altLang="en-US" sz="1050" baseline="0" dirty="0" smtClean="0"/>
                        <a:t> 제품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가격 경쟁력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5467946"/>
                  </a:ext>
                </a:extLst>
              </a:tr>
              <a:tr h="1579886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499452537"/>
                  </a:ext>
                </a:extLst>
              </a:tr>
              <a:tr h="274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출처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지누스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브랜드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spa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sensations 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홈페이지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63834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6769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 txBox="1"/>
          <p:nvPr/>
        </p:nvSpPr>
        <p:spPr>
          <a:xfrm>
            <a:off x="3180176" y="8755286"/>
            <a:ext cx="356774" cy="1410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055"/>
              </a:lnSpc>
            </a:pPr>
            <a:r>
              <a:rPr lang="en-US" altLang="ko-KR" sz="900" b="1" i="1" spc="-40" dirty="0">
                <a:solidFill>
                  <a:srgbClr val="5A5B5F"/>
                </a:solidFill>
                <a:latin typeface="Calibri"/>
                <a:cs typeface="Calibri"/>
              </a:rPr>
              <a:t>3</a:t>
            </a:r>
            <a:r>
              <a:rPr sz="900" b="1" i="1" spc="-50" dirty="0">
                <a:solidFill>
                  <a:srgbClr val="5A5B5F"/>
                </a:solidFill>
                <a:latin typeface="Calibri"/>
                <a:cs typeface="Calibri"/>
              </a:rPr>
              <a:t>Page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55750" y="178625"/>
            <a:ext cx="69164" cy="194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960" y="1313484"/>
            <a:ext cx="258630" cy="7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5133" y="343928"/>
            <a:ext cx="10617" cy="2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직사각형 295"/>
          <p:cNvSpPr/>
          <p:nvPr/>
        </p:nvSpPr>
        <p:spPr>
          <a:xfrm>
            <a:off x="227731" y="971550"/>
            <a:ext cx="45719" cy="807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4" name="직선 연결선 333"/>
          <p:cNvCxnSpPr/>
          <p:nvPr/>
        </p:nvCxnSpPr>
        <p:spPr>
          <a:xfrm>
            <a:off x="6456362" y="78136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/>
          <p:nvPr/>
        </p:nvCxnSpPr>
        <p:spPr>
          <a:xfrm>
            <a:off x="6429953" y="420637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6433127" y="485248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>
            <a:off x="6426777" y="487788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/>
          <p:nvPr/>
        </p:nvCxnSpPr>
        <p:spPr>
          <a:xfrm>
            <a:off x="6454775" y="587375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/>
          <p:nvPr/>
        </p:nvCxnSpPr>
        <p:spPr>
          <a:xfrm>
            <a:off x="6454775" y="5903913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/>
          <p:cNvCxnSpPr/>
          <p:nvPr/>
        </p:nvCxnSpPr>
        <p:spPr>
          <a:xfrm>
            <a:off x="6454775" y="606583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/>
          <p:nvPr/>
        </p:nvCxnSpPr>
        <p:spPr>
          <a:xfrm>
            <a:off x="6454775" y="608965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6454775" y="697865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/>
          <p:cNvCxnSpPr/>
          <p:nvPr/>
        </p:nvCxnSpPr>
        <p:spPr>
          <a:xfrm>
            <a:off x="6457950" y="700563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/>
          <p:nvPr/>
        </p:nvCxnSpPr>
        <p:spPr>
          <a:xfrm>
            <a:off x="6454775" y="714375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/>
          <p:nvPr/>
        </p:nvCxnSpPr>
        <p:spPr>
          <a:xfrm>
            <a:off x="6453187" y="716915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6454775" y="719613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/>
          <p:cNvCxnSpPr/>
          <p:nvPr/>
        </p:nvCxnSpPr>
        <p:spPr>
          <a:xfrm>
            <a:off x="6456363" y="722312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6456363" y="730726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>
            <a:off x="6456363" y="738346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6454776" y="7410452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>
            <a:off x="6454776" y="7435852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>
            <a:off x="6456364" y="74580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>
            <a:off x="6456364" y="751998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>
            <a:off x="6459539" y="75469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>
            <a:off x="6457951" y="757079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>
            <a:off x="6454776" y="75977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/>
          <p:nvPr/>
        </p:nvCxnSpPr>
        <p:spPr>
          <a:xfrm>
            <a:off x="6453189" y="765651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6454777" y="768667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>
            <a:off x="6454777" y="773430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6454777" y="776287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6459540" y="779303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6456362" y="786924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/>
        </p:nvCxnSpPr>
        <p:spPr>
          <a:xfrm>
            <a:off x="6456362" y="789781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/>
          <p:nvPr/>
        </p:nvCxnSpPr>
        <p:spPr>
          <a:xfrm>
            <a:off x="6454775" y="795179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/>
          <p:nvPr/>
        </p:nvCxnSpPr>
        <p:spPr>
          <a:xfrm>
            <a:off x="6457950" y="798036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/>
          <p:cNvCxnSpPr/>
          <p:nvPr/>
        </p:nvCxnSpPr>
        <p:spPr>
          <a:xfrm>
            <a:off x="6454775" y="800417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/>
          <p:cNvCxnSpPr/>
          <p:nvPr/>
        </p:nvCxnSpPr>
        <p:spPr>
          <a:xfrm>
            <a:off x="6456362" y="8032752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/>
          <p:nvPr/>
        </p:nvCxnSpPr>
        <p:spPr>
          <a:xfrm>
            <a:off x="6456362" y="811212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/>
          <p:nvPr/>
        </p:nvCxnSpPr>
        <p:spPr>
          <a:xfrm>
            <a:off x="6453187" y="814229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/>
          <p:cNvCxnSpPr/>
          <p:nvPr/>
        </p:nvCxnSpPr>
        <p:spPr>
          <a:xfrm>
            <a:off x="6454774" y="816927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/>
          <p:cNvCxnSpPr/>
          <p:nvPr/>
        </p:nvCxnSpPr>
        <p:spPr>
          <a:xfrm>
            <a:off x="6457949" y="819467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/>
          <p:nvPr/>
        </p:nvCxnSpPr>
        <p:spPr>
          <a:xfrm>
            <a:off x="6445249" y="822166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/>
          <p:nvPr/>
        </p:nvCxnSpPr>
        <p:spPr>
          <a:xfrm flipV="1">
            <a:off x="6461125" y="8250240"/>
            <a:ext cx="253682" cy="1585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1936750" y="971550"/>
            <a:ext cx="0" cy="289560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ject 68"/>
          <p:cNvSpPr/>
          <p:nvPr/>
        </p:nvSpPr>
        <p:spPr>
          <a:xfrm>
            <a:off x="1145133" y="343928"/>
            <a:ext cx="10617" cy="2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94" name="직선 연결선 93"/>
          <p:cNvCxnSpPr>
            <a:endCxn id="93" idx="0"/>
          </p:cNvCxnSpPr>
          <p:nvPr/>
        </p:nvCxnSpPr>
        <p:spPr>
          <a:xfrm flipV="1">
            <a:off x="785813" y="343928"/>
            <a:ext cx="364629" cy="56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778395" y="316128"/>
            <a:ext cx="377355" cy="6794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778395" y="293680"/>
            <a:ext cx="407151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24433" y="265105"/>
            <a:ext cx="407151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68883" y="234943"/>
            <a:ext cx="288405" cy="3182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913333" y="207955"/>
            <a:ext cx="242367" cy="3183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952174" y="183380"/>
            <a:ext cx="201939" cy="77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987099" y="150283"/>
            <a:ext cx="229984" cy="6109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1019274" y="130175"/>
            <a:ext cx="153889" cy="3176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069649" y="102418"/>
            <a:ext cx="84464" cy="2357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1101399" y="74613"/>
            <a:ext cx="55889" cy="2407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64589" y="900816"/>
            <a:ext cx="480084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1.2 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산업 현황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 </a:t>
            </a:r>
            <a:endParaRPr lang="ko-KR" altLang="en-US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36750" y="2419350"/>
            <a:ext cx="4505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미국 가구시장의 변화</a:t>
            </a:r>
            <a:endParaRPr lang="ko-KR" altLang="en-US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4151" y="361950"/>
            <a:ext cx="2438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2017</a:t>
            </a:r>
            <a:r>
              <a:rPr lang="ko-KR" altLang="en-US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년도 </a:t>
            </a:r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K-OTC </a:t>
            </a:r>
            <a:r>
              <a:rPr lang="ko-KR" altLang="en-US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기업분석보고서 대회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393D7B-BB0A-4B48-91F0-6ADE097CFA41}"/>
              </a:ext>
            </a:extLst>
          </p:cNvPr>
          <p:cNvSpPr txBox="1"/>
          <p:nvPr/>
        </p:nvSpPr>
        <p:spPr>
          <a:xfrm>
            <a:off x="1936750" y="150495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과거 매트릭스 시장은 스프링 매트릭스가 시장을 장악했습니다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그러나 지금은 스프링 매트릭스에 대한 선호보다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논 스프링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(non-spring)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매트릭스를 선호하는 소비자들이 늘고 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또한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지누스는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스프링 매트릭스 제품보다는 논 스프링 매트릭스 제품을 주력으로 삼고 있기에 경쟁력이 더욱 강화 될 것으로 보여집니다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</a:t>
            </a:r>
            <a:endParaRPr lang="en-US" altLang="ko-KR" sz="800" dirty="0">
              <a:ln>
                <a:solidFill>
                  <a:schemeClr val="tx1">
                    <a:alpha val="32000"/>
                  </a:schemeClr>
                </a:solidFill>
              </a:ln>
              <a:latin typeface="+mn-ea"/>
              <a:cs typeface="Arial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CD85DA8-066F-45FC-90CE-B0A19511E8BC}"/>
              </a:ext>
            </a:extLst>
          </p:cNvPr>
          <p:cNvSpPr txBox="1"/>
          <p:nvPr/>
        </p:nvSpPr>
        <p:spPr>
          <a:xfrm>
            <a:off x="629982" y="62303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2000"/>
                    </a:schemeClr>
                  </a:solidFill>
                </a:ln>
                <a:latin typeface="Bell MT" panose="020B0604020202020204" pitchFamily="18" charset="0"/>
                <a:ea typeface="서울남산체 L" panose="02020603020101020101" pitchFamily="18" charset="-127"/>
                <a:cs typeface="Arial"/>
              </a:rPr>
              <a:t>Ⅰ. </a:t>
            </a:r>
            <a:r>
              <a:rPr lang="ko-KR" altLang="en-US" sz="1600" dirty="0">
                <a:ln>
                  <a:solidFill>
                    <a:schemeClr val="tx1">
                      <a:alpha val="32000"/>
                    </a:schemeClr>
                  </a:solidFill>
                </a:ln>
                <a:latin typeface="Bell MT" panose="020B0604020202020204" pitchFamily="18" charset="0"/>
                <a:ea typeface="서울남산체 L" panose="02020603020101020101" pitchFamily="18" charset="-127"/>
                <a:cs typeface="Arial"/>
              </a:rPr>
              <a:t>기업분석</a:t>
            </a:r>
            <a:endParaRPr lang="ko-KR" altLang="en-US" sz="1600" dirty="0">
              <a:ln>
                <a:solidFill>
                  <a:schemeClr val="tx1">
                    <a:alpha val="32000"/>
                  </a:schemeClr>
                </a:solidFill>
              </a:ln>
              <a:latin typeface="서울남산체 L" panose="02020603020101020101" pitchFamily="18" charset="-127"/>
              <a:ea typeface="서울남산체 L" panose="02020603020101020101" pitchFamily="18" charset="-127"/>
              <a:cs typeface="Arial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1A9DD56-7546-4FA4-BF50-121E43B09A17}"/>
              </a:ext>
            </a:extLst>
          </p:cNvPr>
          <p:cNvSpPr txBox="1"/>
          <p:nvPr/>
        </p:nvSpPr>
        <p:spPr>
          <a:xfrm>
            <a:off x="1936750" y="2724150"/>
            <a:ext cx="44900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미국의 가구시장은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2008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년 글로벌 위기 때를 제외하고 계속해서 성장해 나갔으며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특히 온라인에서의 가구시장은 계속해서 성장하고 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2007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년부터 온라인 가구시장은 연 평균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5.7%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이상 상장해 왔으며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앞으로도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5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년 동안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9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%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정도의 성장이 예상됩니다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</a:t>
            </a:r>
          </a:p>
          <a:p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현재 온라인 가구시장에서 침대가 차지하고 있는 비중은 약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23%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로 온라인 가구시장이 성장하는 만큼 비례해서 성장할 것으로 보여지며 이는 온라인 가구시장에 비중이 높은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지누스에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긍정적인 작용을 할 것으로 보여집니다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</a:t>
            </a:r>
            <a:endParaRPr lang="en-US" altLang="ko-KR" sz="800" dirty="0">
              <a:ln>
                <a:solidFill>
                  <a:schemeClr val="tx1">
                    <a:alpha val="32000"/>
                  </a:schemeClr>
                </a:solidFill>
              </a:ln>
              <a:latin typeface="+mn-ea"/>
              <a:cs typeface="Arial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D8A20B84-7EEB-4518-A084-A804A1440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4815460"/>
              </p:ext>
            </p:extLst>
          </p:nvPr>
        </p:nvGraphicFramePr>
        <p:xfrm>
          <a:off x="260350" y="3943350"/>
          <a:ext cx="3091512" cy="3278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1512">
                  <a:extLst>
                    <a:ext uri="{9D8B030D-6E8A-4147-A177-3AD203B41FA5}">
                      <a16:colId xmlns:a16="http://schemas.microsoft.com/office/drawing/2014/main" xmlns="" val="1079420771"/>
                    </a:ext>
                  </a:extLst>
                </a:gridCol>
              </a:tblGrid>
              <a:tr h="249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&lt;</a:t>
                      </a:r>
                      <a:r>
                        <a:rPr lang="ko-KR" altLang="en-US" sz="1050" dirty="0" smtClean="0"/>
                        <a:t>자료</a:t>
                      </a:r>
                      <a:r>
                        <a:rPr lang="en-US" altLang="ko-KR" sz="1050" dirty="0" smtClean="0"/>
                        <a:t>6&gt;  </a:t>
                      </a:r>
                      <a:r>
                        <a:rPr lang="ko-KR" altLang="en-US" sz="1050" dirty="0" smtClean="0"/>
                        <a:t>매트릭스 종류에 따른 선호도                                                                                               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5467946"/>
                  </a:ext>
                </a:extLst>
              </a:tr>
              <a:tr h="26125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499452537"/>
                  </a:ext>
                </a:extLst>
              </a:tr>
              <a:tr h="414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출처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sleeplikedead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63834328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D8A20B84-7EEB-4518-A084-A804A1440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4815460"/>
              </p:ext>
            </p:extLst>
          </p:nvPr>
        </p:nvGraphicFramePr>
        <p:xfrm>
          <a:off x="3384550" y="3943350"/>
          <a:ext cx="2819400" cy="282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1079420771"/>
                    </a:ext>
                  </a:extLst>
                </a:gridCol>
              </a:tblGrid>
              <a:tr h="248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&lt;</a:t>
                      </a:r>
                      <a:r>
                        <a:rPr lang="ko-KR" altLang="en-US" sz="1050" dirty="0" smtClean="0"/>
                        <a:t>자료</a:t>
                      </a:r>
                      <a:r>
                        <a:rPr lang="en-US" altLang="ko-KR" sz="1050" dirty="0" smtClean="0"/>
                        <a:t>7&gt;  </a:t>
                      </a:r>
                      <a:r>
                        <a:rPr lang="ko-KR" altLang="en-US" sz="1050" dirty="0" smtClean="0"/>
                        <a:t>미국 온라인 가구시장                                                                                                    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5467946"/>
                  </a:ext>
                </a:extLst>
              </a:tr>
              <a:tr h="2219344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499452537"/>
                  </a:ext>
                </a:extLst>
              </a:tr>
              <a:tr h="3517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출처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IBIS Word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63834328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936750" y="1276350"/>
            <a:ext cx="4505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매트릭스 시장의 변화</a:t>
            </a:r>
            <a:endParaRPr lang="ko-KR" altLang="en-US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6E80DF0-9036-4CA4-A12A-603F28EE5D7D}"/>
              </a:ext>
            </a:extLst>
          </p:cNvPr>
          <p:cNvSpPr txBox="1"/>
          <p:nvPr/>
        </p:nvSpPr>
        <p:spPr>
          <a:xfrm>
            <a:off x="260350" y="1428750"/>
            <a:ext cx="1656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논 스프링 매트릭스의 선호도가 올라간 것은 스프링 매트릭스가 가지고 있던 위생 문제를 해결해주고 있기 때문인것으로 보여진다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.</a:t>
            </a:r>
            <a:endParaRPr lang="en-US" altLang="ko-KR" sz="800" dirty="0">
              <a:ln>
                <a:solidFill>
                  <a:schemeClr val="tx1">
                    <a:alpha val="32000"/>
                  </a:schemeClr>
                </a:solidFill>
              </a:ln>
              <a:latin typeface="서울남산체 L" panose="02020603020101020101" pitchFamily="18" charset="-127"/>
              <a:ea typeface="서울남산체 L" panose="02020603020101020101" pitchFamily="18" charset="-127"/>
              <a:cs typeface="Arial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D8A20B84-7EEB-4518-A084-A804A1440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4815460"/>
              </p:ext>
            </p:extLst>
          </p:nvPr>
        </p:nvGraphicFramePr>
        <p:xfrm>
          <a:off x="3232150" y="6686551"/>
          <a:ext cx="3048000" cy="1813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079420771"/>
                    </a:ext>
                  </a:extLst>
                </a:gridCol>
              </a:tblGrid>
              <a:tr h="302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&lt;</a:t>
                      </a:r>
                      <a:r>
                        <a:rPr lang="ko-KR" altLang="en-US" sz="1050" dirty="0" smtClean="0"/>
                        <a:t>자료</a:t>
                      </a:r>
                      <a:r>
                        <a:rPr lang="en-US" altLang="ko-KR" sz="1050" dirty="0" smtClean="0"/>
                        <a:t>8&gt;  </a:t>
                      </a:r>
                      <a:r>
                        <a:rPr lang="ko-KR" altLang="en-US" sz="1050" dirty="0" smtClean="0"/>
                        <a:t>미국 온라인 가구별 시장 점유율                                                                                      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5467946"/>
                  </a:ext>
                </a:extLst>
              </a:tr>
              <a:tr h="1255202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499452537"/>
                  </a:ext>
                </a:extLst>
              </a:tr>
              <a:tr h="256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출처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IBIS Word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63834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829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 txBox="1"/>
          <p:nvPr/>
        </p:nvSpPr>
        <p:spPr>
          <a:xfrm>
            <a:off x="3180176" y="8755286"/>
            <a:ext cx="356774" cy="1410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055"/>
              </a:lnSpc>
            </a:pPr>
            <a:r>
              <a:rPr lang="en-US" altLang="ko-KR" sz="900" b="1" i="1" spc="-40" dirty="0">
                <a:solidFill>
                  <a:srgbClr val="5A5B5F"/>
                </a:solidFill>
                <a:latin typeface="Calibri"/>
                <a:cs typeface="Calibri"/>
              </a:rPr>
              <a:t>8</a:t>
            </a:r>
            <a:r>
              <a:rPr sz="900" b="1" i="1" spc="-50" dirty="0">
                <a:solidFill>
                  <a:srgbClr val="5A5B5F"/>
                </a:solidFill>
                <a:latin typeface="Calibri"/>
                <a:cs typeface="Calibri"/>
              </a:rPr>
              <a:t>Page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55750" y="178625"/>
            <a:ext cx="69164" cy="194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960" y="1313484"/>
            <a:ext cx="258630" cy="7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5133" y="343928"/>
            <a:ext cx="10617" cy="2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직사각형 295"/>
          <p:cNvSpPr/>
          <p:nvPr/>
        </p:nvSpPr>
        <p:spPr>
          <a:xfrm>
            <a:off x="227731" y="971550"/>
            <a:ext cx="45719" cy="807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4" name="직선 연결선 333"/>
          <p:cNvCxnSpPr/>
          <p:nvPr/>
        </p:nvCxnSpPr>
        <p:spPr>
          <a:xfrm>
            <a:off x="6456362" y="764038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/>
          <p:nvPr/>
        </p:nvCxnSpPr>
        <p:spPr>
          <a:xfrm>
            <a:off x="6454776" y="486543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6457950" y="551154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>
            <a:off x="6451600" y="553694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/>
          <p:nvPr/>
        </p:nvCxnSpPr>
        <p:spPr>
          <a:xfrm>
            <a:off x="6454775" y="570045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/>
          <p:nvPr/>
        </p:nvCxnSpPr>
        <p:spPr>
          <a:xfrm>
            <a:off x="6454775" y="5730622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/>
          <p:cNvCxnSpPr/>
          <p:nvPr/>
        </p:nvCxnSpPr>
        <p:spPr>
          <a:xfrm>
            <a:off x="6454775" y="589254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/>
          <p:nvPr/>
        </p:nvCxnSpPr>
        <p:spPr>
          <a:xfrm>
            <a:off x="6454775" y="591635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6454775" y="680535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/>
          <p:cNvCxnSpPr/>
          <p:nvPr/>
        </p:nvCxnSpPr>
        <p:spPr>
          <a:xfrm>
            <a:off x="6457950" y="683234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/>
          <p:nvPr/>
        </p:nvCxnSpPr>
        <p:spPr>
          <a:xfrm>
            <a:off x="6454775" y="697046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/>
          <p:nvPr/>
        </p:nvCxnSpPr>
        <p:spPr>
          <a:xfrm>
            <a:off x="6453187" y="699586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6454775" y="702284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/>
          <p:cNvCxnSpPr/>
          <p:nvPr/>
        </p:nvCxnSpPr>
        <p:spPr>
          <a:xfrm>
            <a:off x="6456363" y="704983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6456363" y="713397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>
            <a:off x="6456363" y="721017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6454776" y="723716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>
            <a:off x="6454776" y="726256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>
            <a:off x="6456364" y="728478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>
            <a:off x="6456364" y="7346698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>
            <a:off x="6459539" y="737368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>
            <a:off x="6457951" y="739749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>
            <a:off x="6454776" y="742448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/>
          <p:nvPr/>
        </p:nvCxnSpPr>
        <p:spPr>
          <a:xfrm>
            <a:off x="6453189" y="7483223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6454777" y="751338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>
            <a:off x="6454777" y="7561010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6454777" y="758958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6459540" y="761974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6456362" y="769594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/>
        </p:nvCxnSpPr>
        <p:spPr>
          <a:xfrm>
            <a:off x="6456362" y="772452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/>
          <p:nvPr/>
        </p:nvCxnSpPr>
        <p:spPr>
          <a:xfrm>
            <a:off x="6454775" y="777849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/>
          <p:nvPr/>
        </p:nvCxnSpPr>
        <p:spPr>
          <a:xfrm>
            <a:off x="6457950" y="7807074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/>
          <p:cNvCxnSpPr/>
          <p:nvPr/>
        </p:nvCxnSpPr>
        <p:spPr>
          <a:xfrm>
            <a:off x="6454775" y="783088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/>
          <p:cNvCxnSpPr/>
          <p:nvPr/>
        </p:nvCxnSpPr>
        <p:spPr>
          <a:xfrm>
            <a:off x="6456362" y="7859461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/>
          <p:nvPr/>
        </p:nvCxnSpPr>
        <p:spPr>
          <a:xfrm>
            <a:off x="6456362" y="7938836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/>
          <p:nvPr/>
        </p:nvCxnSpPr>
        <p:spPr>
          <a:xfrm>
            <a:off x="6453187" y="7968999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/>
          <p:cNvCxnSpPr/>
          <p:nvPr/>
        </p:nvCxnSpPr>
        <p:spPr>
          <a:xfrm>
            <a:off x="6454774" y="799598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/>
          <p:cNvCxnSpPr/>
          <p:nvPr/>
        </p:nvCxnSpPr>
        <p:spPr>
          <a:xfrm>
            <a:off x="6457949" y="8021387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/>
          <p:nvPr/>
        </p:nvCxnSpPr>
        <p:spPr>
          <a:xfrm>
            <a:off x="6445249" y="8048375"/>
            <a:ext cx="298927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/>
          <p:nvPr/>
        </p:nvCxnSpPr>
        <p:spPr>
          <a:xfrm flipV="1">
            <a:off x="6461125" y="8076949"/>
            <a:ext cx="253682" cy="1585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1936750" y="971550"/>
            <a:ext cx="27839" cy="327660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ject 68"/>
          <p:cNvSpPr/>
          <p:nvPr/>
        </p:nvSpPr>
        <p:spPr>
          <a:xfrm>
            <a:off x="1145133" y="343928"/>
            <a:ext cx="10617" cy="2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94" name="직선 연결선 93"/>
          <p:cNvCxnSpPr>
            <a:endCxn id="93" idx="0"/>
          </p:cNvCxnSpPr>
          <p:nvPr/>
        </p:nvCxnSpPr>
        <p:spPr>
          <a:xfrm flipV="1">
            <a:off x="785813" y="343928"/>
            <a:ext cx="364629" cy="56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778395" y="316128"/>
            <a:ext cx="377355" cy="6794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778395" y="293680"/>
            <a:ext cx="407151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24433" y="265105"/>
            <a:ext cx="407151" cy="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68883" y="234943"/>
            <a:ext cx="288405" cy="3182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913333" y="207955"/>
            <a:ext cx="242367" cy="3183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952174" y="183380"/>
            <a:ext cx="201939" cy="770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987099" y="150283"/>
            <a:ext cx="229984" cy="6109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1019274" y="130175"/>
            <a:ext cx="153889" cy="3176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069649" y="102418"/>
            <a:ext cx="84464" cy="2357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1101399" y="74613"/>
            <a:ext cx="55889" cy="2407"/>
          </a:xfrm>
          <a:prstGeom prst="line">
            <a:avLst/>
          </a:prstGeom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64589" y="900816"/>
            <a:ext cx="445329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2.1 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아마존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(Amazon)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의 해외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시장 진출</a:t>
            </a:r>
            <a:endParaRPr lang="ko-KR" altLang="en-US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4151" y="361950"/>
            <a:ext cx="2438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2017</a:t>
            </a:r>
            <a:r>
              <a:rPr lang="ko-KR" altLang="en-US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년도 </a:t>
            </a:r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K-OTC </a:t>
            </a:r>
            <a:r>
              <a:rPr lang="ko-KR" altLang="en-US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기업분석보고서 대회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64B5B80-0719-4177-B313-89C1A40DCF01}"/>
              </a:ext>
            </a:extLst>
          </p:cNvPr>
          <p:cNvSpPr txBox="1"/>
          <p:nvPr/>
        </p:nvSpPr>
        <p:spPr>
          <a:xfrm>
            <a:off x="424798" y="597629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2000"/>
                    </a:schemeClr>
                  </a:solidFill>
                </a:ln>
                <a:latin typeface="Bell MT" panose="020B0604020202020204" pitchFamily="18" charset="0"/>
                <a:ea typeface="서울남산체 L" panose="02020603020101020101" pitchFamily="18" charset="-127"/>
                <a:cs typeface="Arial"/>
              </a:rPr>
              <a:t>Ⅱ. </a:t>
            </a:r>
            <a:r>
              <a:rPr lang="ko-KR" altLang="en-US" sz="1600" dirty="0">
                <a:ln>
                  <a:solidFill>
                    <a:schemeClr val="tx1">
                      <a:alpha val="32000"/>
                    </a:schemeClr>
                  </a:solidFill>
                </a:ln>
                <a:latin typeface="Bell MT" panose="020B0604020202020204" pitchFamily="18" charset="0"/>
                <a:ea typeface="서울남산체 L" panose="02020603020101020101" pitchFamily="18" charset="-127"/>
                <a:cs typeface="Arial"/>
              </a:rPr>
              <a:t>투자포인트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D1C2AC-8835-49BB-B555-730E0648A48F}"/>
              </a:ext>
            </a:extLst>
          </p:cNvPr>
          <p:cNvSpPr txBox="1"/>
          <p:nvPr/>
        </p:nvSpPr>
        <p:spPr>
          <a:xfrm>
            <a:off x="295570" y="3077855"/>
            <a:ext cx="165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호주에서도 아마존 직원을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100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정도 신규 고용을 하였습니다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. </a:t>
            </a:r>
            <a:endParaRPr lang="ko-KR" altLang="en-US" sz="800" dirty="0">
              <a:ln>
                <a:solidFill>
                  <a:schemeClr val="tx1">
                    <a:alpha val="32000"/>
                  </a:schemeClr>
                </a:solidFill>
              </a:ln>
              <a:latin typeface="서울남산체 L" panose="02020603020101020101" pitchFamily="18" charset="-127"/>
              <a:ea typeface="서울남산체 L" panose="02020603020101020101" pitchFamily="18" charset="-127"/>
              <a:cs typeface="Arial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CA2280B-8DD8-474A-BC43-05B7F4B29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15302587"/>
              </p:ext>
            </p:extLst>
          </p:nvPr>
        </p:nvGraphicFramePr>
        <p:xfrm>
          <a:off x="326288" y="4339995"/>
          <a:ext cx="5953862" cy="2270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3862">
                  <a:extLst>
                    <a:ext uri="{9D8B030D-6E8A-4147-A177-3AD203B41FA5}">
                      <a16:colId xmlns:a16="http://schemas.microsoft.com/office/drawing/2014/main" xmlns="" val="1079420771"/>
                    </a:ext>
                  </a:extLst>
                </a:gridCol>
              </a:tblGrid>
              <a:tr h="271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&lt;</a:t>
                      </a:r>
                      <a:r>
                        <a:rPr lang="ko-KR" altLang="en-US" sz="1050" dirty="0" smtClean="0"/>
                        <a:t>자료</a:t>
                      </a:r>
                      <a:r>
                        <a:rPr lang="en-US" altLang="ko-KR" sz="1050" dirty="0" smtClean="0"/>
                        <a:t>9&gt;  </a:t>
                      </a:r>
                      <a:r>
                        <a:rPr lang="ko-KR" altLang="en-US" sz="1050" dirty="0" smtClean="0"/>
                        <a:t>캐나다의 온라인 마켓 시장 성장 상황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5467946"/>
                  </a:ext>
                </a:extLst>
              </a:tr>
              <a:tr h="1703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499452537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출처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statista.com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63834328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842FED5-48A4-4D93-A812-FB3AD5083094}"/>
              </a:ext>
            </a:extLst>
          </p:cNvPr>
          <p:cNvSpPr txBox="1"/>
          <p:nvPr/>
        </p:nvSpPr>
        <p:spPr>
          <a:xfrm>
            <a:off x="260350" y="1428750"/>
            <a:ext cx="165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아마존의 캐나다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벤쿠버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 지사에 대한 인력 증원 및 투자는 캐나다 온라인 시장에 대한 강력한 도전으로 보여진다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서울남산체 L" panose="02020603020101020101" pitchFamily="18" charset="-127"/>
                <a:ea typeface="서울남산체 L" panose="02020603020101020101" pitchFamily="18" charset="-127"/>
                <a:cs typeface="Arial"/>
              </a:rPr>
              <a:t>.</a:t>
            </a:r>
            <a:endParaRPr lang="ko-KR" altLang="en-US" sz="800" dirty="0">
              <a:ln>
                <a:solidFill>
                  <a:schemeClr val="tx1">
                    <a:alpha val="32000"/>
                  </a:schemeClr>
                </a:solidFill>
              </a:ln>
              <a:latin typeface="서울남산체 L" panose="02020603020101020101" pitchFamily="18" charset="-127"/>
              <a:ea typeface="서울남산체 L" panose="02020603020101020101" pitchFamily="18" charset="-127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1926EED-F0AA-4E56-8EEC-853A54E76489}"/>
              </a:ext>
            </a:extLst>
          </p:cNvPr>
          <p:cNvSpPr txBox="1"/>
          <p:nvPr/>
        </p:nvSpPr>
        <p:spPr>
          <a:xfrm>
            <a:off x="1936750" y="1504950"/>
            <a:ext cx="4469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글로벌 아마존에서 캐나다 밴쿠버 지사에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1000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여명 이상의 인력을 고용할 것이라고 밝힌바 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이러한 아마존의 공격적인 투자는 캐나다 온라인 시장에 대한 점유율을 높이기 위한 시도로 해석됩니다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</a:p>
          <a:p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캐나다의 온라인 시장은 계속해서 성장하고 있으며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기존의 아마존이 캐나다 내의 시장에 공격적인 투자를 한다면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,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캐나다로의 시장 확장을 시사하고 있는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지누스의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상황과 맞물려 성장 가능성에 도움이 될 것으로 보여집니다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또한 아마존에서 판매하는 제품의 고객의견 정보는 타 국가의 아마존에서도 공유가 됩니다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따라서 이미 미국 내에서 긍정적인 반응을 얻고 있는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지누스의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제품 정보다 캐나다에도 영향을 줄 것으로 보여집니다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</a:t>
            </a:r>
            <a:endParaRPr lang="en-US" altLang="ko-KR" sz="800" dirty="0">
              <a:ln>
                <a:solidFill>
                  <a:schemeClr val="tx1">
                    <a:alpha val="32000"/>
                  </a:schemeClr>
                </a:solidFill>
              </a:ln>
              <a:latin typeface="+mn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C08612-A89B-424A-9D2F-5B9457B6C598}"/>
              </a:ext>
            </a:extLst>
          </p:cNvPr>
          <p:cNvSpPr txBox="1"/>
          <p:nvPr/>
        </p:nvSpPr>
        <p:spPr>
          <a:xfrm>
            <a:off x="1950669" y="3060404"/>
            <a:ext cx="4405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2017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4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월 아마존은 호주 온라인 시장에 진출하겠다고 발표했습니다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현재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호주 아마존은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책을 제외한 다른 온라인 상거래를 운영하고 있지 않습니다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그러나 아마존이 호주 온라인 거래에 진출하겠다고 한 이상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2018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년에서 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2019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년 사이 책 이외의 여러 상품들을 판매해 나갈 것으로 보여집니다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</a:p>
          <a:p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호주의 경우 높은 인터넷 보급률과 아마존에 대한 인지도가 긍정적인 작용을 할 것으로 보여집니다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 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또한 호주 역시 미국과 캐나다와 마찬가지로 침대를 사용하는 문화권인 만큼 </a:t>
            </a:r>
            <a:r>
              <a:rPr lang="ko-KR" altLang="en-US" sz="800" dirty="0" err="1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지누스</a:t>
            </a:r>
            <a:r>
              <a:rPr lang="ko-KR" altLang="en-US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 침대의 시장 확대에 긍정적인 영향을 미칠 것으로 보여집니다</a:t>
            </a:r>
            <a:r>
              <a:rPr lang="en-US" altLang="ko-KR" sz="800" dirty="0" smtClean="0">
                <a:ln>
                  <a:solidFill>
                    <a:schemeClr val="tx1">
                      <a:alpha val="32000"/>
                    </a:schemeClr>
                  </a:solidFill>
                </a:ln>
                <a:latin typeface="+mn-ea"/>
                <a:cs typeface="Arial"/>
              </a:rPr>
              <a:t>.</a:t>
            </a:r>
            <a:endParaRPr lang="en-US" altLang="ko-KR" sz="800" dirty="0">
              <a:ln>
                <a:solidFill>
                  <a:schemeClr val="tx1">
                    <a:alpha val="32000"/>
                  </a:schemeClr>
                </a:solidFill>
              </a:ln>
              <a:latin typeface="+mn-ea"/>
              <a:cs typeface="Arial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61BDED6B-9BFA-4F99-BB43-5938E2A0C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8678347"/>
              </p:ext>
            </p:extLst>
          </p:nvPr>
        </p:nvGraphicFramePr>
        <p:xfrm>
          <a:off x="293038" y="6535711"/>
          <a:ext cx="6063312" cy="1994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3312">
                  <a:extLst>
                    <a:ext uri="{9D8B030D-6E8A-4147-A177-3AD203B41FA5}">
                      <a16:colId xmlns:a16="http://schemas.microsoft.com/office/drawing/2014/main" xmlns="" val="1079420771"/>
                    </a:ext>
                  </a:extLst>
                </a:gridCol>
              </a:tblGrid>
              <a:tr h="236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&lt;</a:t>
                      </a:r>
                      <a:r>
                        <a:rPr lang="ko-KR" altLang="en-US" sz="1050" dirty="0"/>
                        <a:t>자료</a:t>
                      </a:r>
                      <a:r>
                        <a:rPr lang="en-US" altLang="ko-KR" sz="1050" dirty="0" smtClean="0"/>
                        <a:t>10&gt;  </a:t>
                      </a:r>
                      <a:r>
                        <a:rPr lang="ko-KR" altLang="en-US" sz="1050" dirty="0" smtClean="0"/>
                        <a:t>호주의 온라인 마켓 성장 상황                                                                                            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단위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 smtClean="0"/>
                        <a:t>백만 </a:t>
                      </a:r>
                      <a:r>
                        <a:rPr lang="ko-KR" altLang="en-US" sz="800" dirty="0"/>
                        <a:t>달러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5467946"/>
                  </a:ext>
                </a:extLst>
              </a:tr>
              <a:tr h="1485334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499452537"/>
                  </a:ext>
                </a:extLst>
              </a:tr>
              <a:tr h="257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출처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Drug Discovery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63834328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012950" y="1200150"/>
            <a:ext cx="4505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 </a:t>
            </a:r>
            <a:r>
              <a:rPr lang="ko-KR" altLang="en-US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캐나다 진출</a:t>
            </a:r>
            <a:endParaRPr lang="ko-KR" altLang="en-US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12950" y="2647950"/>
            <a:ext cx="4505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</a:t>
            </a:r>
            <a:r>
              <a:rPr lang="en-US" altLang="ko-KR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호주 진출</a:t>
            </a:r>
            <a:endParaRPr lang="ko-KR" altLang="en-US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59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800" dirty="0" err="1" smtClean="0">
            <a:ln>
              <a:solidFill>
                <a:schemeClr val="tx1">
                  <a:alpha val="32000"/>
                </a:schemeClr>
              </a:solidFill>
            </a:ln>
            <a:latin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9249</TotalTime>
  <Words>1070</Words>
  <Application>Microsoft Office PowerPoint</Application>
  <PresentationFormat>사용자 지정</PresentationFormat>
  <Paragraphs>76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Arial</vt:lpstr>
      <vt:lpstr>Calibri</vt:lpstr>
      <vt:lpstr>맑은 고딕</vt:lpstr>
      <vt:lpstr>서울남산체 L</vt:lpstr>
      <vt:lpstr>Bell MT</vt:lpstr>
      <vt:lpstr>Office Theme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김주혜</dc:creator>
  <cp:lastModifiedBy>정현모</cp:lastModifiedBy>
  <cp:revision>521</cp:revision>
  <dcterms:created xsi:type="dcterms:W3CDTF">2015-09-26T06:57:32Z</dcterms:created>
  <dcterms:modified xsi:type="dcterms:W3CDTF">2017-11-25T21:19:37Z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2015-09-13T00:00:00Z</vt:filetime>
  </property>
  <property fmtid="{D5CDD505-2E9C-101B-9397-08002B2CF9AE}" pid="3" name="Creator">
    <vt:lpwstr>nPDF (pdftk 1.41)</vt:lpwstr>
  </property>
  <property fmtid="{D5CDD505-2E9C-101B-9397-08002B2CF9AE}" pid="4" name="LastSaved">
    <vt:filetime>2015-09-26T00:00:00Z</vt:filetime>
  </property>
</Properties>
</file>