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05" r:id="rId2"/>
    <p:sldId id="307" r:id="rId3"/>
    <p:sldId id="308" r:id="rId4"/>
    <p:sldId id="309" r:id="rId5"/>
    <p:sldId id="316" r:id="rId6"/>
    <p:sldId id="315" r:id="rId7"/>
    <p:sldId id="314" r:id="rId8"/>
    <p:sldId id="310" r:id="rId9"/>
    <p:sldId id="312" r:id="rId10"/>
    <p:sldId id="311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Arial Unicode MS" panose="020B0604020202020204" pitchFamily="50" charset="-127"/>
      <p:regular r:id="rId15"/>
    </p:embeddedFont>
    <p:embeddedFont>
      <p:font typeface="HY헤드라인M" panose="0203060000010101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14911" initials="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1D7DF"/>
    <a:srgbClr val="17375E"/>
    <a:srgbClr val="325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21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596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3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5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8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8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8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8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8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8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Violet-Yang/bbgf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귤</a:t>
            </a:r>
            <a:r>
              <a:rPr lang="ko-KR" altLang="en-US" sz="4400" b="1" spc="-15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팜</a:t>
            </a:r>
            <a:endParaRPr lang="ko-KR" altLang="en-US" sz="4400" b="1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3764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6"/>
                </a:solidFill>
              </a:rPr>
              <a:t>VUE PROJECT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66BD3E3-5BAA-4C67-8423-7820679E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60" y="6237312"/>
            <a:ext cx="1355480" cy="352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288FC1F2-044B-4DC2-A51E-717FC905F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1658">
            <a:off x="1924623" y="1684492"/>
            <a:ext cx="622560" cy="62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5C4CE6F-11D4-417A-B0C3-667EBD0CC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27" y="84435"/>
            <a:ext cx="135548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D66BD3E3-5BAA-4C67-8423-7820679E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60" y="6237312"/>
            <a:ext cx="1355480" cy="352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7236527D-7042-429A-AEFC-0F21BB3FCA33}"/>
              </a:ext>
            </a:extLst>
          </p:cNvPr>
          <p:cNvGrpSpPr/>
          <p:nvPr/>
        </p:nvGrpSpPr>
        <p:grpSpPr>
          <a:xfrm>
            <a:off x="323528" y="2721856"/>
            <a:ext cx="8427359" cy="1593468"/>
            <a:chOff x="323528" y="2699628"/>
            <a:chExt cx="8427359" cy="1593468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264FB86E-AE3F-4789-9CB2-0940194D675F}"/>
                </a:ext>
              </a:extLst>
            </p:cNvPr>
            <p:cNvSpPr/>
            <p:nvPr/>
          </p:nvSpPr>
          <p:spPr>
            <a:xfrm>
              <a:off x="323528" y="2699628"/>
              <a:ext cx="8427359" cy="15934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81CF0D00-4B6D-4983-A57A-8BD200295EEC}"/>
                </a:ext>
              </a:extLst>
            </p:cNvPr>
            <p:cNvSpPr txBox="1"/>
            <p:nvPr/>
          </p:nvSpPr>
          <p:spPr>
            <a:xfrm>
              <a:off x="528917" y="2708017"/>
              <a:ext cx="1152129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01</a:t>
              </a:r>
              <a:endParaRPr lang="ko-KR" altLang="en-US" sz="54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B712FBE8-3A9F-46EB-9288-9FA356D8DF7A}"/>
                </a:ext>
              </a:extLst>
            </p:cNvPr>
            <p:cNvCxnSpPr/>
            <p:nvPr/>
          </p:nvCxnSpPr>
          <p:spPr>
            <a:xfrm>
              <a:off x="528919" y="3635732"/>
              <a:ext cx="115212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="" xmlns:a16="http://schemas.microsoft.com/office/drawing/2014/main" id="{461FE10C-98BF-44E7-82D6-25A1092E4947}"/>
                </a:ext>
              </a:extLst>
            </p:cNvPr>
            <p:cNvCxnSpPr/>
            <p:nvPr/>
          </p:nvCxnSpPr>
          <p:spPr>
            <a:xfrm>
              <a:off x="2195736" y="3635732"/>
              <a:ext cx="115212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EAF4E37F-AC8D-43D4-935B-1912A3668EC6}"/>
                </a:ext>
              </a:extLst>
            </p:cNvPr>
            <p:cNvCxnSpPr/>
            <p:nvPr/>
          </p:nvCxnSpPr>
          <p:spPr>
            <a:xfrm>
              <a:off x="3923928" y="3635732"/>
              <a:ext cx="115212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DAF2DD92-1B20-43F4-B59E-890054566758}"/>
                </a:ext>
              </a:extLst>
            </p:cNvPr>
            <p:cNvCxnSpPr/>
            <p:nvPr/>
          </p:nvCxnSpPr>
          <p:spPr>
            <a:xfrm>
              <a:off x="5652120" y="3635732"/>
              <a:ext cx="115212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0D16FDB8-731E-43DC-AEBE-102BB41FA61B}"/>
                </a:ext>
              </a:extLst>
            </p:cNvPr>
            <p:cNvCxnSpPr/>
            <p:nvPr/>
          </p:nvCxnSpPr>
          <p:spPr>
            <a:xfrm>
              <a:off x="7380312" y="3635732"/>
              <a:ext cx="115212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6C54C32C-7603-4731-B6F5-ACE42219F2CB}"/>
                </a:ext>
              </a:extLst>
            </p:cNvPr>
            <p:cNvSpPr txBox="1"/>
            <p:nvPr/>
          </p:nvSpPr>
          <p:spPr>
            <a:xfrm>
              <a:off x="528917" y="3770456"/>
              <a:ext cx="1152129" cy="369332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b="1" spc="-150" dirty="0" err="1" smtClean="0">
                  <a:solidFill>
                    <a:schemeClr val="accent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귤팜소개</a:t>
              </a:r>
              <a:endParaRPr lang="ko-KR" altLang="en-US" b="1" spc="-150" dirty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20D53CBA-2052-4F21-BA38-1B8618825786}"/>
                </a:ext>
              </a:extLst>
            </p:cNvPr>
            <p:cNvSpPr txBox="1"/>
            <p:nvPr/>
          </p:nvSpPr>
          <p:spPr>
            <a:xfrm>
              <a:off x="3923926" y="3770456"/>
              <a:ext cx="11521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accent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화면소개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D9B2698D-7074-4210-8F5C-65897CA72223}"/>
                </a:ext>
              </a:extLst>
            </p:cNvPr>
            <p:cNvSpPr txBox="1"/>
            <p:nvPr/>
          </p:nvSpPr>
          <p:spPr>
            <a:xfrm>
              <a:off x="7380312" y="3770456"/>
              <a:ext cx="115212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i="0" u="none" strike="noStrike" cap="none" spc="-150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b="1" spc="-150" dirty="0">
                  <a:solidFill>
                    <a:schemeClr val="accent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개발후기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D511B746-1B28-496E-86A7-C818453B425C}"/>
                </a:ext>
              </a:extLst>
            </p:cNvPr>
            <p:cNvSpPr txBox="1"/>
            <p:nvPr/>
          </p:nvSpPr>
          <p:spPr>
            <a:xfrm>
              <a:off x="3923927" y="2709510"/>
              <a:ext cx="1152129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02</a:t>
              </a:r>
              <a:endParaRPr lang="ko-KR" altLang="en-US" sz="54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FC05D30F-BFC3-4589-8AC6-F92395101818}"/>
                </a:ext>
              </a:extLst>
            </p:cNvPr>
            <p:cNvSpPr txBox="1"/>
            <p:nvPr/>
          </p:nvSpPr>
          <p:spPr>
            <a:xfrm>
              <a:off x="7365341" y="2705427"/>
              <a:ext cx="1152129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54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1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6931" y="272892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 err="1" smtClean="0">
                <a:solidFill>
                  <a:schemeClr val="bg1"/>
                </a:solidFill>
              </a:rPr>
              <a:t>귤팜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CBBA18A-9CE7-4203-A7AA-DA29500B2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21" y="197466"/>
            <a:ext cx="1355480" cy="352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FE413EF-E7ED-476D-8EF9-2D7AFC79D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6" y="2364592"/>
            <a:ext cx="2371725" cy="616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AF28B8A-82DE-4164-8F47-5E41979DF713}"/>
              </a:ext>
            </a:extLst>
          </p:cNvPr>
          <p:cNvSpPr txBox="1"/>
          <p:nvPr/>
        </p:nvSpPr>
        <p:spPr>
          <a:xfrm>
            <a:off x="791578" y="4365104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제주도 산 귤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농장과 품종을 소개하고 </a:t>
            </a:r>
            <a:endParaRPr lang="en-US" altLang="ko-KR" sz="2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판매하는 플랫폼</a:t>
            </a:r>
            <a:endParaRPr lang="en-US" altLang="ko-KR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0D53CBA-2052-4F21-BA38-1B8618825786}"/>
              </a:ext>
            </a:extLst>
          </p:cNvPr>
          <p:cNvSpPr txBox="1"/>
          <p:nvPr/>
        </p:nvSpPr>
        <p:spPr>
          <a:xfrm>
            <a:off x="5256078" y="6228020"/>
            <a:ext cx="3636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5"/>
              </a:rPr>
              <a:t>https://github.com/Violet-Yang/bbgf</a:t>
            </a:r>
            <a:endParaRPr lang="ko-KR" altLang="en-US" spc="-15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1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602760"/>
            <a:ext cx="3275389" cy="485057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CBBA18A-9CE7-4203-A7AA-DA29500B2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21" y="197466"/>
            <a:ext cx="1355480" cy="3524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115FF39-0F20-4FA5-A01F-7AF6D4D40430}"/>
              </a:ext>
            </a:extLst>
          </p:cNvPr>
          <p:cNvSpPr/>
          <p:nvPr/>
        </p:nvSpPr>
        <p:spPr>
          <a:xfrm>
            <a:off x="246931" y="272892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화면소개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D56712E-CF13-43BF-A539-38C79C31C409}"/>
              </a:ext>
            </a:extLst>
          </p:cNvPr>
          <p:cNvSpPr txBox="1"/>
          <p:nvPr/>
        </p:nvSpPr>
        <p:spPr>
          <a:xfrm>
            <a:off x="1329389" y="828580"/>
            <a:ext cx="6413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B0B2C53-3129-4A1E-94CD-E8BDC55B9723}"/>
              </a:ext>
            </a:extLst>
          </p:cNvPr>
          <p:cNvSpPr txBox="1"/>
          <p:nvPr/>
        </p:nvSpPr>
        <p:spPr>
          <a:xfrm>
            <a:off x="2047219" y="978878"/>
            <a:ext cx="504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accent6"/>
                </a:solidFill>
                <a:latin typeface="+mj-lt"/>
                <a:ea typeface="HY헤드라인M" pitchFamily="18" charset="-127"/>
              </a:rPr>
              <a:t>MAIN </a:t>
            </a:r>
            <a:r>
              <a:rPr lang="en-US" altLang="ko-KR" sz="3200" b="1" spc="-150" dirty="0">
                <a:solidFill>
                  <a:schemeClr val="accent6"/>
                </a:solidFill>
                <a:latin typeface="+mj-lt"/>
                <a:ea typeface="HY헤드라인M" pitchFamily="18" charset="-127"/>
              </a:rPr>
              <a:t>PAGE</a:t>
            </a:r>
            <a:endParaRPr lang="ko-KR" altLang="en-US" sz="3200" b="1" spc="-150" dirty="0">
              <a:solidFill>
                <a:schemeClr val="accent6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A671A1CF-765A-41F4-AF05-55423EA5C4E1}"/>
              </a:ext>
            </a:extLst>
          </p:cNvPr>
          <p:cNvCxnSpPr>
            <a:cxnSpLocks/>
          </p:cNvCxnSpPr>
          <p:nvPr/>
        </p:nvCxnSpPr>
        <p:spPr>
          <a:xfrm>
            <a:off x="2879811" y="1484784"/>
            <a:ext cx="331236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D783E58-B7A8-4F22-838D-384580024B2A}"/>
              </a:ext>
            </a:extLst>
          </p:cNvPr>
          <p:cNvGrpSpPr/>
          <p:nvPr/>
        </p:nvGrpSpPr>
        <p:grpSpPr>
          <a:xfrm>
            <a:off x="3347864" y="1772816"/>
            <a:ext cx="1512168" cy="68036"/>
            <a:chOff x="3419872" y="1699597"/>
            <a:chExt cx="1512168" cy="68036"/>
          </a:xfrm>
        </p:grpSpPr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79E73763-50B6-4D30-9BBC-04BA069424A8}"/>
                </a:ext>
              </a:extLst>
            </p:cNvPr>
            <p:cNvSpPr/>
            <p:nvPr/>
          </p:nvSpPr>
          <p:spPr>
            <a:xfrm>
              <a:off x="3419872" y="1699597"/>
              <a:ext cx="68036" cy="68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96AA0D80-EE98-4AFD-B3C0-33086D26D5AC}"/>
                </a:ext>
              </a:extLst>
            </p:cNvPr>
            <p:cNvCxnSpPr>
              <a:cxnSpLocks/>
            </p:cNvCxnSpPr>
            <p:nvPr/>
          </p:nvCxnSpPr>
          <p:spPr>
            <a:xfrm>
              <a:off x="3453890" y="1737100"/>
              <a:ext cx="1478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FAA57E8-C9D4-48A6-B476-7E2D6AD4FA0C}"/>
              </a:ext>
            </a:extLst>
          </p:cNvPr>
          <p:cNvSpPr txBox="1"/>
          <p:nvPr/>
        </p:nvSpPr>
        <p:spPr>
          <a:xfrm>
            <a:off x="5031255" y="1715722"/>
            <a:ext cx="360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전역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Component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등록하여 코드의 재사용이 용이하다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props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적시적소에 버튼을 위치시키고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상위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&lt;-&gt;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하위 컴포넌트 간 데이터를 주고 받을 수 있다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4C3DB24-F182-4E1B-ACD6-6629C78C0692}"/>
              </a:ext>
            </a:extLst>
          </p:cNvPr>
          <p:cNvSpPr txBox="1"/>
          <p:nvPr/>
        </p:nvSpPr>
        <p:spPr>
          <a:xfrm>
            <a:off x="5076056" y="3429000"/>
            <a:ext cx="3600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latin typeface="+mj-ea"/>
                <a:ea typeface="+mj-ea"/>
              </a:rPr>
              <a:t>· 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axios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라이브러리를 사용하여 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javascript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통신요청을 보내고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응답에 성공하면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Rest API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통해 저장되어 있는 데이터를 가공한 뒤 화면에 보여준다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/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클릭하면 품종상세페이지로 이동한다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47807A9-7F2B-4B3D-B757-3DB50A99DE2D}"/>
              </a:ext>
            </a:extLst>
          </p:cNvPr>
          <p:cNvSpPr txBox="1"/>
          <p:nvPr/>
        </p:nvSpPr>
        <p:spPr>
          <a:xfrm>
            <a:off x="5148065" y="5138608"/>
            <a:ext cx="3600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클릭하면 가공된 데이터의 </a:t>
            </a:r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키값에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해당하는 </a:t>
            </a:r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벨류값을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파라미터로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전달하여 농장상세페이지로 이동한다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1" y="1556792"/>
            <a:ext cx="3275390" cy="36004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46946" y="3998412"/>
            <a:ext cx="1487249" cy="625088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24367" y="5013176"/>
            <a:ext cx="1167314" cy="144016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547664" y="5400075"/>
            <a:ext cx="3100316" cy="0"/>
          </a:xfrm>
          <a:prstGeom prst="straightConnector1">
            <a:avLst/>
          </a:prstGeom>
          <a:ln cap="rnd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907704" y="4149080"/>
            <a:ext cx="2952328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CBBA18A-9CE7-4203-A7AA-DA29500B2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21" y="197466"/>
            <a:ext cx="1355480" cy="3524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115FF39-0F20-4FA5-A01F-7AF6D4D40430}"/>
              </a:ext>
            </a:extLst>
          </p:cNvPr>
          <p:cNvSpPr/>
          <p:nvPr/>
        </p:nvSpPr>
        <p:spPr>
          <a:xfrm>
            <a:off x="246931" y="272892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화면소개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D56712E-CF13-43BF-A539-38C79C31C409}"/>
              </a:ext>
            </a:extLst>
          </p:cNvPr>
          <p:cNvSpPr txBox="1"/>
          <p:nvPr/>
        </p:nvSpPr>
        <p:spPr>
          <a:xfrm>
            <a:off x="1329389" y="828580"/>
            <a:ext cx="6413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B0B2C53-3129-4A1E-94CD-E8BDC55B9723}"/>
              </a:ext>
            </a:extLst>
          </p:cNvPr>
          <p:cNvSpPr txBox="1"/>
          <p:nvPr/>
        </p:nvSpPr>
        <p:spPr>
          <a:xfrm>
            <a:off x="2047219" y="978878"/>
            <a:ext cx="504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accent6"/>
                </a:solidFill>
                <a:latin typeface="+mj-lt"/>
                <a:ea typeface="HY헤드라인M" pitchFamily="18" charset="-127"/>
              </a:rPr>
              <a:t>MAIN </a:t>
            </a:r>
            <a:r>
              <a:rPr lang="en-US" altLang="ko-KR" sz="3200" b="1" spc="-150" dirty="0">
                <a:solidFill>
                  <a:schemeClr val="accent6"/>
                </a:solidFill>
                <a:latin typeface="+mj-lt"/>
                <a:ea typeface="HY헤드라인M" pitchFamily="18" charset="-127"/>
              </a:rPr>
              <a:t>PAGE</a:t>
            </a:r>
            <a:endParaRPr lang="ko-KR" altLang="en-US" sz="3200" b="1" spc="-150" dirty="0">
              <a:solidFill>
                <a:schemeClr val="accent6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A671A1CF-765A-41F4-AF05-55423EA5C4E1}"/>
              </a:ext>
            </a:extLst>
          </p:cNvPr>
          <p:cNvCxnSpPr>
            <a:cxnSpLocks/>
          </p:cNvCxnSpPr>
          <p:nvPr/>
        </p:nvCxnSpPr>
        <p:spPr>
          <a:xfrm>
            <a:off x="2879811" y="1484784"/>
            <a:ext cx="331236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46946" y="3998412"/>
            <a:ext cx="1487249" cy="625088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602760"/>
            <a:ext cx="3275389" cy="485057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39551" y="1602760"/>
            <a:ext cx="288033" cy="28803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29" y="1563653"/>
            <a:ext cx="3669519" cy="493112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>
            <a:off x="899592" y="1844824"/>
            <a:ext cx="3960440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FAA57E8-C9D4-48A6-B476-7E2D6AD4FA0C}"/>
              </a:ext>
            </a:extLst>
          </p:cNvPr>
          <p:cNvSpPr txBox="1"/>
          <p:nvPr/>
        </p:nvSpPr>
        <p:spPr>
          <a:xfrm>
            <a:off x="5148065" y="5229200"/>
            <a:ext cx="360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햄버거 버튼 클릭하면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메뉴가 나타나면서 하단화면은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DIM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처리된다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7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1" y="1590396"/>
            <a:ext cx="3313629" cy="486294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CBBA18A-9CE7-4203-A7AA-DA29500B2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21" y="197466"/>
            <a:ext cx="1355480" cy="3524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115FF39-0F20-4FA5-A01F-7AF6D4D40430}"/>
              </a:ext>
            </a:extLst>
          </p:cNvPr>
          <p:cNvSpPr/>
          <p:nvPr/>
        </p:nvSpPr>
        <p:spPr>
          <a:xfrm>
            <a:off x="246931" y="272892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화면소개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D56712E-CF13-43BF-A539-38C79C31C409}"/>
              </a:ext>
            </a:extLst>
          </p:cNvPr>
          <p:cNvSpPr txBox="1"/>
          <p:nvPr/>
        </p:nvSpPr>
        <p:spPr>
          <a:xfrm>
            <a:off x="1329389" y="828580"/>
            <a:ext cx="6413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B0B2C53-3129-4A1E-94CD-E8BDC55B9723}"/>
              </a:ext>
            </a:extLst>
          </p:cNvPr>
          <p:cNvSpPr txBox="1"/>
          <p:nvPr/>
        </p:nvSpPr>
        <p:spPr>
          <a:xfrm>
            <a:off x="2047219" y="978878"/>
            <a:ext cx="504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accent6"/>
                </a:solidFill>
                <a:latin typeface="+mj-lt"/>
                <a:ea typeface="HY헤드라인M" pitchFamily="18" charset="-127"/>
              </a:rPr>
              <a:t>BREED </a:t>
            </a:r>
            <a:r>
              <a:rPr lang="en-US" altLang="ko-KR" sz="3200" b="1" spc="-150" dirty="0">
                <a:solidFill>
                  <a:schemeClr val="accent6"/>
                </a:solidFill>
                <a:latin typeface="+mj-lt"/>
                <a:ea typeface="HY헤드라인M" pitchFamily="18" charset="-127"/>
              </a:rPr>
              <a:t>PAGE</a:t>
            </a:r>
            <a:endParaRPr lang="ko-KR" altLang="en-US" sz="3200" b="1" spc="-150" dirty="0">
              <a:solidFill>
                <a:schemeClr val="accent6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A671A1CF-765A-41F4-AF05-55423EA5C4E1}"/>
              </a:ext>
            </a:extLst>
          </p:cNvPr>
          <p:cNvCxnSpPr>
            <a:cxnSpLocks/>
          </p:cNvCxnSpPr>
          <p:nvPr/>
        </p:nvCxnSpPr>
        <p:spPr>
          <a:xfrm>
            <a:off x="2879811" y="1484784"/>
            <a:ext cx="331236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D783E58-B7A8-4F22-838D-384580024B2A}"/>
              </a:ext>
            </a:extLst>
          </p:cNvPr>
          <p:cNvGrpSpPr/>
          <p:nvPr/>
        </p:nvGrpSpPr>
        <p:grpSpPr>
          <a:xfrm>
            <a:off x="3347864" y="1772816"/>
            <a:ext cx="1512168" cy="68036"/>
            <a:chOff x="3419872" y="1699597"/>
            <a:chExt cx="1512168" cy="68036"/>
          </a:xfrm>
        </p:grpSpPr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79E73763-50B6-4D30-9BBC-04BA069424A8}"/>
                </a:ext>
              </a:extLst>
            </p:cNvPr>
            <p:cNvSpPr/>
            <p:nvPr/>
          </p:nvSpPr>
          <p:spPr>
            <a:xfrm>
              <a:off x="3419872" y="1699597"/>
              <a:ext cx="68036" cy="68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96AA0D80-EE98-4AFD-B3C0-33086D26D5AC}"/>
                </a:ext>
              </a:extLst>
            </p:cNvPr>
            <p:cNvCxnSpPr>
              <a:cxnSpLocks/>
            </p:cNvCxnSpPr>
            <p:nvPr/>
          </p:nvCxnSpPr>
          <p:spPr>
            <a:xfrm>
              <a:off x="3453890" y="1737100"/>
              <a:ext cx="1478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FAA57E8-C9D4-48A6-B476-7E2D6AD4FA0C}"/>
              </a:ext>
            </a:extLst>
          </p:cNvPr>
          <p:cNvSpPr txBox="1"/>
          <p:nvPr/>
        </p:nvSpPr>
        <p:spPr>
          <a:xfrm>
            <a:off x="5031255" y="1715722"/>
            <a:ext cx="3600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화면 진입 시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품종상세목록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API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형식에 일치하는 </a:t>
            </a:r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벨류값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품종번호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조회된 데이터를 가공하여 화면에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보여준다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4C3DB24-F182-4E1B-ACD6-6629C78C0692}"/>
              </a:ext>
            </a:extLst>
          </p:cNvPr>
          <p:cNvSpPr txBox="1"/>
          <p:nvPr/>
        </p:nvSpPr>
        <p:spPr>
          <a:xfrm>
            <a:off x="5076056" y="3717032"/>
            <a:ext cx="3600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코드의 </a:t>
            </a:r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재사용성을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높이기 위해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Component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등록하고 데이터에 저장된 </a:t>
            </a:r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벨류값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숫자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만큼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CSS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표시해준다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946" y="3998412"/>
            <a:ext cx="2868954" cy="625088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3159047" y="4077072"/>
            <a:ext cx="1700985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CBBA18A-9CE7-4203-A7AA-DA29500B2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21" y="197466"/>
            <a:ext cx="1355480" cy="3524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115FF39-0F20-4FA5-A01F-7AF6D4D40430}"/>
              </a:ext>
            </a:extLst>
          </p:cNvPr>
          <p:cNvSpPr/>
          <p:nvPr/>
        </p:nvSpPr>
        <p:spPr>
          <a:xfrm>
            <a:off x="246931" y="272892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화면소개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D56712E-CF13-43BF-A539-38C79C31C409}"/>
              </a:ext>
            </a:extLst>
          </p:cNvPr>
          <p:cNvSpPr txBox="1"/>
          <p:nvPr/>
        </p:nvSpPr>
        <p:spPr>
          <a:xfrm>
            <a:off x="1399147" y="764704"/>
            <a:ext cx="6413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</a:t>
            </a:r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A671A1CF-765A-41F4-AF05-55423EA5C4E1}"/>
              </a:ext>
            </a:extLst>
          </p:cNvPr>
          <p:cNvCxnSpPr>
            <a:cxnSpLocks/>
          </p:cNvCxnSpPr>
          <p:nvPr/>
        </p:nvCxnSpPr>
        <p:spPr>
          <a:xfrm>
            <a:off x="2879811" y="1484784"/>
            <a:ext cx="331236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FAA57E8-C9D4-48A6-B476-7E2D6AD4FA0C}"/>
              </a:ext>
            </a:extLst>
          </p:cNvPr>
          <p:cNvSpPr txBox="1"/>
          <p:nvPr/>
        </p:nvSpPr>
        <p:spPr>
          <a:xfrm>
            <a:off x="5031255" y="1898829"/>
            <a:ext cx="3600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클릭하면 품종번호에 해당하는 </a:t>
            </a:r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벨류값을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파라미터로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전달하여 품종상세페이지로 이동한다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4C3DB24-F182-4E1B-ACD6-6629C78C0692}"/>
              </a:ext>
            </a:extLst>
          </p:cNvPr>
          <p:cNvSpPr txBox="1"/>
          <p:nvPr/>
        </p:nvSpPr>
        <p:spPr>
          <a:xfrm>
            <a:off x="5076056" y="3717032"/>
            <a:ext cx="360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filter</a:t>
            </a:r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메서드를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사용하여 조건과 일치하는 데이터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상품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 화면에 보여준다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47807A9-7F2B-4B3D-B757-3DB50A99DE2D}"/>
              </a:ext>
            </a:extLst>
          </p:cNvPr>
          <p:cNvSpPr txBox="1"/>
          <p:nvPr/>
        </p:nvSpPr>
        <p:spPr>
          <a:xfrm>
            <a:off x="5148065" y="5353471"/>
            <a:ext cx="3600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클릭하면 제품상세페이지로 이동한다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12563"/>
            <a:ext cx="3275389" cy="47687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8568" y="1952836"/>
            <a:ext cx="2955320" cy="612068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59970" y="3523992"/>
            <a:ext cx="1617276" cy="91312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59970" y="4581128"/>
            <a:ext cx="1923798" cy="1872208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123728" y="5507940"/>
            <a:ext cx="2624027" cy="9292"/>
          </a:xfrm>
          <a:prstGeom prst="straightConnector1">
            <a:avLst/>
          </a:prstGeom>
          <a:ln cap="rnd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907704" y="4149080"/>
            <a:ext cx="2952328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D783E58-B7A8-4F22-838D-384580024B2A}"/>
              </a:ext>
            </a:extLst>
          </p:cNvPr>
          <p:cNvGrpSpPr/>
          <p:nvPr/>
        </p:nvGrpSpPr>
        <p:grpSpPr>
          <a:xfrm>
            <a:off x="3352129" y="2260380"/>
            <a:ext cx="1512168" cy="68036"/>
            <a:chOff x="3419872" y="1699597"/>
            <a:chExt cx="1512168" cy="68036"/>
          </a:xfrm>
        </p:grpSpPr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79E73763-50B6-4D30-9BBC-04BA069424A8}"/>
                </a:ext>
              </a:extLst>
            </p:cNvPr>
            <p:cNvSpPr/>
            <p:nvPr/>
          </p:nvSpPr>
          <p:spPr>
            <a:xfrm>
              <a:off x="3419872" y="1699597"/>
              <a:ext cx="68036" cy="68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96AA0D80-EE98-4AFD-B3C0-33086D26D5AC}"/>
                </a:ext>
              </a:extLst>
            </p:cNvPr>
            <p:cNvCxnSpPr>
              <a:cxnSpLocks/>
            </p:cNvCxnSpPr>
            <p:nvPr/>
          </p:nvCxnSpPr>
          <p:spPr>
            <a:xfrm>
              <a:off x="3453890" y="1737100"/>
              <a:ext cx="1478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B0B2C53-3129-4A1E-94CD-E8BDC55B9723}"/>
              </a:ext>
            </a:extLst>
          </p:cNvPr>
          <p:cNvSpPr txBox="1"/>
          <p:nvPr/>
        </p:nvSpPr>
        <p:spPr>
          <a:xfrm>
            <a:off x="2047219" y="978878"/>
            <a:ext cx="504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accent6"/>
                </a:solidFill>
                <a:latin typeface="+mj-lt"/>
                <a:ea typeface="HY헤드라인M" pitchFamily="18" charset="-127"/>
              </a:rPr>
              <a:t>PRODUCT PAGE</a:t>
            </a:r>
            <a:endParaRPr lang="ko-KR" altLang="en-US" sz="3200" b="1" spc="-150" dirty="0">
              <a:solidFill>
                <a:schemeClr val="accent6"/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8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CBBA18A-9CE7-4203-A7AA-DA29500B2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21" y="197466"/>
            <a:ext cx="1355480" cy="3524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115FF39-0F20-4FA5-A01F-7AF6D4D40430}"/>
              </a:ext>
            </a:extLst>
          </p:cNvPr>
          <p:cNvSpPr/>
          <p:nvPr/>
        </p:nvSpPr>
        <p:spPr>
          <a:xfrm>
            <a:off x="246931" y="272892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</a:rPr>
              <a:t>화면소개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D56712E-CF13-43BF-A539-38C79C31C409}"/>
              </a:ext>
            </a:extLst>
          </p:cNvPr>
          <p:cNvSpPr txBox="1"/>
          <p:nvPr/>
        </p:nvSpPr>
        <p:spPr>
          <a:xfrm>
            <a:off x="1329389" y="828580"/>
            <a:ext cx="6413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B0B2C53-3129-4A1E-94CD-E8BDC55B9723}"/>
              </a:ext>
            </a:extLst>
          </p:cNvPr>
          <p:cNvSpPr txBox="1"/>
          <p:nvPr/>
        </p:nvSpPr>
        <p:spPr>
          <a:xfrm>
            <a:off x="2047219" y="978878"/>
            <a:ext cx="504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accent6"/>
                </a:solidFill>
                <a:latin typeface="+mj-lt"/>
                <a:ea typeface="HY헤드라인M" pitchFamily="18" charset="-127"/>
              </a:rPr>
              <a:t> CART PAGE</a:t>
            </a:r>
            <a:endParaRPr lang="ko-KR" altLang="en-US" sz="3200" b="1" spc="-150" dirty="0">
              <a:solidFill>
                <a:schemeClr val="accent6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A671A1CF-765A-41F4-AF05-55423EA5C4E1}"/>
              </a:ext>
            </a:extLst>
          </p:cNvPr>
          <p:cNvCxnSpPr>
            <a:cxnSpLocks/>
          </p:cNvCxnSpPr>
          <p:nvPr/>
        </p:nvCxnSpPr>
        <p:spPr>
          <a:xfrm>
            <a:off x="2879811" y="1484784"/>
            <a:ext cx="331236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FACF92B7-ABBA-4C5E-9A2B-3C39CA766005}"/>
              </a:ext>
            </a:extLst>
          </p:cNvPr>
          <p:cNvGrpSpPr/>
          <p:nvPr/>
        </p:nvGrpSpPr>
        <p:grpSpPr>
          <a:xfrm>
            <a:off x="3275856" y="4581453"/>
            <a:ext cx="1656184" cy="68036"/>
            <a:chOff x="3419872" y="1699597"/>
            <a:chExt cx="1656184" cy="68036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6F2DA32D-7235-4060-91BC-AFBFE3F0AA86}"/>
                </a:ext>
              </a:extLst>
            </p:cNvPr>
            <p:cNvSpPr/>
            <p:nvPr/>
          </p:nvSpPr>
          <p:spPr>
            <a:xfrm>
              <a:off x="3419872" y="1699597"/>
              <a:ext cx="68036" cy="68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2C29293B-BFE6-40F0-82F4-C5BC4B4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3453890" y="1737100"/>
              <a:ext cx="162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FAA57E8-C9D4-48A6-B476-7E2D6AD4FA0C}"/>
              </a:ext>
            </a:extLst>
          </p:cNvPr>
          <p:cNvSpPr txBox="1"/>
          <p:nvPr/>
        </p:nvSpPr>
        <p:spPr>
          <a:xfrm>
            <a:off x="5031255" y="1715722"/>
            <a:ext cx="3600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상품상세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화면에서 선택한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상품정보가 </a:t>
            </a: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로컬에 저장되어 있다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이벤트 발생 시에는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computed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사용하여 하단의 주문상품과 금액이 즉시 변경되며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“X”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버튼을 클릭하면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Filter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함수를 통해 담긴 새로운 데이터만 화면에 출력된다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47807A9-7F2B-4B3D-B757-3DB50A99DE2D}"/>
              </a:ext>
            </a:extLst>
          </p:cNvPr>
          <p:cNvSpPr txBox="1"/>
          <p:nvPr/>
        </p:nvSpPr>
        <p:spPr>
          <a:xfrm>
            <a:off x="5012833" y="4394711"/>
            <a:ext cx="360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삭제되거나 증감된 수량을 다시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로컬에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저장한다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7AFB1430-6A90-40E1-B91C-4A15941C7CF0}"/>
              </a:ext>
            </a:extLst>
          </p:cNvPr>
          <p:cNvSpPr txBox="1"/>
          <p:nvPr/>
        </p:nvSpPr>
        <p:spPr>
          <a:xfrm>
            <a:off x="5061963" y="5786680"/>
            <a:ext cx="3600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결제하기를 누르면 결제화면으로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결제화면에서는 로컬에 저장된 장바구니 정보로 결제가 진행된다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36411"/>
            <a:ext cx="2470776" cy="526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10726" y="1715721"/>
            <a:ext cx="2499602" cy="1497255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483768" y="1912186"/>
            <a:ext cx="2376264" cy="4646"/>
          </a:xfrm>
          <a:prstGeom prst="straightConnector1">
            <a:avLst/>
          </a:prstGeom>
          <a:ln cap="rnd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2799481" y="6232666"/>
            <a:ext cx="2132559" cy="4646"/>
          </a:xfrm>
          <a:prstGeom prst="straightConnector1">
            <a:avLst/>
          </a:prstGeom>
          <a:ln cap="rnd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CBBA18A-9CE7-4203-A7AA-DA29500B2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21" y="197466"/>
            <a:ext cx="1355480" cy="3524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115FF39-0F20-4FA5-A01F-7AF6D4D40430}"/>
              </a:ext>
            </a:extLst>
          </p:cNvPr>
          <p:cNvSpPr/>
          <p:nvPr/>
        </p:nvSpPr>
        <p:spPr>
          <a:xfrm>
            <a:off x="246931" y="272892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</a:rPr>
              <a:t>개발후기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D56712E-CF13-43BF-A539-38C79C31C409}"/>
              </a:ext>
            </a:extLst>
          </p:cNvPr>
          <p:cNvSpPr txBox="1"/>
          <p:nvPr/>
        </p:nvSpPr>
        <p:spPr>
          <a:xfrm>
            <a:off x="1329389" y="828580"/>
            <a:ext cx="6413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B0B2C53-3129-4A1E-94CD-E8BDC55B9723}"/>
              </a:ext>
            </a:extLst>
          </p:cNvPr>
          <p:cNvSpPr txBox="1"/>
          <p:nvPr/>
        </p:nvSpPr>
        <p:spPr>
          <a:xfrm>
            <a:off x="2047219" y="978878"/>
            <a:ext cx="504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accent6"/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accent6"/>
                </a:solidFill>
                <a:latin typeface="+mj-ea"/>
                <a:ea typeface="+mj-ea"/>
              </a:rPr>
              <a:t>개발 후기</a:t>
            </a:r>
            <a:endParaRPr lang="ko-KR" altLang="en-US" sz="3200" b="1" spc="-15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A671A1CF-765A-41F4-AF05-55423EA5C4E1}"/>
              </a:ext>
            </a:extLst>
          </p:cNvPr>
          <p:cNvCxnSpPr>
            <a:cxnSpLocks/>
          </p:cNvCxnSpPr>
          <p:nvPr/>
        </p:nvCxnSpPr>
        <p:spPr>
          <a:xfrm>
            <a:off x="2879811" y="1484784"/>
            <a:ext cx="3312368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AF28B8A-82DE-4164-8F47-5E41979DF713}"/>
              </a:ext>
            </a:extLst>
          </p:cNvPr>
          <p:cNvSpPr txBox="1"/>
          <p:nvPr/>
        </p:nvSpPr>
        <p:spPr>
          <a:xfrm>
            <a:off x="683568" y="1729546"/>
            <a:ext cx="784887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 algn="just"/>
            <a:r>
              <a:rPr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SPA, </a:t>
            </a:r>
            <a:r>
              <a:rPr lang="ko-KR" altLang="en-US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한번의 로딩만 있으면 된다</a:t>
            </a:r>
            <a:r>
              <a:rPr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indent="180000" algn="just"/>
            <a:endParaRPr lang="en-US" altLang="ko-KR" sz="15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indent="180000" algn="just"/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VUE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사용한 첫 프로젝트로 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SPA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전반적인 구조를 이해할 수 있었습니다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하나</a:t>
            </a:r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의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안에서 </a:t>
            </a:r>
            <a:r>
              <a:rPr lang="ko-KR" altLang="en-US" sz="15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라우터를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통해 깜빡임 없이 화면을 이동하기 때문에 끊어짐 없는 서비스 제공이 최대 장점이라고 생각했습니다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SSP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기반의 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spring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프로젝트에서는</a:t>
            </a:r>
            <a:r>
              <a:rPr lang="en-US" altLang="ko-KR" sz="1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화면이동마다 발생하는 </a:t>
            </a:r>
            <a:r>
              <a:rPr lang="ko-KR" altLang="en-US" sz="15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렌더링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때문에 흐름이 끊기는 것을 방지하기 위해 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ajax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기술을 사용하는 번거로움이 있었기 때문에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5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라우터만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등록하면 모든 화면을 하나의 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DOM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구조 안에서 변경된 부분만 수정해서 보여준다는 점은 편리한 개발경험이었습니다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indent="180000" algn="just"/>
            <a:endParaRPr lang="en-US" altLang="ko-KR" sz="15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indent="180000" algn="just"/>
            <a:endParaRPr lang="en-US" altLang="ko-KR" sz="15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indent="-180000" algn="just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컴포넌트를 활용하면 유지보수 효율이 좋다</a:t>
            </a:r>
            <a:r>
              <a:rPr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indent="-180000" algn="just"/>
            <a:endParaRPr lang="en-US" altLang="ko-KR" sz="15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이전 프로젝트에서 코드의 공통 부분을 따로 관리하지 않아 수정이 필요할 때마다 매번 일일이 고쳤던 경험이 있었기에 보수단계에서 빠르고 누락 없는 서비스를 제공하기 위해 무엇이 가장 중요할까를 고민하였습니다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algn="just"/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VUE</a:t>
            </a:r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의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컴포넌트 기반 개발환경은 그 고민을 해결해주었으며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확실한 개념정립을 위해 설계단계에서부터 코드의 재사용을 고려하였고 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navigation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컴포넌트를 활용하여 상위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&lt;-&gt;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하위 간 소통을 원활하게 하는 데에 초점을 맞췄습니다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특히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하위컴포넌트에 등록한 함수를 모든 상위 컴포넌트에서 전달받아 동일한 이벤트를 발생시킨 경험을 통해 코드의 생산성을 높이는 것이 개발은 물론 보수 측면에서도 얼마나 중요한지 배울 수 있었습니다</a:t>
            </a:r>
            <a:r>
              <a:rPr lang="en-US" altLang="ko-KR" sz="1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5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5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462</Words>
  <Application>Microsoft Office PowerPoint</Application>
  <PresentationFormat>화면 슬라이드 쇼(4:3)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맑은 고딕</vt:lpstr>
      <vt:lpstr>Arial Unicode MS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DDD</cp:lastModifiedBy>
  <cp:revision>141</cp:revision>
  <dcterms:created xsi:type="dcterms:W3CDTF">2016-11-03T20:47:04Z</dcterms:created>
  <dcterms:modified xsi:type="dcterms:W3CDTF">2020-11-13T01:54:53Z</dcterms:modified>
</cp:coreProperties>
</file>