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3" r:id="rId3"/>
    <p:sldId id="290" r:id="rId4"/>
    <p:sldId id="296" r:id="rId5"/>
    <p:sldId id="299" r:id="rId6"/>
    <p:sldId id="260" r:id="rId7"/>
    <p:sldId id="277" r:id="rId8"/>
    <p:sldId id="278" r:id="rId9"/>
    <p:sldId id="298" r:id="rId10"/>
    <p:sldId id="281" r:id="rId11"/>
    <p:sldId id="283" r:id="rId12"/>
    <p:sldId id="284" r:id="rId13"/>
    <p:sldId id="288" r:id="rId14"/>
    <p:sldId id="28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293205" y="894710"/>
            <a:ext cx="5594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Spring Framework</a:t>
            </a:r>
          </a:p>
          <a:p>
            <a:pPr algn="ctr"/>
            <a:r>
              <a:rPr lang="en-US" altLang="ko-KR" sz="5400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 </a:t>
            </a:r>
            <a:r>
              <a:rPr lang="ko-KR" altLang="en-US" sz="5400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팀프로젝트</a:t>
            </a:r>
            <a:endParaRPr lang="en-US" altLang="ko-KR" sz="5400" spc="-150" dirty="0">
              <a:latin typeface="고도 M" panose="02000503000000020004" pitchFamily="2" charset="-127"/>
              <a:ea typeface="고도 M" panose="02000503000000020004" pitchFamily="2" charset="-127"/>
              <a:cs typeface="Microsoft GothicNeo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9453168" y="581105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최문정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6969211" y="3002891"/>
            <a:ext cx="4787914" cy="180000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8AC1944-A9EB-4688-A8A3-718D665747B0}"/>
              </a:ext>
            </a:extLst>
          </p:cNvPr>
          <p:cNvSpPr txBox="1"/>
          <p:nvPr/>
        </p:nvSpPr>
        <p:spPr>
          <a:xfrm>
            <a:off x="913493" y="3429000"/>
            <a:ext cx="73338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본 프로젝트는 쌍용교육센터 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JAVA  </a:t>
            </a:r>
            <a:r>
              <a:rPr lang="ko-KR" altLang="en-US" sz="18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백엔드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개발자  과정  프로젝트 결과물 입니다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2020</a:t>
            </a:r>
            <a:r>
              <a:rPr lang="ko-KR" altLang="en-US" sz="18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년 </a:t>
            </a:r>
            <a:r>
              <a:rPr lang="en-US" altLang="ko-KR" sz="18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ko-KR" altLang="en-US" sz="18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월 </a:t>
            </a:r>
            <a:r>
              <a:rPr lang="en-US" altLang="ko-KR" sz="18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13</a:t>
            </a:r>
            <a:r>
              <a:rPr lang="ko-KR" altLang="en-US" sz="18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 부터  약 </a:t>
            </a:r>
            <a:r>
              <a:rPr lang="en-US" altLang="ko-KR" sz="18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r>
              <a:rPr lang="ko-KR" altLang="en-US" sz="18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달 간 </a:t>
            </a:r>
            <a:r>
              <a:rPr lang="en-US" altLang="ko-KR" sz="18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Spring Framework</a:t>
            </a:r>
            <a:r>
              <a:rPr lang="ko-KR" altLang="en-US" sz="1800" spc="-15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배우면서  작업했습니다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 팀프로젝트로 제가 맡은 파트는 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Controller, MVC, ORM </a:t>
            </a:r>
            <a:r>
              <a:rPr lang="ko-KR" altLang="en-US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설계입니다</a:t>
            </a:r>
            <a:r>
              <a:rPr lang="en-US" altLang="ko-KR" sz="1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데이터베이스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Oracle 18C, Platform – Spring Boot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를 사용하였습니다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60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8963" y="94538"/>
            <a:ext cx="5362015" cy="76463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829936" y="103502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조회 및 검색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32920" y="85572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4</a:t>
            </a:r>
            <a:endParaRPr lang="ko-KR" altLang="en-US" sz="36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443899-63AB-4F83-BDAA-FDAC72A85AA4}"/>
              </a:ext>
            </a:extLst>
          </p:cNvPr>
          <p:cNvCxnSpPr>
            <a:cxnSpLocks/>
          </p:cNvCxnSpPr>
          <p:nvPr/>
        </p:nvCxnSpPr>
        <p:spPr>
          <a:xfrm>
            <a:off x="5522649" y="1582820"/>
            <a:ext cx="0" cy="4650971"/>
          </a:xfrm>
          <a:prstGeom prst="line">
            <a:avLst/>
          </a:prstGeom>
          <a:ln w="38100">
            <a:solidFill>
              <a:srgbClr val="FCB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B5BD8A-1BF9-4134-8C87-FCFB2FBD45DD}"/>
              </a:ext>
            </a:extLst>
          </p:cNvPr>
          <p:cNvSpPr/>
          <p:nvPr/>
        </p:nvSpPr>
        <p:spPr>
          <a:xfrm>
            <a:off x="1226391" y="860894"/>
            <a:ext cx="2082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myBatis_mapper.xml</a:t>
            </a:r>
            <a:r>
              <a:rPr lang="ko-KR" altLang="en-US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 </a:t>
            </a:r>
            <a:endParaRPr lang="ko-KR" altLang="en-US"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BA24F163-A50B-4B16-B4BD-40A9CEC91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91" y="1186117"/>
            <a:ext cx="7774734" cy="5155257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&lt;!--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event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select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form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store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 --&gt;</a:t>
            </a:r>
            <a:b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resultMap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eventVO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id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eventVO_form_ResultMap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e_num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column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e_num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java.lang.Integer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="INTEGER"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e_name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column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e_name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java.lang.String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="VARCHAR"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e_price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column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e_price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java.lang.Integer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="INTEGER"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e_evt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column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e_evt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java.lang.String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="VARCHAR"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="e_product1"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column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="e_product1"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java.lang.String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="VARCHAR"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e_store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column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e_store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java.lang.String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="VARCHAR"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="e_product2"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column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="e_product2"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java.lang.String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="VARCHAR"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e_img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column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e_img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java.lang.String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="VARCHAR"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e_registerDate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column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e_registerDate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java.util.Date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="DATE"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e_expireDate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column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e_expireDate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java.util.Date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="DATE"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&lt;/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resultMap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parameterMap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hashmap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id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parameterSelect_form_Map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parameter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e_evt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java.lang.String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mode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="IN"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="VARCHAR"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parameter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="e_product1"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java.lang.String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mode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="IN"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="VARCHAR"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parameter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results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ResultSet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="CURSOR"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mode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="OUT"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resultMap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eventVO_form_ResultMap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&lt;/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parameterMap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select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id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event_select_form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parameterMap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parameterSelect_form_Map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statementType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="CALLABLE"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{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call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event_select_form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(?,?,?) 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&lt;/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select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endParaRPr kumimoji="0" lang="en-US" altLang="ko-KR" sz="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&lt;!--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event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textbox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store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 --&gt;</a:t>
            </a:r>
            <a:b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resultMap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eventVO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id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eventVO_textbox_ResultMap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e_num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column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e_num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java.lang.Integer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="INTEGER"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e_name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column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e_name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java.lang.String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="VARCHAR"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e_price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column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e_price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java.lang.Integer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="INTEGER"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e_evt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column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e_evt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java.lang.String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="VARCHAR"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="e_product1"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column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="e_product1"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java.lang.String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="VARCHAR"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e_store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column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e_store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java.lang.String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="VARCHAR"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="e_product2"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column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="e_product2"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java.lang.String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="VARCHAR"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e_img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column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e_img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java.lang.String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="VARCHAR"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e_registerDate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column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e_registerDate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java.util.Date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="DATE"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e_expireDate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column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e_expireDate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java.util.Date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="DATE"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&lt;/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resultMap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parameterMap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hashmap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id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parameterTextbox_Map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parameter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e_name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java.lang.String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mode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="IN"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="VARCHAR"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parameter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property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results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javaType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ResultSet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jdbcType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="CURSOR"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mode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="OUT"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resultMap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eventVO_textbox_ResultMap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/&gt;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&lt;/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parameterMap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&lt;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select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id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event_textbox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parameterMap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parameterTextbox_Map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JetBrains Mono" pitchFamily="2" charset="0"/>
              </a:rPr>
              <a:t>statementType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="CALLABLE"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&gt;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{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call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event_textbox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(?,?) 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&lt;/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select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&gt;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77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8963" y="94538"/>
            <a:ext cx="5362015" cy="76463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829936" y="103502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조회 및 검색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32920" y="85572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4</a:t>
            </a:r>
            <a:endParaRPr lang="ko-KR" altLang="en-US" sz="36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413E3D-F50B-4CFA-A4E0-363D417674D3}"/>
              </a:ext>
            </a:extLst>
          </p:cNvPr>
          <p:cNvSpPr/>
          <p:nvPr/>
        </p:nvSpPr>
        <p:spPr>
          <a:xfrm>
            <a:off x="1541647" y="914722"/>
            <a:ext cx="3554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Oracle – </a:t>
            </a:r>
            <a:r>
              <a:rPr lang="en-US" altLang="ko-KR" spc="-150" dirty="0" err="1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Procedure_selectBox</a:t>
            </a:r>
            <a:r>
              <a:rPr lang="en-US" altLang="ko-KR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 search </a:t>
            </a:r>
            <a:endParaRPr lang="ko-KR" altLang="en-US"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ADAC6BA4-BD1F-4022-A4DE-1CB41F791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789" y="1242221"/>
            <a:ext cx="6688417" cy="2631490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create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or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replace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PROCEDURE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event_select_form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v_e_evt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IN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event.e_evt%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v_e_product1 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IN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event.e_product1%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event_record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OUT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SYS_REFCURSOR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AS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BEGIN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 OPEN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event_record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FOR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   SELECT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*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FROM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event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where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JetBrains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	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e_evt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like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concat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concat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'%'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,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v_e_evt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),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'%</a:t>
            </a:r>
            <a:r>
              <a:rPr kumimoji="0" lang="ko-KR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’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 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and </a:t>
            </a: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JetBrains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>
                <a:solidFill>
                  <a:srgbClr val="000080"/>
                </a:solidFill>
                <a:latin typeface="JetBrains Mono" pitchFamily="2" charset="0"/>
              </a:rPr>
              <a:t>	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e_product1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like</a:t>
            </a:r>
            <a:r>
              <a:rPr kumimoji="0" lang="en-US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concat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concat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'%'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,v_e_product1),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'%'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CCD0534D-AEDA-4C6E-8281-601D5DF60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791" y="4472732"/>
            <a:ext cx="6688417" cy="2123658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create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or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replace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procedure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event_textbox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v_e_name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in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event.e_name%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event_record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out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sys_refcursor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as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begin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open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event_record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for</a:t>
            </a:r>
            <a:b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select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* 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from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event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where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e_name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like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concat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concat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'%'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,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v_e_name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),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'%'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BF0C5C-6816-44E5-9D1A-844DB1214FFD}"/>
              </a:ext>
            </a:extLst>
          </p:cNvPr>
          <p:cNvSpPr/>
          <p:nvPr/>
        </p:nvSpPr>
        <p:spPr>
          <a:xfrm>
            <a:off x="1541646" y="4111276"/>
            <a:ext cx="355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Oracle – </a:t>
            </a:r>
            <a:r>
              <a:rPr lang="en-US" altLang="ko-KR" spc="-150" dirty="0" err="1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Procedure_text</a:t>
            </a:r>
            <a:r>
              <a:rPr lang="en-US" altLang="ko-KR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 search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59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8963" y="94538"/>
            <a:ext cx="5362015" cy="76463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829936" y="103502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조회 및 검색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32920" y="85572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4</a:t>
            </a:r>
            <a:endParaRPr lang="ko-KR" altLang="en-US" sz="36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822C0B-55CE-46F7-A6B6-16DC9F5C532E}"/>
              </a:ext>
            </a:extLst>
          </p:cNvPr>
          <p:cNvSpPr/>
          <p:nvPr/>
        </p:nvSpPr>
        <p:spPr>
          <a:xfrm>
            <a:off x="1530540" y="1120258"/>
            <a:ext cx="106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Controller</a:t>
            </a:r>
            <a:endParaRPr lang="ko-KR" altLang="en-US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CBF5E70-3856-46C5-801D-5CD1EBAB4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113" y="1411409"/>
            <a:ext cx="4503674" cy="1446550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solidFill>
                  <a:srgbClr val="808000"/>
                </a:solidFill>
                <a:latin typeface="JetBrains Mono" pitchFamily="2" charset="0"/>
              </a:rPr>
              <a:t>@</a:t>
            </a:r>
            <a:r>
              <a:rPr lang="ko-KR" altLang="ko-KR" sz="800" dirty="0" err="1">
                <a:solidFill>
                  <a:srgbClr val="808000"/>
                </a:solidFill>
                <a:latin typeface="JetBrains Mono" pitchFamily="2" charset="0"/>
              </a:rPr>
              <a:t>GetMapping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(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"/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event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/{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e_store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}"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)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public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String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event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(</a:t>
            </a:r>
            <a:r>
              <a:rPr lang="ko-KR" altLang="ko-KR" sz="800" dirty="0">
                <a:solidFill>
                  <a:srgbClr val="808000"/>
                </a:solidFill>
                <a:latin typeface="JetBrains Mono" pitchFamily="2" charset="0"/>
              </a:rPr>
              <a:t>@</a:t>
            </a:r>
            <a:r>
              <a:rPr lang="ko-KR" altLang="ko-KR" sz="800" dirty="0" err="1">
                <a:solidFill>
                  <a:srgbClr val="808000"/>
                </a:solidFill>
                <a:latin typeface="JetBrains Mono" pitchFamily="2" charset="0"/>
              </a:rPr>
              <a:t>PathVariable</a:t>
            </a:r>
            <a:r>
              <a:rPr lang="ko-KR" altLang="ko-KR" sz="800" dirty="0">
                <a:solidFill>
                  <a:srgbClr val="808000"/>
                </a:solidFill>
                <a:latin typeface="JetBrains Mono" pitchFamily="2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String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e_store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Model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model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) {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Map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&lt;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String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Object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&gt;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map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= 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new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HashMap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&lt;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String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Object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&gt;();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map.put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(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e_store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e_store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);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 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this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.</a:t>
            </a:r>
            <a:r>
              <a:rPr lang="ko-KR" altLang="ko-KR" sz="800" b="1" dirty="0" err="1">
                <a:solidFill>
                  <a:srgbClr val="660E7A"/>
                </a:solidFill>
                <a:latin typeface="JetBrains Mono" pitchFamily="2" charset="0"/>
              </a:rPr>
              <a:t>eventService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.selectAllEvent_store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(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map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);</a:t>
            </a:r>
            <a:endParaRPr lang="en-US" altLang="ko-KR" sz="800" dirty="0">
              <a:solidFill>
                <a:srgbClr val="000000"/>
              </a:solidFill>
              <a:latin typeface="JetBrains Mono" pitchFamily="2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List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&lt;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EventVO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&gt;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list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= (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List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&lt;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EventVO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&gt;)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map.get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(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results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);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EventVO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event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=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list.get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(</a:t>
            </a:r>
            <a:r>
              <a:rPr lang="ko-KR" altLang="ko-KR" sz="800" dirty="0">
                <a:solidFill>
                  <a:srgbClr val="0000FF"/>
                </a:solidFill>
                <a:latin typeface="JetBrains Mono" pitchFamily="2" charset="0"/>
              </a:rPr>
              <a:t>0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);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model.addAttribute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(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events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list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);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 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return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event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; 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}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FF5E716-6136-498B-8755-72E0702F5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540" y="3536157"/>
            <a:ext cx="6576674" cy="2800767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&lt;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resultMap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eventVO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id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eventVO_store_ResultMap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&lt;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result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property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e_num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column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e_num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javaType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java.lang.Integer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jdbcType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="INTEGER"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/&gt;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&lt;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result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property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e_name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column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e_name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javaType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java.lang.String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jdbcType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="VARCHAR"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/&gt;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&lt;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result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property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e_price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column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e_price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javaType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java.lang.Integer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jdbcType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="INTEGER"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/&gt;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&lt;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result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property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e_evt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column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e_evt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javaType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java.lang.String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jdbcType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="VARCHAR"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/&gt;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&lt;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result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property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="e_product1"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column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="e_product1"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javaType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java.lang.String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jdbcType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="VARCHAR"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/&gt;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&lt;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result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property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e_store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column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e_store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javaType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java.lang.String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jdbcType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="VARCHAR"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/&gt;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&lt;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result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property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="e_product2"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column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="e_product2"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javaType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java.lang.String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jdbcType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="VARCHAR"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/&gt;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&lt;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result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property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e_img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column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e_img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javaType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java.lang.String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jdbcType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="VARCHAR"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/&gt;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&lt;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result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property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e_registerDate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column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e_registerDate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javaType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java.util.Date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jdbcType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="DATE"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/&gt;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&lt;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result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property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e_expireDate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column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e_expireDate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javaType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java.util.Date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jdbcType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="DATE"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/&gt;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&lt;/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resultMap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&lt;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parameterMap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hashmap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id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parameterSelectAll_store_Map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  &lt;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parameter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property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e_store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javaType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java.lang.String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mode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="IN"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jdbcType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="VARCHAR"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/&gt;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&lt;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parameter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property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results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javaType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ResultSet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jdbcType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="CURSOR"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mode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="OUT"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resultMap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eventVO_store_ResultMap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/&gt;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&lt;/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parameterMap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&lt;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select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id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event_selectAll_store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parameterMap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parameterSelectAll_store_Map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statementType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="CALLABLE"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{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call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event_select_all_store_sp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(?,?) }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&lt;/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select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&gt;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2F72AA-39E1-4D8B-8FD2-EDAF8CA58EAA}"/>
              </a:ext>
            </a:extLst>
          </p:cNvPr>
          <p:cNvSpPr/>
          <p:nvPr/>
        </p:nvSpPr>
        <p:spPr>
          <a:xfrm>
            <a:off x="1470790" y="3186930"/>
            <a:ext cx="2030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myBatis_mapper.xml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770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8963" y="94538"/>
            <a:ext cx="5362015" cy="76463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829936" y="103502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게시판 작성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32920" y="85572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5</a:t>
            </a:r>
            <a:endParaRPr lang="ko-KR" altLang="en-US" sz="36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D6D176-B7E5-4715-91DD-73087BA6F4AA}"/>
              </a:ext>
            </a:extLst>
          </p:cNvPr>
          <p:cNvSpPr/>
          <p:nvPr/>
        </p:nvSpPr>
        <p:spPr>
          <a:xfrm>
            <a:off x="7609477" y="1690968"/>
            <a:ext cx="1033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Service</a:t>
            </a:r>
            <a:endParaRPr lang="ko-KR" altLang="en-US" dirty="0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19F1FDE-9F3F-4CA5-BEA0-20F60CBDD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392" y="1126238"/>
            <a:ext cx="7525986" cy="1615827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lang="ko-KR" altLang="ko-KR" sz="900" dirty="0">
                <a:solidFill>
                  <a:srgbClr val="808000"/>
                </a:solidFill>
                <a:latin typeface="JetBrains Mono" pitchFamily="2" charset="0"/>
              </a:rPr>
              <a:t>@</a:t>
            </a:r>
            <a:r>
              <a:rPr lang="ko-KR" altLang="ko-KR" sz="900" dirty="0" err="1">
                <a:solidFill>
                  <a:srgbClr val="808000"/>
                </a:solidFill>
                <a:latin typeface="JetBrains Mono" pitchFamily="2" charset="0"/>
              </a:rPr>
              <a:t>GetMapping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(</a:t>
            </a:r>
            <a:r>
              <a:rPr lang="ko-KR" altLang="ko-KR" sz="900" b="1" dirty="0">
                <a:solidFill>
                  <a:srgbClr val="008000"/>
                </a:solidFill>
                <a:latin typeface="JetBrains Mono" pitchFamily="2" charset="0"/>
              </a:rPr>
              <a:t>"/</a:t>
            </a:r>
            <a:r>
              <a:rPr lang="ko-KR" altLang="ko-KR" sz="900" b="1" dirty="0" err="1">
                <a:solidFill>
                  <a:srgbClr val="008000"/>
                </a:solidFill>
                <a:latin typeface="JetBrains Mono" pitchFamily="2" charset="0"/>
              </a:rPr>
              <a:t>review</a:t>
            </a:r>
            <a:r>
              <a:rPr lang="ko-KR" altLang="ko-KR" sz="900" b="1" dirty="0">
                <a:solidFill>
                  <a:srgbClr val="008000"/>
                </a:solidFill>
                <a:latin typeface="JetBrains Mono" pitchFamily="2" charset="0"/>
              </a:rPr>
              <a:t>/{</a:t>
            </a:r>
            <a:r>
              <a:rPr lang="ko-KR" altLang="ko-KR" sz="900" b="1" dirty="0" err="1">
                <a:solidFill>
                  <a:srgbClr val="008000"/>
                </a:solidFill>
                <a:latin typeface="JetBrains Mono" pitchFamily="2" charset="0"/>
              </a:rPr>
              <a:t>n_num</a:t>
            </a:r>
            <a:r>
              <a:rPr lang="ko-KR" altLang="ko-KR" sz="900" b="1" dirty="0">
                <a:solidFill>
                  <a:srgbClr val="008000"/>
                </a:solidFill>
                <a:latin typeface="JetBrains Mono" pitchFamily="2" charset="0"/>
              </a:rPr>
              <a:t>}"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)</a:t>
            </a:r>
            <a:b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  </a:t>
            </a:r>
            <a:r>
              <a:rPr lang="ko-KR" altLang="ko-KR" sz="900" b="1" dirty="0" err="1">
                <a:solidFill>
                  <a:srgbClr val="000080"/>
                </a:solidFill>
                <a:latin typeface="JetBrains Mono" pitchFamily="2" charset="0"/>
              </a:rPr>
              <a:t>public</a:t>
            </a:r>
            <a:r>
              <a:rPr lang="ko-KR" altLang="ko-KR" sz="9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String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review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(</a:t>
            </a:r>
            <a:r>
              <a:rPr lang="ko-KR" altLang="ko-KR" sz="900" dirty="0">
                <a:solidFill>
                  <a:srgbClr val="808000"/>
                </a:solidFill>
                <a:latin typeface="JetBrains Mono" pitchFamily="2" charset="0"/>
              </a:rPr>
              <a:t>@</a:t>
            </a:r>
            <a:r>
              <a:rPr lang="ko-KR" altLang="ko-KR" sz="900" dirty="0" err="1">
                <a:solidFill>
                  <a:srgbClr val="808000"/>
                </a:solidFill>
                <a:latin typeface="JetBrains Mono" pitchFamily="2" charset="0"/>
              </a:rPr>
              <a:t>PathVariable</a:t>
            </a:r>
            <a:r>
              <a:rPr lang="ko-KR" altLang="ko-KR" sz="900" dirty="0">
                <a:solidFill>
                  <a:srgbClr val="808000"/>
                </a:solidFill>
                <a:latin typeface="JetBrains Mono" pitchFamily="2" charset="0"/>
              </a:rPr>
              <a:t> </a:t>
            </a:r>
            <a:r>
              <a:rPr lang="ko-KR" altLang="ko-KR" sz="900" b="1" dirty="0" err="1">
                <a:solidFill>
                  <a:srgbClr val="000080"/>
                </a:solidFill>
                <a:latin typeface="JetBrains Mono" pitchFamily="2" charset="0"/>
              </a:rPr>
              <a:t>int</a:t>
            </a:r>
            <a:r>
              <a:rPr lang="ko-KR" altLang="ko-KR" sz="9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n_num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,</a:t>
            </a:r>
            <a:b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                       </a:t>
            </a:r>
            <a:r>
              <a:rPr lang="ko-KR" altLang="ko-KR" sz="900" dirty="0">
                <a:solidFill>
                  <a:srgbClr val="808000"/>
                </a:solidFill>
                <a:latin typeface="JetBrains Mono" pitchFamily="2" charset="0"/>
              </a:rPr>
              <a:t>@</a:t>
            </a:r>
            <a:r>
              <a:rPr lang="ko-KR" altLang="ko-KR" sz="900" dirty="0" err="1">
                <a:solidFill>
                  <a:srgbClr val="808000"/>
                </a:solidFill>
                <a:latin typeface="JetBrains Mono" pitchFamily="2" charset="0"/>
              </a:rPr>
              <a:t>RequestParam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(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value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 = </a:t>
            </a:r>
            <a:r>
              <a:rPr lang="ko-KR" altLang="ko-KR" sz="900" b="1" dirty="0">
                <a:solidFill>
                  <a:srgbClr val="008000"/>
                </a:solidFill>
                <a:latin typeface="JetBrains Mono" pitchFamily="2" charset="0"/>
              </a:rPr>
              <a:t>"</a:t>
            </a:r>
            <a:r>
              <a:rPr lang="ko-KR" altLang="ko-KR" sz="900" b="1" dirty="0" err="1">
                <a:solidFill>
                  <a:srgbClr val="008000"/>
                </a:solidFill>
                <a:latin typeface="JetBrains Mono" pitchFamily="2" charset="0"/>
              </a:rPr>
              <a:t>r_comment</a:t>
            </a:r>
            <a:r>
              <a:rPr lang="ko-KR" altLang="ko-KR" sz="900" b="1" dirty="0">
                <a:solidFill>
                  <a:srgbClr val="008000"/>
                </a:solidFill>
                <a:latin typeface="JetBrains Mono" pitchFamily="2" charset="0"/>
              </a:rPr>
              <a:t>"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) 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String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r_comment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,</a:t>
            </a:r>
            <a:b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                       </a:t>
            </a:r>
            <a:r>
              <a:rPr lang="ko-KR" altLang="ko-KR" sz="900" dirty="0">
                <a:solidFill>
                  <a:srgbClr val="808000"/>
                </a:solidFill>
                <a:latin typeface="JetBrains Mono" pitchFamily="2" charset="0"/>
              </a:rPr>
              <a:t>@</a:t>
            </a:r>
            <a:r>
              <a:rPr lang="ko-KR" altLang="ko-KR" sz="900" dirty="0" err="1">
                <a:solidFill>
                  <a:srgbClr val="808000"/>
                </a:solidFill>
                <a:latin typeface="JetBrains Mono" pitchFamily="2" charset="0"/>
              </a:rPr>
              <a:t>RequestParam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(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value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 = </a:t>
            </a:r>
            <a:r>
              <a:rPr lang="ko-KR" altLang="ko-KR" sz="900" b="1" dirty="0">
                <a:solidFill>
                  <a:srgbClr val="008000"/>
                </a:solidFill>
                <a:latin typeface="JetBrains Mono" pitchFamily="2" charset="0"/>
              </a:rPr>
              <a:t>"</a:t>
            </a:r>
            <a:r>
              <a:rPr lang="ko-KR" altLang="ko-KR" sz="900" b="1" dirty="0" err="1">
                <a:solidFill>
                  <a:srgbClr val="008000"/>
                </a:solidFill>
                <a:latin typeface="JetBrains Mono" pitchFamily="2" charset="0"/>
              </a:rPr>
              <a:t>r_like</a:t>
            </a:r>
            <a:r>
              <a:rPr lang="ko-KR" altLang="ko-KR" sz="900" b="1" dirty="0">
                <a:solidFill>
                  <a:srgbClr val="008000"/>
                </a:solidFill>
                <a:latin typeface="JetBrains Mono" pitchFamily="2" charset="0"/>
              </a:rPr>
              <a:t>"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) 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String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r_like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,</a:t>
            </a:r>
            <a:b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             </a:t>
            </a:r>
            <a:r>
              <a:rPr lang="en-US" altLang="ko-KR" sz="900" dirty="0">
                <a:solidFill>
                  <a:srgbClr val="000000"/>
                </a:solidFill>
                <a:latin typeface="JetBrains Mono" pitchFamily="2" charset="0"/>
              </a:rPr>
              <a:t>	          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Authentication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authentication</a:t>
            </a:r>
            <a:b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  ) {</a:t>
            </a:r>
            <a:b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en-US" altLang="ko-KR" sz="900" dirty="0">
                <a:solidFill>
                  <a:srgbClr val="000000"/>
                </a:solidFill>
                <a:latin typeface="JetBrains Mono" pitchFamily="2" charset="0"/>
              </a:rPr>
              <a:t>      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UserDetails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userDetails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 = (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UserDetails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) 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authentication.getPrincipal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();</a:t>
            </a:r>
            <a:b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en-US" altLang="ko-KR" sz="900" dirty="0">
                <a:solidFill>
                  <a:srgbClr val="000000"/>
                </a:solidFill>
                <a:latin typeface="JetBrains Mono" pitchFamily="2" charset="0"/>
              </a:rPr>
              <a:t>      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String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userid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 = 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userDetails.getUsername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();</a:t>
            </a:r>
            <a:b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      </a:t>
            </a:r>
            <a:r>
              <a:rPr lang="ko-KR" altLang="ko-KR" sz="900" b="1" dirty="0" err="1">
                <a:solidFill>
                  <a:srgbClr val="000080"/>
                </a:solidFill>
                <a:latin typeface="JetBrains Mono" pitchFamily="2" charset="0"/>
              </a:rPr>
              <a:t>this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.</a:t>
            </a:r>
            <a:r>
              <a:rPr lang="ko-KR" altLang="ko-KR" sz="900" b="1" dirty="0" err="1">
                <a:solidFill>
                  <a:srgbClr val="660E7A"/>
                </a:solidFill>
                <a:latin typeface="JetBrains Mono" pitchFamily="2" charset="0"/>
              </a:rPr>
              <a:t>detailService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.insertReview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(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n_num,r_comment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userid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,  </a:t>
            </a:r>
            <a:r>
              <a:rPr lang="ko-KR" altLang="ko-KR" sz="900" dirty="0" err="1">
                <a:solidFill>
                  <a:srgbClr val="000000"/>
                </a:solidFill>
                <a:latin typeface="JetBrains Mono" pitchFamily="2" charset="0"/>
              </a:rPr>
              <a:t>r_like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);</a:t>
            </a:r>
            <a:b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      </a:t>
            </a:r>
            <a:r>
              <a:rPr lang="ko-KR" altLang="ko-KR" sz="900" b="1" dirty="0" err="1">
                <a:solidFill>
                  <a:srgbClr val="000080"/>
                </a:solidFill>
                <a:latin typeface="JetBrains Mono" pitchFamily="2" charset="0"/>
              </a:rPr>
              <a:t>return</a:t>
            </a:r>
            <a:r>
              <a:rPr lang="ko-KR" altLang="ko-KR" sz="9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900" b="1" dirty="0">
                <a:solidFill>
                  <a:srgbClr val="008000"/>
                </a:solidFill>
                <a:latin typeface="JetBrains Mono" pitchFamily="2" charset="0"/>
              </a:rPr>
              <a:t>"</a:t>
            </a:r>
            <a:r>
              <a:rPr lang="ko-KR" altLang="ko-KR" sz="900" b="1" dirty="0" err="1">
                <a:solidFill>
                  <a:srgbClr val="008000"/>
                </a:solidFill>
                <a:latin typeface="JetBrains Mono" pitchFamily="2" charset="0"/>
              </a:rPr>
              <a:t>redirect</a:t>
            </a:r>
            <a:r>
              <a:rPr lang="ko-KR" altLang="ko-KR" sz="900" b="1" dirty="0">
                <a:solidFill>
                  <a:srgbClr val="008000"/>
                </a:solidFill>
                <a:latin typeface="JetBrains Mono" pitchFamily="2" charset="0"/>
              </a:rPr>
              <a:t>:/</a:t>
            </a:r>
            <a:r>
              <a:rPr lang="ko-KR" altLang="ko-KR" sz="900" b="1" dirty="0" err="1">
                <a:solidFill>
                  <a:srgbClr val="008000"/>
                </a:solidFill>
                <a:latin typeface="JetBrains Mono" pitchFamily="2" charset="0"/>
              </a:rPr>
              <a:t>detail</a:t>
            </a:r>
            <a:r>
              <a:rPr lang="ko-KR" altLang="ko-KR" sz="900" b="1" dirty="0">
                <a:solidFill>
                  <a:srgbClr val="008000"/>
                </a:solidFill>
                <a:latin typeface="JetBrains Mono" pitchFamily="2" charset="0"/>
              </a:rPr>
              <a:t>/{</a:t>
            </a:r>
            <a:r>
              <a:rPr lang="ko-KR" altLang="ko-KR" sz="900" b="1" dirty="0" err="1">
                <a:solidFill>
                  <a:srgbClr val="008000"/>
                </a:solidFill>
                <a:latin typeface="JetBrains Mono" pitchFamily="2" charset="0"/>
              </a:rPr>
              <a:t>n_num</a:t>
            </a:r>
            <a:r>
              <a:rPr lang="ko-KR" altLang="ko-KR" sz="900" b="1" dirty="0">
                <a:solidFill>
                  <a:srgbClr val="008000"/>
                </a:solidFill>
                <a:latin typeface="JetBrains Mono" pitchFamily="2" charset="0"/>
              </a:rPr>
              <a:t>}"</a:t>
            </a: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;</a:t>
            </a:r>
            <a:b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900" dirty="0">
                <a:solidFill>
                  <a:srgbClr val="000000"/>
                </a:solidFill>
                <a:latin typeface="JetBrains Mono" pitchFamily="2" charset="0"/>
              </a:rPr>
              <a:t>  }</a:t>
            </a:r>
            <a:endParaRPr lang="ko-KR" altLang="ko-KR" sz="9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61DB5F-3A02-45E8-91BD-1A46130A9485}"/>
              </a:ext>
            </a:extLst>
          </p:cNvPr>
          <p:cNvSpPr/>
          <p:nvPr/>
        </p:nvSpPr>
        <p:spPr>
          <a:xfrm>
            <a:off x="4337219" y="801575"/>
            <a:ext cx="1292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Controller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63841D2-CDD1-4C01-98D8-F1A4522FB9AF}"/>
              </a:ext>
            </a:extLst>
          </p:cNvPr>
          <p:cNvGrpSpPr/>
          <p:nvPr/>
        </p:nvGrpSpPr>
        <p:grpSpPr>
          <a:xfrm>
            <a:off x="4337219" y="4676817"/>
            <a:ext cx="7525986" cy="1869116"/>
            <a:chOff x="1154020" y="3006788"/>
            <a:chExt cx="7525986" cy="1869116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4D389F6B-465B-468C-9C13-F6CC5EA4D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020" y="3329327"/>
              <a:ext cx="7525986" cy="154657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ko-KR" sz="1050" dirty="0">
                  <a:solidFill>
                    <a:srgbClr val="808000"/>
                  </a:solidFill>
                  <a:latin typeface="JetBrains Mono" pitchFamily="2" charset="0"/>
                </a:rPr>
                <a:t>@</a:t>
              </a:r>
              <a:r>
                <a:rPr lang="ko-KR" altLang="ko-KR" sz="1050" dirty="0" err="1">
                  <a:solidFill>
                    <a:srgbClr val="808000"/>
                  </a:solidFill>
                  <a:latin typeface="JetBrains Mono" pitchFamily="2" charset="0"/>
                </a:rPr>
                <a:t>Override</a:t>
              </a:r>
              <a:br>
                <a:rPr lang="ko-KR" altLang="ko-KR" sz="1050" dirty="0">
                  <a:solidFill>
                    <a:srgbClr val="808000"/>
                  </a:solidFill>
                  <a:latin typeface="JetBrains Mono" pitchFamily="2" charset="0"/>
                </a:rPr>
              </a:br>
              <a:r>
                <a:rPr lang="ko-KR" altLang="ko-KR" sz="1050" b="1" dirty="0" err="1">
                  <a:solidFill>
                    <a:srgbClr val="000080"/>
                  </a:solidFill>
                  <a:latin typeface="JetBrains Mono" pitchFamily="2" charset="0"/>
                </a:rPr>
                <a:t>public</a:t>
              </a:r>
              <a:r>
                <a:rPr lang="ko-KR" altLang="ko-KR" sz="1050" b="1" dirty="0">
                  <a:solidFill>
                    <a:srgbClr val="000080"/>
                  </a:solidFill>
                  <a:latin typeface="JetBrains Mono" pitchFamily="2" charset="0"/>
                </a:rPr>
                <a:t> </a:t>
              </a:r>
              <a:r>
                <a:rPr lang="ko-KR" altLang="ko-KR" sz="1050" b="1" dirty="0" err="1">
                  <a:solidFill>
                    <a:srgbClr val="000080"/>
                  </a:solidFill>
                  <a:latin typeface="JetBrains Mono" pitchFamily="2" charset="0"/>
                </a:rPr>
                <a:t>void</a:t>
              </a:r>
              <a:r>
                <a:rPr lang="ko-KR" altLang="ko-KR" sz="1050" b="1" dirty="0">
                  <a:solidFill>
                    <a:srgbClr val="000080"/>
                  </a:solidFill>
                  <a:latin typeface="JetBrains Mono" pitchFamily="2" charset="0"/>
                </a:rPr>
                <a:t> 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Review_insert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(</a:t>
              </a:r>
              <a:r>
                <a:rPr lang="ko-KR" altLang="ko-KR" sz="1050" b="1" dirty="0" err="1">
                  <a:solidFill>
                    <a:srgbClr val="000080"/>
                  </a:solidFill>
                  <a:latin typeface="JetBrains Mono" pitchFamily="2" charset="0"/>
                </a:rPr>
                <a:t>int</a:t>
              </a:r>
              <a:r>
                <a:rPr lang="ko-KR" altLang="ko-KR" sz="1050" b="1" dirty="0">
                  <a:solidFill>
                    <a:srgbClr val="000080"/>
                  </a:solidFill>
                  <a:latin typeface="JetBrains Mono" pitchFamily="2" charset="0"/>
                </a:rPr>
                <a:t> 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n_num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, 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String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 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r_comment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, 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String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 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userid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,  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String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 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r_like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){</a:t>
              </a:r>
              <a:b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</a:b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   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Map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&lt;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String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, 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Object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&gt; 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map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 = </a:t>
              </a:r>
              <a:r>
                <a:rPr lang="ko-KR" altLang="ko-KR" sz="1050" b="1" dirty="0" err="1">
                  <a:solidFill>
                    <a:srgbClr val="000080"/>
                  </a:solidFill>
                  <a:latin typeface="JetBrains Mono" pitchFamily="2" charset="0"/>
                </a:rPr>
                <a:t>new</a:t>
              </a:r>
              <a:r>
                <a:rPr lang="ko-KR" altLang="ko-KR" sz="1050" b="1" dirty="0">
                  <a:solidFill>
                    <a:srgbClr val="000080"/>
                  </a:solidFill>
                  <a:latin typeface="JetBrains Mono" pitchFamily="2" charset="0"/>
                </a:rPr>
                <a:t> 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HashMap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&lt;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String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, 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Object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&gt;();</a:t>
              </a:r>
              <a:b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</a:b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   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map.put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(</a:t>
              </a:r>
              <a:r>
                <a:rPr lang="ko-KR" altLang="ko-KR" sz="1050" b="1" dirty="0">
                  <a:solidFill>
                    <a:srgbClr val="008000"/>
                  </a:solidFill>
                  <a:latin typeface="JetBrains Mono" pitchFamily="2" charset="0"/>
                </a:rPr>
                <a:t>"</a:t>
              </a:r>
              <a:r>
                <a:rPr lang="ko-KR" altLang="ko-KR" sz="1050" b="1" dirty="0" err="1">
                  <a:solidFill>
                    <a:srgbClr val="008000"/>
                  </a:solidFill>
                  <a:latin typeface="JetBrains Mono" pitchFamily="2" charset="0"/>
                </a:rPr>
                <a:t>n_num</a:t>
              </a:r>
              <a:r>
                <a:rPr lang="ko-KR" altLang="ko-KR" sz="1050" b="1" dirty="0">
                  <a:solidFill>
                    <a:srgbClr val="008000"/>
                  </a:solidFill>
                  <a:latin typeface="JetBrains Mono" pitchFamily="2" charset="0"/>
                </a:rPr>
                <a:t>"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, 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n_num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);</a:t>
              </a:r>
              <a:b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</a:b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   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map.put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(</a:t>
              </a:r>
              <a:r>
                <a:rPr lang="ko-KR" altLang="ko-KR" sz="1050" b="1" dirty="0">
                  <a:solidFill>
                    <a:srgbClr val="008000"/>
                  </a:solidFill>
                  <a:latin typeface="JetBrains Mono" pitchFamily="2" charset="0"/>
                </a:rPr>
                <a:t>"</a:t>
              </a:r>
              <a:r>
                <a:rPr lang="ko-KR" altLang="ko-KR" sz="1050" b="1" dirty="0" err="1">
                  <a:solidFill>
                    <a:srgbClr val="008000"/>
                  </a:solidFill>
                  <a:latin typeface="JetBrains Mono" pitchFamily="2" charset="0"/>
                </a:rPr>
                <a:t>r_comment</a:t>
              </a:r>
              <a:r>
                <a:rPr lang="ko-KR" altLang="ko-KR" sz="1050" b="1" dirty="0">
                  <a:solidFill>
                    <a:srgbClr val="008000"/>
                  </a:solidFill>
                  <a:latin typeface="JetBrains Mono" pitchFamily="2" charset="0"/>
                </a:rPr>
                <a:t>"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, 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r_comment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);</a:t>
              </a:r>
              <a:b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</a:b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   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map.put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(</a:t>
              </a:r>
              <a:r>
                <a:rPr lang="ko-KR" altLang="ko-KR" sz="1050" b="1" dirty="0">
                  <a:solidFill>
                    <a:srgbClr val="008000"/>
                  </a:solidFill>
                  <a:latin typeface="JetBrains Mono" pitchFamily="2" charset="0"/>
                </a:rPr>
                <a:t>"</a:t>
              </a:r>
              <a:r>
                <a:rPr lang="ko-KR" altLang="ko-KR" sz="1050" b="1" dirty="0" err="1">
                  <a:solidFill>
                    <a:srgbClr val="008000"/>
                  </a:solidFill>
                  <a:latin typeface="JetBrains Mono" pitchFamily="2" charset="0"/>
                </a:rPr>
                <a:t>userid</a:t>
              </a:r>
              <a:r>
                <a:rPr lang="ko-KR" altLang="ko-KR" sz="1050" b="1" dirty="0">
                  <a:solidFill>
                    <a:srgbClr val="008000"/>
                  </a:solidFill>
                  <a:latin typeface="JetBrains Mono" pitchFamily="2" charset="0"/>
                </a:rPr>
                <a:t>"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, 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userid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);</a:t>
              </a:r>
              <a:b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</a:b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   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map.put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(</a:t>
              </a:r>
              <a:r>
                <a:rPr lang="ko-KR" altLang="ko-KR" sz="1050" b="1" dirty="0">
                  <a:solidFill>
                    <a:srgbClr val="008000"/>
                  </a:solidFill>
                  <a:latin typeface="JetBrains Mono" pitchFamily="2" charset="0"/>
                </a:rPr>
                <a:t>"</a:t>
              </a:r>
              <a:r>
                <a:rPr lang="ko-KR" altLang="ko-KR" sz="1050" b="1" dirty="0" err="1">
                  <a:solidFill>
                    <a:srgbClr val="008000"/>
                  </a:solidFill>
                  <a:latin typeface="JetBrains Mono" pitchFamily="2" charset="0"/>
                </a:rPr>
                <a:t>r_like</a:t>
              </a:r>
              <a:r>
                <a:rPr lang="ko-KR" altLang="ko-KR" sz="1050" b="1" dirty="0">
                  <a:solidFill>
                    <a:srgbClr val="008000"/>
                  </a:solidFill>
                  <a:latin typeface="JetBrains Mono" pitchFamily="2" charset="0"/>
                </a:rPr>
                <a:t>"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, 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r_like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);</a:t>
              </a:r>
              <a:b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</a:br>
              <a:r>
                <a:rPr lang="ko-KR" altLang="ko-KR" sz="1050" b="1" dirty="0" err="1">
                  <a:solidFill>
                    <a:srgbClr val="000080"/>
                  </a:solidFill>
                  <a:latin typeface="JetBrains Mono" pitchFamily="2" charset="0"/>
                </a:rPr>
                <a:t>this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.</a:t>
              </a:r>
              <a:r>
                <a:rPr lang="ko-KR" altLang="ko-KR" sz="1050" b="1" dirty="0" err="1">
                  <a:solidFill>
                    <a:srgbClr val="660E7A"/>
                  </a:solidFill>
                  <a:latin typeface="JetBrains Mono" pitchFamily="2" charset="0"/>
                </a:rPr>
                <a:t>sqlSession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.insert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(</a:t>
              </a:r>
              <a:r>
                <a:rPr lang="ko-KR" altLang="ko-KR" sz="1050" b="1" dirty="0">
                  <a:solidFill>
                    <a:srgbClr val="008000"/>
                  </a:solidFill>
                  <a:latin typeface="JetBrains Mono" pitchFamily="2" charset="0"/>
                </a:rPr>
                <a:t>"review_</a:t>
              </a:r>
              <a:r>
                <a:rPr lang="ko-KR" altLang="ko-KR" sz="1050" b="1" dirty="0" err="1">
                  <a:solidFill>
                    <a:srgbClr val="008000"/>
                  </a:solidFill>
                  <a:latin typeface="JetBrains Mono" pitchFamily="2" charset="0"/>
                </a:rPr>
                <a:t>insert</a:t>
              </a:r>
              <a:r>
                <a:rPr lang="ko-KR" altLang="ko-KR" sz="1050" b="1" dirty="0">
                  <a:solidFill>
                    <a:srgbClr val="008000"/>
                  </a:solidFill>
                  <a:latin typeface="JetBrains Mono" pitchFamily="2" charset="0"/>
                </a:rPr>
                <a:t>"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,</a:t>
              </a:r>
              <a:r>
                <a:rPr lang="ko-KR" altLang="ko-KR" sz="1050" dirty="0" err="1">
                  <a:solidFill>
                    <a:srgbClr val="000000"/>
                  </a:solidFill>
                  <a:latin typeface="JetBrains Mono" pitchFamily="2" charset="0"/>
                </a:rPr>
                <a:t>map</a:t>
              </a: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);</a:t>
              </a:r>
              <a:b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</a:br>
              <a:r>
                <a:rPr lang="ko-KR" altLang="ko-KR" sz="1050" dirty="0">
                  <a:solidFill>
                    <a:srgbClr val="000000"/>
                  </a:solidFill>
                  <a:latin typeface="JetBrains Mono" pitchFamily="2" charset="0"/>
                </a:rPr>
                <a:t>}</a:t>
              </a:r>
              <a:endParaRPr lang="ko-KR" altLang="ko-KR" sz="16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C2CFD28-0518-4000-82B4-82DA7852B1C1}"/>
                </a:ext>
              </a:extLst>
            </p:cNvPr>
            <p:cNvSpPr/>
            <p:nvPr/>
          </p:nvSpPr>
          <p:spPr>
            <a:xfrm>
              <a:off x="1154020" y="3006788"/>
              <a:ext cx="12923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pc="-150" dirty="0">
                  <a:latin typeface="고도 M" panose="02000503000000020004" pitchFamily="2" charset="-127"/>
                  <a:ea typeface="고도 M" panose="02000503000000020004" pitchFamily="2" charset="-127"/>
                  <a:cs typeface="Microsoft GothicNeo" panose="020B0503020000020004" pitchFamily="34" charset="-127"/>
                </a:rPr>
                <a:t>Repository</a:t>
              </a:r>
              <a:endParaRPr lang="ko-KR" altLang="en-US" dirty="0"/>
            </a:p>
          </p:txBody>
        </p:sp>
      </p:grpSp>
      <p:sp>
        <p:nvSpPr>
          <p:cNvPr id="24" name="Rectangle 2">
            <a:extLst>
              <a:ext uri="{FF2B5EF4-FFF2-40B4-BE49-F238E27FC236}">
                <a16:creationId xmlns:a16="http://schemas.microsoft.com/office/drawing/2014/main" id="{2D2F5484-D6E9-4C22-B113-17BD2F72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219" y="3474991"/>
            <a:ext cx="7525986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050" dirty="0">
                <a:solidFill>
                  <a:srgbClr val="808000"/>
                </a:solidFill>
                <a:latin typeface="JetBrains Mono" pitchFamily="2" charset="0"/>
              </a:rPr>
              <a:t>@</a:t>
            </a:r>
            <a:r>
              <a:rPr lang="ko-KR" altLang="ko-KR" sz="1050" dirty="0" err="1">
                <a:solidFill>
                  <a:srgbClr val="808000"/>
                </a:solidFill>
                <a:latin typeface="JetBrains Mono" pitchFamily="2" charset="0"/>
              </a:rPr>
              <a:t>Override</a:t>
            </a:r>
            <a:br>
              <a:rPr lang="ko-KR" altLang="ko-KR" sz="1050" dirty="0">
                <a:solidFill>
                  <a:srgbClr val="808000"/>
                </a:solidFill>
                <a:latin typeface="JetBrains Mono" pitchFamily="2" charset="0"/>
              </a:rPr>
            </a:br>
            <a:r>
              <a:rPr lang="ko-KR" altLang="ko-KR" sz="1050" b="1" dirty="0" err="1">
                <a:solidFill>
                  <a:srgbClr val="000080"/>
                </a:solidFill>
                <a:latin typeface="JetBrains Mono" pitchFamily="2" charset="0"/>
              </a:rPr>
              <a:t>public</a:t>
            </a:r>
            <a:r>
              <a:rPr lang="ko-KR" altLang="ko-KR" sz="105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1050" b="1" dirty="0" err="1">
                <a:solidFill>
                  <a:srgbClr val="000080"/>
                </a:solidFill>
                <a:latin typeface="JetBrains Mono" pitchFamily="2" charset="0"/>
              </a:rPr>
              <a:t>void</a:t>
            </a:r>
            <a:r>
              <a:rPr lang="ko-KR" altLang="ko-KR" sz="105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1050" dirty="0" err="1">
                <a:solidFill>
                  <a:srgbClr val="000000"/>
                </a:solidFill>
                <a:latin typeface="JetBrains Mono" pitchFamily="2" charset="0"/>
              </a:rPr>
              <a:t>insertReview</a:t>
            </a:r>
            <a:r>
              <a:rPr lang="ko-KR" altLang="ko-KR" sz="1050" dirty="0">
                <a:solidFill>
                  <a:srgbClr val="000000"/>
                </a:solidFill>
                <a:latin typeface="JetBrains Mono" pitchFamily="2" charset="0"/>
              </a:rPr>
              <a:t>(</a:t>
            </a:r>
            <a:r>
              <a:rPr lang="ko-KR" altLang="ko-KR" sz="1050" b="1" dirty="0" err="1">
                <a:solidFill>
                  <a:srgbClr val="000080"/>
                </a:solidFill>
                <a:latin typeface="JetBrains Mono" pitchFamily="2" charset="0"/>
              </a:rPr>
              <a:t>int</a:t>
            </a:r>
            <a:r>
              <a:rPr lang="ko-KR" altLang="ko-KR" sz="105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1050" dirty="0" err="1">
                <a:solidFill>
                  <a:srgbClr val="000000"/>
                </a:solidFill>
                <a:latin typeface="JetBrains Mono" pitchFamily="2" charset="0"/>
              </a:rPr>
              <a:t>n_num</a:t>
            </a:r>
            <a:r>
              <a:rPr lang="ko-KR" altLang="ko-KR" sz="1050" dirty="0">
                <a:solidFill>
                  <a:srgbClr val="000000"/>
                </a:solidFill>
                <a:latin typeface="JetBrains Mono" pitchFamily="2" charset="0"/>
              </a:rPr>
              <a:t>,  </a:t>
            </a:r>
            <a:r>
              <a:rPr lang="ko-KR" altLang="ko-KR" sz="1050" dirty="0" err="1">
                <a:solidFill>
                  <a:srgbClr val="000000"/>
                </a:solidFill>
                <a:latin typeface="JetBrains Mono" pitchFamily="2" charset="0"/>
              </a:rPr>
              <a:t>String</a:t>
            </a:r>
            <a:r>
              <a:rPr lang="ko-KR" altLang="ko-KR" sz="105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lang="ko-KR" altLang="ko-KR" sz="1050" dirty="0" err="1">
                <a:solidFill>
                  <a:srgbClr val="000000"/>
                </a:solidFill>
                <a:latin typeface="JetBrains Mono" pitchFamily="2" charset="0"/>
              </a:rPr>
              <a:t>r_comment</a:t>
            </a:r>
            <a:r>
              <a:rPr lang="ko-KR" altLang="ko-KR" sz="105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r>
              <a:rPr lang="ko-KR" altLang="ko-KR" sz="1050" dirty="0" err="1">
                <a:solidFill>
                  <a:srgbClr val="000000"/>
                </a:solidFill>
                <a:latin typeface="JetBrains Mono" pitchFamily="2" charset="0"/>
              </a:rPr>
              <a:t>String</a:t>
            </a:r>
            <a:r>
              <a:rPr lang="ko-KR" altLang="ko-KR" sz="105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lang="ko-KR" altLang="ko-KR" sz="1050" dirty="0" err="1">
                <a:solidFill>
                  <a:srgbClr val="000000"/>
                </a:solidFill>
                <a:latin typeface="JetBrains Mono" pitchFamily="2" charset="0"/>
              </a:rPr>
              <a:t>userid</a:t>
            </a:r>
            <a:r>
              <a:rPr lang="ko-KR" altLang="ko-KR" sz="105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r>
              <a:rPr lang="ko-KR" altLang="ko-KR" sz="1050" dirty="0" err="1">
                <a:solidFill>
                  <a:srgbClr val="000000"/>
                </a:solidFill>
                <a:latin typeface="JetBrains Mono" pitchFamily="2" charset="0"/>
              </a:rPr>
              <a:t>String</a:t>
            </a:r>
            <a:r>
              <a:rPr lang="ko-KR" altLang="ko-KR" sz="105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r>
              <a:rPr lang="ko-KR" altLang="ko-KR" sz="1050" dirty="0" err="1">
                <a:solidFill>
                  <a:srgbClr val="000000"/>
                </a:solidFill>
                <a:latin typeface="JetBrains Mono" pitchFamily="2" charset="0"/>
              </a:rPr>
              <a:t>r_like</a:t>
            </a:r>
            <a:r>
              <a:rPr lang="ko-KR" altLang="ko-KR" sz="1050" dirty="0">
                <a:solidFill>
                  <a:srgbClr val="000000"/>
                </a:solidFill>
                <a:latin typeface="JetBrains Mono" pitchFamily="2" charset="0"/>
              </a:rPr>
              <a:t>) {</a:t>
            </a:r>
            <a:br>
              <a:rPr lang="ko-KR" altLang="ko-KR" sz="105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1050" dirty="0">
                <a:solidFill>
                  <a:srgbClr val="000000"/>
                </a:solidFill>
                <a:latin typeface="JetBrains Mono" pitchFamily="2" charset="0"/>
              </a:rPr>
              <a:t>   </a:t>
            </a:r>
            <a:r>
              <a:rPr lang="ko-KR" altLang="ko-KR" sz="1050" b="1" dirty="0" err="1">
                <a:solidFill>
                  <a:srgbClr val="000080"/>
                </a:solidFill>
                <a:latin typeface="JetBrains Mono" pitchFamily="2" charset="0"/>
              </a:rPr>
              <a:t>this</a:t>
            </a:r>
            <a:r>
              <a:rPr lang="ko-KR" altLang="ko-KR" sz="1050" dirty="0" err="1">
                <a:solidFill>
                  <a:srgbClr val="000000"/>
                </a:solidFill>
                <a:latin typeface="JetBrains Mono" pitchFamily="2" charset="0"/>
              </a:rPr>
              <a:t>.</a:t>
            </a:r>
            <a:r>
              <a:rPr lang="ko-KR" altLang="ko-KR" sz="1050" b="1" dirty="0" err="1">
                <a:solidFill>
                  <a:srgbClr val="660E7A"/>
                </a:solidFill>
                <a:latin typeface="JetBrains Mono" pitchFamily="2" charset="0"/>
              </a:rPr>
              <a:t>detailDao</a:t>
            </a:r>
            <a:r>
              <a:rPr lang="ko-KR" altLang="ko-KR" sz="1050" dirty="0" err="1">
                <a:solidFill>
                  <a:srgbClr val="000000"/>
                </a:solidFill>
                <a:latin typeface="JetBrains Mono" pitchFamily="2" charset="0"/>
              </a:rPr>
              <a:t>.Review_insert</a:t>
            </a:r>
            <a:r>
              <a:rPr lang="ko-KR" altLang="ko-KR" sz="1050" dirty="0">
                <a:solidFill>
                  <a:srgbClr val="000000"/>
                </a:solidFill>
                <a:latin typeface="JetBrains Mono" pitchFamily="2" charset="0"/>
              </a:rPr>
              <a:t>(</a:t>
            </a:r>
            <a:r>
              <a:rPr lang="ko-KR" altLang="ko-KR" sz="1050" dirty="0" err="1">
                <a:solidFill>
                  <a:srgbClr val="000000"/>
                </a:solidFill>
                <a:latin typeface="JetBrains Mono" pitchFamily="2" charset="0"/>
              </a:rPr>
              <a:t>n_num</a:t>
            </a:r>
            <a:r>
              <a:rPr lang="ko-KR" altLang="ko-KR" sz="105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r>
              <a:rPr lang="ko-KR" altLang="ko-KR" sz="1050" dirty="0" err="1">
                <a:solidFill>
                  <a:srgbClr val="000000"/>
                </a:solidFill>
                <a:latin typeface="JetBrains Mono" pitchFamily="2" charset="0"/>
              </a:rPr>
              <a:t>userid</a:t>
            </a:r>
            <a:r>
              <a:rPr lang="ko-KR" altLang="ko-KR" sz="105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r>
              <a:rPr lang="ko-KR" altLang="ko-KR" sz="1050" dirty="0" err="1">
                <a:solidFill>
                  <a:srgbClr val="000000"/>
                </a:solidFill>
                <a:latin typeface="JetBrains Mono" pitchFamily="2" charset="0"/>
              </a:rPr>
              <a:t>r_comment</a:t>
            </a:r>
            <a:r>
              <a:rPr lang="ko-KR" altLang="ko-KR" sz="105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r>
              <a:rPr lang="ko-KR" altLang="ko-KR" sz="1050" dirty="0" err="1">
                <a:solidFill>
                  <a:srgbClr val="000000"/>
                </a:solidFill>
                <a:latin typeface="JetBrains Mono" pitchFamily="2" charset="0"/>
              </a:rPr>
              <a:t>r_like</a:t>
            </a:r>
            <a:r>
              <a:rPr lang="ko-KR" altLang="ko-KR" sz="1050" dirty="0">
                <a:solidFill>
                  <a:srgbClr val="000000"/>
                </a:solidFill>
                <a:latin typeface="JetBrains Mono" pitchFamily="2" charset="0"/>
              </a:rPr>
              <a:t>);</a:t>
            </a:r>
            <a:br>
              <a:rPr lang="ko-KR" altLang="ko-KR" sz="105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1050" dirty="0">
                <a:solidFill>
                  <a:srgbClr val="000000"/>
                </a:solidFill>
                <a:latin typeface="JetBrains Mono" pitchFamily="2" charset="0"/>
              </a:rPr>
              <a:t>}</a:t>
            </a:r>
            <a:endParaRPr lang="ko-KR" altLang="ko-KR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E72EDB-FB3D-4750-B83A-425F7FBB6241}"/>
              </a:ext>
            </a:extLst>
          </p:cNvPr>
          <p:cNvSpPr/>
          <p:nvPr/>
        </p:nvSpPr>
        <p:spPr>
          <a:xfrm>
            <a:off x="4337219" y="3105659"/>
            <a:ext cx="1292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Service</a:t>
            </a:r>
            <a:endParaRPr lang="ko-KR" altLang="en-US" dirty="0"/>
          </a:p>
        </p:txBody>
      </p:sp>
      <p:pic>
        <p:nvPicPr>
          <p:cNvPr id="2" name="_x266548008">
            <a:extLst>
              <a:ext uri="{FF2B5EF4-FFF2-40B4-BE49-F238E27FC236}">
                <a16:creationId xmlns:a16="http://schemas.microsoft.com/office/drawing/2014/main" id="{6C37989E-A015-4EB0-B1F6-4A376F947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6" y="1554084"/>
            <a:ext cx="3480399" cy="349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22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8963" y="94538"/>
            <a:ext cx="5362015" cy="76463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829936" y="103502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게시판 작성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32920" y="85572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5</a:t>
            </a:r>
            <a:endParaRPr lang="ko-KR" altLang="en-US" sz="36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12F836-5F85-4648-A6C4-4CD1AC808640}"/>
              </a:ext>
            </a:extLst>
          </p:cNvPr>
          <p:cNvSpPr/>
          <p:nvPr/>
        </p:nvSpPr>
        <p:spPr>
          <a:xfrm>
            <a:off x="1184826" y="919085"/>
            <a:ext cx="2082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myBatis_mapper.xml</a:t>
            </a:r>
            <a:r>
              <a:rPr lang="ko-KR" altLang="en-US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 </a:t>
            </a:r>
            <a:endParaRPr lang="ko-KR" altLang="en-US" dirty="0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B73C3BFA-93FB-433B-B582-2DA61AD3C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960" y="1279903"/>
            <a:ext cx="7774734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&lt;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parameterMap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hashmap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id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parameterInsertMap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&lt;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parameter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property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n_num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javaType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java.lang.Integer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jdbcType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="INTEGER"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mode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="IN" 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/&gt;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&lt;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parameter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property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r_comment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javaType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java.lang.String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jdbcType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="VARCHAR"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mode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="IN" 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/&gt;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&lt;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parameter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property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userid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javaType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java.lang.String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jdbcType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="VARCHAR"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mode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="IN" 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/&gt;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&lt;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parameter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property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r_like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javaType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java.lang.String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jdbcType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="VARCHAR"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mode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="IN" 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/&gt;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&lt;/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parameterMap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&lt;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insert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id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review_insert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parameterType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reviewVO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</a:t>
            </a:r>
            <a:b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</a:b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     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parameterMap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</a:t>
            </a:r>
            <a:r>
              <a:rPr lang="ko-KR" altLang="ko-KR" sz="800" b="1" dirty="0" err="1">
                <a:solidFill>
                  <a:srgbClr val="008000"/>
                </a:solidFill>
                <a:latin typeface="JetBrains Mono" pitchFamily="2" charset="0"/>
              </a:rPr>
              <a:t>parameterInsertMap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" </a:t>
            </a:r>
            <a:r>
              <a:rPr lang="ko-KR" altLang="ko-KR" sz="800" b="1" dirty="0" err="1">
                <a:solidFill>
                  <a:srgbClr val="0000FF"/>
                </a:solidFill>
                <a:latin typeface="JetBrains Mono" pitchFamily="2" charset="0"/>
              </a:rPr>
              <a:t>statementType</a:t>
            </a:r>
            <a:r>
              <a:rPr lang="ko-KR" altLang="ko-KR" sz="800" b="1" dirty="0">
                <a:solidFill>
                  <a:srgbClr val="008000"/>
                </a:solidFill>
                <a:latin typeface="JetBrains Mono" pitchFamily="2" charset="0"/>
              </a:rPr>
              <a:t>="CALLABLE"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&gt;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{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call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review_insert_sp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(?,?,?,?)}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&lt;/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insert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&gt;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4152DB79-0E59-46AF-BC5A-880BFB6E4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960" y="3730236"/>
            <a:ext cx="7774734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create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or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replace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PROCEDURE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review_insert_sp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( 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v_n_num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 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IN    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review.n_num%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TYPE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,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v_r_comment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IN   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review.r_comment%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TYPE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,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v_userid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 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IN   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review.userid%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TYPE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,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v_r_like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 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IN   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review.r_like%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TYPE</a:t>
            </a:r>
            <a:b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)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IS</a:t>
            </a:r>
            <a:b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</a:br>
            <a:b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</a:b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BEGIN</a:t>
            </a:r>
            <a:b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</a:b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 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insert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into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review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(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r_num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n_num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r_comment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userid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r_like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r_date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)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</a:t>
            </a:r>
            <a:r>
              <a:rPr lang="ko-KR" altLang="ko-KR" sz="800" b="1" dirty="0" err="1">
                <a:solidFill>
                  <a:srgbClr val="000080"/>
                </a:solidFill>
                <a:latin typeface="JetBrains Mono" pitchFamily="2" charset="0"/>
              </a:rPr>
              <a:t>values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(REVIEW_SEQ.</a:t>
            </a: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NEXTVAL 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,  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v_n_num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v_r_comment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v_userid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, 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</a:t>
            </a:r>
            <a:r>
              <a:rPr lang="ko-KR" altLang="ko-KR" sz="800" dirty="0" err="1">
                <a:solidFill>
                  <a:srgbClr val="000000"/>
                </a:solidFill>
                <a:latin typeface="JetBrains Mono" pitchFamily="2" charset="0"/>
              </a:rPr>
              <a:t>v_r_like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  </a:t>
            </a:r>
            <a:r>
              <a:rPr lang="ko-KR" altLang="ko-KR" sz="800" i="1" dirty="0" err="1">
                <a:solidFill>
                  <a:srgbClr val="000000"/>
                </a:solidFill>
                <a:latin typeface="JetBrains Mono" pitchFamily="2" charset="0"/>
              </a:rPr>
              <a:t>sysdate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);</a:t>
            </a:r>
            <a:b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ko-KR" altLang="ko-KR" sz="800" b="1" dirty="0">
                <a:solidFill>
                  <a:srgbClr val="000080"/>
                </a:solidFill>
                <a:latin typeface="JetBrains Mono" pitchFamily="2" charset="0"/>
              </a:rPr>
              <a:t>END</a:t>
            </a:r>
            <a:r>
              <a:rPr lang="ko-KR" altLang="ko-KR" sz="800" dirty="0">
                <a:solidFill>
                  <a:srgbClr val="000000"/>
                </a:solidFill>
                <a:latin typeface="JetBrains Mono" pitchFamily="2" charset="0"/>
              </a:rPr>
              <a:t>;</a:t>
            </a:r>
            <a:endParaRPr lang="ko-KR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54C76E-C6E1-452F-891F-EEE83BA96E2D}"/>
              </a:ext>
            </a:extLst>
          </p:cNvPr>
          <p:cNvSpPr/>
          <p:nvPr/>
        </p:nvSpPr>
        <p:spPr>
          <a:xfrm>
            <a:off x="1150178" y="3391179"/>
            <a:ext cx="355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Oracle – Procedure: </a:t>
            </a:r>
            <a:r>
              <a:rPr lang="en-US" altLang="ko-KR" spc="-150" dirty="0" err="1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review_insert_sp</a:t>
            </a:r>
            <a:r>
              <a:rPr lang="en-US" altLang="ko-KR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61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830061" y="25912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목차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0" y="63088"/>
            <a:ext cx="7252447" cy="6277029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AB014DD-C451-4577-AC94-A1AC383DE90A}"/>
              </a:ext>
            </a:extLst>
          </p:cNvPr>
          <p:cNvSpPr txBox="1"/>
          <p:nvPr/>
        </p:nvSpPr>
        <p:spPr>
          <a:xfrm>
            <a:off x="1013011" y="2238655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1.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네트워크 토폴로지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, DB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명세</a:t>
            </a: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Microsoft GothicNeo" panose="020B0503020000020004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Microsoft GothicNeo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2.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각 페이지 소개</a:t>
            </a: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Microsoft GothicNeo" panose="020B0503020000020004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Microsoft GothicNeo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3.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로그인 </a:t>
            </a: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/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회원가입</a:t>
            </a: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Microsoft GothicNeo" panose="020B0503020000020004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Microsoft GothicNeo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4.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조회 및 검색</a:t>
            </a: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Microsoft GothicNeo" panose="020B0503020000020004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Microsoft GothicNeo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5. </a:t>
            </a:r>
            <a:r>
              <a:rPr lang="ko-KR" altLang="en-US" sz="200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게시판 작성</a:t>
            </a:r>
            <a:endParaRPr lang="en-US" altLang="ko-KR" sz="2000" dirty="0">
              <a:latin typeface="고도 M" panose="02000503000000020004" pitchFamily="2" charset="-127"/>
              <a:ea typeface="고도 M" panose="02000503000000020004" pitchFamily="2" charset="-127"/>
              <a:cs typeface="Microsoft GothicNeo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6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8963" y="94538"/>
            <a:ext cx="5362015" cy="76463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829936" y="103502"/>
            <a:ext cx="5127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Network Topology/DB</a:t>
            </a:r>
            <a:r>
              <a:rPr lang="ko-KR" altLang="en-US" sz="32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명세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32920" y="85572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36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1F9D95D-6A51-490E-8B88-23B8B758B40B}"/>
              </a:ext>
            </a:extLst>
          </p:cNvPr>
          <p:cNvSpPr txBox="1"/>
          <p:nvPr/>
        </p:nvSpPr>
        <p:spPr>
          <a:xfrm>
            <a:off x="1093751" y="3568328"/>
            <a:ext cx="8096535" cy="267765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DB</a:t>
            </a:r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명세</a:t>
            </a:r>
            <a:endParaRPr lang="en-US" altLang="ko-KR"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253D52-E51E-4B67-B8A4-51BC57C30E03}"/>
              </a:ext>
            </a:extLst>
          </p:cNvPr>
          <p:cNvSpPr txBox="1"/>
          <p:nvPr/>
        </p:nvSpPr>
        <p:spPr>
          <a:xfrm>
            <a:off x="1093752" y="1121566"/>
            <a:ext cx="3948502" cy="224676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네트워크 토폴로지</a:t>
            </a:r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(Network Topology)</a:t>
            </a:r>
          </a:p>
          <a:p>
            <a:endParaRPr lang="en-US" altLang="ko-KR"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lang="en-US" altLang="ko-KR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20B969-9519-4407-9A9C-A8FC27B1CC51}"/>
              </a:ext>
            </a:extLst>
          </p:cNvPr>
          <p:cNvGrpSpPr/>
          <p:nvPr/>
        </p:nvGrpSpPr>
        <p:grpSpPr>
          <a:xfrm>
            <a:off x="1317517" y="1548248"/>
            <a:ext cx="3431409" cy="1775073"/>
            <a:chOff x="1082709" y="3121014"/>
            <a:chExt cx="10427319" cy="292197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03DBAE9-A0EF-4704-ACC4-E26FFFC98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1001" y="3121014"/>
              <a:ext cx="2068911" cy="1447578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470B560-65A5-479B-8DA9-1D40097B7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09" y="3375161"/>
              <a:ext cx="2068912" cy="135858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D6F7720-337C-4F59-ADF8-8B44DD78E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3649" y="3121016"/>
              <a:ext cx="2246903" cy="1447579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E64F93B-E587-496D-B649-FC5CF812A9E3}"/>
                </a:ext>
              </a:extLst>
            </p:cNvPr>
            <p:cNvSpPr/>
            <p:nvPr/>
          </p:nvSpPr>
          <p:spPr>
            <a:xfrm>
              <a:off x="1355899" y="4745465"/>
              <a:ext cx="1687456" cy="6025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CLIENT</a:t>
              </a:r>
              <a:endParaRPr lang="ko-KR" altLang="en-US" sz="1000" b="1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E0CAB7A-9413-4AB4-9A7C-D303C7649A65}"/>
                </a:ext>
              </a:extLst>
            </p:cNvPr>
            <p:cNvSpPr/>
            <p:nvPr/>
          </p:nvSpPr>
          <p:spPr>
            <a:xfrm>
              <a:off x="4508430" y="4869130"/>
              <a:ext cx="3324785" cy="11249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000" b="1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WAS: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ubuntu server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Tomcat-9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211.63.89.158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F288B7F-DC3D-450B-BCCB-75A499E6FFB1}"/>
                </a:ext>
              </a:extLst>
            </p:cNvPr>
            <p:cNvSpPr/>
            <p:nvPr/>
          </p:nvSpPr>
          <p:spPr>
            <a:xfrm>
              <a:off x="8800883" y="4918003"/>
              <a:ext cx="2709145" cy="11249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000" b="1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DB SERVER: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CentOS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ORACLE </a:t>
              </a:r>
              <a:endParaRPr lang="ko-KR" altLang="en-US" sz="10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211.63.89.159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A4A2427-43E9-4F26-9842-E39A38894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0693" y="3749004"/>
              <a:ext cx="1615975" cy="0"/>
            </a:xfrm>
            <a:prstGeom prst="straightConnector1">
              <a:avLst/>
            </a:prstGeom>
            <a:ln w="12700">
              <a:solidFill>
                <a:srgbClr val="242425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F4CB62F-0B89-4A69-B72E-F42C62A8AC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5310" y="4294276"/>
              <a:ext cx="1615975" cy="0"/>
            </a:xfrm>
            <a:prstGeom prst="straightConnector1">
              <a:avLst/>
            </a:prstGeom>
            <a:ln w="12700">
              <a:solidFill>
                <a:srgbClr val="24242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EBBE9E4-7F2C-4186-9DDB-3244855E07E2}"/>
              </a:ext>
            </a:extLst>
          </p:cNvPr>
          <p:cNvCxnSpPr>
            <a:cxnSpLocks/>
          </p:cNvCxnSpPr>
          <p:nvPr/>
        </p:nvCxnSpPr>
        <p:spPr>
          <a:xfrm flipH="1">
            <a:off x="1984612" y="1929747"/>
            <a:ext cx="531783" cy="0"/>
          </a:xfrm>
          <a:prstGeom prst="straightConnector1">
            <a:avLst/>
          </a:prstGeom>
          <a:ln w="12700">
            <a:solidFill>
              <a:srgbClr val="24242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1D23F3D-C003-40C1-A73B-4B4927169660}"/>
              </a:ext>
            </a:extLst>
          </p:cNvPr>
          <p:cNvCxnSpPr>
            <a:cxnSpLocks/>
          </p:cNvCxnSpPr>
          <p:nvPr/>
        </p:nvCxnSpPr>
        <p:spPr>
          <a:xfrm flipH="1">
            <a:off x="3436807" y="2302559"/>
            <a:ext cx="531783" cy="0"/>
          </a:xfrm>
          <a:prstGeom prst="straightConnector1">
            <a:avLst/>
          </a:prstGeom>
          <a:ln w="12700">
            <a:solidFill>
              <a:srgbClr val="24242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 descr="KakaoTalk_20200413_093746485.png">
            <a:extLst>
              <a:ext uri="{FF2B5EF4-FFF2-40B4-BE49-F238E27FC236}">
                <a16:creationId xmlns:a16="http://schemas.microsoft.com/office/drawing/2014/main" id="{55A87A65-F57F-42E5-9950-9859FE22BC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614"/>
          <a:stretch/>
        </p:blipFill>
        <p:spPr>
          <a:xfrm>
            <a:off x="1791644" y="3655537"/>
            <a:ext cx="7152013" cy="2569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B36291-9283-4466-9D67-B8844D9DEE7F}"/>
              </a:ext>
            </a:extLst>
          </p:cNvPr>
          <p:cNvSpPr txBox="1"/>
          <p:nvPr/>
        </p:nvSpPr>
        <p:spPr>
          <a:xfrm>
            <a:off x="5612228" y="1856195"/>
            <a:ext cx="3849968" cy="123110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 기능</a:t>
            </a: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암호화 로그인</a:t>
            </a:r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회원가입</a:t>
            </a:r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Spring Security</a:t>
            </a:r>
          </a:p>
          <a:p>
            <a:pPr marL="342900" indent="-342900">
              <a:buAutoNum type="arabicPeriod"/>
            </a:pPr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검색기능</a:t>
            </a:r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en-US" altLang="ko-KR" sz="14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Mybatis</a:t>
            </a:r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– Procedure </a:t>
            </a:r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활용</a:t>
            </a:r>
            <a:endParaRPr lang="en-US" altLang="ko-KR"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리스트 뷰</a:t>
            </a:r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Get</a:t>
            </a:r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방식 </a:t>
            </a:r>
            <a:r>
              <a:rPr lang="en-US" altLang="ko-KR" sz="14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PathVariable</a:t>
            </a:r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활용</a:t>
            </a:r>
            <a:endParaRPr lang="en-US" altLang="ko-KR"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게시판 작성</a:t>
            </a:r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en-US" altLang="ko-KR" sz="14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uesrDetails</a:t>
            </a:r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세션 값 활용 </a:t>
            </a:r>
            <a:endParaRPr lang="en-US" altLang="ko-KR" sz="1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8963" y="94538"/>
            <a:ext cx="5362015" cy="76463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829936" y="103502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페이지 소개</a:t>
            </a:r>
            <a:endParaRPr lang="en-US" altLang="ko-KR" sz="3200" dirty="0">
              <a:latin typeface="고도 M" panose="02000503000000020004" pitchFamily="2" charset="-127"/>
              <a:ea typeface="고도 M" panose="02000503000000020004" pitchFamily="2" charset="-127"/>
              <a:cs typeface="Microsoft GothicNeo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32920" y="85572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2</a:t>
            </a:r>
            <a:endParaRPr lang="ko-KR" altLang="en-US" sz="36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2" name="그림 1" descr="사람, 서있는, 남자, 쥐고있는이(가) 표시된 사진&#10;&#10;자동 생성된 설명">
            <a:extLst>
              <a:ext uri="{FF2B5EF4-FFF2-40B4-BE49-F238E27FC236}">
                <a16:creationId xmlns:a16="http://schemas.microsoft.com/office/drawing/2014/main" id="{F77C7E82-DFD5-4E9A-8686-3DCC27FAD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06" y="1534136"/>
            <a:ext cx="4404981" cy="4433218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C4A26D8-47E5-442C-978D-099416E4B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93" y="3688372"/>
            <a:ext cx="3528850" cy="2877166"/>
          </a:xfrm>
          <a:prstGeom prst="rect">
            <a:avLst/>
          </a:prstGeom>
        </p:spPr>
      </p:pic>
      <p:pic>
        <p:nvPicPr>
          <p:cNvPr id="38" name="그림 37" descr="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978841F5-A739-496B-8B84-E92B04900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67" y="1070075"/>
            <a:ext cx="3442701" cy="24324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A31B94-6EFD-46E8-8C5A-62AF639AC6DF}"/>
              </a:ext>
            </a:extLst>
          </p:cNvPr>
          <p:cNvSpPr/>
          <p:nvPr/>
        </p:nvSpPr>
        <p:spPr>
          <a:xfrm>
            <a:off x="812657" y="1070075"/>
            <a:ext cx="678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ea typeface="고도 M" panose="02000503000000020004" pitchFamily="2" charset="-127"/>
                <a:cs typeface="Microsoft GothicNeo" panose="020B0503020000020004" pitchFamily="34" charset="-127"/>
              </a:rPr>
              <a:t>main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021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8963" y="94538"/>
            <a:ext cx="5362015" cy="76463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829936" y="103502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페이지 소개</a:t>
            </a:r>
            <a:endParaRPr lang="en-US" altLang="ko-KR" sz="3200" dirty="0">
              <a:latin typeface="고도 M" panose="02000503000000020004" pitchFamily="2" charset="-127"/>
              <a:ea typeface="고도 M" panose="02000503000000020004" pitchFamily="2" charset="-127"/>
              <a:cs typeface="Microsoft GothicNeo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32920" y="85572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2</a:t>
            </a:r>
            <a:endParaRPr lang="ko-KR" altLang="en-US" sz="36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36" name="그림 35" descr="스크린샷, 음식이(가) 표시된 사진&#10;&#10;자동 생성된 설명">
            <a:extLst>
              <a:ext uri="{FF2B5EF4-FFF2-40B4-BE49-F238E27FC236}">
                <a16:creationId xmlns:a16="http://schemas.microsoft.com/office/drawing/2014/main" id="{3326998A-4FC2-467D-A984-A0908A47D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5" y="1430501"/>
            <a:ext cx="3587624" cy="50426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04D147-825E-4C73-B6F6-2A8A300F2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205" y="1430501"/>
            <a:ext cx="5127880" cy="470195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A1884A-8CCC-42C4-8E97-6562EB9E4B95}"/>
              </a:ext>
            </a:extLst>
          </p:cNvPr>
          <p:cNvSpPr/>
          <p:nvPr/>
        </p:nvSpPr>
        <p:spPr>
          <a:xfrm>
            <a:off x="1056095" y="947870"/>
            <a:ext cx="2110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Event- </a:t>
            </a:r>
            <a:r>
              <a:rPr lang="ko-KR" altLang="en-US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상품 상세보기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747FAA-442C-4249-9A0D-EB6E4F277698}"/>
              </a:ext>
            </a:extLst>
          </p:cNvPr>
          <p:cNvSpPr/>
          <p:nvPr/>
        </p:nvSpPr>
        <p:spPr>
          <a:xfrm>
            <a:off x="5712205" y="909690"/>
            <a:ext cx="2066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New- </a:t>
            </a:r>
            <a:r>
              <a:rPr lang="ko-KR" altLang="en-US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상품 상세보기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21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8963" y="94538"/>
            <a:ext cx="5362015" cy="76463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829936" y="103502"/>
            <a:ext cx="3219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로그인</a:t>
            </a:r>
            <a:r>
              <a:rPr lang="en-US" altLang="ko-KR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회원가입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32920" y="85572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endParaRPr lang="ko-KR" altLang="en-US" sz="36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BF5B7A1-C1BC-4B7A-A258-13AA16B9E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6" y="926992"/>
            <a:ext cx="3849481" cy="2835173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BA8540BB-37DB-4DB9-8C2F-7CCAEF2A8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5" y="4009655"/>
            <a:ext cx="3849480" cy="2528883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C54DC8FD-C796-4069-8AC1-1AEE9FF9E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915" y="1921131"/>
            <a:ext cx="3393444" cy="3539430"/>
          </a:xfrm>
          <a:prstGeom prst="rect">
            <a:avLst/>
          </a:prstGeom>
          <a:ln/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NoArgsConstructor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access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AccessLevel.</a:t>
            </a:r>
            <a:r>
              <a:rPr kumimoji="0" lang="ko-KR" altLang="ko-KR" sz="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PROTECTED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Getter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Table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=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member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Entity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class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Member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Id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   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Column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=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member_id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private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email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GeneratedValue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private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Long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private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nickname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private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password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OneToMany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mappedBy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=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member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private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List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&lt;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Review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&gt;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reviews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=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new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ArrayList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&lt;&gt;();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Builder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Member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Long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email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nickname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password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this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.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id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this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.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email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email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this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.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nickname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nickname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this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.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password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password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}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21EC7CA-5A12-45DA-974A-4A411CF6F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163" y="2199636"/>
            <a:ext cx="2682084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import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lombok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.*;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Getter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Setter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RequiredArgsConstructor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ToString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NoArgsConstructor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class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MemberVO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NonNull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private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userid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NonNull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private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nickname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private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passwd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private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role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private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int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enabled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}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F1E641-97AB-47F5-B2F7-754BFE4B8806}"/>
              </a:ext>
            </a:extLst>
          </p:cNvPr>
          <p:cNvSpPr/>
          <p:nvPr/>
        </p:nvSpPr>
        <p:spPr>
          <a:xfrm>
            <a:off x="4974946" y="1551799"/>
            <a:ext cx="1279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 err="1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myBatis</a:t>
            </a:r>
            <a:r>
              <a:rPr lang="en-US" altLang="ko-KR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(VO)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243FB7-9A3F-4EBC-88B5-894E01A7B177}"/>
              </a:ext>
            </a:extLst>
          </p:cNvPr>
          <p:cNvSpPr/>
          <p:nvPr/>
        </p:nvSpPr>
        <p:spPr>
          <a:xfrm>
            <a:off x="8826813" y="1340133"/>
            <a:ext cx="1165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JPA(Entity)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02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8963" y="94538"/>
            <a:ext cx="5362015" cy="76463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829936" y="103502"/>
            <a:ext cx="3219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로그인</a:t>
            </a:r>
            <a:r>
              <a:rPr lang="en-US" altLang="ko-KR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회원가입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32920" y="85572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endParaRPr lang="ko-KR" altLang="en-US" sz="36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D7713B90-3B26-4BB3-AC55-5D8D0CABA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523" y="1870829"/>
            <a:ext cx="5913678" cy="2462213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@Service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Transactional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class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MemberService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implements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UserDetailsService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Autowired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private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MemberRepository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memberRepository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Transactional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joinUser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MemberDto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memberDto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// 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비밀번호 암호화</a:t>
            </a:r>
            <a:b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BCryptPasswordEncoder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passwordEncoder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=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new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BCryptPasswordEncoder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memberDto.setPassword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passwordEncoder.encode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memberDto.getPassword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()));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return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memberRepository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.save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memberDto.toEntity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()).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getEmail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Override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UserDetails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loadUserByUsername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userEmail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throws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UsernameNotFoundException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Optional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&lt;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Member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&gt;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userEntityWrapper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Optional.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ofNullable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memberRepository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.findByEmail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userEmail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Member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userEntity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userEntityWrapper.get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List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&lt;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GrantedAuthority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&gt;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authorities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=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new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ArrayList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&lt;&gt;();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return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new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User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userEntity.getEmail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userEntity.getPassword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authorities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E90C53-5636-427D-8773-F5350905BA61}"/>
              </a:ext>
            </a:extLst>
          </p:cNvPr>
          <p:cNvSpPr/>
          <p:nvPr/>
        </p:nvSpPr>
        <p:spPr>
          <a:xfrm>
            <a:off x="4818848" y="1538971"/>
            <a:ext cx="85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Service</a:t>
            </a:r>
            <a:endParaRPr lang="ko-KR" altLang="en-US" dirty="0"/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3F7A3AC3-2588-4B79-853B-21BCA0812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091" y="1820919"/>
            <a:ext cx="2593666" cy="4078039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// 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회원가입 페이지</a:t>
            </a:r>
            <a:b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GetMapping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"/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register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register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return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register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 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//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templates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/register.html</a:t>
            </a:r>
            <a:b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// 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회원가입 처리</a:t>
            </a:r>
            <a:b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PostMapping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"/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register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execSignup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MemberDto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memberDto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memberService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.joinUser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memberDto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return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redirect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:/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login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//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login</a:t>
            </a:r>
            <a:b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GetMapping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"/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login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void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login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// 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로그인 결과 페이지</a:t>
            </a:r>
            <a:b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GetMapping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"/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loginSuccess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dispLoginResult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return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"/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loginSuccess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// 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로그아웃 결과 페이지</a:t>
            </a:r>
            <a:b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GetMapping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"/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logout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dispLogout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return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"/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logout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// </a:t>
            </a:r>
            <a: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접근 거부 페이지</a:t>
            </a:r>
            <a:br>
              <a:rPr kumimoji="0" lang="ko-KR" altLang="ko-KR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GetMapping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"/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accessDenied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dispDenied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return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"/</a:t>
            </a:r>
            <a:r>
              <a:rPr kumimoji="0" lang="ko-KR" altLang="ko-KR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accessDenied</a:t>
            </a:r>
            <a:r>
              <a:rPr kumimoji="0" lang="ko-KR" altLang="ko-KR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AFD3F9-C351-4157-BCFA-B83FC698A4FC}"/>
              </a:ext>
            </a:extLst>
          </p:cNvPr>
          <p:cNvSpPr/>
          <p:nvPr/>
        </p:nvSpPr>
        <p:spPr>
          <a:xfrm>
            <a:off x="974125" y="1467251"/>
            <a:ext cx="106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27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8963" y="94538"/>
            <a:ext cx="5362015" cy="76463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829936" y="103502"/>
            <a:ext cx="3219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로그인</a:t>
            </a:r>
            <a:r>
              <a:rPr lang="en-US" altLang="ko-KR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회원가입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32920" y="85572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endParaRPr lang="ko-KR" altLang="en-US" sz="36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5280F5-F1E7-4E7F-977F-DEDAEA06A421}"/>
              </a:ext>
            </a:extLst>
          </p:cNvPr>
          <p:cNvSpPr/>
          <p:nvPr/>
        </p:nvSpPr>
        <p:spPr>
          <a:xfrm>
            <a:off x="912311" y="1893443"/>
            <a:ext cx="273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Repository(Spring Data JPA)</a:t>
            </a:r>
            <a:endParaRPr lang="ko-KR" altLang="en-US" dirty="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CAF84DE-DF73-48D2-AF2C-C8A892641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11" y="2252624"/>
            <a:ext cx="4503674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interface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MemberRepository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extends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JpaRepository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&lt;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Member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Long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&gt;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Member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findByEmail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userEmail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Member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findByNickname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nicknamed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Member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findById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memberId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}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39A774A5-45C7-46F0-B257-336923F22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646" y="1035438"/>
            <a:ext cx="5398673" cy="5262979"/>
          </a:xfrm>
          <a:prstGeom prst="rect">
            <a:avLst/>
          </a:prstGeom>
          <a:ln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Configuration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EnableWebSecurity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AllArgsConstructor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class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SecurityConfig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extends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WebSecurityConfigurerAdapter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private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MemberService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memberService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Bean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PasswordEncoder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passwordEncoder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return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new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BCryptPasswordEncoder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Override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void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configure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WebSecurity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web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throws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Exception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web.ignoring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antMatchers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"/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css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/**"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"/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js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/**"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"/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img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/**"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, 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"/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lib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/**"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Override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protected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void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configure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HttpSecurity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http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throws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Exception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http.authorizeRequests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         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//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페이지 권한 설정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antMatchers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"/"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permitAll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          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antMatchers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"/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new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/**"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authenticated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          .and()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//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로그인 설정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formLogin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          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loginPage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"/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login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          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defaultSuccessUrl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"/"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,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true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          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permitAll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          .and()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//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로그아웃 설정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logout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          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logoutRequestMatcher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new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AntPathRequestMatcher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"/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logout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          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logoutSuccessUrl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"/"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          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invalidateHttpSession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true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          .and()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         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itchFamily="2" charset="0"/>
              </a:rPr>
              <a:t>// 403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예외처리 핸들링</a:t>
            </a:r>
            <a:b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exceptionHandling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accessDeniedPage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"/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accessDenied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 pitchFamily="2" charset="0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Override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 pitchFamily="2" charset="0"/>
              </a:rPr>
              <a:t>   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public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void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configure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AuthenticationManagerBuilder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auth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throws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itchFamily="2" charset="0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Exception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auth.userDetailsService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 pitchFamily="2" charset="0"/>
              </a:rPr>
              <a:t>memberService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passwordEncoder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passwordEncoder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());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    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itchFamily="2" charset="0"/>
              </a:rPr>
              <a:t>}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065AEE-F56A-4A6F-B6B8-2E38385261D2}"/>
              </a:ext>
            </a:extLst>
          </p:cNvPr>
          <p:cNvSpPr/>
          <p:nvPr/>
        </p:nvSpPr>
        <p:spPr>
          <a:xfrm>
            <a:off x="6356105" y="686513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 err="1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SecurityConfig</a:t>
            </a:r>
            <a:endParaRPr lang="ko-KR" altLang="en-US" dirty="0"/>
          </a:p>
        </p:txBody>
      </p:sp>
      <p:pic>
        <p:nvPicPr>
          <p:cNvPr id="30" name="그림 29" descr="스크린샷이(가) 표시된 사진&#10;&#10;자동 생성된 설명">
            <a:extLst>
              <a:ext uri="{FF2B5EF4-FFF2-40B4-BE49-F238E27FC236}">
                <a16:creationId xmlns:a16="http://schemas.microsoft.com/office/drawing/2014/main" id="{7581536E-6A35-4CD5-9990-11F66B769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31" y="4344160"/>
            <a:ext cx="4076700" cy="66291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1423DE4-5964-46B3-ABA5-4515D622A73F}"/>
              </a:ext>
            </a:extLst>
          </p:cNvPr>
          <p:cNvSpPr/>
          <p:nvPr/>
        </p:nvSpPr>
        <p:spPr>
          <a:xfrm>
            <a:off x="1049430" y="4002106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암호화된 회원가입 결과물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44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8963" y="94538"/>
            <a:ext cx="5362015" cy="76463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829936" y="103502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조회 및 검색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32920" y="85572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4</a:t>
            </a:r>
            <a:endParaRPr lang="ko-KR" altLang="en-US" sz="36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5B390C4D-E0EF-485A-AA1E-2A22FD34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86" y="1300968"/>
            <a:ext cx="2062576" cy="2167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D38CA774-25D0-4B94-864D-92721E537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676" y="1300968"/>
            <a:ext cx="2245231" cy="21678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 descr="음식이(가) 표시된 사진&#10;&#10;자동 생성된 설명">
            <a:extLst>
              <a:ext uri="{FF2B5EF4-FFF2-40B4-BE49-F238E27FC236}">
                <a16:creationId xmlns:a16="http://schemas.microsoft.com/office/drawing/2014/main" id="{2539A9D3-7029-4AC6-9976-542143A3F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77" y="4134148"/>
            <a:ext cx="3199952" cy="24583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BC78DE-3CCD-4C5E-8AA1-5786F87C9205}"/>
              </a:ext>
            </a:extLst>
          </p:cNvPr>
          <p:cNvSpPr/>
          <p:nvPr/>
        </p:nvSpPr>
        <p:spPr>
          <a:xfrm>
            <a:off x="2279916" y="886274"/>
            <a:ext cx="109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 err="1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SelectBox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DB5E95-35D6-487F-908F-BC1DD6AEC621}"/>
              </a:ext>
            </a:extLst>
          </p:cNvPr>
          <p:cNvSpPr/>
          <p:nvPr/>
        </p:nvSpPr>
        <p:spPr>
          <a:xfrm>
            <a:off x="2476958" y="3764816"/>
            <a:ext cx="126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latin typeface="고도 M" panose="02000503000000020004" pitchFamily="2" charset="-127"/>
                <a:ea typeface="고도 M" panose="02000503000000020004" pitchFamily="2" charset="-127"/>
                <a:cs typeface="Microsoft GothicNeo" panose="020B0503020000020004" pitchFamily="34" charset="-127"/>
              </a:rPr>
              <a:t>Text Search</a:t>
            </a:r>
            <a:endParaRPr lang="ko-KR" altLang="en-US" dirty="0"/>
          </a:p>
        </p:txBody>
      </p:sp>
      <p:pic>
        <p:nvPicPr>
          <p:cNvPr id="5" name="그림 4" descr="스크린샷, 테이블, 상자, 음식이(가) 표시된 사진&#10;&#10;자동 생성된 설명">
            <a:extLst>
              <a:ext uri="{FF2B5EF4-FFF2-40B4-BE49-F238E27FC236}">
                <a16:creationId xmlns:a16="http://schemas.microsoft.com/office/drawing/2014/main" id="{F81BB02B-5672-48B9-B4A1-E564FBFBF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79" y="1067541"/>
            <a:ext cx="3729317" cy="288194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3D14034-7E48-45DE-8F09-63C706B68813}"/>
              </a:ext>
            </a:extLst>
          </p:cNvPr>
          <p:cNvCxnSpPr/>
          <p:nvPr/>
        </p:nvCxnSpPr>
        <p:spPr>
          <a:xfrm>
            <a:off x="5567082" y="2321859"/>
            <a:ext cx="6544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4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3270</Words>
  <Application>Microsoft Office PowerPoint</Application>
  <PresentationFormat>와이드스크린</PresentationFormat>
  <Paragraphs>123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Arial Unicode MS</vt:lpstr>
      <vt:lpstr>고도 M</vt:lpstr>
      <vt:lpstr>나눔바른고딕 UltraLight</vt:lpstr>
      <vt:lpstr>나눔스퀘어 ExtraBold</vt:lpstr>
      <vt:lpstr>Arial</vt:lpstr>
      <vt:lpstr>JetBrains Mono</vt:lpstr>
      <vt:lpstr>Microsoft GothicNeo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최문정</cp:lastModifiedBy>
  <cp:revision>25</cp:revision>
  <dcterms:created xsi:type="dcterms:W3CDTF">2019-04-01T11:39:14Z</dcterms:created>
  <dcterms:modified xsi:type="dcterms:W3CDTF">2020-09-23T07:18:20Z</dcterms:modified>
</cp:coreProperties>
</file>