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7" r:id="rId3"/>
    <p:sldId id="259" r:id="rId4"/>
    <p:sldId id="260" r:id="rId5"/>
    <p:sldId id="261" r:id="rId6"/>
    <p:sldId id="262" r:id="rId7"/>
    <p:sldId id="266" r:id="rId8"/>
    <p:sldId id="264" r:id="rId9"/>
    <p:sldId id="265" r:id="rId10"/>
    <p:sldId id="268" r:id="rId11"/>
    <p:sldId id="267" r:id="rId12"/>
    <p:sldId id="269" r:id="rId13"/>
    <p:sldId id="272" r:id="rId14"/>
    <p:sldId id="270" r:id="rId15"/>
    <p:sldId id="271" r:id="rId16"/>
    <p:sldId id="273" r:id="rId17"/>
    <p:sldId id="274" r:id="rId18"/>
    <p:sldId id="275" r:id="rId19"/>
    <p:sldId id="276" r:id="rId20"/>
    <p:sldId id="277" r:id="rId2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46" d="100"/>
          <a:sy n="46" d="100"/>
        </p:scale>
        <p:origin x="108" y="54"/>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p:cNvSpPr>
            <a:spLocks noGrp="1"/>
          </p:cNvSpPr>
          <p:nvPr>
            <p:ph type="dt" sz="half" idx="10"/>
          </p:nvPr>
        </p:nvSpPr>
        <p:spPr/>
        <p:txBody>
          <a:bodyPr rtlCol="0"/>
          <a:lstStyle/>
          <a:p>
            <a:pPr rtl="0"/>
            <a:fld id="{73594A98-8FB4-4076-AE7B-5D3B1A2CBC70}" type="datetime1">
              <a:rPr lang="zh-CN" altLang="en-US" smtClean="0"/>
            </a:fld>
            <a:endParaRPr lang="en-US" dirty="0"/>
          </a:p>
        </p:txBody>
      </p:sp>
      <p:sp>
        <p:nvSpPr>
          <p:cNvPr id="9" name="页脚占位符 8"/>
          <p:cNvSpPr>
            <a:spLocks noGrp="1"/>
          </p:cNvSpPr>
          <p:nvPr>
            <p:ph type="ftr" sz="quarter" idx="11"/>
          </p:nvPr>
        </p:nvSpPr>
        <p:spPr/>
        <p:txBody>
          <a:bodyPr rtlCol="0"/>
          <a:lstStyle/>
          <a:p>
            <a:pPr rtl="0"/>
            <a:endParaRPr lang="en-US" dirty="0"/>
          </a:p>
        </p:txBody>
      </p:sp>
      <p:sp>
        <p:nvSpPr>
          <p:cNvPr id="10" name="幻灯片编号占位符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8" name="长方形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p:cNvSpPr>
            <a:spLocks noGrp="1"/>
          </p:cNvSpPr>
          <p:nvPr>
            <p:ph type="dt" sz="half" idx="10"/>
          </p:nvPr>
        </p:nvSpPr>
        <p:spPr/>
        <p:txBody>
          <a:bodyPr rtlCol="0"/>
          <a:lstStyle/>
          <a:p>
            <a:pPr rtl="0"/>
            <a:fld id="{D563FC6D-277D-4D53-8EB6-E41026A24247}" type="datetime1">
              <a:rPr lang="zh-CN" altLang="en-US" smtClean="0"/>
            </a:fld>
            <a:endParaRPr lang="en-US" dirty="0"/>
          </a:p>
        </p:txBody>
      </p:sp>
      <p:sp>
        <p:nvSpPr>
          <p:cNvPr id="12" name="页脚占位符 11"/>
          <p:cNvSpPr>
            <a:spLocks noGrp="1"/>
          </p:cNvSpPr>
          <p:nvPr>
            <p:ph type="ftr" sz="quarter" idx="11"/>
          </p:nvPr>
        </p:nvSpPr>
        <p:spPr/>
        <p:txBody>
          <a:bodyPr rtlCol="0"/>
          <a:lstStyle/>
          <a:p>
            <a:pPr rtl="0"/>
            <a:endParaRPr lang="en-US" dirty="0"/>
          </a:p>
        </p:txBody>
      </p:sp>
      <p:sp>
        <p:nvSpPr>
          <p:cNvPr id="13" name="灯片编号占位符 12"/>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8" name="日期占位符 7"/>
          <p:cNvSpPr>
            <a:spLocks noGrp="1"/>
          </p:cNvSpPr>
          <p:nvPr>
            <p:ph type="dt" sz="half" idx="10"/>
          </p:nvPr>
        </p:nvSpPr>
        <p:spPr/>
        <p:txBody>
          <a:bodyPr rtlCol="0"/>
          <a:lstStyle/>
          <a:p>
            <a:pPr rtl="0"/>
            <a:fld id="{F24FFC25-0C05-49C8-B150-3CF6B89B5C55}" type="datetime1">
              <a:rPr lang="zh-CN" altLang="en-US" smtClean="0"/>
            </a:fld>
            <a:endParaRPr lang="en-US" dirty="0"/>
          </a:p>
        </p:txBody>
      </p:sp>
      <p:sp>
        <p:nvSpPr>
          <p:cNvPr id="9" name="页脚占位符 8"/>
          <p:cNvSpPr>
            <a:spLocks noGrp="1"/>
          </p:cNvSpPr>
          <p:nvPr>
            <p:ph type="ftr" sz="quarter" idx="11"/>
          </p:nvPr>
        </p:nvSpPr>
        <p:spPr/>
        <p:txBody>
          <a:bodyPr rtlCol="0"/>
          <a:lstStyle/>
          <a:p>
            <a:pPr rtl="0"/>
            <a:endParaRPr lang="en-US" dirty="0"/>
          </a:p>
        </p:txBody>
      </p:sp>
      <p:sp>
        <p:nvSpPr>
          <p:cNvPr id="10" name="幻灯片编号占位符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endParaRPr lang="zh-CN" altLang="en-US"/>
          </a:p>
        </p:txBody>
      </p:sp>
      <p:sp>
        <p:nvSpPr>
          <p:cNvPr id="7" name="日期占位符 6"/>
          <p:cNvSpPr>
            <a:spLocks noGrp="1"/>
          </p:cNvSpPr>
          <p:nvPr>
            <p:ph type="dt" sz="half" idx="10"/>
          </p:nvPr>
        </p:nvSpPr>
        <p:spPr/>
        <p:txBody>
          <a:bodyPr rtlCol="0"/>
          <a:lstStyle/>
          <a:p>
            <a:pPr rtl="0"/>
            <a:fld id="{DFC14310-5240-428A-850A-F7101D16AE5A}" type="datetime1">
              <a:rPr lang="zh-CN" altLang="en-US" smtClean="0"/>
            </a:fld>
            <a:endParaRPr lang="en-US" dirty="0"/>
          </a:p>
        </p:txBody>
      </p:sp>
      <p:sp>
        <p:nvSpPr>
          <p:cNvPr id="9" name="页脚占位符 8"/>
          <p:cNvSpPr>
            <a:spLocks noGrp="1"/>
          </p:cNvSpPr>
          <p:nvPr>
            <p:ph type="ftr" sz="quarter" idx="11"/>
          </p:nvPr>
        </p:nvSpPr>
        <p:spPr/>
        <p:txBody>
          <a:bodyPr rtlCol="0"/>
          <a:lstStyle/>
          <a:p>
            <a:pPr rtl="0"/>
            <a:endParaRPr lang="en-US" dirty="0"/>
          </a:p>
        </p:txBody>
      </p:sp>
      <p:sp>
        <p:nvSpPr>
          <p:cNvPr id="10" name="幻灯片编号占位符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endParaRPr lang="zh-CN" altLang="en-US"/>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zh-CN" altLang="en-US"/>
              <a:t>单击此处编辑母版文本样式</a:t>
            </a:r>
            <a:endParaRPr lang="zh-CN" altLang="en-US"/>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endParaRPr lang="zh-CN" altLang="en-US"/>
          </a:p>
        </p:txBody>
      </p:sp>
      <p:sp>
        <p:nvSpPr>
          <p:cNvPr id="8" name="日期占位符 7"/>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fld>
            <a:endParaRPr lang="en-US" dirty="0"/>
          </a:p>
        </p:txBody>
      </p:sp>
      <p:sp>
        <p:nvSpPr>
          <p:cNvPr id="10" name="页脚占位符 9"/>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endParaRPr lang="zh-CN" altLang="en-US"/>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US"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a:off x="446405" y="697230"/>
            <a:ext cx="5899785" cy="847725"/>
          </a:xfrm>
        </p:spPr>
        <p:txBody>
          <a:bodyPr rtlCol="0">
            <a:normAutofit fontScale="90000"/>
          </a:bodyPr>
          <a:lstStyle/>
          <a:p>
            <a:r>
              <a:rPr lang="zh-CN" altLang="zh-CN" sz="5400" b="1" kern="100" dirty="0">
                <a:effectLst/>
                <a:latin typeface="黑体" panose="02010609060101010101" pitchFamily="49" charset="-122"/>
                <a:ea typeface="黑体" panose="02010609060101010101" pitchFamily="49" charset="-122"/>
                <a:cs typeface="宋体" panose="02010600030101010101" pitchFamily="2" charset="-122"/>
              </a:rPr>
              <a:t>中文手写数字识别</a:t>
            </a:r>
            <a:endParaRPr lang="zh-CN" altLang="zh-CN" sz="54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 name="副标题 2"/>
          <p:cNvSpPr>
            <a:spLocks noGrp="1"/>
          </p:cNvSpPr>
          <p:nvPr>
            <p:ph type="subTitle" idx="1"/>
          </p:nvPr>
        </p:nvSpPr>
        <p:spPr>
          <a:xfrm>
            <a:off x="449114" y="2172230"/>
            <a:ext cx="10993546" cy="468233"/>
          </a:xfrm>
        </p:spPr>
        <p:txBody>
          <a:bodyPr rtlCol="0">
            <a:noAutofit/>
          </a:bodyPr>
          <a:lstStyle/>
          <a:p>
            <a:pPr rtl="0"/>
            <a:r>
              <a:rPr lang="en-US" altLang="en-US" sz="2000" dirty="0"/>
              <a:t>   </a:t>
            </a:r>
            <a:r>
              <a:rPr lang="zh-CN" altLang="en-US" sz="2000" dirty="0"/>
              <a:t>小组成员：吴岳东，刘家溪</a:t>
            </a:r>
            <a:endParaRPr lang="en-US" altLang="zh-CN" sz="2000" dirty="0"/>
          </a:p>
          <a:p>
            <a:pPr rtl="0"/>
            <a:endParaRPr lang="en-US" altLang="zh-CN" sz="2000" dirty="0"/>
          </a:p>
        </p:txBody>
      </p:sp>
      <p:sp>
        <p:nvSpPr>
          <p:cNvPr id="20" name="长方形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p:cNvPicPr>
            <a:picLocks noChangeAspect="1"/>
          </p:cNvPicPr>
          <p:nvPr/>
        </p:nvPicPr>
        <p:blipFill rotWithShape="1">
          <a:blip r:embed="rId1" cstate="hqprint">
            <a:extLst>
              <a:ext uri="{28A0092B-C50C-407E-A947-70E740481C1C}">
                <a14:useLocalDpi xmlns:a14="http://schemas.microsoft.com/office/drawing/2010/main" val="0"/>
              </a:ext>
            </a:extLst>
          </a:blip>
          <a:srcRect/>
          <a:stretch>
            <a:fillRect/>
          </a:stretch>
        </p:blipFill>
        <p:spPr>
          <a:xfrm>
            <a:off x="448733" y="2640542"/>
            <a:ext cx="11260667" cy="3310466"/>
          </a:xfrm>
          <a:prstGeom prst="rect">
            <a:avLst/>
          </a:prstGeom>
        </p:spPr>
      </p:pic>
      <p:sp>
        <p:nvSpPr>
          <p:cNvPr id="4" name="Text Box 3"/>
          <p:cNvSpPr txBox="1"/>
          <p:nvPr/>
        </p:nvSpPr>
        <p:spPr>
          <a:xfrm>
            <a:off x="7607300" y="5950585"/>
            <a:ext cx="3943350" cy="829945"/>
          </a:xfrm>
          <a:prstGeom prst="rect">
            <a:avLst/>
          </a:prstGeom>
          <a:noFill/>
        </p:spPr>
        <p:txBody>
          <a:bodyPr wrap="square" rtlCol="0">
            <a:spAutoFit/>
          </a:bodyPr>
          <a:p>
            <a:r>
              <a:rPr lang="en-US" sz="2400"/>
              <a:t>2020b-Machine Learning assignment02</a:t>
            </a:r>
            <a:endParaRPr 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7200" kern="100" dirty="0">
                <a:latin typeface="黑体" panose="02010609060101010101" pitchFamily="49" charset="-122"/>
                <a:ea typeface="黑体" panose="02010609060101010101" pitchFamily="49" charset="-122"/>
              </a:rPr>
              <a:t>模型定义</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pic>
        <p:nvPicPr>
          <p:cNvPr id="7" name="图片 6"/>
          <p:cNvPicPr>
            <a:picLocks noChangeAspect="1"/>
          </p:cNvPicPr>
          <p:nvPr/>
        </p:nvPicPr>
        <p:blipFill>
          <a:blip r:embed="rId1"/>
          <a:stretch>
            <a:fillRect/>
          </a:stretch>
        </p:blipFill>
        <p:spPr>
          <a:xfrm>
            <a:off x="769346" y="2949928"/>
            <a:ext cx="5232844" cy="2418707"/>
          </a:xfrm>
          <a:prstGeom prst="rect">
            <a:avLst/>
          </a:prstGeom>
          <a:effectLst>
            <a:outerShdw blurRad="596900" dist="38100" dir="2700000" algn="tl" rotWithShape="0">
              <a:prstClr val="black">
                <a:alpha val="32000"/>
              </a:prstClr>
            </a:outerShdw>
          </a:effectLst>
        </p:spPr>
      </p:pic>
      <p:pic>
        <p:nvPicPr>
          <p:cNvPr id="9" name="图片 8"/>
          <p:cNvPicPr>
            <a:picLocks noChangeAspect="1"/>
          </p:cNvPicPr>
          <p:nvPr/>
        </p:nvPicPr>
        <p:blipFill>
          <a:blip r:embed="rId2"/>
          <a:stretch>
            <a:fillRect/>
          </a:stretch>
        </p:blipFill>
        <p:spPr>
          <a:xfrm>
            <a:off x="6612697" y="2926691"/>
            <a:ext cx="4387603" cy="2441944"/>
          </a:xfrm>
          <a:prstGeom prst="rect">
            <a:avLst/>
          </a:prstGeom>
          <a:effectLst>
            <a:outerShdw blurRad="596900" dist="38100" dir="2700000" algn="tl" rotWithShape="0">
              <a:prstClr val="black">
                <a:alpha val="32000"/>
              </a:prstClr>
            </a:outerShdw>
          </a:effectLst>
        </p:spPr>
      </p:pic>
      <p:sp>
        <p:nvSpPr>
          <p:cNvPr id="10" name="文本框 9"/>
          <p:cNvSpPr txBox="1"/>
          <p:nvPr/>
        </p:nvSpPr>
        <p:spPr>
          <a:xfrm>
            <a:off x="2563091" y="5610960"/>
            <a:ext cx="1107996" cy="369332"/>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代码实现</a:t>
            </a:r>
            <a:endParaRPr lang="zh-CN" altLang="en-US" dirty="0">
              <a:latin typeface="华文新魏" panose="02010800040101010101" pitchFamily="2" charset="-122"/>
              <a:ea typeface="华文新魏" panose="02010800040101010101" pitchFamily="2" charset="-122"/>
            </a:endParaRPr>
          </a:p>
        </p:txBody>
      </p:sp>
      <p:sp>
        <p:nvSpPr>
          <p:cNvPr id="11" name="文本框 10"/>
          <p:cNvSpPr txBox="1"/>
          <p:nvPr/>
        </p:nvSpPr>
        <p:spPr>
          <a:xfrm>
            <a:off x="8312727" y="5606018"/>
            <a:ext cx="1107996" cy="369332"/>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代码实现</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2409" y="703580"/>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样本训练</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pic>
        <p:nvPicPr>
          <p:cNvPr id="7" name="图片 6"/>
          <p:cNvPicPr>
            <a:picLocks noChangeAspect="1"/>
          </p:cNvPicPr>
          <p:nvPr/>
        </p:nvPicPr>
        <p:blipFill>
          <a:blip r:embed="rId1"/>
          <a:stretch>
            <a:fillRect/>
          </a:stretch>
        </p:blipFill>
        <p:spPr>
          <a:xfrm>
            <a:off x="681421" y="1892300"/>
            <a:ext cx="5080766" cy="4557746"/>
          </a:xfrm>
          <a:prstGeom prst="rect">
            <a:avLst/>
          </a:prstGeom>
          <a:effectLst>
            <a:outerShdw blurRad="596900" dist="38100" dir="2700000" algn="tl" rotWithShape="0">
              <a:prstClr val="black">
                <a:alpha val="32000"/>
              </a:prstClr>
            </a:outerShdw>
          </a:effectLst>
        </p:spPr>
      </p:pic>
      <p:pic>
        <p:nvPicPr>
          <p:cNvPr id="9" name="图片 8"/>
          <p:cNvPicPr>
            <a:picLocks noChangeAspect="1"/>
          </p:cNvPicPr>
          <p:nvPr/>
        </p:nvPicPr>
        <p:blipFill>
          <a:blip r:embed="rId2"/>
          <a:stretch>
            <a:fillRect/>
          </a:stretch>
        </p:blipFill>
        <p:spPr>
          <a:xfrm>
            <a:off x="7046530" y="882650"/>
            <a:ext cx="3833061" cy="5776754"/>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5633" y="115214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样本训练</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pic>
        <p:nvPicPr>
          <p:cNvPr id="11" name="图片 10"/>
          <p:cNvPicPr>
            <a:picLocks noChangeAspect="1"/>
          </p:cNvPicPr>
          <p:nvPr/>
        </p:nvPicPr>
        <p:blipFill>
          <a:blip r:embed="rId1"/>
          <a:stretch>
            <a:fillRect/>
          </a:stretch>
        </p:blipFill>
        <p:spPr>
          <a:xfrm>
            <a:off x="1061462" y="733301"/>
            <a:ext cx="4024888" cy="6055738"/>
          </a:xfrm>
          <a:prstGeom prst="rect">
            <a:avLst/>
          </a:prstGeom>
          <a:effectLst>
            <a:outerShdw blurRad="596900" dist="38100" dir="2700000" algn="tl" rotWithShape="0">
              <a:prstClr val="black">
                <a:alpha val="32000"/>
              </a:prstClr>
            </a:outerShdw>
          </a:effectLst>
        </p:spPr>
      </p:pic>
      <p:pic>
        <p:nvPicPr>
          <p:cNvPr id="13" name="图片 12"/>
          <p:cNvPicPr>
            <a:picLocks noChangeAspect="1"/>
          </p:cNvPicPr>
          <p:nvPr/>
        </p:nvPicPr>
        <p:blipFill>
          <a:blip r:embed="rId2"/>
          <a:stretch>
            <a:fillRect/>
          </a:stretch>
        </p:blipFill>
        <p:spPr>
          <a:xfrm>
            <a:off x="6096000" y="2778920"/>
            <a:ext cx="5542233" cy="3321843"/>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优化与调优</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656693" y="4159468"/>
            <a:ext cx="11029615" cy="1815882"/>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放入优化器、得到拟合率，参考了老师实验课和 </a:t>
            </a:r>
            <a:r>
              <a:rPr lang="en-US" altLang="zh-CN" sz="2800" dirty="0">
                <a:latin typeface="宋体" panose="02010600030101010101" pitchFamily="2" charset="-122"/>
                <a:ea typeface="宋体" panose="02010600030101010101" pitchFamily="2" charset="-122"/>
              </a:rPr>
              <a:t>Andrew Ng </a:t>
            </a:r>
            <a:r>
              <a:rPr lang="zh-CN" altLang="en-US" sz="2800" dirty="0">
                <a:latin typeface="宋体" panose="02010600030101010101" pitchFamily="2" charset="-122"/>
                <a:ea typeface="宋体" panose="02010600030101010101" pitchFamily="2" charset="-122"/>
              </a:rPr>
              <a:t>的实验代码中封 装好的优化器函数</a:t>
            </a:r>
            <a:r>
              <a:rPr lang="en-US" altLang="zh-CN"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fmincg</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函数。 </a:t>
            </a:r>
            <a:r>
              <a:rPr lang="en-US" altLang="zh-CN" sz="2800" dirty="0">
                <a:latin typeface="宋体" panose="02010600030101010101" pitchFamily="2" charset="-122"/>
                <a:ea typeface="宋体" panose="02010600030101010101" pitchFamily="2" charset="-122"/>
              </a:rPr>
              <a:t>BP </a:t>
            </a:r>
            <a:r>
              <a:rPr lang="zh-CN" altLang="en-US" sz="2800" dirty="0">
                <a:latin typeface="宋体" panose="02010600030101010101" pitchFamily="2" charset="-122"/>
                <a:ea typeface="宋体" panose="02010600030101010101" pitchFamily="2" charset="-122"/>
              </a:rPr>
              <a:t>神经网络中极小值比较多，所以很容易陷入局部极小值，这就要求对初始 权值和阀值有要求，要使得初始权值和阀值随机性足够好，可以多次随机来实现。 </a:t>
            </a:r>
            <a:endParaRPr lang="zh-CN" altLang="en-US" sz="28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2003413" y="1961856"/>
            <a:ext cx="8336174" cy="2107842"/>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实验性能 </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pic>
        <p:nvPicPr>
          <p:cNvPr id="7" name="图片 6"/>
          <p:cNvPicPr>
            <a:picLocks noChangeAspect="1"/>
          </p:cNvPicPr>
          <p:nvPr/>
        </p:nvPicPr>
        <p:blipFill>
          <a:blip r:embed="rId1"/>
          <a:stretch>
            <a:fillRect/>
          </a:stretch>
        </p:blipFill>
        <p:spPr>
          <a:xfrm>
            <a:off x="1812338" y="2085244"/>
            <a:ext cx="8450416" cy="3890106"/>
          </a:xfrm>
          <a:prstGeom prst="rect">
            <a:avLst/>
          </a:prstGeom>
          <a:effectLst>
            <a:outerShdw blurRad="596900" dist="38100" dir="2700000" algn="tl" rotWithShape="0">
              <a:prstClr val="black">
                <a:alpha val="32000"/>
              </a:prstClr>
            </a:outerShdw>
          </a:effectLst>
        </p:spPr>
      </p:pic>
      <p:sp>
        <p:nvSpPr>
          <p:cNvPr id="8" name="文本框 7"/>
          <p:cNvSpPr txBox="1"/>
          <p:nvPr/>
        </p:nvSpPr>
        <p:spPr>
          <a:xfrm>
            <a:off x="3290454" y="6137564"/>
            <a:ext cx="6276109" cy="369332"/>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参考学长建议，直接使用模型准确率作为模型评估指标</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实验性能</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1" y="2699658"/>
            <a:ext cx="11029615" cy="3539430"/>
          </a:xfrm>
          <a:prstGeom prst="rect">
            <a:avLst/>
          </a:prstGeom>
          <a:noFill/>
        </p:spPr>
        <p:txBody>
          <a:bodyPr wrap="square" rtlCol="0">
            <a:spAutoFit/>
          </a:bodyPr>
          <a:lstStyle/>
          <a:p>
            <a:pPr indent="304800" algn="just"/>
            <a:r>
              <a:rPr lang="zh-CN" altLang="en-US" sz="2800" dirty="0">
                <a:latin typeface="宋体" panose="02010600030101010101" pitchFamily="2" charset="-122"/>
                <a:ea typeface="宋体" panose="02010600030101010101" pitchFamily="2" charset="-122"/>
              </a:rPr>
              <a:t>由程序运行结果可知，本次实验中对测试样本集的识别正确率达到了 </a:t>
            </a:r>
            <a:r>
              <a:rPr lang="en-US" altLang="zh-CN" sz="2800" dirty="0">
                <a:latin typeface="宋体" panose="02010600030101010101" pitchFamily="2" charset="-122"/>
                <a:ea typeface="宋体" panose="02010600030101010101" pitchFamily="2" charset="-122"/>
              </a:rPr>
              <a:t>90%+</a:t>
            </a:r>
            <a:r>
              <a:rPr lang="zh-CN" altLang="en-US" sz="2800" dirty="0">
                <a:latin typeface="宋体" panose="02010600030101010101" pitchFamily="2" charset="-122"/>
                <a:ea typeface="宋体" panose="02010600030101010101" pitchFamily="2" charset="-122"/>
              </a:rPr>
              <a:t>， 验证该模型的有效性。但在实际的运行中发现，识别结果在每次训练中都不尽相同，即识别的结果具有不确定性，最严重时甚至可能出现代价函数无法稳定的情况，这些都与程序中大量使用随机函数有关。 </a:t>
            </a:r>
            <a:endParaRPr lang="en-US" altLang="zh-CN" sz="2800" dirty="0">
              <a:latin typeface="宋体" panose="02010600030101010101" pitchFamily="2" charset="-122"/>
              <a:ea typeface="宋体" panose="02010600030101010101" pitchFamily="2" charset="-122"/>
            </a:endParaRPr>
          </a:p>
          <a:p>
            <a:pPr indent="304800" algn="just"/>
            <a:r>
              <a:rPr lang="zh-CN" altLang="en-US" sz="2800" dirty="0">
                <a:latin typeface="宋体" panose="02010600030101010101" pitchFamily="2" charset="-122"/>
                <a:ea typeface="宋体" panose="02010600030101010101" pitchFamily="2" charset="-122"/>
              </a:rPr>
              <a:t>而随着迭代次数增加，会过拟合，这也是一门学问，逐步求精；运行时间问 题也需要考虑，虽然数据量很小，毕竟作为一个作业项目，跟实际工业界的应用 还有很大差距，</a:t>
            </a:r>
            <a:r>
              <a:rPr lang="en-US" altLang="zh-CN" sz="2800" dirty="0">
                <a:latin typeface="宋体" panose="02010600030101010101" pitchFamily="2" charset="-122"/>
                <a:ea typeface="宋体" panose="02010600030101010101" pitchFamily="2" charset="-122"/>
              </a:rPr>
              <a:t>a long way to go.</a:t>
            </a:r>
            <a:r>
              <a:rPr lang="zh-CN" altLang="en-US" sz="28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实验后的反思</a:t>
            </a:r>
            <a:endParaRPr lang="zh-CN" altLang="en-US" sz="4000" dirty="0"/>
          </a:p>
        </p:txBody>
      </p:sp>
      <p:sp>
        <p:nvSpPr>
          <p:cNvPr id="3" name="内容占位符 2"/>
          <p:cNvSpPr>
            <a:spLocks noGrp="1"/>
          </p:cNvSpPr>
          <p:nvPr>
            <p:ph idx="1"/>
          </p:nvPr>
        </p:nvSpPr>
        <p:spPr>
          <a:xfrm>
            <a:off x="4206240" y="1219200"/>
            <a:ext cx="7404567" cy="4756150"/>
          </a:xfrm>
        </p:spPr>
        <p:txBody>
          <a:bodyPr>
            <a:normAutofit/>
          </a:bodyPr>
          <a:lstStyle/>
          <a:p>
            <a:r>
              <a:rPr lang="zh-CN" altLang="en-US" sz="2800" dirty="0"/>
              <a:t>本文对手写体中文数字识别的基本原理及方法作了介绍，并用 </a:t>
            </a:r>
            <a:r>
              <a:rPr lang="en-US" altLang="zh-CN" sz="2800" dirty="0"/>
              <a:t>MATLAB </a:t>
            </a:r>
            <a:r>
              <a:rPr lang="zh-CN" altLang="en-US" sz="2800" dirty="0"/>
              <a:t>工具 实现了大体地识别。在实际生活中，手写体数字识别应用比较广泛，例如银行票 据认证、成绩自动录入等等。 </a:t>
            </a:r>
            <a:endParaRPr lang="en-US" altLang="zh-CN" sz="2800" dirty="0"/>
          </a:p>
          <a:p>
            <a:r>
              <a:rPr lang="zh-CN" altLang="en-US" sz="2800" dirty="0"/>
              <a:t>本文从建立一个入门级别的中文手写数字识别模型的目的出发，对识别的重 要几个环节：数据预处理、图片二值化、数据集分割、优化器优化、参数调优等 进行了研究与实现。 </a:t>
            </a:r>
            <a:endParaRPr lang="zh-CN" altLang="en-US" sz="2800"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4480" y="702156"/>
            <a:ext cx="3706328" cy="1188720"/>
          </a:xfrm>
        </p:spPr>
        <p:txBody>
          <a:bodyPr>
            <a:normAutofit/>
          </a:bodyPr>
          <a:lstStyle/>
          <a:p>
            <a:r>
              <a:rPr lang="zh-CN" altLang="en-US" sz="4000" dirty="0"/>
              <a:t>实验后的反思</a:t>
            </a:r>
            <a:endParaRPr lang="zh-CN" altLang="en-US" sz="4000" dirty="0"/>
          </a:p>
        </p:txBody>
      </p:sp>
      <p:sp>
        <p:nvSpPr>
          <p:cNvPr id="3" name="内容占位符 2"/>
          <p:cNvSpPr>
            <a:spLocks noGrp="1"/>
          </p:cNvSpPr>
          <p:nvPr>
            <p:ph idx="1"/>
          </p:nvPr>
        </p:nvSpPr>
        <p:spPr>
          <a:xfrm>
            <a:off x="499913" y="1050925"/>
            <a:ext cx="7404567" cy="4756150"/>
          </a:xfrm>
        </p:spPr>
        <p:txBody>
          <a:bodyPr>
            <a:normAutofit lnSpcReduction="10000"/>
          </a:bodyPr>
          <a:lstStyle/>
          <a:p>
            <a:r>
              <a:rPr lang="zh-CN" altLang="en-US" sz="2800" dirty="0"/>
              <a:t>一个维度的 </a:t>
            </a:r>
            <a:r>
              <a:rPr lang="en-US" altLang="zh-CN" sz="2800" dirty="0"/>
              <a:t>BP </a:t>
            </a:r>
            <a:r>
              <a:rPr lang="zh-CN" altLang="en-US" sz="2800" dirty="0"/>
              <a:t>神经网络就相当于 </a:t>
            </a:r>
            <a:r>
              <a:rPr lang="en-US" altLang="zh-CN" sz="2800" dirty="0"/>
              <a:t>CNN </a:t>
            </a:r>
            <a:r>
              <a:rPr lang="zh-CN" altLang="en-US" sz="2800" dirty="0"/>
              <a:t>中的全连接了，无非是多几个全连接， </a:t>
            </a:r>
            <a:r>
              <a:rPr lang="en-US" altLang="zh-CN" sz="2800" dirty="0"/>
              <a:t>CNN </a:t>
            </a:r>
            <a:r>
              <a:rPr lang="zh-CN" altLang="en-US" sz="2800" dirty="0"/>
              <a:t>是二维，二维如果搞成全连接就导致运算量巨大，所以有了权重共享，大大 减少了运算量，</a:t>
            </a:r>
            <a:r>
              <a:rPr lang="en-US" altLang="zh-CN" sz="2800" dirty="0"/>
              <a:t>CNN </a:t>
            </a:r>
            <a:r>
              <a:rPr lang="zh-CN" altLang="en-US" sz="2800" dirty="0"/>
              <a:t>卷积的思想应该也源于 </a:t>
            </a:r>
            <a:r>
              <a:rPr lang="en-US" altLang="zh-CN" sz="2800" dirty="0"/>
              <a:t>BP </a:t>
            </a:r>
            <a:r>
              <a:rPr lang="zh-CN" altLang="en-US" sz="2800" dirty="0"/>
              <a:t>神经网络。 </a:t>
            </a:r>
            <a:endParaRPr lang="en-US" altLang="zh-CN" sz="2800" dirty="0"/>
          </a:p>
          <a:p>
            <a:r>
              <a:rPr lang="zh-CN" altLang="en-US" sz="2800" dirty="0"/>
              <a:t>至于二维卷积问题，其实图像处理里边早都有了各种微分和积分的卷积模板 这样做过的，或许是受这些思想的启发，卷积的形式可以这样搞。</a:t>
            </a:r>
            <a:endParaRPr lang="zh-CN" altLang="en-US" sz="2800"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50156"/>
            <a:ext cx="11029616" cy="1188720"/>
          </a:xfrm>
        </p:spPr>
        <p:txBody>
          <a:bodyPr>
            <a:normAutofit/>
          </a:bodyPr>
          <a:lstStyle/>
          <a:p>
            <a:r>
              <a:rPr lang="zh-CN" altLang="en-US" sz="4000" dirty="0"/>
              <a:t>后续的尝试</a:t>
            </a:r>
            <a:endParaRPr lang="zh-CN" altLang="en-US" sz="4000" dirty="0"/>
          </a:p>
        </p:txBody>
      </p:sp>
      <p:sp>
        <p:nvSpPr>
          <p:cNvPr id="3" name="内容占位符 2"/>
          <p:cNvSpPr>
            <a:spLocks noGrp="1"/>
          </p:cNvSpPr>
          <p:nvPr>
            <p:ph idx="1"/>
          </p:nvPr>
        </p:nvSpPr>
        <p:spPr>
          <a:xfrm>
            <a:off x="2722881" y="593725"/>
            <a:ext cx="8887927" cy="5670550"/>
          </a:xfrm>
        </p:spPr>
        <p:txBody>
          <a:bodyPr>
            <a:normAutofit fontScale="92500" lnSpcReduction="10000"/>
          </a:bodyPr>
          <a:lstStyle/>
          <a:p>
            <a:r>
              <a:rPr lang="zh-CN" altLang="en-US" sz="2800" dirty="0"/>
              <a:t>在课题研究过程中，由于时间等条件等因素的限制，对一些问题的研究深度 不够，在以下几个方面还需要做进一步研究工作</a:t>
            </a:r>
            <a:r>
              <a:rPr lang="en-US" altLang="zh-CN" sz="2800" dirty="0"/>
              <a:t>:</a:t>
            </a:r>
            <a:endParaRPr lang="en-US" altLang="zh-CN" sz="2800" dirty="0"/>
          </a:p>
          <a:p>
            <a:r>
              <a:rPr lang="zh-CN" altLang="en-US" sz="2800" dirty="0"/>
              <a:t>（</a:t>
            </a:r>
            <a:r>
              <a:rPr lang="en-US" altLang="zh-CN" sz="2800" dirty="0"/>
              <a:t>l</a:t>
            </a:r>
            <a:r>
              <a:rPr lang="zh-CN" altLang="en-US" sz="2800" dirty="0"/>
              <a:t>）为了获得更好的识别效率，从特征向量入手，应想办法提取更精确的 特征向量，比如投影特征、环凸凹特征等。 </a:t>
            </a:r>
            <a:endParaRPr lang="en-US" altLang="zh-CN" sz="2800" dirty="0"/>
          </a:p>
          <a:p>
            <a:r>
              <a:rPr lang="zh-CN" altLang="en-US" sz="2800" dirty="0"/>
              <a:t>（</a:t>
            </a:r>
            <a:r>
              <a:rPr lang="en-US" altLang="zh-CN" sz="2800" dirty="0"/>
              <a:t>2</a:t>
            </a:r>
            <a:r>
              <a:rPr lang="zh-CN" altLang="en-US" sz="2800" dirty="0"/>
              <a:t>）如何简化图像预处理，以及针对某些步骤寻找更简单有效的方法，完 善某些不甚成熟的地方，从而更好的提高识别率。 </a:t>
            </a:r>
            <a:endParaRPr lang="en-US" altLang="zh-CN" sz="2800" dirty="0"/>
          </a:p>
          <a:p>
            <a:r>
              <a:rPr lang="zh-CN" altLang="en-US" sz="2800" dirty="0"/>
              <a:t>（</a:t>
            </a:r>
            <a:r>
              <a:rPr lang="en-US" altLang="zh-CN" sz="2800" dirty="0"/>
              <a:t>3</a:t>
            </a:r>
            <a:r>
              <a:rPr lang="zh-CN" altLang="en-US" sz="2800" dirty="0"/>
              <a:t>）采用 </a:t>
            </a:r>
            <a:r>
              <a:rPr lang="en-US" altLang="zh-CN" sz="2800" dirty="0"/>
              <a:t>CNN </a:t>
            </a:r>
            <a:r>
              <a:rPr lang="zh-CN" altLang="en-US" sz="2800" dirty="0"/>
              <a:t>卷积神经网络</a:t>
            </a:r>
            <a:r>
              <a:rPr lang="en-US" altLang="zh-CN" sz="2800" dirty="0"/>
              <a:t>/SVM </a:t>
            </a:r>
            <a:r>
              <a:rPr lang="zh-CN" altLang="en-US" sz="2800" dirty="0"/>
              <a:t>支持向量机等方法来搭建模型训练。 </a:t>
            </a:r>
            <a:endParaRPr lang="en-US" altLang="zh-CN" sz="2800" dirty="0"/>
          </a:p>
          <a:p>
            <a:r>
              <a:rPr lang="zh-CN" altLang="en-US" sz="2800" dirty="0"/>
              <a:t>（</a:t>
            </a:r>
            <a:r>
              <a:rPr lang="en-US" altLang="zh-CN" sz="2800" dirty="0"/>
              <a:t>4</a:t>
            </a:r>
            <a:r>
              <a:rPr lang="zh-CN" altLang="en-US" sz="2800" dirty="0"/>
              <a:t>）不用 </a:t>
            </a:r>
            <a:r>
              <a:rPr lang="en-US" altLang="zh-CN" sz="2800" dirty="0"/>
              <a:t>one-hot </a:t>
            </a:r>
            <a:r>
              <a:rPr lang="zh-CN" altLang="en-US" sz="2800" dirty="0"/>
              <a:t>独热编码，因为带来了增加了大量的维数的副作用。</a:t>
            </a:r>
            <a:endParaRPr lang="zh-CN" altLang="en-US" sz="2800"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3992" y="3140556"/>
            <a:ext cx="11029616" cy="1188720"/>
          </a:xfrm>
        </p:spPr>
        <p:txBody>
          <a:bodyPr>
            <a:normAutofit/>
          </a:bodyPr>
          <a:lstStyle/>
          <a:p>
            <a:r>
              <a:rPr lang="en-US" altLang="zh-CN" sz="3600" dirty="0"/>
              <a:t>THANKS FOR WATCHING!</a:t>
            </a:r>
            <a:endParaRPr lang="zh-CN" altLang="en-US" sz="3600"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cs typeface="宋体" panose="02010600030101010101" pitchFamily="2" charset="-122"/>
              </a:rPr>
              <a:t>题目</a:t>
            </a:r>
            <a:r>
              <a:rPr lang="zh-CN" altLang="zh-CN" sz="6700" b="1" kern="100" dirty="0">
                <a:effectLst/>
                <a:latin typeface="黑体" panose="02010609060101010101" pitchFamily="49" charset="-122"/>
                <a:ea typeface="黑体" panose="02010609060101010101" pitchFamily="49" charset="-122"/>
                <a:cs typeface="宋体" panose="02010600030101010101" pitchFamily="2" charset="-122"/>
              </a:rPr>
              <a:t>摘要</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2" y="1964353"/>
            <a:ext cx="11029615" cy="4524315"/>
          </a:xfrm>
          <a:prstGeom prst="rect">
            <a:avLst/>
          </a:prstGeom>
          <a:noFill/>
        </p:spPr>
        <p:txBody>
          <a:bodyPr wrap="square" rtlCol="0">
            <a:spAutoFit/>
          </a:bodyPr>
          <a:lstStyle/>
          <a:p>
            <a:pPr indent="304800" algn="just"/>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此次实验，我们小组选择用神经网络模型用于中文手写数字的识别。</a:t>
            </a:r>
            <a:endParaRPr lang="en-US" altLang="zh-CN" sz="2400" kern="100" dirty="0">
              <a:effectLst/>
              <a:latin typeface="Calibri" panose="020F0502020204030204" pitchFamily="34" charset="0"/>
              <a:ea typeface="宋体" panose="02010600030101010101" pitchFamily="2" charset="-122"/>
              <a:cs typeface="宋体" panose="02010600030101010101" pitchFamily="2" charset="-122"/>
            </a:endParaRPr>
          </a:p>
          <a:p>
            <a:pPr indent="304800" algn="just"/>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课上老师有讲过用神经网络来做</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MNIST</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手写阿拉伯数字识别的实验，本项目在此基础上完成。</a:t>
            </a:r>
            <a:endParaRPr lang="en-US" altLang="zh-CN" sz="2400" kern="100" dirty="0">
              <a:effectLst/>
              <a:latin typeface="Calibri" panose="020F0502020204030204" pitchFamily="34" charset="0"/>
              <a:ea typeface="宋体" panose="02010600030101010101" pitchFamily="2" charset="-122"/>
              <a:cs typeface="宋体" panose="02010600030101010101" pitchFamily="2" charset="-122"/>
            </a:endParaRPr>
          </a:p>
          <a:p>
            <a:pPr indent="304800" algn="just"/>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本次实验利用</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 </a:t>
            </a:r>
            <a:r>
              <a:rPr lang="en-US" altLang="zh-CN" sz="2400" kern="100" dirty="0" err="1">
                <a:effectLst/>
                <a:latin typeface="Calibri" panose="020F0502020204030204" pitchFamily="34" charset="0"/>
                <a:ea typeface="宋体" panose="02010600030101010101" pitchFamily="2" charset="-122"/>
                <a:cs typeface="宋体" panose="02010600030101010101" pitchFamily="2" charset="-122"/>
              </a:rPr>
              <a:t>Matlab</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 </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构建了一个单隐层的神经网络，并且通过</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10k</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个训练样本以及</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BP</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算法对该网络进行了训练，</a:t>
            </a:r>
            <a:endParaRPr lang="en-US" altLang="zh-CN" sz="2400" kern="100" dirty="0">
              <a:effectLst/>
              <a:latin typeface="Calibri" panose="020F0502020204030204" pitchFamily="34" charset="0"/>
              <a:ea typeface="宋体" panose="02010600030101010101" pitchFamily="2" charset="-122"/>
              <a:cs typeface="宋体" panose="02010600030101010101" pitchFamily="2" charset="-122"/>
            </a:endParaRPr>
          </a:p>
          <a:p>
            <a:pPr indent="304800" algn="just"/>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最后使用训练出的网络对测试样本集中的样本进行的测试。虽然多次运行结果显示最终的实验结果不唯一，</a:t>
            </a:r>
            <a:endParaRPr lang="en-US" altLang="zh-CN" sz="2400" kern="100" dirty="0">
              <a:effectLst/>
              <a:latin typeface="Calibri" panose="020F0502020204030204" pitchFamily="34" charset="0"/>
              <a:ea typeface="宋体" panose="02010600030101010101" pitchFamily="2" charset="-122"/>
              <a:cs typeface="宋体" panose="02010600030101010101" pitchFamily="2" charset="-122"/>
            </a:endParaRPr>
          </a:p>
          <a:p>
            <a:pPr indent="304800" algn="just"/>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但识别的正确率基本在</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0.9~1</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之间，正确率较高，说明了</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BP</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算法的有效性</a:t>
            </a:r>
            <a:r>
              <a:rPr lang="zh-CN" altLang="en-US" sz="2400" kern="100" dirty="0">
                <a:effectLst/>
                <a:latin typeface="Calibri" panose="020F0502020204030204" pitchFamily="34" charset="0"/>
                <a:ea typeface="宋体" panose="02010600030101010101" pitchFamily="2" charset="-122"/>
                <a:cs typeface="宋体" panose="02010600030101010101" pitchFamily="2" charset="-122"/>
              </a:rPr>
              <a:t>。</a:t>
            </a:r>
            <a:endParaRPr lang="en-US" altLang="zh-CN" sz="2400" kern="100" dirty="0">
              <a:effectLst/>
              <a:latin typeface="Calibri" panose="020F0502020204030204" pitchFamily="34" charset="0"/>
              <a:ea typeface="宋体" panose="02010600030101010101" pitchFamily="2" charset="-122"/>
              <a:cs typeface="宋体" panose="02010600030101010101" pitchFamily="2" charset="-122"/>
            </a:endParaRPr>
          </a:p>
          <a:p>
            <a:pPr indent="304800" algn="just"/>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初步完成机器学习领域的一个</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Toy Project</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endParaRPr lang="en-US" altLang="zh-CN" sz="1800" b="1" kern="100" dirty="0">
              <a:effectLst/>
              <a:latin typeface="宋体" panose="02010600030101010101" pitchFamily="2" charset="-122"/>
              <a:ea typeface="宋体" panose="02010600030101010101" pitchFamily="2" charset="-122"/>
              <a:cs typeface="宋体" panose="02010600030101010101" pitchFamily="2" charset="-122"/>
            </a:endParaRPr>
          </a:p>
          <a:p>
            <a:pPr indent="266700" algn="just">
              <a:lnSpc>
                <a:spcPct val="150000"/>
              </a:lnSpc>
            </a:pPr>
            <a:r>
              <a:rPr lang="zh-CN" altLang="zh-CN" sz="1800" b="1" kern="100" dirty="0">
                <a:effectLst/>
                <a:latin typeface="华文新魏" panose="02010800040101010101" pitchFamily="2" charset="-122"/>
                <a:ea typeface="华文新魏" panose="02010800040101010101" pitchFamily="2" charset="-122"/>
                <a:cs typeface="宋体" panose="02010600030101010101" pitchFamily="2" charset="-122"/>
              </a:rPr>
              <a:t>关键词</a:t>
            </a:r>
            <a:r>
              <a:rPr lang="zh-CN" altLang="zh-CN" sz="1800" kern="100" dirty="0">
                <a:effectLst/>
                <a:latin typeface="华文新魏" panose="02010800040101010101" pitchFamily="2" charset="-122"/>
                <a:ea typeface="华文新魏" panose="02010800040101010101" pitchFamily="2" charset="-122"/>
                <a:cs typeface="宋体" panose="02010600030101010101" pitchFamily="2" charset="-122"/>
              </a:rPr>
              <a:t>：</a:t>
            </a:r>
            <a:r>
              <a:rPr lang="en-US" altLang="zh-CN" sz="1800" kern="100" dirty="0">
                <a:effectLst/>
                <a:latin typeface="华文新魏" panose="02010800040101010101" pitchFamily="2" charset="-122"/>
                <a:ea typeface="华文新魏" panose="02010800040101010101" pitchFamily="2" charset="-122"/>
                <a:cs typeface="宋体" panose="02010600030101010101" pitchFamily="2" charset="-122"/>
              </a:rPr>
              <a:t>Chinese-MNIST </a:t>
            </a:r>
            <a:r>
              <a:rPr lang="zh-CN" altLang="zh-CN" sz="1800" kern="100" dirty="0">
                <a:effectLst/>
                <a:latin typeface="华文新魏" panose="02010800040101010101" pitchFamily="2" charset="-122"/>
                <a:ea typeface="华文新魏" panose="02010800040101010101" pitchFamily="2" charset="-122"/>
                <a:cs typeface="宋体" panose="02010600030101010101" pitchFamily="2" charset="-122"/>
              </a:rPr>
              <a:t>特征提取 神经网络</a:t>
            </a:r>
            <a:r>
              <a:rPr lang="en-US" altLang="zh-CN" sz="1800" kern="100" dirty="0">
                <a:effectLst/>
                <a:latin typeface="华文新魏" panose="02010800040101010101" pitchFamily="2" charset="-122"/>
                <a:ea typeface="华文新魏" panose="02010800040101010101" pitchFamily="2" charset="-122"/>
                <a:cs typeface="宋体" panose="02010600030101010101" pitchFamily="2" charset="-122"/>
              </a:rPr>
              <a:t> BP</a:t>
            </a:r>
            <a:r>
              <a:rPr lang="zh-CN" altLang="zh-CN" sz="1800" kern="100" dirty="0">
                <a:effectLst/>
                <a:latin typeface="华文新魏" panose="02010800040101010101" pitchFamily="2" charset="-122"/>
                <a:ea typeface="华文新魏" panose="02010800040101010101" pitchFamily="2" charset="-122"/>
                <a:cs typeface="宋体" panose="02010600030101010101" pitchFamily="2" charset="-122"/>
              </a:rPr>
              <a:t>算法</a:t>
            </a:r>
            <a:endParaRPr lang="zh-CN" altLang="zh-CN" sz="18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b="1" kern="100" dirty="0">
                <a:effectLst/>
                <a:latin typeface="黑体" panose="02010609060101010101" pitchFamily="49" charset="-122"/>
                <a:ea typeface="黑体" panose="02010609060101010101" pitchFamily="49" charset="-122"/>
                <a:cs typeface="宋体" panose="02010600030101010101" pitchFamily="2" charset="-122"/>
              </a:rPr>
              <a:t>主要问题</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2" y="2192952"/>
            <a:ext cx="3464334" cy="4062651"/>
          </a:xfrm>
          <a:prstGeom prst="rect">
            <a:avLst/>
          </a:prstGeom>
          <a:noFill/>
        </p:spPr>
        <p:txBody>
          <a:bodyPr wrap="square" rtlCol="0">
            <a:spAutoFit/>
          </a:bodyPr>
          <a:lstStyle/>
          <a:p>
            <a:pPr indent="266700" algn="l"/>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原始数据集包含</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15000</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张</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jpg</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图像的文件夹，尺寸为</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64 x64</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，和索引文件</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chinese_mnist.csv</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。隐含信息为</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label</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与图片名称的关系。通过现有数据集进行数据处理与模型构建，最终测得识别的准确率来评估模型性能好坏。</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6" name="Picture 1" descr="Screenshot_1"/>
          <p:cNvPicPr/>
          <p:nvPr/>
        </p:nvPicPr>
        <p:blipFill>
          <a:blip r:embed="rId1"/>
          <a:stretch>
            <a:fillRect/>
          </a:stretch>
        </p:blipFill>
        <p:spPr>
          <a:xfrm>
            <a:off x="4716614" y="2192952"/>
            <a:ext cx="6685153" cy="3021755"/>
          </a:xfrm>
          <a:prstGeom prst="rect">
            <a:avLst/>
          </a:prstGeom>
          <a:effectLst>
            <a:outerShdw blurRad="596900" dist="38100" dir="2700000" algn="tl" rotWithShape="0">
              <a:prstClr val="black">
                <a:alpha val="32000"/>
              </a:prstClr>
            </a:outerShdw>
          </a:effectLst>
        </p:spPr>
      </p:pic>
      <p:sp>
        <p:nvSpPr>
          <p:cNvPr id="7" name="文本框 6"/>
          <p:cNvSpPr txBox="1"/>
          <p:nvPr/>
        </p:nvSpPr>
        <p:spPr>
          <a:xfrm>
            <a:off x="6318168" y="5304477"/>
            <a:ext cx="3482043" cy="338554"/>
          </a:xfrm>
          <a:prstGeom prst="rect">
            <a:avLst/>
          </a:prstGeom>
          <a:noFill/>
        </p:spPr>
        <p:txBody>
          <a:bodyPr wrap="none" rtlCol="0">
            <a:spAutoFit/>
          </a:bodyPr>
          <a:lstStyle/>
          <a:p>
            <a:r>
              <a:rPr lang="zh-CN" altLang="zh-CN" sz="1600" kern="100" dirty="0">
                <a:effectLst/>
                <a:latin typeface="华文新魏" panose="02010800040101010101" pitchFamily="2" charset="-122"/>
                <a:ea typeface="华文新魏" panose="02010800040101010101" pitchFamily="2" charset="-122"/>
                <a:cs typeface="宋体" panose="02010600030101010101" pitchFamily="2" charset="-122"/>
              </a:rPr>
              <a:t>原始数据集包含</a:t>
            </a:r>
            <a:r>
              <a:rPr lang="en-US" altLang="zh-CN" sz="1600" kern="100" dirty="0">
                <a:effectLst/>
                <a:latin typeface="华文新魏" panose="02010800040101010101" pitchFamily="2" charset="-122"/>
                <a:ea typeface="华文新魏" panose="02010800040101010101" pitchFamily="2" charset="-122"/>
                <a:cs typeface="宋体" panose="02010600030101010101" pitchFamily="2" charset="-122"/>
              </a:rPr>
              <a:t>15000</a:t>
            </a:r>
            <a:r>
              <a:rPr lang="zh-CN" altLang="zh-CN" sz="1600" kern="100" dirty="0">
                <a:effectLst/>
                <a:latin typeface="华文新魏" panose="02010800040101010101" pitchFamily="2" charset="-122"/>
                <a:ea typeface="华文新魏" panose="02010800040101010101" pitchFamily="2" charset="-122"/>
                <a:cs typeface="宋体" panose="02010600030101010101" pitchFamily="2" charset="-122"/>
              </a:rPr>
              <a:t>张</a:t>
            </a:r>
            <a:r>
              <a:rPr lang="en-US" altLang="zh-CN" sz="1600" kern="100" dirty="0">
                <a:effectLst/>
                <a:latin typeface="华文新魏" panose="02010800040101010101" pitchFamily="2" charset="-122"/>
                <a:ea typeface="华文新魏" panose="02010800040101010101" pitchFamily="2" charset="-122"/>
                <a:cs typeface="宋体" panose="02010600030101010101" pitchFamily="2" charset="-122"/>
              </a:rPr>
              <a:t>jpg</a:t>
            </a:r>
            <a:r>
              <a:rPr lang="zh-CN" altLang="zh-CN" sz="1600" kern="100" dirty="0">
                <a:effectLst/>
                <a:latin typeface="华文新魏" panose="02010800040101010101" pitchFamily="2" charset="-122"/>
                <a:ea typeface="华文新魏" panose="02010800040101010101" pitchFamily="2" charset="-122"/>
                <a:cs typeface="宋体" panose="02010600030101010101" pitchFamily="2" charset="-122"/>
              </a:rPr>
              <a:t>图像文件</a:t>
            </a:r>
            <a:endParaRPr lang="zh-CN" altLang="en-US" sz="1600" dirty="0">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zh-CN" sz="6700" kern="100" dirty="0">
                <a:latin typeface="黑体" panose="02010609060101010101" pitchFamily="49" charset="-122"/>
                <a:ea typeface="黑体" panose="02010609060101010101" pitchFamily="49" charset="-122"/>
              </a:rPr>
              <a:t>解决方案</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1" y="2340864"/>
            <a:ext cx="4316390" cy="3939540"/>
          </a:xfrm>
          <a:prstGeom prst="rect">
            <a:avLst/>
          </a:prstGeom>
          <a:noFill/>
        </p:spPr>
        <p:txBody>
          <a:bodyPr wrap="square" rtlCol="0">
            <a:spAutoFit/>
          </a:bodyPr>
          <a:lstStyle/>
          <a:p>
            <a:pPr indent="266700" algn="l">
              <a:spcAft>
                <a:spcPts val="600"/>
              </a:spcAft>
            </a:pPr>
            <a:r>
              <a:rPr lang="zh-CN" altLang="zh-CN" sz="2000" kern="100" dirty="0">
                <a:effectLst/>
                <a:latin typeface="Calibri" panose="020F0502020204030204" pitchFamily="34" charset="0"/>
                <a:ea typeface="宋体" panose="02010600030101010101" pitchFamily="2" charset="-122"/>
                <a:cs typeface="宋体" panose="02010600030101010101" pitchFamily="2" charset="-122"/>
              </a:rPr>
              <a:t>本文首先对待识别数据集的预处理进行了介绍，包括图像分割裁剪、归一化、二值化、</a:t>
            </a:r>
            <a:r>
              <a:rPr lang="en-US" altLang="zh-CN" sz="2000" kern="100" dirty="0">
                <a:effectLst/>
                <a:latin typeface="Calibri" panose="020F0502020204030204" pitchFamily="34" charset="0"/>
                <a:ea typeface="宋体" panose="02010600030101010101" pitchFamily="2" charset="-122"/>
                <a:cs typeface="宋体" panose="02010600030101010101" pitchFamily="2" charset="-122"/>
              </a:rPr>
              <a:t>PCA</a:t>
            </a:r>
            <a:r>
              <a:rPr lang="zh-CN" altLang="zh-CN" sz="2000" kern="100" dirty="0">
                <a:effectLst/>
                <a:latin typeface="Calibri" panose="020F0502020204030204" pitchFamily="34" charset="0"/>
                <a:ea typeface="宋体" panose="02010600030101010101" pitchFamily="2" charset="-122"/>
                <a:cs typeface="宋体" panose="02010600030101010101" pitchFamily="2" charset="-122"/>
              </a:rPr>
              <a:t>降维等处理方法；其次，尝试了数字字符特征向量的提取；最后采用了</a:t>
            </a:r>
            <a:r>
              <a:rPr lang="en-US" altLang="zh-CN" sz="2000" kern="100" dirty="0">
                <a:effectLst/>
                <a:latin typeface="Calibri" panose="020F0502020204030204" pitchFamily="34" charset="0"/>
                <a:ea typeface="宋体" panose="02010600030101010101" pitchFamily="2" charset="-122"/>
                <a:cs typeface="宋体" panose="02010600030101010101" pitchFamily="2" charset="-122"/>
              </a:rPr>
              <a:t>BP</a:t>
            </a:r>
            <a:r>
              <a:rPr lang="zh-CN" altLang="zh-CN" sz="2000" kern="100" dirty="0">
                <a:effectLst/>
                <a:latin typeface="Calibri" panose="020F0502020204030204" pitchFamily="34" charset="0"/>
                <a:ea typeface="宋体" panose="02010600030101010101" pitchFamily="2" charset="-122"/>
                <a:cs typeface="宋体" panose="02010600030101010101" pitchFamily="2" charset="-122"/>
              </a:rPr>
              <a:t>神经网络算法</a:t>
            </a:r>
            <a:r>
              <a:rPr lang="en-US" altLang="zh-CN" sz="2000" kern="100" dirty="0">
                <a:effectLst/>
                <a:latin typeface="Calibri" panose="020F0502020204030204" pitchFamily="34" charset="0"/>
                <a:ea typeface="宋体" panose="02010600030101010101" pitchFamily="2" charset="-122"/>
                <a:cs typeface="宋体" panose="02010600030101010101" pitchFamily="2" charset="-122"/>
              </a:rPr>
              <a:t>,</a:t>
            </a:r>
            <a:r>
              <a:rPr lang="zh-CN" altLang="zh-CN" sz="2000" kern="100" dirty="0">
                <a:effectLst/>
                <a:latin typeface="Calibri" panose="020F0502020204030204" pitchFamily="34" charset="0"/>
                <a:ea typeface="宋体" panose="02010600030101010101" pitchFamily="2" charset="-122"/>
                <a:cs typeface="宋体" panose="02010600030101010101" pitchFamily="2" charset="-122"/>
              </a:rPr>
              <a:t>并以</a:t>
            </a:r>
            <a:r>
              <a:rPr lang="en-US" altLang="zh-CN" sz="2000" kern="100" dirty="0">
                <a:effectLst/>
                <a:latin typeface="Calibri" panose="020F0502020204030204" pitchFamily="34" charset="0"/>
                <a:ea typeface="宋体" panose="02010600030101010101" pitchFamily="2" charset="-122"/>
                <a:cs typeface="宋体" panose="02010600030101010101" pitchFamily="2" charset="-122"/>
              </a:rPr>
              <a:t>MATLAB</a:t>
            </a:r>
            <a:r>
              <a:rPr lang="zh-CN" altLang="zh-CN" sz="2000" kern="100" dirty="0">
                <a:effectLst/>
                <a:latin typeface="Calibri" panose="020F0502020204030204" pitchFamily="34" charset="0"/>
                <a:ea typeface="宋体" panose="02010600030101010101" pitchFamily="2" charset="-122"/>
                <a:cs typeface="宋体" panose="02010600030101010101" pitchFamily="2" charset="-122"/>
              </a:rPr>
              <a:t>作为工具实现了对中文手写数字数据集的识别，不断手动调整训练参数，最终形成模型。从实验结果来看，本方法具有较高的识别率，并有一定的的抗噪性能。</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endParaRPr lang="en-US" altLang="zh-CN" sz="1800" b="1" kern="1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pic>
        <p:nvPicPr>
          <p:cNvPr id="6" name="Picture 6" descr="Screenshot_1"/>
          <p:cNvPicPr/>
          <p:nvPr/>
        </p:nvPicPr>
        <p:blipFill>
          <a:blip r:embed="rId1"/>
          <a:stretch>
            <a:fillRect/>
          </a:stretch>
        </p:blipFill>
        <p:spPr>
          <a:xfrm>
            <a:off x="5206486" y="1785030"/>
            <a:ext cx="6404321" cy="3966637"/>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预处理的必要性 </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3" y="1964353"/>
            <a:ext cx="5452462" cy="4401205"/>
          </a:xfrm>
          <a:prstGeom prst="rect">
            <a:avLst/>
          </a:prstGeom>
          <a:noFill/>
        </p:spPr>
        <p:txBody>
          <a:bodyPr wrap="square" rtlCol="0">
            <a:spAutoFit/>
          </a:bodyPr>
          <a:lstStyle/>
          <a:p>
            <a:pPr indent="304800" algn="just"/>
            <a:r>
              <a:rPr lang="zh-CN" altLang="en-US" sz="2000" dirty="0">
                <a:latin typeface="宋体" panose="02010600030101010101" pitchFamily="2" charset="-122"/>
                <a:ea typeface="宋体" panose="02010600030101010101" pitchFamily="2" charset="-122"/>
              </a:rPr>
              <a:t>在获取原始数字图像过程中，由于光照、背景纹理、镜头分辨率、拍摄角度 等原因，难免会造成图像失真并带有噪声。由于这些噪声的影响，如果对获取得到的数字图像进行直接处理的话通常不能得到满意的结果，因此在获取原始数字图像后，需要对图像进行预处理。</a:t>
            </a:r>
            <a:endParaRPr lang="en-US" altLang="zh-CN" sz="2000" dirty="0">
              <a:latin typeface="宋体" panose="02010600030101010101" pitchFamily="2" charset="-122"/>
              <a:ea typeface="宋体" panose="02010600030101010101" pitchFamily="2" charset="-122"/>
            </a:endParaRPr>
          </a:p>
          <a:p>
            <a:pPr indent="304800" algn="just"/>
            <a:r>
              <a:rPr lang="zh-CN" altLang="en-US" sz="2000" dirty="0">
                <a:latin typeface="宋体" panose="02010600030101010101" pitchFamily="2" charset="-122"/>
                <a:ea typeface="宋体" panose="02010600030101010101" pitchFamily="2" charset="-122"/>
              </a:rPr>
              <a:t>预处理阶段在该系统中是一个很重要的阶段。预处理效果的好坏会直接影响到整个系统的性能。由于原始数字图像数据量大，冗余信息较多，一般不进行直接识别，而是进 行提取有效特征数据、压缩数据，然后再进行识别。换句话说特征提取是为了去 除图像信息中对分类没有帮助的部分，将图像信息集中到几个有代表性的特征上。</a:t>
            </a:r>
            <a:endParaRPr lang="zh-CN" altLang="en-US" sz="1600" dirty="0">
              <a:latin typeface="宋体" panose="02010600030101010101" pitchFamily="2" charset="-122"/>
              <a:ea typeface="宋体" panose="02010600030101010101" pitchFamily="2" charset="-122"/>
            </a:endParaRPr>
          </a:p>
        </p:txBody>
      </p:sp>
      <p:pic>
        <p:nvPicPr>
          <p:cNvPr id="11" name="图片 10"/>
          <p:cNvPicPr>
            <a:picLocks noChangeAspect="1"/>
          </p:cNvPicPr>
          <p:nvPr/>
        </p:nvPicPr>
        <p:blipFill>
          <a:blip r:embed="rId1"/>
          <a:stretch>
            <a:fillRect/>
          </a:stretch>
        </p:blipFill>
        <p:spPr>
          <a:xfrm>
            <a:off x="7284012" y="1205120"/>
            <a:ext cx="3488675" cy="4770230"/>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数据预处理 </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a:xfrm>
            <a:off x="581191" y="2279311"/>
            <a:ext cx="11029615" cy="3634486"/>
          </a:xfrm>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1" y="2927244"/>
            <a:ext cx="5362408" cy="2031325"/>
          </a:xfrm>
          <a:prstGeom prst="rect">
            <a:avLst/>
          </a:prstGeom>
          <a:noFill/>
        </p:spPr>
        <p:txBody>
          <a:bodyPr wrap="square" rtlCol="0">
            <a:spAutoFit/>
          </a:bodyPr>
          <a:lstStyle/>
          <a:p>
            <a:pPr indent="304800" algn="just"/>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对于字符识别的预处理过程一般包括：二值化、数字分割裁剪、归一化处理。经过预处理后的图片不仅能够有效滤除噪声，并且能够将不同的大小字符进行归一化到一个固定大小，对大量数据进行压缩处理。本实验尝试了图像裁剪、图像归一化处理、</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PCA</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降维等方法。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7" name="图片 6"/>
          <p:cNvPicPr>
            <a:picLocks noChangeAspect="1"/>
          </p:cNvPicPr>
          <p:nvPr/>
        </p:nvPicPr>
        <p:blipFill>
          <a:blip r:embed="rId1"/>
          <a:stretch>
            <a:fillRect/>
          </a:stretch>
        </p:blipFill>
        <p:spPr>
          <a:xfrm>
            <a:off x="6952709" y="1204073"/>
            <a:ext cx="4346229" cy="5186392"/>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特征提取</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44402" y="2105821"/>
            <a:ext cx="6622522" cy="3970318"/>
          </a:xfrm>
          <a:prstGeom prst="rect">
            <a:avLst/>
          </a:prstGeom>
          <a:noFill/>
        </p:spPr>
        <p:txBody>
          <a:bodyPr wrap="square" rtlCol="0">
            <a:spAutoFit/>
          </a:bodyPr>
          <a:lstStyle/>
          <a:p>
            <a:pPr indent="304800" algn="just"/>
            <a:r>
              <a:rPr lang="zh-CN" altLang="en-US" dirty="0">
                <a:latin typeface="宋体" panose="02010600030101010101" pitchFamily="2" charset="-122"/>
                <a:ea typeface="宋体" panose="02010600030101010101" pitchFamily="2" charset="-122"/>
              </a:rPr>
              <a:t>特征提取的目标是找到某种变换，将 </a:t>
            </a:r>
            <a:r>
              <a:rPr lang="en-US" altLang="zh-CN" dirty="0">
                <a:latin typeface="宋体" panose="02010600030101010101" pitchFamily="2" charset="-122"/>
                <a:ea typeface="宋体" panose="02010600030101010101" pitchFamily="2" charset="-122"/>
              </a:rPr>
              <a:t>n </a:t>
            </a:r>
            <a:r>
              <a:rPr lang="zh-CN" altLang="en-US" dirty="0">
                <a:latin typeface="宋体" panose="02010600030101010101" pitchFamily="2" charset="-122"/>
                <a:ea typeface="宋体" panose="02010600030101010101" pitchFamily="2" charset="-122"/>
              </a:rPr>
              <a:t>维或 </a:t>
            </a:r>
            <a:r>
              <a:rPr lang="en-US" altLang="zh-CN" dirty="0" err="1">
                <a:latin typeface="宋体" panose="02010600030101010101" pitchFamily="2" charset="-122"/>
                <a:ea typeface="宋体" panose="02010600030101010101" pitchFamily="2" charset="-122"/>
              </a:rPr>
              <a:t>n×n</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维的模式类别空间转换到 维数更小的特征空间，并同时保留识别所需要的大部分信息。通过特征提取，模 式分类可以在维数低得多的空间上进行，从而降低了计算的复杂度。而且，对给 定的训练样本进行特征提取可以获得更精确的分类函数的描述，以构造更可靠的 分类规则。 虽然，在一定意义上特征提取和特征选择都是要达到降维的目的，只是所实 现的途径不同，特征提取是通过某种变换的方法组合原始高维特征，获得一组低 维的新特征，而特征选择是根据专家的经验知识或根据某种评价准则来挑选出那 些对分类最优影响力的特征，并生成新的特征。有时这两者并不是截然分开的。 例如可以先将原始特征空间映射到维数较低的空间，在这个空间中再进行选择以 进一步降低维数。当然也可以先经过选择，去掉那些明显没有分类信息的特征， 再进行映射，以降低维数。</a:t>
            </a:r>
            <a:endParaRPr lang="zh-CN" altLang="en-US" sz="1400" dirty="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7446624" y="2507119"/>
            <a:ext cx="4443883" cy="2755937"/>
          </a:xfrm>
          <a:prstGeom prst="rect">
            <a:avLst/>
          </a:prstGeom>
          <a:effectLst>
            <a:outerShdw blurRad="596900" dist="38100" dir="2700000" algn="tl" rotWithShape="0">
              <a:prstClr val="black">
                <a:alpha val="32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1062374"/>
            <a:ext cx="11029616" cy="1188720"/>
          </a:xfrm>
        </p:spPr>
        <p:txBody>
          <a:bodyPr>
            <a:normAutofit fontScale="90000"/>
          </a:bodyPr>
          <a:lstStyle/>
          <a:p>
            <a:r>
              <a:rPr lang="zh-CN" altLang="en-US" sz="6700" kern="100" dirty="0">
                <a:latin typeface="黑体" panose="02010609060101010101" pitchFamily="49" charset="-122"/>
                <a:ea typeface="黑体" panose="02010609060101010101" pitchFamily="49" charset="-122"/>
              </a:rPr>
              <a:t>数据集的划分</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1" y="3037247"/>
            <a:ext cx="11029615" cy="1569660"/>
          </a:xfrm>
          <a:prstGeom prst="rect">
            <a:avLst/>
          </a:prstGeom>
          <a:noFill/>
        </p:spPr>
        <p:txBody>
          <a:bodyPr wrap="square" rtlCol="0">
            <a:spAutoFit/>
          </a:bodyPr>
          <a:lstStyle/>
          <a:p>
            <a:pPr indent="304800" algn="just"/>
            <a:r>
              <a:rPr lang="zh-CN" altLang="en-US" sz="3200" dirty="0">
                <a:latin typeface="宋体" panose="02010600030101010101" pitchFamily="2" charset="-122"/>
                <a:ea typeface="宋体" panose="02010600030101010101" pitchFamily="2" charset="-122"/>
              </a:rPr>
              <a:t>秉持着尽量选取较少的数据集作为训练集，来训练出性能较好的模型的原 则，随机选择 </a:t>
            </a:r>
            <a:r>
              <a:rPr lang="en-US" altLang="zh-CN" sz="3200" dirty="0">
                <a:latin typeface="宋体" panose="02010600030101010101" pitchFamily="2" charset="-122"/>
                <a:ea typeface="宋体" panose="02010600030101010101" pitchFamily="2" charset="-122"/>
              </a:rPr>
              <a:t>10000 </a:t>
            </a:r>
            <a:r>
              <a:rPr lang="zh-CN" altLang="en-US" sz="3200" dirty="0">
                <a:latin typeface="宋体" panose="02010600030101010101" pitchFamily="2" charset="-122"/>
                <a:ea typeface="宋体" panose="02010600030101010101" pitchFamily="2" charset="-122"/>
              </a:rPr>
              <a:t>张图片作为训练集，</a:t>
            </a:r>
            <a:r>
              <a:rPr lang="en-US" altLang="zh-CN" sz="3200" dirty="0">
                <a:latin typeface="宋体" panose="02010600030101010101" pitchFamily="2" charset="-122"/>
                <a:ea typeface="宋体" panose="02010600030101010101" pitchFamily="2" charset="-122"/>
              </a:rPr>
              <a:t>5000 </a:t>
            </a:r>
            <a:r>
              <a:rPr lang="zh-CN" altLang="en-US" sz="3200" dirty="0">
                <a:latin typeface="宋体" panose="02010600030101010101" pitchFamily="2" charset="-122"/>
                <a:ea typeface="宋体" panose="02010600030101010101" pitchFamily="2" charset="-122"/>
              </a:rPr>
              <a:t>张图片作为测试集，比例为 </a:t>
            </a:r>
            <a:r>
              <a:rPr lang="en-US" altLang="zh-CN" sz="3200" dirty="0">
                <a:latin typeface="宋体" panose="02010600030101010101" pitchFamily="2" charset="-122"/>
                <a:ea typeface="宋体" panose="02010600030101010101" pitchFamily="2" charset="-122"/>
              </a:rPr>
              <a:t>2</a:t>
            </a:r>
            <a:r>
              <a:rPr lang="zh-CN" altLang="en-US" sz="3200" dirty="0">
                <a:latin typeface="宋体" panose="02010600030101010101" pitchFamily="2" charset="-122"/>
                <a:ea typeface="宋体" panose="02010600030101010101" pitchFamily="2" charset="-122"/>
              </a:rPr>
              <a:t>：</a:t>
            </a:r>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60" y="2123535"/>
            <a:ext cx="11029616" cy="1188720"/>
          </a:xfrm>
        </p:spPr>
        <p:txBody>
          <a:bodyPr>
            <a:normAutofit fontScale="90000"/>
          </a:bodyPr>
          <a:lstStyle/>
          <a:p>
            <a:r>
              <a:rPr lang="zh-CN" altLang="en-US" sz="8000" kern="100" dirty="0">
                <a:latin typeface="黑体" panose="02010609060101010101" pitchFamily="49" charset="-122"/>
                <a:ea typeface="黑体" panose="02010609060101010101" pitchFamily="49" charset="-122"/>
              </a:rPr>
              <a:t>模型定义</a:t>
            </a:r>
            <a:b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日期占位符 3"/>
          <p:cNvSpPr>
            <a:spLocks noGrp="1"/>
          </p:cNvSpPr>
          <p:nvPr>
            <p:ph type="dt" sz="half" idx="10"/>
          </p:nvPr>
        </p:nvSpPr>
        <p:spPr/>
        <p:txBody>
          <a:bodyPr/>
          <a:lstStyle/>
          <a:p>
            <a:pPr rtl="0"/>
            <a:fld id="{F24FFC25-0C05-49C8-B150-3CF6B89B5C55}" type="datetime1">
              <a:rPr lang="zh-CN" altLang="en-US" smtClean="0"/>
            </a:fld>
            <a:endParaRPr lang="en-US" dirty="0"/>
          </a:p>
        </p:txBody>
      </p:sp>
      <p:sp>
        <p:nvSpPr>
          <p:cNvPr id="5" name="文本框 4"/>
          <p:cNvSpPr txBox="1"/>
          <p:nvPr/>
        </p:nvSpPr>
        <p:spPr>
          <a:xfrm>
            <a:off x="581192" y="3926717"/>
            <a:ext cx="10433171" cy="2862322"/>
          </a:xfrm>
          <a:prstGeom prst="rect">
            <a:avLst/>
          </a:prstGeom>
          <a:noFill/>
        </p:spPr>
        <p:txBody>
          <a:bodyPr wrap="square" rtlCol="0">
            <a:spAutoFit/>
          </a:bodyPr>
          <a:lstStyle/>
          <a:p>
            <a:pPr indent="304800" algn="just"/>
            <a:r>
              <a:rPr lang="zh-CN" altLang="en-US" sz="2000" dirty="0">
                <a:latin typeface="宋体" panose="02010600030101010101" pitchFamily="2" charset="-122"/>
                <a:ea typeface="宋体" panose="02010600030101010101" pitchFamily="2" charset="-122"/>
              </a:rPr>
              <a:t>对于输入层的节点数，一般与输入的特征向量的个数相同，由于本文提取的 字符的特征向量有 </a:t>
            </a:r>
            <a:r>
              <a:rPr lang="en-US" altLang="zh-CN" sz="2000" dirty="0">
                <a:latin typeface="宋体" panose="02010600030101010101" pitchFamily="2" charset="-122"/>
                <a:ea typeface="宋体" panose="02010600030101010101" pitchFamily="2" charset="-122"/>
              </a:rPr>
              <a:t>400 </a:t>
            </a:r>
            <a:r>
              <a:rPr lang="zh-CN" altLang="en-US" sz="2000" dirty="0">
                <a:latin typeface="宋体" panose="02010600030101010101" pitchFamily="2" charset="-122"/>
                <a:ea typeface="宋体" panose="02010600030101010101" pitchFamily="2" charset="-122"/>
              </a:rPr>
              <a:t>个，因此采用的神经网络的输入层的节点数也为 </a:t>
            </a:r>
            <a:r>
              <a:rPr lang="en-US" altLang="zh-CN" sz="2000" dirty="0">
                <a:latin typeface="宋体" panose="02010600030101010101" pitchFamily="2" charset="-122"/>
                <a:ea typeface="宋体" panose="02010600030101010101" pitchFamily="2" charset="-122"/>
              </a:rPr>
              <a:t>400</a:t>
            </a:r>
            <a:r>
              <a:rPr lang="zh-CN" altLang="en-US" sz="2000" dirty="0">
                <a:latin typeface="宋体" panose="02010600030101010101" pitchFamily="2" charset="-122"/>
                <a:ea typeface="宋体" panose="02010600030101010101" pitchFamily="2" charset="-122"/>
              </a:rPr>
              <a:t>。 中间隐层 </a:t>
            </a:r>
            <a:r>
              <a:rPr lang="en-US" altLang="zh-CN" sz="2000" dirty="0">
                <a:latin typeface="宋体" panose="02010600030101010101" pitchFamily="2" charset="-122"/>
                <a:ea typeface="宋体" panose="02010600030101010101" pitchFamily="2" charset="-122"/>
              </a:rPr>
              <a:t>1000 </a:t>
            </a:r>
            <a:r>
              <a:rPr lang="zh-CN" altLang="en-US" sz="2000" dirty="0">
                <a:latin typeface="宋体" panose="02010600030101010101" pitchFamily="2" charset="-122"/>
                <a:ea typeface="宋体" panose="02010600030101010101" pitchFamily="2" charset="-122"/>
              </a:rPr>
              <a:t>个神经元。一般的选择隐含层的层数要从网络精度和训练时 间上考虑，对于比较简单的映射关系，在网络精度达到要求的情况下，应该尽量 选择较少的隐含层层数，对于较复杂的映射关系，可以通过增加隐含层层数，保 证映射关系的正确实现。其实两个隐含层就能解决任何形式的分类的问题，事实 上任何一个连续的函数，都可以用三层 </a:t>
            </a:r>
            <a:r>
              <a:rPr lang="en-US" altLang="zh-CN" sz="2000" dirty="0">
                <a:latin typeface="宋体" panose="02010600030101010101" pitchFamily="2" charset="-122"/>
                <a:ea typeface="宋体" panose="02010600030101010101" pitchFamily="2" charset="-122"/>
              </a:rPr>
              <a:t>BP </a:t>
            </a:r>
            <a:r>
              <a:rPr lang="zh-CN" altLang="en-US" sz="2000" dirty="0">
                <a:latin typeface="宋体" panose="02010600030101010101" pitchFamily="2" charset="-122"/>
                <a:ea typeface="宋体" panose="02010600030101010101" pitchFamily="2" charset="-122"/>
              </a:rPr>
              <a:t>神经网络映射来逼近。因此本文选择 三层 </a:t>
            </a:r>
            <a:r>
              <a:rPr lang="en-US" altLang="zh-CN" sz="2000" dirty="0">
                <a:latin typeface="宋体" panose="02010600030101010101" pitchFamily="2" charset="-122"/>
                <a:ea typeface="宋体" panose="02010600030101010101" pitchFamily="2" charset="-122"/>
              </a:rPr>
              <a:t>BP </a:t>
            </a:r>
            <a:r>
              <a:rPr lang="zh-CN" altLang="en-US" sz="2000" dirty="0">
                <a:latin typeface="宋体" panose="02010600030101010101" pitchFamily="2" charset="-122"/>
                <a:ea typeface="宋体" panose="02010600030101010101" pitchFamily="2" charset="-122"/>
              </a:rPr>
              <a:t>神经网络（输入层、</a:t>
            </a:r>
            <a:r>
              <a:rPr lang="en-US" altLang="zh-CN" sz="2000" dirty="0">
                <a:latin typeface="宋体" panose="02010600030101010101" pitchFamily="2" charset="-122"/>
                <a:ea typeface="宋体" panose="02010600030101010101" pitchFamily="2" charset="-122"/>
              </a:rPr>
              <a:t>1 </a:t>
            </a:r>
            <a:r>
              <a:rPr lang="zh-CN" altLang="en-US" sz="2000" dirty="0">
                <a:latin typeface="宋体" panose="02010600030101010101" pitchFamily="2" charset="-122"/>
                <a:ea typeface="宋体" panose="02010600030101010101" pitchFamily="2" charset="-122"/>
              </a:rPr>
              <a:t>个隐含层、输出层）。 对于输出层的节点数，由于数字识别有 </a:t>
            </a:r>
            <a:r>
              <a:rPr lang="en-US" altLang="zh-CN" sz="2000" dirty="0">
                <a:latin typeface="宋体" panose="02010600030101010101" pitchFamily="2" charset="-122"/>
                <a:ea typeface="宋体" panose="02010600030101010101" pitchFamily="2" charset="-122"/>
              </a:rPr>
              <a:t>15 </a:t>
            </a:r>
            <a:r>
              <a:rPr lang="zh-CN" altLang="en-US" sz="2000" dirty="0">
                <a:latin typeface="宋体" panose="02010600030101010101" pitchFamily="2" charset="-122"/>
                <a:ea typeface="宋体" panose="02010600030101010101" pitchFamily="2" charset="-122"/>
              </a:rPr>
              <a:t>类，</a:t>
            </a:r>
            <a:r>
              <a:rPr lang="en-US" altLang="zh-CN" sz="2000" dirty="0">
                <a:latin typeface="宋体" panose="02010600030101010101" pitchFamily="2" charset="-122"/>
                <a:ea typeface="宋体" panose="02010600030101010101" pitchFamily="2" charset="-122"/>
              </a:rPr>
              <a:t>2 </a:t>
            </a:r>
            <a:r>
              <a:rPr lang="zh-CN" altLang="en-US" sz="2000" dirty="0">
                <a:latin typeface="宋体" panose="02010600030101010101" pitchFamily="2" charset="-122"/>
                <a:ea typeface="宋体" panose="02010600030101010101" pitchFamily="2" charset="-122"/>
              </a:rPr>
              <a:t>的 </a:t>
            </a:r>
            <a:r>
              <a:rPr lang="en-US" altLang="zh-CN" sz="2000" dirty="0">
                <a:latin typeface="宋体" panose="02010600030101010101" pitchFamily="2" charset="-122"/>
                <a:ea typeface="宋体" panose="02010600030101010101" pitchFamily="2" charset="-122"/>
              </a:rPr>
              <a:t>4 </a:t>
            </a:r>
            <a:r>
              <a:rPr lang="zh-CN" altLang="en-US" sz="2000" dirty="0">
                <a:latin typeface="宋体" panose="02010600030101010101" pitchFamily="2" charset="-122"/>
                <a:ea typeface="宋体" panose="02010600030101010101" pitchFamily="2" charset="-122"/>
              </a:rPr>
              <a:t>次方就可以覆盖 </a:t>
            </a:r>
            <a:r>
              <a:rPr lang="en-US" altLang="zh-CN" sz="2000" dirty="0">
                <a:latin typeface="宋体" panose="02010600030101010101" pitchFamily="2" charset="-122"/>
                <a:ea typeface="宋体" panose="02010600030101010101" pitchFamily="2" charset="-122"/>
              </a:rPr>
              <a:t>15 </a:t>
            </a:r>
            <a:r>
              <a:rPr lang="zh-CN" altLang="en-US" sz="2000" dirty="0">
                <a:latin typeface="宋体" panose="02010600030101010101" pitchFamily="2" charset="-122"/>
                <a:ea typeface="宋体" panose="02010600030101010101" pitchFamily="2" charset="-122"/>
              </a:rPr>
              <a:t>类， 因此本文采用的神经网络的输出层的节点数为 </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6211268" y="1197993"/>
            <a:ext cx="4803095" cy="2106202"/>
          </a:xfrm>
          <a:prstGeom prst="rect">
            <a:avLst/>
          </a:prstGeom>
          <a:effectLst>
            <a:outerShdw blurRad="596900" dist="38100" dir="2700000" algn="tl" rotWithShape="0">
              <a:prstClr val="black">
                <a:alpha val="32000"/>
              </a:prstClr>
            </a:outerShdw>
          </a:effectLst>
        </p:spPr>
      </p:pic>
      <p:sp>
        <p:nvSpPr>
          <p:cNvPr id="8" name="文本框 7"/>
          <p:cNvSpPr txBox="1"/>
          <p:nvPr/>
        </p:nvSpPr>
        <p:spPr>
          <a:xfrm>
            <a:off x="7919986" y="3393965"/>
            <a:ext cx="2216727" cy="369332"/>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神经网络</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{4E923ECD-8DF3-4C5A-9228-F884189D3A5C}tf33552983_win32</Template>
  <TotalTime>0</TotalTime>
  <Words>2936</Words>
  <Application>WPS Presentation</Application>
  <PresentationFormat>宽屏</PresentationFormat>
  <Paragraphs>163</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Microsoft YaHei UI</vt:lpstr>
      <vt:lpstr>Wingdings 2</vt:lpstr>
      <vt:lpstr>黑体</vt:lpstr>
      <vt:lpstr>Times New Roman</vt:lpstr>
      <vt:lpstr>Calibri</vt:lpstr>
      <vt:lpstr>华文新魏</vt:lpstr>
      <vt:lpstr>Franklin Gothic Book</vt:lpstr>
      <vt:lpstr>微软雅黑</vt:lpstr>
      <vt:lpstr>Arial Unicode MS</vt:lpstr>
      <vt:lpstr>DividendVTI</vt:lpstr>
      <vt:lpstr>中文手写数字识别</vt:lpstr>
      <vt:lpstr>题目摘要 </vt:lpstr>
      <vt:lpstr>主要问题 </vt:lpstr>
      <vt:lpstr>解决方案 </vt:lpstr>
      <vt:lpstr>预处理的必要性  </vt:lpstr>
      <vt:lpstr>数据预处理  </vt:lpstr>
      <vt:lpstr>特征提取 </vt:lpstr>
      <vt:lpstr>数据集的划分 </vt:lpstr>
      <vt:lpstr>模型定义 </vt:lpstr>
      <vt:lpstr>模型定义 </vt:lpstr>
      <vt:lpstr>样本训练 </vt:lpstr>
      <vt:lpstr>样本训练 </vt:lpstr>
      <vt:lpstr>优化与调优 </vt:lpstr>
      <vt:lpstr>实验性能  </vt:lpstr>
      <vt:lpstr>实验性能 </vt:lpstr>
      <vt:lpstr>实验后的反思</vt:lpstr>
      <vt:lpstr>实验后的反思</vt:lpstr>
      <vt:lpstr>后续的尝试</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中文手写数字识别</dc:title>
  <dc:creator>刘 家溪</dc:creator>
  <cp:lastModifiedBy>mewin</cp:lastModifiedBy>
  <cp:revision>30</cp:revision>
  <dcterms:created xsi:type="dcterms:W3CDTF">2020-12-26T01:39:00Z</dcterms:created>
  <dcterms:modified xsi:type="dcterms:W3CDTF">2020-12-26T14:54:29Z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