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60" y="1497330"/>
            <a:ext cx="8361045" cy="1564640"/>
          </a:xfrm>
        </p:spPr>
        <p:txBody>
          <a:bodyPr/>
          <a:lstStyle/>
          <a:p>
            <a:r>
              <a:rPr lang="zh-CN" altLang="zh-CN" sz="6600" b="1" kern="100" dirty="0">
                <a:effectLst/>
                <a:ea typeface="黑体" panose="02010609060101010101" pitchFamily="49" charset="-122"/>
                <a:cs typeface="黑体" panose="02010609060101010101" pitchFamily="49" charset="-122"/>
              </a:rPr>
              <a:t>房价预测</a:t>
            </a:r>
            <a:endParaRPr lang="en-US" altLang="zh-CN" sz="6600" b="1" kern="100" dirty="0">
              <a:effectLst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小组成员：吴岳东，刘家溪</a:t>
            </a:r>
            <a:endParaRPr lang="en-US" altLang="zh-CN" dirty="0"/>
          </a:p>
        </p:txBody>
      </p:sp>
      <p:sp>
        <p:nvSpPr>
          <p:cNvPr id="6" name="Text Box 5"/>
          <p:cNvSpPr txBox="1"/>
          <p:nvPr/>
        </p:nvSpPr>
        <p:spPr>
          <a:xfrm>
            <a:off x="5212715" y="5042535"/>
            <a:ext cx="5063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2020b-Machine Learning assignment01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595745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数据清洗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2512" y="1808017"/>
            <a:ext cx="103313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观察数据可以看到，大部分缺失的值均表示不存在该类别，如’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 basement' 'No garage'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，所以直接用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代替。像‘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MSZoning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’、‘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Utilities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’类型也选择用众数来填充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有的列受其他列的影响，比如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LotFrontage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明显和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'Neighborhood'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是相关的，所以我们选择取相同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'Neighborhood'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LotFrontage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的中位数来填充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7.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有的列有明显存在意义，不可能为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。比如‘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Electrical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’，每套房子肯定都存在电路系统，以及‘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Exterior1st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’，‘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Exterior2nd'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，外墙肯定是由某种材料覆盖的，不可能为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。在这种情况下，我们可以考虑采用众数（即出现次数最多的数）来填充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l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794" y="2640754"/>
            <a:ext cx="9416694" cy="1450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595745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数据清洗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2512" y="1808017"/>
            <a:ext cx="103313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观察数据可以看到，大部分缺失的值均表示不存在该类别，如’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 basement' 'No garage'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，所以直接用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None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代替。像‘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MSZoning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’、‘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Utilities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’类型也选择用众数来填充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有的列受其他列的影响，比如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LotFrontage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明显和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'Neighborhood'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是相关的，所以我们选择取相同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'Neighborhood'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LotFrontage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的中位数来填充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7.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有的列有明显存在意义，不可能为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。比如‘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Electrical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’，每套房子肯定都存在电路系统，以及‘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Exterior1st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’，‘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Exterior2nd'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，外墙肯定是由某种材料覆盖的，不可能为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。在这种情况下，我们可以考虑采用众数（即出现次数最多的数）来填充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l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794" y="2640754"/>
            <a:ext cx="9416694" cy="1450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415636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特征重构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5237" y="4727866"/>
            <a:ext cx="10702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直观来看，我们的数据主要分为两类，数值型和字符串型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对于类别类型，我们通常有两种编码方式：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LabelEncoder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OneHotEncoder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，两者的试用场景不同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 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LabelEncoder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对不连续的数字或者文本进行编号，将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Label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标准化。在训练模型之前，我们通常都要对训练数据进行一定的处理。将类别编号就是一种常用的处理方法，可以使用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sklearn.preprocessing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LabelEncoder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处理这个问题。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9852" y="1460579"/>
            <a:ext cx="7727718" cy="30941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415636"/>
            <a:ext cx="1447799" cy="5056909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特征重构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Picture 16" descr="Screenshot_7"/>
          <p:cNvPicPr/>
          <p:nvPr/>
        </p:nvPicPr>
        <p:blipFill>
          <a:blip r:embed="rId1"/>
          <a:stretch>
            <a:fillRect/>
          </a:stretch>
        </p:blipFill>
        <p:spPr>
          <a:xfrm>
            <a:off x="3492039" y="415636"/>
            <a:ext cx="6358668" cy="56526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02181" y="6139980"/>
            <a:ext cx="6906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画热力图寻求关系，画出各个变量之间的相关性程度热力图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415636"/>
            <a:ext cx="1447799" cy="5056909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特征重构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02181" y="6139980"/>
            <a:ext cx="7335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根据热力图，挑出颜色最深（关系最强）的</a:t>
            </a:r>
            <a:r>
              <a:rPr lang="en-US" altLang="zh-CN" sz="18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11</a:t>
            </a:r>
            <a:r>
              <a:rPr lang="zh-CN" altLang="zh-CN" sz="18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个特征，画关系矩阵显示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17" descr="Screenshot_3"/>
          <p:cNvPicPr/>
          <p:nvPr/>
        </p:nvPicPr>
        <p:blipFill>
          <a:blip r:embed="rId1"/>
          <a:stretch>
            <a:fillRect/>
          </a:stretch>
        </p:blipFill>
        <p:spPr>
          <a:xfrm>
            <a:off x="4134977" y="415636"/>
            <a:ext cx="5916497" cy="56166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415636"/>
            <a:ext cx="1447799" cy="5056909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特征重构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7018" y="6230172"/>
            <a:ext cx="6906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绘画出变量 </a:t>
            </a:r>
            <a:r>
              <a:rPr lang="zh-CN" altLang="zh-CN" sz="1800" b="1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关系点图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20" descr="Screenshot_1"/>
          <p:cNvPicPr/>
          <p:nvPr/>
        </p:nvPicPr>
        <p:blipFill>
          <a:blip r:embed="rId1"/>
          <a:stretch>
            <a:fillRect/>
          </a:stretch>
        </p:blipFill>
        <p:spPr>
          <a:xfrm>
            <a:off x="3599527" y="171912"/>
            <a:ext cx="5929209" cy="5901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3" descr="Screensho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95250"/>
            <a:ext cx="4772025" cy="6629400"/>
          </a:xfrm>
          <a:prstGeom prst="rect">
            <a:avLst/>
          </a:prstGeom>
        </p:spPr>
      </p:pic>
      <p:pic>
        <p:nvPicPr>
          <p:cNvPr id="5" name="Picture 4" descr="Screenshot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065" y="95250"/>
            <a:ext cx="4695825" cy="66675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589270" y="487045"/>
            <a:ext cx="1013460" cy="62376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线性回归算法实现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410911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8000" dirty="0">
                <a:latin typeface="黑体" panose="02010609060101010101" pitchFamily="49" charset="-122"/>
                <a:ea typeface="黑体" panose="02010609060101010101" pitchFamily="49" charset="-122"/>
              </a:rPr>
              <a:t>实验性能 </a:t>
            </a:r>
            <a:endParaRPr lang="zh-CN" altLang="en-US" sz="239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Picture 18" descr="Screenshot_5"/>
          <p:cNvPicPr/>
          <p:nvPr/>
        </p:nvPicPr>
        <p:blipFill>
          <a:blip r:embed="rId1"/>
          <a:stretch>
            <a:fillRect/>
          </a:stretch>
        </p:blipFill>
        <p:spPr>
          <a:xfrm>
            <a:off x="311150" y="1896110"/>
            <a:ext cx="11766550" cy="33896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86892" y="5462154"/>
            <a:ext cx="8139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预测</a:t>
            </a:r>
            <a:r>
              <a:rPr lang="en-US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-</a:t>
            </a:r>
            <a:r>
              <a:rPr lang="zh-CN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真实对照图</a:t>
            </a:r>
            <a:endParaRPr lang="en-US" altLang="zh-CN" sz="1800" kern="1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横坐标是样本标签，纵坐标是预测值与真实值，曲线越贴合，说明性能越好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410911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8000" dirty="0">
                <a:latin typeface="黑体" panose="02010609060101010101" pitchFamily="49" charset="-122"/>
                <a:ea typeface="黑体" panose="02010609060101010101" pitchFamily="49" charset="-122"/>
              </a:rPr>
              <a:t>实验性能 </a:t>
            </a:r>
            <a:endParaRPr lang="zh-CN" altLang="en-US" sz="239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896811"/>
            <a:ext cx="7638165" cy="40663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258511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评估函数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kern="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2272" y="2435934"/>
            <a:ext cx="46897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zh-CN" altLang="en-US" sz="2400" dirty="0"/>
              <a:t>在数据处理的时候将 </a:t>
            </a:r>
            <a:r>
              <a:rPr lang="en-US" altLang="zh-CN" sz="2400" dirty="0" err="1"/>
              <a:t>saleprice</a:t>
            </a:r>
            <a:r>
              <a:rPr lang="en-US" altLang="zh-CN" sz="2400" dirty="0"/>
              <a:t> </a:t>
            </a:r>
            <a:r>
              <a:rPr lang="zh-CN" altLang="en-US" sz="2400" dirty="0"/>
              <a:t>做了变化，原来 </a:t>
            </a:r>
            <a:r>
              <a:rPr lang="en-US" altLang="zh-CN" sz="2400" dirty="0" err="1"/>
              <a:t>saleprice</a:t>
            </a:r>
            <a:r>
              <a:rPr lang="en-US" altLang="zh-CN" sz="2400" dirty="0"/>
              <a:t> </a:t>
            </a:r>
            <a:r>
              <a:rPr lang="zh-CN" altLang="en-US" sz="2400" dirty="0"/>
              <a:t>的数据分布基本 在十万级的区间，变换成了十几的区间，需要先将预测的 </a:t>
            </a:r>
            <a:r>
              <a:rPr lang="en-US" altLang="zh-CN" sz="2400" dirty="0" err="1"/>
              <a:t>saleprice</a:t>
            </a:r>
            <a:r>
              <a:rPr lang="en-US" altLang="zh-CN" sz="2400" dirty="0"/>
              <a:t> </a:t>
            </a:r>
            <a:r>
              <a:rPr lang="zh-CN" altLang="en-US" sz="2400" dirty="0"/>
              <a:t>执行逆变换， 再与数据集中的真实的 </a:t>
            </a:r>
            <a:r>
              <a:rPr lang="en-US" altLang="zh-CN" sz="2400" dirty="0" err="1"/>
              <a:t>saleprice</a:t>
            </a:r>
            <a:r>
              <a:rPr lang="en-US" altLang="zh-CN" sz="2400" dirty="0"/>
              <a:t> </a:t>
            </a:r>
            <a:r>
              <a:rPr lang="zh-CN" altLang="en-US" sz="2400" dirty="0"/>
              <a:t>比较，计算两者之间的均方差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998" y="1922598"/>
            <a:ext cx="5876141" cy="201973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98689" y="5549545"/>
            <a:ext cx="53815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均方根误差 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RMSE 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的值越小，预测模型具有更好的精确度。 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4120524"/>
            <a:ext cx="5160171" cy="12608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1108363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总体概述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396837"/>
            <a:ext cx="9601200" cy="3352800"/>
          </a:xfrm>
        </p:spPr>
        <p:txBody>
          <a:bodyPr>
            <a:normAutofit fontScale="92500"/>
          </a:bodyPr>
          <a:lstStyle/>
          <a:p>
            <a:pPr indent="304800" algn="l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此次实验，我们小组选择用线性回归模型用于房价的预测。房价预测问题对于大家并不陌生，其特点是多个特征值都对最终价格产生了一定影响。如何处理好众多特征之间的关系、进行特征处理，很是关键。舍弃哪些特征、填充哪些特征值、转换哪些数值、选出相关性哪些更强的特征，关系到最终模型的构建、性能的好坏。利用用手写线性回归以及梯度下降函数进行模型构建与训练。最后用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MSE/RMSE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计算公式对模型评估，初步完成机器学习领域的一个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Toy Project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关键词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LinearRegression, 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GradientDescent, 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House-Price-Prediction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7" y="2134818"/>
            <a:ext cx="8361229" cy="2098226"/>
          </a:xfrm>
        </p:spPr>
        <p:txBody>
          <a:bodyPr/>
          <a:lstStyle/>
          <a:p>
            <a:r>
              <a:rPr lang="en-US" altLang="zh-CN" sz="8800" dirty="0"/>
              <a:t>THANK YOU~</a:t>
            </a:r>
            <a:endParaRPr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4108" y="1046018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主要问题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2396837"/>
            <a:ext cx="10009909" cy="4066308"/>
          </a:xfrm>
        </p:spPr>
        <p:txBody>
          <a:bodyPr>
            <a:normAutofit fontScale="92500"/>
          </a:bodyPr>
          <a:lstStyle/>
          <a:p>
            <a:pPr indent="266700"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特征值维数众多，信息量很大，需要逐个理解含义。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特征值的分布问题，离散型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or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连续型，</a:t>
            </a:r>
            <a:r>
              <a:rPr lang="zh-CN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同时也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-=</a:t>
            </a:r>
            <a:r>
              <a:rPr lang="zh-CN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存在许多缺失的值</a:t>
            </a:r>
            <a:r>
              <a:rPr lang="en-US" altLang="zh-CN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(NA)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特征值的有效性问题，不是每个特征值都会对最终的模型起到正向作用，需要手动选择和处理，摸索中前进。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手写线性回归与梯度下降函数，与现成封装好的函数库相比，拟合性能存在上限。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621" y="858982"/>
            <a:ext cx="5005271" cy="1219201"/>
          </a:xfrm>
        </p:spPr>
        <p:txBody>
          <a:bodyPr>
            <a:noAutofit/>
          </a:bodyPr>
          <a:lstStyle/>
          <a:p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解决方案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728" y="1468583"/>
            <a:ext cx="5223164" cy="4689764"/>
          </a:xfrm>
        </p:spPr>
        <p:txBody>
          <a:bodyPr>
            <a:normAutofit fontScale="92500" lnSpcReduction="10000"/>
          </a:bodyPr>
          <a:lstStyle/>
          <a:p>
            <a:pPr indent="0" algn="just">
              <a:buNone/>
            </a:pP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首先从数据观察入手，依次认识并带入实际生活来加深理解。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再着手逐步进行数据清洗、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drop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掉无用值、离群值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outlier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然后进行标签编码，处理数据单位问题。接着进行数据集中训练集测试集的划分、特征重构。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再根据手写实现的算法代码进行模型训练，不断调整参数大小与组合、精进模型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最后评估实验性能、考虑不足与收获。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4" descr="Screenshot_1"/>
          <p:cNvPicPr/>
          <p:nvPr/>
        </p:nvPicPr>
        <p:blipFill>
          <a:blip r:embed="rId1"/>
          <a:stretch>
            <a:fillRect/>
          </a:stretch>
        </p:blipFill>
        <p:spPr>
          <a:xfrm>
            <a:off x="6653962" y="1139536"/>
            <a:ext cx="5115474" cy="4483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74605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数据观察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9873" y="2015836"/>
            <a:ext cx="3913909" cy="4495800"/>
          </a:xfrm>
        </p:spPr>
        <p:txBody>
          <a:bodyPr>
            <a:normAutofit/>
          </a:bodyPr>
          <a:lstStyle/>
          <a:p>
            <a:pPr indent="266700" algn="l"/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SalePrice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的峰度、偏度，以此了解数据集的分布形态，并借助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seaborn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matplotlib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包进行数据可视化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/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分析各项特征与目标变量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(SalePrice)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的关系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8173" y="1239982"/>
            <a:ext cx="6547665" cy="40663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68173" y="5477056"/>
            <a:ext cx="6702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数据分析和处理的工作是最考验耐性的，需要一遍遍地去看每列数据代表的意义，让我们更熟悉哪些列可能会影响最终的售价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2163" y="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运行结果展示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4018" y="3197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032163" y="1263146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人群中的评价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OverallQual V.S.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售价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SalePrice: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" name="Picture 5" descr="Screenshot_2"/>
          <p:cNvPicPr/>
          <p:nvPr/>
        </p:nvPicPr>
        <p:blipFill>
          <a:blip r:embed="rId1"/>
          <a:stretch>
            <a:fillRect/>
          </a:stretch>
        </p:blipFill>
        <p:spPr>
          <a:xfrm>
            <a:off x="2562398" y="1815147"/>
            <a:ext cx="7067203" cy="4647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4108" y="1046018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2396837"/>
            <a:ext cx="10009909" cy="4066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6" descr="Screenshot_3"/>
          <p:cNvPicPr/>
          <p:nvPr/>
        </p:nvPicPr>
        <p:blipFill>
          <a:blip r:embed="rId1"/>
          <a:stretch>
            <a:fillRect/>
          </a:stretch>
        </p:blipFill>
        <p:spPr>
          <a:xfrm>
            <a:off x="1117454" y="1970405"/>
            <a:ext cx="4581525" cy="2917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27908" y="51213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建造年份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YearBuilt V.S.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售价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SalePrice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7" descr="Screenshot_4"/>
          <p:cNvPicPr/>
          <p:nvPr/>
        </p:nvPicPr>
        <p:blipFill>
          <a:blip r:embed="rId2"/>
          <a:stretch>
            <a:fillRect/>
          </a:stretch>
        </p:blipFill>
        <p:spPr>
          <a:xfrm>
            <a:off x="6927969" y="1975370"/>
            <a:ext cx="4555284" cy="2912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39892" y="51213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社区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Neighborhood V.S.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售价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SalePrice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4108" y="1046018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2396837"/>
            <a:ext cx="10009909" cy="4066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04109" y="53060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地上面积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GrLivArea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V.S.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售价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SalePrice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68491" y="53060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附加值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MiscVal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V.S.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售价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SalePrice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10" descr="Screenshot_6"/>
          <p:cNvPicPr/>
          <p:nvPr/>
        </p:nvPicPr>
        <p:blipFill>
          <a:blip r:embed="rId1"/>
          <a:stretch>
            <a:fillRect/>
          </a:stretch>
        </p:blipFill>
        <p:spPr>
          <a:xfrm>
            <a:off x="1510144" y="1067037"/>
            <a:ext cx="4163292" cy="4012266"/>
          </a:xfrm>
          <a:prstGeom prst="rect">
            <a:avLst/>
          </a:prstGeom>
        </p:spPr>
      </p:pic>
      <p:pic>
        <p:nvPicPr>
          <p:cNvPr id="10" name="Picture 12" descr="Screenshot_8"/>
          <p:cNvPicPr/>
          <p:nvPr/>
        </p:nvPicPr>
        <p:blipFill>
          <a:blip r:embed="rId2"/>
          <a:stretch>
            <a:fillRect/>
          </a:stretch>
        </p:blipFill>
        <p:spPr>
          <a:xfrm>
            <a:off x="7057022" y="1046018"/>
            <a:ext cx="4248286" cy="4033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237" y="595745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数据清洗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26" y="3429000"/>
            <a:ext cx="10009909" cy="4066308"/>
          </a:xfrm>
        </p:spPr>
        <p:txBody>
          <a:bodyPr>
            <a:normAutofit/>
          </a:bodyPr>
          <a:lstStyle/>
          <a:p>
            <a:pPr indent="0" algn="just">
              <a:buNone/>
            </a:pP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2512" y="1808017"/>
            <a:ext cx="10331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总共有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1460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条训练数据，除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、价格以外，其余列均为特征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价格数据正常，没有为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的数据，大都分布在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50000-500000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，最后作为预测目标时，需要取对数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计算各列为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NaN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的数据量，如果超过一半则直接去掉这一列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drop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掉一部分特征：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'Alley', '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PoolQC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', 'Fence', '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MiscFeature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639" y="4428259"/>
            <a:ext cx="9697142" cy="10910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0</TotalTime>
  <Words>2354</Words>
  <Application>WPS Presentation</Application>
  <PresentationFormat>宽屏</PresentationFormat>
  <Paragraphs>165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Franklin Gothic Book</vt:lpstr>
      <vt:lpstr>黑体</vt:lpstr>
      <vt:lpstr>Calibri</vt:lpstr>
      <vt:lpstr>Times New Roman</vt:lpstr>
      <vt:lpstr>华文新魏</vt:lpstr>
      <vt:lpstr>华文楷体</vt:lpstr>
      <vt:lpstr>微软雅黑</vt:lpstr>
      <vt:lpstr>Arial Unicode MS</vt:lpstr>
      <vt:lpstr>剪切</vt:lpstr>
      <vt:lpstr>房价预测</vt:lpstr>
      <vt:lpstr> 总体概述</vt:lpstr>
      <vt:lpstr>主要问题</vt:lpstr>
      <vt:lpstr>解决方案 </vt:lpstr>
      <vt:lpstr>数据观察</vt:lpstr>
      <vt:lpstr>运行结果展示</vt:lpstr>
      <vt:lpstr> </vt:lpstr>
      <vt:lpstr> </vt:lpstr>
      <vt:lpstr>数据清洗</vt:lpstr>
      <vt:lpstr>数据清洗</vt:lpstr>
      <vt:lpstr>数据清洗</vt:lpstr>
      <vt:lpstr>特征重构</vt:lpstr>
      <vt:lpstr>特征重构</vt:lpstr>
      <vt:lpstr>特征重构</vt:lpstr>
      <vt:lpstr>特征重构</vt:lpstr>
      <vt:lpstr>PowerPoint 演示文稿</vt:lpstr>
      <vt:lpstr>实验性能 </vt:lpstr>
      <vt:lpstr>实验性能 </vt:lpstr>
      <vt:lpstr>评估函数</vt:lpstr>
      <vt:lpstr>THANK YOU~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房价预测</dc:title>
  <dc:creator>刘 家溪</dc:creator>
  <cp:lastModifiedBy>mewin</cp:lastModifiedBy>
  <cp:revision>18</cp:revision>
  <dcterms:created xsi:type="dcterms:W3CDTF">2020-12-25T08:37:00Z</dcterms:created>
  <dcterms:modified xsi:type="dcterms:W3CDTF">2020-12-26T14:53:33Z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