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483" r:id="rId3"/>
    <p:sldId id="484" r:id="rId4"/>
    <p:sldId id="488" r:id="rId5"/>
    <p:sldId id="485" r:id="rId6"/>
    <p:sldId id="500" r:id="rId7"/>
    <p:sldId id="491" r:id="rId8"/>
    <p:sldId id="486" r:id="rId9"/>
    <p:sldId id="492" r:id="rId10"/>
    <p:sldId id="494" r:id="rId11"/>
    <p:sldId id="493" r:id="rId12"/>
    <p:sldId id="495" r:id="rId13"/>
    <p:sldId id="496" r:id="rId14"/>
    <p:sldId id="498" r:id="rId15"/>
    <p:sldId id="49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Natali - External" initials="LN-E" lastIdx="1" clrIdx="0">
    <p:extLst>
      <p:ext uri="{19B8F6BF-5375-455C-9EA6-DF929625EA0E}">
        <p15:presenceInfo xmlns:p15="http://schemas.microsoft.com/office/powerpoint/2012/main" userId="S::natalil@ynap.world::d5bd336a-750e-44f4-9c39-08868a5d49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5" d="100"/>
          <a:sy n="125" d="100"/>
        </p:scale>
        <p:origin x="17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8/17/2022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8/17/2022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3369320" cy="1354217"/>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Clean Architecture</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What is Clean Architecture?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Solution structure</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7239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Solution structure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dirty="0">
                <a:latin typeface="Arial" panose="020B0604020202020204" pitchFamily="34" charset="0"/>
                <a:cs typeface="Arial" panose="020B0604020202020204" pitchFamily="34" charset="0"/>
              </a:rPr>
              <a:t>The Core Layer</a:t>
            </a:r>
          </a:p>
        </p:txBody>
      </p:sp>
      <p:sp>
        <p:nvSpPr>
          <p:cNvPr id="8" name="TextBox 7">
            <a:extLst>
              <a:ext uri="{FF2B5EF4-FFF2-40B4-BE49-F238E27FC236}">
                <a16:creationId xmlns:a16="http://schemas.microsoft.com/office/drawing/2014/main" id="{64D7344E-DC18-42B7-B176-628714640CF2}"/>
              </a:ext>
            </a:extLst>
          </p:cNvPr>
          <p:cNvSpPr txBox="1"/>
          <p:nvPr/>
        </p:nvSpPr>
        <p:spPr>
          <a:xfrm>
            <a:off x="5740526" y="892547"/>
            <a:ext cx="6090537" cy="31085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600" b="0" dirty="0"/>
              <a:t>The Core Layer is made up of two parts:</a:t>
            </a:r>
          </a:p>
          <a:p>
            <a:pPr marL="285750" indent="-285750">
              <a:lnSpc>
                <a:spcPct val="100000"/>
              </a:lnSpc>
              <a:buFont typeface="Arial" panose="020B0604020202020204" pitchFamily="34" charset="0"/>
              <a:buChar char="•"/>
            </a:pPr>
            <a:r>
              <a:rPr lang="en-US" sz="1600" b="0" dirty="0"/>
              <a:t>the inner core (the domain)</a:t>
            </a:r>
          </a:p>
          <a:p>
            <a:pPr marL="285750" indent="-285750">
              <a:lnSpc>
                <a:spcPct val="100000"/>
              </a:lnSpc>
              <a:buFont typeface="Arial" panose="020B0604020202020204" pitchFamily="34" charset="0"/>
              <a:buChar char="•"/>
            </a:pPr>
            <a:r>
              <a:rPr lang="en-US" sz="1600" b="0" dirty="0"/>
              <a:t>the outer core (the application)</a:t>
            </a:r>
          </a:p>
          <a:p>
            <a:pPr>
              <a:lnSpc>
                <a:spcPct val="100000"/>
              </a:lnSpc>
            </a:pPr>
            <a:r>
              <a:rPr lang="en-US" sz="1600" b="0" dirty="0"/>
              <a:t>This consists of two projects:</a:t>
            </a:r>
          </a:p>
          <a:p>
            <a:pPr marL="285750" indent="-285750">
              <a:lnSpc>
                <a:spcPct val="100000"/>
              </a:lnSpc>
              <a:buFont typeface="Arial" panose="020B0604020202020204" pitchFamily="34" charset="0"/>
              <a:buChar char="•"/>
            </a:pPr>
            <a:r>
              <a:rPr lang="en-US" sz="1600" b="0" dirty="0"/>
              <a:t>Domain project</a:t>
            </a:r>
          </a:p>
          <a:p>
            <a:pPr marL="285750" indent="-285750">
              <a:lnSpc>
                <a:spcPct val="100000"/>
              </a:lnSpc>
              <a:buFont typeface="Arial" panose="020B0604020202020204" pitchFamily="34" charset="0"/>
              <a:buChar char="•"/>
            </a:pPr>
            <a:r>
              <a:rPr lang="en-US" sz="1600" b="0" dirty="0"/>
              <a:t>Application project</a:t>
            </a:r>
          </a:p>
        </p:txBody>
      </p:sp>
      <p:pic>
        <p:nvPicPr>
          <p:cNvPr id="11" name="Picture 10">
            <a:extLst>
              <a:ext uri="{FF2B5EF4-FFF2-40B4-BE49-F238E27FC236}">
                <a16:creationId xmlns:a16="http://schemas.microsoft.com/office/drawing/2014/main" id="{64E79A29-DAB1-4B16-A1B5-8D4C39A42A60}"/>
              </a:ext>
            </a:extLst>
          </p:cNvPr>
          <p:cNvPicPr>
            <a:picLocks noChangeAspect="1"/>
          </p:cNvPicPr>
          <p:nvPr/>
        </p:nvPicPr>
        <p:blipFill>
          <a:blip r:embed="rId2"/>
          <a:stretch>
            <a:fillRect/>
          </a:stretch>
        </p:blipFill>
        <p:spPr>
          <a:xfrm>
            <a:off x="360937" y="892547"/>
            <a:ext cx="4781550" cy="2952750"/>
          </a:xfrm>
          <a:prstGeom prst="rect">
            <a:avLst/>
          </a:prstGeom>
        </p:spPr>
      </p:pic>
    </p:spTree>
    <p:extLst>
      <p:ext uri="{BB962C8B-B14F-4D97-AF65-F5344CB8AC3E}">
        <p14:creationId xmlns:p14="http://schemas.microsoft.com/office/powerpoint/2010/main" val="92817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7239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Solution structure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dirty="0">
                <a:latin typeface="Arial" panose="020B0604020202020204" pitchFamily="34" charset="0"/>
                <a:cs typeface="Arial" panose="020B0604020202020204" pitchFamily="34" charset="0"/>
              </a:rPr>
              <a:t>Inner Core (Domain Layer)</a:t>
            </a:r>
          </a:p>
        </p:txBody>
      </p:sp>
      <p:sp>
        <p:nvSpPr>
          <p:cNvPr id="8" name="TextBox 7">
            <a:extLst>
              <a:ext uri="{FF2B5EF4-FFF2-40B4-BE49-F238E27FC236}">
                <a16:creationId xmlns:a16="http://schemas.microsoft.com/office/drawing/2014/main" id="{64D7344E-DC18-42B7-B176-628714640CF2}"/>
              </a:ext>
            </a:extLst>
          </p:cNvPr>
          <p:cNvSpPr txBox="1"/>
          <p:nvPr/>
        </p:nvSpPr>
        <p:spPr>
          <a:xfrm>
            <a:off x="5282418" y="892547"/>
            <a:ext cx="6548645" cy="54846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This layer contains application-independent business logic. This is the part of the business logic which would be the same even if we weren’t building a software. It is a formulation of the core business rules.</a:t>
            </a:r>
          </a:p>
          <a:p>
            <a:r>
              <a:rPr lang="en-US" sz="1400" b="0" dirty="0"/>
              <a:t>The organization of this project follows Domain-Driven design patterns, although this is a matter of preference and can be handled any way you see fit. This includes:</a:t>
            </a:r>
          </a:p>
          <a:p>
            <a:pPr marL="285750" indent="-285750">
              <a:buFont typeface="Arial" panose="020B0604020202020204" pitchFamily="34" charset="0"/>
              <a:buChar char="•"/>
            </a:pPr>
            <a:r>
              <a:rPr lang="en-US" sz="1400" b="0" dirty="0"/>
              <a:t>Aggregates (groups of entities), entities (business model classes that are persisted), value objects, custom domain exceptions, DTOs, and interfaces for domain services.</a:t>
            </a:r>
          </a:p>
          <a:p>
            <a:pPr marL="285750" indent="-285750">
              <a:buFont typeface="Arial" panose="020B0604020202020204" pitchFamily="34" charset="0"/>
              <a:buChar char="•"/>
            </a:pPr>
            <a:r>
              <a:rPr lang="en-US" sz="1400" b="0" dirty="0"/>
              <a:t>Interfaces for domain-driven design concepts (i.e. </a:t>
            </a:r>
            <a:r>
              <a:rPr lang="en-US" sz="1400" b="0" dirty="0" err="1"/>
              <a:t>IAggregateRoot</a:t>
            </a:r>
            <a:r>
              <a:rPr lang="en-US" sz="1400" b="0" dirty="0"/>
              <a:t>, </a:t>
            </a:r>
            <a:r>
              <a:rPr lang="en-US" sz="1400" b="0" dirty="0" err="1"/>
              <a:t>IDomainEvent</a:t>
            </a:r>
            <a:r>
              <a:rPr lang="en-US" sz="1400" b="0" dirty="0"/>
              <a:t>, </a:t>
            </a:r>
            <a:r>
              <a:rPr lang="en-US" sz="1400" b="0" dirty="0" err="1"/>
              <a:t>IEntity</a:t>
            </a:r>
            <a:r>
              <a:rPr lang="en-US" sz="1400" b="0" dirty="0"/>
              <a:t>).</a:t>
            </a:r>
          </a:p>
          <a:p>
            <a:pPr marL="285750" indent="-285750">
              <a:buFont typeface="Arial" panose="020B0604020202020204" pitchFamily="34" charset="0"/>
              <a:buChar char="•"/>
            </a:pPr>
            <a:r>
              <a:rPr lang="en-US" sz="1400" b="0" dirty="0"/>
              <a:t>Base implementations of aggregate root and domain event. Also contains specific domain events and handlers pertaining to the business processes</a:t>
            </a:r>
          </a:p>
        </p:txBody>
      </p:sp>
      <p:pic>
        <p:nvPicPr>
          <p:cNvPr id="12" name="Picture 11">
            <a:extLst>
              <a:ext uri="{FF2B5EF4-FFF2-40B4-BE49-F238E27FC236}">
                <a16:creationId xmlns:a16="http://schemas.microsoft.com/office/drawing/2014/main" id="{F180039F-CBE9-47F9-AE3D-0C47F772FF2E}"/>
              </a:ext>
            </a:extLst>
          </p:cNvPr>
          <p:cNvPicPr>
            <a:picLocks noChangeAspect="1"/>
          </p:cNvPicPr>
          <p:nvPr/>
        </p:nvPicPr>
        <p:blipFill>
          <a:blip r:embed="rId2"/>
          <a:stretch>
            <a:fillRect/>
          </a:stretch>
        </p:blipFill>
        <p:spPr>
          <a:xfrm>
            <a:off x="188887" y="892547"/>
            <a:ext cx="4791075" cy="4476750"/>
          </a:xfrm>
          <a:prstGeom prst="rect">
            <a:avLst/>
          </a:prstGeom>
        </p:spPr>
      </p:pic>
    </p:spTree>
    <p:extLst>
      <p:ext uri="{BB962C8B-B14F-4D97-AF65-F5344CB8AC3E}">
        <p14:creationId xmlns:p14="http://schemas.microsoft.com/office/powerpoint/2010/main" val="275486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7239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Solution structure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dirty="0">
                <a:latin typeface="Arial" panose="020B0604020202020204" pitchFamily="34" charset="0"/>
                <a:cs typeface="Arial" panose="020B0604020202020204" pitchFamily="34" charset="0"/>
              </a:rPr>
              <a:t>Outer Core (Application Layer)</a:t>
            </a:r>
          </a:p>
        </p:txBody>
      </p:sp>
      <p:sp>
        <p:nvSpPr>
          <p:cNvPr id="8" name="TextBox 7">
            <a:extLst>
              <a:ext uri="{FF2B5EF4-FFF2-40B4-BE49-F238E27FC236}">
                <a16:creationId xmlns:a16="http://schemas.microsoft.com/office/drawing/2014/main" id="{64D7344E-DC18-42B7-B176-628714640CF2}"/>
              </a:ext>
            </a:extLst>
          </p:cNvPr>
          <p:cNvSpPr txBox="1"/>
          <p:nvPr/>
        </p:nvSpPr>
        <p:spPr>
          <a:xfrm>
            <a:off x="5282418" y="892547"/>
            <a:ext cx="6548645" cy="545386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This layer contains application-specific business logic.</a:t>
            </a:r>
            <a:br>
              <a:rPr lang="en-US" sz="1400" b="0" dirty="0"/>
            </a:br>
            <a:r>
              <a:rPr lang="en-US" sz="1400" b="0" dirty="0"/>
              <a:t>It only depends on Domain project.</a:t>
            </a:r>
            <a:br>
              <a:rPr lang="en-US" sz="1400" b="0" dirty="0"/>
            </a:br>
            <a:r>
              <a:rPr lang="en-US" sz="1400" b="0" dirty="0"/>
              <a:t>This contains the “what” the system should do. This includes:</a:t>
            </a:r>
          </a:p>
          <a:p>
            <a:pPr marL="285750" indent="-285750">
              <a:buFont typeface="Arial" panose="020B0604020202020204" pitchFamily="34" charset="0"/>
              <a:buChar char="•"/>
            </a:pPr>
            <a:r>
              <a:rPr lang="en-US" sz="1400" b="0" dirty="0"/>
              <a:t>Interfaces for infrastructure components such as repositories, unit-of-work and event sourcing.</a:t>
            </a:r>
          </a:p>
          <a:p>
            <a:pPr marL="285750" indent="-285750">
              <a:buFont typeface="Arial" panose="020B0604020202020204" pitchFamily="34" charset="0"/>
              <a:buChar char="•"/>
            </a:pPr>
            <a:r>
              <a:rPr lang="en-US" sz="1400" b="0" dirty="0"/>
              <a:t>Commands and Queries models and handlers</a:t>
            </a:r>
          </a:p>
          <a:p>
            <a:pPr marL="285750" indent="-285750">
              <a:buFont typeface="Arial" panose="020B0604020202020204" pitchFamily="34" charset="0"/>
              <a:buChar char="•"/>
            </a:pPr>
            <a:r>
              <a:rPr lang="en-US" sz="1400" b="0" dirty="0"/>
              <a:t>Interfaces and DTOs for cross-cutting concerns (i.e. service bus)</a:t>
            </a:r>
          </a:p>
          <a:p>
            <a:pPr marL="285750" indent="-285750">
              <a:buFont typeface="Arial" panose="020B0604020202020204" pitchFamily="34" charset="0"/>
              <a:buChar char="•"/>
            </a:pPr>
            <a:r>
              <a:rPr lang="en-US" sz="1400" b="0" dirty="0"/>
              <a:t>Authorization operations, requirements and handlers implementations</a:t>
            </a:r>
          </a:p>
          <a:p>
            <a:pPr marL="285750" indent="-285750">
              <a:buFont typeface="Arial" panose="020B0604020202020204" pitchFamily="34" charset="0"/>
              <a:buChar char="•"/>
            </a:pPr>
            <a:r>
              <a:rPr lang="en-US" sz="1400" b="0" dirty="0"/>
              <a:t>Interfaces and concrete implementations of application-specific business logic services.</a:t>
            </a:r>
          </a:p>
          <a:p>
            <a:pPr marL="285750" indent="-285750">
              <a:buFont typeface="Arial" panose="020B0604020202020204" pitchFamily="34" charset="0"/>
              <a:buChar char="•"/>
            </a:pPr>
            <a:r>
              <a:rPr lang="en-US" sz="1400" b="0" dirty="0"/>
              <a:t>Mapping profiles between domain entities and CQRS models</a:t>
            </a:r>
          </a:p>
        </p:txBody>
      </p:sp>
      <p:pic>
        <p:nvPicPr>
          <p:cNvPr id="5" name="Picture 4">
            <a:extLst>
              <a:ext uri="{FF2B5EF4-FFF2-40B4-BE49-F238E27FC236}">
                <a16:creationId xmlns:a16="http://schemas.microsoft.com/office/drawing/2014/main" id="{19D76AF6-0B8E-431C-9C84-278B44DF0633}"/>
              </a:ext>
            </a:extLst>
          </p:cNvPr>
          <p:cNvPicPr>
            <a:picLocks noChangeAspect="1"/>
          </p:cNvPicPr>
          <p:nvPr/>
        </p:nvPicPr>
        <p:blipFill>
          <a:blip r:embed="rId2"/>
          <a:stretch>
            <a:fillRect/>
          </a:stretch>
        </p:blipFill>
        <p:spPr>
          <a:xfrm>
            <a:off x="188887" y="892547"/>
            <a:ext cx="4781550" cy="4191000"/>
          </a:xfrm>
          <a:prstGeom prst="rect">
            <a:avLst/>
          </a:prstGeom>
        </p:spPr>
      </p:pic>
      <p:sp>
        <p:nvSpPr>
          <p:cNvPr id="9" name="TextBox 8">
            <a:extLst>
              <a:ext uri="{FF2B5EF4-FFF2-40B4-BE49-F238E27FC236}">
                <a16:creationId xmlns:a16="http://schemas.microsoft.com/office/drawing/2014/main" id="{2BBBE761-1A7B-4F30-8CEA-01FC26E8FD63}"/>
              </a:ext>
            </a:extLst>
          </p:cNvPr>
          <p:cNvSpPr txBox="1"/>
          <p:nvPr/>
        </p:nvSpPr>
        <p:spPr>
          <a:xfrm>
            <a:off x="188888" y="5271978"/>
            <a:ext cx="4781550" cy="102188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NOTE: it contains the abstraction of, for example, a database access, but it does not contain the concrete implementation</a:t>
            </a:r>
          </a:p>
        </p:txBody>
      </p:sp>
    </p:spTree>
    <p:extLst>
      <p:ext uri="{BB962C8B-B14F-4D97-AF65-F5344CB8AC3E}">
        <p14:creationId xmlns:p14="http://schemas.microsoft.com/office/powerpoint/2010/main" val="1481255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7239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Solution structure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dirty="0">
                <a:latin typeface="Arial" panose="020B0604020202020204" pitchFamily="34" charset="0"/>
                <a:cs typeface="Arial" panose="020B0604020202020204" pitchFamily="34" charset="0"/>
              </a:rPr>
              <a:t>The Infrastructure Layer</a:t>
            </a:r>
          </a:p>
        </p:txBody>
      </p:sp>
      <p:sp>
        <p:nvSpPr>
          <p:cNvPr id="8" name="TextBox 7">
            <a:extLst>
              <a:ext uri="{FF2B5EF4-FFF2-40B4-BE49-F238E27FC236}">
                <a16:creationId xmlns:a16="http://schemas.microsoft.com/office/drawing/2014/main" id="{64D7344E-DC18-42B7-B176-628714640CF2}"/>
              </a:ext>
            </a:extLst>
          </p:cNvPr>
          <p:cNvSpPr txBox="1"/>
          <p:nvPr/>
        </p:nvSpPr>
        <p:spPr>
          <a:xfrm>
            <a:off x="5282418" y="892547"/>
            <a:ext cx="6548645" cy="570925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This layer contains details, concrete implementations for repositories, unit-of-work, event store, service bus implementations etc.</a:t>
            </a:r>
            <a:br>
              <a:rPr lang="en-US" sz="1400" b="0" dirty="0"/>
            </a:br>
            <a:r>
              <a:rPr lang="en-US" sz="1400" b="0" dirty="0"/>
              <a:t>It directly depends on Application project.</a:t>
            </a:r>
            <a:br>
              <a:rPr lang="en-US" sz="1400" b="0" dirty="0"/>
            </a:br>
            <a:r>
              <a:rPr lang="en-US" sz="1400" b="0" dirty="0"/>
              <a:t>It contains the “how” the system should do what is supposed to do.</a:t>
            </a:r>
            <a:br>
              <a:rPr lang="en-US" sz="1400" b="0" dirty="0"/>
            </a:br>
            <a:r>
              <a:rPr lang="en-US" sz="1400" b="0" dirty="0"/>
              <a:t>The decoupling between the application layer and the infrastructure layer is what allows solution structures like this one to change and/or add specific implementations as the project requirements change.</a:t>
            </a:r>
          </a:p>
          <a:p>
            <a:pPr>
              <a:lnSpc>
                <a:spcPct val="100000"/>
              </a:lnSpc>
            </a:pPr>
            <a:r>
              <a:rPr lang="en-US" sz="1400" b="0" dirty="0"/>
              <a:t>In overview, this layer contains:</a:t>
            </a:r>
          </a:p>
          <a:p>
            <a:pPr marL="285750" indent="-285750">
              <a:lnSpc>
                <a:spcPct val="100000"/>
              </a:lnSpc>
              <a:buFont typeface="Arial" panose="020B0604020202020204" pitchFamily="34" charset="0"/>
              <a:buChar char="•"/>
            </a:pPr>
            <a:r>
              <a:rPr lang="en-US" sz="1400" b="0" dirty="0"/>
              <a:t>Generic and specific repositories implementations</a:t>
            </a:r>
          </a:p>
          <a:p>
            <a:pPr marL="285750" indent="-285750">
              <a:lnSpc>
                <a:spcPct val="100000"/>
              </a:lnSpc>
              <a:buFont typeface="Arial" panose="020B0604020202020204" pitchFamily="34" charset="0"/>
              <a:buChar char="•"/>
            </a:pPr>
            <a:r>
              <a:rPr lang="en-US" sz="1400" b="0" dirty="0"/>
              <a:t>EF </a:t>
            </a:r>
            <a:r>
              <a:rPr lang="en-US" sz="1400" b="0" dirty="0" err="1"/>
              <a:t>DbContexts</a:t>
            </a:r>
            <a:r>
              <a:rPr lang="en-US" sz="1400" b="0" dirty="0"/>
              <a:t>, data models and migrations</a:t>
            </a:r>
          </a:p>
          <a:p>
            <a:pPr marL="285750" indent="-285750">
              <a:lnSpc>
                <a:spcPct val="100000"/>
              </a:lnSpc>
              <a:buFont typeface="Arial" panose="020B0604020202020204" pitchFamily="34" charset="0"/>
              <a:buChar char="•"/>
            </a:pPr>
            <a:r>
              <a:rPr lang="en-US" sz="1400" b="0" dirty="0"/>
              <a:t>Event sourcing persistence and services implementations</a:t>
            </a:r>
          </a:p>
          <a:p>
            <a:pPr marL="285750" indent="-285750">
              <a:lnSpc>
                <a:spcPct val="100000"/>
              </a:lnSpc>
              <a:buFont typeface="Arial" panose="020B0604020202020204" pitchFamily="34" charset="0"/>
              <a:buChar char="•"/>
            </a:pPr>
            <a:r>
              <a:rPr lang="en-US" sz="1400" b="0" dirty="0"/>
              <a:t>Implementations for cross-cutting concerns (</a:t>
            </a:r>
            <a:r>
              <a:rPr lang="en-US" sz="1400" b="0" dirty="0" err="1"/>
              <a:t>i.e</a:t>
            </a:r>
            <a:r>
              <a:rPr lang="en-US" sz="1400" b="0" dirty="0"/>
              <a:t>, application configuration service, localization service etc.)</a:t>
            </a:r>
          </a:p>
          <a:p>
            <a:pPr marL="285750" indent="-285750">
              <a:lnSpc>
                <a:spcPct val="100000"/>
              </a:lnSpc>
              <a:buFont typeface="Arial" panose="020B0604020202020204" pitchFamily="34" charset="0"/>
              <a:buChar char="•"/>
            </a:pPr>
            <a:r>
              <a:rPr lang="en-US" sz="1400" b="0" dirty="0"/>
              <a:t>Data entity auditing implementation</a:t>
            </a:r>
          </a:p>
        </p:txBody>
      </p:sp>
      <p:pic>
        <p:nvPicPr>
          <p:cNvPr id="6" name="Picture 5">
            <a:extLst>
              <a:ext uri="{FF2B5EF4-FFF2-40B4-BE49-F238E27FC236}">
                <a16:creationId xmlns:a16="http://schemas.microsoft.com/office/drawing/2014/main" id="{4D993D20-E1F6-4FBC-93BB-59D3C8748A37}"/>
              </a:ext>
            </a:extLst>
          </p:cNvPr>
          <p:cNvPicPr>
            <a:picLocks noChangeAspect="1"/>
          </p:cNvPicPr>
          <p:nvPr/>
        </p:nvPicPr>
        <p:blipFill>
          <a:blip r:embed="rId2"/>
          <a:stretch>
            <a:fillRect/>
          </a:stretch>
        </p:blipFill>
        <p:spPr>
          <a:xfrm>
            <a:off x="360937" y="892547"/>
            <a:ext cx="4752975" cy="4295775"/>
          </a:xfrm>
          <a:prstGeom prst="rect">
            <a:avLst/>
          </a:prstGeom>
        </p:spPr>
      </p:pic>
    </p:spTree>
    <p:extLst>
      <p:ext uri="{BB962C8B-B14F-4D97-AF65-F5344CB8AC3E}">
        <p14:creationId xmlns:p14="http://schemas.microsoft.com/office/powerpoint/2010/main" val="66242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7239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Solution structure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dirty="0">
                <a:latin typeface="Arial" panose="020B0604020202020204" pitchFamily="34" charset="0"/>
                <a:cs typeface="Arial" panose="020B0604020202020204" pitchFamily="34" charset="0"/>
              </a:rPr>
              <a:t>The Presentation Layer</a:t>
            </a:r>
          </a:p>
        </p:txBody>
      </p:sp>
      <p:sp>
        <p:nvSpPr>
          <p:cNvPr id="8" name="TextBox 7">
            <a:extLst>
              <a:ext uri="{FF2B5EF4-FFF2-40B4-BE49-F238E27FC236}">
                <a16:creationId xmlns:a16="http://schemas.microsoft.com/office/drawing/2014/main" id="{64D7344E-DC18-42B7-B176-628714640CF2}"/>
              </a:ext>
            </a:extLst>
          </p:cNvPr>
          <p:cNvSpPr txBox="1"/>
          <p:nvPr/>
        </p:nvSpPr>
        <p:spPr>
          <a:xfrm>
            <a:off x="5282418" y="892547"/>
            <a:ext cx="6548645" cy="57924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This layer essentially contains the I/O components of the system, the GUI, REST APIs, mobile applications or console shells, and anything directly related to them.</a:t>
            </a:r>
            <a:br>
              <a:rPr lang="en-US" sz="1400" b="0" dirty="0"/>
            </a:br>
            <a:endParaRPr lang="en-US" sz="1400" b="0" dirty="0"/>
          </a:p>
          <a:p>
            <a:r>
              <a:rPr lang="en-US" sz="1400" b="0" dirty="0"/>
              <a:t>It depends on Application and Infrastructure projects but, important: The </a:t>
            </a:r>
            <a:r>
              <a:rPr lang="en-US" sz="1400" b="0" dirty="0" err="1"/>
              <a:t>onflu</a:t>
            </a:r>
            <a:r>
              <a:rPr lang="en-US" sz="1400" b="0" dirty="0"/>
              <a:t> reason because it depends also on Infrastructure layer is to do </a:t>
            </a:r>
            <a:r>
              <a:rPr lang="en-US" sz="1400" dirty="0"/>
              <a:t>service registration on </a:t>
            </a:r>
            <a:r>
              <a:rPr lang="en-US" sz="1400" dirty="0" err="1"/>
              <a:t>Startup.cs</a:t>
            </a:r>
            <a:r>
              <a:rPr lang="en-US" sz="1400" b="0" dirty="0"/>
              <a:t>.</a:t>
            </a:r>
            <a:br>
              <a:rPr lang="en-US" sz="1400" b="0" dirty="0"/>
            </a:br>
            <a:endParaRPr lang="en-US" sz="1400" b="0" dirty="0"/>
          </a:p>
          <a:p>
            <a:r>
              <a:rPr lang="en-US" sz="1400" b="0" dirty="0"/>
              <a:t>It is the starting point of our application.</a:t>
            </a:r>
          </a:p>
          <a:p>
            <a:r>
              <a:rPr lang="en-US" sz="1400" b="0" dirty="0"/>
              <a:t>For this starting point solution, it contains the following:</a:t>
            </a:r>
          </a:p>
          <a:p>
            <a:pPr marL="285750" indent="-285750">
              <a:buFont typeface="Arial" panose="020B0604020202020204" pitchFamily="34" charset="0"/>
              <a:buChar char="•"/>
            </a:pPr>
            <a:r>
              <a:rPr lang="en-US" sz="1400" b="0" dirty="0"/>
              <a:t>ASP.NET Core MVC web application using Razor Components</a:t>
            </a:r>
          </a:p>
          <a:p>
            <a:pPr marL="285750" indent="-285750">
              <a:buFont typeface="Arial" panose="020B0604020202020204" pitchFamily="34" charset="0"/>
              <a:buChar char="•"/>
            </a:pPr>
            <a:r>
              <a:rPr lang="en-US" sz="1400" b="0" dirty="0"/>
              <a:t>A shared class library containing common Razor Components, such as toast notifications, modal components, </a:t>
            </a:r>
            <a:r>
              <a:rPr lang="en-US" sz="1400" b="0" dirty="0" err="1"/>
              <a:t>Blazor</a:t>
            </a:r>
            <a:r>
              <a:rPr lang="en-US" sz="1400" b="0" dirty="0"/>
              <a:t> Select2, </a:t>
            </a:r>
            <a:r>
              <a:rPr lang="en-US" sz="1400" b="0" dirty="0" err="1"/>
              <a:t>DataTablesJS</a:t>
            </a:r>
            <a:r>
              <a:rPr lang="en-US" sz="1400" b="0" dirty="0"/>
              <a:t> integration and CRUD buttons</a:t>
            </a:r>
          </a:p>
        </p:txBody>
      </p:sp>
      <p:pic>
        <p:nvPicPr>
          <p:cNvPr id="6" name="Picture 5">
            <a:extLst>
              <a:ext uri="{FF2B5EF4-FFF2-40B4-BE49-F238E27FC236}">
                <a16:creationId xmlns:a16="http://schemas.microsoft.com/office/drawing/2014/main" id="{35EA8515-8E0D-4D17-8553-EB71588524DF}"/>
              </a:ext>
            </a:extLst>
          </p:cNvPr>
          <p:cNvPicPr>
            <a:picLocks noChangeAspect="1"/>
          </p:cNvPicPr>
          <p:nvPr/>
        </p:nvPicPr>
        <p:blipFill>
          <a:blip r:embed="rId2"/>
          <a:stretch>
            <a:fillRect/>
          </a:stretch>
        </p:blipFill>
        <p:spPr>
          <a:xfrm>
            <a:off x="360937" y="890915"/>
            <a:ext cx="4772025" cy="5715000"/>
          </a:xfrm>
          <a:prstGeom prst="rect">
            <a:avLst/>
          </a:prstGeom>
        </p:spPr>
      </p:pic>
    </p:spTree>
    <p:extLst>
      <p:ext uri="{BB962C8B-B14F-4D97-AF65-F5344CB8AC3E}">
        <p14:creationId xmlns:p14="http://schemas.microsoft.com/office/powerpoint/2010/main" val="100798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7239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Solution structure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dirty="0">
                <a:latin typeface="Arial" panose="020B0604020202020204" pitchFamily="34" charset="0"/>
                <a:cs typeface="Arial" panose="020B0604020202020204" pitchFamily="34" charset="0"/>
              </a:rPr>
              <a:t>tests folder</a:t>
            </a:r>
          </a:p>
        </p:txBody>
      </p:sp>
      <p:sp>
        <p:nvSpPr>
          <p:cNvPr id="8" name="TextBox 7">
            <a:extLst>
              <a:ext uri="{FF2B5EF4-FFF2-40B4-BE49-F238E27FC236}">
                <a16:creationId xmlns:a16="http://schemas.microsoft.com/office/drawing/2014/main" id="{64D7344E-DC18-42B7-B176-628714640CF2}"/>
              </a:ext>
            </a:extLst>
          </p:cNvPr>
          <p:cNvSpPr txBox="1"/>
          <p:nvPr/>
        </p:nvSpPr>
        <p:spPr>
          <a:xfrm>
            <a:off x="5282418" y="892547"/>
            <a:ext cx="6548645" cy="451514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tests folder contains one project per type of test per project</a:t>
            </a:r>
          </a:p>
          <a:p>
            <a:r>
              <a:rPr lang="en-US" sz="1400" b="0" dirty="0"/>
              <a:t>Application project has both unit tests and integration tests so, tests folder will contain two projects:</a:t>
            </a:r>
            <a:br>
              <a:rPr lang="en-US" sz="1400" b="0" dirty="0"/>
            </a:br>
            <a:r>
              <a:rPr lang="en-US" sz="1400" b="0" dirty="0"/>
              <a:t>- </a:t>
            </a:r>
            <a:r>
              <a:rPr lang="en-US" sz="1400" b="0" dirty="0" err="1"/>
              <a:t>Application.UnitTests</a:t>
            </a:r>
            <a:br>
              <a:rPr lang="en-US" sz="1400" b="0" dirty="0"/>
            </a:br>
            <a:r>
              <a:rPr lang="en-US" sz="1400" b="0" dirty="0"/>
              <a:t>- </a:t>
            </a:r>
            <a:r>
              <a:rPr lang="en-US" sz="1400" b="0" dirty="0" err="1"/>
              <a:t>Application.IntegrationTests</a:t>
            </a:r>
            <a:endParaRPr lang="en-US" sz="1400" b="0" dirty="0"/>
          </a:p>
          <a:p>
            <a:r>
              <a:rPr lang="en-US" sz="1400" b="0" dirty="0"/>
              <a:t>Domain project has unit tests so, tests folder will contain:</a:t>
            </a:r>
            <a:br>
              <a:rPr lang="en-US" sz="1400" b="0" dirty="0"/>
            </a:br>
            <a:r>
              <a:rPr lang="en-US" sz="1400" b="0" dirty="0"/>
              <a:t>- </a:t>
            </a:r>
            <a:r>
              <a:rPr lang="en-US" sz="1400" b="0" dirty="0" err="1"/>
              <a:t>Domain.UnitTests</a:t>
            </a:r>
            <a:endParaRPr lang="en-US" sz="1400" b="0" dirty="0"/>
          </a:p>
          <a:p>
            <a:r>
              <a:rPr lang="en-US" sz="1400" b="0" dirty="0" err="1"/>
              <a:t>WebUI</a:t>
            </a:r>
            <a:r>
              <a:rPr lang="en-US" sz="1400" b="0" dirty="0"/>
              <a:t> project has acceptance tests so, tests folder will contain:</a:t>
            </a:r>
            <a:br>
              <a:rPr lang="en-US" sz="1400" b="0" dirty="0"/>
            </a:br>
            <a:r>
              <a:rPr lang="en-US" sz="1400" b="0" dirty="0"/>
              <a:t>- </a:t>
            </a:r>
            <a:r>
              <a:rPr lang="en-US" sz="1400" b="0" dirty="0" err="1"/>
              <a:t>WebUI.AcceptanceTests</a:t>
            </a:r>
            <a:endParaRPr lang="en-US" sz="1400" b="0" dirty="0"/>
          </a:p>
          <a:p>
            <a:r>
              <a:rPr lang="en-US" sz="1400" b="0" dirty="0"/>
              <a:t>and so on…</a:t>
            </a:r>
          </a:p>
        </p:txBody>
      </p:sp>
      <p:pic>
        <p:nvPicPr>
          <p:cNvPr id="10" name="Picture 9">
            <a:extLst>
              <a:ext uri="{FF2B5EF4-FFF2-40B4-BE49-F238E27FC236}">
                <a16:creationId xmlns:a16="http://schemas.microsoft.com/office/drawing/2014/main" id="{0A7ACE18-8778-4218-95FC-D23A5545BA3D}"/>
              </a:ext>
            </a:extLst>
          </p:cNvPr>
          <p:cNvPicPr>
            <a:picLocks noChangeAspect="1"/>
          </p:cNvPicPr>
          <p:nvPr/>
        </p:nvPicPr>
        <p:blipFill>
          <a:blip r:embed="rId2"/>
          <a:stretch>
            <a:fillRect/>
          </a:stretch>
        </p:blipFill>
        <p:spPr>
          <a:xfrm>
            <a:off x="360937" y="890915"/>
            <a:ext cx="4743450" cy="2838450"/>
          </a:xfrm>
          <a:prstGeom prst="rect">
            <a:avLst/>
          </a:prstGeom>
        </p:spPr>
      </p:pic>
    </p:spTree>
    <p:extLst>
      <p:ext uri="{BB962C8B-B14F-4D97-AF65-F5344CB8AC3E}">
        <p14:creationId xmlns:p14="http://schemas.microsoft.com/office/powerpoint/2010/main" val="231482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rtial Circle 12">
            <a:extLst>
              <a:ext uri="{FF2B5EF4-FFF2-40B4-BE49-F238E27FC236}">
                <a16:creationId xmlns:a16="http://schemas.microsoft.com/office/drawing/2014/main" id="{25526AB5-0425-4157-9AE7-E6BFC1093FB3}"/>
              </a:ext>
            </a:extLst>
          </p:cNvPr>
          <p:cNvSpPr/>
          <p:nvPr/>
        </p:nvSpPr>
        <p:spPr>
          <a:xfrm>
            <a:off x="6457070" y="1924665"/>
            <a:ext cx="4754881" cy="4754881"/>
          </a:xfrm>
          <a:prstGeom prst="pie">
            <a:avLst>
              <a:gd name="adj1" fmla="val 0"/>
              <a:gd name="adj2" fmla="val 1083544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5383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What is Clean Architecture?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0" i="0" dirty="0">
                <a:effectLst/>
                <a:latin typeface="Arial" panose="020B0604020202020204" pitchFamily="34" charset="0"/>
                <a:cs typeface="Arial" panose="020B0604020202020204" pitchFamily="34" charset="0"/>
              </a:rPr>
              <a:t>What is Clean Architecture?</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834082"/>
            <a:ext cx="11450063" cy="484799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Applications that follow the </a:t>
            </a:r>
            <a:r>
              <a:rPr lang="en-US" sz="1600" dirty="0"/>
              <a:t>Dependency Inversion Principle </a:t>
            </a:r>
            <a:r>
              <a:rPr lang="en-US" sz="1600" b="0" dirty="0"/>
              <a:t>as well as the Domain-Driven Design (DDD) principles tend to arrive at a similar architecture</a:t>
            </a:r>
          </a:p>
          <a:p>
            <a:r>
              <a:rPr lang="en-US" sz="1600" b="0" dirty="0"/>
              <a:t>This architecture has gone by many names over the years:</a:t>
            </a:r>
          </a:p>
          <a:p>
            <a:pPr marL="285750" indent="-285750">
              <a:buFont typeface="Arial" panose="020B0604020202020204" pitchFamily="34" charset="0"/>
              <a:buChar char="•"/>
            </a:pPr>
            <a:r>
              <a:rPr lang="en-US" sz="1600" b="0" dirty="0"/>
              <a:t>Hexagonal Architecture</a:t>
            </a:r>
          </a:p>
          <a:p>
            <a:pPr marL="285750" indent="-285750">
              <a:buFont typeface="Arial" panose="020B0604020202020204" pitchFamily="34" charset="0"/>
              <a:buChar char="•"/>
            </a:pPr>
            <a:r>
              <a:rPr lang="en-US" sz="1600" b="0" dirty="0"/>
              <a:t>Ports-and-Adapters</a:t>
            </a:r>
          </a:p>
          <a:p>
            <a:r>
              <a:rPr lang="en-US" sz="1600" b="0" dirty="0"/>
              <a:t>More recently:</a:t>
            </a:r>
          </a:p>
          <a:p>
            <a:pPr marL="285750" indent="-285750">
              <a:buFont typeface="Arial" panose="020B0604020202020204" pitchFamily="34" charset="0"/>
              <a:buChar char="•"/>
            </a:pPr>
            <a:r>
              <a:rPr lang="en-US" sz="1600" b="0" dirty="0"/>
              <a:t>Onion Architecture</a:t>
            </a:r>
          </a:p>
          <a:p>
            <a:pPr marL="285750" indent="-285750">
              <a:buFont typeface="Arial" panose="020B0604020202020204" pitchFamily="34" charset="0"/>
              <a:buChar char="•"/>
            </a:pPr>
            <a:r>
              <a:rPr lang="en-US" sz="1600" b="0" dirty="0"/>
              <a:t>Clean Architecture</a:t>
            </a:r>
          </a:p>
        </p:txBody>
      </p:sp>
      <p:sp>
        <p:nvSpPr>
          <p:cNvPr id="14" name="Partial Circle 13">
            <a:extLst>
              <a:ext uri="{FF2B5EF4-FFF2-40B4-BE49-F238E27FC236}">
                <a16:creationId xmlns:a16="http://schemas.microsoft.com/office/drawing/2014/main" id="{D96BB206-39AD-46E1-A588-B078EF7C09A5}"/>
              </a:ext>
            </a:extLst>
          </p:cNvPr>
          <p:cNvSpPr/>
          <p:nvPr/>
        </p:nvSpPr>
        <p:spPr>
          <a:xfrm rot="10800000">
            <a:off x="6457069" y="1924663"/>
            <a:ext cx="4754881" cy="4754881"/>
          </a:xfrm>
          <a:prstGeom prst="pie">
            <a:avLst>
              <a:gd name="adj1" fmla="val 0"/>
              <a:gd name="adj2" fmla="val 1083544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9" name="TextBox 8">
            <a:extLst>
              <a:ext uri="{FF2B5EF4-FFF2-40B4-BE49-F238E27FC236}">
                <a16:creationId xmlns:a16="http://schemas.microsoft.com/office/drawing/2014/main" id="{86910D9A-2424-4EBB-8B07-717D241C4DB4}"/>
              </a:ext>
            </a:extLst>
          </p:cNvPr>
          <p:cNvSpPr txBox="1"/>
          <p:nvPr/>
        </p:nvSpPr>
        <p:spPr>
          <a:xfrm>
            <a:off x="8092089" y="2048500"/>
            <a:ext cx="1616630" cy="369332"/>
          </a:xfrm>
          <a:prstGeom prst="rect">
            <a:avLst/>
          </a:prstGeom>
          <a:noFill/>
        </p:spPr>
        <p:txBody>
          <a:bodyPr wrap="square" rtlCol="0">
            <a:spAutoFit/>
          </a:bodyPr>
          <a:lstStyle/>
          <a:p>
            <a:pPr algn="ctr"/>
            <a:r>
              <a:rPr lang="it-IT" dirty="0"/>
              <a:t>Presentation</a:t>
            </a:r>
          </a:p>
        </p:txBody>
      </p:sp>
      <p:sp>
        <p:nvSpPr>
          <p:cNvPr id="15" name="TextBox 14">
            <a:extLst>
              <a:ext uri="{FF2B5EF4-FFF2-40B4-BE49-F238E27FC236}">
                <a16:creationId xmlns:a16="http://schemas.microsoft.com/office/drawing/2014/main" id="{AAA35BDD-FF7F-4126-98C0-EC2198EB7CA6}"/>
              </a:ext>
            </a:extLst>
          </p:cNvPr>
          <p:cNvSpPr txBox="1"/>
          <p:nvPr/>
        </p:nvSpPr>
        <p:spPr>
          <a:xfrm>
            <a:off x="8046170" y="6161953"/>
            <a:ext cx="1708463" cy="369332"/>
          </a:xfrm>
          <a:prstGeom prst="rect">
            <a:avLst/>
          </a:prstGeom>
          <a:noFill/>
        </p:spPr>
        <p:txBody>
          <a:bodyPr wrap="square" rtlCol="0">
            <a:spAutoFit/>
          </a:bodyPr>
          <a:lstStyle/>
          <a:p>
            <a:pPr algn="ctr"/>
            <a:r>
              <a:rPr lang="it-IT" dirty="0"/>
              <a:t>Infrastructure</a:t>
            </a:r>
          </a:p>
        </p:txBody>
      </p:sp>
      <p:sp>
        <p:nvSpPr>
          <p:cNvPr id="16" name="Oval 15">
            <a:extLst>
              <a:ext uri="{FF2B5EF4-FFF2-40B4-BE49-F238E27FC236}">
                <a16:creationId xmlns:a16="http://schemas.microsoft.com/office/drawing/2014/main" id="{6E6A30BE-D283-4471-90B3-A9452D11DED2}"/>
              </a:ext>
            </a:extLst>
          </p:cNvPr>
          <p:cNvSpPr/>
          <p:nvPr/>
        </p:nvSpPr>
        <p:spPr>
          <a:xfrm>
            <a:off x="7041091" y="2473792"/>
            <a:ext cx="3586831" cy="358683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TextBox 16">
            <a:extLst>
              <a:ext uri="{FF2B5EF4-FFF2-40B4-BE49-F238E27FC236}">
                <a16:creationId xmlns:a16="http://schemas.microsoft.com/office/drawing/2014/main" id="{E80DAB5C-CF79-45C6-A0F0-B42FE3445B0D}"/>
              </a:ext>
            </a:extLst>
          </p:cNvPr>
          <p:cNvSpPr txBox="1"/>
          <p:nvPr/>
        </p:nvSpPr>
        <p:spPr>
          <a:xfrm>
            <a:off x="8171065" y="2812785"/>
            <a:ext cx="1458677" cy="369332"/>
          </a:xfrm>
          <a:prstGeom prst="rect">
            <a:avLst/>
          </a:prstGeom>
          <a:noFill/>
        </p:spPr>
        <p:txBody>
          <a:bodyPr wrap="square" rtlCol="0">
            <a:spAutoFit/>
          </a:bodyPr>
          <a:lstStyle/>
          <a:p>
            <a:pPr algn="ctr"/>
            <a:r>
              <a:rPr lang="it-IT" dirty="0"/>
              <a:t>Application</a:t>
            </a:r>
          </a:p>
        </p:txBody>
      </p:sp>
      <p:sp>
        <p:nvSpPr>
          <p:cNvPr id="18" name="Oval 17">
            <a:extLst>
              <a:ext uri="{FF2B5EF4-FFF2-40B4-BE49-F238E27FC236}">
                <a16:creationId xmlns:a16="http://schemas.microsoft.com/office/drawing/2014/main" id="{D8FF3C1F-4B4A-48F1-9C16-19ACFACC4DC6}"/>
              </a:ext>
            </a:extLst>
          </p:cNvPr>
          <p:cNvSpPr/>
          <p:nvPr/>
        </p:nvSpPr>
        <p:spPr>
          <a:xfrm>
            <a:off x="7972467" y="3429000"/>
            <a:ext cx="1782166" cy="178216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TextBox 18">
            <a:extLst>
              <a:ext uri="{FF2B5EF4-FFF2-40B4-BE49-F238E27FC236}">
                <a16:creationId xmlns:a16="http://schemas.microsoft.com/office/drawing/2014/main" id="{932E04B3-9875-4510-ACE4-29D7094DA144}"/>
              </a:ext>
            </a:extLst>
          </p:cNvPr>
          <p:cNvSpPr txBox="1"/>
          <p:nvPr/>
        </p:nvSpPr>
        <p:spPr>
          <a:xfrm>
            <a:off x="8360240" y="4117437"/>
            <a:ext cx="1080325" cy="369332"/>
          </a:xfrm>
          <a:prstGeom prst="rect">
            <a:avLst/>
          </a:prstGeom>
          <a:noFill/>
        </p:spPr>
        <p:txBody>
          <a:bodyPr wrap="square" rtlCol="0">
            <a:spAutoFit/>
          </a:bodyPr>
          <a:lstStyle/>
          <a:p>
            <a:pPr algn="ctr"/>
            <a:r>
              <a:rPr lang="it-IT" dirty="0"/>
              <a:t>Domain</a:t>
            </a:r>
          </a:p>
        </p:txBody>
      </p:sp>
      <p:sp>
        <p:nvSpPr>
          <p:cNvPr id="20" name="Arrow: Down 19">
            <a:extLst>
              <a:ext uri="{FF2B5EF4-FFF2-40B4-BE49-F238E27FC236}">
                <a16:creationId xmlns:a16="http://schemas.microsoft.com/office/drawing/2014/main" id="{C3843EF2-D5E7-4E99-A7B6-ED586622A905}"/>
              </a:ext>
            </a:extLst>
          </p:cNvPr>
          <p:cNvSpPr/>
          <p:nvPr/>
        </p:nvSpPr>
        <p:spPr>
          <a:xfrm>
            <a:off x="8673740" y="2358543"/>
            <a:ext cx="453321" cy="476251"/>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Arrow: Down 20">
            <a:extLst>
              <a:ext uri="{FF2B5EF4-FFF2-40B4-BE49-F238E27FC236}">
                <a16:creationId xmlns:a16="http://schemas.microsoft.com/office/drawing/2014/main" id="{5B60BEA9-4FC3-474E-8FC4-DBD9704F611C}"/>
              </a:ext>
            </a:extLst>
          </p:cNvPr>
          <p:cNvSpPr/>
          <p:nvPr/>
        </p:nvSpPr>
        <p:spPr>
          <a:xfrm>
            <a:off x="8673738" y="3265551"/>
            <a:ext cx="453321" cy="476251"/>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Arrow: Down 21">
            <a:extLst>
              <a:ext uri="{FF2B5EF4-FFF2-40B4-BE49-F238E27FC236}">
                <a16:creationId xmlns:a16="http://schemas.microsoft.com/office/drawing/2014/main" id="{4FFE22F2-3D20-472E-9BDD-19D4370C5A99}"/>
              </a:ext>
            </a:extLst>
          </p:cNvPr>
          <p:cNvSpPr/>
          <p:nvPr/>
        </p:nvSpPr>
        <p:spPr>
          <a:xfrm flipV="1">
            <a:off x="8673739" y="5609183"/>
            <a:ext cx="453321" cy="545430"/>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2414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5383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What is Clean Architecture?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0" i="0" dirty="0">
                <a:effectLst/>
                <a:latin typeface="Arial" panose="020B0604020202020204" pitchFamily="34" charset="0"/>
                <a:cs typeface="Arial" panose="020B0604020202020204" pitchFamily="34" charset="0"/>
              </a:rPr>
              <a:t>Template</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834082"/>
            <a:ext cx="11450063" cy="280076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can find a Solution Template that uses this approach</a:t>
            </a:r>
          </a:p>
          <a:p>
            <a:pPr marL="285750" indent="-285750">
              <a:buFont typeface="Arial" panose="020B0604020202020204" pitchFamily="34" charset="0"/>
              <a:buChar char="•"/>
            </a:pPr>
            <a:r>
              <a:rPr lang="en-US" sz="1600" b="0" dirty="0"/>
              <a:t>in this GitHub Repositories two ideas of Clean Architecture:</a:t>
            </a:r>
          </a:p>
          <a:p>
            <a:pPr marL="742950" lvl="1"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https://github.com/jasontaylordev/CleanArchitecture</a:t>
            </a:r>
          </a:p>
          <a:p>
            <a:pPr marL="742950" lvl="1"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https://github.com/ardalis/cleanarchitecture</a:t>
            </a:r>
          </a:p>
          <a:p>
            <a:pPr marL="285750" indent="-285750">
              <a:buFont typeface="Arial" panose="020B0604020202020204" pitchFamily="34" charset="0"/>
              <a:buChar char="•"/>
            </a:pPr>
            <a:r>
              <a:rPr lang="en-US" sz="1600" b="0" dirty="0"/>
              <a:t>by installing these templates:</a:t>
            </a:r>
          </a:p>
          <a:p>
            <a:pPr marL="742950" lvl="1"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https://www.nuget.org/packages/Clean.Architecture.Solution.Template </a:t>
            </a: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https://www.nuget.org/packages/Ardalis.CleanArchitecture.Template</a:t>
            </a:r>
          </a:p>
        </p:txBody>
      </p:sp>
    </p:spTree>
    <p:extLst>
      <p:ext uri="{BB962C8B-B14F-4D97-AF65-F5344CB8AC3E}">
        <p14:creationId xmlns:p14="http://schemas.microsoft.com/office/powerpoint/2010/main" val="281709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5383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What is Clean Architecture?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0" i="0" dirty="0">
                <a:effectLst/>
                <a:latin typeface="Arial" panose="020B0604020202020204" pitchFamily="34" charset="0"/>
                <a:cs typeface="Arial" panose="020B0604020202020204" pitchFamily="34" charset="0"/>
              </a:rPr>
              <a:t>Clean Architecture Layers</a:t>
            </a:r>
          </a:p>
        </p:txBody>
      </p:sp>
      <p:sp>
        <p:nvSpPr>
          <p:cNvPr id="8" name="TextBox 7">
            <a:extLst>
              <a:ext uri="{FF2B5EF4-FFF2-40B4-BE49-F238E27FC236}">
                <a16:creationId xmlns:a16="http://schemas.microsoft.com/office/drawing/2014/main" id="{64D7344E-DC18-42B7-B176-628714640CF2}"/>
              </a:ext>
            </a:extLst>
          </p:cNvPr>
          <p:cNvSpPr txBox="1"/>
          <p:nvPr/>
        </p:nvSpPr>
        <p:spPr>
          <a:xfrm>
            <a:off x="7955280" y="834082"/>
            <a:ext cx="3855720" cy="36784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solid arrows represent compile-time dependencies, while the dashed arrow represents a runtime-only dependency</a:t>
            </a:r>
          </a:p>
          <a:p>
            <a:r>
              <a:rPr lang="en-US" sz="1600" b="0" dirty="0"/>
              <a:t>With the clean architecture, the UI layer works with interfaces defined in the Application Core at compile time, and ideally shouldn't know about the implementation types defined in the Infrastructure layer</a:t>
            </a:r>
          </a:p>
        </p:txBody>
      </p:sp>
      <p:pic>
        <p:nvPicPr>
          <p:cNvPr id="6" name="Picture 5">
            <a:extLst>
              <a:ext uri="{FF2B5EF4-FFF2-40B4-BE49-F238E27FC236}">
                <a16:creationId xmlns:a16="http://schemas.microsoft.com/office/drawing/2014/main" id="{BD414289-23C4-429B-8B82-8B11A063A86C}"/>
              </a:ext>
            </a:extLst>
          </p:cNvPr>
          <p:cNvPicPr>
            <a:picLocks noChangeAspect="1"/>
          </p:cNvPicPr>
          <p:nvPr/>
        </p:nvPicPr>
        <p:blipFill>
          <a:blip r:embed="rId2"/>
          <a:stretch>
            <a:fillRect/>
          </a:stretch>
        </p:blipFill>
        <p:spPr>
          <a:xfrm>
            <a:off x="360937" y="834082"/>
            <a:ext cx="7388367" cy="4019272"/>
          </a:xfrm>
          <a:prstGeom prst="rect">
            <a:avLst/>
          </a:prstGeom>
        </p:spPr>
      </p:pic>
      <p:sp>
        <p:nvSpPr>
          <p:cNvPr id="9" name="TextBox 8">
            <a:extLst>
              <a:ext uri="{FF2B5EF4-FFF2-40B4-BE49-F238E27FC236}">
                <a16:creationId xmlns:a16="http://schemas.microsoft.com/office/drawing/2014/main" id="{EA7AEF1D-9A02-47F8-8711-8E58F96E24F3}"/>
              </a:ext>
            </a:extLst>
          </p:cNvPr>
          <p:cNvSpPr txBox="1"/>
          <p:nvPr/>
        </p:nvSpPr>
        <p:spPr>
          <a:xfrm>
            <a:off x="360936" y="4959056"/>
            <a:ext cx="11450063"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At run time, however, these implementation types are required for the app to execute, so they need to be present and wired up to the Application Core interfaces via dependency injection</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176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5383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What is Clean Architecture?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0" i="0" dirty="0">
                <a:effectLst/>
                <a:latin typeface="Arial" panose="020B0604020202020204" pitchFamily="34" charset="0"/>
                <a:cs typeface="Arial" panose="020B0604020202020204" pitchFamily="34" charset="0"/>
              </a:rPr>
              <a:t>Clean Architecture Layers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834082"/>
            <a:ext cx="6482995" cy="46633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Clean architecture puts the business logic and application model at the center of the application</a:t>
            </a:r>
          </a:p>
          <a:p>
            <a:r>
              <a:rPr lang="en-US" sz="1600" b="0" dirty="0"/>
              <a:t>Instead of having business logic depend on data access or other infrastructure concerns, this dependency is inverted: infrastructure and implementation details depend on the Application Core</a:t>
            </a:r>
          </a:p>
          <a:p>
            <a:r>
              <a:rPr lang="en-US" sz="1600" b="0" dirty="0"/>
              <a:t>This functionality is achieved by defining abstractions, or interfaces, in the Application Core, which are then implemented by types defined in the Infrastructure layer</a:t>
            </a:r>
          </a:p>
          <a:p>
            <a:r>
              <a:rPr lang="en-US" sz="1600" b="0" dirty="0"/>
              <a:t>A common way of visualizing this architecture is to use a series of concentric circles, similar to an onion</a:t>
            </a:r>
          </a:p>
        </p:txBody>
      </p:sp>
      <p:grpSp>
        <p:nvGrpSpPr>
          <p:cNvPr id="5" name="Group 4">
            <a:extLst>
              <a:ext uri="{FF2B5EF4-FFF2-40B4-BE49-F238E27FC236}">
                <a16:creationId xmlns:a16="http://schemas.microsoft.com/office/drawing/2014/main" id="{51A9DE80-562F-4ADF-95B2-BC0AD119F523}"/>
              </a:ext>
            </a:extLst>
          </p:cNvPr>
          <p:cNvGrpSpPr/>
          <p:nvPr/>
        </p:nvGrpSpPr>
        <p:grpSpPr>
          <a:xfrm>
            <a:off x="7005709" y="1561433"/>
            <a:ext cx="4754882" cy="4754883"/>
            <a:chOff x="6457069" y="1924663"/>
            <a:chExt cx="4754882" cy="4754883"/>
          </a:xfrm>
        </p:grpSpPr>
        <p:sp>
          <p:nvSpPr>
            <p:cNvPr id="33" name="Partial Circle 32">
              <a:extLst>
                <a:ext uri="{FF2B5EF4-FFF2-40B4-BE49-F238E27FC236}">
                  <a16:creationId xmlns:a16="http://schemas.microsoft.com/office/drawing/2014/main" id="{1828ECCC-A194-41CF-B400-F01D3FB2319E}"/>
                </a:ext>
              </a:extLst>
            </p:cNvPr>
            <p:cNvSpPr/>
            <p:nvPr/>
          </p:nvSpPr>
          <p:spPr>
            <a:xfrm>
              <a:off x="6457070" y="1924665"/>
              <a:ext cx="4754881" cy="4754881"/>
            </a:xfrm>
            <a:prstGeom prst="pie">
              <a:avLst>
                <a:gd name="adj1" fmla="val 0"/>
                <a:gd name="adj2" fmla="val 1083544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4" name="Partial Circle 33">
              <a:extLst>
                <a:ext uri="{FF2B5EF4-FFF2-40B4-BE49-F238E27FC236}">
                  <a16:creationId xmlns:a16="http://schemas.microsoft.com/office/drawing/2014/main" id="{998ADEEF-87D8-4665-AAE6-E64F07FF8EEF}"/>
                </a:ext>
              </a:extLst>
            </p:cNvPr>
            <p:cNvSpPr/>
            <p:nvPr/>
          </p:nvSpPr>
          <p:spPr>
            <a:xfrm rot="10800000">
              <a:off x="6457069" y="1924663"/>
              <a:ext cx="4754881" cy="4754881"/>
            </a:xfrm>
            <a:prstGeom prst="pie">
              <a:avLst>
                <a:gd name="adj1" fmla="val 0"/>
                <a:gd name="adj2" fmla="val 1083544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5" name="TextBox 34">
              <a:extLst>
                <a:ext uri="{FF2B5EF4-FFF2-40B4-BE49-F238E27FC236}">
                  <a16:creationId xmlns:a16="http://schemas.microsoft.com/office/drawing/2014/main" id="{83CA029D-8E7F-4085-AF80-F6A197518A77}"/>
                </a:ext>
              </a:extLst>
            </p:cNvPr>
            <p:cNvSpPr txBox="1"/>
            <p:nvPr/>
          </p:nvSpPr>
          <p:spPr>
            <a:xfrm>
              <a:off x="8092089" y="2048500"/>
              <a:ext cx="1616630" cy="369332"/>
            </a:xfrm>
            <a:prstGeom prst="rect">
              <a:avLst/>
            </a:prstGeom>
            <a:noFill/>
          </p:spPr>
          <p:txBody>
            <a:bodyPr wrap="square" rtlCol="0">
              <a:spAutoFit/>
            </a:bodyPr>
            <a:lstStyle/>
            <a:p>
              <a:pPr algn="ctr"/>
              <a:r>
                <a:rPr lang="it-IT" dirty="0"/>
                <a:t>Presentation</a:t>
              </a:r>
            </a:p>
          </p:txBody>
        </p:sp>
        <p:sp>
          <p:nvSpPr>
            <p:cNvPr id="36" name="TextBox 35">
              <a:extLst>
                <a:ext uri="{FF2B5EF4-FFF2-40B4-BE49-F238E27FC236}">
                  <a16:creationId xmlns:a16="http://schemas.microsoft.com/office/drawing/2014/main" id="{3D2A0009-5685-45D5-90D9-096A0CFCE661}"/>
                </a:ext>
              </a:extLst>
            </p:cNvPr>
            <p:cNvSpPr txBox="1"/>
            <p:nvPr/>
          </p:nvSpPr>
          <p:spPr>
            <a:xfrm>
              <a:off x="8046170" y="6161953"/>
              <a:ext cx="1708463" cy="369332"/>
            </a:xfrm>
            <a:prstGeom prst="rect">
              <a:avLst/>
            </a:prstGeom>
            <a:noFill/>
          </p:spPr>
          <p:txBody>
            <a:bodyPr wrap="square" rtlCol="0">
              <a:spAutoFit/>
            </a:bodyPr>
            <a:lstStyle/>
            <a:p>
              <a:pPr algn="ctr"/>
              <a:r>
                <a:rPr lang="it-IT" dirty="0"/>
                <a:t>Infrastructure</a:t>
              </a:r>
            </a:p>
          </p:txBody>
        </p:sp>
        <p:sp>
          <p:nvSpPr>
            <p:cNvPr id="37" name="Oval 36">
              <a:extLst>
                <a:ext uri="{FF2B5EF4-FFF2-40B4-BE49-F238E27FC236}">
                  <a16:creationId xmlns:a16="http://schemas.microsoft.com/office/drawing/2014/main" id="{8AD6B1C5-B451-4094-8F8C-854CEDD871B9}"/>
                </a:ext>
              </a:extLst>
            </p:cNvPr>
            <p:cNvSpPr/>
            <p:nvPr/>
          </p:nvSpPr>
          <p:spPr>
            <a:xfrm>
              <a:off x="7041091" y="2473792"/>
              <a:ext cx="3586831" cy="358683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TextBox 37">
              <a:extLst>
                <a:ext uri="{FF2B5EF4-FFF2-40B4-BE49-F238E27FC236}">
                  <a16:creationId xmlns:a16="http://schemas.microsoft.com/office/drawing/2014/main" id="{067C7977-BF30-46C4-B46C-EED88299E8C5}"/>
                </a:ext>
              </a:extLst>
            </p:cNvPr>
            <p:cNvSpPr txBox="1"/>
            <p:nvPr/>
          </p:nvSpPr>
          <p:spPr>
            <a:xfrm>
              <a:off x="8171065" y="2812785"/>
              <a:ext cx="1458677" cy="369332"/>
            </a:xfrm>
            <a:prstGeom prst="rect">
              <a:avLst/>
            </a:prstGeom>
            <a:noFill/>
          </p:spPr>
          <p:txBody>
            <a:bodyPr wrap="square" rtlCol="0">
              <a:spAutoFit/>
            </a:bodyPr>
            <a:lstStyle/>
            <a:p>
              <a:pPr algn="ctr"/>
              <a:r>
                <a:rPr lang="it-IT" dirty="0"/>
                <a:t>Application</a:t>
              </a:r>
            </a:p>
          </p:txBody>
        </p:sp>
        <p:sp>
          <p:nvSpPr>
            <p:cNvPr id="39" name="Oval 38">
              <a:extLst>
                <a:ext uri="{FF2B5EF4-FFF2-40B4-BE49-F238E27FC236}">
                  <a16:creationId xmlns:a16="http://schemas.microsoft.com/office/drawing/2014/main" id="{D3915E23-2CCE-4B5E-B2C4-55B2DCAF7101}"/>
                </a:ext>
              </a:extLst>
            </p:cNvPr>
            <p:cNvSpPr/>
            <p:nvPr/>
          </p:nvSpPr>
          <p:spPr>
            <a:xfrm>
              <a:off x="7972467" y="3429000"/>
              <a:ext cx="1782166" cy="178216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TextBox 39">
              <a:extLst>
                <a:ext uri="{FF2B5EF4-FFF2-40B4-BE49-F238E27FC236}">
                  <a16:creationId xmlns:a16="http://schemas.microsoft.com/office/drawing/2014/main" id="{B268B7D9-FA8A-4049-BFBF-84D1CF63E7A5}"/>
                </a:ext>
              </a:extLst>
            </p:cNvPr>
            <p:cNvSpPr txBox="1"/>
            <p:nvPr/>
          </p:nvSpPr>
          <p:spPr>
            <a:xfrm>
              <a:off x="8360240" y="4117437"/>
              <a:ext cx="1080325" cy="369332"/>
            </a:xfrm>
            <a:prstGeom prst="rect">
              <a:avLst/>
            </a:prstGeom>
            <a:noFill/>
          </p:spPr>
          <p:txBody>
            <a:bodyPr wrap="square" rtlCol="0">
              <a:spAutoFit/>
            </a:bodyPr>
            <a:lstStyle/>
            <a:p>
              <a:pPr algn="ctr"/>
              <a:r>
                <a:rPr lang="it-IT" dirty="0"/>
                <a:t>Domain</a:t>
              </a:r>
            </a:p>
          </p:txBody>
        </p:sp>
        <p:sp>
          <p:nvSpPr>
            <p:cNvPr id="41" name="Arrow: Down 40">
              <a:extLst>
                <a:ext uri="{FF2B5EF4-FFF2-40B4-BE49-F238E27FC236}">
                  <a16:creationId xmlns:a16="http://schemas.microsoft.com/office/drawing/2014/main" id="{A2D655FC-85D4-4AE8-B25E-A17D1BEAC471}"/>
                </a:ext>
              </a:extLst>
            </p:cNvPr>
            <p:cNvSpPr/>
            <p:nvPr/>
          </p:nvSpPr>
          <p:spPr>
            <a:xfrm>
              <a:off x="8673740" y="2358543"/>
              <a:ext cx="453321" cy="476251"/>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Arrow: Down 41">
              <a:extLst>
                <a:ext uri="{FF2B5EF4-FFF2-40B4-BE49-F238E27FC236}">
                  <a16:creationId xmlns:a16="http://schemas.microsoft.com/office/drawing/2014/main" id="{896A484D-FA6A-42B9-8643-87143DC08056}"/>
                </a:ext>
              </a:extLst>
            </p:cNvPr>
            <p:cNvSpPr/>
            <p:nvPr/>
          </p:nvSpPr>
          <p:spPr>
            <a:xfrm>
              <a:off x="8673738" y="3265551"/>
              <a:ext cx="453321" cy="476251"/>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Arrow: Down 42">
              <a:extLst>
                <a:ext uri="{FF2B5EF4-FFF2-40B4-BE49-F238E27FC236}">
                  <a16:creationId xmlns:a16="http://schemas.microsoft.com/office/drawing/2014/main" id="{03D50518-A2E5-4BF6-BCDE-ACDAF73EB911}"/>
                </a:ext>
              </a:extLst>
            </p:cNvPr>
            <p:cNvSpPr/>
            <p:nvPr/>
          </p:nvSpPr>
          <p:spPr>
            <a:xfrm flipV="1">
              <a:off x="8673739" y="5609183"/>
              <a:ext cx="453321" cy="545430"/>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4066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5383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What is Clean Architecture?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0" i="0" dirty="0">
                <a:effectLst/>
                <a:latin typeface="Arial" panose="020B0604020202020204" pitchFamily="34" charset="0"/>
                <a:cs typeface="Arial" panose="020B0604020202020204" pitchFamily="34" charset="0"/>
              </a:rPr>
              <a:t>Clean Architecture Layers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821890"/>
            <a:ext cx="6482995" cy="513647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200" dirty="0"/>
              <a:t>Domain layer</a:t>
            </a:r>
            <a:r>
              <a:rPr lang="en-US" sz="1200" b="0" dirty="0"/>
              <a:t>: the core of the system (defines entities, main business rules, aggregates, value objects, domain events and handlers (if using Domain Driven Design), repository interfaces, factory interfaces, domain services, custom exceptions, etc.);</a:t>
            </a:r>
            <a:br>
              <a:rPr lang="en-US" sz="1200" b="0" dirty="0"/>
            </a:br>
            <a:r>
              <a:rPr lang="en-US" sz="1200" b="0" dirty="0"/>
              <a:t>it cannot reference the other layers</a:t>
            </a:r>
          </a:p>
          <a:p>
            <a:r>
              <a:rPr lang="en-US" sz="1200" dirty="0"/>
              <a:t>Application layer</a:t>
            </a:r>
            <a:r>
              <a:rPr lang="en-US" sz="1200" b="0" dirty="0"/>
              <a:t>: orchestrates the Domain layer and manage how to perform the business logic, implements the most important use cases;</a:t>
            </a:r>
            <a:br>
              <a:rPr lang="en-US" sz="1200" b="0" dirty="0"/>
            </a:br>
            <a:r>
              <a:rPr lang="en-US" sz="1200" b="0" dirty="0"/>
              <a:t>Is typically implemented as a set of application services;</a:t>
            </a:r>
            <a:br>
              <a:rPr lang="en-US" sz="1200" b="0" dirty="0"/>
            </a:br>
            <a:r>
              <a:rPr lang="en-US" sz="1200" b="0" dirty="0"/>
              <a:t>If you are using the CQRS pattern you put here Commands an Queries</a:t>
            </a:r>
          </a:p>
          <a:p>
            <a:r>
              <a:rPr lang="en-US" sz="1200" dirty="0"/>
              <a:t>Infrastructure Layer</a:t>
            </a:r>
            <a:r>
              <a:rPr lang="en-US" sz="1200" b="0" dirty="0"/>
              <a:t>: anything related to external systems;</a:t>
            </a:r>
            <a:br>
              <a:rPr lang="en-US" sz="1200" b="0" dirty="0"/>
            </a:br>
            <a:r>
              <a:rPr lang="en-US" sz="1200" b="0" dirty="0"/>
              <a:t>here you define Database access, message queues (like Kafka), email and notification services, storage services, etc.</a:t>
            </a:r>
            <a:br>
              <a:rPr lang="en-US" sz="1200" b="0" dirty="0"/>
            </a:br>
            <a:r>
              <a:rPr lang="en-US" sz="1200" b="0" dirty="0"/>
              <a:t>it is responsible for hiding the implementation detail for any external system that you need to integrate with</a:t>
            </a:r>
          </a:p>
          <a:p>
            <a:r>
              <a:rPr lang="en-US" sz="1200" dirty="0"/>
              <a:t>Presentation layer</a:t>
            </a:r>
            <a:r>
              <a:rPr lang="en-US" sz="1200" b="0" dirty="0"/>
              <a:t>: defines the entry point for outer users to interact with your system;</a:t>
            </a:r>
            <a:br>
              <a:rPr lang="en-US" sz="1200" b="0" dirty="0"/>
            </a:br>
            <a:r>
              <a:rPr lang="en-US" sz="1200" b="0" dirty="0"/>
              <a:t>typically it implements RESTful APIs, </a:t>
            </a:r>
            <a:r>
              <a:rPr lang="en-US" sz="1200" b="0" dirty="0" err="1"/>
              <a:t>gRPS</a:t>
            </a:r>
            <a:r>
              <a:rPr lang="en-US" sz="1200" b="0" dirty="0"/>
              <a:t>, and so on…</a:t>
            </a:r>
          </a:p>
        </p:txBody>
      </p:sp>
      <p:grpSp>
        <p:nvGrpSpPr>
          <p:cNvPr id="5" name="Group 4">
            <a:extLst>
              <a:ext uri="{FF2B5EF4-FFF2-40B4-BE49-F238E27FC236}">
                <a16:creationId xmlns:a16="http://schemas.microsoft.com/office/drawing/2014/main" id="{51A9DE80-562F-4ADF-95B2-BC0AD119F523}"/>
              </a:ext>
            </a:extLst>
          </p:cNvPr>
          <p:cNvGrpSpPr/>
          <p:nvPr/>
        </p:nvGrpSpPr>
        <p:grpSpPr>
          <a:xfrm>
            <a:off x="7005709" y="1561433"/>
            <a:ext cx="4754882" cy="4754883"/>
            <a:chOff x="6457069" y="1924663"/>
            <a:chExt cx="4754882" cy="4754883"/>
          </a:xfrm>
        </p:grpSpPr>
        <p:sp>
          <p:nvSpPr>
            <p:cNvPr id="33" name="Partial Circle 32">
              <a:extLst>
                <a:ext uri="{FF2B5EF4-FFF2-40B4-BE49-F238E27FC236}">
                  <a16:creationId xmlns:a16="http://schemas.microsoft.com/office/drawing/2014/main" id="{1828ECCC-A194-41CF-B400-F01D3FB2319E}"/>
                </a:ext>
              </a:extLst>
            </p:cNvPr>
            <p:cNvSpPr/>
            <p:nvPr/>
          </p:nvSpPr>
          <p:spPr>
            <a:xfrm>
              <a:off x="6457070" y="1924665"/>
              <a:ext cx="4754881" cy="4754881"/>
            </a:xfrm>
            <a:prstGeom prst="pie">
              <a:avLst>
                <a:gd name="adj1" fmla="val 0"/>
                <a:gd name="adj2" fmla="val 1083544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4" name="Partial Circle 33">
              <a:extLst>
                <a:ext uri="{FF2B5EF4-FFF2-40B4-BE49-F238E27FC236}">
                  <a16:creationId xmlns:a16="http://schemas.microsoft.com/office/drawing/2014/main" id="{998ADEEF-87D8-4665-AAE6-E64F07FF8EEF}"/>
                </a:ext>
              </a:extLst>
            </p:cNvPr>
            <p:cNvSpPr/>
            <p:nvPr/>
          </p:nvSpPr>
          <p:spPr>
            <a:xfrm rot="10800000">
              <a:off x="6457069" y="1924663"/>
              <a:ext cx="4754881" cy="4754881"/>
            </a:xfrm>
            <a:prstGeom prst="pie">
              <a:avLst>
                <a:gd name="adj1" fmla="val 0"/>
                <a:gd name="adj2" fmla="val 1083544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5" name="TextBox 34">
              <a:extLst>
                <a:ext uri="{FF2B5EF4-FFF2-40B4-BE49-F238E27FC236}">
                  <a16:creationId xmlns:a16="http://schemas.microsoft.com/office/drawing/2014/main" id="{83CA029D-8E7F-4085-AF80-F6A197518A77}"/>
                </a:ext>
              </a:extLst>
            </p:cNvPr>
            <p:cNvSpPr txBox="1"/>
            <p:nvPr/>
          </p:nvSpPr>
          <p:spPr>
            <a:xfrm>
              <a:off x="8092089" y="2048500"/>
              <a:ext cx="1616630" cy="369332"/>
            </a:xfrm>
            <a:prstGeom prst="rect">
              <a:avLst/>
            </a:prstGeom>
            <a:noFill/>
          </p:spPr>
          <p:txBody>
            <a:bodyPr wrap="square" rtlCol="0">
              <a:spAutoFit/>
            </a:bodyPr>
            <a:lstStyle/>
            <a:p>
              <a:pPr algn="ctr"/>
              <a:r>
                <a:rPr lang="it-IT" dirty="0"/>
                <a:t>Presentation</a:t>
              </a:r>
            </a:p>
          </p:txBody>
        </p:sp>
        <p:sp>
          <p:nvSpPr>
            <p:cNvPr id="36" name="TextBox 35">
              <a:extLst>
                <a:ext uri="{FF2B5EF4-FFF2-40B4-BE49-F238E27FC236}">
                  <a16:creationId xmlns:a16="http://schemas.microsoft.com/office/drawing/2014/main" id="{3D2A0009-5685-45D5-90D9-096A0CFCE661}"/>
                </a:ext>
              </a:extLst>
            </p:cNvPr>
            <p:cNvSpPr txBox="1"/>
            <p:nvPr/>
          </p:nvSpPr>
          <p:spPr>
            <a:xfrm>
              <a:off x="8046170" y="6161953"/>
              <a:ext cx="1708463" cy="369332"/>
            </a:xfrm>
            <a:prstGeom prst="rect">
              <a:avLst/>
            </a:prstGeom>
            <a:noFill/>
          </p:spPr>
          <p:txBody>
            <a:bodyPr wrap="square" rtlCol="0">
              <a:spAutoFit/>
            </a:bodyPr>
            <a:lstStyle/>
            <a:p>
              <a:pPr algn="ctr"/>
              <a:r>
                <a:rPr lang="it-IT" dirty="0"/>
                <a:t>Infrastructure</a:t>
              </a:r>
            </a:p>
          </p:txBody>
        </p:sp>
        <p:sp>
          <p:nvSpPr>
            <p:cNvPr id="37" name="Oval 36">
              <a:extLst>
                <a:ext uri="{FF2B5EF4-FFF2-40B4-BE49-F238E27FC236}">
                  <a16:creationId xmlns:a16="http://schemas.microsoft.com/office/drawing/2014/main" id="{8AD6B1C5-B451-4094-8F8C-854CEDD871B9}"/>
                </a:ext>
              </a:extLst>
            </p:cNvPr>
            <p:cNvSpPr/>
            <p:nvPr/>
          </p:nvSpPr>
          <p:spPr>
            <a:xfrm>
              <a:off x="7041091" y="2473792"/>
              <a:ext cx="3586831" cy="358683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TextBox 37">
              <a:extLst>
                <a:ext uri="{FF2B5EF4-FFF2-40B4-BE49-F238E27FC236}">
                  <a16:creationId xmlns:a16="http://schemas.microsoft.com/office/drawing/2014/main" id="{067C7977-BF30-46C4-B46C-EED88299E8C5}"/>
                </a:ext>
              </a:extLst>
            </p:cNvPr>
            <p:cNvSpPr txBox="1"/>
            <p:nvPr/>
          </p:nvSpPr>
          <p:spPr>
            <a:xfrm>
              <a:off x="8171065" y="2812785"/>
              <a:ext cx="1458677" cy="369332"/>
            </a:xfrm>
            <a:prstGeom prst="rect">
              <a:avLst/>
            </a:prstGeom>
            <a:noFill/>
          </p:spPr>
          <p:txBody>
            <a:bodyPr wrap="square" rtlCol="0">
              <a:spAutoFit/>
            </a:bodyPr>
            <a:lstStyle/>
            <a:p>
              <a:pPr algn="ctr"/>
              <a:r>
                <a:rPr lang="it-IT" dirty="0"/>
                <a:t>Application</a:t>
              </a:r>
            </a:p>
          </p:txBody>
        </p:sp>
        <p:sp>
          <p:nvSpPr>
            <p:cNvPr id="39" name="Oval 38">
              <a:extLst>
                <a:ext uri="{FF2B5EF4-FFF2-40B4-BE49-F238E27FC236}">
                  <a16:creationId xmlns:a16="http://schemas.microsoft.com/office/drawing/2014/main" id="{D3915E23-2CCE-4B5E-B2C4-55B2DCAF7101}"/>
                </a:ext>
              </a:extLst>
            </p:cNvPr>
            <p:cNvSpPr/>
            <p:nvPr/>
          </p:nvSpPr>
          <p:spPr>
            <a:xfrm>
              <a:off x="7972467" y="3429000"/>
              <a:ext cx="1782166" cy="178216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TextBox 39">
              <a:extLst>
                <a:ext uri="{FF2B5EF4-FFF2-40B4-BE49-F238E27FC236}">
                  <a16:creationId xmlns:a16="http://schemas.microsoft.com/office/drawing/2014/main" id="{B268B7D9-FA8A-4049-BFBF-84D1CF63E7A5}"/>
                </a:ext>
              </a:extLst>
            </p:cNvPr>
            <p:cNvSpPr txBox="1"/>
            <p:nvPr/>
          </p:nvSpPr>
          <p:spPr>
            <a:xfrm>
              <a:off x="8360240" y="4117437"/>
              <a:ext cx="1080325" cy="369332"/>
            </a:xfrm>
            <a:prstGeom prst="rect">
              <a:avLst/>
            </a:prstGeom>
            <a:noFill/>
          </p:spPr>
          <p:txBody>
            <a:bodyPr wrap="square" rtlCol="0">
              <a:spAutoFit/>
            </a:bodyPr>
            <a:lstStyle/>
            <a:p>
              <a:pPr algn="ctr"/>
              <a:r>
                <a:rPr lang="it-IT" dirty="0"/>
                <a:t>Domain</a:t>
              </a:r>
            </a:p>
          </p:txBody>
        </p:sp>
        <p:sp>
          <p:nvSpPr>
            <p:cNvPr id="41" name="Arrow: Down 40">
              <a:extLst>
                <a:ext uri="{FF2B5EF4-FFF2-40B4-BE49-F238E27FC236}">
                  <a16:creationId xmlns:a16="http://schemas.microsoft.com/office/drawing/2014/main" id="{A2D655FC-85D4-4AE8-B25E-A17D1BEAC471}"/>
                </a:ext>
              </a:extLst>
            </p:cNvPr>
            <p:cNvSpPr/>
            <p:nvPr/>
          </p:nvSpPr>
          <p:spPr>
            <a:xfrm>
              <a:off x="8673740" y="2358543"/>
              <a:ext cx="453321" cy="476251"/>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Arrow: Down 41">
              <a:extLst>
                <a:ext uri="{FF2B5EF4-FFF2-40B4-BE49-F238E27FC236}">
                  <a16:creationId xmlns:a16="http://schemas.microsoft.com/office/drawing/2014/main" id="{896A484D-FA6A-42B9-8643-87143DC08056}"/>
                </a:ext>
              </a:extLst>
            </p:cNvPr>
            <p:cNvSpPr/>
            <p:nvPr/>
          </p:nvSpPr>
          <p:spPr>
            <a:xfrm>
              <a:off x="8673738" y="3265551"/>
              <a:ext cx="453321" cy="476251"/>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Arrow: Down 42">
              <a:extLst>
                <a:ext uri="{FF2B5EF4-FFF2-40B4-BE49-F238E27FC236}">
                  <a16:creationId xmlns:a16="http://schemas.microsoft.com/office/drawing/2014/main" id="{03D50518-A2E5-4BF6-BCDE-ACDAF73EB911}"/>
                </a:ext>
              </a:extLst>
            </p:cNvPr>
            <p:cNvSpPr/>
            <p:nvPr/>
          </p:nvSpPr>
          <p:spPr>
            <a:xfrm flipV="1">
              <a:off x="8673739" y="5609183"/>
              <a:ext cx="453321" cy="545430"/>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1852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5383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What is Clean Architecture?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0" i="0" dirty="0">
                <a:effectLst/>
                <a:latin typeface="Arial" panose="020B0604020202020204" pitchFamily="34" charset="0"/>
                <a:cs typeface="Arial" panose="020B0604020202020204" pitchFamily="34" charset="0"/>
              </a:rPr>
              <a:t>Clean Architecture Layers</a:t>
            </a:r>
          </a:p>
        </p:txBody>
      </p:sp>
      <p:sp>
        <p:nvSpPr>
          <p:cNvPr id="8" name="TextBox 7">
            <a:extLst>
              <a:ext uri="{FF2B5EF4-FFF2-40B4-BE49-F238E27FC236}">
                <a16:creationId xmlns:a16="http://schemas.microsoft.com/office/drawing/2014/main" id="{64D7344E-DC18-42B7-B176-628714640CF2}"/>
              </a:ext>
            </a:extLst>
          </p:cNvPr>
          <p:cNvSpPr txBox="1"/>
          <p:nvPr/>
        </p:nvSpPr>
        <p:spPr>
          <a:xfrm>
            <a:off x="360937" y="834082"/>
            <a:ext cx="6482995" cy="50326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Because the Application Core doesn't depend on Infrastructure, it's very easy to write automated unit tests for this layer</a:t>
            </a:r>
          </a:p>
          <a:p>
            <a:r>
              <a:rPr lang="en-US" sz="1600" b="0" dirty="0"/>
              <a:t>Integration tests can also be implemented for Infrastructure layer by adding external dependencies</a:t>
            </a:r>
          </a:p>
          <a:p>
            <a:r>
              <a:rPr lang="en-US" sz="1600" b="0" dirty="0"/>
              <a:t>Since the UI layer doesn't have any direct dependency on types defined in the Infrastructure project, it's likewise very easy to swap out implementations, either to facilitate testing or in response to changing application requirements</a:t>
            </a:r>
          </a:p>
          <a:p>
            <a:r>
              <a:rPr lang="en-US" sz="1600" b="0" dirty="0"/>
              <a:t>ASP.NET Core's built-in use of and support for dependency injection makes this architecture the most appropriate way to structure non-trivial monolithic applications</a:t>
            </a:r>
          </a:p>
        </p:txBody>
      </p:sp>
      <p:sp>
        <p:nvSpPr>
          <p:cNvPr id="19" name="Partial Circle 18">
            <a:extLst>
              <a:ext uri="{FF2B5EF4-FFF2-40B4-BE49-F238E27FC236}">
                <a16:creationId xmlns:a16="http://schemas.microsoft.com/office/drawing/2014/main" id="{F80DDFBE-F6DD-4CDA-94EB-457EC62401E1}"/>
              </a:ext>
            </a:extLst>
          </p:cNvPr>
          <p:cNvSpPr/>
          <p:nvPr/>
        </p:nvSpPr>
        <p:spPr>
          <a:xfrm>
            <a:off x="7104181" y="1361452"/>
            <a:ext cx="4754881" cy="4754881"/>
          </a:xfrm>
          <a:prstGeom prst="pie">
            <a:avLst>
              <a:gd name="adj1" fmla="val 0"/>
              <a:gd name="adj2" fmla="val 1083544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0" name="Partial Circle 19">
            <a:extLst>
              <a:ext uri="{FF2B5EF4-FFF2-40B4-BE49-F238E27FC236}">
                <a16:creationId xmlns:a16="http://schemas.microsoft.com/office/drawing/2014/main" id="{EA22D647-1EB8-42ED-873A-1C9B8EFEE940}"/>
              </a:ext>
            </a:extLst>
          </p:cNvPr>
          <p:cNvSpPr/>
          <p:nvPr/>
        </p:nvSpPr>
        <p:spPr>
          <a:xfrm rot="10800000">
            <a:off x="7104180" y="1361450"/>
            <a:ext cx="4754881" cy="4754881"/>
          </a:xfrm>
          <a:prstGeom prst="pie">
            <a:avLst>
              <a:gd name="adj1" fmla="val 0"/>
              <a:gd name="adj2" fmla="val 1083544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1" name="TextBox 20">
            <a:extLst>
              <a:ext uri="{FF2B5EF4-FFF2-40B4-BE49-F238E27FC236}">
                <a16:creationId xmlns:a16="http://schemas.microsoft.com/office/drawing/2014/main" id="{F476930F-4D3D-4679-94F5-51355ED183B8}"/>
              </a:ext>
            </a:extLst>
          </p:cNvPr>
          <p:cNvSpPr txBox="1"/>
          <p:nvPr/>
        </p:nvSpPr>
        <p:spPr>
          <a:xfrm>
            <a:off x="8739200" y="1485287"/>
            <a:ext cx="1616630" cy="369332"/>
          </a:xfrm>
          <a:prstGeom prst="rect">
            <a:avLst/>
          </a:prstGeom>
          <a:noFill/>
        </p:spPr>
        <p:txBody>
          <a:bodyPr wrap="square" rtlCol="0">
            <a:spAutoFit/>
          </a:bodyPr>
          <a:lstStyle/>
          <a:p>
            <a:pPr algn="ctr"/>
            <a:r>
              <a:rPr lang="it-IT" dirty="0"/>
              <a:t>Presentation</a:t>
            </a:r>
          </a:p>
        </p:txBody>
      </p:sp>
      <p:sp>
        <p:nvSpPr>
          <p:cNvPr id="22" name="TextBox 21">
            <a:extLst>
              <a:ext uri="{FF2B5EF4-FFF2-40B4-BE49-F238E27FC236}">
                <a16:creationId xmlns:a16="http://schemas.microsoft.com/office/drawing/2014/main" id="{C5D4EAB1-4AF6-4651-863A-162EF2FD8B52}"/>
              </a:ext>
            </a:extLst>
          </p:cNvPr>
          <p:cNvSpPr txBox="1"/>
          <p:nvPr/>
        </p:nvSpPr>
        <p:spPr>
          <a:xfrm>
            <a:off x="8693281" y="5598740"/>
            <a:ext cx="1708463" cy="369332"/>
          </a:xfrm>
          <a:prstGeom prst="rect">
            <a:avLst/>
          </a:prstGeom>
          <a:noFill/>
        </p:spPr>
        <p:txBody>
          <a:bodyPr wrap="square" rtlCol="0">
            <a:spAutoFit/>
          </a:bodyPr>
          <a:lstStyle/>
          <a:p>
            <a:pPr algn="ctr"/>
            <a:r>
              <a:rPr lang="it-IT" dirty="0"/>
              <a:t>Infrastructure</a:t>
            </a:r>
          </a:p>
        </p:txBody>
      </p:sp>
      <p:sp>
        <p:nvSpPr>
          <p:cNvPr id="23" name="Oval 22">
            <a:extLst>
              <a:ext uri="{FF2B5EF4-FFF2-40B4-BE49-F238E27FC236}">
                <a16:creationId xmlns:a16="http://schemas.microsoft.com/office/drawing/2014/main" id="{E7A86038-170A-4415-8424-52AA5BAFC31C}"/>
              </a:ext>
            </a:extLst>
          </p:cNvPr>
          <p:cNvSpPr/>
          <p:nvPr/>
        </p:nvSpPr>
        <p:spPr>
          <a:xfrm>
            <a:off x="7688202" y="1910579"/>
            <a:ext cx="3586831" cy="358683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TextBox 23">
            <a:extLst>
              <a:ext uri="{FF2B5EF4-FFF2-40B4-BE49-F238E27FC236}">
                <a16:creationId xmlns:a16="http://schemas.microsoft.com/office/drawing/2014/main" id="{00473D7A-40B5-4713-A25B-D93271530358}"/>
              </a:ext>
            </a:extLst>
          </p:cNvPr>
          <p:cNvSpPr txBox="1"/>
          <p:nvPr/>
        </p:nvSpPr>
        <p:spPr>
          <a:xfrm>
            <a:off x="8818176" y="2249572"/>
            <a:ext cx="1458677" cy="369332"/>
          </a:xfrm>
          <a:prstGeom prst="rect">
            <a:avLst/>
          </a:prstGeom>
          <a:noFill/>
        </p:spPr>
        <p:txBody>
          <a:bodyPr wrap="square" rtlCol="0">
            <a:spAutoFit/>
          </a:bodyPr>
          <a:lstStyle/>
          <a:p>
            <a:pPr algn="ctr"/>
            <a:r>
              <a:rPr lang="it-IT" dirty="0"/>
              <a:t>Application</a:t>
            </a:r>
          </a:p>
        </p:txBody>
      </p:sp>
      <p:sp>
        <p:nvSpPr>
          <p:cNvPr id="25" name="Oval 24">
            <a:extLst>
              <a:ext uri="{FF2B5EF4-FFF2-40B4-BE49-F238E27FC236}">
                <a16:creationId xmlns:a16="http://schemas.microsoft.com/office/drawing/2014/main" id="{6D816669-6C08-4561-8A52-D20F7F89F4BA}"/>
              </a:ext>
            </a:extLst>
          </p:cNvPr>
          <p:cNvSpPr/>
          <p:nvPr/>
        </p:nvSpPr>
        <p:spPr>
          <a:xfrm>
            <a:off x="8619578" y="2865787"/>
            <a:ext cx="1782166" cy="178216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TextBox 25">
            <a:extLst>
              <a:ext uri="{FF2B5EF4-FFF2-40B4-BE49-F238E27FC236}">
                <a16:creationId xmlns:a16="http://schemas.microsoft.com/office/drawing/2014/main" id="{F03FC92C-7470-4010-9A32-872B3FD0D288}"/>
              </a:ext>
            </a:extLst>
          </p:cNvPr>
          <p:cNvSpPr txBox="1"/>
          <p:nvPr/>
        </p:nvSpPr>
        <p:spPr>
          <a:xfrm>
            <a:off x="9007351" y="3554224"/>
            <a:ext cx="1080325" cy="369332"/>
          </a:xfrm>
          <a:prstGeom prst="rect">
            <a:avLst/>
          </a:prstGeom>
          <a:noFill/>
        </p:spPr>
        <p:txBody>
          <a:bodyPr wrap="square" rtlCol="0">
            <a:spAutoFit/>
          </a:bodyPr>
          <a:lstStyle/>
          <a:p>
            <a:pPr algn="ctr"/>
            <a:r>
              <a:rPr lang="it-IT" dirty="0"/>
              <a:t>Domain</a:t>
            </a:r>
          </a:p>
        </p:txBody>
      </p:sp>
      <p:sp>
        <p:nvSpPr>
          <p:cNvPr id="27" name="Arrow: Down 26">
            <a:extLst>
              <a:ext uri="{FF2B5EF4-FFF2-40B4-BE49-F238E27FC236}">
                <a16:creationId xmlns:a16="http://schemas.microsoft.com/office/drawing/2014/main" id="{A6CC608B-A8EB-45A7-AFAA-EB77A2DA44E5}"/>
              </a:ext>
            </a:extLst>
          </p:cNvPr>
          <p:cNvSpPr/>
          <p:nvPr/>
        </p:nvSpPr>
        <p:spPr>
          <a:xfrm>
            <a:off x="9320851" y="1795330"/>
            <a:ext cx="453321" cy="476251"/>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Arrow: Down 27">
            <a:extLst>
              <a:ext uri="{FF2B5EF4-FFF2-40B4-BE49-F238E27FC236}">
                <a16:creationId xmlns:a16="http://schemas.microsoft.com/office/drawing/2014/main" id="{7C835494-CE63-47FA-A35B-53A123F6992F}"/>
              </a:ext>
            </a:extLst>
          </p:cNvPr>
          <p:cNvSpPr/>
          <p:nvPr/>
        </p:nvSpPr>
        <p:spPr>
          <a:xfrm>
            <a:off x="9320849" y="2702338"/>
            <a:ext cx="453321" cy="476251"/>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Arrow: Down 28">
            <a:extLst>
              <a:ext uri="{FF2B5EF4-FFF2-40B4-BE49-F238E27FC236}">
                <a16:creationId xmlns:a16="http://schemas.microsoft.com/office/drawing/2014/main" id="{D4BB26EF-3C01-4B60-AC1B-36303064A011}"/>
              </a:ext>
            </a:extLst>
          </p:cNvPr>
          <p:cNvSpPr/>
          <p:nvPr/>
        </p:nvSpPr>
        <p:spPr>
          <a:xfrm flipV="1">
            <a:off x="9320850" y="5045970"/>
            <a:ext cx="453321" cy="545430"/>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ctangle: Rounded Corners 2">
            <a:extLst>
              <a:ext uri="{FF2B5EF4-FFF2-40B4-BE49-F238E27FC236}">
                <a16:creationId xmlns:a16="http://schemas.microsoft.com/office/drawing/2014/main" id="{87F9244B-D402-44DF-8E24-944FB3092FF1}"/>
              </a:ext>
            </a:extLst>
          </p:cNvPr>
          <p:cNvSpPr/>
          <p:nvPr/>
        </p:nvSpPr>
        <p:spPr>
          <a:xfrm>
            <a:off x="7231705" y="3347418"/>
            <a:ext cx="1800444" cy="81890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Unit </a:t>
            </a:r>
            <a:r>
              <a:rPr lang="it-IT" dirty="0" err="1"/>
              <a:t>Tests</a:t>
            </a:r>
            <a:endParaRPr lang="it-IT" dirty="0"/>
          </a:p>
        </p:txBody>
      </p:sp>
      <p:sp>
        <p:nvSpPr>
          <p:cNvPr id="18" name="Rectangle: Rounded Corners 17">
            <a:extLst>
              <a:ext uri="{FF2B5EF4-FFF2-40B4-BE49-F238E27FC236}">
                <a16:creationId xmlns:a16="http://schemas.microsoft.com/office/drawing/2014/main" id="{AC8C7A24-1728-4B25-ADC0-3C5B0ACB14D3}"/>
              </a:ext>
            </a:extLst>
          </p:cNvPr>
          <p:cNvSpPr/>
          <p:nvPr/>
        </p:nvSpPr>
        <p:spPr>
          <a:xfrm>
            <a:off x="6848212" y="5398704"/>
            <a:ext cx="1800444" cy="81890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Integration </a:t>
            </a:r>
            <a:r>
              <a:rPr lang="it-IT" dirty="0" err="1"/>
              <a:t>Tests</a:t>
            </a:r>
            <a:endParaRPr lang="it-IT" dirty="0"/>
          </a:p>
        </p:txBody>
      </p:sp>
      <p:pic>
        <p:nvPicPr>
          <p:cNvPr id="5" name="Picture 4">
            <a:extLst>
              <a:ext uri="{FF2B5EF4-FFF2-40B4-BE49-F238E27FC236}">
                <a16:creationId xmlns:a16="http://schemas.microsoft.com/office/drawing/2014/main" id="{78577B91-F951-4E26-A73F-9369C0082B94}"/>
              </a:ext>
            </a:extLst>
          </p:cNvPr>
          <p:cNvPicPr>
            <a:picLocks noChangeAspect="1"/>
          </p:cNvPicPr>
          <p:nvPr/>
        </p:nvPicPr>
        <p:blipFill>
          <a:blip r:embed="rId2"/>
          <a:stretch>
            <a:fillRect/>
          </a:stretch>
        </p:blipFill>
        <p:spPr>
          <a:xfrm>
            <a:off x="6181573" y="5756305"/>
            <a:ext cx="922606" cy="922606"/>
          </a:xfrm>
          <a:prstGeom prst="rect">
            <a:avLst/>
          </a:prstGeom>
        </p:spPr>
      </p:pic>
      <p:pic>
        <p:nvPicPr>
          <p:cNvPr id="6" name="Picture 5">
            <a:extLst>
              <a:ext uri="{FF2B5EF4-FFF2-40B4-BE49-F238E27FC236}">
                <a16:creationId xmlns:a16="http://schemas.microsoft.com/office/drawing/2014/main" id="{F5731E4E-AFF5-4164-8A5D-BABECC9286B9}"/>
              </a:ext>
            </a:extLst>
          </p:cNvPr>
          <p:cNvPicPr>
            <a:picLocks noChangeAspect="1"/>
          </p:cNvPicPr>
          <p:nvPr/>
        </p:nvPicPr>
        <p:blipFill>
          <a:blip r:embed="rId3"/>
          <a:stretch>
            <a:fillRect/>
          </a:stretch>
        </p:blipFill>
        <p:spPr>
          <a:xfrm>
            <a:off x="6800185" y="5895626"/>
            <a:ext cx="1128484" cy="902787"/>
          </a:xfrm>
          <a:prstGeom prst="rect">
            <a:avLst/>
          </a:prstGeom>
        </p:spPr>
      </p:pic>
    </p:spTree>
    <p:extLst>
      <p:ext uri="{BB962C8B-B14F-4D97-AF65-F5344CB8AC3E}">
        <p14:creationId xmlns:p14="http://schemas.microsoft.com/office/powerpoint/2010/main" val="411207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7239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Solution structure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b="0" i="0" dirty="0">
                <a:effectLst/>
                <a:latin typeface="Arial" panose="020B0604020202020204" pitchFamily="34" charset="0"/>
                <a:cs typeface="Arial" panose="020B0604020202020204" pitchFamily="34" charset="0"/>
              </a:rPr>
              <a:t>Folder structure</a:t>
            </a:r>
          </a:p>
        </p:txBody>
      </p:sp>
      <p:sp>
        <p:nvSpPr>
          <p:cNvPr id="8" name="TextBox 7">
            <a:extLst>
              <a:ext uri="{FF2B5EF4-FFF2-40B4-BE49-F238E27FC236}">
                <a16:creationId xmlns:a16="http://schemas.microsoft.com/office/drawing/2014/main" id="{64D7344E-DC18-42B7-B176-628714640CF2}"/>
              </a:ext>
            </a:extLst>
          </p:cNvPr>
          <p:cNvSpPr txBox="1"/>
          <p:nvPr/>
        </p:nvSpPr>
        <p:spPr>
          <a:xfrm>
            <a:off x="5740526" y="892547"/>
            <a:ext cx="6090537" cy="244733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Two main folders:</a:t>
            </a:r>
          </a:p>
          <a:p>
            <a:pPr marL="285750" indent="-285750">
              <a:buFont typeface="Arial" panose="020B0604020202020204" pitchFamily="34" charset="0"/>
              <a:buChar char="•"/>
            </a:pPr>
            <a:r>
              <a:rPr lang="en-US" sz="1600" b="0" dirty="0" err="1"/>
              <a:t>src</a:t>
            </a:r>
            <a:r>
              <a:rPr lang="en-US" sz="1600" b="0" dirty="0"/>
              <a:t>: the actual source code of the application</a:t>
            </a:r>
          </a:p>
          <a:p>
            <a:pPr marL="285750" indent="-285750">
              <a:buFont typeface="Arial" panose="020B0604020202020204" pitchFamily="34" charset="0"/>
              <a:buChar char="•"/>
            </a:pPr>
            <a:r>
              <a:rPr lang="en-US" sz="1600" b="0" dirty="0"/>
              <a:t>tests: solutions tests (functional, integration, unit)</a:t>
            </a:r>
          </a:p>
          <a:p>
            <a:r>
              <a:rPr lang="en-US" sz="1600" b="0" dirty="0"/>
              <a:t>Each folder contains many projects</a:t>
            </a:r>
          </a:p>
        </p:txBody>
      </p:sp>
      <p:pic>
        <p:nvPicPr>
          <p:cNvPr id="11" name="Picture 10">
            <a:extLst>
              <a:ext uri="{FF2B5EF4-FFF2-40B4-BE49-F238E27FC236}">
                <a16:creationId xmlns:a16="http://schemas.microsoft.com/office/drawing/2014/main" id="{9ADF15F2-0AE3-4B4D-AB69-2E8681337CD7}"/>
              </a:ext>
            </a:extLst>
          </p:cNvPr>
          <p:cNvPicPr>
            <a:picLocks noChangeAspect="1"/>
          </p:cNvPicPr>
          <p:nvPr/>
        </p:nvPicPr>
        <p:blipFill>
          <a:blip r:embed="rId2"/>
          <a:stretch>
            <a:fillRect/>
          </a:stretch>
        </p:blipFill>
        <p:spPr>
          <a:xfrm>
            <a:off x="360937" y="951107"/>
            <a:ext cx="4829175" cy="2085975"/>
          </a:xfrm>
          <a:prstGeom prst="rect">
            <a:avLst/>
          </a:prstGeom>
        </p:spPr>
      </p:pic>
    </p:spTree>
    <p:extLst>
      <p:ext uri="{BB962C8B-B14F-4D97-AF65-F5344CB8AC3E}">
        <p14:creationId xmlns:p14="http://schemas.microsoft.com/office/powerpoint/2010/main" val="136418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17239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Solution structure</a:t>
            </a:r>
          </a:p>
        </p:txBody>
      </p:sp>
      <p:sp>
        <p:nvSpPr>
          <p:cNvPr id="7" name="TextBox 6">
            <a:extLst>
              <a:ext uri="{FF2B5EF4-FFF2-40B4-BE49-F238E27FC236}">
                <a16:creationId xmlns:a16="http://schemas.microsoft.com/office/drawing/2014/main" id="{ECC53567-315C-4EFC-A2A3-8581F4B65ED0}"/>
              </a:ext>
            </a:extLst>
          </p:cNvPr>
          <p:cNvSpPr txBox="1"/>
          <p:nvPr/>
        </p:nvSpPr>
        <p:spPr>
          <a:xfrm>
            <a:off x="4718304" y="178454"/>
            <a:ext cx="7226045" cy="369332"/>
          </a:xfrm>
          <a:prstGeom prst="rect">
            <a:avLst/>
          </a:prstGeom>
          <a:noFill/>
        </p:spPr>
        <p:txBody>
          <a:bodyPr wrap="square">
            <a:spAutoFit/>
          </a:bodyPr>
          <a:lstStyle/>
          <a:p>
            <a:pPr algn="r" rtl="0">
              <a:spcBef>
                <a:spcPts val="2400"/>
              </a:spcBef>
              <a:spcAft>
                <a:spcPts val="0"/>
              </a:spcAft>
            </a:pPr>
            <a:r>
              <a:rPr lang="en-US" dirty="0" err="1">
                <a:latin typeface="Arial" panose="020B0604020202020204" pitchFamily="34" charset="0"/>
                <a:cs typeface="Arial" panose="020B0604020202020204" pitchFamily="34" charset="0"/>
              </a:rPr>
              <a:t>s</a:t>
            </a:r>
            <a:r>
              <a:rPr lang="en-US" b="0" i="0" dirty="0" err="1">
                <a:effectLst/>
                <a:latin typeface="Arial" panose="020B0604020202020204" pitchFamily="34" charset="0"/>
                <a:cs typeface="Arial" panose="020B0604020202020204" pitchFamily="34" charset="0"/>
              </a:rPr>
              <a:t>rc</a:t>
            </a:r>
            <a:r>
              <a:rPr lang="en-US" b="0" i="0" dirty="0">
                <a:effectLst/>
                <a:latin typeface="Arial" panose="020B0604020202020204" pitchFamily="34" charset="0"/>
                <a:cs typeface="Arial" panose="020B0604020202020204" pitchFamily="34" charset="0"/>
              </a:rPr>
              <a:t> folder </a:t>
            </a:r>
          </a:p>
        </p:txBody>
      </p:sp>
      <p:sp>
        <p:nvSpPr>
          <p:cNvPr id="8" name="TextBox 7">
            <a:extLst>
              <a:ext uri="{FF2B5EF4-FFF2-40B4-BE49-F238E27FC236}">
                <a16:creationId xmlns:a16="http://schemas.microsoft.com/office/drawing/2014/main" id="{64D7344E-DC18-42B7-B176-628714640CF2}"/>
              </a:ext>
            </a:extLst>
          </p:cNvPr>
          <p:cNvSpPr txBox="1"/>
          <p:nvPr/>
        </p:nvSpPr>
        <p:spPr>
          <a:xfrm>
            <a:off x="5740526" y="892547"/>
            <a:ext cx="6090537" cy="335476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600" b="0" dirty="0" err="1"/>
              <a:t>src</a:t>
            </a:r>
            <a:r>
              <a:rPr lang="en-US" sz="1600" b="0" dirty="0"/>
              <a:t> folder contains the actual application source code where each layer is identified with its own project.</a:t>
            </a:r>
          </a:p>
          <a:p>
            <a:pPr>
              <a:lnSpc>
                <a:spcPct val="100000"/>
              </a:lnSpc>
            </a:pPr>
            <a:r>
              <a:rPr lang="en-US" sz="1600" b="0" dirty="0"/>
              <a:t>From inside to outside:</a:t>
            </a:r>
          </a:p>
          <a:p>
            <a:pPr marL="285750" indent="-285750">
              <a:lnSpc>
                <a:spcPct val="100000"/>
              </a:lnSpc>
              <a:buFont typeface="Arial" panose="020B0604020202020204" pitchFamily="34" charset="0"/>
              <a:buChar char="•"/>
            </a:pPr>
            <a:r>
              <a:rPr lang="en-US" sz="1600" b="0" dirty="0"/>
              <a:t>Domain</a:t>
            </a:r>
          </a:p>
          <a:p>
            <a:pPr marL="285750" indent="-285750">
              <a:lnSpc>
                <a:spcPct val="100000"/>
              </a:lnSpc>
              <a:buFont typeface="Arial" panose="020B0604020202020204" pitchFamily="34" charset="0"/>
              <a:buChar char="•"/>
            </a:pPr>
            <a:r>
              <a:rPr lang="en-US" sz="1600" b="0" dirty="0"/>
              <a:t>Application</a:t>
            </a:r>
          </a:p>
          <a:p>
            <a:pPr marL="285750" indent="-285750">
              <a:lnSpc>
                <a:spcPct val="100000"/>
              </a:lnSpc>
              <a:buFont typeface="Arial" panose="020B0604020202020204" pitchFamily="34" charset="0"/>
              <a:buChar char="•"/>
            </a:pPr>
            <a:r>
              <a:rPr lang="en-US" sz="1600" b="0" dirty="0"/>
              <a:t>Infrastructure</a:t>
            </a:r>
          </a:p>
          <a:p>
            <a:pPr marL="285750" indent="-285750">
              <a:lnSpc>
                <a:spcPct val="100000"/>
              </a:lnSpc>
              <a:buFont typeface="Arial" panose="020B0604020202020204" pitchFamily="34" charset="0"/>
              <a:buChar char="•"/>
            </a:pPr>
            <a:r>
              <a:rPr lang="en-US" sz="1600" b="0" dirty="0"/>
              <a:t>Web Project (aka presentation layer)</a:t>
            </a:r>
          </a:p>
        </p:txBody>
      </p:sp>
      <p:sp>
        <p:nvSpPr>
          <p:cNvPr id="9" name="TextBox 8">
            <a:extLst>
              <a:ext uri="{FF2B5EF4-FFF2-40B4-BE49-F238E27FC236}">
                <a16:creationId xmlns:a16="http://schemas.microsoft.com/office/drawing/2014/main" id="{B3A1E1C3-BF50-4ED8-B556-AE7C1C13B732}"/>
              </a:ext>
            </a:extLst>
          </p:cNvPr>
          <p:cNvSpPr txBox="1"/>
          <p:nvPr/>
        </p:nvSpPr>
        <p:spPr>
          <a:xfrm>
            <a:off x="360937" y="4592073"/>
            <a:ext cx="11470126"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 a Clean Architecture solution, each project has clear responsibilities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as such, certain types belong in each project and you'll frequently find folders corresponding to these types in the appropriate project</a:t>
            </a:r>
            <a:endParaRPr lang="it-IT" sz="16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64E79A29-DAB1-4B16-A1B5-8D4C39A42A60}"/>
              </a:ext>
            </a:extLst>
          </p:cNvPr>
          <p:cNvPicPr>
            <a:picLocks noChangeAspect="1"/>
          </p:cNvPicPr>
          <p:nvPr/>
        </p:nvPicPr>
        <p:blipFill>
          <a:blip r:embed="rId2"/>
          <a:stretch>
            <a:fillRect/>
          </a:stretch>
        </p:blipFill>
        <p:spPr>
          <a:xfrm>
            <a:off x="360937" y="892547"/>
            <a:ext cx="4781550" cy="2952750"/>
          </a:xfrm>
          <a:prstGeom prst="rect">
            <a:avLst/>
          </a:prstGeom>
        </p:spPr>
      </p:pic>
    </p:spTree>
    <p:extLst>
      <p:ext uri="{BB962C8B-B14F-4D97-AF65-F5344CB8AC3E}">
        <p14:creationId xmlns:p14="http://schemas.microsoft.com/office/powerpoint/2010/main" val="37641347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10408</TotalTime>
  <Words>1431</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560</cp:revision>
  <dcterms:created xsi:type="dcterms:W3CDTF">2022-04-27T20:50:39Z</dcterms:created>
  <dcterms:modified xsi:type="dcterms:W3CDTF">2022-08-17T16:54:23Z</dcterms:modified>
</cp:coreProperties>
</file>