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12192000"/>
  <p:notesSz cx="6858000" cy="9144000"/>
  <p:embeddedFontLst>
    <p:embeddedFont>
      <p:font typeface="Corbel"/>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7" roundtripDataSignature="AMtx7mi8+zFYZZe49TJXNJ4g4sgsIVoL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F987FD-5F36-4CCE-988B-FE07A7B522A0}">
  <a:tblStyle styleId="{E0F987FD-5F36-4CCE-988B-FE07A7B522A0}"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1F4"/>
          </a:solidFill>
        </a:fill>
      </a:tcStyle>
    </a:wholeTbl>
    <a:band1H>
      <a:tcTxStyle/>
      <a:tcStyle>
        <a:fill>
          <a:solidFill>
            <a:srgbClr val="CDE3E7"/>
          </a:solidFill>
        </a:fill>
      </a:tcStyle>
    </a:band1H>
    <a:band2H>
      <a:tcTxStyle/>
    </a:band2H>
    <a:band1V>
      <a:tcTxStyle/>
      <a:tcStyle>
        <a:fill>
          <a:solidFill>
            <a:srgbClr val="CDE3E7"/>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Corbel-bold.fntdata"/><Relationship Id="rId83" Type="http://schemas.openxmlformats.org/officeDocument/2006/relationships/font" Target="fonts/Corbel-regular.fntdata"/><Relationship Id="rId42" Type="http://schemas.openxmlformats.org/officeDocument/2006/relationships/slide" Target="slides/slide37.xml"/><Relationship Id="rId86" Type="http://schemas.openxmlformats.org/officeDocument/2006/relationships/font" Target="fonts/Corbel-boldItalic.fntdata"/><Relationship Id="rId41" Type="http://schemas.openxmlformats.org/officeDocument/2006/relationships/slide" Target="slides/slide36.xml"/><Relationship Id="rId85" Type="http://schemas.openxmlformats.org/officeDocument/2006/relationships/font" Target="fonts/Corbel-italic.fntdata"/><Relationship Id="rId44" Type="http://schemas.openxmlformats.org/officeDocument/2006/relationships/slide" Target="slides/slide39.xml"/><Relationship Id="rId43" Type="http://schemas.openxmlformats.org/officeDocument/2006/relationships/slide" Target="slides/slide38.xml"/><Relationship Id="rId87" Type="http://customschemas.google.com/relationships/presentationmetadata" Target="meta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2"/>
          <p:cNvSpPr txBox="1"/>
          <p:nvPr>
            <p:ph type="ctrTitle"/>
          </p:nvPr>
        </p:nvSpPr>
        <p:spPr>
          <a:xfrm>
            <a:off x="2209800" y="4464028"/>
            <a:ext cx="9144000" cy="1641490"/>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2"/>
          <p:cNvSpPr txBox="1"/>
          <p:nvPr>
            <p:ph idx="1" type="subTitle"/>
          </p:nvPr>
        </p:nvSpPr>
        <p:spPr>
          <a:xfrm>
            <a:off x="2209799" y="3694375"/>
            <a:ext cx="9144000" cy="754025"/>
          </a:xfrm>
          <a:prstGeom prst="rect">
            <a:avLst/>
          </a:prstGeom>
          <a:noFill/>
          <a:ln>
            <a:noFill/>
          </a:ln>
        </p:spPr>
        <p:txBody>
          <a:bodyPr anchorCtr="0" anchor="b" bIns="45700" lIns="91425" spcFirstLastPara="1" rIns="91425" wrap="square" tIns="45700">
            <a:normAutofit/>
          </a:bodyPr>
          <a:lstStyle>
            <a:lvl1pPr lvl="0" algn="r">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91"/>
          <p:cNvSpPr txBox="1"/>
          <p:nvPr>
            <p:ph type="title"/>
          </p:nvPr>
        </p:nvSpPr>
        <p:spPr>
          <a:xfrm>
            <a:off x="839788" y="4367160"/>
            <a:ext cx="10515600"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1"/>
          <p:cNvSpPr/>
          <p:nvPr>
            <p:ph idx="2" type="pic"/>
          </p:nvPr>
        </p:nvSpPr>
        <p:spPr>
          <a:xfrm>
            <a:off x="839788" y="987425"/>
            <a:ext cx="10515600" cy="3379735"/>
          </a:xfrm>
          <a:prstGeom prst="rect">
            <a:avLst/>
          </a:prstGeom>
          <a:noFill/>
          <a:ln>
            <a:noFill/>
          </a:ln>
        </p:spPr>
      </p:sp>
      <p:sp>
        <p:nvSpPr>
          <p:cNvPr id="71" name="Google Shape;71;p91"/>
          <p:cNvSpPr txBox="1"/>
          <p:nvPr>
            <p:ph idx="1" type="body"/>
          </p:nvPr>
        </p:nvSpPr>
        <p:spPr>
          <a:xfrm>
            <a:off x="839788" y="5186516"/>
            <a:ext cx="10514012" cy="68247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92"/>
          <p:cNvSpPr txBox="1"/>
          <p:nvPr>
            <p:ph type="title"/>
          </p:nvPr>
        </p:nvSpPr>
        <p:spPr>
          <a:xfrm>
            <a:off x="839788" y="365125"/>
            <a:ext cx="10515600" cy="3534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92"/>
          <p:cNvSpPr txBox="1"/>
          <p:nvPr>
            <p:ph idx="1" type="body"/>
          </p:nvPr>
        </p:nvSpPr>
        <p:spPr>
          <a:xfrm>
            <a:off x="839788" y="4489399"/>
            <a:ext cx="10514012" cy="150182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8" name="Google Shape;78;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93"/>
          <p:cNvSpPr txBox="1"/>
          <p:nvPr>
            <p:ph type="title"/>
          </p:nvPr>
        </p:nvSpPr>
        <p:spPr>
          <a:xfrm>
            <a:off x="1446212" y="365125"/>
            <a:ext cx="9302752" cy="29929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4400"/>
              <a:buFont typeface="Corbe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4" name="Google Shape;84;p93"/>
          <p:cNvSpPr txBox="1"/>
          <p:nvPr>
            <p:ph idx="2" type="body"/>
          </p:nvPr>
        </p:nvSpPr>
        <p:spPr>
          <a:xfrm>
            <a:off x="838200" y="4501729"/>
            <a:ext cx="10512424"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5" name="Google Shape;85;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93"/>
          <p:cNvSpPr txBox="1"/>
          <p:nvPr/>
        </p:nvSpPr>
        <p:spPr>
          <a:xfrm>
            <a:off x="1111044"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orbel"/>
              <a:buNone/>
            </a:pPr>
            <a:r>
              <a:rPr b="0" lang="en-US" sz="8000" cap="none">
                <a:solidFill>
                  <a:schemeClr val="lt1"/>
                </a:solidFill>
                <a:latin typeface="Corbel"/>
                <a:ea typeface="Corbel"/>
                <a:cs typeface="Corbel"/>
                <a:sym typeface="Corbel"/>
              </a:rPr>
              <a:t>“</a:t>
            </a:r>
            <a:endParaRPr/>
          </a:p>
        </p:txBody>
      </p:sp>
      <p:sp>
        <p:nvSpPr>
          <p:cNvPr id="89" name="Google Shape;89;p93"/>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orbel"/>
              <a:buNone/>
            </a:pPr>
            <a:r>
              <a:rPr b="0" lang="en-US" sz="8000" cap="none">
                <a:solidFill>
                  <a:schemeClr val="lt1"/>
                </a:solidFill>
                <a:latin typeface="Corbel"/>
                <a:ea typeface="Corbel"/>
                <a:cs typeface="Corbel"/>
                <a:sym typeface="Corbe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94"/>
          <p:cNvSpPr txBox="1"/>
          <p:nvPr>
            <p:ph type="title"/>
          </p:nvPr>
        </p:nvSpPr>
        <p:spPr>
          <a:xfrm>
            <a:off x="839788" y="2326967"/>
            <a:ext cx="10515600"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5400"/>
              <a:buFont typeface="Corbe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94"/>
          <p:cNvSpPr txBox="1"/>
          <p:nvPr>
            <p:ph idx="1" type="body"/>
          </p:nvPr>
        </p:nvSpPr>
        <p:spPr>
          <a:xfrm>
            <a:off x="839788" y="4850581"/>
            <a:ext cx="10514012"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95"/>
          <p:cNvSpPr txBox="1"/>
          <p:nvPr>
            <p:ph idx="1" type="body"/>
          </p:nvPr>
        </p:nvSpPr>
        <p:spPr>
          <a:xfrm>
            <a:off x="1337282" y="188595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9" name="Google Shape;99;p95"/>
          <p:cNvSpPr txBox="1"/>
          <p:nvPr>
            <p:ph idx="2" type="body"/>
          </p:nvPr>
        </p:nvSpPr>
        <p:spPr>
          <a:xfrm>
            <a:off x="1356798" y="257175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0" name="Google Shape;100;p95"/>
          <p:cNvSpPr txBox="1"/>
          <p:nvPr>
            <p:ph idx="3" type="body"/>
          </p:nvPr>
        </p:nvSpPr>
        <p:spPr>
          <a:xfrm>
            <a:off x="4587994" y="188595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95"/>
          <p:cNvSpPr txBox="1"/>
          <p:nvPr>
            <p:ph idx="4" type="body"/>
          </p:nvPr>
        </p:nvSpPr>
        <p:spPr>
          <a:xfrm>
            <a:off x="4577441" y="257175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2" name="Google Shape;102;p95"/>
          <p:cNvSpPr txBox="1"/>
          <p:nvPr>
            <p:ph idx="5" type="body"/>
          </p:nvPr>
        </p:nvSpPr>
        <p:spPr>
          <a:xfrm>
            <a:off x="7829035" y="188595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3" name="Google Shape;103;p95"/>
          <p:cNvSpPr txBox="1"/>
          <p:nvPr>
            <p:ph idx="6" type="body"/>
          </p:nvPr>
        </p:nvSpPr>
        <p:spPr>
          <a:xfrm>
            <a:off x="7829035" y="257175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4" name="Google Shape;104;p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96"/>
          <p:cNvSpPr txBox="1"/>
          <p:nvPr>
            <p:ph idx="1" type="body"/>
          </p:nvPr>
        </p:nvSpPr>
        <p:spPr>
          <a:xfrm>
            <a:off x="1332085" y="4297503"/>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0" name="Google Shape;110;p96"/>
          <p:cNvSpPr/>
          <p:nvPr>
            <p:ph idx="2" type="pic"/>
          </p:nvPr>
        </p:nvSpPr>
        <p:spPr>
          <a:xfrm>
            <a:off x="1332085" y="2256354"/>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1" name="Google Shape;111;p96"/>
          <p:cNvSpPr txBox="1"/>
          <p:nvPr>
            <p:ph idx="3" type="body"/>
          </p:nvPr>
        </p:nvSpPr>
        <p:spPr>
          <a:xfrm>
            <a:off x="1332085" y="4873765"/>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2" name="Google Shape;112;p96"/>
          <p:cNvSpPr txBox="1"/>
          <p:nvPr>
            <p:ph idx="4" type="body"/>
          </p:nvPr>
        </p:nvSpPr>
        <p:spPr>
          <a:xfrm>
            <a:off x="4568997" y="4297503"/>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3" name="Google Shape;113;p96"/>
          <p:cNvSpPr/>
          <p:nvPr>
            <p:ph idx="5" type="pic"/>
          </p:nvPr>
        </p:nvSpPr>
        <p:spPr>
          <a:xfrm>
            <a:off x="4568996" y="2256354"/>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4" name="Google Shape;114;p96"/>
          <p:cNvSpPr txBox="1"/>
          <p:nvPr>
            <p:ph idx="6" type="body"/>
          </p:nvPr>
        </p:nvSpPr>
        <p:spPr>
          <a:xfrm>
            <a:off x="4567644" y="4873764"/>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5" name="Google Shape;115;p96"/>
          <p:cNvSpPr txBox="1"/>
          <p:nvPr>
            <p:ph idx="7" type="body"/>
          </p:nvPr>
        </p:nvSpPr>
        <p:spPr>
          <a:xfrm>
            <a:off x="7804322" y="4297503"/>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96"/>
          <p:cNvSpPr/>
          <p:nvPr>
            <p:ph idx="8" type="pic"/>
          </p:nvPr>
        </p:nvSpPr>
        <p:spPr>
          <a:xfrm>
            <a:off x="7804321" y="2256354"/>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7" name="Google Shape;117;p96"/>
          <p:cNvSpPr txBox="1"/>
          <p:nvPr>
            <p:ph idx="9" type="body"/>
          </p:nvPr>
        </p:nvSpPr>
        <p:spPr>
          <a:xfrm>
            <a:off x="7804197" y="4873762"/>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97"/>
          <p:cNvSpPr txBox="1"/>
          <p:nvPr>
            <p:ph idx="1" type="body"/>
          </p:nvPr>
        </p:nvSpPr>
        <p:spPr>
          <a:xfrm rot="5400000">
            <a:off x="4061231" y="-1115606"/>
            <a:ext cx="4351338" cy="10233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9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9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3"/>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4"/>
          <p:cNvSpPr txBox="1"/>
          <p:nvPr>
            <p:ph type="ctrTitle"/>
          </p:nvPr>
        </p:nvSpPr>
        <p:spPr>
          <a:xfrm>
            <a:off x="854532" y="4464028"/>
            <a:ext cx="9144000" cy="16414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4"/>
          <p:cNvSpPr txBox="1"/>
          <p:nvPr>
            <p:ph idx="1" type="subTitle"/>
          </p:nvPr>
        </p:nvSpPr>
        <p:spPr>
          <a:xfrm>
            <a:off x="854532" y="3693674"/>
            <a:ext cx="9144000" cy="754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5"/>
          <p:cNvSpPr txBox="1"/>
          <p:nvPr>
            <p:ph idx="1" type="body"/>
          </p:nvPr>
        </p:nvSpPr>
        <p:spPr>
          <a:xfrm>
            <a:off x="1120000" y="1825625"/>
            <a:ext cx="5025216"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85"/>
          <p:cNvSpPr txBox="1"/>
          <p:nvPr>
            <p:ph idx="2" type="body"/>
          </p:nvPr>
        </p:nvSpPr>
        <p:spPr>
          <a:xfrm>
            <a:off x="6319840" y="1825625"/>
            <a:ext cx="503396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6"/>
          <p:cNvSpPr txBox="1"/>
          <p:nvPr>
            <p:ph idx="1" type="body"/>
          </p:nvPr>
        </p:nvSpPr>
        <p:spPr>
          <a:xfrm>
            <a:off x="1120000" y="1681163"/>
            <a:ext cx="502521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86"/>
          <p:cNvSpPr txBox="1"/>
          <p:nvPr>
            <p:ph idx="2" type="body"/>
          </p:nvPr>
        </p:nvSpPr>
        <p:spPr>
          <a:xfrm>
            <a:off x="1120000" y="2505075"/>
            <a:ext cx="5025216"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86"/>
          <p:cNvSpPr txBox="1"/>
          <p:nvPr>
            <p:ph idx="3" type="body"/>
          </p:nvPr>
        </p:nvSpPr>
        <p:spPr>
          <a:xfrm>
            <a:off x="6319840" y="1681163"/>
            <a:ext cx="503554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86"/>
          <p:cNvSpPr txBox="1"/>
          <p:nvPr>
            <p:ph idx="4" type="body"/>
          </p:nvPr>
        </p:nvSpPr>
        <p:spPr>
          <a:xfrm>
            <a:off x="6319840" y="2505075"/>
            <a:ext cx="503554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 name="Google Shape;57;p89"/>
          <p:cNvSpPr txBox="1"/>
          <p:nvPr>
            <p:ph idx="2"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9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0"/>
          <p:cNvSpPr/>
          <p:nvPr>
            <p:ph idx="2" type="pic"/>
          </p:nvPr>
        </p:nvSpPr>
        <p:spPr>
          <a:xfrm>
            <a:off x="5183188" y="987425"/>
            <a:ext cx="6172200" cy="4873625"/>
          </a:xfrm>
          <a:prstGeom prst="rect">
            <a:avLst/>
          </a:prstGeom>
          <a:noFill/>
          <a:ln>
            <a:noFill/>
          </a:ln>
        </p:spPr>
      </p:sp>
      <p:sp>
        <p:nvSpPr>
          <p:cNvPr id="64" name="Google Shape;64;p90"/>
          <p:cNvSpPr txBox="1"/>
          <p:nvPr>
            <p:ph idx="1"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DEDED"/>
              </a:buClr>
              <a:buSzPts val="5400"/>
              <a:buFont typeface="Corbel"/>
              <a:buNone/>
              <a:defRPr b="0" i="0" sz="5400" u="none" cap="none" strike="noStrike">
                <a:solidFill>
                  <a:srgbClr val="EDEDED"/>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1"/>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EDEDED"/>
              </a:buClr>
              <a:buSzPts val="2800"/>
              <a:buFont typeface="Arial"/>
              <a:buChar char="•"/>
              <a:defRPr b="0" i="0" sz="2800" u="none" cap="none" strike="noStrike">
                <a:solidFill>
                  <a:srgbClr val="EDEDED"/>
                </a:solidFill>
                <a:latin typeface="Corbel"/>
                <a:ea typeface="Corbel"/>
                <a:cs typeface="Corbel"/>
                <a:sym typeface="Corbel"/>
              </a:defRPr>
            </a:lvl1pPr>
            <a:lvl2pPr indent="-381000" lvl="1" marL="914400" marR="0" rtl="0" algn="l">
              <a:lnSpc>
                <a:spcPct val="90000"/>
              </a:lnSpc>
              <a:spcBef>
                <a:spcPts val="500"/>
              </a:spcBef>
              <a:spcAft>
                <a:spcPts val="0"/>
              </a:spcAft>
              <a:buClr>
                <a:srgbClr val="EDEDED"/>
              </a:buClr>
              <a:buSzPts val="2400"/>
              <a:buFont typeface="Arial"/>
              <a:buChar char="•"/>
              <a:defRPr b="0" i="0" sz="2400" u="none" cap="none" strike="noStrike">
                <a:solidFill>
                  <a:srgbClr val="EDEDED"/>
                </a:solidFill>
                <a:latin typeface="Corbel"/>
                <a:ea typeface="Corbel"/>
                <a:cs typeface="Corbel"/>
                <a:sym typeface="Corbel"/>
              </a:defRPr>
            </a:lvl2pPr>
            <a:lvl3pPr indent="-355600" lvl="2" marL="1371600" marR="0" rtl="0" algn="l">
              <a:lnSpc>
                <a:spcPct val="90000"/>
              </a:lnSpc>
              <a:spcBef>
                <a:spcPts val="500"/>
              </a:spcBef>
              <a:spcAft>
                <a:spcPts val="0"/>
              </a:spcAft>
              <a:buClr>
                <a:srgbClr val="EDEDED"/>
              </a:buClr>
              <a:buSzPts val="2000"/>
              <a:buFont typeface="Arial"/>
              <a:buChar char="•"/>
              <a:defRPr b="0" i="0" sz="2000" u="none" cap="none" strike="noStrike">
                <a:solidFill>
                  <a:srgbClr val="EDEDED"/>
                </a:solidFill>
                <a:latin typeface="Corbel"/>
                <a:ea typeface="Corbel"/>
                <a:cs typeface="Corbel"/>
                <a:sym typeface="Corbel"/>
              </a:defRPr>
            </a:lvl3pPr>
            <a:lvl4pPr indent="-342900" lvl="3" marL="18288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4pPr>
            <a:lvl5pPr indent="-342900" lvl="4" marL="22860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9pPr>
          </a:lstStyle>
          <a:p/>
        </p:txBody>
      </p:sp>
      <p:sp>
        <p:nvSpPr>
          <p:cNvPr id="8" name="Google Shape;8;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9" name="Google Shape;9;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0" name="Google Shape;10;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EDEDED"/>
                </a:solidFill>
                <a:latin typeface="Corbel"/>
                <a:ea typeface="Corbel"/>
                <a:cs typeface="Corbel"/>
                <a:sym typeface="Corbel"/>
              </a:defRPr>
            </a:lvl1pPr>
            <a:lvl2pPr indent="0" lvl="1" marL="0" marR="0" rtl="0" algn="r">
              <a:spcBef>
                <a:spcPts val="0"/>
              </a:spcBef>
              <a:buNone/>
              <a:defRPr b="0" i="0" sz="1200" u="none" cap="none" strike="noStrike">
                <a:solidFill>
                  <a:srgbClr val="EDEDED"/>
                </a:solidFill>
                <a:latin typeface="Corbel"/>
                <a:ea typeface="Corbel"/>
                <a:cs typeface="Corbel"/>
                <a:sym typeface="Corbel"/>
              </a:defRPr>
            </a:lvl2pPr>
            <a:lvl3pPr indent="0" lvl="2" marL="0" marR="0" rtl="0" algn="r">
              <a:spcBef>
                <a:spcPts val="0"/>
              </a:spcBef>
              <a:buNone/>
              <a:defRPr b="0" i="0" sz="1200" u="none" cap="none" strike="noStrike">
                <a:solidFill>
                  <a:srgbClr val="EDEDED"/>
                </a:solidFill>
                <a:latin typeface="Corbel"/>
                <a:ea typeface="Corbel"/>
                <a:cs typeface="Corbel"/>
                <a:sym typeface="Corbel"/>
              </a:defRPr>
            </a:lvl3pPr>
            <a:lvl4pPr indent="0" lvl="3" marL="0" marR="0" rtl="0" algn="r">
              <a:spcBef>
                <a:spcPts val="0"/>
              </a:spcBef>
              <a:buNone/>
              <a:defRPr b="0" i="0" sz="1200" u="none" cap="none" strike="noStrike">
                <a:solidFill>
                  <a:srgbClr val="EDEDED"/>
                </a:solidFill>
                <a:latin typeface="Corbel"/>
                <a:ea typeface="Corbel"/>
                <a:cs typeface="Corbel"/>
                <a:sym typeface="Corbel"/>
              </a:defRPr>
            </a:lvl4pPr>
            <a:lvl5pPr indent="0" lvl="4" marL="0" marR="0" rtl="0" algn="r">
              <a:spcBef>
                <a:spcPts val="0"/>
              </a:spcBef>
              <a:buNone/>
              <a:defRPr b="0" i="0" sz="1200" u="none" cap="none" strike="noStrike">
                <a:solidFill>
                  <a:srgbClr val="EDEDED"/>
                </a:solidFill>
                <a:latin typeface="Corbel"/>
                <a:ea typeface="Corbel"/>
                <a:cs typeface="Corbel"/>
                <a:sym typeface="Corbel"/>
              </a:defRPr>
            </a:lvl5pPr>
            <a:lvl6pPr indent="0" lvl="5" marL="0" marR="0" rtl="0" algn="r">
              <a:spcBef>
                <a:spcPts val="0"/>
              </a:spcBef>
              <a:buNone/>
              <a:defRPr b="0" i="0" sz="1200" u="none" cap="none" strike="noStrike">
                <a:solidFill>
                  <a:srgbClr val="EDEDED"/>
                </a:solidFill>
                <a:latin typeface="Corbel"/>
                <a:ea typeface="Corbel"/>
                <a:cs typeface="Corbel"/>
                <a:sym typeface="Corbel"/>
              </a:defRPr>
            </a:lvl6pPr>
            <a:lvl7pPr indent="0" lvl="6" marL="0" marR="0" rtl="0" algn="r">
              <a:spcBef>
                <a:spcPts val="0"/>
              </a:spcBef>
              <a:buNone/>
              <a:defRPr b="0" i="0" sz="1200" u="none" cap="none" strike="noStrike">
                <a:solidFill>
                  <a:srgbClr val="EDEDED"/>
                </a:solidFill>
                <a:latin typeface="Corbel"/>
                <a:ea typeface="Corbel"/>
                <a:cs typeface="Corbel"/>
                <a:sym typeface="Corbel"/>
              </a:defRPr>
            </a:lvl7pPr>
            <a:lvl8pPr indent="0" lvl="7" marL="0" marR="0" rtl="0" algn="r">
              <a:spcBef>
                <a:spcPts val="0"/>
              </a:spcBef>
              <a:buNone/>
              <a:defRPr b="0" i="0" sz="1200" u="none" cap="none" strike="noStrike">
                <a:solidFill>
                  <a:srgbClr val="EDEDED"/>
                </a:solidFill>
                <a:latin typeface="Corbel"/>
                <a:ea typeface="Corbel"/>
                <a:cs typeface="Corbel"/>
                <a:sym typeface="Corbel"/>
              </a:defRPr>
            </a:lvl8pPr>
            <a:lvl9pPr indent="0" lvl="8" marL="0" marR="0" rtl="0" algn="r">
              <a:spcBef>
                <a:spcPts val="0"/>
              </a:spcBef>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nvSpPr>
        <p:spPr>
          <a:xfrm>
            <a:off x="0" y="6596390"/>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138" name="Google Shape;138;p1"/>
          <p:cNvSpPr txBox="1"/>
          <p:nvPr/>
        </p:nvSpPr>
        <p:spPr>
          <a:xfrm>
            <a:off x="475237" y="178454"/>
            <a:ext cx="16337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C# Language</a:t>
            </a:r>
            <a:endParaRPr/>
          </a:p>
        </p:txBody>
      </p:sp>
      <p:sp>
        <p:nvSpPr>
          <p:cNvPr id="139" name="Google Shape;139;p1"/>
          <p:cNvSpPr txBox="1"/>
          <p:nvPr/>
        </p:nvSpPr>
        <p:spPr>
          <a:xfrm>
            <a:off x="815003" y="1452899"/>
            <a:ext cx="3230372" cy="2739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lt1"/>
                </a:solidFill>
                <a:latin typeface="Arial"/>
                <a:ea typeface="Arial"/>
                <a:cs typeface="Arial"/>
                <a:sym typeface="Arial"/>
              </a:rPr>
              <a:t>Design Patterns</a:t>
            </a:r>
            <a:endParaRPr/>
          </a:p>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Why?</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What are Design Patterns</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Classification</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OMT – UML</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Software Design Principles</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SOLID Principles</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Design Patterns</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208" name="Google Shape;208;p10"/>
          <p:cNvSpPr txBox="1"/>
          <p:nvPr/>
        </p:nvSpPr>
        <p:spPr>
          <a:xfrm>
            <a:off x="360937" y="178454"/>
            <a:ext cx="29803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What are Design Patterns</a:t>
            </a:r>
            <a:endParaRPr/>
          </a:p>
        </p:txBody>
      </p:sp>
      <p:sp>
        <p:nvSpPr>
          <p:cNvPr id="209" name="Google Shape;209;p10"/>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Four essential elements</a:t>
            </a:r>
            <a:endParaRPr b="1" i="0" sz="1800" u="none" cap="none" strike="noStrike">
              <a:solidFill>
                <a:schemeClr val="lt1"/>
              </a:solidFill>
              <a:latin typeface="Arial"/>
              <a:ea typeface="Arial"/>
              <a:cs typeface="Arial"/>
              <a:sym typeface="Arial"/>
            </a:endParaRPr>
          </a:p>
        </p:txBody>
      </p:sp>
      <p:sp>
        <p:nvSpPr>
          <p:cNvPr id="210" name="Google Shape;210;p10"/>
          <p:cNvSpPr txBox="1"/>
          <p:nvPr/>
        </p:nvSpPr>
        <p:spPr>
          <a:xfrm>
            <a:off x="360937" y="834082"/>
            <a:ext cx="11450063" cy="3186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600" u="none" cap="none" strike="noStrike">
                <a:solidFill>
                  <a:schemeClr val="lt1"/>
                </a:solidFill>
                <a:latin typeface="Arial"/>
                <a:ea typeface="Arial"/>
                <a:cs typeface="Arial"/>
                <a:sym typeface="Arial"/>
              </a:rPr>
              <a:t>Solution</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describes the elements that make up the design, their relationships, responsibilities, and collaborations</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the solution doesn’t describe a particular concrete design or implementation, because a pattern is like a template that can be applied in many different situations</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instead, the pattern provides an abstract description of a design problem and how a general arrangement of elements (classes and objects in our case) solves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1"/>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216" name="Google Shape;216;p11"/>
          <p:cNvSpPr txBox="1"/>
          <p:nvPr/>
        </p:nvSpPr>
        <p:spPr>
          <a:xfrm>
            <a:off x="360937" y="178454"/>
            <a:ext cx="29803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What are Design Patterns</a:t>
            </a:r>
            <a:endParaRPr/>
          </a:p>
        </p:txBody>
      </p:sp>
      <p:sp>
        <p:nvSpPr>
          <p:cNvPr id="217" name="Google Shape;217;p11"/>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Four essential elements</a:t>
            </a:r>
            <a:endParaRPr b="1" i="0" sz="1800" u="none" cap="none" strike="noStrike">
              <a:solidFill>
                <a:schemeClr val="lt1"/>
              </a:solidFill>
              <a:latin typeface="Arial"/>
              <a:ea typeface="Arial"/>
              <a:cs typeface="Arial"/>
              <a:sym typeface="Arial"/>
            </a:endParaRPr>
          </a:p>
        </p:txBody>
      </p:sp>
      <p:sp>
        <p:nvSpPr>
          <p:cNvPr id="218" name="Google Shape;218;p11"/>
          <p:cNvSpPr txBox="1"/>
          <p:nvPr/>
        </p:nvSpPr>
        <p:spPr>
          <a:xfrm>
            <a:off x="360937" y="834082"/>
            <a:ext cx="11450063" cy="423244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600" u="none" cap="none" strike="noStrike">
                <a:solidFill>
                  <a:schemeClr val="lt1"/>
                </a:solidFill>
                <a:latin typeface="Arial"/>
                <a:ea typeface="Arial"/>
                <a:cs typeface="Arial"/>
                <a:sym typeface="Arial"/>
              </a:rPr>
              <a:t>Consequences</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are the results and trade-offs of applying the pattern</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though consequences are often unvoiced when we describe design decisions, they are critical for evaluating design alternatives and for understanding the costs and benefits of applying the pattern</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the consequences for software often concern space and time trade-offs</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they may address language and implementation issues as well</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since reuse is often a factor in object-oriented design, the consequences of a pattern include its impact on a system’s flexibility, extensibility, or portability. Listing these consequences explicitly helps you understand and evaluate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224" name="Google Shape;224;p12"/>
          <p:cNvSpPr txBox="1"/>
          <p:nvPr/>
        </p:nvSpPr>
        <p:spPr>
          <a:xfrm>
            <a:off x="360937" y="178454"/>
            <a:ext cx="16850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Classification</a:t>
            </a:r>
            <a:endParaRPr/>
          </a:p>
        </p:txBody>
      </p:sp>
      <p:sp>
        <p:nvSpPr>
          <p:cNvPr id="225" name="Google Shape;225;p12"/>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Classification</a:t>
            </a:r>
            <a:endParaRPr b="1" i="0" sz="1800" u="none" cap="none" strike="noStrike">
              <a:solidFill>
                <a:schemeClr val="lt1"/>
              </a:solidFill>
              <a:latin typeface="Arial"/>
              <a:ea typeface="Arial"/>
              <a:cs typeface="Arial"/>
              <a:sym typeface="Arial"/>
            </a:endParaRPr>
          </a:p>
        </p:txBody>
      </p:sp>
      <p:graphicFrame>
        <p:nvGraphicFramePr>
          <p:cNvPr id="226" name="Google Shape;226;p12"/>
          <p:cNvGraphicFramePr/>
          <p:nvPr/>
        </p:nvGraphicFramePr>
        <p:xfrm>
          <a:off x="360937" y="1443250"/>
          <a:ext cx="3000000" cy="3000000"/>
        </p:xfrm>
        <a:graphic>
          <a:graphicData uri="http://schemas.openxmlformats.org/drawingml/2006/table">
            <a:tbl>
              <a:tblPr bandRow="1" firstRow="1">
                <a:noFill/>
                <a:tableStyleId>{E0F987FD-5F36-4CCE-988B-FE07A7B522A0}</a:tableStyleId>
              </a:tblPr>
              <a:tblGrid>
                <a:gridCol w="968000"/>
                <a:gridCol w="1267975"/>
                <a:gridCol w="2462775"/>
                <a:gridCol w="3188200"/>
                <a:gridCol w="3696450"/>
              </a:tblGrid>
              <a:tr h="370850">
                <a:tc gridSpan="2">
                  <a:txBody>
                    <a:bodyPr/>
                    <a:lstStyle/>
                    <a:p>
                      <a:pPr indent="0" lvl="0" marL="0" marR="0" rtl="0" algn="l">
                        <a:spcBef>
                          <a:spcPts val="0"/>
                        </a:spcBef>
                        <a:spcAft>
                          <a:spcPts val="0"/>
                        </a:spcAft>
                        <a:buNone/>
                      </a:pPr>
                      <a:r>
                        <a:t/>
                      </a:r>
                      <a:endParaRPr sz="1800"/>
                    </a:p>
                  </a:txBody>
                  <a:tcPr marT="45725" marB="45725" marR="91450" marL="91450"/>
                </a:tc>
                <a:tc hMerge="1"/>
                <a:tc gridSpan="3">
                  <a:txBody>
                    <a:bodyPr/>
                    <a:lstStyle/>
                    <a:p>
                      <a:pPr indent="0" lvl="0" marL="0" marR="0" rtl="0" algn="ctr">
                        <a:spcBef>
                          <a:spcPts val="0"/>
                        </a:spcBef>
                        <a:spcAft>
                          <a:spcPts val="0"/>
                        </a:spcAft>
                        <a:buNone/>
                      </a:pPr>
                      <a:r>
                        <a:rPr lang="en-US" sz="1800"/>
                        <a:t>Purpose</a:t>
                      </a:r>
                      <a:endParaRPr sz="1800"/>
                    </a:p>
                  </a:txBody>
                  <a:tcPr marT="45725" marB="45725" marR="91450" marL="91450"/>
                </a:tc>
                <a:tc hMerge="1"/>
                <a:tc hMerge="1"/>
              </a:tr>
              <a:tr h="370850">
                <a:tc gridSpan="2">
                  <a:txBody>
                    <a:bodyPr/>
                    <a:lstStyle/>
                    <a:p>
                      <a:pPr indent="0" lvl="0" marL="0" marR="0" rtl="0" algn="l">
                        <a:spcBef>
                          <a:spcPts val="0"/>
                        </a:spcBef>
                        <a:spcAft>
                          <a:spcPts val="0"/>
                        </a:spcAft>
                        <a:buNone/>
                      </a:pPr>
                      <a:r>
                        <a:t/>
                      </a:r>
                      <a:endParaRPr sz="1800"/>
                    </a:p>
                  </a:txBody>
                  <a:tcPr marT="45725" marB="45725" marR="91450" marL="91450"/>
                </a:tc>
                <a:tc hMerge="1"/>
                <a:tc>
                  <a:txBody>
                    <a:bodyPr/>
                    <a:lstStyle/>
                    <a:p>
                      <a:pPr indent="0" lvl="0" marL="0" marR="0" rtl="0" algn="l">
                        <a:spcBef>
                          <a:spcPts val="0"/>
                        </a:spcBef>
                        <a:spcAft>
                          <a:spcPts val="0"/>
                        </a:spcAft>
                        <a:buNone/>
                      </a:pPr>
                      <a:r>
                        <a:rPr b="1" lang="en-US" sz="1800"/>
                        <a:t>Creational</a:t>
                      </a:r>
                      <a:endParaRPr b="1" sz="1800"/>
                    </a:p>
                  </a:txBody>
                  <a:tcPr marT="45725" marB="45725" marR="91450" marL="91450"/>
                </a:tc>
                <a:tc>
                  <a:txBody>
                    <a:bodyPr/>
                    <a:lstStyle/>
                    <a:p>
                      <a:pPr indent="0" lvl="0" marL="0" marR="0" rtl="0" algn="l">
                        <a:spcBef>
                          <a:spcPts val="0"/>
                        </a:spcBef>
                        <a:spcAft>
                          <a:spcPts val="0"/>
                        </a:spcAft>
                        <a:buNone/>
                      </a:pPr>
                      <a:r>
                        <a:rPr b="1" lang="en-US" sz="1800"/>
                        <a:t>Structural</a:t>
                      </a:r>
                      <a:endParaRPr b="1" sz="1800"/>
                    </a:p>
                  </a:txBody>
                  <a:tcPr marT="45725" marB="45725" marR="91450" marL="91450"/>
                </a:tc>
                <a:tc>
                  <a:txBody>
                    <a:bodyPr/>
                    <a:lstStyle/>
                    <a:p>
                      <a:pPr indent="0" lvl="0" marL="0" marR="0" rtl="0" algn="l">
                        <a:spcBef>
                          <a:spcPts val="0"/>
                        </a:spcBef>
                        <a:spcAft>
                          <a:spcPts val="0"/>
                        </a:spcAft>
                        <a:buNone/>
                      </a:pPr>
                      <a:r>
                        <a:rPr b="1" lang="en-US" sz="1800"/>
                        <a:t>Behavioural</a:t>
                      </a:r>
                      <a:endParaRPr b="1" sz="1800"/>
                    </a:p>
                  </a:txBody>
                  <a:tcPr marT="45725" marB="45725" marR="91450" marL="91450"/>
                </a:tc>
              </a:tr>
              <a:tr h="370850">
                <a:tc rowSpan="2">
                  <a:txBody>
                    <a:bodyPr/>
                    <a:lstStyle/>
                    <a:p>
                      <a:pPr indent="0" lvl="0" marL="0" marR="0" rtl="0" algn="l">
                        <a:spcBef>
                          <a:spcPts val="0"/>
                        </a:spcBef>
                        <a:spcAft>
                          <a:spcPts val="0"/>
                        </a:spcAft>
                        <a:buNone/>
                      </a:pPr>
                      <a:r>
                        <a:rPr b="1" lang="en-US" sz="1800"/>
                        <a:t>Scope</a:t>
                      </a:r>
                      <a:endParaRPr/>
                    </a:p>
                  </a:txBody>
                  <a:tcPr marT="45725" marB="45725" marR="91450" marL="91450" anchor="ctr"/>
                </a:tc>
                <a:tc>
                  <a:txBody>
                    <a:bodyPr/>
                    <a:lstStyle/>
                    <a:p>
                      <a:pPr indent="0" lvl="0" marL="0" marR="0" rtl="0" algn="l">
                        <a:spcBef>
                          <a:spcPts val="0"/>
                        </a:spcBef>
                        <a:spcAft>
                          <a:spcPts val="0"/>
                        </a:spcAft>
                        <a:buNone/>
                      </a:pPr>
                      <a:r>
                        <a:rPr b="1" lang="en-US" sz="1800"/>
                        <a:t>Class</a:t>
                      </a:r>
                      <a:endParaRPr/>
                    </a:p>
                  </a:txBody>
                  <a:tcPr marT="45725" marB="45725" marR="91450" marL="91450"/>
                </a:tc>
                <a:tc>
                  <a:txBody>
                    <a:bodyPr/>
                    <a:lstStyle/>
                    <a:p>
                      <a:pPr indent="0" lvl="0" marL="0" marR="0" rtl="0" algn="l">
                        <a:spcBef>
                          <a:spcPts val="0"/>
                        </a:spcBef>
                        <a:spcAft>
                          <a:spcPts val="0"/>
                        </a:spcAft>
                        <a:buNone/>
                      </a:pPr>
                      <a:r>
                        <a:rPr lang="en-US" sz="1800"/>
                        <a:t>Factory Method</a:t>
                      </a:r>
                      <a:endParaRPr/>
                    </a:p>
                  </a:txBody>
                  <a:tcPr marT="45725" marB="45725" marR="91450" marL="91450"/>
                </a:tc>
                <a:tc>
                  <a:txBody>
                    <a:bodyPr/>
                    <a:lstStyle/>
                    <a:p>
                      <a:pPr indent="0" lvl="0" marL="0" marR="0" rtl="0" algn="l">
                        <a:spcBef>
                          <a:spcPts val="0"/>
                        </a:spcBef>
                        <a:spcAft>
                          <a:spcPts val="0"/>
                        </a:spcAft>
                        <a:buNone/>
                      </a:pPr>
                      <a:r>
                        <a:rPr lang="en-US" sz="1800"/>
                        <a:t>Adapter (class)</a:t>
                      </a:r>
                      <a:endParaRPr/>
                    </a:p>
                  </a:txBody>
                  <a:tcPr marT="45725" marB="45725" marR="91450" marL="91450"/>
                </a:tc>
                <a:tc>
                  <a:txBody>
                    <a:bodyPr/>
                    <a:lstStyle/>
                    <a:p>
                      <a:pPr indent="0" lvl="0" marL="0" marR="0" rtl="0" algn="l">
                        <a:spcBef>
                          <a:spcPts val="0"/>
                        </a:spcBef>
                        <a:spcAft>
                          <a:spcPts val="0"/>
                        </a:spcAft>
                        <a:buNone/>
                      </a:pPr>
                      <a:r>
                        <a:rPr lang="en-US" sz="1800"/>
                        <a:t>Interpreter</a:t>
                      </a:r>
                      <a:br>
                        <a:rPr lang="en-US" sz="1800"/>
                      </a:br>
                      <a:r>
                        <a:rPr lang="en-US" sz="1800"/>
                        <a:t>Template Method</a:t>
                      </a:r>
                      <a:endParaRPr/>
                    </a:p>
                  </a:txBody>
                  <a:tcPr marT="45725" marB="45725" marR="91450" marL="91450"/>
                </a:tc>
              </a:tr>
              <a:tr h="370850">
                <a:tc vMerge="1"/>
                <a:tc>
                  <a:txBody>
                    <a:bodyPr/>
                    <a:lstStyle/>
                    <a:p>
                      <a:pPr indent="0" lvl="0" marL="0" marR="0" rtl="0" algn="l">
                        <a:spcBef>
                          <a:spcPts val="0"/>
                        </a:spcBef>
                        <a:spcAft>
                          <a:spcPts val="0"/>
                        </a:spcAft>
                        <a:buNone/>
                      </a:pPr>
                      <a:r>
                        <a:rPr b="1" lang="en-US" sz="1800"/>
                        <a:t>Object</a:t>
                      </a:r>
                      <a:endParaRPr/>
                    </a:p>
                  </a:txBody>
                  <a:tcPr marT="45725" marB="45725" marR="91450" marL="91450"/>
                </a:tc>
                <a:tc>
                  <a:txBody>
                    <a:bodyPr/>
                    <a:lstStyle/>
                    <a:p>
                      <a:pPr indent="0" lvl="0" marL="0" marR="0" rtl="0" algn="l">
                        <a:spcBef>
                          <a:spcPts val="0"/>
                        </a:spcBef>
                        <a:spcAft>
                          <a:spcPts val="0"/>
                        </a:spcAft>
                        <a:buNone/>
                      </a:pPr>
                      <a:r>
                        <a:rPr lang="en-US" sz="1800"/>
                        <a:t>Abstract Factory</a:t>
                      </a:r>
                      <a:endParaRPr sz="1800"/>
                    </a:p>
                    <a:p>
                      <a:pPr indent="0" lvl="0" marL="0" marR="0" rtl="0" algn="l">
                        <a:spcBef>
                          <a:spcPts val="0"/>
                        </a:spcBef>
                        <a:spcAft>
                          <a:spcPts val="0"/>
                        </a:spcAft>
                        <a:buNone/>
                      </a:pPr>
                      <a:r>
                        <a:rPr lang="en-US" sz="1800"/>
                        <a:t>Builder</a:t>
                      </a:r>
                      <a:endParaRPr/>
                    </a:p>
                    <a:p>
                      <a:pPr indent="0" lvl="0" marL="0" marR="0" rtl="0" algn="l">
                        <a:spcBef>
                          <a:spcPts val="0"/>
                        </a:spcBef>
                        <a:spcAft>
                          <a:spcPts val="0"/>
                        </a:spcAft>
                        <a:buNone/>
                      </a:pPr>
                      <a:r>
                        <a:rPr lang="en-US" sz="1800"/>
                        <a:t>Prototype</a:t>
                      </a:r>
                      <a:endParaRPr sz="1800"/>
                    </a:p>
                    <a:p>
                      <a:pPr indent="0" lvl="0" marL="0" marR="0" rtl="0" algn="l">
                        <a:spcBef>
                          <a:spcPts val="0"/>
                        </a:spcBef>
                        <a:spcAft>
                          <a:spcPts val="0"/>
                        </a:spcAft>
                        <a:buNone/>
                      </a:pPr>
                      <a:r>
                        <a:rPr lang="en-US" sz="1800"/>
                        <a:t>Singleton</a:t>
                      </a:r>
                      <a:endParaRPr/>
                    </a:p>
                  </a:txBody>
                  <a:tcPr marT="45725" marB="45725" marR="91450" marL="91450"/>
                </a:tc>
                <a:tc>
                  <a:txBody>
                    <a:bodyPr/>
                    <a:lstStyle/>
                    <a:p>
                      <a:pPr indent="0" lvl="0" marL="0" marR="0" rtl="0" algn="l">
                        <a:spcBef>
                          <a:spcPts val="0"/>
                        </a:spcBef>
                        <a:spcAft>
                          <a:spcPts val="0"/>
                        </a:spcAft>
                        <a:buNone/>
                      </a:pPr>
                      <a:r>
                        <a:rPr lang="en-US" sz="1800"/>
                        <a:t>Adapter (object)</a:t>
                      </a:r>
                      <a:endParaRPr/>
                    </a:p>
                    <a:p>
                      <a:pPr indent="0" lvl="0" marL="0" marR="0" rtl="0" algn="l">
                        <a:spcBef>
                          <a:spcPts val="0"/>
                        </a:spcBef>
                        <a:spcAft>
                          <a:spcPts val="0"/>
                        </a:spcAft>
                        <a:buNone/>
                      </a:pPr>
                      <a:r>
                        <a:rPr lang="en-US" sz="1800"/>
                        <a:t>Bridge</a:t>
                      </a:r>
                      <a:endParaRPr/>
                    </a:p>
                    <a:p>
                      <a:pPr indent="0" lvl="0" marL="0" marR="0" rtl="0" algn="l">
                        <a:spcBef>
                          <a:spcPts val="0"/>
                        </a:spcBef>
                        <a:spcAft>
                          <a:spcPts val="0"/>
                        </a:spcAft>
                        <a:buNone/>
                      </a:pPr>
                      <a:r>
                        <a:rPr lang="en-US" sz="1800"/>
                        <a:t>Composite</a:t>
                      </a:r>
                      <a:endParaRPr/>
                    </a:p>
                    <a:p>
                      <a:pPr indent="0" lvl="0" marL="0" marR="0" rtl="0" algn="l">
                        <a:spcBef>
                          <a:spcPts val="0"/>
                        </a:spcBef>
                        <a:spcAft>
                          <a:spcPts val="0"/>
                        </a:spcAft>
                        <a:buNone/>
                      </a:pPr>
                      <a:r>
                        <a:rPr lang="en-US" sz="1800"/>
                        <a:t>Decorator</a:t>
                      </a:r>
                      <a:endParaRPr/>
                    </a:p>
                    <a:p>
                      <a:pPr indent="0" lvl="0" marL="0" marR="0" rtl="0" algn="l">
                        <a:spcBef>
                          <a:spcPts val="0"/>
                        </a:spcBef>
                        <a:spcAft>
                          <a:spcPts val="0"/>
                        </a:spcAft>
                        <a:buNone/>
                      </a:pPr>
                      <a:r>
                        <a:rPr lang="en-US" sz="1800"/>
                        <a:t>Facade</a:t>
                      </a:r>
                      <a:endParaRPr sz="1800"/>
                    </a:p>
                    <a:p>
                      <a:pPr indent="0" lvl="0" marL="0" marR="0" rtl="0" algn="l">
                        <a:spcBef>
                          <a:spcPts val="0"/>
                        </a:spcBef>
                        <a:spcAft>
                          <a:spcPts val="0"/>
                        </a:spcAft>
                        <a:buNone/>
                      </a:pPr>
                      <a:r>
                        <a:rPr lang="en-US" sz="1800"/>
                        <a:t>Flyweight</a:t>
                      </a:r>
                      <a:endParaRPr sz="1800"/>
                    </a:p>
                    <a:p>
                      <a:pPr indent="0" lvl="0" marL="0" marR="0" rtl="0" algn="l">
                        <a:spcBef>
                          <a:spcPts val="0"/>
                        </a:spcBef>
                        <a:spcAft>
                          <a:spcPts val="0"/>
                        </a:spcAft>
                        <a:buNone/>
                      </a:pPr>
                      <a:r>
                        <a:rPr lang="en-US" sz="1800"/>
                        <a:t>Proxy</a:t>
                      </a:r>
                      <a:endParaRPr/>
                    </a:p>
                  </a:txBody>
                  <a:tcPr marT="45725" marB="45725" marR="91450" marL="91450"/>
                </a:tc>
                <a:tc>
                  <a:txBody>
                    <a:bodyPr/>
                    <a:lstStyle/>
                    <a:p>
                      <a:pPr indent="0" lvl="0" marL="0" marR="0" rtl="0" algn="l">
                        <a:spcBef>
                          <a:spcPts val="0"/>
                        </a:spcBef>
                        <a:spcAft>
                          <a:spcPts val="0"/>
                        </a:spcAft>
                        <a:buNone/>
                      </a:pPr>
                      <a:r>
                        <a:rPr lang="en-US" sz="1800"/>
                        <a:t>Chain of Responsibility</a:t>
                      </a:r>
                      <a:endParaRPr sz="1800"/>
                    </a:p>
                    <a:p>
                      <a:pPr indent="0" lvl="0" marL="0" marR="0" rtl="0" algn="l">
                        <a:spcBef>
                          <a:spcPts val="0"/>
                        </a:spcBef>
                        <a:spcAft>
                          <a:spcPts val="0"/>
                        </a:spcAft>
                        <a:buNone/>
                      </a:pPr>
                      <a:r>
                        <a:rPr lang="en-US" sz="1800"/>
                        <a:t>Command</a:t>
                      </a:r>
                      <a:endParaRPr sz="1800"/>
                    </a:p>
                    <a:p>
                      <a:pPr indent="0" lvl="0" marL="0" marR="0" rtl="0" algn="l">
                        <a:spcBef>
                          <a:spcPts val="0"/>
                        </a:spcBef>
                        <a:spcAft>
                          <a:spcPts val="0"/>
                        </a:spcAft>
                        <a:buNone/>
                      </a:pPr>
                      <a:r>
                        <a:rPr lang="en-US" sz="1800"/>
                        <a:t>Iterator</a:t>
                      </a:r>
                      <a:endParaRPr/>
                    </a:p>
                    <a:p>
                      <a:pPr indent="0" lvl="0" marL="0" marR="0" rtl="0" algn="l">
                        <a:spcBef>
                          <a:spcPts val="0"/>
                        </a:spcBef>
                        <a:spcAft>
                          <a:spcPts val="0"/>
                        </a:spcAft>
                        <a:buNone/>
                      </a:pPr>
                      <a:r>
                        <a:rPr lang="en-US" sz="1800"/>
                        <a:t>Mediator</a:t>
                      </a:r>
                      <a:endParaRPr/>
                    </a:p>
                    <a:p>
                      <a:pPr indent="0" lvl="0" marL="0" marR="0" rtl="0" algn="l">
                        <a:spcBef>
                          <a:spcPts val="0"/>
                        </a:spcBef>
                        <a:spcAft>
                          <a:spcPts val="0"/>
                        </a:spcAft>
                        <a:buNone/>
                      </a:pPr>
                      <a:r>
                        <a:rPr lang="en-US" sz="1800"/>
                        <a:t>Memento</a:t>
                      </a:r>
                      <a:endParaRPr/>
                    </a:p>
                    <a:p>
                      <a:pPr indent="0" lvl="0" marL="0" marR="0" rtl="0" algn="l">
                        <a:spcBef>
                          <a:spcPts val="0"/>
                        </a:spcBef>
                        <a:spcAft>
                          <a:spcPts val="0"/>
                        </a:spcAft>
                        <a:buNone/>
                      </a:pPr>
                      <a:r>
                        <a:rPr lang="en-US" sz="1800"/>
                        <a:t>Observer</a:t>
                      </a:r>
                      <a:endParaRPr/>
                    </a:p>
                    <a:p>
                      <a:pPr indent="0" lvl="0" marL="0" marR="0" rtl="0" algn="l">
                        <a:spcBef>
                          <a:spcPts val="0"/>
                        </a:spcBef>
                        <a:spcAft>
                          <a:spcPts val="0"/>
                        </a:spcAft>
                        <a:buNone/>
                      </a:pPr>
                      <a:r>
                        <a:rPr lang="en-US" sz="1800"/>
                        <a:t>State</a:t>
                      </a:r>
                      <a:endParaRPr/>
                    </a:p>
                    <a:p>
                      <a:pPr indent="0" lvl="0" marL="0" marR="0" rtl="0" algn="l">
                        <a:spcBef>
                          <a:spcPts val="0"/>
                        </a:spcBef>
                        <a:spcAft>
                          <a:spcPts val="0"/>
                        </a:spcAft>
                        <a:buNone/>
                      </a:pPr>
                      <a:r>
                        <a:rPr lang="en-US" sz="1800"/>
                        <a:t>Strategy</a:t>
                      </a:r>
                      <a:endParaRPr/>
                    </a:p>
                    <a:p>
                      <a:pPr indent="0" lvl="0" marL="0" marR="0" rtl="0" algn="l">
                        <a:spcBef>
                          <a:spcPts val="0"/>
                        </a:spcBef>
                        <a:spcAft>
                          <a:spcPts val="0"/>
                        </a:spcAft>
                        <a:buNone/>
                      </a:pPr>
                      <a:r>
                        <a:rPr lang="en-US" sz="1800"/>
                        <a:t>Visitor</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232" name="Google Shape;232;p13"/>
          <p:cNvSpPr txBox="1"/>
          <p:nvPr/>
        </p:nvSpPr>
        <p:spPr>
          <a:xfrm>
            <a:off x="360937" y="178454"/>
            <a:ext cx="16850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Classification</a:t>
            </a:r>
            <a:endParaRPr/>
          </a:p>
        </p:txBody>
      </p:sp>
      <p:sp>
        <p:nvSpPr>
          <p:cNvPr id="233" name="Google Shape;233;p13"/>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Classification</a:t>
            </a:r>
            <a:endParaRPr b="1" i="0" sz="1800" u="none" cap="none" strike="noStrike">
              <a:solidFill>
                <a:schemeClr val="lt1"/>
              </a:solidFill>
              <a:latin typeface="Arial"/>
              <a:ea typeface="Arial"/>
              <a:cs typeface="Arial"/>
              <a:sym typeface="Arial"/>
            </a:endParaRPr>
          </a:p>
        </p:txBody>
      </p:sp>
      <p:sp>
        <p:nvSpPr>
          <p:cNvPr id="234" name="Google Shape;234;p13"/>
          <p:cNvSpPr txBox="1"/>
          <p:nvPr/>
        </p:nvSpPr>
        <p:spPr>
          <a:xfrm>
            <a:off x="360937" y="718258"/>
            <a:ext cx="11450063" cy="546354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chemeClr val="lt1"/>
                </a:solidFill>
                <a:latin typeface="Arial"/>
                <a:ea typeface="Arial"/>
                <a:cs typeface="Arial"/>
                <a:sym typeface="Arial"/>
              </a:rPr>
              <a:t>we classify design patterns by two criteria:</a:t>
            </a:r>
            <a:endParaRPr/>
          </a:p>
          <a:p>
            <a:pPr indent="-285750" lvl="0" marL="285750" marR="0" rtl="0" algn="l">
              <a:lnSpc>
                <a:spcPct val="150000"/>
              </a:lnSpc>
              <a:spcBef>
                <a:spcPts val="2400"/>
              </a:spcBef>
              <a:spcAft>
                <a:spcPts val="0"/>
              </a:spcAft>
              <a:buClr>
                <a:schemeClr val="lt1"/>
              </a:buClr>
              <a:buSzPts val="1600"/>
              <a:buFont typeface="Arial"/>
              <a:buChar char="•"/>
            </a:pPr>
            <a:r>
              <a:rPr b="1" i="0" lang="en-US" sz="1600" u="none" cap="none" strike="noStrike">
                <a:solidFill>
                  <a:schemeClr val="lt1"/>
                </a:solidFill>
                <a:latin typeface="Arial"/>
                <a:ea typeface="Arial"/>
                <a:cs typeface="Arial"/>
                <a:sym typeface="Arial"/>
              </a:rPr>
              <a:t>purpose</a:t>
            </a:r>
            <a:r>
              <a:rPr b="0" i="0" lang="en-US" sz="1600" u="none" cap="none" strike="noStrike">
                <a:solidFill>
                  <a:schemeClr val="lt1"/>
                </a:solidFill>
                <a:latin typeface="Arial"/>
                <a:ea typeface="Arial"/>
                <a:cs typeface="Arial"/>
                <a:sym typeface="Arial"/>
              </a:rPr>
              <a:t>, reflects what a pattern does - patterns can have either creational, structural, or behavioral purpose</a:t>
            </a:r>
            <a:endParaRPr/>
          </a:p>
          <a:p>
            <a:pPr indent="-285750" lvl="1" marL="742950" marR="0" rtl="0" algn="l">
              <a:lnSpc>
                <a:spcPct val="150000"/>
              </a:lnSpc>
              <a:spcBef>
                <a:spcPts val="0"/>
              </a:spcBef>
              <a:spcAft>
                <a:spcPts val="0"/>
              </a:spcAft>
              <a:buClr>
                <a:schemeClr val="lt1"/>
              </a:buClr>
              <a:buSzPts val="1600"/>
              <a:buFont typeface="Arial"/>
              <a:buChar char="•"/>
            </a:pPr>
            <a:r>
              <a:rPr b="1" i="0" lang="en-US" sz="1600" u="none" cap="none" strike="noStrike">
                <a:solidFill>
                  <a:schemeClr val="lt1"/>
                </a:solidFill>
                <a:latin typeface="Arial"/>
                <a:ea typeface="Arial"/>
                <a:cs typeface="Arial"/>
                <a:sym typeface="Arial"/>
              </a:rPr>
              <a:t>Creational - </a:t>
            </a:r>
            <a:r>
              <a:rPr b="0" i="0" lang="en-US" sz="1600" u="none" cap="none" strike="noStrike">
                <a:solidFill>
                  <a:schemeClr val="lt1"/>
                </a:solidFill>
                <a:latin typeface="Arial"/>
                <a:ea typeface="Arial"/>
                <a:cs typeface="Arial"/>
                <a:sym typeface="Arial"/>
              </a:rPr>
              <a:t>concern the process of object creation, provide object creation mechanisms that increase flexibility and reuse of existing code</a:t>
            </a:r>
            <a:endParaRPr/>
          </a:p>
          <a:p>
            <a:pPr indent="-285750" lvl="1" marL="742950" marR="0" rtl="0" algn="l">
              <a:lnSpc>
                <a:spcPct val="150000"/>
              </a:lnSpc>
              <a:spcBef>
                <a:spcPts val="0"/>
              </a:spcBef>
              <a:spcAft>
                <a:spcPts val="0"/>
              </a:spcAft>
              <a:buClr>
                <a:schemeClr val="lt1"/>
              </a:buClr>
              <a:buSzPts val="1600"/>
              <a:buFont typeface="Arial"/>
              <a:buChar char="•"/>
            </a:pPr>
            <a:r>
              <a:rPr b="1" i="0" lang="en-US" sz="1600" u="none" cap="none" strike="noStrike">
                <a:solidFill>
                  <a:schemeClr val="lt1"/>
                </a:solidFill>
                <a:latin typeface="Arial"/>
                <a:ea typeface="Arial"/>
                <a:cs typeface="Arial"/>
                <a:sym typeface="Arial"/>
              </a:rPr>
              <a:t>Structural</a:t>
            </a:r>
            <a:r>
              <a:rPr b="0" i="0" lang="en-US" sz="1600" u="none" cap="none" strike="noStrike">
                <a:solidFill>
                  <a:schemeClr val="lt1"/>
                </a:solidFill>
                <a:latin typeface="Arial"/>
                <a:ea typeface="Arial"/>
                <a:cs typeface="Arial"/>
                <a:sym typeface="Arial"/>
              </a:rPr>
              <a:t> - deal with the composition of classes or objects, explain how to assemble objects and classes into larger structures, while keeping these structures flexible and efficient</a:t>
            </a:r>
            <a:endParaRPr/>
          </a:p>
          <a:p>
            <a:pPr indent="-285750" lvl="1" marL="742950" marR="0" rtl="0" algn="l">
              <a:lnSpc>
                <a:spcPct val="150000"/>
              </a:lnSpc>
              <a:spcBef>
                <a:spcPts val="0"/>
              </a:spcBef>
              <a:spcAft>
                <a:spcPts val="0"/>
              </a:spcAft>
              <a:buClr>
                <a:schemeClr val="lt1"/>
              </a:buClr>
              <a:buSzPts val="1600"/>
              <a:buFont typeface="Arial"/>
              <a:buChar char="•"/>
            </a:pPr>
            <a:r>
              <a:rPr b="1" i="0" lang="en-US" sz="1600" u="none" cap="none" strike="noStrike">
                <a:solidFill>
                  <a:schemeClr val="lt1"/>
                </a:solidFill>
                <a:latin typeface="Arial"/>
                <a:ea typeface="Arial"/>
                <a:cs typeface="Arial"/>
                <a:sym typeface="Arial"/>
              </a:rPr>
              <a:t>Behavioral</a:t>
            </a:r>
            <a:r>
              <a:rPr b="0" i="0" lang="en-US" sz="1600" u="none" cap="none" strike="noStrike">
                <a:solidFill>
                  <a:schemeClr val="lt1"/>
                </a:solidFill>
                <a:latin typeface="Arial"/>
                <a:ea typeface="Arial"/>
                <a:cs typeface="Arial"/>
                <a:sym typeface="Arial"/>
              </a:rPr>
              <a:t> - characterize the ways in which classes or objects interact and distribute responsibility, take care of effective communication and the assignment of responsibilities between objects</a:t>
            </a:r>
            <a:endParaRPr/>
          </a:p>
          <a:p>
            <a:pPr indent="0" lvl="1" marL="457200" marR="0" rtl="0" algn="l">
              <a:lnSpc>
                <a:spcPct val="150000"/>
              </a:lnSpc>
              <a:spcBef>
                <a:spcPts val="0"/>
              </a:spcBef>
              <a:spcAft>
                <a:spcPts val="0"/>
              </a:spcAft>
              <a:buNone/>
            </a:pPr>
            <a:r>
              <a:t/>
            </a:r>
            <a:endParaRPr b="0" i="0" sz="1600" u="none" cap="none" strike="noStrike">
              <a:solidFill>
                <a:schemeClr val="lt1"/>
              </a:solidFill>
              <a:latin typeface="Arial"/>
              <a:ea typeface="Arial"/>
              <a:cs typeface="Arial"/>
              <a:sym typeface="Arial"/>
            </a:endParaRPr>
          </a:p>
          <a:p>
            <a:pPr indent="-285750" lvl="0" marL="285750" marR="0" rtl="0" algn="l">
              <a:lnSpc>
                <a:spcPct val="150000"/>
              </a:lnSpc>
              <a:spcBef>
                <a:spcPts val="2400"/>
              </a:spcBef>
              <a:spcAft>
                <a:spcPts val="0"/>
              </a:spcAft>
              <a:buClr>
                <a:schemeClr val="lt1"/>
              </a:buClr>
              <a:buSzPts val="1600"/>
              <a:buFont typeface="Arial"/>
              <a:buChar char="•"/>
            </a:pPr>
            <a:r>
              <a:rPr b="1" i="0" lang="en-US" sz="1600" u="none" cap="none" strike="noStrike">
                <a:solidFill>
                  <a:schemeClr val="lt1"/>
                </a:solidFill>
                <a:latin typeface="Arial"/>
                <a:ea typeface="Arial"/>
                <a:cs typeface="Arial"/>
                <a:sym typeface="Arial"/>
              </a:rPr>
              <a:t>scope</a:t>
            </a:r>
            <a:r>
              <a:rPr b="0" i="0" lang="en-US" sz="1600" u="none" cap="none" strike="noStrike">
                <a:solidFill>
                  <a:schemeClr val="lt1"/>
                </a:solidFill>
                <a:latin typeface="Arial"/>
                <a:ea typeface="Arial"/>
                <a:cs typeface="Arial"/>
                <a:sym typeface="Arial"/>
              </a:rPr>
              <a:t>, specifies whether the pattern applies primarily to classes or to objects</a:t>
            </a:r>
            <a:endParaRPr/>
          </a:p>
          <a:p>
            <a:pPr indent="-285750" lvl="1" marL="742950" marR="0" rtl="0" algn="l">
              <a:lnSpc>
                <a:spcPct val="150000"/>
              </a:lnSpc>
              <a:spcBef>
                <a:spcPts val="0"/>
              </a:spcBef>
              <a:spcAft>
                <a:spcPts val="0"/>
              </a:spcAft>
              <a:buClr>
                <a:schemeClr val="lt1"/>
              </a:buClr>
              <a:buSzPts val="1600"/>
              <a:buFont typeface="Arial"/>
              <a:buChar char="•"/>
            </a:pPr>
            <a:r>
              <a:rPr b="1" i="0" lang="en-US" sz="1600" u="none" cap="none" strike="noStrike">
                <a:solidFill>
                  <a:schemeClr val="lt1"/>
                </a:solidFill>
                <a:latin typeface="Arial"/>
                <a:ea typeface="Arial"/>
                <a:cs typeface="Arial"/>
                <a:sym typeface="Arial"/>
              </a:rPr>
              <a:t>Class</a:t>
            </a:r>
            <a:r>
              <a:rPr b="0" i="0" lang="en-US" sz="1600" u="none" cap="none" strike="noStrike">
                <a:solidFill>
                  <a:schemeClr val="lt1"/>
                </a:solidFill>
                <a:latin typeface="Arial"/>
                <a:ea typeface="Arial"/>
                <a:cs typeface="Arial"/>
                <a:sym typeface="Arial"/>
              </a:rPr>
              <a:t> - deal with relationships between classes and their subclasses</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these relationships are established through inheritance, so they are static—fixed at compile-time</a:t>
            </a:r>
            <a:endParaRPr/>
          </a:p>
          <a:p>
            <a:pPr indent="-285750" lvl="1" marL="742950" marR="0" rtl="0" algn="l">
              <a:lnSpc>
                <a:spcPct val="150000"/>
              </a:lnSpc>
              <a:spcBef>
                <a:spcPts val="0"/>
              </a:spcBef>
              <a:spcAft>
                <a:spcPts val="0"/>
              </a:spcAft>
              <a:buClr>
                <a:schemeClr val="lt1"/>
              </a:buClr>
              <a:buSzPts val="1600"/>
              <a:buFont typeface="Arial"/>
              <a:buChar char="•"/>
            </a:pPr>
            <a:r>
              <a:rPr b="1" i="0" lang="en-US" sz="1600" u="none" cap="none" strike="noStrike">
                <a:solidFill>
                  <a:schemeClr val="lt1"/>
                </a:solidFill>
                <a:latin typeface="Arial"/>
                <a:ea typeface="Arial"/>
                <a:cs typeface="Arial"/>
                <a:sym typeface="Arial"/>
              </a:rPr>
              <a:t>Object</a:t>
            </a:r>
            <a:r>
              <a:rPr b="0" i="0" lang="en-US" sz="1600" u="none" cap="none" strike="noStrike">
                <a:solidFill>
                  <a:schemeClr val="lt1"/>
                </a:solidFill>
                <a:latin typeface="Arial"/>
                <a:ea typeface="Arial"/>
                <a:cs typeface="Arial"/>
                <a:sym typeface="Arial"/>
              </a:rPr>
              <a:t> - deal with object relationships, which can be changed at run-time and are more dynamic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240" name="Google Shape;240;p14"/>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OMT – UML</a:t>
            </a:r>
            <a:endParaRPr/>
          </a:p>
        </p:txBody>
      </p:sp>
      <p:sp>
        <p:nvSpPr>
          <p:cNvPr id="241" name="Google Shape;241;p14"/>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lt1"/>
                </a:solidFill>
                <a:latin typeface="Arial"/>
                <a:ea typeface="Arial"/>
                <a:cs typeface="Arial"/>
                <a:sym typeface="Arial"/>
              </a:rPr>
              <a:t>Object Modeling Technique vs Unified Modeling Language  </a:t>
            </a:r>
            <a:endParaRPr/>
          </a:p>
        </p:txBody>
      </p:sp>
      <p:sp>
        <p:nvSpPr>
          <p:cNvPr id="242" name="Google Shape;242;p14"/>
          <p:cNvSpPr txBox="1"/>
          <p:nvPr/>
        </p:nvSpPr>
        <p:spPr>
          <a:xfrm>
            <a:off x="360937" y="718258"/>
            <a:ext cx="11450063" cy="312444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chemeClr val="lt1"/>
                </a:solidFill>
                <a:latin typeface="Arial"/>
                <a:ea typeface="Arial"/>
                <a:cs typeface="Arial"/>
                <a:sym typeface="Arial"/>
              </a:rPr>
              <a:t>OMT (1991) is a predecessor of the Unified Modeling Language (UML) (1997)</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many OMT modeling elements are common to UML</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they are a graphical language that give a standard way to write a software system's blueprint</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they help to visualize, specify, construct, and document the artifacts of an object-oriented system</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they are used to depict the structures and the relationships in a complex system</a:t>
            </a:r>
            <a:endParaRPr/>
          </a:p>
        </p:txBody>
      </p:sp>
      <p:sp>
        <p:nvSpPr>
          <p:cNvPr id="243" name="Google Shape;243;p14"/>
          <p:cNvSpPr txBox="1"/>
          <p:nvPr/>
        </p:nvSpPr>
        <p:spPr>
          <a:xfrm>
            <a:off x="6309360" y="4096804"/>
            <a:ext cx="4443984" cy="1754326"/>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NOTE:</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a new standard is coming, called Systems Modeling Language (SysML), is defined as an extension of a subset of the Unified Modeling Language (UML) using UML2's profile mechanism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249" name="Google Shape;249;p15"/>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250" name="Google Shape;250;p15"/>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UML Class</a:t>
            </a:r>
            <a:endParaRPr/>
          </a:p>
        </p:txBody>
      </p:sp>
      <p:pic>
        <p:nvPicPr>
          <p:cNvPr id="251" name="Google Shape;251;p15"/>
          <p:cNvPicPr preferRelativeResize="0"/>
          <p:nvPr/>
        </p:nvPicPr>
        <p:blipFill rotWithShape="1">
          <a:blip r:embed="rId3">
            <a:alphaModFix/>
          </a:blip>
          <a:srcRect b="0" l="0" r="0" t="0"/>
          <a:stretch/>
        </p:blipFill>
        <p:spPr>
          <a:xfrm>
            <a:off x="4194048" y="1476183"/>
            <a:ext cx="7516368" cy="4932617"/>
          </a:xfrm>
          <a:prstGeom prst="rect">
            <a:avLst/>
          </a:prstGeom>
          <a:noFill/>
          <a:ln>
            <a:noFill/>
          </a:ln>
        </p:spPr>
      </p:pic>
      <p:sp>
        <p:nvSpPr>
          <p:cNvPr id="252" name="Google Shape;252;p15"/>
          <p:cNvSpPr txBox="1"/>
          <p:nvPr/>
        </p:nvSpPr>
        <p:spPr>
          <a:xfrm>
            <a:off x="481584" y="898112"/>
            <a:ext cx="3651504"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we have a cat named Rock</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Rock is an object, an instance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of the Cat class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every cat has a lot of standard attributes: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name, sex, age, weight, color, favorite food, etc.</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these are the class’s </a:t>
            </a:r>
            <a:r>
              <a:rPr b="1" lang="en-US" sz="1800">
                <a:solidFill>
                  <a:schemeClr val="lt1"/>
                </a:solidFill>
                <a:latin typeface="Arial"/>
                <a:ea typeface="Arial"/>
                <a:cs typeface="Arial"/>
                <a:sym typeface="Arial"/>
              </a:rPr>
              <a:t>fields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all cats also behave similarly: they breathe, eat, run, sleep and</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Meow</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these are the class’s </a:t>
            </a:r>
            <a:r>
              <a:rPr b="1" lang="en-US" sz="1800">
                <a:solidFill>
                  <a:schemeClr val="lt1"/>
                </a:solidFill>
                <a:latin typeface="Arial"/>
                <a:ea typeface="Arial"/>
                <a:cs typeface="Arial"/>
                <a:sym typeface="Arial"/>
              </a:rPr>
              <a:t>methods</a:t>
            </a:r>
            <a:r>
              <a:rPr lang="en-US" sz="1800">
                <a:solidFill>
                  <a:schemeClr val="lt1"/>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collectively, fields and</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methods can be referenced as the members of their class</a:t>
            </a:r>
            <a:endParaRPr sz="18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258" name="Google Shape;258;p16"/>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259" name="Google Shape;259;p16"/>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Class hierarchies</a:t>
            </a:r>
            <a:endParaRPr/>
          </a:p>
        </p:txBody>
      </p:sp>
      <p:sp>
        <p:nvSpPr>
          <p:cNvPr id="260" name="Google Shape;260;p16"/>
          <p:cNvSpPr txBox="1"/>
          <p:nvPr/>
        </p:nvSpPr>
        <p:spPr>
          <a:xfrm>
            <a:off x="481584" y="898112"/>
            <a:ext cx="423672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some classes might be organized into class hierarchies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parent class, is called a </a:t>
            </a:r>
            <a:r>
              <a:rPr b="1" lang="en-US" sz="1800">
                <a:solidFill>
                  <a:schemeClr val="lt1"/>
                </a:solidFill>
                <a:latin typeface="Arial"/>
                <a:ea typeface="Arial"/>
                <a:cs typeface="Arial"/>
                <a:sym typeface="Arial"/>
              </a:rPr>
              <a:t>superclass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its children are </a:t>
            </a:r>
            <a:r>
              <a:rPr b="1" lang="en-US" sz="1800">
                <a:solidFill>
                  <a:schemeClr val="lt1"/>
                </a:solidFill>
                <a:latin typeface="Arial"/>
                <a:ea typeface="Arial"/>
                <a:cs typeface="Arial"/>
                <a:sym typeface="Arial"/>
              </a:rPr>
              <a:t>subclasses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subclasses inherit state and behavior from their parent, defining only attributes or behaviors that differ</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the Cat class would have the meow</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method, and the Dog class the bark method</a:t>
            </a:r>
            <a:endParaRPr sz="1800">
              <a:solidFill>
                <a:schemeClr val="lt1"/>
              </a:solidFill>
              <a:latin typeface="Arial"/>
              <a:ea typeface="Arial"/>
              <a:cs typeface="Arial"/>
              <a:sym typeface="Arial"/>
            </a:endParaRPr>
          </a:p>
        </p:txBody>
      </p:sp>
      <p:pic>
        <p:nvPicPr>
          <p:cNvPr id="261" name="Google Shape;261;p16"/>
          <p:cNvPicPr preferRelativeResize="0"/>
          <p:nvPr/>
        </p:nvPicPr>
        <p:blipFill rotWithShape="1">
          <a:blip r:embed="rId3">
            <a:alphaModFix/>
          </a:blip>
          <a:srcRect b="0" l="0" r="0" t="0"/>
          <a:stretch/>
        </p:blipFill>
        <p:spPr>
          <a:xfrm>
            <a:off x="5091318" y="632482"/>
            <a:ext cx="5849478" cy="58887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267" name="Google Shape;267;p17"/>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268" name="Google Shape;268;p17"/>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Class hierarchies</a:t>
            </a:r>
            <a:endParaRPr/>
          </a:p>
        </p:txBody>
      </p:sp>
      <p:sp>
        <p:nvSpPr>
          <p:cNvPr id="269" name="Google Shape;269;p17"/>
          <p:cNvSpPr txBox="1"/>
          <p:nvPr/>
        </p:nvSpPr>
        <p:spPr>
          <a:xfrm>
            <a:off x="481584" y="898112"/>
            <a:ext cx="423672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we can go even further and extract a more general class for all living</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Organisms which will become a superclass for Animals and Plants</a:t>
            </a:r>
            <a:endParaRPr sz="1800">
              <a:solidFill>
                <a:schemeClr val="lt1"/>
              </a:solidFill>
              <a:latin typeface="Arial"/>
              <a:ea typeface="Arial"/>
              <a:cs typeface="Arial"/>
              <a:sym typeface="Arial"/>
            </a:endParaRPr>
          </a:p>
        </p:txBody>
      </p:sp>
      <p:pic>
        <p:nvPicPr>
          <p:cNvPr id="270" name="Google Shape;270;p17"/>
          <p:cNvPicPr preferRelativeResize="0"/>
          <p:nvPr/>
        </p:nvPicPr>
        <p:blipFill rotWithShape="1">
          <a:blip r:embed="rId3">
            <a:alphaModFix/>
          </a:blip>
          <a:srcRect b="0" l="0" r="0" t="0"/>
          <a:stretch/>
        </p:blipFill>
        <p:spPr>
          <a:xfrm>
            <a:off x="5096256" y="1533437"/>
            <a:ext cx="6074854" cy="38832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276" name="Google Shape;276;p18"/>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277" name="Google Shape;277;p18"/>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OOP Pillars</a:t>
            </a:r>
            <a:endParaRPr/>
          </a:p>
        </p:txBody>
      </p:sp>
      <p:sp>
        <p:nvSpPr>
          <p:cNvPr id="278" name="Google Shape;278;p18"/>
          <p:cNvSpPr txBox="1"/>
          <p:nvPr/>
        </p:nvSpPr>
        <p:spPr>
          <a:xfrm>
            <a:off x="481584" y="898112"/>
            <a:ext cx="70652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Abstraction</a:t>
            </a:r>
            <a:r>
              <a:rPr lang="en-US" sz="1800">
                <a:solidFill>
                  <a:schemeClr val="lt1"/>
                </a:solidFill>
                <a:latin typeface="Arial"/>
                <a:ea typeface="Arial"/>
                <a:cs typeface="Arial"/>
                <a:sym typeface="Arial"/>
              </a:rPr>
              <a:t> is a model of a real-world object or phenomenon,</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limited to a specific context, which represents all details relevant</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to this context with high accuracy and omits all the rest</a:t>
            </a:r>
            <a:endParaRPr sz="1800">
              <a:solidFill>
                <a:schemeClr val="lt1"/>
              </a:solidFill>
              <a:latin typeface="Arial"/>
              <a:ea typeface="Arial"/>
              <a:cs typeface="Arial"/>
              <a:sym typeface="Arial"/>
            </a:endParaRPr>
          </a:p>
        </p:txBody>
      </p:sp>
      <p:sp>
        <p:nvSpPr>
          <p:cNvPr id="279" name="Google Shape;279;p18"/>
          <p:cNvSpPr txBox="1"/>
          <p:nvPr/>
        </p:nvSpPr>
        <p:spPr>
          <a:xfrm>
            <a:off x="3048000" y="2853220"/>
            <a:ext cx="658977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Encapsulation</a:t>
            </a:r>
            <a:r>
              <a:rPr lang="en-US" sz="1800">
                <a:solidFill>
                  <a:schemeClr val="lt1"/>
                </a:solidFill>
                <a:latin typeface="Arial"/>
                <a:ea typeface="Arial"/>
                <a:cs typeface="Arial"/>
                <a:sym typeface="Arial"/>
              </a:rPr>
              <a:t> is the ability of an object to hide parts of its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state and behaviors from other objects, exposing only a limited</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interface to the rest of the program</a:t>
            </a:r>
            <a:endParaRPr sz="1800">
              <a:solidFill>
                <a:schemeClr val="lt1"/>
              </a:solidFill>
              <a:latin typeface="Arial"/>
              <a:ea typeface="Arial"/>
              <a:cs typeface="Arial"/>
              <a:sym typeface="Arial"/>
            </a:endParaRPr>
          </a:p>
        </p:txBody>
      </p:sp>
      <p:sp>
        <p:nvSpPr>
          <p:cNvPr id="280" name="Google Shape;280;p18"/>
          <p:cNvSpPr txBox="1"/>
          <p:nvPr/>
        </p:nvSpPr>
        <p:spPr>
          <a:xfrm>
            <a:off x="1011936" y="4297972"/>
            <a:ext cx="665683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to encapsulate something means to make it </a:t>
            </a:r>
            <a:r>
              <a:rPr b="1" lang="en-US" sz="1800">
                <a:solidFill>
                  <a:schemeClr val="lt1"/>
                </a:solidFill>
                <a:latin typeface="Courier New"/>
                <a:ea typeface="Courier New"/>
                <a:cs typeface="Courier New"/>
                <a:sym typeface="Courier New"/>
              </a:rPr>
              <a:t>private</a:t>
            </a:r>
            <a:r>
              <a:rPr lang="en-US" sz="1800">
                <a:solidFill>
                  <a:schemeClr val="lt1"/>
                </a:solidFill>
                <a:latin typeface="Arial"/>
                <a:ea typeface="Arial"/>
                <a:cs typeface="Arial"/>
                <a:sym typeface="Arial"/>
              </a:rPr>
              <a:t>, and thus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accessible only from within the methods of its own class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there’s a little bit less restrictive mode called </a:t>
            </a:r>
            <a:r>
              <a:rPr b="1" lang="en-US" sz="1800">
                <a:solidFill>
                  <a:schemeClr val="lt1"/>
                </a:solidFill>
                <a:latin typeface="Courier New"/>
                <a:ea typeface="Courier New"/>
                <a:cs typeface="Courier New"/>
                <a:sym typeface="Courier New"/>
              </a:rPr>
              <a:t>protected</a:t>
            </a:r>
            <a:r>
              <a:rPr lang="en-US" sz="1800">
                <a:solidFill>
                  <a:schemeClr val="lt1"/>
                </a:solidFill>
                <a:latin typeface="Arial"/>
                <a:ea typeface="Arial"/>
                <a:cs typeface="Arial"/>
                <a:sym typeface="Arial"/>
              </a:rPr>
              <a:t> that</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makes a member of a class available to subclasses as well</a:t>
            </a:r>
            <a:endParaRPr sz="18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286" name="Google Shape;286;p19"/>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287" name="Google Shape;287;p19"/>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OOP Pillars</a:t>
            </a:r>
            <a:endParaRPr/>
          </a:p>
        </p:txBody>
      </p:sp>
      <p:sp>
        <p:nvSpPr>
          <p:cNvPr id="288" name="Google Shape;288;p19"/>
          <p:cNvSpPr txBox="1"/>
          <p:nvPr/>
        </p:nvSpPr>
        <p:spPr>
          <a:xfrm>
            <a:off x="481584" y="898112"/>
            <a:ext cx="8912352"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interfaces and abstract classes/methods of most programming languages are based on the concepts of abstraction and encapsulation</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in modern object-oriented programming languages, the </a:t>
            </a:r>
            <a:r>
              <a:rPr lang="en-US" sz="1800">
                <a:solidFill>
                  <a:schemeClr val="lt1"/>
                </a:solidFill>
                <a:latin typeface="Courier New"/>
                <a:ea typeface="Courier New"/>
                <a:cs typeface="Courier New"/>
                <a:sym typeface="Courier New"/>
              </a:rPr>
              <a:t>interface</a:t>
            </a:r>
            <a:r>
              <a:rPr lang="en-US" sz="1800">
                <a:solidFill>
                  <a:schemeClr val="lt1"/>
                </a:solidFill>
                <a:latin typeface="Arial"/>
                <a:ea typeface="Arial"/>
                <a:cs typeface="Arial"/>
                <a:sym typeface="Arial"/>
              </a:rPr>
              <a:t> mechanism (usually declared with the interface or protocol keyword) lets you define contracts of interaction between objects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that’s one of the reasons why the interfaces only care about behaviors of objects, and why you can’t declare a field in an interface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
          <p:cNvSpPr txBox="1"/>
          <p:nvPr/>
        </p:nvSpPr>
        <p:spPr>
          <a:xfrm>
            <a:off x="0" y="6596390"/>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145" name="Google Shape;145;p2"/>
          <p:cNvSpPr txBox="1"/>
          <p:nvPr/>
        </p:nvSpPr>
        <p:spPr>
          <a:xfrm>
            <a:off x="475237" y="178454"/>
            <a:ext cx="16337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C# Language</a:t>
            </a:r>
            <a:endParaRPr/>
          </a:p>
        </p:txBody>
      </p:sp>
      <p:sp>
        <p:nvSpPr>
          <p:cNvPr id="146" name="Google Shape;146;p2"/>
          <p:cNvSpPr txBox="1"/>
          <p:nvPr/>
        </p:nvSpPr>
        <p:spPr>
          <a:xfrm>
            <a:off x="815003" y="1452899"/>
            <a:ext cx="10389529"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lt1"/>
                </a:solidFill>
                <a:latin typeface="Arial"/>
                <a:ea typeface="Arial"/>
                <a:cs typeface="Arial"/>
                <a:sym typeface="Arial"/>
              </a:rPr>
              <a:t>Books</a:t>
            </a:r>
            <a:endParaRPr/>
          </a:p>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Agile Software Development: Principles, Patterns, and Practices</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by Robert Martin</a:t>
            </a:r>
            <a:endParaRPr/>
          </a:p>
          <a:p>
            <a:pPr indent="-171450" lvl="0" marL="285750" marR="0" rtl="0" algn="l">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Design Patterns: Elements of Reusable Object-Oriented Software</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by Erich Gamma, Richard Helm, Ralph Johnson and John Vlissides (GoF)</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0"/>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294" name="Google Shape;294;p20"/>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295" name="Google Shape;295;p20"/>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OOP Pillars</a:t>
            </a:r>
            <a:endParaRPr/>
          </a:p>
        </p:txBody>
      </p:sp>
      <p:sp>
        <p:nvSpPr>
          <p:cNvPr id="296" name="Google Shape;296;p20"/>
          <p:cNvSpPr txBox="1"/>
          <p:nvPr/>
        </p:nvSpPr>
        <p:spPr>
          <a:xfrm>
            <a:off x="360937" y="889843"/>
            <a:ext cx="4169664"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we have a </a:t>
            </a:r>
            <a:r>
              <a:rPr lang="en-US" sz="1800">
                <a:solidFill>
                  <a:schemeClr val="lt1"/>
                </a:solidFill>
                <a:latin typeface="Courier New"/>
                <a:ea typeface="Courier New"/>
                <a:cs typeface="Courier New"/>
                <a:sym typeface="Courier New"/>
              </a:rPr>
              <a:t>FlyingTransport</a:t>
            </a:r>
            <a:r>
              <a:rPr lang="en-US" sz="1800">
                <a:solidFill>
                  <a:schemeClr val="lt1"/>
                </a:solidFill>
                <a:latin typeface="Arial"/>
                <a:ea typeface="Arial"/>
                <a:cs typeface="Arial"/>
                <a:sym typeface="Arial"/>
              </a:rPr>
              <a:t> interface with a method </a:t>
            </a:r>
            <a:r>
              <a:rPr lang="en-US" sz="1800">
                <a:solidFill>
                  <a:schemeClr val="lt1"/>
                </a:solidFill>
                <a:latin typeface="Courier New"/>
                <a:ea typeface="Courier New"/>
                <a:cs typeface="Courier New"/>
                <a:sym typeface="Courier New"/>
              </a:rPr>
              <a:t>fly (origin, destination, passengers)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when designing an air transportation simulator, you could restrict the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Airport</a:t>
            </a:r>
            <a:r>
              <a:rPr lang="en-US" sz="1800">
                <a:solidFill>
                  <a:schemeClr val="lt1"/>
                </a:solidFill>
                <a:latin typeface="Arial"/>
                <a:ea typeface="Arial"/>
                <a:cs typeface="Arial"/>
                <a:sym typeface="Arial"/>
              </a:rPr>
              <a:t> class to work only with objects that implement the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FlyingTransport</a:t>
            </a:r>
            <a:r>
              <a:rPr lang="en-US" sz="1800">
                <a:solidFill>
                  <a:schemeClr val="lt1"/>
                </a:solidFill>
                <a:latin typeface="Arial"/>
                <a:ea typeface="Arial"/>
                <a:cs typeface="Arial"/>
                <a:sym typeface="Arial"/>
              </a:rPr>
              <a:t> interface</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after this, you can be sure that any object passed to an airport object, whether it’s an </a:t>
            </a:r>
            <a:r>
              <a:rPr lang="en-US" sz="1800">
                <a:solidFill>
                  <a:schemeClr val="lt1"/>
                </a:solidFill>
                <a:latin typeface="Courier New"/>
                <a:ea typeface="Courier New"/>
                <a:cs typeface="Courier New"/>
                <a:sym typeface="Courier New"/>
              </a:rPr>
              <a:t>Airplane</a:t>
            </a:r>
            <a:r>
              <a:rPr lang="en-US" sz="1800">
                <a:solidFill>
                  <a:schemeClr val="lt1"/>
                </a:solidFill>
                <a:latin typeface="Arial"/>
                <a:ea typeface="Arial"/>
                <a:cs typeface="Arial"/>
                <a:sym typeface="Arial"/>
              </a:rPr>
              <a:t> , a</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Helicopter</a:t>
            </a:r>
            <a:r>
              <a:rPr lang="en-US" sz="1800">
                <a:solidFill>
                  <a:schemeClr val="lt1"/>
                </a:solidFill>
                <a:latin typeface="Arial"/>
                <a:ea typeface="Arial"/>
                <a:cs typeface="Arial"/>
                <a:sym typeface="Arial"/>
              </a:rPr>
              <a:t> or a </a:t>
            </a:r>
            <a:r>
              <a:rPr lang="en-US" sz="1800">
                <a:solidFill>
                  <a:schemeClr val="lt1"/>
                </a:solidFill>
                <a:latin typeface="Courier New"/>
                <a:ea typeface="Courier New"/>
                <a:cs typeface="Courier New"/>
                <a:sym typeface="Courier New"/>
              </a:rPr>
              <a:t>DomesticatedGryphon</a:t>
            </a:r>
            <a:r>
              <a:rPr lang="en-US" sz="1800">
                <a:solidFill>
                  <a:schemeClr val="lt1"/>
                </a:solidFill>
                <a:latin typeface="Arial"/>
                <a:ea typeface="Arial"/>
                <a:cs typeface="Arial"/>
                <a:sym typeface="Arial"/>
              </a:rPr>
              <a:t> would be able to arrive or depart from this type of airport</a:t>
            </a:r>
            <a:endParaRPr sz="1800">
              <a:solidFill>
                <a:schemeClr val="lt1"/>
              </a:solidFill>
              <a:latin typeface="Arial"/>
              <a:ea typeface="Arial"/>
              <a:cs typeface="Arial"/>
              <a:sym typeface="Arial"/>
            </a:endParaRPr>
          </a:p>
        </p:txBody>
      </p:sp>
      <p:pic>
        <p:nvPicPr>
          <p:cNvPr id="297" name="Google Shape;297;p20"/>
          <p:cNvPicPr preferRelativeResize="0"/>
          <p:nvPr/>
        </p:nvPicPr>
        <p:blipFill rotWithShape="1">
          <a:blip r:embed="rId3">
            <a:alphaModFix/>
          </a:blip>
          <a:srcRect b="0" l="0" r="0" t="0"/>
          <a:stretch/>
        </p:blipFill>
        <p:spPr>
          <a:xfrm>
            <a:off x="4651248" y="697696"/>
            <a:ext cx="6944076" cy="59082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1"/>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303" name="Google Shape;303;p21"/>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304" name="Google Shape;304;p21"/>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OOP Pillars</a:t>
            </a:r>
            <a:endParaRPr/>
          </a:p>
        </p:txBody>
      </p:sp>
      <p:sp>
        <p:nvSpPr>
          <p:cNvPr id="305" name="Google Shape;305;p21"/>
          <p:cNvSpPr txBox="1"/>
          <p:nvPr/>
        </p:nvSpPr>
        <p:spPr>
          <a:xfrm>
            <a:off x="360937" y="892987"/>
            <a:ext cx="4741415"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Inheritance</a:t>
            </a:r>
            <a:r>
              <a:rPr lang="en-US" sz="1800">
                <a:solidFill>
                  <a:schemeClr val="lt1"/>
                </a:solidFill>
                <a:latin typeface="Arial"/>
                <a:ea typeface="Arial"/>
                <a:cs typeface="Arial"/>
                <a:sym typeface="Arial"/>
              </a:rPr>
              <a:t> is the ability to build new classes on top of existing ones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the main benefit of inheritance is code reuse: if you want to create a class that’s slightly different from an existing</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one, there’s no need to duplicate code</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instead, you extend the existing class and put the extra functionality into a resulting subclass, which inherits fields and methods of the superclass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the consequence of using inheritance is that subclasses have the same interface as their parent class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you can’t hide a method in a subclass if it was declared in the superclass, you must also implement all abstract methods, even if they don’t make sense for your subclass</a:t>
            </a:r>
            <a:endParaRPr sz="1800">
              <a:solidFill>
                <a:schemeClr val="lt1"/>
              </a:solidFill>
              <a:latin typeface="Arial"/>
              <a:ea typeface="Arial"/>
              <a:cs typeface="Arial"/>
              <a:sym typeface="Arial"/>
            </a:endParaRPr>
          </a:p>
        </p:txBody>
      </p:sp>
      <p:pic>
        <p:nvPicPr>
          <p:cNvPr id="306" name="Google Shape;306;p21"/>
          <p:cNvPicPr preferRelativeResize="0"/>
          <p:nvPr/>
        </p:nvPicPr>
        <p:blipFill rotWithShape="1">
          <a:blip r:embed="rId3">
            <a:alphaModFix/>
          </a:blip>
          <a:srcRect b="0" l="0" r="0" t="0"/>
          <a:stretch/>
        </p:blipFill>
        <p:spPr>
          <a:xfrm>
            <a:off x="5191124" y="1005840"/>
            <a:ext cx="6753225" cy="5029200"/>
          </a:xfrm>
          <a:prstGeom prst="rect">
            <a:avLst/>
          </a:prstGeom>
          <a:noFill/>
          <a:ln>
            <a:noFill/>
          </a:ln>
        </p:spPr>
      </p:pic>
      <p:sp>
        <p:nvSpPr>
          <p:cNvPr id="307" name="Google Shape;307;p21"/>
          <p:cNvSpPr txBox="1"/>
          <p:nvPr/>
        </p:nvSpPr>
        <p:spPr>
          <a:xfrm>
            <a:off x="5463289" y="4565297"/>
            <a:ext cx="2732281" cy="1200329"/>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extends Animal class and implements multiple interfaces at the same 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2"/>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313" name="Google Shape;313;p22"/>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314" name="Google Shape;314;p22"/>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OOP Pillars</a:t>
            </a:r>
            <a:endParaRPr/>
          </a:p>
        </p:txBody>
      </p:sp>
      <p:sp>
        <p:nvSpPr>
          <p:cNvPr id="315" name="Google Shape;315;p22"/>
          <p:cNvSpPr txBox="1"/>
          <p:nvPr/>
        </p:nvSpPr>
        <p:spPr>
          <a:xfrm>
            <a:off x="360937" y="800490"/>
            <a:ext cx="479805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Polymorphism</a:t>
            </a:r>
            <a:r>
              <a:rPr lang="en-US" sz="1600">
                <a:solidFill>
                  <a:schemeClr val="lt1"/>
                </a:solidFill>
                <a:latin typeface="Arial"/>
                <a:ea typeface="Arial"/>
                <a:cs typeface="Arial"/>
                <a:sym typeface="Arial"/>
              </a:rPr>
              <a:t> is the ability of a program to detect the real class of an object and call its implementation even when its real type is unknown in the current context</a:t>
            </a:r>
            <a:endParaRPr sz="1600">
              <a:solidFill>
                <a:schemeClr val="lt1"/>
              </a:solidFill>
              <a:latin typeface="Arial"/>
              <a:ea typeface="Arial"/>
              <a:cs typeface="Arial"/>
              <a:sym typeface="Arial"/>
            </a:endParaRPr>
          </a:p>
        </p:txBody>
      </p:sp>
      <p:pic>
        <p:nvPicPr>
          <p:cNvPr id="316" name="Google Shape;316;p22"/>
          <p:cNvPicPr preferRelativeResize="0"/>
          <p:nvPr/>
        </p:nvPicPr>
        <p:blipFill rotWithShape="1">
          <a:blip r:embed="rId3">
            <a:alphaModFix/>
          </a:blip>
          <a:srcRect b="0" l="0" r="0" t="0"/>
          <a:stretch/>
        </p:blipFill>
        <p:spPr>
          <a:xfrm>
            <a:off x="5308520" y="628291"/>
            <a:ext cx="6356175" cy="5897118"/>
          </a:xfrm>
          <a:prstGeom prst="rect">
            <a:avLst/>
          </a:prstGeom>
          <a:noFill/>
          <a:ln>
            <a:noFill/>
          </a:ln>
        </p:spPr>
      </p:pic>
      <p:sp>
        <p:nvSpPr>
          <p:cNvPr id="317" name="Google Shape;317;p22"/>
          <p:cNvSpPr txBox="1"/>
          <p:nvPr/>
        </p:nvSpPr>
        <p:spPr>
          <a:xfrm>
            <a:off x="360937" y="2130412"/>
            <a:ext cx="4798058" cy="1200329"/>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Courier New"/>
                <a:ea typeface="Courier New"/>
                <a:cs typeface="Courier New"/>
                <a:sym typeface="Courier New"/>
              </a:rPr>
              <a:t>myList = [new Cat(), new Dog()];</a:t>
            </a:r>
            <a:endParaRPr/>
          </a:p>
          <a:p>
            <a:pPr indent="0" lvl="0" marL="0" marR="0" rtl="0" algn="l">
              <a:spcBef>
                <a:spcPts val="0"/>
              </a:spcBef>
              <a:spcAft>
                <a:spcPts val="0"/>
              </a:spcAft>
              <a:buNone/>
            </a:pPr>
            <a:r>
              <a:rPr lang="en-US" sz="1200">
                <a:solidFill>
                  <a:schemeClr val="lt1"/>
                </a:solidFill>
                <a:latin typeface="Courier New"/>
                <a:ea typeface="Courier New"/>
                <a:cs typeface="Courier New"/>
                <a:sym typeface="Courier New"/>
              </a:rPr>
              <a:t>Foreach (Animal a in myList)</a:t>
            </a:r>
            <a:endParaRPr/>
          </a:p>
          <a:p>
            <a:pPr indent="0" lvl="0" marL="0" marR="0" rtl="0" algn="l">
              <a:spcBef>
                <a:spcPts val="0"/>
              </a:spcBef>
              <a:spcAft>
                <a:spcPts val="0"/>
              </a:spcAft>
              <a:buNone/>
            </a:pPr>
            <a:r>
              <a:rPr lang="en-US" sz="1200">
                <a:solidFill>
                  <a:schemeClr val="lt1"/>
                </a:solidFill>
                <a:latin typeface="Courier New"/>
                <a:ea typeface="Courier New"/>
                <a:cs typeface="Courier New"/>
                <a:sym typeface="Courier New"/>
              </a:rPr>
              <a:t>  a.MakeSound();</a:t>
            </a:r>
            <a:br>
              <a:rPr lang="en-US" sz="1200">
                <a:solidFill>
                  <a:schemeClr val="lt1"/>
                </a:solidFill>
                <a:latin typeface="Courier New"/>
                <a:ea typeface="Courier New"/>
                <a:cs typeface="Courier New"/>
                <a:sym typeface="Courier New"/>
              </a:rPr>
            </a:br>
            <a:endParaRPr sz="12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200">
                <a:solidFill>
                  <a:schemeClr val="lt1"/>
                </a:solidFill>
                <a:latin typeface="Courier New"/>
                <a:ea typeface="Courier New"/>
                <a:cs typeface="Courier New"/>
                <a:sym typeface="Courier New"/>
              </a:rPr>
              <a:t>// Meow!</a:t>
            </a:r>
            <a:endParaRPr/>
          </a:p>
          <a:p>
            <a:pPr indent="0" lvl="0" marL="0" marR="0" rtl="0" algn="l">
              <a:spcBef>
                <a:spcPts val="0"/>
              </a:spcBef>
              <a:spcAft>
                <a:spcPts val="0"/>
              </a:spcAft>
              <a:buNone/>
            </a:pPr>
            <a:r>
              <a:rPr lang="en-US" sz="1200">
                <a:solidFill>
                  <a:schemeClr val="lt1"/>
                </a:solidFill>
                <a:latin typeface="Courier New"/>
                <a:ea typeface="Courier New"/>
                <a:cs typeface="Courier New"/>
                <a:sym typeface="Courier New"/>
              </a:rPr>
              <a:t>// Woof!</a:t>
            </a:r>
            <a:endParaRPr/>
          </a:p>
        </p:txBody>
      </p:sp>
      <p:sp>
        <p:nvSpPr>
          <p:cNvPr id="318" name="Google Shape;318;p22"/>
          <p:cNvSpPr txBox="1"/>
          <p:nvPr/>
        </p:nvSpPr>
        <p:spPr>
          <a:xfrm>
            <a:off x="360937" y="3415644"/>
            <a:ext cx="4798058"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the program doesn’t know the concrete type of the object contained inside the </a:t>
            </a:r>
            <a:r>
              <a:rPr lang="en-US" sz="1600">
                <a:solidFill>
                  <a:schemeClr val="lt1"/>
                </a:solidFill>
                <a:latin typeface="Courier New"/>
                <a:ea typeface="Courier New"/>
                <a:cs typeface="Courier New"/>
                <a:sym typeface="Courier New"/>
              </a:rPr>
              <a:t>a</a:t>
            </a:r>
            <a:r>
              <a:rPr lang="en-US" sz="1600">
                <a:solidFill>
                  <a:schemeClr val="lt1"/>
                </a:solidFill>
                <a:latin typeface="Arial"/>
                <a:ea typeface="Arial"/>
                <a:cs typeface="Arial"/>
                <a:sym typeface="Arial"/>
              </a:rPr>
              <a:t> variable but, thanks to the special mechanism</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called polymorphism, the program can trace down the subclass of the object whose method is being executed and run the appropriate behavior</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en-US" sz="1600">
                <a:solidFill>
                  <a:schemeClr val="lt1"/>
                </a:solidFill>
                <a:latin typeface="Arial"/>
                <a:ea typeface="Arial"/>
                <a:cs typeface="Arial"/>
                <a:sym typeface="Arial"/>
              </a:rPr>
              <a:t>you can also think of polymorphism as the ability of an object to “pretend” to be something else, usually a class it extends or an interface it implements</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in our example, the dogs and cats in </a:t>
            </a:r>
            <a:r>
              <a:rPr lang="en-US" sz="1600">
                <a:solidFill>
                  <a:schemeClr val="lt1"/>
                </a:solidFill>
                <a:latin typeface="Courier New"/>
                <a:ea typeface="Courier New"/>
                <a:cs typeface="Courier New"/>
                <a:sym typeface="Courier New"/>
              </a:rPr>
              <a:t>myList</a:t>
            </a:r>
            <a:r>
              <a:rPr lang="en-US" sz="1600">
                <a:solidFill>
                  <a:schemeClr val="lt1"/>
                </a:solidFill>
                <a:latin typeface="Arial"/>
                <a:ea typeface="Arial"/>
                <a:cs typeface="Arial"/>
                <a:sym typeface="Arial"/>
              </a:rPr>
              <a:t> were pretending to be generic animals</a:t>
            </a:r>
            <a:endParaRPr sz="16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3"/>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324" name="Google Shape;324;p23"/>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325" name="Google Shape;325;p23"/>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Relations Between Objects</a:t>
            </a:r>
            <a:endParaRPr/>
          </a:p>
        </p:txBody>
      </p:sp>
      <p:sp>
        <p:nvSpPr>
          <p:cNvPr id="326" name="Google Shape;326;p23"/>
          <p:cNvSpPr txBox="1"/>
          <p:nvPr/>
        </p:nvSpPr>
        <p:spPr>
          <a:xfrm>
            <a:off x="360937" y="800490"/>
            <a:ext cx="11583412" cy="189333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in addition to inheritance and implementation, there are other types of relations between objects:</a:t>
            </a:r>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Arial"/>
                <a:ea typeface="Arial"/>
                <a:cs typeface="Arial"/>
                <a:sym typeface="Arial"/>
              </a:rPr>
              <a:t>Dependency</a:t>
            </a:r>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Arial"/>
                <a:ea typeface="Arial"/>
                <a:cs typeface="Arial"/>
                <a:sym typeface="Arial"/>
              </a:rPr>
              <a:t>Association</a:t>
            </a:r>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Arial"/>
                <a:ea typeface="Arial"/>
                <a:cs typeface="Arial"/>
                <a:sym typeface="Arial"/>
              </a:rPr>
              <a:t>Aggregation</a:t>
            </a:r>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Arial"/>
                <a:ea typeface="Arial"/>
                <a:cs typeface="Arial"/>
                <a:sym typeface="Arial"/>
              </a:rPr>
              <a:t>Composition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332" name="Google Shape;332;p24"/>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333" name="Google Shape;333;p24"/>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Dependency</a:t>
            </a:r>
            <a:endParaRPr/>
          </a:p>
        </p:txBody>
      </p:sp>
      <p:sp>
        <p:nvSpPr>
          <p:cNvPr id="334" name="Google Shape;334;p24"/>
          <p:cNvSpPr txBox="1"/>
          <p:nvPr/>
        </p:nvSpPr>
        <p:spPr>
          <a:xfrm>
            <a:off x="360937" y="800490"/>
            <a:ext cx="11583412" cy="226267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600">
                <a:solidFill>
                  <a:schemeClr val="lt1"/>
                </a:solidFill>
                <a:latin typeface="Arial"/>
                <a:ea typeface="Arial"/>
                <a:cs typeface="Arial"/>
                <a:sym typeface="Arial"/>
              </a:rPr>
              <a:t>Dependency</a:t>
            </a:r>
            <a:r>
              <a:rPr lang="en-US" sz="1600">
                <a:solidFill>
                  <a:schemeClr val="lt1"/>
                </a:solidFill>
                <a:latin typeface="Arial"/>
                <a:ea typeface="Arial"/>
                <a:cs typeface="Arial"/>
                <a:sym typeface="Arial"/>
              </a:rPr>
              <a:t> is the most basic and the weakest type of relations between two classes.</a:t>
            </a:r>
            <a:endParaRPr/>
          </a:p>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there is a dependency between two classes if some changes to the definition of one class might result in modifications to another class</a:t>
            </a:r>
            <a:endParaRPr/>
          </a:p>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Dependency typically occurs when you use concrete class names in your code: i.e. when specifying types in method signatures, when instantiating objects via constructor calls, or, to make a dependency weaker you make your code dependent on interfaces or abstract classes instead of concrete classes</a:t>
            </a:r>
            <a:endParaRPr/>
          </a:p>
        </p:txBody>
      </p:sp>
      <p:pic>
        <p:nvPicPr>
          <p:cNvPr id="335" name="Google Shape;335;p24"/>
          <p:cNvPicPr preferRelativeResize="0"/>
          <p:nvPr/>
        </p:nvPicPr>
        <p:blipFill rotWithShape="1">
          <a:blip r:embed="rId3">
            <a:alphaModFix/>
          </a:blip>
          <a:srcRect b="0" l="0" r="0" t="0"/>
          <a:stretch/>
        </p:blipFill>
        <p:spPr>
          <a:xfrm>
            <a:off x="2179891" y="3315865"/>
            <a:ext cx="7515225" cy="1371600"/>
          </a:xfrm>
          <a:prstGeom prst="rect">
            <a:avLst/>
          </a:prstGeom>
          <a:noFill/>
          <a:ln>
            <a:noFill/>
          </a:ln>
        </p:spPr>
      </p:pic>
      <p:sp>
        <p:nvSpPr>
          <p:cNvPr id="336" name="Google Shape;336;p24"/>
          <p:cNvSpPr txBox="1"/>
          <p:nvPr/>
        </p:nvSpPr>
        <p:spPr>
          <a:xfrm>
            <a:off x="360936" y="4817840"/>
            <a:ext cx="115834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usually, a UML diagram doesn’t show every dependency there are far too many of them in any real code</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you should be very selective and show only those that are important to whatever it is you are communicating</a:t>
            </a:r>
            <a:endParaRPr sz="18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5"/>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342" name="Google Shape;342;p25"/>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343" name="Google Shape;343;p25"/>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Association</a:t>
            </a:r>
            <a:endParaRPr/>
          </a:p>
        </p:txBody>
      </p:sp>
      <p:sp>
        <p:nvSpPr>
          <p:cNvPr id="344" name="Google Shape;344;p25"/>
          <p:cNvSpPr txBox="1"/>
          <p:nvPr/>
        </p:nvSpPr>
        <p:spPr>
          <a:xfrm>
            <a:off x="360937" y="800490"/>
            <a:ext cx="11583412" cy="11546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600">
                <a:solidFill>
                  <a:schemeClr val="lt1"/>
                </a:solidFill>
                <a:latin typeface="Arial"/>
                <a:ea typeface="Arial"/>
                <a:cs typeface="Arial"/>
                <a:sym typeface="Arial"/>
              </a:rPr>
              <a:t>Association</a:t>
            </a:r>
            <a:r>
              <a:rPr lang="en-US" sz="1600">
                <a:solidFill>
                  <a:schemeClr val="lt1"/>
                </a:solidFill>
                <a:latin typeface="Arial"/>
                <a:ea typeface="Arial"/>
                <a:cs typeface="Arial"/>
                <a:sym typeface="Arial"/>
              </a:rPr>
              <a:t> is a relationship in which one object uses or interacts with another</a:t>
            </a:r>
            <a:endParaRPr/>
          </a:p>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in UML diagrams, the association relationship is shown by a simple arrow drawn from an object and pointing to the object it uses</a:t>
            </a:r>
            <a:endParaRPr/>
          </a:p>
        </p:txBody>
      </p:sp>
      <p:pic>
        <p:nvPicPr>
          <p:cNvPr id="345" name="Google Shape;345;p25"/>
          <p:cNvPicPr preferRelativeResize="0"/>
          <p:nvPr/>
        </p:nvPicPr>
        <p:blipFill rotWithShape="1">
          <a:blip r:embed="rId3">
            <a:alphaModFix/>
          </a:blip>
          <a:srcRect b="0" l="0" r="0" t="0"/>
          <a:stretch/>
        </p:blipFill>
        <p:spPr>
          <a:xfrm>
            <a:off x="2314575" y="2112835"/>
            <a:ext cx="7562850" cy="1266825"/>
          </a:xfrm>
          <a:prstGeom prst="rect">
            <a:avLst/>
          </a:prstGeom>
          <a:noFill/>
          <a:ln>
            <a:noFill/>
          </a:ln>
        </p:spPr>
      </p:pic>
      <p:sp>
        <p:nvSpPr>
          <p:cNvPr id="346" name="Google Shape;346;p25"/>
          <p:cNvSpPr txBox="1"/>
          <p:nvPr/>
        </p:nvSpPr>
        <p:spPr>
          <a:xfrm>
            <a:off x="360936" y="3706970"/>
            <a:ext cx="11583412"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by the way, having a bi-directional association is a completely normal thing, in this case, the arrow has a point at each end</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en-US" sz="1600">
                <a:solidFill>
                  <a:schemeClr val="lt1"/>
                </a:solidFill>
                <a:latin typeface="Arial"/>
                <a:ea typeface="Arial"/>
                <a:cs typeface="Arial"/>
                <a:sym typeface="Arial"/>
              </a:rPr>
              <a:t>association can be seen as a specialized kind of dependency, where an object always has access to the objects with which it interacts</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whereas simple dependency doesn’t establish a permanent link between objects</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en-US" sz="1600">
                <a:solidFill>
                  <a:schemeClr val="lt1"/>
                </a:solidFill>
                <a:latin typeface="Arial"/>
                <a:ea typeface="Arial"/>
                <a:cs typeface="Arial"/>
                <a:sym typeface="Arial"/>
              </a:rPr>
              <a:t>in general, you use an association to represent something like a field in a class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6"/>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352" name="Google Shape;352;p26"/>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353" name="Google Shape;353;p26"/>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Association</a:t>
            </a:r>
            <a:endParaRPr/>
          </a:p>
        </p:txBody>
      </p:sp>
      <p:sp>
        <p:nvSpPr>
          <p:cNvPr id="354" name="Google Shape;354;p26"/>
          <p:cNvSpPr txBox="1"/>
          <p:nvPr/>
        </p:nvSpPr>
        <p:spPr>
          <a:xfrm>
            <a:off x="360937" y="800490"/>
            <a:ext cx="11583412" cy="7853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to solidify your understanding of the difference between association and dependency, let’s look at a combined example</a:t>
            </a:r>
            <a:endParaRPr/>
          </a:p>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Imagine that we have a Professor class</a:t>
            </a:r>
            <a:endParaRPr/>
          </a:p>
        </p:txBody>
      </p:sp>
      <p:sp>
        <p:nvSpPr>
          <p:cNvPr id="355" name="Google Shape;355;p26"/>
          <p:cNvSpPr txBox="1"/>
          <p:nvPr/>
        </p:nvSpPr>
        <p:spPr>
          <a:xfrm>
            <a:off x="360937" y="1793411"/>
            <a:ext cx="5058408" cy="2031325"/>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class Professor</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Student student;</a:t>
            </a:r>
            <a:endParaRPr/>
          </a:p>
          <a:p>
            <a:pPr indent="0" lvl="0" marL="0" marR="0" rtl="0" algn="l">
              <a:spcBef>
                <a:spcPts val="0"/>
              </a:spcBef>
              <a:spcAft>
                <a:spcPts val="0"/>
              </a:spcAft>
              <a:buNone/>
            </a:pPr>
            <a:r>
              <a:t/>
            </a:r>
            <a:endParaRPr sz="14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void Teach(Course c)</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student.Remember(c.GetKnowledge())</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p:txBody>
      </p:sp>
      <p:sp>
        <p:nvSpPr>
          <p:cNvPr id="356" name="Google Shape;356;p26"/>
          <p:cNvSpPr txBox="1"/>
          <p:nvPr/>
        </p:nvSpPr>
        <p:spPr>
          <a:xfrm>
            <a:off x="5669280" y="1641824"/>
            <a:ext cx="6096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the </a:t>
            </a:r>
            <a:r>
              <a:rPr lang="en-US" sz="1800">
                <a:solidFill>
                  <a:schemeClr val="lt1"/>
                </a:solidFill>
                <a:latin typeface="Courier New"/>
                <a:ea typeface="Courier New"/>
                <a:cs typeface="Courier New"/>
                <a:sym typeface="Courier New"/>
              </a:rPr>
              <a:t>Teach</a:t>
            </a:r>
            <a:r>
              <a:rPr lang="en-US" sz="1800">
                <a:solidFill>
                  <a:schemeClr val="lt1"/>
                </a:solidFill>
                <a:latin typeface="Arial"/>
                <a:ea typeface="Arial"/>
                <a:cs typeface="Arial"/>
                <a:sym typeface="Arial"/>
              </a:rPr>
              <a:t> method takes an argument of the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Course</a:t>
            </a:r>
            <a:r>
              <a:rPr lang="en-US" sz="1800">
                <a:solidFill>
                  <a:schemeClr val="lt1"/>
                </a:solidFill>
                <a:latin typeface="Arial"/>
                <a:ea typeface="Arial"/>
                <a:cs typeface="Arial"/>
                <a:sym typeface="Arial"/>
              </a:rPr>
              <a:t> class, which is then used in the body of the method</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If someone changes the </a:t>
            </a:r>
            <a:r>
              <a:rPr lang="en-US" sz="1800">
                <a:solidFill>
                  <a:schemeClr val="lt1"/>
                </a:solidFill>
                <a:latin typeface="Courier New"/>
                <a:ea typeface="Courier New"/>
                <a:cs typeface="Courier New"/>
                <a:sym typeface="Courier New"/>
              </a:rPr>
              <a:t>GetKnowledge</a:t>
            </a:r>
            <a:r>
              <a:rPr lang="en-US" sz="1800">
                <a:solidFill>
                  <a:schemeClr val="lt1"/>
                </a:solidFill>
                <a:latin typeface="Arial"/>
                <a:ea typeface="Arial"/>
                <a:cs typeface="Arial"/>
                <a:sym typeface="Arial"/>
              </a:rPr>
              <a:t> method of the </a:t>
            </a:r>
            <a:r>
              <a:rPr lang="en-US" sz="1800">
                <a:solidFill>
                  <a:schemeClr val="lt1"/>
                </a:solidFill>
                <a:latin typeface="Courier New"/>
                <a:ea typeface="Courier New"/>
                <a:cs typeface="Courier New"/>
                <a:sym typeface="Courier New"/>
              </a:rPr>
              <a:t>Course </a:t>
            </a:r>
            <a:r>
              <a:rPr lang="en-US" sz="1800">
                <a:solidFill>
                  <a:schemeClr val="lt1"/>
                </a:solidFill>
                <a:latin typeface="Arial"/>
                <a:ea typeface="Arial"/>
                <a:cs typeface="Arial"/>
                <a:sym typeface="Arial"/>
              </a:rPr>
              <a:t>class (alters its name, or adds some required parameters, etc.) our code will break</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this is called a dependency</a:t>
            </a:r>
            <a:endParaRPr sz="1800">
              <a:solidFill>
                <a:schemeClr val="lt1"/>
              </a:solidFill>
              <a:latin typeface="Arial"/>
              <a:ea typeface="Arial"/>
              <a:cs typeface="Arial"/>
              <a:sym typeface="Arial"/>
            </a:endParaRPr>
          </a:p>
        </p:txBody>
      </p:sp>
      <p:sp>
        <p:nvSpPr>
          <p:cNvPr id="357" name="Google Shape;357;p26"/>
          <p:cNvSpPr txBox="1"/>
          <p:nvPr/>
        </p:nvSpPr>
        <p:spPr>
          <a:xfrm>
            <a:off x="360936" y="4141262"/>
            <a:ext cx="1158341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the </a:t>
            </a:r>
            <a:r>
              <a:rPr lang="en-US" sz="1800">
                <a:solidFill>
                  <a:schemeClr val="lt1"/>
                </a:solidFill>
                <a:latin typeface="Courier New"/>
                <a:ea typeface="Courier New"/>
                <a:cs typeface="Courier New"/>
                <a:sym typeface="Courier New"/>
              </a:rPr>
              <a:t>Student</a:t>
            </a:r>
            <a:r>
              <a:rPr lang="en-US" sz="1800">
                <a:solidFill>
                  <a:schemeClr val="lt1"/>
                </a:solidFill>
                <a:latin typeface="Arial"/>
                <a:ea typeface="Arial"/>
                <a:cs typeface="Arial"/>
                <a:sym typeface="Arial"/>
              </a:rPr>
              <a:t> class is also a dependency for the </a:t>
            </a:r>
            <a:r>
              <a:rPr lang="en-US" sz="1800">
                <a:solidFill>
                  <a:schemeClr val="lt1"/>
                </a:solidFill>
                <a:latin typeface="Courier New"/>
                <a:ea typeface="Courier New"/>
                <a:cs typeface="Courier New"/>
                <a:sym typeface="Courier New"/>
              </a:rPr>
              <a:t>Professor</a:t>
            </a:r>
            <a:r>
              <a:rPr lang="en-US" sz="1800">
                <a:solidFill>
                  <a:schemeClr val="lt1"/>
                </a:solidFill>
                <a:latin typeface="Arial"/>
                <a:ea typeface="Arial"/>
                <a:cs typeface="Arial"/>
                <a:sym typeface="Arial"/>
              </a:rPr>
              <a:t>: if the method </a:t>
            </a:r>
            <a:r>
              <a:rPr lang="en-US" sz="1800">
                <a:solidFill>
                  <a:schemeClr val="lt1"/>
                </a:solidFill>
                <a:latin typeface="Courier New"/>
                <a:ea typeface="Courier New"/>
                <a:cs typeface="Courier New"/>
                <a:sym typeface="Courier New"/>
              </a:rPr>
              <a:t>Remember</a:t>
            </a:r>
            <a:r>
              <a:rPr lang="en-US" sz="1800">
                <a:solidFill>
                  <a:schemeClr val="lt1"/>
                </a:solidFill>
                <a:latin typeface="Arial"/>
                <a:ea typeface="Arial"/>
                <a:cs typeface="Arial"/>
                <a:sym typeface="Arial"/>
              </a:rPr>
              <a:t> changes, the </a:t>
            </a:r>
            <a:r>
              <a:rPr lang="en-US" sz="1800">
                <a:solidFill>
                  <a:schemeClr val="lt1"/>
                </a:solidFill>
                <a:latin typeface="Courier New"/>
                <a:ea typeface="Courier New"/>
                <a:cs typeface="Courier New"/>
                <a:sym typeface="Courier New"/>
              </a:rPr>
              <a:t>Professor</a:t>
            </a:r>
            <a:r>
              <a:rPr lang="en-US" sz="1800">
                <a:solidFill>
                  <a:schemeClr val="lt1"/>
                </a:solidFill>
                <a:latin typeface="Arial"/>
                <a:ea typeface="Arial"/>
                <a:cs typeface="Arial"/>
                <a:sym typeface="Arial"/>
              </a:rPr>
              <a:t>’s code will break</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however, since the </a:t>
            </a:r>
            <a:r>
              <a:rPr lang="en-US" sz="1800">
                <a:solidFill>
                  <a:schemeClr val="lt1"/>
                </a:solidFill>
                <a:latin typeface="Courier New"/>
                <a:ea typeface="Courier New"/>
                <a:cs typeface="Courier New"/>
                <a:sym typeface="Courier New"/>
              </a:rPr>
              <a:t>student</a:t>
            </a:r>
            <a:r>
              <a:rPr lang="en-US" sz="1800">
                <a:solidFill>
                  <a:schemeClr val="lt1"/>
                </a:solidFill>
                <a:latin typeface="Arial"/>
                <a:ea typeface="Arial"/>
                <a:cs typeface="Arial"/>
                <a:sym typeface="Arial"/>
              </a:rPr>
              <a:t> field is always accessible to any method of the </a:t>
            </a:r>
            <a:r>
              <a:rPr lang="en-US" sz="1800">
                <a:solidFill>
                  <a:schemeClr val="lt1"/>
                </a:solidFill>
                <a:latin typeface="Courier New"/>
                <a:ea typeface="Courier New"/>
                <a:cs typeface="Courier New"/>
                <a:sym typeface="Courier New"/>
              </a:rPr>
              <a:t>Professor</a:t>
            </a:r>
            <a:r>
              <a:rPr lang="en-US" sz="1800">
                <a:solidFill>
                  <a:schemeClr val="lt1"/>
                </a:solidFill>
                <a:latin typeface="Arial"/>
                <a:ea typeface="Arial"/>
                <a:cs typeface="Arial"/>
                <a:sym typeface="Arial"/>
              </a:rPr>
              <a:t>, the </a:t>
            </a:r>
            <a:r>
              <a:rPr lang="en-US" sz="1800">
                <a:solidFill>
                  <a:schemeClr val="lt1"/>
                </a:solidFill>
                <a:latin typeface="Courier New"/>
                <a:ea typeface="Courier New"/>
                <a:cs typeface="Courier New"/>
                <a:sym typeface="Courier New"/>
              </a:rPr>
              <a:t>Student</a:t>
            </a:r>
            <a:r>
              <a:rPr lang="en-US" sz="1800">
                <a:solidFill>
                  <a:schemeClr val="lt1"/>
                </a:solidFill>
                <a:latin typeface="Arial"/>
                <a:ea typeface="Arial"/>
                <a:cs typeface="Arial"/>
                <a:sym typeface="Arial"/>
              </a:rPr>
              <a:t> class is not just a dependency, but also an association.</a:t>
            </a:r>
            <a:endParaRPr sz="1800">
              <a:solidFill>
                <a:schemeClr val="lt1"/>
              </a:solidFill>
              <a:latin typeface="Arial"/>
              <a:ea typeface="Arial"/>
              <a:cs typeface="Arial"/>
              <a:sym typeface="Arial"/>
            </a:endParaRPr>
          </a:p>
        </p:txBody>
      </p:sp>
      <p:sp>
        <p:nvSpPr>
          <p:cNvPr id="358" name="Google Shape;358;p26"/>
          <p:cNvSpPr txBox="1"/>
          <p:nvPr/>
        </p:nvSpPr>
        <p:spPr>
          <a:xfrm>
            <a:off x="360936" y="6010833"/>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Associations imply dependency</a:t>
            </a:r>
            <a:endParaRPr sz="18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364" name="Google Shape;364;p27"/>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365" name="Google Shape;365;p27"/>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Aggregation</a:t>
            </a:r>
            <a:endParaRPr/>
          </a:p>
        </p:txBody>
      </p:sp>
      <p:sp>
        <p:nvSpPr>
          <p:cNvPr id="366" name="Google Shape;366;p27"/>
          <p:cNvSpPr txBox="1"/>
          <p:nvPr/>
        </p:nvSpPr>
        <p:spPr>
          <a:xfrm>
            <a:off x="360937" y="800490"/>
            <a:ext cx="11583412" cy="30013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600">
                <a:solidFill>
                  <a:schemeClr val="lt1"/>
                </a:solidFill>
                <a:latin typeface="Arial"/>
                <a:ea typeface="Arial"/>
                <a:cs typeface="Arial"/>
                <a:sym typeface="Arial"/>
              </a:rPr>
              <a:t>Aggregation</a:t>
            </a:r>
            <a:r>
              <a:rPr lang="en-US" sz="1600">
                <a:solidFill>
                  <a:schemeClr val="lt1"/>
                </a:solidFill>
                <a:latin typeface="Arial"/>
                <a:ea typeface="Arial"/>
                <a:cs typeface="Arial"/>
                <a:sym typeface="Arial"/>
              </a:rPr>
              <a:t> is a specialized type of association that represents “one-to-many”, “many-to-many” or “whole-part” relations between multiple objects</a:t>
            </a:r>
            <a:endParaRPr/>
          </a:p>
          <a:p>
            <a:pPr indent="0" lvl="0" marL="0" marR="0" rtl="0" algn="l">
              <a:lnSpc>
                <a:spcPct val="150000"/>
              </a:lnSpc>
              <a:spcBef>
                <a:spcPts val="0"/>
              </a:spcBef>
              <a:spcAft>
                <a:spcPts val="0"/>
              </a:spcAft>
              <a:buNone/>
            </a:pPr>
            <a:r>
              <a:t/>
            </a:r>
            <a:endParaRPr sz="1600">
              <a:solidFill>
                <a:schemeClr val="lt1"/>
              </a:solidFill>
              <a:latin typeface="Arial"/>
              <a:ea typeface="Arial"/>
              <a:cs typeface="Arial"/>
              <a:sym typeface="Arial"/>
            </a:endParaRPr>
          </a:p>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usually, under aggregation, an object “has” a set of other objects and serves as a container or collection</a:t>
            </a:r>
            <a:endParaRPr/>
          </a:p>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the component can exist without the container and can be linked to several containers at the same time</a:t>
            </a:r>
            <a:endParaRPr/>
          </a:p>
          <a:p>
            <a:pPr indent="0" lvl="0" marL="0" marR="0" rtl="0" algn="l">
              <a:lnSpc>
                <a:spcPct val="150000"/>
              </a:lnSpc>
              <a:spcBef>
                <a:spcPts val="0"/>
              </a:spcBef>
              <a:spcAft>
                <a:spcPts val="0"/>
              </a:spcAft>
              <a:buNone/>
            </a:pPr>
            <a:r>
              <a:t/>
            </a:r>
            <a:endParaRPr sz="1600">
              <a:solidFill>
                <a:schemeClr val="lt1"/>
              </a:solidFill>
              <a:latin typeface="Arial"/>
              <a:ea typeface="Arial"/>
              <a:cs typeface="Arial"/>
              <a:sym typeface="Arial"/>
            </a:endParaRPr>
          </a:p>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in UML the aggregation relationship is shown by a line with an empty diamond at the container end and an arrow at the end pointing toward the component</a:t>
            </a:r>
            <a:endParaRPr/>
          </a:p>
        </p:txBody>
      </p:sp>
      <p:pic>
        <p:nvPicPr>
          <p:cNvPr id="367" name="Google Shape;367;p27"/>
          <p:cNvPicPr preferRelativeResize="0"/>
          <p:nvPr/>
        </p:nvPicPr>
        <p:blipFill rotWithShape="1">
          <a:blip r:embed="rId3">
            <a:alphaModFix/>
          </a:blip>
          <a:srcRect b="0" l="0" r="0" t="0"/>
          <a:stretch/>
        </p:blipFill>
        <p:spPr>
          <a:xfrm>
            <a:off x="2450591" y="3940443"/>
            <a:ext cx="6484239" cy="111123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373" name="Google Shape;373;p28"/>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374" name="Google Shape;374;p28"/>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Composition</a:t>
            </a:r>
            <a:endParaRPr/>
          </a:p>
        </p:txBody>
      </p:sp>
      <p:sp>
        <p:nvSpPr>
          <p:cNvPr id="375" name="Google Shape;375;p28"/>
          <p:cNvSpPr txBox="1"/>
          <p:nvPr/>
        </p:nvSpPr>
        <p:spPr>
          <a:xfrm>
            <a:off x="360937" y="800490"/>
            <a:ext cx="11583412" cy="189333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600">
                <a:solidFill>
                  <a:schemeClr val="lt1"/>
                </a:solidFill>
                <a:latin typeface="Arial"/>
                <a:ea typeface="Arial"/>
                <a:cs typeface="Arial"/>
                <a:sym typeface="Arial"/>
              </a:rPr>
              <a:t>Composition</a:t>
            </a:r>
            <a:r>
              <a:rPr lang="en-US" sz="1600">
                <a:solidFill>
                  <a:schemeClr val="lt1"/>
                </a:solidFill>
                <a:latin typeface="Arial"/>
                <a:ea typeface="Arial"/>
                <a:cs typeface="Arial"/>
                <a:sym typeface="Arial"/>
              </a:rPr>
              <a:t> is a specific kind of aggregation, where one object is composed of one or more instances of the other</a:t>
            </a:r>
            <a:endParaRPr/>
          </a:p>
          <a:p>
            <a:pPr indent="0" lvl="0" marL="0" marR="0" rtl="0" algn="l">
              <a:lnSpc>
                <a:spcPct val="150000"/>
              </a:lnSpc>
              <a:spcBef>
                <a:spcPts val="0"/>
              </a:spcBef>
              <a:spcAft>
                <a:spcPts val="0"/>
              </a:spcAft>
              <a:buNone/>
            </a:pPr>
            <a:r>
              <a:t/>
            </a:r>
            <a:endParaRPr sz="1600">
              <a:solidFill>
                <a:schemeClr val="lt1"/>
              </a:solidFill>
              <a:latin typeface="Arial"/>
              <a:ea typeface="Arial"/>
              <a:cs typeface="Arial"/>
              <a:sym typeface="Arial"/>
            </a:endParaRPr>
          </a:p>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the distinction between this relation and others is that the component can only exist as a part of the container</a:t>
            </a:r>
            <a:endParaRPr/>
          </a:p>
          <a:p>
            <a:pPr indent="0" lvl="0" marL="0" marR="0" rtl="0" algn="l">
              <a:lnSpc>
                <a:spcPct val="150000"/>
              </a:lnSpc>
              <a:spcBef>
                <a:spcPts val="0"/>
              </a:spcBef>
              <a:spcAft>
                <a:spcPts val="0"/>
              </a:spcAft>
              <a:buNone/>
            </a:pPr>
            <a:r>
              <a:t/>
            </a:r>
            <a:endParaRPr sz="1600">
              <a:solidFill>
                <a:schemeClr val="lt1"/>
              </a:solidFill>
              <a:latin typeface="Arial"/>
              <a:ea typeface="Arial"/>
              <a:cs typeface="Arial"/>
              <a:sym typeface="Arial"/>
            </a:endParaRPr>
          </a:p>
          <a:p>
            <a:pPr indent="0" lvl="0" marL="0" marR="0" rtl="0" algn="l">
              <a:lnSpc>
                <a:spcPct val="150000"/>
              </a:lnSpc>
              <a:spcBef>
                <a:spcPts val="0"/>
              </a:spcBef>
              <a:spcAft>
                <a:spcPts val="0"/>
              </a:spcAft>
              <a:buNone/>
            </a:pPr>
            <a:r>
              <a:rPr lang="en-US" sz="1600">
                <a:solidFill>
                  <a:schemeClr val="lt1"/>
                </a:solidFill>
                <a:latin typeface="Arial"/>
                <a:ea typeface="Arial"/>
                <a:cs typeface="Arial"/>
                <a:sym typeface="Arial"/>
              </a:rPr>
              <a:t>in UML the composition relationship is drawn the same as for aggregation, but with a filled diamond at the arrow’s base</a:t>
            </a:r>
            <a:endParaRPr/>
          </a:p>
        </p:txBody>
      </p:sp>
      <p:pic>
        <p:nvPicPr>
          <p:cNvPr id="376" name="Google Shape;376;p28"/>
          <p:cNvPicPr preferRelativeResize="0"/>
          <p:nvPr/>
        </p:nvPicPr>
        <p:blipFill rotWithShape="1">
          <a:blip r:embed="rId3">
            <a:alphaModFix/>
          </a:blip>
          <a:srcRect b="0" l="0" r="0" t="0"/>
          <a:stretch/>
        </p:blipFill>
        <p:spPr>
          <a:xfrm>
            <a:off x="475489" y="2968350"/>
            <a:ext cx="6284976" cy="1007742"/>
          </a:xfrm>
          <a:prstGeom prst="rect">
            <a:avLst/>
          </a:prstGeom>
          <a:noFill/>
          <a:ln>
            <a:noFill/>
          </a:ln>
        </p:spPr>
      </p:pic>
      <p:sp>
        <p:nvSpPr>
          <p:cNvPr id="377" name="Google Shape;377;p28"/>
          <p:cNvSpPr txBox="1"/>
          <p:nvPr/>
        </p:nvSpPr>
        <p:spPr>
          <a:xfrm>
            <a:off x="7162800" y="3279648"/>
            <a:ext cx="4553712" cy="304698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Note: many people often use the term “composition” when they really mean both the aggregation and composition</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en-US" sz="1600">
                <a:solidFill>
                  <a:schemeClr val="lt1"/>
                </a:solidFill>
                <a:latin typeface="Arial"/>
                <a:ea typeface="Arial"/>
                <a:cs typeface="Arial"/>
                <a:sym typeface="Arial"/>
              </a:rPr>
              <a:t>the most notorious example for this is the famous principle “choose composition over inheritance.”</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en-US" sz="1600">
                <a:solidFill>
                  <a:schemeClr val="lt1"/>
                </a:solidFill>
                <a:latin typeface="Arial"/>
                <a:ea typeface="Arial"/>
                <a:cs typeface="Arial"/>
                <a:sym typeface="Arial"/>
              </a:rPr>
              <a:t>it’s not because people are ignorant about the difference, but rather because the word “composition” (e.g. “object composition”) sounds more natural in the English language</a:t>
            </a:r>
            <a:endParaRPr sz="16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383" name="Google Shape;383;p29"/>
          <p:cNvSpPr txBox="1"/>
          <p:nvPr/>
        </p:nvSpPr>
        <p:spPr>
          <a:xfrm>
            <a:off x="360937" y="178454"/>
            <a:ext cx="1454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OMT – UML</a:t>
            </a:r>
            <a:endParaRPr/>
          </a:p>
        </p:txBody>
      </p:sp>
      <p:sp>
        <p:nvSpPr>
          <p:cNvPr id="384" name="Google Shape;384;p29"/>
          <p:cNvSpPr txBox="1"/>
          <p:nvPr/>
        </p:nvSpPr>
        <p:spPr>
          <a:xfrm>
            <a:off x="4194048" y="178454"/>
            <a:ext cx="7750301"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lt1"/>
                </a:solidFill>
                <a:latin typeface="Arial"/>
                <a:ea typeface="Arial"/>
                <a:cs typeface="Arial"/>
                <a:sym typeface="Arial"/>
              </a:rPr>
              <a:t>Relations between objects and classes: from weakest to strongest</a:t>
            </a:r>
            <a:endParaRPr/>
          </a:p>
        </p:txBody>
      </p:sp>
      <p:pic>
        <p:nvPicPr>
          <p:cNvPr id="385" name="Google Shape;385;p29"/>
          <p:cNvPicPr preferRelativeResize="0"/>
          <p:nvPr/>
        </p:nvPicPr>
        <p:blipFill rotWithShape="1">
          <a:blip r:embed="rId3">
            <a:alphaModFix/>
          </a:blip>
          <a:srcRect b="0" l="0" r="0" t="0"/>
          <a:stretch/>
        </p:blipFill>
        <p:spPr>
          <a:xfrm>
            <a:off x="5768271" y="1181423"/>
            <a:ext cx="6176078" cy="4993576"/>
          </a:xfrm>
          <a:prstGeom prst="rect">
            <a:avLst/>
          </a:prstGeom>
          <a:noFill/>
          <a:ln>
            <a:noFill/>
          </a:ln>
        </p:spPr>
      </p:pic>
      <p:graphicFrame>
        <p:nvGraphicFramePr>
          <p:cNvPr id="386" name="Google Shape;386;p29"/>
          <p:cNvGraphicFramePr/>
          <p:nvPr/>
        </p:nvGraphicFramePr>
        <p:xfrm>
          <a:off x="360937" y="768434"/>
          <a:ext cx="3000000" cy="3000000"/>
        </p:xfrm>
        <a:graphic>
          <a:graphicData uri="http://schemas.openxmlformats.org/drawingml/2006/table">
            <a:tbl>
              <a:tblPr bandRow="1">
                <a:noFill/>
                <a:tableStyleId>{E0F987FD-5F36-4CCE-988B-FE07A7B522A0}</a:tableStyleId>
              </a:tblPr>
              <a:tblGrid>
                <a:gridCol w="1748275"/>
                <a:gridCol w="3547875"/>
              </a:tblGrid>
              <a:tr h="370850">
                <a:tc>
                  <a:txBody>
                    <a:bodyPr/>
                    <a:lstStyle/>
                    <a:p>
                      <a:pPr indent="0" lvl="0" marL="0" marR="0" rtl="0" algn="l">
                        <a:spcBef>
                          <a:spcPts val="0"/>
                        </a:spcBef>
                        <a:spcAft>
                          <a:spcPts val="0"/>
                        </a:spcAft>
                        <a:buNone/>
                      </a:pPr>
                      <a:r>
                        <a:rPr b="1" lang="en-US" sz="1600">
                          <a:latin typeface="Arial"/>
                          <a:ea typeface="Arial"/>
                          <a:cs typeface="Arial"/>
                          <a:sym typeface="Arial"/>
                        </a:rPr>
                        <a:t>Dependency</a:t>
                      </a:r>
                      <a:endParaRPr b="1" sz="16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a:latin typeface="Arial"/>
                          <a:ea typeface="Arial"/>
                          <a:cs typeface="Arial"/>
                          <a:sym typeface="Arial"/>
                        </a:rPr>
                        <a:t>Class А can be affected by changes in class B.</a:t>
                      </a:r>
                      <a:endParaRPr/>
                    </a:p>
                  </a:txBody>
                  <a:tcPr marT="45725" marB="45725" marR="91450" marL="91450"/>
                </a:tc>
              </a:tr>
              <a:tr h="370850">
                <a:tc>
                  <a:txBody>
                    <a:bodyPr/>
                    <a:lstStyle/>
                    <a:p>
                      <a:pPr indent="0" lvl="0" marL="0" marR="0" rtl="0" algn="l">
                        <a:spcBef>
                          <a:spcPts val="0"/>
                        </a:spcBef>
                        <a:spcAft>
                          <a:spcPts val="0"/>
                        </a:spcAft>
                        <a:buNone/>
                      </a:pPr>
                      <a:r>
                        <a:rPr b="1" lang="en-US" sz="1600">
                          <a:latin typeface="Arial"/>
                          <a:ea typeface="Arial"/>
                          <a:cs typeface="Arial"/>
                          <a:sym typeface="Arial"/>
                        </a:rPr>
                        <a:t>Association</a:t>
                      </a:r>
                      <a:endParaRPr/>
                    </a:p>
                  </a:txBody>
                  <a:tcPr marT="45725" marB="45725" marR="91450" marL="91450"/>
                </a:tc>
                <a:tc>
                  <a:txBody>
                    <a:bodyPr/>
                    <a:lstStyle/>
                    <a:p>
                      <a:pPr indent="0" lvl="0" marL="0" marR="0" rtl="0" algn="l">
                        <a:spcBef>
                          <a:spcPts val="0"/>
                        </a:spcBef>
                        <a:spcAft>
                          <a:spcPts val="0"/>
                        </a:spcAft>
                        <a:buNone/>
                      </a:pPr>
                      <a:r>
                        <a:rPr lang="en-US" sz="1600">
                          <a:latin typeface="Arial"/>
                          <a:ea typeface="Arial"/>
                          <a:cs typeface="Arial"/>
                          <a:sym typeface="Arial"/>
                        </a:rPr>
                        <a:t>Object А knows about object B. Class A depends on B.</a:t>
                      </a:r>
                      <a:endParaRPr sz="16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b="1" lang="en-US" sz="1600">
                          <a:latin typeface="Arial"/>
                          <a:ea typeface="Arial"/>
                          <a:cs typeface="Arial"/>
                          <a:sym typeface="Arial"/>
                        </a:rPr>
                        <a:t>Aggregation</a:t>
                      </a:r>
                      <a:endParaRPr b="1"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600">
                          <a:latin typeface="Arial"/>
                          <a:ea typeface="Arial"/>
                          <a:cs typeface="Arial"/>
                          <a:sym typeface="Arial"/>
                        </a:rPr>
                        <a:t>Object А knows about object B,</a:t>
                      </a:r>
                      <a:endParaRPr/>
                    </a:p>
                    <a:p>
                      <a:pPr indent="0" lvl="0" marL="0" marR="0" rtl="0" algn="l">
                        <a:spcBef>
                          <a:spcPts val="0"/>
                        </a:spcBef>
                        <a:spcAft>
                          <a:spcPts val="0"/>
                        </a:spcAft>
                        <a:buNone/>
                      </a:pPr>
                      <a:r>
                        <a:rPr lang="en-US" sz="1600">
                          <a:latin typeface="Arial"/>
                          <a:ea typeface="Arial"/>
                          <a:cs typeface="Arial"/>
                          <a:sym typeface="Arial"/>
                        </a:rPr>
                        <a:t>and consists of B.</a:t>
                      </a:r>
                      <a:endParaRPr/>
                    </a:p>
                    <a:p>
                      <a:pPr indent="0" lvl="0" marL="0" marR="0" rtl="0" algn="l">
                        <a:spcBef>
                          <a:spcPts val="0"/>
                        </a:spcBef>
                        <a:spcAft>
                          <a:spcPts val="0"/>
                        </a:spcAft>
                        <a:buNone/>
                      </a:pPr>
                      <a:r>
                        <a:rPr lang="en-US" sz="1600">
                          <a:latin typeface="Arial"/>
                          <a:ea typeface="Arial"/>
                          <a:cs typeface="Arial"/>
                          <a:sym typeface="Arial"/>
                        </a:rPr>
                        <a:t>Class A depends on B</a:t>
                      </a:r>
                      <a:endParaRPr sz="16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b="1" lang="en-US" sz="1600">
                          <a:latin typeface="Arial"/>
                          <a:ea typeface="Arial"/>
                          <a:cs typeface="Arial"/>
                          <a:sym typeface="Arial"/>
                        </a:rPr>
                        <a:t>Composition</a:t>
                      </a:r>
                      <a:endParaRPr b="1"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600">
                          <a:latin typeface="Arial"/>
                          <a:ea typeface="Arial"/>
                          <a:cs typeface="Arial"/>
                          <a:sym typeface="Arial"/>
                        </a:rPr>
                        <a:t>Object А knows about object B,</a:t>
                      </a:r>
                      <a:endParaRPr/>
                    </a:p>
                    <a:p>
                      <a:pPr indent="0" lvl="0" marL="0" marR="0" rtl="0" algn="l">
                        <a:spcBef>
                          <a:spcPts val="0"/>
                        </a:spcBef>
                        <a:spcAft>
                          <a:spcPts val="0"/>
                        </a:spcAft>
                        <a:buNone/>
                      </a:pPr>
                      <a:r>
                        <a:rPr lang="en-US" sz="1600">
                          <a:latin typeface="Arial"/>
                          <a:ea typeface="Arial"/>
                          <a:cs typeface="Arial"/>
                          <a:sym typeface="Arial"/>
                        </a:rPr>
                        <a:t>consists of B,</a:t>
                      </a:r>
                      <a:endParaRPr/>
                    </a:p>
                    <a:p>
                      <a:pPr indent="0" lvl="0" marL="0" marR="0" rtl="0" algn="l">
                        <a:spcBef>
                          <a:spcPts val="0"/>
                        </a:spcBef>
                        <a:spcAft>
                          <a:spcPts val="0"/>
                        </a:spcAft>
                        <a:buNone/>
                      </a:pPr>
                      <a:r>
                        <a:rPr lang="en-US" sz="1600">
                          <a:latin typeface="Arial"/>
                          <a:ea typeface="Arial"/>
                          <a:cs typeface="Arial"/>
                          <a:sym typeface="Arial"/>
                        </a:rPr>
                        <a:t>and manages B’s life cycle.</a:t>
                      </a:r>
                      <a:endParaRPr/>
                    </a:p>
                    <a:p>
                      <a:pPr indent="0" lvl="0" marL="0" marR="0" rtl="0" algn="l">
                        <a:spcBef>
                          <a:spcPts val="0"/>
                        </a:spcBef>
                        <a:spcAft>
                          <a:spcPts val="0"/>
                        </a:spcAft>
                        <a:buNone/>
                      </a:pPr>
                      <a:r>
                        <a:rPr lang="en-US" sz="1600">
                          <a:latin typeface="Arial"/>
                          <a:ea typeface="Arial"/>
                          <a:cs typeface="Arial"/>
                          <a:sym typeface="Arial"/>
                        </a:rPr>
                        <a:t>Class A depends on B.</a:t>
                      </a:r>
                      <a:endParaRPr sz="16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b="1" lang="en-US" sz="1600">
                          <a:latin typeface="Arial"/>
                          <a:ea typeface="Arial"/>
                          <a:cs typeface="Arial"/>
                          <a:sym typeface="Arial"/>
                        </a:rPr>
                        <a:t>Implementation</a:t>
                      </a:r>
                      <a:endParaRPr b="1"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600">
                          <a:latin typeface="Arial"/>
                          <a:ea typeface="Arial"/>
                          <a:cs typeface="Arial"/>
                          <a:sym typeface="Arial"/>
                        </a:rPr>
                        <a:t>Class А defines methods declared in interface B.</a:t>
                      </a:r>
                      <a:endParaRPr/>
                    </a:p>
                    <a:p>
                      <a:pPr indent="0" lvl="0" marL="0" marR="0" rtl="0" algn="l">
                        <a:spcBef>
                          <a:spcPts val="0"/>
                        </a:spcBef>
                        <a:spcAft>
                          <a:spcPts val="0"/>
                        </a:spcAft>
                        <a:buNone/>
                      </a:pPr>
                      <a:r>
                        <a:rPr lang="en-US" sz="1600">
                          <a:latin typeface="Arial"/>
                          <a:ea typeface="Arial"/>
                          <a:cs typeface="Arial"/>
                          <a:sym typeface="Arial"/>
                        </a:rPr>
                        <a:t>Objects A can be treated as B.</a:t>
                      </a:r>
                      <a:endParaRPr/>
                    </a:p>
                    <a:p>
                      <a:pPr indent="0" lvl="0" marL="0" marR="0" rtl="0" algn="l">
                        <a:spcBef>
                          <a:spcPts val="0"/>
                        </a:spcBef>
                        <a:spcAft>
                          <a:spcPts val="0"/>
                        </a:spcAft>
                        <a:buNone/>
                      </a:pPr>
                      <a:r>
                        <a:rPr lang="en-US" sz="1600">
                          <a:latin typeface="Arial"/>
                          <a:ea typeface="Arial"/>
                          <a:cs typeface="Arial"/>
                          <a:sym typeface="Arial"/>
                        </a:rPr>
                        <a:t>Class A depends on B.</a:t>
                      </a:r>
                      <a:endParaRPr sz="16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b="1" lang="en-US" sz="1600">
                          <a:latin typeface="Arial"/>
                          <a:ea typeface="Arial"/>
                          <a:cs typeface="Arial"/>
                          <a:sym typeface="Arial"/>
                        </a:rPr>
                        <a:t>Inheritance</a:t>
                      </a:r>
                      <a:endParaRPr b="1"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600">
                          <a:latin typeface="Arial"/>
                          <a:ea typeface="Arial"/>
                          <a:cs typeface="Arial"/>
                          <a:sym typeface="Arial"/>
                        </a:rPr>
                        <a:t>Class А inherits interface and implementation of class B but can extend it</a:t>
                      </a:r>
                      <a:endParaRPr/>
                    </a:p>
                    <a:p>
                      <a:pPr indent="0" lvl="0" marL="0" marR="0" rtl="0" algn="l">
                        <a:spcBef>
                          <a:spcPts val="0"/>
                        </a:spcBef>
                        <a:spcAft>
                          <a:spcPts val="0"/>
                        </a:spcAft>
                        <a:buNone/>
                      </a:pPr>
                      <a:r>
                        <a:rPr lang="en-US" sz="1600">
                          <a:latin typeface="Arial"/>
                          <a:ea typeface="Arial"/>
                          <a:cs typeface="Arial"/>
                          <a:sym typeface="Arial"/>
                        </a:rPr>
                        <a:t>Objects A can be treated as B.</a:t>
                      </a:r>
                      <a:endParaRPr/>
                    </a:p>
                    <a:p>
                      <a:pPr indent="0" lvl="0" marL="0" marR="0" rtl="0" algn="l">
                        <a:spcBef>
                          <a:spcPts val="0"/>
                        </a:spcBef>
                        <a:spcAft>
                          <a:spcPts val="0"/>
                        </a:spcAft>
                        <a:buNone/>
                      </a:pPr>
                      <a:r>
                        <a:rPr lang="en-US" sz="1600">
                          <a:latin typeface="Arial"/>
                          <a:ea typeface="Arial"/>
                          <a:cs typeface="Arial"/>
                          <a:sym typeface="Arial"/>
                        </a:rPr>
                        <a:t>Class A depends on B</a:t>
                      </a:r>
                      <a:endParaRPr sz="16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152" name="Google Shape;152;p3"/>
          <p:cNvSpPr txBox="1"/>
          <p:nvPr/>
        </p:nvSpPr>
        <p:spPr>
          <a:xfrm>
            <a:off x="360937" y="178454"/>
            <a:ext cx="8130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Why?</a:t>
            </a:r>
            <a:endParaRPr/>
          </a:p>
        </p:txBody>
      </p:sp>
      <p:sp>
        <p:nvSpPr>
          <p:cNvPr id="153" name="Google Shape;153;p3"/>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Why should you learn patterns?</a:t>
            </a:r>
            <a:endParaRPr b="1" i="0" sz="1800" u="none" cap="none" strike="noStrike">
              <a:solidFill>
                <a:schemeClr val="lt1"/>
              </a:solidFill>
              <a:latin typeface="Arial"/>
              <a:ea typeface="Arial"/>
              <a:cs typeface="Arial"/>
              <a:sym typeface="Arial"/>
            </a:endParaRPr>
          </a:p>
        </p:txBody>
      </p:sp>
      <p:sp>
        <p:nvSpPr>
          <p:cNvPr id="154" name="Google Shape;154;p3"/>
          <p:cNvSpPr txBox="1"/>
          <p:nvPr/>
        </p:nvSpPr>
        <p:spPr>
          <a:xfrm>
            <a:off x="360937" y="834082"/>
            <a:ext cx="11450063" cy="46633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chemeClr val="lt1"/>
                </a:solidFill>
                <a:latin typeface="Arial"/>
                <a:ea typeface="Arial"/>
                <a:cs typeface="Arial"/>
                <a:sym typeface="Arial"/>
              </a:rPr>
              <a:t>you might manage to work as a programmer for many years without knowing about a single pattern. A lot of people do just that. Even in that case, though, you might be implementing some patterns without even knowing it. So why would you spend time learning them?</a:t>
            </a:r>
            <a:endParaRPr/>
          </a:p>
          <a:p>
            <a:pPr indent="0" lvl="0" marL="0" marR="0" rtl="0" algn="l">
              <a:lnSpc>
                <a:spcPct val="150000"/>
              </a:lnSpc>
              <a:spcBef>
                <a:spcPts val="2400"/>
              </a:spcBef>
              <a:spcAft>
                <a:spcPts val="0"/>
              </a:spcAft>
              <a:buNone/>
            </a:pPr>
            <a:r>
              <a:t/>
            </a:r>
            <a:endParaRPr b="0" i="0" sz="1600" u="none" cap="none" strike="noStrike">
              <a:solidFill>
                <a:schemeClr val="lt1"/>
              </a:solidFill>
              <a:latin typeface="Arial"/>
              <a:ea typeface="Arial"/>
              <a:cs typeface="Arial"/>
              <a:sym typeface="Arial"/>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Design Patterns are a toolkit of tried and tested solutions to common problems in software design</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even if you never encounter these problems, knowing patterns is still useful because it teaches you how to solve all sorts of problems using principles of object-oriented design</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Design Patterns define a common language that you and your teammates can use to communicate more efficiently. You can say, “Oh, just use a Singleton for that,” and everyone will understand the idea behind your suggestion. No need to explain what a singleton is if you know the pattern and its name.ì</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392" name="Google Shape;392;p30"/>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393" name="Google Shape;393;p30"/>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Good design</a:t>
            </a:r>
            <a:endParaRPr b="1" sz="1800">
              <a:solidFill>
                <a:schemeClr val="lt1"/>
              </a:solidFill>
              <a:latin typeface="Arial"/>
              <a:ea typeface="Arial"/>
              <a:cs typeface="Arial"/>
              <a:sym typeface="Arial"/>
            </a:endParaRPr>
          </a:p>
        </p:txBody>
      </p:sp>
      <p:sp>
        <p:nvSpPr>
          <p:cNvPr id="394" name="Google Shape;394;p30"/>
          <p:cNvSpPr txBox="1"/>
          <p:nvPr/>
        </p:nvSpPr>
        <p:spPr>
          <a:xfrm>
            <a:off x="360937" y="718258"/>
            <a:ext cx="11583412" cy="220111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Code reuse </a:t>
            </a:r>
            <a:r>
              <a:rPr b="0" lang="en-US" sz="1600">
                <a:solidFill>
                  <a:schemeClr val="lt1"/>
                </a:solidFill>
                <a:latin typeface="Arial"/>
                <a:ea typeface="Arial"/>
                <a:cs typeface="Arial"/>
                <a:sym typeface="Arial"/>
              </a:rPr>
              <a:t>is one of the most common ways to reduce development costs</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The intent is pretty obvious: instead of developing something over and over from scratch, why don’t we reuse existing code in new projects?</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But How? Class Library, Framework and, in the middle, Design Patterns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Extensibility in order to be ready for change: change is the only constant thing in a programmer’s life.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400" name="Google Shape;400;p31"/>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401" name="Google Shape;401;p31"/>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Design Principles</a:t>
            </a:r>
            <a:endParaRPr b="1" sz="1800">
              <a:solidFill>
                <a:schemeClr val="lt1"/>
              </a:solidFill>
              <a:latin typeface="Arial"/>
              <a:ea typeface="Arial"/>
              <a:cs typeface="Arial"/>
              <a:sym typeface="Arial"/>
            </a:endParaRPr>
          </a:p>
        </p:txBody>
      </p:sp>
      <p:sp>
        <p:nvSpPr>
          <p:cNvPr id="402" name="Google Shape;402;p31"/>
          <p:cNvSpPr txBox="1"/>
          <p:nvPr/>
        </p:nvSpPr>
        <p:spPr>
          <a:xfrm>
            <a:off x="360937" y="718258"/>
            <a:ext cx="11583412" cy="447866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0" lang="en-US" sz="1600">
                <a:solidFill>
                  <a:schemeClr val="lt1"/>
                </a:solidFill>
                <a:latin typeface="Arial"/>
                <a:ea typeface="Arial"/>
                <a:cs typeface="Arial"/>
                <a:sym typeface="Arial"/>
              </a:rPr>
              <a:t>What is good software design? How would you measure it?</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What practices would you need to follow to achieve it?</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How can you make your architecture flexible, stable and easy to understand?</a:t>
            </a:r>
            <a:endParaRPr/>
          </a:p>
          <a:p>
            <a:pPr indent="-184150" lvl="0" marL="285750" marR="0" rtl="0" algn="l">
              <a:lnSpc>
                <a:spcPct val="150000"/>
              </a:lnSpc>
              <a:spcBef>
                <a:spcPts val="2400"/>
              </a:spcBef>
              <a:spcAft>
                <a:spcPts val="0"/>
              </a:spcAft>
              <a:buClr>
                <a:schemeClr val="lt1"/>
              </a:buClr>
              <a:buSzPts val="1600"/>
              <a:buFont typeface="Arial"/>
              <a:buNone/>
            </a:pPr>
            <a:r>
              <a:t/>
            </a:r>
            <a:endParaRPr b="0" sz="1600">
              <a:solidFill>
                <a:schemeClr val="lt1"/>
              </a:solidFill>
              <a:latin typeface="Arial"/>
              <a:ea typeface="Arial"/>
              <a:cs typeface="Arial"/>
              <a:sym typeface="Arial"/>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Encapsulate what varies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Program to an interface not an implementation</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Favor composition over inheritance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408" name="Google Shape;408;p32"/>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409" name="Google Shape;409;p32"/>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Encapsulate what varies</a:t>
            </a:r>
            <a:endParaRPr/>
          </a:p>
        </p:txBody>
      </p:sp>
      <p:sp>
        <p:nvSpPr>
          <p:cNvPr id="410" name="Google Shape;410;p32"/>
          <p:cNvSpPr txBox="1"/>
          <p:nvPr/>
        </p:nvSpPr>
        <p:spPr>
          <a:xfrm>
            <a:off x="360937" y="578050"/>
            <a:ext cx="11583412" cy="196060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400">
                <a:solidFill>
                  <a:schemeClr val="lt1"/>
                </a:solidFill>
                <a:latin typeface="Arial"/>
                <a:ea typeface="Arial"/>
                <a:cs typeface="Arial"/>
                <a:sym typeface="Arial"/>
              </a:rPr>
              <a:t>Identify the aspects of your application that vary and separate them from what stays the same.</a:t>
            </a:r>
            <a:endParaRPr/>
          </a:p>
          <a:p>
            <a:pPr indent="0" lvl="0" marL="0" marR="0" rtl="0" algn="l">
              <a:lnSpc>
                <a:spcPct val="150000"/>
              </a:lnSpc>
              <a:spcBef>
                <a:spcPts val="2400"/>
              </a:spcBef>
              <a:spcAft>
                <a:spcPts val="0"/>
              </a:spcAft>
              <a:buNone/>
            </a:pPr>
            <a:r>
              <a:rPr b="0" lang="en-US" sz="1400">
                <a:solidFill>
                  <a:schemeClr val="lt1"/>
                </a:solidFill>
                <a:latin typeface="Arial"/>
                <a:ea typeface="Arial"/>
                <a:cs typeface="Arial"/>
                <a:sym typeface="Arial"/>
              </a:rPr>
              <a:t>Encapsulation is breaking your application into different logical parts and then keeping those parts separate.</a:t>
            </a:r>
            <a:endParaRPr/>
          </a:p>
          <a:p>
            <a:pPr indent="0" lvl="0" marL="0" marR="0" rtl="0" algn="l">
              <a:lnSpc>
                <a:spcPct val="150000"/>
              </a:lnSpc>
              <a:spcBef>
                <a:spcPts val="2400"/>
              </a:spcBef>
              <a:spcAft>
                <a:spcPts val="0"/>
              </a:spcAft>
              <a:buNone/>
            </a:pPr>
            <a:r>
              <a:rPr b="0" lang="en-US" sz="1400">
                <a:solidFill>
                  <a:schemeClr val="lt1"/>
                </a:solidFill>
                <a:latin typeface="Arial"/>
                <a:ea typeface="Arial"/>
                <a:cs typeface="Arial"/>
                <a:sym typeface="Arial"/>
              </a:rPr>
              <a:t>Ideally, a single change in requirements should lead to a single change in the code</a:t>
            </a:r>
            <a:br>
              <a:rPr b="0" lang="en-US" sz="1400">
                <a:solidFill>
                  <a:schemeClr val="lt1"/>
                </a:solidFill>
                <a:latin typeface="Arial"/>
                <a:ea typeface="Arial"/>
                <a:cs typeface="Arial"/>
                <a:sym typeface="Arial"/>
              </a:rPr>
            </a:br>
            <a:r>
              <a:rPr b="0" lang="en-US" sz="1400">
                <a:solidFill>
                  <a:schemeClr val="lt1"/>
                </a:solidFill>
                <a:latin typeface="Arial"/>
                <a:ea typeface="Arial"/>
                <a:cs typeface="Arial"/>
                <a:sym typeface="Arial"/>
              </a:rPr>
              <a:t>so the details should be put under a class, module or component that is going to centralize the varying logic.</a:t>
            </a:r>
            <a:endParaRPr/>
          </a:p>
        </p:txBody>
      </p:sp>
      <p:sp>
        <p:nvSpPr>
          <p:cNvPr id="411" name="Google Shape;411;p32"/>
          <p:cNvSpPr txBox="1"/>
          <p:nvPr/>
        </p:nvSpPr>
        <p:spPr>
          <a:xfrm>
            <a:off x="360936" y="2929743"/>
            <a:ext cx="5513069" cy="353943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 This is hard to understand</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and subject to change.</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We may need to check if a book is reserved.</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function checkoutBook(customer, book)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if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customer &amp;&amp;</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customer.fine &lt;= 0.0 &amp;&amp;</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customer.card &amp;&amp;</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customer.card.expiration === null &amp;&amp;</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book &amp;&amp; !book.isCheckedOut</a:t>
            </a:r>
            <a:endParaRPr sz="14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customer.books.push(book)</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book.isCheckedOut = true</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return customer</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p:txBody>
      </p:sp>
      <p:sp>
        <p:nvSpPr>
          <p:cNvPr id="412" name="Google Shape;412;p32"/>
          <p:cNvSpPr txBox="1"/>
          <p:nvPr/>
        </p:nvSpPr>
        <p:spPr>
          <a:xfrm>
            <a:off x="6431280" y="2939502"/>
            <a:ext cx="5513069" cy="2246769"/>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 This is easy to read and</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won't change even if</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the checkout requirements vary.</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function checkoutBook(customer, book)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if (customer.canCheckout(book))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customer.checkout(book)</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4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return customer</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3"/>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418" name="Google Shape;418;p33"/>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419" name="Google Shape;419;p33"/>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Encapsulate what varies – on method level</a:t>
            </a:r>
            <a:endParaRPr/>
          </a:p>
        </p:txBody>
      </p:sp>
      <p:sp>
        <p:nvSpPr>
          <p:cNvPr id="420" name="Google Shape;420;p33"/>
          <p:cNvSpPr txBox="1"/>
          <p:nvPr/>
        </p:nvSpPr>
        <p:spPr>
          <a:xfrm>
            <a:off x="360937" y="998813"/>
            <a:ext cx="5513069" cy="3323987"/>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decimal GetOrderTotal(Order order)</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var total = 0m;</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foreach (var item in order.LineItems)</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total += item.Price * item.Quantity;</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4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if (order.Country == "US")</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total += total * 0.07m; // US sales tax</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else if (order.Country == "IT")</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total += total * 0.22m; // Italian VAT</a:t>
            </a:r>
            <a:endParaRPr/>
          </a:p>
          <a:p>
            <a:pPr indent="0" lvl="0" marL="0" marR="0" rtl="0" algn="l">
              <a:spcBef>
                <a:spcPts val="0"/>
              </a:spcBef>
              <a:spcAft>
                <a:spcPts val="0"/>
              </a:spcAft>
              <a:buNone/>
            </a:pPr>
            <a:r>
              <a:t/>
            </a:r>
            <a:endParaRPr sz="14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return total;</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p:txBody>
      </p:sp>
      <p:sp>
        <p:nvSpPr>
          <p:cNvPr id="421" name="Google Shape;421;p33"/>
          <p:cNvSpPr txBox="1"/>
          <p:nvPr/>
        </p:nvSpPr>
        <p:spPr>
          <a:xfrm>
            <a:off x="6431280" y="1663277"/>
            <a:ext cx="5513069" cy="4832092"/>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decimal GetOrderTotal(Order order)</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var total = 0m;</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foreach (var item in order.LineItems)</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total += item.Price * item.Quantity;</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4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total += total * GetTaxRate(order.Country);</a:t>
            </a:r>
            <a:endParaRPr/>
          </a:p>
          <a:p>
            <a:pPr indent="0" lvl="0" marL="0" marR="0" rtl="0" algn="l">
              <a:spcBef>
                <a:spcPts val="0"/>
              </a:spcBef>
              <a:spcAft>
                <a:spcPts val="0"/>
              </a:spcAft>
              <a:buNone/>
            </a:pPr>
            <a:r>
              <a:t/>
            </a:r>
            <a:endParaRPr sz="14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return total;</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4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decimal GetTaxRate(string country)</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if (country == "US")</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return 0.07m; // US sales tax</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if (country == "IT")</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return 0.22m; // Italian VAT</a:t>
            </a:r>
            <a:endParaRPr/>
          </a:p>
          <a:p>
            <a:pPr indent="0" lvl="0" marL="0" marR="0" rtl="0" algn="l">
              <a:spcBef>
                <a:spcPts val="0"/>
              </a:spcBef>
              <a:spcAft>
                <a:spcPts val="0"/>
              </a:spcAft>
              <a:buNone/>
            </a:pPr>
            <a:r>
              <a:t/>
            </a:r>
            <a:endParaRPr sz="14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return 0;</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p:txBody>
      </p:sp>
      <p:sp>
        <p:nvSpPr>
          <p:cNvPr id="422" name="Google Shape;422;p33"/>
          <p:cNvSpPr txBox="1"/>
          <p:nvPr/>
        </p:nvSpPr>
        <p:spPr>
          <a:xfrm>
            <a:off x="6317996" y="918050"/>
            <a:ext cx="562635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you can extract the tax calculation logic into a separate method, hiding it from the original method</a:t>
            </a:r>
            <a:endParaRPr sz="1600">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4"/>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428" name="Google Shape;428;p34"/>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429" name="Google Shape;429;p34"/>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Encapsulate what varies – on class level</a:t>
            </a:r>
            <a:endParaRPr/>
          </a:p>
        </p:txBody>
      </p:sp>
      <p:sp>
        <p:nvSpPr>
          <p:cNvPr id="430" name="Google Shape;430;p34"/>
          <p:cNvSpPr txBox="1"/>
          <p:nvPr/>
        </p:nvSpPr>
        <p:spPr>
          <a:xfrm>
            <a:off x="360938" y="1033874"/>
            <a:ext cx="1158341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over time you might add more and more responsibilities to a method which used to do a simple thing</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en-US" sz="1600">
                <a:solidFill>
                  <a:schemeClr val="lt1"/>
                </a:solidFill>
                <a:latin typeface="Arial"/>
                <a:ea typeface="Arial"/>
                <a:cs typeface="Arial"/>
                <a:sym typeface="Arial"/>
              </a:rPr>
              <a:t>these added behaviors often come with their own helper fields and methods that eventually blur the primary responsibility of the containing class</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b="1" lang="en-US" sz="1600">
                <a:solidFill>
                  <a:schemeClr val="lt1"/>
                </a:solidFill>
                <a:latin typeface="Arial"/>
                <a:ea typeface="Arial"/>
                <a:cs typeface="Arial"/>
                <a:sym typeface="Arial"/>
              </a:rPr>
              <a:t>extracting everything to a new class might make things much more clear and simple</a:t>
            </a:r>
            <a:endParaRPr b="1" sz="1600">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5"/>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436" name="Google Shape;436;p35"/>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437" name="Google Shape;437;p35"/>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Encapsulate what varies – on class level</a:t>
            </a:r>
            <a:endParaRPr/>
          </a:p>
        </p:txBody>
      </p:sp>
      <p:sp>
        <p:nvSpPr>
          <p:cNvPr id="438" name="Google Shape;438;p35"/>
          <p:cNvSpPr txBox="1"/>
          <p:nvPr/>
        </p:nvSpPr>
        <p:spPr>
          <a:xfrm>
            <a:off x="5682220" y="913365"/>
            <a:ext cx="563195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AFTER: tax calculation is hidden from the Order class</a:t>
            </a:r>
            <a:endParaRPr b="1" sz="1600">
              <a:solidFill>
                <a:schemeClr val="lt1"/>
              </a:solidFill>
              <a:latin typeface="Arial"/>
              <a:ea typeface="Arial"/>
              <a:cs typeface="Arial"/>
              <a:sym typeface="Arial"/>
            </a:endParaRPr>
          </a:p>
        </p:txBody>
      </p:sp>
      <p:pic>
        <p:nvPicPr>
          <p:cNvPr id="439" name="Google Shape;439;p35"/>
          <p:cNvPicPr preferRelativeResize="0"/>
          <p:nvPr/>
        </p:nvPicPr>
        <p:blipFill rotWithShape="1">
          <a:blip r:embed="rId3">
            <a:alphaModFix/>
          </a:blip>
          <a:srcRect b="0" l="0" r="0" t="0"/>
          <a:stretch/>
        </p:blipFill>
        <p:spPr>
          <a:xfrm>
            <a:off x="360937" y="1251919"/>
            <a:ext cx="4321295" cy="3334131"/>
          </a:xfrm>
          <a:prstGeom prst="rect">
            <a:avLst/>
          </a:prstGeom>
          <a:noFill/>
          <a:ln>
            <a:noFill/>
          </a:ln>
        </p:spPr>
      </p:pic>
      <p:pic>
        <p:nvPicPr>
          <p:cNvPr id="440" name="Google Shape;440;p35"/>
          <p:cNvPicPr preferRelativeResize="0"/>
          <p:nvPr/>
        </p:nvPicPr>
        <p:blipFill rotWithShape="1">
          <a:blip r:embed="rId4">
            <a:alphaModFix/>
          </a:blip>
          <a:srcRect b="0" l="0" r="0" t="0"/>
          <a:stretch/>
        </p:blipFill>
        <p:spPr>
          <a:xfrm>
            <a:off x="5682221" y="1251919"/>
            <a:ext cx="6262128" cy="4739236"/>
          </a:xfrm>
          <a:prstGeom prst="rect">
            <a:avLst/>
          </a:prstGeom>
          <a:noFill/>
          <a:ln>
            <a:noFill/>
          </a:ln>
        </p:spPr>
      </p:pic>
      <p:sp>
        <p:nvSpPr>
          <p:cNvPr id="441" name="Google Shape;441;p35"/>
          <p:cNvSpPr txBox="1"/>
          <p:nvPr/>
        </p:nvSpPr>
        <p:spPr>
          <a:xfrm>
            <a:off x="360937" y="913365"/>
            <a:ext cx="432129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BEFORE: calculating tax in Order class</a:t>
            </a:r>
            <a:endParaRPr b="1" sz="1600">
              <a:solidFill>
                <a:schemeClr val="lt1"/>
              </a:solidFill>
              <a:latin typeface="Arial"/>
              <a:ea typeface="Arial"/>
              <a:cs typeface="Arial"/>
              <a:sym typeface="Arial"/>
            </a:endParaRPr>
          </a:p>
        </p:txBody>
      </p:sp>
      <p:sp>
        <p:nvSpPr>
          <p:cNvPr id="442" name="Google Shape;442;p35"/>
          <p:cNvSpPr txBox="1"/>
          <p:nvPr/>
        </p:nvSpPr>
        <p:spPr>
          <a:xfrm>
            <a:off x="1058628" y="5328758"/>
            <a:ext cx="4046471" cy="923330"/>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objects of the Order class delegate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all tax-related work to a special object</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that does just that</a:t>
            </a:r>
            <a:endParaRPr sz="18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6"/>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448" name="Google Shape;448;p36"/>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449" name="Google Shape;449;p36"/>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Program to an interface not an implementation</a:t>
            </a:r>
            <a:endParaRPr/>
          </a:p>
        </p:txBody>
      </p:sp>
      <p:sp>
        <p:nvSpPr>
          <p:cNvPr id="450" name="Google Shape;450;p36"/>
          <p:cNvSpPr txBox="1"/>
          <p:nvPr/>
        </p:nvSpPr>
        <p:spPr>
          <a:xfrm>
            <a:off x="360937" y="1407106"/>
            <a:ext cx="11583412" cy="312444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1600">
                <a:solidFill>
                  <a:schemeClr val="lt1"/>
                </a:solidFill>
                <a:latin typeface="Arial"/>
                <a:ea typeface="Arial"/>
                <a:cs typeface="Arial"/>
                <a:sym typeface="Arial"/>
              </a:rPr>
              <a:t>Program to an interface, not an implementation</a:t>
            </a:r>
            <a:endParaRPr/>
          </a:p>
          <a:p>
            <a:pPr indent="0" lvl="0" marL="0" marR="0" rtl="0" algn="ctr">
              <a:lnSpc>
                <a:spcPct val="150000"/>
              </a:lnSpc>
              <a:spcBef>
                <a:spcPts val="2400"/>
              </a:spcBef>
              <a:spcAft>
                <a:spcPts val="0"/>
              </a:spcAft>
              <a:buNone/>
            </a:pPr>
            <a:r>
              <a:t/>
            </a:r>
            <a:endParaRPr b="1" sz="1600">
              <a:solidFill>
                <a:schemeClr val="lt1"/>
              </a:solidFill>
              <a:latin typeface="Arial"/>
              <a:ea typeface="Arial"/>
              <a:cs typeface="Arial"/>
              <a:sym typeface="Arial"/>
            </a:endParaRPr>
          </a:p>
          <a:p>
            <a:pPr indent="0" lvl="0" marL="0" marR="0" rtl="0" algn="ctr">
              <a:lnSpc>
                <a:spcPct val="150000"/>
              </a:lnSpc>
              <a:spcBef>
                <a:spcPts val="2400"/>
              </a:spcBef>
              <a:spcAft>
                <a:spcPts val="0"/>
              </a:spcAft>
              <a:buNone/>
            </a:pPr>
            <a:r>
              <a:rPr b="0" lang="en-US" sz="1600">
                <a:solidFill>
                  <a:schemeClr val="lt1"/>
                </a:solidFill>
                <a:latin typeface="Arial"/>
                <a:ea typeface="Arial"/>
                <a:cs typeface="Arial"/>
                <a:sym typeface="Arial"/>
              </a:rPr>
              <a:t>saying with different words</a:t>
            </a:r>
            <a:endParaRPr/>
          </a:p>
          <a:p>
            <a:pPr indent="0" lvl="0" marL="0" marR="0" rtl="0" algn="ctr">
              <a:lnSpc>
                <a:spcPct val="150000"/>
              </a:lnSpc>
              <a:spcBef>
                <a:spcPts val="2400"/>
              </a:spcBef>
              <a:spcAft>
                <a:spcPts val="0"/>
              </a:spcAft>
              <a:buNone/>
            </a:pPr>
            <a:r>
              <a:t/>
            </a:r>
            <a:endParaRPr b="0" sz="1600">
              <a:solidFill>
                <a:schemeClr val="lt1"/>
              </a:solidFill>
              <a:latin typeface="Arial"/>
              <a:ea typeface="Arial"/>
              <a:cs typeface="Arial"/>
              <a:sym typeface="Arial"/>
            </a:endParaRPr>
          </a:p>
          <a:p>
            <a:pPr indent="0" lvl="0" marL="0" marR="0" rtl="0" algn="ctr">
              <a:lnSpc>
                <a:spcPct val="150000"/>
              </a:lnSpc>
              <a:spcBef>
                <a:spcPts val="2400"/>
              </a:spcBef>
              <a:spcAft>
                <a:spcPts val="0"/>
              </a:spcAft>
              <a:buNone/>
            </a:pPr>
            <a:r>
              <a:rPr b="1" lang="en-US" sz="1600">
                <a:solidFill>
                  <a:schemeClr val="lt1"/>
                </a:solidFill>
                <a:latin typeface="Arial"/>
                <a:ea typeface="Arial"/>
                <a:cs typeface="Arial"/>
                <a:sym typeface="Arial"/>
              </a:rPr>
              <a:t>Depend on abstractions, not on concrete classes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7"/>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456" name="Google Shape;456;p37"/>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457" name="Google Shape;457;p37"/>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Program to an interface not an implementation</a:t>
            </a:r>
            <a:endParaRPr/>
          </a:p>
        </p:txBody>
      </p:sp>
      <p:sp>
        <p:nvSpPr>
          <p:cNvPr id="458" name="Google Shape;458;p37"/>
          <p:cNvSpPr txBox="1"/>
          <p:nvPr/>
        </p:nvSpPr>
        <p:spPr>
          <a:xfrm>
            <a:off x="360937" y="718258"/>
            <a:ext cx="11583412" cy="52173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you can tell that the design is flexible enough if you can easily extend it without breaking any existing code</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when you want to make two classes collaborate, you can start by making one of them dependent on the other</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However, there’s another, more flexible way to set up collaboration between objects:</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1. Determine what exactly one object needs from the other: which methods does it execute?</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2. Describe these methods in a new interface or abstract class</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3. Make the class that is a dependency implement this interface</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4. Now make the second class dependent on this interface rather than on the concrete class</a:t>
            </a:r>
            <a:br>
              <a:rPr b="0" lang="en-US" sz="1600">
                <a:solidFill>
                  <a:schemeClr val="lt1"/>
                </a:solidFill>
                <a:latin typeface="Arial"/>
                <a:ea typeface="Arial"/>
                <a:cs typeface="Arial"/>
                <a:sym typeface="Arial"/>
              </a:rPr>
            </a:br>
            <a:endParaRPr b="0" sz="1600">
              <a:solidFill>
                <a:schemeClr val="lt1"/>
              </a:solidFill>
              <a:latin typeface="Arial"/>
              <a:ea typeface="Arial"/>
              <a:cs typeface="Arial"/>
              <a:sym typeface="Arial"/>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you still can make it work with objects of the original class, but the connection is now much more flexible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8"/>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464" name="Google Shape;464;p38"/>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465" name="Google Shape;465;p38"/>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Program to an interface not an implementation</a:t>
            </a:r>
            <a:endParaRPr/>
          </a:p>
        </p:txBody>
      </p:sp>
      <p:sp>
        <p:nvSpPr>
          <p:cNvPr id="466" name="Google Shape;466;p38"/>
          <p:cNvSpPr txBox="1"/>
          <p:nvPr/>
        </p:nvSpPr>
        <p:spPr>
          <a:xfrm>
            <a:off x="360937" y="718258"/>
            <a:ext cx="5192519" cy="25088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before and after extracting the interface</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the code on the right is more flexible than the code on the left, but it’s also more complicated</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working with objects through interfaces might be more beneficial than depending on their concrete classes</a:t>
            </a:r>
            <a:endParaRPr/>
          </a:p>
        </p:txBody>
      </p:sp>
      <p:pic>
        <p:nvPicPr>
          <p:cNvPr id="467" name="Google Shape;467;p38"/>
          <p:cNvPicPr preferRelativeResize="0"/>
          <p:nvPr/>
        </p:nvPicPr>
        <p:blipFill rotWithShape="1">
          <a:blip r:embed="rId3">
            <a:alphaModFix/>
          </a:blip>
          <a:srcRect b="0" l="0" r="0" t="0"/>
          <a:stretch/>
        </p:blipFill>
        <p:spPr>
          <a:xfrm>
            <a:off x="5663145" y="718258"/>
            <a:ext cx="6281204" cy="577900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473" name="Google Shape;473;p39"/>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474" name="Google Shape;474;p39"/>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Program to an interface not an implementation</a:t>
            </a:r>
            <a:endParaRPr/>
          </a:p>
        </p:txBody>
      </p:sp>
      <p:sp>
        <p:nvSpPr>
          <p:cNvPr id="475" name="Google Shape;475;p39"/>
          <p:cNvSpPr txBox="1"/>
          <p:nvPr/>
        </p:nvSpPr>
        <p:spPr>
          <a:xfrm>
            <a:off x="360937" y="718258"/>
            <a:ext cx="4887719" cy="330911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BEFORE:</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all classes are tightly coupled</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in the beginning, the Company class is tightly coupled to concrete classes of employees</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However, despite the difference in their implementations, we can generalize various work-related methods and then extract a common interface for all employee classes</a:t>
            </a:r>
            <a:endParaRPr/>
          </a:p>
        </p:txBody>
      </p:sp>
      <p:pic>
        <p:nvPicPr>
          <p:cNvPr id="476" name="Google Shape;476;p39"/>
          <p:cNvPicPr preferRelativeResize="0"/>
          <p:nvPr/>
        </p:nvPicPr>
        <p:blipFill rotWithShape="1">
          <a:blip r:embed="rId3">
            <a:alphaModFix/>
          </a:blip>
          <a:srcRect b="0" l="0" r="0" t="0"/>
          <a:stretch/>
        </p:blipFill>
        <p:spPr>
          <a:xfrm>
            <a:off x="5420659" y="716325"/>
            <a:ext cx="6523690" cy="57271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160" name="Google Shape;160;p4"/>
          <p:cNvSpPr txBox="1"/>
          <p:nvPr/>
        </p:nvSpPr>
        <p:spPr>
          <a:xfrm>
            <a:off x="360937" y="178454"/>
            <a:ext cx="29803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What are Design Patterns</a:t>
            </a:r>
            <a:endParaRPr/>
          </a:p>
        </p:txBody>
      </p:sp>
      <p:sp>
        <p:nvSpPr>
          <p:cNvPr id="161" name="Google Shape;161;p4"/>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Criticism of patterns</a:t>
            </a:r>
            <a:endParaRPr b="1" i="0" sz="1800" u="none" cap="none" strike="noStrike">
              <a:solidFill>
                <a:schemeClr val="lt1"/>
              </a:solidFill>
              <a:latin typeface="Arial"/>
              <a:ea typeface="Arial"/>
              <a:cs typeface="Arial"/>
              <a:sym typeface="Arial"/>
            </a:endParaRPr>
          </a:p>
        </p:txBody>
      </p:sp>
      <p:sp>
        <p:nvSpPr>
          <p:cNvPr id="162" name="Google Shape;162;p4"/>
          <p:cNvSpPr txBox="1"/>
          <p:nvPr/>
        </p:nvSpPr>
        <p:spPr>
          <a:xfrm>
            <a:off x="360937" y="834082"/>
            <a:ext cx="11450063" cy="43555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usually the need for patterns arises when people choose a programming language or a technology that lacks the necessary level of abstraction</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i.e., the </a:t>
            </a:r>
            <a:r>
              <a:rPr b="1" i="0" lang="en-US" sz="1600" u="none" cap="none" strike="noStrike">
                <a:solidFill>
                  <a:schemeClr val="lt1"/>
                </a:solidFill>
                <a:latin typeface="Arial"/>
                <a:ea typeface="Arial"/>
                <a:cs typeface="Arial"/>
                <a:sym typeface="Arial"/>
              </a:rPr>
              <a:t>Strategy Pattern </a:t>
            </a:r>
            <a:r>
              <a:rPr b="0" i="0" lang="en-US" sz="1600" u="none" cap="none" strike="noStrike">
                <a:solidFill>
                  <a:schemeClr val="lt1"/>
                </a:solidFill>
                <a:latin typeface="Arial"/>
                <a:ea typeface="Arial"/>
                <a:cs typeface="Arial"/>
                <a:sym typeface="Arial"/>
              </a:rPr>
              <a:t>can be implemented with a simple anonymous (lambda) function in most modern programming languages.</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patterns try to systematize approaches that are already widely used</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this unification is viewed by many as a dogma, and they implement patterns “to the letter”, without adapting them to the context of their project</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a problem that haunts many novices who have just familiarized themselves with patterns is that, having learned about patterns, they try to apply them everywhere, even in situations where simpler code would do just fine:</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if all you have is a hammer, everything looks like a nail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0"/>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482" name="Google Shape;482;p40"/>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483" name="Google Shape;483;p40"/>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Program to an interface not an implementation</a:t>
            </a:r>
            <a:endParaRPr/>
          </a:p>
        </p:txBody>
      </p:sp>
      <p:sp>
        <p:nvSpPr>
          <p:cNvPr id="484" name="Google Shape;484;p40"/>
          <p:cNvSpPr txBox="1"/>
          <p:nvPr/>
        </p:nvSpPr>
        <p:spPr>
          <a:xfrm>
            <a:off x="360937" y="718258"/>
            <a:ext cx="3159839" cy="583287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BETTER: </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polymorphism helped us simplify the code, but the rest of the Company class still depends on the concrete employee classes</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the Company class remains coupled to the employee classes</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this is bad because if we introduce new types of companies that work with other types of employees, we’ll need to override most of the Company class instead of reusing that code</a:t>
            </a:r>
            <a:endParaRPr/>
          </a:p>
        </p:txBody>
      </p:sp>
      <p:pic>
        <p:nvPicPr>
          <p:cNvPr id="485" name="Google Shape;485;p40"/>
          <p:cNvPicPr preferRelativeResize="0"/>
          <p:nvPr/>
        </p:nvPicPr>
        <p:blipFill rotWithShape="1">
          <a:blip r:embed="rId3">
            <a:alphaModFix/>
          </a:blip>
          <a:srcRect b="0" l="0" r="0" t="0"/>
          <a:stretch/>
        </p:blipFill>
        <p:spPr>
          <a:xfrm>
            <a:off x="3638549" y="718258"/>
            <a:ext cx="8305800" cy="5248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1"/>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491" name="Google Shape;491;p41"/>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492" name="Google Shape;492;p41"/>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Program to an interface not an implementation</a:t>
            </a:r>
            <a:endParaRPr/>
          </a:p>
        </p:txBody>
      </p:sp>
      <p:sp>
        <p:nvSpPr>
          <p:cNvPr id="493" name="Google Shape;493;p41"/>
          <p:cNvSpPr txBox="1"/>
          <p:nvPr/>
        </p:nvSpPr>
        <p:spPr>
          <a:xfrm>
            <a:off x="360937" y="718258"/>
            <a:ext cx="3159839" cy="509421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AFTER:</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the primary method of the Company class is independent from concrete employee classes</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employee objects are created in concrete company subclasses</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declaring the method for getting employees as abstract. Each concrete company will implement this method differently, creating only those employees that it needs</a:t>
            </a:r>
            <a:endParaRPr/>
          </a:p>
        </p:txBody>
      </p:sp>
      <p:pic>
        <p:nvPicPr>
          <p:cNvPr id="494" name="Google Shape;494;p41"/>
          <p:cNvPicPr preferRelativeResize="0"/>
          <p:nvPr/>
        </p:nvPicPr>
        <p:blipFill rotWithShape="1">
          <a:blip r:embed="rId3">
            <a:alphaModFix/>
          </a:blip>
          <a:srcRect b="0" l="0" r="0" t="0"/>
          <a:stretch/>
        </p:blipFill>
        <p:spPr>
          <a:xfrm>
            <a:off x="3689558" y="718258"/>
            <a:ext cx="8258175" cy="5162550"/>
          </a:xfrm>
          <a:prstGeom prst="rect">
            <a:avLst/>
          </a:prstGeom>
          <a:noFill/>
          <a:ln>
            <a:noFill/>
          </a:ln>
        </p:spPr>
      </p:pic>
      <p:sp>
        <p:nvSpPr>
          <p:cNvPr id="495" name="Google Shape;495;p41"/>
          <p:cNvSpPr txBox="1"/>
          <p:nvPr/>
        </p:nvSpPr>
        <p:spPr>
          <a:xfrm>
            <a:off x="360937" y="5987048"/>
            <a:ext cx="11093447" cy="738664"/>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after this change, the Company class has become independent from various employee classes</a:t>
            </a:r>
            <a:br>
              <a:rPr lang="en-US" sz="1400">
                <a:solidFill>
                  <a:schemeClr val="lt1"/>
                </a:solidFill>
                <a:latin typeface="Arial"/>
                <a:ea typeface="Arial"/>
                <a:cs typeface="Arial"/>
                <a:sym typeface="Arial"/>
              </a:rPr>
            </a:br>
            <a:r>
              <a:rPr lang="en-US" sz="1400">
                <a:solidFill>
                  <a:schemeClr val="lt1"/>
                </a:solidFill>
                <a:latin typeface="Arial"/>
                <a:ea typeface="Arial"/>
                <a:cs typeface="Arial"/>
                <a:sym typeface="Arial"/>
              </a:rPr>
              <a:t>now you can extend this class, introduce new types of companies and employees while still reusing a portion of the base company class</a:t>
            </a:r>
            <a:br>
              <a:rPr lang="en-US" sz="1400">
                <a:solidFill>
                  <a:schemeClr val="lt1"/>
                </a:solidFill>
                <a:latin typeface="Arial"/>
                <a:ea typeface="Arial"/>
                <a:cs typeface="Arial"/>
                <a:sym typeface="Arial"/>
              </a:rPr>
            </a:br>
            <a:r>
              <a:rPr lang="en-US" sz="1400">
                <a:solidFill>
                  <a:schemeClr val="lt1"/>
                </a:solidFill>
                <a:latin typeface="Arial"/>
                <a:ea typeface="Arial"/>
                <a:cs typeface="Arial"/>
                <a:sym typeface="Arial"/>
              </a:rPr>
              <a:t>extending the base company class doesn’t break any existing code that already relies on it</a:t>
            </a:r>
            <a:endParaRPr sz="14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2"/>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501" name="Google Shape;501;p42"/>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502" name="Google Shape;502;p42"/>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Favor composition over inheritance</a:t>
            </a:r>
            <a:endParaRPr/>
          </a:p>
        </p:txBody>
      </p:sp>
      <p:sp>
        <p:nvSpPr>
          <p:cNvPr id="503" name="Google Shape;503;p42"/>
          <p:cNvSpPr txBox="1"/>
          <p:nvPr/>
        </p:nvSpPr>
        <p:spPr>
          <a:xfrm>
            <a:off x="360937" y="718258"/>
            <a:ext cx="11583412" cy="34937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inheritance is probably the most obvious and easy way of reusing code between classes:</a:t>
            </a:r>
            <a:endParaRPr/>
          </a:p>
          <a:p>
            <a:pPr indent="-342900" lvl="0" marL="342900" marR="0" rtl="0" algn="l">
              <a:lnSpc>
                <a:spcPct val="150000"/>
              </a:lnSpc>
              <a:spcBef>
                <a:spcPts val="2400"/>
              </a:spcBef>
              <a:spcAft>
                <a:spcPts val="0"/>
              </a:spcAft>
              <a:buClr>
                <a:schemeClr val="lt1"/>
              </a:buClr>
              <a:buSzPts val="1600"/>
              <a:buFont typeface="Corbel"/>
              <a:buAutoNum type="arabicPeriod"/>
            </a:pPr>
            <a:r>
              <a:rPr b="0" lang="en-US" sz="1600">
                <a:solidFill>
                  <a:schemeClr val="lt1"/>
                </a:solidFill>
                <a:latin typeface="Arial"/>
                <a:ea typeface="Arial"/>
                <a:cs typeface="Arial"/>
                <a:sym typeface="Arial"/>
              </a:rPr>
              <a:t>you have two classes with the same code</a:t>
            </a:r>
            <a:endParaRPr/>
          </a:p>
          <a:p>
            <a:pPr indent="-342900" lvl="0" marL="342900" marR="0" rtl="0" algn="l">
              <a:lnSpc>
                <a:spcPct val="150000"/>
              </a:lnSpc>
              <a:spcBef>
                <a:spcPts val="2400"/>
              </a:spcBef>
              <a:spcAft>
                <a:spcPts val="0"/>
              </a:spcAft>
              <a:buClr>
                <a:schemeClr val="lt1"/>
              </a:buClr>
              <a:buSzPts val="1600"/>
              <a:buFont typeface="Corbel"/>
              <a:buAutoNum type="arabicPeriod"/>
            </a:pPr>
            <a:r>
              <a:rPr b="0" lang="en-US" sz="1600">
                <a:solidFill>
                  <a:schemeClr val="lt1"/>
                </a:solidFill>
                <a:latin typeface="Arial"/>
                <a:ea typeface="Arial"/>
                <a:cs typeface="Arial"/>
                <a:sym typeface="Arial"/>
              </a:rPr>
              <a:t>you create a common base class for these two and move the similar code into it</a:t>
            </a:r>
            <a:endParaRPr/>
          </a:p>
          <a:p>
            <a:pPr indent="-342900" lvl="0" marL="342900" marR="0" rtl="0" algn="l">
              <a:lnSpc>
                <a:spcPct val="150000"/>
              </a:lnSpc>
              <a:spcBef>
                <a:spcPts val="2400"/>
              </a:spcBef>
              <a:spcAft>
                <a:spcPts val="0"/>
              </a:spcAft>
              <a:buClr>
                <a:schemeClr val="lt1"/>
              </a:buClr>
              <a:buSzPts val="1600"/>
              <a:buFont typeface="Corbel"/>
              <a:buAutoNum type="arabicPeriod"/>
            </a:pPr>
            <a:r>
              <a:rPr b="0" lang="en-US" sz="1600">
                <a:solidFill>
                  <a:schemeClr val="lt1"/>
                </a:solidFill>
                <a:latin typeface="Arial"/>
                <a:ea typeface="Arial"/>
                <a:cs typeface="Arial"/>
                <a:sym typeface="Arial"/>
              </a:rPr>
              <a:t>easy!</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Unfortunately, inheritance comes with caveats that often become apparent only after your program already has tons of classes and changing anything is pretty hard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3"/>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509" name="Google Shape;509;p43"/>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510" name="Google Shape;510;p43"/>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Favor composition over inheritance</a:t>
            </a:r>
            <a:endParaRPr/>
          </a:p>
        </p:txBody>
      </p:sp>
      <p:sp>
        <p:nvSpPr>
          <p:cNvPr id="511" name="Google Shape;511;p43"/>
          <p:cNvSpPr txBox="1"/>
          <p:nvPr/>
        </p:nvSpPr>
        <p:spPr>
          <a:xfrm>
            <a:off x="360937" y="718258"/>
            <a:ext cx="11583412" cy="570976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0" lang="en-US" sz="1600">
                <a:solidFill>
                  <a:schemeClr val="lt1"/>
                </a:solidFill>
                <a:latin typeface="Arial"/>
                <a:ea typeface="Arial"/>
                <a:cs typeface="Arial"/>
                <a:sym typeface="Arial"/>
              </a:rPr>
              <a:t>a subclass can’t reduce the interface of the superclass: you must implement all abstract methods of the parent class even if you won’t be using them</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when overriding methods you need to make sure that the new behavior is compatible with the base one: it’s important because objects of the subclass may be passed to any code that expects objects of the superclass and you don’t want that code to break</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inheritance breaks encapsulation of the superclass because the internal details of the parent class become available to the subclass: there might be an opposite situation where a programmer makes a superclass aware of some details of subclasses for the sake of making further extension easier</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subclasses are tightly coupled to superclasses: any change in a superclass may break the functionality of subclasses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trying to reuse code through inheritance can lead to creating parallel inheritance hierarchies;</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inheritance usually takes place in a single dimension, but whenever there are two or more dimensions, you have to create lots of class combinations, bloating the class hierarchy to a ridiculous size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4"/>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517" name="Google Shape;517;p44"/>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518" name="Google Shape;518;p44"/>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Favor composition over inheritance</a:t>
            </a:r>
            <a:endParaRPr/>
          </a:p>
        </p:txBody>
      </p:sp>
      <p:sp>
        <p:nvSpPr>
          <p:cNvPr id="519" name="Google Shape;519;p44"/>
          <p:cNvSpPr txBox="1"/>
          <p:nvPr/>
        </p:nvSpPr>
        <p:spPr>
          <a:xfrm>
            <a:off x="360937" y="718258"/>
            <a:ext cx="11583412" cy="3186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There’s an alternative to inheritance called composition.</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inheritance represents the “is a” relationship between classes (a car is a transport)</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composition represents the “has a” relationship (a car has an engine)</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I should mention that this principle also applies to aggregation, a more relaxed variant of composition where one object may have a reference to the other one but doesn’t manage its lifecycle:</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a car has a driver, but he or she may use another car or just walk without the car.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5"/>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525" name="Google Shape;525;p45"/>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526" name="Google Shape;526;p45"/>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Favor composition over inheritance</a:t>
            </a:r>
            <a:endParaRPr/>
          </a:p>
        </p:txBody>
      </p:sp>
      <p:sp>
        <p:nvSpPr>
          <p:cNvPr id="527" name="Google Shape;527;p45"/>
          <p:cNvSpPr txBox="1"/>
          <p:nvPr/>
        </p:nvSpPr>
        <p:spPr>
          <a:xfrm>
            <a:off x="360937" y="718258"/>
            <a:ext cx="4546343" cy="58785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600">
                <a:solidFill>
                  <a:schemeClr val="lt1"/>
                </a:solidFill>
                <a:latin typeface="Arial"/>
                <a:ea typeface="Arial"/>
                <a:cs typeface="Arial"/>
                <a:sym typeface="Arial"/>
              </a:rPr>
              <a:t>Imagine that you need to create a catalog app</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for a car manufacturer</a:t>
            </a:r>
            <a:endParaRPr/>
          </a:p>
          <a:p>
            <a:pPr indent="-285750" lvl="0" marL="285750" marR="0" rtl="0" algn="l">
              <a:lnSpc>
                <a:spcPct val="10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the company makes both cars and trucks;</a:t>
            </a:r>
            <a:endParaRPr/>
          </a:p>
          <a:p>
            <a:pPr indent="-285750" lvl="0" marL="285750" marR="0" rtl="0" algn="l">
              <a:lnSpc>
                <a:spcPct val="10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they can be either electric or gas;</a:t>
            </a:r>
            <a:endParaRPr/>
          </a:p>
          <a:p>
            <a:pPr indent="-285750" lvl="0" marL="285750" marR="0" rtl="0" algn="l">
              <a:lnSpc>
                <a:spcPct val="10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all models have either manual controls or an autopilot</a:t>
            </a:r>
            <a:endParaRPr/>
          </a:p>
          <a:p>
            <a:pPr indent="0" lvl="0" marL="0" marR="0" rtl="0" algn="l">
              <a:lnSpc>
                <a:spcPct val="100000"/>
              </a:lnSpc>
              <a:spcBef>
                <a:spcPts val="2400"/>
              </a:spcBef>
              <a:spcAft>
                <a:spcPts val="0"/>
              </a:spcAft>
              <a:buNone/>
            </a:pPr>
            <a:r>
              <a:rPr b="0" lang="en-US" sz="1600">
                <a:solidFill>
                  <a:schemeClr val="lt1"/>
                </a:solidFill>
                <a:latin typeface="Arial"/>
                <a:ea typeface="Arial"/>
                <a:cs typeface="Arial"/>
                <a:sym typeface="Arial"/>
              </a:rPr>
              <a:t>with Inheritance extending a class in several dimensions (cargo type × engine type × navigation type) may lead to a combinatorial explosion of subclasses</a:t>
            </a:r>
            <a:endParaRPr/>
          </a:p>
          <a:p>
            <a:pPr indent="0" lvl="0" marL="0" marR="0" rtl="0" algn="l">
              <a:lnSpc>
                <a:spcPct val="100000"/>
              </a:lnSpc>
              <a:spcBef>
                <a:spcPts val="2400"/>
              </a:spcBef>
              <a:spcAft>
                <a:spcPts val="0"/>
              </a:spcAft>
              <a:buNone/>
            </a:pPr>
            <a:r>
              <a:rPr b="0" lang="en-US" sz="1600">
                <a:solidFill>
                  <a:schemeClr val="lt1"/>
                </a:solidFill>
                <a:latin typeface="Arial"/>
                <a:ea typeface="Arial"/>
                <a:cs typeface="Arial"/>
                <a:sym typeface="Arial"/>
              </a:rPr>
              <a:t>each additional parameter results in multiplying the number of subclasses</a:t>
            </a:r>
            <a:endParaRPr/>
          </a:p>
          <a:p>
            <a:pPr indent="0" lvl="0" marL="0" marR="0" rtl="0" algn="l">
              <a:lnSpc>
                <a:spcPct val="100000"/>
              </a:lnSpc>
              <a:spcBef>
                <a:spcPts val="2400"/>
              </a:spcBef>
              <a:spcAft>
                <a:spcPts val="0"/>
              </a:spcAft>
              <a:buNone/>
            </a:pP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there’s a lot of duplicate code between subclasses because a subclass can’t extend two classes at the same time</a:t>
            </a:r>
            <a:endParaRPr/>
          </a:p>
        </p:txBody>
      </p:sp>
      <p:pic>
        <p:nvPicPr>
          <p:cNvPr id="528" name="Google Shape;528;p45"/>
          <p:cNvPicPr preferRelativeResize="0"/>
          <p:nvPr/>
        </p:nvPicPr>
        <p:blipFill rotWithShape="1">
          <a:blip r:embed="rId3">
            <a:alphaModFix/>
          </a:blip>
          <a:srcRect b="0" l="0" r="0" t="0"/>
          <a:stretch/>
        </p:blipFill>
        <p:spPr>
          <a:xfrm>
            <a:off x="5079354" y="1066800"/>
            <a:ext cx="6864995" cy="483412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6"/>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534" name="Google Shape;534;p46"/>
          <p:cNvSpPr txBox="1"/>
          <p:nvPr/>
        </p:nvSpPr>
        <p:spPr>
          <a:xfrm>
            <a:off x="360937" y="178454"/>
            <a:ext cx="3159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Software Design Principles</a:t>
            </a:r>
            <a:endParaRPr/>
          </a:p>
        </p:txBody>
      </p:sp>
      <p:sp>
        <p:nvSpPr>
          <p:cNvPr id="535" name="Google Shape;535;p46"/>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Favor composition over inheritance</a:t>
            </a:r>
            <a:endParaRPr/>
          </a:p>
        </p:txBody>
      </p:sp>
      <p:sp>
        <p:nvSpPr>
          <p:cNvPr id="536" name="Google Shape;536;p46"/>
          <p:cNvSpPr txBox="1"/>
          <p:nvPr/>
        </p:nvSpPr>
        <p:spPr>
          <a:xfrm>
            <a:off x="360937" y="718258"/>
            <a:ext cx="5735063" cy="24314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600">
                <a:solidFill>
                  <a:schemeClr val="lt1"/>
                </a:solidFill>
                <a:latin typeface="Arial"/>
                <a:ea typeface="Arial"/>
                <a:cs typeface="Arial"/>
                <a:sym typeface="Arial"/>
              </a:rPr>
              <a:t>you can solve this problem with composition:</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instead of car objects implementing a behavior on their own, they can delegate it to other objects</a:t>
            </a:r>
            <a:endParaRPr/>
          </a:p>
          <a:p>
            <a:pPr indent="0" lvl="0" marL="0" marR="0" rtl="0" algn="l">
              <a:lnSpc>
                <a:spcPct val="100000"/>
              </a:lnSpc>
              <a:spcBef>
                <a:spcPts val="2400"/>
              </a:spcBef>
              <a:spcAft>
                <a:spcPts val="0"/>
              </a:spcAft>
              <a:buNone/>
            </a:pPr>
            <a:r>
              <a:rPr b="0" lang="en-US" sz="1600">
                <a:solidFill>
                  <a:schemeClr val="lt1"/>
                </a:solidFill>
                <a:latin typeface="Arial"/>
                <a:ea typeface="Arial"/>
                <a:cs typeface="Arial"/>
                <a:sym typeface="Arial"/>
              </a:rPr>
              <a:t>the added benefit is that you can replace a behavior at runtime</a:t>
            </a:r>
            <a:endParaRPr/>
          </a:p>
          <a:p>
            <a:pPr indent="0" lvl="0" marL="0" marR="0" rtl="0" algn="l">
              <a:lnSpc>
                <a:spcPct val="100000"/>
              </a:lnSpc>
              <a:spcBef>
                <a:spcPts val="2400"/>
              </a:spcBef>
              <a:spcAft>
                <a:spcPts val="0"/>
              </a:spcAft>
              <a:buNone/>
            </a:pPr>
            <a:r>
              <a:rPr b="0" lang="en-US" sz="1600">
                <a:solidFill>
                  <a:schemeClr val="lt1"/>
                </a:solidFill>
                <a:latin typeface="Arial"/>
                <a:ea typeface="Arial"/>
                <a:cs typeface="Arial"/>
                <a:sym typeface="Arial"/>
              </a:rPr>
              <a:t>i.e. you can replace an engine object linked to a car object just by assigning a different engine object to the car</a:t>
            </a:r>
            <a:endParaRPr/>
          </a:p>
        </p:txBody>
      </p:sp>
      <p:pic>
        <p:nvPicPr>
          <p:cNvPr id="537" name="Google Shape;537;p46"/>
          <p:cNvPicPr preferRelativeResize="0"/>
          <p:nvPr/>
        </p:nvPicPr>
        <p:blipFill rotWithShape="1">
          <a:blip r:embed="rId3">
            <a:alphaModFix/>
          </a:blip>
          <a:srcRect b="0" l="0" r="0" t="0"/>
          <a:stretch/>
        </p:blipFill>
        <p:spPr>
          <a:xfrm>
            <a:off x="6257002" y="547786"/>
            <a:ext cx="5687347" cy="59135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7"/>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543" name="Google Shape;543;p47"/>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544" name="Google Shape;544;p47"/>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Solid Principles</a:t>
            </a:r>
            <a:endParaRPr/>
          </a:p>
        </p:txBody>
      </p:sp>
      <p:sp>
        <p:nvSpPr>
          <p:cNvPr id="545" name="Google Shape;545;p47"/>
          <p:cNvSpPr txBox="1"/>
          <p:nvPr/>
        </p:nvSpPr>
        <p:spPr>
          <a:xfrm>
            <a:off x="360937" y="718258"/>
            <a:ext cx="11583412" cy="564821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SOLID is a mnemonic for five design principles intended to make software designs more understandable, flexible and maintainable</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as with everything in life, using these principles mindlessly can cause more harm than good</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the cost of applying these principles into a program’s architecture might be making it more complicated than it should be</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it’s hard to see a software product in which all of these principles are applied at the same time</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striving for these principles is good, but always try to be pragmatic and don’t take everything written here as dogma</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S – SRP – Single Responsibility Principle</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O – OCP – Open Close Principle</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L – LSP – Liskov Substitution Principle</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I – ISP – Interface Segregation Principle</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D – DIP – Dependency Inversion Principle</a:t>
            </a:r>
            <a:endParaRPr b="0" sz="1600">
              <a:solidFill>
                <a:schemeClr val="lt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8"/>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551" name="Google Shape;551;p48"/>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552" name="Google Shape;552;p48"/>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Single Responsibility Principle</a:t>
            </a:r>
            <a:endParaRPr/>
          </a:p>
        </p:txBody>
      </p:sp>
      <p:sp>
        <p:nvSpPr>
          <p:cNvPr id="553" name="Google Shape;553;p48"/>
          <p:cNvSpPr txBox="1"/>
          <p:nvPr/>
        </p:nvSpPr>
        <p:spPr>
          <a:xfrm>
            <a:off x="360937" y="718258"/>
            <a:ext cx="11583412" cy="41708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600">
                <a:solidFill>
                  <a:schemeClr val="lt1"/>
                </a:solidFill>
                <a:latin typeface="Arial"/>
                <a:ea typeface="Arial"/>
                <a:cs typeface="Arial"/>
                <a:sym typeface="Arial"/>
              </a:rPr>
              <a:t>a class should have just one reason to change</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every class must be responsible for a single part of the functionality provided by the software, </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that responsibility must be entirely encapsulated by (you can also say hidden within) the class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every method must be responsible for a single action</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when the software grows and you feel that it’s becoming hard to focus on specific aspects of the program one at a time, remember the single responsibility principle and check whether it’s time to divide some classes or methods into parts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more in general: a class should have only one reason to change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9"/>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559" name="Google Shape;559;p49"/>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560" name="Google Shape;560;p49"/>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Single Responsibility Principle – Example 1</a:t>
            </a:r>
            <a:endParaRPr/>
          </a:p>
        </p:txBody>
      </p:sp>
      <p:sp>
        <p:nvSpPr>
          <p:cNvPr id="561" name="Google Shape;561;p49"/>
          <p:cNvSpPr txBox="1"/>
          <p:nvPr/>
        </p:nvSpPr>
        <p:spPr>
          <a:xfrm>
            <a:off x="360937" y="718258"/>
            <a:ext cx="11583412" cy="398621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0" lang="en-US" sz="1600">
                <a:solidFill>
                  <a:schemeClr val="lt1"/>
                </a:solidFill>
                <a:latin typeface="Arial"/>
                <a:ea typeface="Arial"/>
                <a:cs typeface="Arial"/>
                <a:sym typeface="Arial"/>
              </a:rPr>
              <a:t>consider a class that compiles and prints a report</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imagine such a class can be changed for two reasons:</a:t>
            </a:r>
            <a:endParaRPr/>
          </a:p>
          <a:p>
            <a:pPr indent="-342900" lvl="1" marL="800100" marR="0" rtl="0" algn="l">
              <a:spcBef>
                <a:spcPts val="0"/>
              </a:spcBef>
              <a:spcAft>
                <a:spcPts val="0"/>
              </a:spcAft>
              <a:buClr>
                <a:schemeClr val="lt1"/>
              </a:buClr>
              <a:buSzPts val="1600"/>
              <a:buFont typeface="Corbel"/>
              <a:buAutoNum type="arabicPeriod"/>
            </a:pPr>
            <a:r>
              <a:rPr b="0" i="0" lang="en-US" sz="1600" u="none" cap="none" strike="noStrike">
                <a:solidFill>
                  <a:schemeClr val="lt1"/>
                </a:solidFill>
                <a:latin typeface="Arial"/>
                <a:ea typeface="Arial"/>
                <a:cs typeface="Arial"/>
                <a:sym typeface="Arial"/>
              </a:rPr>
              <a:t>the content of the report could change</a:t>
            </a:r>
            <a:endParaRPr/>
          </a:p>
          <a:p>
            <a:pPr indent="-342900" lvl="1" marL="800100" marR="0" rtl="0" algn="l">
              <a:spcBef>
                <a:spcPts val="0"/>
              </a:spcBef>
              <a:spcAft>
                <a:spcPts val="0"/>
              </a:spcAft>
              <a:buClr>
                <a:schemeClr val="lt1"/>
              </a:buClr>
              <a:buSzPts val="1600"/>
              <a:buFont typeface="Corbel"/>
              <a:buAutoNum type="arabicPeriod"/>
            </a:pPr>
            <a:r>
              <a:rPr b="0" i="0" lang="en-US" sz="1600" u="none" cap="none" strike="noStrike">
                <a:solidFill>
                  <a:schemeClr val="lt1"/>
                </a:solidFill>
                <a:latin typeface="Arial"/>
                <a:ea typeface="Arial"/>
                <a:cs typeface="Arial"/>
                <a:sym typeface="Arial"/>
              </a:rPr>
              <a:t>the format of the report could change</a:t>
            </a:r>
            <a:endParaRPr/>
          </a:p>
          <a:p>
            <a:pPr indent="-342900" lvl="0" marL="34290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these two things change for different causes</a:t>
            </a:r>
            <a:endParaRPr/>
          </a:p>
          <a:p>
            <a:pPr indent="-342900" lvl="0" marL="34290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the single-responsibility principle says that these two aspects of the problem are really two separate responsibilities, and should, therefore, be in separate classes or modules</a:t>
            </a:r>
            <a:endParaRPr/>
          </a:p>
          <a:p>
            <a:pPr indent="-342900" lvl="0" marL="34290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it would be a bad design to couple two things that change for different reasons at different times.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168" name="Google Shape;168;p5"/>
          <p:cNvSpPr txBox="1"/>
          <p:nvPr/>
        </p:nvSpPr>
        <p:spPr>
          <a:xfrm>
            <a:off x="360937" y="178454"/>
            <a:ext cx="29803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What are Design Patterns</a:t>
            </a:r>
            <a:endParaRPr/>
          </a:p>
        </p:txBody>
      </p:sp>
      <p:sp>
        <p:nvSpPr>
          <p:cNvPr id="169" name="Google Shape;169;p5"/>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What are Design Patterns</a:t>
            </a:r>
            <a:r>
              <a:rPr b="1" i="0" lang="en-US" sz="1800" u="none" cap="none" strike="noStrike">
                <a:solidFill>
                  <a:schemeClr val="lt1"/>
                </a:solidFill>
                <a:latin typeface="Arial"/>
                <a:ea typeface="Arial"/>
                <a:cs typeface="Arial"/>
                <a:sym typeface="Arial"/>
              </a:rPr>
              <a:t>?</a:t>
            </a:r>
            <a:endParaRPr/>
          </a:p>
        </p:txBody>
      </p:sp>
      <p:sp>
        <p:nvSpPr>
          <p:cNvPr id="170" name="Google Shape;170;p5"/>
          <p:cNvSpPr txBox="1"/>
          <p:nvPr/>
        </p:nvSpPr>
        <p:spPr>
          <a:xfrm>
            <a:off x="360937" y="834082"/>
            <a:ext cx="11450063" cy="213956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600" u="none" cap="none" strike="noStrike">
                <a:solidFill>
                  <a:schemeClr val="lt1"/>
                </a:solidFill>
                <a:latin typeface="Arial"/>
                <a:ea typeface="Arial"/>
                <a:cs typeface="Arial"/>
                <a:sym typeface="Arial"/>
              </a:rPr>
              <a:t>Design Patterns </a:t>
            </a:r>
            <a:r>
              <a:rPr b="0" i="0" lang="en-US" sz="1600" u="none" cap="none" strike="noStrike">
                <a:solidFill>
                  <a:schemeClr val="lt1"/>
                </a:solidFill>
                <a:latin typeface="Arial"/>
                <a:ea typeface="Arial"/>
                <a:cs typeface="Arial"/>
                <a:sym typeface="Arial"/>
              </a:rPr>
              <a:t>are typical solutions to commonly occurring problems in software design. They are like pre-made blueprints that you can customize to solve a recurring design problem in your code</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you can follow the pattern details and implement a solution that suits the realities of your own program</a:t>
            </a:r>
            <a:endParaRPr/>
          </a:p>
          <a:p>
            <a:pPr indent="0" lvl="0" marL="0" marR="0" rtl="0" algn="l">
              <a:lnSpc>
                <a:spcPct val="150000"/>
              </a:lnSpc>
              <a:spcBef>
                <a:spcPts val="2400"/>
              </a:spcBef>
              <a:spcAft>
                <a:spcPts val="0"/>
              </a:spcAft>
              <a:buNone/>
            </a:pPr>
            <a:r>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0"/>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567" name="Google Shape;567;p50"/>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568" name="Google Shape;568;p50"/>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Single Responsibility Principle – Example 2</a:t>
            </a:r>
            <a:endParaRPr/>
          </a:p>
        </p:txBody>
      </p:sp>
      <p:sp>
        <p:nvSpPr>
          <p:cNvPr id="569" name="Google Shape;569;p50"/>
          <p:cNvSpPr txBox="1"/>
          <p:nvPr/>
        </p:nvSpPr>
        <p:spPr>
          <a:xfrm>
            <a:off x="360937" y="718258"/>
            <a:ext cx="11583412" cy="11546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0" lang="en-US" sz="1600">
                <a:solidFill>
                  <a:schemeClr val="lt1"/>
                </a:solidFill>
                <a:latin typeface="Arial"/>
                <a:ea typeface="Arial"/>
                <a:cs typeface="Arial"/>
                <a:sym typeface="Arial"/>
              </a:rPr>
              <a:t>Employee class has several reasons to change. The first reason might be related to the main job of the class: managing employee data. However, there’s another reason: the format of the timesheet report may change over time, requiring you to change the code within the class.</a:t>
            </a:r>
            <a:endParaRPr/>
          </a:p>
        </p:txBody>
      </p:sp>
      <p:graphicFrame>
        <p:nvGraphicFramePr>
          <p:cNvPr id="570" name="Google Shape;570;p50"/>
          <p:cNvGraphicFramePr/>
          <p:nvPr/>
        </p:nvGraphicFramePr>
        <p:xfrm>
          <a:off x="3927856" y="2047240"/>
          <a:ext cx="3000000" cy="3000000"/>
        </p:xfrm>
        <a:graphic>
          <a:graphicData uri="http://schemas.openxmlformats.org/drawingml/2006/table">
            <a:tbl>
              <a:tblPr bandRow="1" firstRow="1">
                <a:noFill/>
                <a:tableStyleId>{E0F987FD-5F36-4CCE-988B-FE07A7B522A0}</a:tableStyleId>
              </a:tblPr>
              <a:tblGrid>
                <a:gridCol w="2820425"/>
              </a:tblGrid>
              <a:tr h="370850">
                <a:tc>
                  <a:txBody>
                    <a:bodyPr/>
                    <a:lstStyle/>
                    <a:p>
                      <a:pPr indent="0" lvl="0" marL="0" marR="0" rtl="0" algn="ctr">
                        <a:spcBef>
                          <a:spcPts val="0"/>
                        </a:spcBef>
                        <a:spcAft>
                          <a:spcPts val="0"/>
                        </a:spcAft>
                        <a:buNone/>
                      </a:pPr>
                      <a:r>
                        <a:rPr lang="en-US" sz="1800"/>
                        <a:t>Employee</a:t>
                      </a:r>
                      <a:endParaRPr sz="1800"/>
                    </a:p>
                  </a:txBody>
                  <a:tcPr marT="45725" marB="45725" marR="91450" marL="91450"/>
                </a:tc>
              </a:tr>
              <a:tr h="370850">
                <a:tc>
                  <a:txBody>
                    <a:bodyPr/>
                    <a:lstStyle/>
                    <a:p>
                      <a:pPr indent="0" lvl="0" marL="0" marR="0" rtl="0" algn="l">
                        <a:spcBef>
                          <a:spcPts val="0"/>
                        </a:spcBef>
                        <a:spcAft>
                          <a:spcPts val="0"/>
                        </a:spcAft>
                        <a:buClr>
                          <a:schemeClr val="lt1"/>
                        </a:buClr>
                        <a:buSzPts val="1800"/>
                        <a:buFont typeface="Corbel"/>
                        <a:buNone/>
                      </a:pPr>
                      <a:r>
                        <a:rPr lang="en-US" sz="1800"/>
                        <a:t>- name</a:t>
                      </a:r>
                      <a:endParaRPr/>
                    </a:p>
                  </a:txBody>
                  <a:tcPr marT="45725" marB="45725" marR="91450" marL="91450"/>
                </a:tc>
              </a:tr>
              <a:tr h="370850">
                <a:tc>
                  <a:txBody>
                    <a:bodyPr/>
                    <a:lstStyle/>
                    <a:p>
                      <a:pPr indent="0" lvl="0" marL="0" marR="0" rtl="0" algn="l">
                        <a:spcBef>
                          <a:spcPts val="0"/>
                        </a:spcBef>
                        <a:spcAft>
                          <a:spcPts val="0"/>
                        </a:spcAft>
                        <a:buNone/>
                      </a:pPr>
                      <a:r>
                        <a:rPr lang="en-US" sz="1800"/>
                        <a:t>+ getName()</a:t>
                      </a:r>
                      <a:endParaRPr/>
                    </a:p>
                    <a:p>
                      <a:pPr indent="0" lvl="0" marL="0" marR="0" rtl="0" algn="l">
                        <a:spcBef>
                          <a:spcPts val="0"/>
                        </a:spcBef>
                        <a:spcAft>
                          <a:spcPts val="0"/>
                        </a:spcAft>
                        <a:buNone/>
                      </a:pPr>
                      <a:r>
                        <a:rPr lang="en-US" sz="1800"/>
                        <a:t>+ printTimeSheetReport()</a:t>
                      </a:r>
                      <a:endParaRPr/>
                    </a:p>
                  </a:txBody>
                  <a:tcPr marT="45725" marB="45725" marR="91450" marL="91450"/>
                </a:tc>
              </a:tr>
            </a:tbl>
          </a:graphicData>
        </a:graphic>
      </p:graphicFrame>
      <p:sp>
        <p:nvSpPr>
          <p:cNvPr id="571" name="Google Shape;571;p50"/>
          <p:cNvSpPr txBox="1"/>
          <p:nvPr/>
        </p:nvSpPr>
        <p:spPr>
          <a:xfrm>
            <a:off x="360937" y="3610648"/>
            <a:ext cx="11583412" cy="10931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0" lang="en-US" sz="1600">
                <a:solidFill>
                  <a:schemeClr val="lt1"/>
                </a:solidFill>
                <a:latin typeface="Arial"/>
                <a:ea typeface="Arial"/>
                <a:cs typeface="Arial"/>
                <a:sym typeface="Arial"/>
              </a:rPr>
              <a:t>solve the problem by moving the behavior related to printing timesheet reports into a separate class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this change lets you move other report-related stuff to the new class</a:t>
            </a:r>
            <a:endParaRPr/>
          </a:p>
        </p:txBody>
      </p:sp>
      <p:graphicFrame>
        <p:nvGraphicFramePr>
          <p:cNvPr id="572" name="Google Shape;572;p50"/>
          <p:cNvGraphicFramePr/>
          <p:nvPr/>
        </p:nvGraphicFramePr>
        <p:xfrm>
          <a:off x="2244601" y="5059723"/>
          <a:ext cx="3000000" cy="3000000"/>
        </p:xfrm>
        <a:graphic>
          <a:graphicData uri="http://schemas.openxmlformats.org/drawingml/2006/table">
            <a:tbl>
              <a:tblPr bandRow="1" firstRow="1">
                <a:noFill/>
                <a:tableStyleId>{E0F987FD-5F36-4CCE-988B-FE07A7B522A0}</a:tableStyleId>
              </a:tblPr>
              <a:tblGrid>
                <a:gridCol w="2820425"/>
              </a:tblGrid>
              <a:tr h="370850">
                <a:tc>
                  <a:txBody>
                    <a:bodyPr/>
                    <a:lstStyle/>
                    <a:p>
                      <a:pPr indent="0" lvl="0" marL="0" marR="0" rtl="0" algn="ctr">
                        <a:spcBef>
                          <a:spcPts val="0"/>
                        </a:spcBef>
                        <a:spcAft>
                          <a:spcPts val="0"/>
                        </a:spcAft>
                        <a:buNone/>
                      </a:pPr>
                      <a:r>
                        <a:rPr lang="en-US" sz="1800"/>
                        <a:t>TimeSheetReport</a:t>
                      </a:r>
                      <a:endParaRPr sz="1800"/>
                    </a:p>
                  </a:txBody>
                  <a:tcPr marT="45725" marB="45725" marR="91450" marL="91450"/>
                </a:tc>
              </a:tr>
              <a:tr h="370850">
                <a:tc>
                  <a:txBody>
                    <a:bodyPr/>
                    <a:lstStyle/>
                    <a:p>
                      <a:pPr indent="0" lvl="0" marL="0" marR="0" rtl="0" algn="l">
                        <a:spcBef>
                          <a:spcPts val="0"/>
                        </a:spcBef>
                        <a:spcAft>
                          <a:spcPts val="0"/>
                        </a:spcAft>
                        <a:buClr>
                          <a:schemeClr val="lt1"/>
                        </a:buClr>
                        <a:buSzPts val="1800"/>
                        <a:buFont typeface="Corbel"/>
                        <a:buNone/>
                      </a:pPr>
                      <a:r>
                        <a:rPr lang="en-US" sz="1800"/>
                        <a:t>…</a:t>
                      </a:r>
                      <a:endParaRPr/>
                    </a:p>
                  </a:txBody>
                  <a:tcPr marT="45725" marB="45725" marR="91450" marL="91450"/>
                </a:tc>
              </a:tr>
              <a:tr h="370850">
                <a:tc>
                  <a:txBody>
                    <a:bodyPr/>
                    <a:lstStyle/>
                    <a:p>
                      <a:pPr indent="0" lvl="0" marL="0" marR="0" rtl="0" algn="l">
                        <a:spcBef>
                          <a:spcPts val="0"/>
                        </a:spcBef>
                        <a:spcAft>
                          <a:spcPts val="0"/>
                        </a:spcAft>
                        <a:buNone/>
                      </a:pPr>
                      <a:r>
                        <a:rPr lang="en-US" sz="1800"/>
                        <a:t>+ print(employee)</a:t>
                      </a:r>
                      <a:endParaRPr/>
                    </a:p>
                  </a:txBody>
                  <a:tcPr marT="45725" marB="45725" marR="91450" marL="91450"/>
                </a:tc>
              </a:tr>
            </a:tbl>
          </a:graphicData>
        </a:graphic>
      </p:graphicFrame>
      <p:cxnSp>
        <p:nvCxnSpPr>
          <p:cNvPr id="573" name="Google Shape;573;p50"/>
          <p:cNvCxnSpPr/>
          <p:nvPr/>
        </p:nvCxnSpPr>
        <p:spPr>
          <a:xfrm>
            <a:off x="5071872" y="5614416"/>
            <a:ext cx="1109472" cy="0"/>
          </a:xfrm>
          <a:prstGeom prst="straightConnector1">
            <a:avLst/>
          </a:prstGeom>
          <a:noFill/>
          <a:ln cap="flat" cmpd="sng" w="38100">
            <a:solidFill>
              <a:schemeClr val="dk1"/>
            </a:solidFill>
            <a:prstDash val="dash"/>
            <a:miter lim="800000"/>
            <a:headEnd len="sm" w="sm" type="none"/>
            <a:tailEnd len="med" w="med" type="stealth"/>
          </a:ln>
        </p:spPr>
      </p:cxnSp>
      <p:graphicFrame>
        <p:nvGraphicFramePr>
          <p:cNvPr id="574" name="Google Shape;574;p50"/>
          <p:cNvGraphicFramePr/>
          <p:nvPr/>
        </p:nvGraphicFramePr>
        <p:xfrm>
          <a:off x="6181344" y="5058156"/>
          <a:ext cx="3000000" cy="3000000"/>
        </p:xfrm>
        <a:graphic>
          <a:graphicData uri="http://schemas.openxmlformats.org/drawingml/2006/table">
            <a:tbl>
              <a:tblPr bandRow="1" firstRow="1">
                <a:noFill/>
                <a:tableStyleId>{E0F987FD-5F36-4CCE-988B-FE07A7B522A0}</a:tableStyleId>
              </a:tblPr>
              <a:tblGrid>
                <a:gridCol w="2820425"/>
              </a:tblGrid>
              <a:tr h="370850">
                <a:tc>
                  <a:txBody>
                    <a:bodyPr/>
                    <a:lstStyle/>
                    <a:p>
                      <a:pPr indent="0" lvl="0" marL="0" marR="0" rtl="0" algn="ctr">
                        <a:spcBef>
                          <a:spcPts val="0"/>
                        </a:spcBef>
                        <a:spcAft>
                          <a:spcPts val="0"/>
                        </a:spcAft>
                        <a:buNone/>
                      </a:pPr>
                      <a:r>
                        <a:rPr lang="en-US" sz="1800"/>
                        <a:t>Employee</a:t>
                      </a:r>
                      <a:endParaRPr sz="1800"/>
                    </a:p>
                  </a:txBody>
                  <a:tcPr marT="45725" marB="45725" marR="91450" marL="91450"/>
                </a:tc>
              </a:tr>
              <a:tr h="370850">
                <a:tc>
                  <a:txBody>
                    <a:bodyPr/>
                    <a:lstStyle/>
                    <a:p>
                      <a:pPr indent="0" lvl="0" marL="0" marR="0" rtl="0" algn="l">
                        <a:spcBef>
                          <a:spcPts val="0"/>
                        </a:spcBef>
                        <a:spcAft>
                          <a:spcPts val="0"/>
                        </a:spcAft>
                        <a:buClr>
                          <a:schemeClr val="lt1"/>
                        </a:buClr>
                        <a:buSzPts val="1800"/>
                        <a:buFont typeface="Corbel"/>
                        <a:buNone/>
                      </a:pPr>
                      <a:r>
                        <a:rPr lang="en-US" sz="1800"/>
                        <a:t>- name</a:t>
                      </a:r>
                      <a:endParaRPr/>
                    </a:p>
                  </a:txBody>
                  <a:tcPr marT="45725" marB="45725" marR="91450" marL="91450"/>
                </a:tc>
              </a:tr>
              <a:tr h="370850">
                <a:tc>
                  <a:txBody>
                    <a:bodyPr/>
                    <a:lstStyle/>
                    <a:p>
                      <a:pPr indent="0" lvl="0" marL="0" marR="0" rtl="0" algn="l">
                        <a:spcBef>
                          <a:spcPts val="0"/>
                        </a:spcBef>
                        <a:spcAft>
                          <a:spcPts val="0"/>
                        </a:spcAft>
                        <a:buNone/>
                      </a:pPr>
                      <a:r>
                        <a:rPr lang="en-US" sz="1800"/>
                        <a:t>+ getName()</a:t>
                      </a:r>
                      <a:endParaRPr/>
                    </a:p>
                  </a:txBody>
                  <a:tcPr marT="45725" marB="45725" marR="91450" marL="91450"/>
                </a:tc>
              </a:tr>
            </a:tbl>
          </a:graphicData>
        </a:graphic>
      </p:graphicFrame>
      <p:sp>
        <p:nvSpPr>
          <p:cNvPr id="575" name="Google Shape;575;p50"/>
          <p:cNvSpPr txBox="1"/>
          <p:nvPr/>
        </p:nvSpPr>
        <p:spPr>
          <a:xfrm>
            <a:off x="6931151" y="1965711"/>
            <a:ext cx="268224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lt1"/>
                </a:solidFill>
                <a:latin typeface="Arial"/>
                <a:ea typeface="Arial"/>
                <a:cs typeface="Arial"/>
                <a:sym typeface="Arial"/>
              </a:rPr>
              <a:t>the class contains several different behaviors</a:t>
            </a:r>
            <a:endParaRPr i="1" sz="1400">
              <a:solidFill>
                <a:schemeClr val="lt1"/>
              </a:solidFill>
              <a:latin typeface="Arial"/>
              <a:ea typeface="Arial"/>
              <a:cs typeface="Arial"/>
              <a:sym typeface="Arial"/>
            </a:endParaRPr>
          </a:p>
        </p:txBody>
      </p:sp>
      <p:sp>
        <p:nvSpPr>
          <p:cNvPr id="576" name="Google Shape;576;p50"/>
          <p:cNvSpPr txBox="1"/>
          <p:nvPr/>
        </p:nvSpPr>
        <p:spPr>
          <a:xfrm>
            <a:off x="9302749" y="4940559"/>
            <a:ext cx="212725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lt1"/>
                </a:solidFill>
                <a:latin typeface="Arial"/>
                <a:ea typeface="Arial"/>
                <a:cs typeface="Arial"/>
                <a:sym typeface="Arial"/>
              </a:rPr>
              <a:t>the extra behavior is in its own class</a:t>
            </a:r>
            <a:endParaRPr i="1" sz="1400">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1"/>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582" name="Google Shape;582;p51"/>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583" name="Google Shape;583;p51"/>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Open Close Principle</a:t>
            </a:r>
            <a:endParaRPr/>
          </a:p>
        </p:txBody>
      </p:sp>
      <p:sp>
        <p:nvSpPr>
          <p:cNvPr id="584" name="Google Shape;584;p51"/>
          <p:cNvSpPr txBox="1"/>
          <p:nvPr/>
        </p:nvSpPr>
        <p:spPr>
          <a:xfrm>
            <a:off x="360937" y="718258"/>
            <a:ext cx="11583412" cy="564821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600">
                <a:solidFill>
                  <a:schemeClr val="lt1"/>
                </a:solidFill>
                <a:latin typeface="Arial"/>
                <a:ea typeface="Arial"/>
                <a:cs typeface="Arial"/>
                <a:sym typeface="Arial"/>
              </a:rPr>
              <a:t>classes should be open for extension but closed for modification</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if a class is already developed, tested, reviewed, and included in some framework or otherwise used in an app, trying to mess with its code is risky</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instead of changing the code of the class directly, you can create a subclass and override parts of the original class that you want to behave differently</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you’ll achieve your goal but also won’t break any existing clients of the original class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this principle isn’t meant to be applied for all changes to a class: i.e. if you know that there’s a bug in the class, just go on and fix it; don’t create a subclass for it. A child class shouldn’t be responsible for the parent’s issues</a:t>
            </a:r>
            <a:endParaRPr/>
          </a:p>
          <a:p>
            <a:pPr indent="0" lvl="0" marL="0" marR="0" rtl="0" algn="l">
              <a:lnSpc>
                <a:spcPct val="150000"/>
              </a:lnSpc>
              <a:spcBef>
                <a:spcPts val="2400"/>
              </a:spcBef>
              <a:spcAft>
                <a:spcPts val="0"/>
              </a:spcAft>
              <a:buNone/>
            </a:pPr>
            <a:r>
              <a:rPr b="1" lang="en-US" sz="1600">
                <a:solidFill>
                  <a:schemeClr val="lt1"/>
                </a:solidFill>
                <a:latin typeface="Arial"/>
                <a:ea typeface="Arial"/>
                <a:cs typeface="Arial"/>
                <a:sym typeface="Arial"/>
              </a:rPr>
              <a:t>A class is closed, since it may be compiled, stored in a library, baselined, and used by client classes. But it is also open, since any new class may use it as parent, adding new features. When a descendant class is defined, there is no need to change the original or to disturb its clients.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2"/>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590" name="Google Shape;590;p52"/>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591" name="Google Shape;591;p52"/>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Open Close Principle - Example</a:t>
            </a:r>
            <a:endParaRPr/>
          </a:p>
        </p:txBody>
      </p:sp>
      <p:sp>
        <p:nvSpPr>
          <p:cNvPr id="592" name="Google Shape;592;p52"/>
          <p:cNvSpPr txBox="1"/>
          <p:nvPr/>
        </p:nvSpPr>
        <p:spPr>
          <a:xfrm>
            <a:off x="360937" y="718258"/>
            <a:ext cx="11583412" cy="14624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you have an e-commerce application with an </a:t>
            </a:r>
            <a:r>
              <a:rPr b="0" lang="en-US" sz="1600">
                <a:solidFill>
                  <a:schemeClr val="lt1"/>
                </a:solidFill>
                <a:latin typeface="Courier New"/>
                <a:ea typeface="Courier New"/>
                <a:cs typeface="Courier New"/>
                <a:sym typeface="Courier New"/>
              </a:rPr>
              <a:t>Order</a:t>
            </a:r>
            <a:r>
              <a:rPr b="0" lang="en-US" sz="1600">
                <a:solidFill>
                  <a:schemeClr val="lt1"/>
                </a:solidFill>
                <a:latin typeface="Arial"/>
                <a:ea typeface="Arial"/>
                <a:cs typeface="Arial"/>
                <a:sym typeface="Arial"/>
              </a:rPr>
              <a:t> class that calculates shipping costs and all shipping methods are hardcoded inside the class</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if you need to add a new shipping method, </a:t>
            </a:r>
            <a:r>
              <a:rPr b="1" i="1" lang="en-US" sz="1600">
                <a:solidFill>
                  <a:schemeClr val="lt1"/>
                </a:solidFill>
                <a:latin typeface="Arial"/>
                <a:ea typeface="Arial"/>
                <a:cs typeface="Arial"/>
                <a:sym typeface="Arial"/>
              </a:rPr>
              <a:t>you have to change </a:t>
            </a:r>
            <a:r>
              <a:rPr b="0" lang="en-US" sz="1600">
                <a:solidFill>
                  <a:schemeClr val="lt1"/>
                </a:solidFill>
                <a:latin typeface="Arial"/>
                <a:ea typeface="Arial"/>
                <a:cs typeface="Arial"/>
                <a:sym typeface="Arial"/>
              </a:rPr>
              <a:t>the code of the </a:t>
            </a:r>
            <a:r>
              <a:rPr b="0" lang="en-US" sz="1600">
                <a:solidFill>
                  <a:schemeClr val="lt1"/>
                </a:solidFill>
                <a:latin typeface="Courier New"/>
                <a:ea typeface="Courier New"/>
                <a:cs typeface="Courier New"/>
                <a:sym typeface="Courier New"/>
              </a:rPr>
              <a:t>Order</a:t>
            </a:r>
            <a:r>
              <a:rPr b="0" lang="en-US" sz="1600">
                <a:solidFill>
                  <a:schemeClr val="lt1"/>
                </a:solidFill>
                <a:latin typeface="Arial"/>
                <a:ea typeface="Arial"/>
                <a:cs typeface="Arial"/>
                <a:sym typeface="Arial"/>
              </a:rPr>
              <a:t> class and risk breaking it</a:t>
            </a:r>
            <a:endParaRPr b="0" sz="1600">
              <a:solidFill>
                <a:schemeClr val="lt1"/>
              </a:solidFill>
              <a:latin typeface="Arial"/>
              <a:ea typeface="Arial"/>
              <a:cs typeface="Arial"/>
              <a:sym typeface="Arial"/>
            </a:endParaRPr>
          </a:p>
        </p:txBody>
      </p:sp>
      <p:graphicFrame>
        <p:nvGraphicFramePr>
          <p:cNvPr id="593" name="Google Shape;593;p52"/>
          <p:cNvGraphicFramePr/>
          <p:nvPr/>
        </p:nvGraphicFramePr>
        <p:xfrm>
          <a:off x="360937" y="2502281"/>
          <a:ext cx="3000000" cy="3000000"/>
        </p:xfrm>
        <a:graphic>
          <a:graphicData uri="http://schemas.openxmlformats.org/drawingml/2006/table">
            <a:tbl>
              <a:tblPr bandRow="1" firstRow="1">
                <a:noFill/>
                <a:tableStyleId>{E0F987FD-5F36-4CCE-988B-FE07A7B522A0}</a:tableStyleId>
              </a:tblPr>
              <a:tblGrid>
                <a:gridCol w="2820425"/>
              </a:tblGrid>
              <a:tr h="370850">
                <a:tc>
                  <a:txBody>
                    <a:bodyPr/>
                    <a:lstStyle/>
                    <a:p>
                      <a:pPr indent="0" lvl="0" marL="0" marR="0" rtl="0" algn="ctr">
                        <a:spcBef>
                          <a:spcPts val="0"/>
                        </a:spcBef>
                        <a:spcAft>
                          <a:spcPts val="0"/>
                        </a:spcAft>
                        <a:buNone/>
                      </a:pPr>
                      <a:r>
                        <a:rPr lang="en-US" sz="1800"/>
                        <a:t>Order</a:t>
                      </a:r>
                      <a:endParaRPr/>
                    </a:p>
                  </a:txBody>
                  <a:tcPr marT="45725" marB="45725" marR="91450" marL="91450"/>
                </a:tc>
              </a:tr>
              <a:tr h="370850">
                <a:tc>
                  <a:txBody>
                    <a:bodyPr/>
                    <a:lstStyle/>
                    <a:p>
                      <a:pPr indent="0" lvl="0" marL="0" marR="0" rtl="0" algn="l">
                        <a:spcBef>
                          <a:spcPts val="0"/>
                        </a:spcBef>
                        <a:spcAft>
                          <a:spcPts val="0"/>
                        </a:spcAft>
                        <a:buClr>
                          <a:schemeClr val="lt1"/>
                        </a:buClr>
                        <a:buSzPts val="1800"/>
                        <a:buFont typeface="Corbel"/>
                        <a:buNone/>
                      </a:pPr>
                      <a:r>
                        <a:rPr lang="en-US" sz="1800"/>
                        <a:t>- lineItems</a:t>
                      </a:r>
                      <a:endParaRPr sz="1800"/>
                    </a:p>
                    <a:p>
                      <a:pPr indent="0" lvl="0" marL="0" marR="0" rtl="0" algn="l">
                        <a:spcBef>
                          <a:spcPts val="0"/>
                        </a:spcBef>
                        <a:spcAft>
                          <a:spcPts val="0"/>
                        </a:spcAft>
                        <a:buClr>
                          <a:schemeClr val="lt1"/>
                        </a:buClr>
                        <a:buSzPts val="1800"/>
                        <a:buFont typeface="Corbel"/>
                        <a:buNone/>
                      </a:pPr>
                      <a:r>
                        <a:rPr lang="en-US" sz="1800"/>
                        <a:t>- shipping</a:t>
                      </a:r>
                      <a:endParaRPr/>
                    </a:p>
                  </a:txBody>
                  <a:tcPr marT="45725" marB="45725" marR="91450" marL="91450"/>
                </a:tc>
              </a:tr>
              <a:tr h="370850">
                <a:tc>
                  <a:txBody>
                    <a:bodyPr/>
                    <a:lstStyle/>
                    <a:p>
                      <a:pPr indent="0" lvl="0" marL="0" marR="0" rtl="0" algn="l">
                        <a:spcBef>
                          <a:spcPts val="0"/>
                        </a:spcBef>
                        <a:spcAft>
                          <a:spcPts val="0"/>
                        </a:spcAft>
                        <a:buNone/>
                      </a:pPr>
                      <a:r>
                        <a:rPr lang="en-US" sz="1800"/>
                        <a:t>+ getTotal()</a:t>
                      </a:r>
                      <a:endParaRPr/>
                    </a:p>
                    <a:p>
                      <a:pPr indent="0" lvl="0" marL="0" marR="0" rtl="0" algn="l">
                        <a:spcBef>
                          <a:spcPts val="0"/>
                        </a:spcBef>
                        <a:spcAft>
                          <a:spcPts val="0"/>
                        </a:spcAft>
                        <a:buNone/>
                      </a:pPr>
                      <a:r>
                        <a:rPr lang="en-US" sz="1800"/>
                        <a:t>+ getTotalWeight()</a:t>
                      </a:r>
                      <a:endParaRPr/>
                    </a:p>
                    <a:p>
                      <a:pPr indent="0" lvl="0" marL="0" marR="0" rtl="0" algn="l">
                        <a:spcBef>
                          <a:spcPts val="0"/>
                        </a:spcBef>
                        <a:spcAft>
                          <a:spcPts val="0"/>
                        </a:spcAft>
                        <a:buNone/>
                      </a:pPr>
                      <a:r>
                        <a:rPr lang="en-US" sz="1800"/>
                        <a:t>+ getShippingType(st)</a:t>
                      </a:r>
                      <a:endParaRPr/>
                    </a:p>
                    <a:p>
                      <a:pPr indent="0" lvl="0" marL="0" marR="0" rtl="0" algn="l">
                        <a:spcBef>
                          <a:spcPts val="0"/>
                        </a:spcBef>
                        <a:spcAft>
                          <a:spcPts val="0"/>
                        </a:spcAft>
                        <a:buNone/>
                      </a:pPr>
                      <a:r>
                        <a:rPr lang="en-US" sz="1800"/>
                        <a:t>+ getShippingCost()</a:t>
                      </a:r>
                      <a:endParaRPr/>
                    </a:p>
                    <a:p>
                      <a:pPr indent="0" lvl="0" marL="0" marR="0" rtl="0" algn="l">
                        <a:spcBef>
                          <a:spcPts val="0"/>
                        </a:spcBef>
                        <a:spcAft>
                          <a:spcPts val="0"/>
                        </a:spcAft>
                        <a:buNone/>
                      </a:pPr>
                      <a:r>
                        <a:rPr lang="en-US" sz="1800"/>
                        <a:t>+ getShippingDate()</a:t>
                      </a:r>
                      <a:endParaRPr/>
                    </a:p>
                  </a:txBody>
                  <a:tcPr marT="45725" marB="45725" marR="91450" marL="91450"/>
                </a:tc>
              </a:tr>
            </a:tbl>
          </a:graphicData>
        </a:graphic>
      </p:graphicFrame>
      <p:cxnSp>
        <p:nvCxnSpPr>
          <p:cNvPr id="594" name="Google Shape;594;p52"/>
          <p:cNvCxnSpPr/>
          <p:nvPr/>
        </p:nvCxnSpPr>
        <p:spPr>
          <a:xfrm rot="10800000">
            <a:off x="2446785" y="4533549"/>
            <a:ext cx="1469136" cy="0"/>
          </a:xfrm>
          <a:prstGeom prst="straightConnector1">
            <a:avLst/>
          </a:prstGeom>
          <a:noFill/>
          <a:ln cap="flat" cmpd="sng" w="38100">
            <a:solidFill>
              <a:schemeClr val="dk1"/>
            </a:solidFill>
            <a:prstDash val="dash"/>
            <a:miter lim="800000"/>
            <a:headEnd len="sm" w="sm" type="none"/>
            <a:tailEnd len="med" w="med" type="oval"/>
          </a:ln>
        </p:spPr>
      </p:cxnSp>
      <p:sp>
        <p:nvSpPr>
          <p:cNvPr id="595" name="Google Shape;595;p52"/>
          <p:cNvSpPr txBox="1"/>
          <p:nvPr/>
        </p:nvSpPr>
        <p:spPr>
          <a:xfrm>
            <a:off x="3954296" y="2941666"/>
            <a:ext cx="5058408" cy="2246769"/>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if (shipping == “ground”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if (getTotal() &gt; 100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return 0;</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return max (10, getTotalWeight() * 1.5)</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4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if (shipping == “air”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return max(20, getTotalWeight() *3)</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p:txBody>
      </p:sp>
      <p:sp>
        <p:nvSpPr>
          <p:cNvPr id="596" name="Google Shape;596;p52"/>
          <p:cNvSpPr txBox="1"/>
          <p:nvPr/>
        </p:nvSpPr>
        <p:spPr>
          <a:xfrm>
            <a:off x="7758332" y="5453193"/>
            <a:ext cx="3474721"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lt1"/>
                </a:solidFill>
                <a:latin typeface="Arial"/>
                <a:ea typeface="Arial"/>
                <a:cs typeface="Arial"/>
                <a:sym typeface="Arial"/>
              </a:rPr>
              <a:t>you have to change the Order class whenever you add a new</a:t>
            </a:r>
            <a:endParaRPr/>
          </a:p>
          <a:p>
            <a:pPr indent="0" lvl="0" marL="0" marR="0" rtl="0" algn="l">
              <a:spcBef>
                <a:spcPts val="0"/>
              </a:spcBef>
              <a:spcAft>
                <a:spcPts val="0"/>
              </a:spcAft>
              <a:buNone/>
            </a:pPr>
            <a:r>
              <a:rPr i="1" lang="en-US" sz="1400">
                <a:solidFill>
                  <a:schemeClr val="lt1"/>
                </a:solidFill>
                <a:latin typeface="Arial"/>
                <a:ea typeface="Arial"/>
                <a:cs typeface="Arial"/>
                <a:sym typeface="Arial"/>
              </a:rPr>
              <a:t>shipping method to the app</a:t>
            </a:r>
            <a:endParaRPr i="1" sz="1400">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3"/>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602" name="Google Shape;602;p53"/>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603" name="Google Shape;603;p53"/>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Open Close Principle - Example</a:t>
            </a:r>
            <a:endParaRPr/>
          </a:p>
        </p:txBody>
      </p:sp>
      <p:sp>
        <p:nvSpPr>
          <p:cNvPr id="604" name="Google Shape;604;p53"/>
          <p:cNvSpPr txBox="1"/>
          <p:nvPr/>
        </p:nvSpPr>
        <p:spPr>
          <a:xfrm>
            <a:off x="360937" y="718258"/>
            <a:ext cx="11583412" cy="7853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you can solve the problem by applying the </a:t>
            </a:r>
            <a:r>
              <a:rPr b="1" lang="en-US" sz="1600">
                <a:solidFill>
                  <a:schemeClr val="lt1"/>
                </a:solidFill>
                <a:latin typeface="Arial"/>
                <a:ea typeface="Arial"/>
                <a:cs typeface="Arial"/>
                <a:sym typeface="Arial"/>
              </a:rPr>
              <a:t>Strategy pattern</a:t>
            </a:r>
            <a:r>
              <a:rPr b="0" lang="en-US" sz="1600">
                <a:solidFill>
                  <a:schemeClr val="lt1"/>
                </a:solidFill>
                <a:latin typeface="Arial"/>
                <a:ea typeface="Arial"/>
                <a:cs typeface="Arial"/>
                <a:sym typeface="Arial"/>
              </a:rPr>
              <a:t>: start by extracting shipping methods into separate classes with a common interface</a:t>
            </a:r>
            <a:endParaRPr b="0" sz="1600">
              <a:solidFill>
                <a:schemeClr val="lt1"/>
              </a:solidFill>
              <a:latin typeface="Arial"/>
              <a:ea typeface="Arial"/>
              <a:cs typeface="Arial"/>
              <a:sym typeface="Arial"/>
            </a:endParaRPr>
          </a:p>
        </p:txBody>
      </p:sp>
      <p:graphicFrame>
        <p:nvGraphicFramePr>
          <p:cNvPr id="605" name="Google Shape;605;p53"/>
          <p:cNvGraphicFramePr/>
          <p:nvPr/>
        </p:nvGraphicFramePr>
        <p:xfrm>
          <a:off x="360937" y="1684101"/>
          <a:ext cx="3000000" cy="3000000"/>
        </p:xfrm>
        <a:graphic>
          <a:graphicData uri="http://schemas.openxmlformats.org/drawingml/2006/table">
            <a:tbl>
              <a:tblPr bandRow="1" firstRow="1">
                <a:noFill/>
                <a:tableStyleId>{E0F987FD-5F36-4CCE-988B-FE07A7B522A0}</a:tableStyleId>
              </a:tblPr>
              <a:tblGrid>
                <a:gridCol w="3106750"/>
              </a:tblGrid>
              <a:tr h="370850">
                <a:tc>
                  <a:txBody>
                    <a:bodyPr/>
                    <a:lstStyle/>
                    <a:p>
                      <a:pPr indent="0" lvl="0" marL="0" marR="0" rtl="0" algn="ctr">
                        <a:spcBef>
                          <a:spcPts val="0"/>
                        </a:spcBef>
                        <a:spcAft>
                          <a:spcPts val="0"/>
                        </a:spcAft>
                        <a:buNone/>
                      </a:pPr>
                      <a:r>
                        <a:rPr lang="en-US" sz="1600"/>
                        <a:t>Order</a:t>
                      </a:r>
                      <a:endParaRPr/>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 lineItems</a:t>
                      </a:r>
                      <a:endParaRPr sz="1600"/>
                    </a:p>
                    <a:p>
                      <a:pPr indent="0" lvl="0" marL="0" marR="0" rtl="0" algn="l">
                        <a:spcBef>
                          <a:spcPts val="0"/>
                        </a:spcBef>
                        <a:spcAft>
                          <a:spcPts val="0"/>
                        </a:spcAft>
                        <a:buClr>
                          <a:schemeClr val="lt1"/>
                        </a:buClr>
                        <a:buSzPts val="1600"/>
                        <a:buFont typeface="Corbel"/>
                        <a:buNone/>
                      </a:pPr>
                      <a:r>
                        <a:rPr lang="en-US" sz="1600"/>
                        <a:t>- shipping: IShipping</a:t>
                      </a:r>
                      <a:endParaRPr sz="1600"/>
                    </a:p>
                  </a:txBody>
                  <a:tcPr marT="45725" marB="45725" marR="91450" marL="91450"/>
                </a:tc>
              </a:tr>
              <a:tr h="370850">
                <a:tc>
                  <a:txBody>
                    <a:bodyPr/>
                    <a:lstStyle/>
                    <a:p>
                      <a:pPr indent="0" lvl="0" marL="0" marR="0" rtl="0" algn="l">
                        <a:spcBef>
                          <a:spcPts val="0"/>
                        </a:spcBef>
                        <a:spcAft>
                          <a:spcPts val="0"/>
                        </a:spcAft>
                        <a:buNone/>
                      </a:pPr>
                      <a:r>
                        <a:rPr lang="en-US" sz="1600"/>
                        <a:t>+ getTotal()</a:t>
                      </a:r>
                      <a:endParaRPr/>
                    </a:p>
                    <a:p>
                      <a:pPr indent="0" lvl="0" marL="0" marR="0" rtl="0" algn="l">
                        <a:spcBef>
                          <a:spcPts val="0"/>
                        </a:spcBef>
                        <a:spcAft>
                          <a:spcPts val="0"/>
                        </a:spcAft>
                        <a:buNone/>
                      </a:pPr>
                      <a:r>
                        <a:rPr lang="en-US" sz="1600"/>
                        <a:t>+ getTotalWeight()</a:t>
                      </a:r>
                      <a:endParaRPr/>
                    </a:p>
                    <a:p>
                      <a:pPr indent="0" lvl="0" marL="0" marR="0" rtl="0" algn="l">
                        <a:spcBef>
                          <a:spcPts val="0"/>
                        </a:spcBef>
                        <a:spcAft>
                          <a:spcPts val="0"/>
                        </a:spcAft>
                        <a:buNone/>
                      </a:pPr>
                      <a:r>
                        <a:rPr lang="en-US" sz="1600"/>
                        <a:t>+ getShippingType(shipping)</a:t>
                      </a:r>
                      <a:endParaRPr/>
                    </a:p>
                    <a:p>
                      <a:pPr indent="0" lvl="0" marL="0" marR="0" rtl="0" algn="l">
                        <a:spcBef>
                          <a:spcPts val="0"/>
                        </a:spcBef>
                        <a:spcAft>
                          <a:spcPts val="0"/>
                        </a:spcAft>
                        <a:buNone/>
                      </a:pPr>
                      <a:r>
                        <a:rPr lang="en-US" sz="1600"/>
                        <a:t>+ getShippingCost()</a:t>
                      </a:r>
                      <a:endParaRPr/>
                    </a:p>
                    <a:p>
                      <a:pPr indent="0" lvl="0" marL="0" marR="0" rtl="0" algn="l">
                        <a:spcBef>
                          <a:spcPts val="0"/>
                        </a:spcBef>
                        <a:spcAft>
                          <a:spcPts val="0"/>
                        </a:spcAft>
                        <a:buNone/>
                      </a:pPr>
                      <a:r>
                        <a:rPr lang="en-US" sz="1600"/>
                        <a:t>+ getShippingDate()</a:t>
                      </a:r>
                      <a:endParaRPr/>
                    </a:p>
                  </a:txBody>
                  <a:tcPr marT="45725" marB="45725" marR="91450" marL="91450"/>
                </a:tc>
              </a:tr>
            </a:tbl>
          </a:graphicData>
        </a:graphic>
      </p:graphicFrame>
      <p:cxnSp>
        <p:nvCxnSpPr>
          <p:cNvPr id="606" name="Google Shape;606;p53"/>
          <p:cNvCxnSpPr/>
          <p:nvPr/>
        </p:nvCxnSpPr>
        <p:spPr>
          <a:xfrm rot="10800000">
            <a:off x="2276846" y="3545254"/>
            <a:ext cx="0" cy="759460"/>
          </a:xfrm>
          <a:prstGeom prst="straightConnector1">
            <a:avLst/>
          </a:prstGeom>
          <a:noFill/>
          <a:ln cap="flat" cmpd="sng" w="38100">
            <a:solidFill>
              <a:schemeClr val="dk1"/>
            </a:solidFill>
            <a:prstDash val="dash"/>
            <a:miter lim="800000"/>
            <a:headEnd len="sm" w="sm" type="none"/>
            <a:tailEnd len="med" w="med" type="oval"/>
          </a:ln>
        </p:spPr>
      </p:cxnSp>
      <p:sp>
        <p:nvSpPr>
          <p:cNvPr id="607" name="Google Shape;607;p53"/>
          <p:cNvSpPr txBox="1"/>
          <p:nvPr/>
        </p:nvSpPr>
        <p:spPr>
          <a:xfrm>
            <a:off x="247289" y="4396925"/>
            <a:ext cx="3278523" cy="307777"/>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return shipping.GetCost(this)</a:t>
            </a:r>
            <a:endParaRPr/>
          </a:p>
        </p:txBody>
      </p:sp>
      <p:sp>
        <p:nvSpPr>
          <p:cNvPr id="608" name="Google Shape;608;p53"/>
          <p:cNvSpPr txBox="1"/>
          <p:nvPr/>
        </p:nvSpPr>
        <p:spPr>
          <a:xfrm>
            <a:off x="3664633" y="1351607"/>
            <a:ext cx="2335238"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lt1"/>
                </a:solidFill>
                <a:latin typeface="Arial"/>
                <a:ea typeface="Arial"/>
                <a:cs typeface="Arial"/>
                <a:sym typeface="Arial"/>
              </a:rPr>
              <a:t>adding a new shipping method doesn’t require changing existing classes</a:t>
            </a:r>
            <a:endParaRPr i="1" sz="1400">
              <a:solidFill>
                <a:schemeClr val="lt1"/>
              </a:solidFill>
              <a:latin typeface="Arial"/>
              <a:ea typeface="Arial"/>
              <a:cs typeface="Arial"/>
              <a:sym typeface="Arial"/>
            </a:endParaRPr>
          </a:p>
        </p:txBody>
      </p:sp>
      <p:graphicFrame>
        <p:nvGraphicFramePr>
          <p:cNvPr id="609" name="Google Shape;609;p53"/>
          <p:cNvGraphicFramePr/>
          <p:nvPr/>
        </p:nvGraphicFramePr>
        <p:xfrm>
          <a:off x="4213140" y="2135748"/>
          <a:ext cx="3000000" cy="3000000"/>
        </p:xfrm>
        <a:graphic>
          <a:graphicData uri="http://schemas.openxmlformats.org/drawingml/2006/table">
            <a:tbl>
              <a:tblPr bandRow="1" firstRow="1">
                <a:noFill/>
                <a:tableStyleId>{E0F987FD-5F36-4CCE-988B-FE07A7B522A0}</a:tableStyleId>
              </a:tblPr>
              <a:tblGrid>
                <a:gridCol w="3106750"/>
              </a:tblGrid>
              <a:tr h="370850">
                <a:tc>
                  <a:txBody>
                    <a:bodyPr/>
                    <a:lstStyle/>
                    <a:p>
                      <a:pPr indent="0" lvl="0" marL="0" marR="0" rtl="0" algn="ctr">
                        <a:spcBef>
                          <a:spcPts val="0"/>
                        </a:spcBef>
                        <a:spcAft>
                          <a:spcPts val="0"/>
                        </a:spcAft>
                        <a:buNone/>
                      </a:pPr>
                      <a:r>
                        <a:rPr lang="en-US" sz="1600"/>
                        <a:t>&lt;&lt;interface&gt;&gt;</a:t>
                      </a:r>
                      <a:endParaRPr/>
                    </a:p>
                    <a:p>
                      <a:pPr indent="0" lvl="0" marL="0" marR="0" rtl="0" algn="ctr">
                        <a:spcBef>
                          <a:spcPts val="0"/>
                        </a:spcBef>
                        <a:spcAft>
                          <a:spcPts val="0"/>
                        </a:spcAft>
                        <a:buNone/>
                      </a:pPr>
                      <a:r>
                        <a:rPr lang="en-US" sz="1600"/>
                        <a:t>IShipping</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 getCost(Order)</a:t>
                      </a:r>
                      <a:endParaRPr/>
                    </a:p>
                    <a:p>
                      <a:pPr indent="0" lvl="0" marL="0" marR="0" rtl="0" algn="l">
                        <a:spcBef>
                          <a:spcPts val="0"/>
                        </a:spcBef>
                        <a:spcAft>
                          <a:spcPts val="0"/>
                        </a:spcAft>
                        <a:buNone/>
                      </a:pPr>
                      <a:r>
                        <a:rPr lang="en-US" sz="1600"/>
                        <a:t>+ getDate(Order)</a:t>
                      </a:r>
                      <a:endParaRPr/>
                    </a:p>
                  </a:txBody>
                  <a:tcPr marT="45725" marB="45725" marR="91450" marL="91450"/>
                </a:tc>
              </a:tr>
            </a:tbl>
          </a:graphicData>
        </a:graphic>
      </p:graphicFrame>
      <p:cxnSp>
        <p:nvCxnSpPr>
          <p:cNvPr id="610" name="Google Shape;610;p53"/>
          <p:cNvCxnSpPr/>
          <p:nvPr/>
        </p:nvCxnSpPr>
        <p:spPr>
          <a:xfrm rot="10800000">
            <a:off x="4650611" y="3996280"/>
            <a:ext cx="0" cy="442074"/>
          </a:xfrm>
          <a:prstGeom prst="straightConnector1">
            <a:avLst/>
          </a:prstGeom>
          <a:noFill/>
          <a:ln cap="flat" cmpd="sng" w="38100">
            <a:solidFill>
              <a:schemeClr val="dk1"/>
            </a:solidFill>
            <a:prstDash val="dash"/>
            <a:miter lim="800000"/>
            <a:headEnd len="sm" w="sm" type="none"/>
            <a:tailEnd len="sm" w="sm" type="none"/>
          </a:ln>
        </p:spPr>
      </p:cxnSp>
      <p:cxnSp>
        <p:nvCxnSpPr>
          <p:cNvPr id="611" name="Google Shape;611;p53"/>
          <p:cNvCxnSpPr/>
          <p:nvPr/>
        </p:nvCxnSpPr>
        <p:spPr>
          <a:xfrm rot="10800000">
            <a:off x="4650612" y="3996280"/>
            <a:ext cx="2113117" cy="16526"/>
          </a:xfrm>
          <a:prstGeom prst="straightConnector1">
            <a:avLst/>
          </a:prstGeom>
          <a:noFill/>
          <a:ln cap="flat" cmpd="sng" w="38100">
            <a:solidFill>
              <a:schemeClr val="dk1"/>
            </a:solidFill>
            <a:prstDash val="dash"/>
            <a:miter lim="800000"/>
            <a:headEnd len="sm" w="sm" type="none"/>
            <a:tailEnd len="sm" w="sm" type="none"/>
          </a:ln>
        </p:spPr>
      </p:cxnSp>
      <p:cxnSp>
        <p:nvCxnSpPr>
          <p:cNvPr id="612" name="Google Shape;612;p53"/>
          <p:cNvCxnSpPr/>
          <p:nvPr/>
        </p:nvCxnSpPr>
        <p:spPr>
          <a:xfrm rot="10800000">
            <a:off x="6763729" y="3996280"/>
            <a:ext cx="0" cy="442074"/>
          </a:xfrm>
          <a:prstGeom prst="straightConnector1">
            <a:avLst/>
          </a:prstGeom>
          <a:noFill/>
          <a:ln cap="flat" cmpd="sng" w="38100">
            <a:solidFill>
              <a:schemeClr val="dk1"/>
            </a:solidFill>
            <a:prstDash val="dash"/>
            <a:miter lim="800000"/>
            <a:headEnd len="sm" w="sm" type="none"/>
            <a:tailEnd len="sm" w="sm" type="none"/>
          </a:ln>
        </p:spPr>
      </p:cxnSp>
      <p:graphicFrame>
        <p:nvGraphicFramePr>
          <p:cNvPr id="613" name="Google Shape;613;p53"/>
          <p:cNvGraphicFramePr/>
          <p:nvPr/>
        </p:nvGraphicFramePr>
        <p:xfrm>
          <a:off x="3685735" y="4463481"/>
          <a:ext cx="3000000" cy="3000000"/>
        </p:xfrm>
        <a:graphic>
          <a:graphicData uri="http://schemas.openxmlformats.org/drawingml/2006/table">
            <a:tbl>
              <a:tblPr bandRow="1" firstRow="1">
                <a:noFill/>
                <a:tableStyleId>{E0F987FD-5F36-4CCE-988B-FE07A7B522A0}</a:tableStyleId>
              </a:tblPr>
              <a:tblGrid>
                <a:gridCol w="1929750"/>
              </a:tblGrid>
              <a:tr h="370850">
                <a:tc>
                  <a:txBody>
                    <a:bodyPr/>
                    <a:lstStyle/>
                    <a:p>
                      <a:pPr indent="0" lvl="0" marL="0" marR="0" rtl="0" algn="ctr">
                        <a:spcBef>
                          <a:spcPts val="0"/>
                        </a:spcBef>
                        <a:spcAft>
                          <a:spcPts val="0"/>
                        </a:spcAft>
                        <a:buNone/>
                      </a:pPr>
                      <a:r>
                        <a:rPr lang="en-US" sz="1600"/>
                        <a:t>Ground</a:t>
                      </a:r>
                      <a:endParaRPr/>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a:t>
                      </a:r>
                      <a:endParaRPr/>
                    </a:p>
                  </a:txBody>
                  <a:tcPr marT="45725" marB="45725" marR="91450" marL="91450"/>
                </a:tc>
              </a:tr>
              <a:tr h="370850">
                <a:tc>
                  <a:txBody>
                    <a:bodyPr/>
                    <a:lstStyle/>
                    <a:p>
                      <a:pPr indent="0" lvl="0" marL="0" marR="0" rtl="0" algn="l">
                        <a:spcBef>
                          <a:spcPts val="0"/>
                        </a:spcBef>
                        <a:spcAft>
                          <a:spcPts val="0"/>
                        </a:spcAft>
                        <a:buNone/>
                      </a:pPr>
                      <a:r>
                        <a:rPr lang="en-US" sz="1600"/>
                        <a:t>+ getCost(order)</a:t>
                      </a:r>
                      <a:endParaRPr/>
                    </a:p>
                    <a:p>
                      <a:pPr indent="0" lvl="0" marL="0" marR="0" rtl="0" algn="l">
                        <a:spcBef>
                          <a:spcPts val="0"/>
                        </a:spcBef>
                        <a:spcAft>
                          <a:spcPts val="0"/>
                        </a:spcAft>
                        <a:buNone/>
                      </a:pPr>
                      <a:r>
                        <a:rPr lang="en-US" sz="1600"/>
                        <a:t>+ getDate(order)</a:t>
                      </a:r>
                      <a:endParaRPr/>
                    </a:p>
                  </a:txBody>
                  <a:tcPr marT="45725" marB="45725" marR="91450" marL="91450"/>
                </a:tc>
              </a:tr>
            </a:tbl>
          </a:graphicData>
        </a:graphic>
      </p:graphicFrame>
      <p:graphicFrame>
        <p:nvGraphicFramePr>
          <p:cNvPr id="614" name="Google Shape;614;p53"/>
          <p:cNvGraphicFramePr/>
          <p:nvPr/>
        </p:nvGraphicFramePr>
        <p:xfrm>
          <a:off x="5775407" y="4487591"/>
          <a:ext cx="3000000" cy="3000000"/>
        </p:xfrm>
        <a:graphic>
          <a:graphicData uri="http://schemas.openxmlformats.org/drawingml/2006/table">
            <a:tbl>
              <a:tblPr bandRow="1" firstRow="1">
                <a:noFill/>
                <a:tableStyleId>{E0F987FD-5F36-4CCE-988B-FE07A7B522A0}</a:tableStyleId>
              </a:tblPr>
              <a:tblGrid>
                <a:gridCol w="1929750"/>
              </a:tblGrid>
              <a:tr h="346650">
                <a:tc>
                  <a:txBody>
                    <a:bodyPr/>
                    <a:lstStyle/>
                    <a:p>
                      <a:pPr indent="0" lvl="0" marL="0" marR="0" rtl="0" algn="ctr">
                        <a:spcBef>
                          <a:spcPts val="0"/>
                        </a:spcBef>
                        <a:spcAft>
                          <a:spcPts val="0"/>
                        </a:spcAft>
                        <a:buNone/>
                      </a:pPr>
                      <a:r>
                        <a:rPr lang="en-US" sz="1600"/>
                        <a:t>Air</a:t>
                      </a:r>
                      <a:endParaRPr/>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a:t>
                      </a:r>
                      <a:endParaRPr/>
                    </a:p>
                  </a:txBody>
                  <a:tcPr marT="45725" marB="45725" marR="91450" marL="91450"/>
                </a:tc>
              </a:tr>
              <a:tr h="370850">
                <a:tc>
                  <a:txBody>
                    <a:bodyPr/>
                    <a:lstStyle/>
                    <a:p>
                      <a:pPr indent="0" lvl="0" marL="0" marR="0" rtl="0" algn="l">
                        <a:spcBef>
                          <a:spcPts val="0"/>
                        </a:spcBef>
                        <a:spcAft>
                          <a:spcPts val="0"/>
                        </a:spcAft>
                        <a:buNone/>
                      </a:pPr>
                      <a:r>
                        <a:rPr lang="en-US" sz="1600"/>
                        <a:t>+ getCost(order)</a:t>
                      </a:r>
                      <a:endParaRPr/>
                    </a:p>
                    <a:p>
                      <a:pPr indent="0" lvl="0" marL="0" marR="0" rtl="0" algn="l">
                        <a:spcBef>
                          <a:spcPts val="0"/>
                        </a:spcBef>
                        <a:spcAft>
                          <a:spcPts val="0"/>
                        </a:spcAft>
                        <a:buNone/>
                      </a:pPr>
                      <a:r>
                        <a:rPr lang="en-US" sz="1600"/>
                        <a:t>+ getDate(order)</a:t>
                      </a:r>
                      <a:endParaRPr/>
                    </a:p>
                  </a:txBody>
                  <a:tcPr marT="45725" marB="45725" marR="91450" marL="91450"/>
                </a:tc>
              </a:tr>
            </a:tbl>
          </a:graphicData>
        </a:graphic>
      </p:graphicFrame>
      <p:cxnSp>
        <p:nvCxnSpPr>
          <p:cNvPr id="615" name="Google Shape;615;p53"/>
          <p:cNvCxnSpPr/>
          <p:nvPr/>
        </p:nvCxnSpPr>
        <p:spPr>
          <a:xfrm rot="10800000">
            <a:off x="5775407" y="3907728"/>
            <a:ext cx="1" cy="88553"/>
          </a:xfrm>
          <a:prstGeom prst="straightConnector1">
            <a:avLst/>
          </a:prstGeom>
          <a:noFill/>
          <a:ln cap="flat" cmpd="sng" w="38100">
            <a:solidFill>
              <a:schemeClr val="dk1"/>
            </a:solidFill>
            <a:prstDash val="dash"/>
            <a:miter lim="800000"/>
            <a:headEnd len="sm" w="sm" type="none"/>
            <a:tailEnd len="sm" w="sm" type="none"/>
          </a:ln>
        </p:spPr>
      </p:cxnSp>
      <p:sp>
        <p:nvSpPr>
          <p:cNvPr id="616" name="Google Shape;616;p53"/>
          <p:cNvSpPr/>
          <p:nvPr/>
        </p:nvSpPr>
        <p:spPr>
          <a:xfrm>
            <a:off x="5681910" y="3713439"/>
            <a:ext cx="186593" cy="158780"/>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617" name="Google Shape;617;p53"/>
          <p:cNvCxnSpPr/>
          <p:nvPr/>
        </p:nvCxnSpPr>
        <p:spPr>
          <a:xfrm flipH="1" rot="10800000">
            <a:off x="2842840" y="5396676"/>
            <a:ext cx="879230" cy="1"/>
          </a:xfrm>
          <a:prstGeom prst="straightConnector1">
            <a:avLst/>
          </a:prstGeom>
          <a:noFill/>
          <a:ln cap="flat" cmpd="sng" w="38100">
            <a:solidFill>
              <a:schemeClr val="dk1"/>
            </a:solidFill>
            <a:prstDash val="dash"/>
            <a:miter lim="800000"/>
            <a:headEnd len="sm" w="sm" type="none"/>
            <a:tailEnd len="med" w="med" type="oval"/>
          </a:ln>
        </p:spPr>
      </p:cxnSp>
      <p:sp>
        <p:nvSpPr>
          <p:cNvPr id="618" name="Google Shape;618;p53"/>
          <p:cNvSpPr txBox="1"/>
          <p:nvPr/>
        </p:nvSpPr>
        <p:spPr>
          <a:xfrm>
            <a:off x="247289" y="5851315"/>
            <a:ext cx="5193433" cy="954107"/>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if (order.getTotal() &gt; 100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return 0;</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return max (10, order.getTotalWeight() * 1.5)</a:t>
            </a:r>
            <a:endParaRPr/>
          </a:p>
        </p:txBody>
      </p:sp>
      <p:cxnSp>
        <p:nvCxnSpPr>
          <p:cNvPr id="619" name="Google Shape;619;p53"/>
          <p:cNvCxnSpPr/>
          <p:nvPr/>
        </p:nvCxnSpPr>
        <p:spPr>
          <a:xfrm rot="10800000">
            <a:off x="2844005" y="5409241"/>
            <a:ext cx="0" cy="442074"/>
          </a:xfrm>
          <a:prstGeom prst="straightConnector1">
            <a:avLst/>
          </a:prstGeom>
          <a:noFill/>
          <a:ln cap="flat" cmpd="sng" w="38100">
            <a:solidFill>
              <a:schemeClr val="dk1"/>
            </a:solidFill>
            <a:prstDash val="dash"/>
            <a:miter lim="800000"/>
            <a:headEnd len="sm" w="sm" type="none"/>
            <a:tailEnd len="sm" w="sm" type="none"/>
          </a:ln>
        </p:spPr>
      </p:cxnSp>
      <p:sp>
        <p:nvSpPr>
          <p:cNvPr id="620" name="Google Shape;620;p53"/>
          <p:cNvSpPr txBox="1"/>
          <p:nvPr/>
        </p:nvSpPr>
        <p:spPr>
          <a:xfrm>
            <a:off x="8065343" y="1601614"/>
            <a:ext cx="3765720"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now when you need to implement a new shipping method, you</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can derive a new class from the </a:t>
            </a:r>
            <a:r>
              <a:rPr lang="en-US" sz="1600">
                <a:solidFill>
                  <a:schemeClr val="lt1"/>
                </a:solidFill>
                <a:latin typeface="Courier New"/>
                <a:ea typeface="Courier New"/>
                <a:cs typeface="Courier New"/>
                <a:sym typeface="Courier New"/>
              </a:rPr>
              <a:t>IShipping</a:t>
            </a:r>
            <a:r>
              <a:rPr lang="en-US" sz="1600">
                <a:solidFill>
                  <a:schemeClr val="lt1"/>
                </a:solidFill>
                <a:latin typeface="Arial"/>
                <a:ea typeface="Arial"/>
                <a:cs typeface="Arial"/>
                <a:sym typeface="Arial"/>
              </a:rPr>
              <a:t> interface without</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touching any of the </a:t>
            </a:r>
            <a:r>
              <a:rPr lang="en-US" sz="1600">
                <a:solidFill>
                  <a:schemeClr val="lt1"/>
                </a:solidFill>
                <a:latin typeface="Courier New"/>
                <a:ea typeface="Courier New"/>
                <a:cs typeface="Courier New"/>
                <a:sym typeface="Courier New"/>
              </a:rPr>
              <a:t>Order</a:t>
            </a:r>
            <a:r>
              <a:rPr lang="en-US" sz="1600">
                <a:solidFill>
                  <a:schemeClr val="lt1"/>
                </a:solidFill>
                <a:latin typeface="Arial"/>
                <a:ea typeface="Arial"/>
                <a:cs typeface="Arial"/>
                <a:sym typeface="Arial"/>
              </a:rPr>
              <a:t> class’ code</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en-US" sz="1600">
                <a:solidFill>
                  <a:schemeClr val="lt1"/>
                </a:solidFill>
                <a:latin typeface="Arial"/>
                <a:ea typeface="Arial"/>
                <a:cs typeface="Arial"/>
                <a:sym typeface="Arial"/>
              </a:rPr>
              <a:t>The client code of the</a:t>
            </a:r>
            <a:endParaRPr/>
          </a:p>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Order</a:t>
            </a:r>
            <a:r>
              <a:rPr lang="en-US" sz="1600">
                <a:solidFill>
                  <a:schemeClr val="lt1"/>
                </a:solidFill>
                <a:latin typeface="Arial"/>
                <a:ea typeface="Arial"/>
                <a:cs typeface="Arial"/>
                <a:sym typeface="Arial"/>
              </a:rPr>
              <a:t> class will link orders with a shipping object of the new</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class whenever the user selects this shipping methods in the UI</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en-US" sz="1600">
                <a:solidFill>
                  <a:schemeClr val="lt1"/>
                </a:solidFill>
                <a:latin typeface="Arial"/>
                <a:ea typeface="Arial"/>
                <a:cs typeface="Arial"/>
                <a:sym typeface="Arial"/>
              </a:rPr>
              <a:t>as a bonus, this solution let you move the delivery time calculation</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to more relevant classes, according to the </a:t>
            </a:r>
            <a:r>
              <a:rPr b="1" lang="en-US" sz="1600">
                <a:solidFill>
                  <a:schemeClr val="lt1"/>
                </a:solidFill>
                <a:latin typeface="Arial"/>
                <a:ea typeface="Arial"/>
                <a:cs typeface="Arial"/>
                <a:sym typeface="Arial"/>
              </a:rPr>
              <a:t>single responsibility</a:t>
            </a:r>
            <a:endParaRPr/>
          </a:p>
          <a:p>
            <a:pPr indent="0" lvl="0" marL="0" marR="0" rtl="0" algn="l">
              <a:spcBef>
                <a:spcPts val="0"/>
              </a:spcBef>
              <a:spcAft>
                <a:spcPts val="0"/>
              </a:spcAft>
              <a:buNone/>
            </a:pPr>
            <a:r>
              <a:rPr b="1" lang="en-US" sz="1600">
                <a:solidFill>
                  <a:schemeClr val="lt1"/>
                </a:solidFill>
                <a:latin typeface="Arial"/>
                <a:ea typeface="Arial"/>
                <a:cs typeface="Arial"/>
                <a:sym typeface="Arial"/>
              </a:rPr>
              <a:t>principle</a:t>
            </a:r>
            <a:endParaRPr sz="1600">
              <a:solidFill>
                <a:schemeClr val="lt1"/>
              </a:solidFill>
              <a:latin typeface="Arial"/>
              <a:ea typeface="Arial"/>
              <a:cs typeface="Arial"/>
              <a:sym typeface="Arial"/>
            </a:endParaRPr>
          </a:p>
        </p:txBody>
      </p:sp>
      <p:grpSp>
        <p:nvGrpSpPr>
          <p:cNvPr id="621" name="Google Shape;621;p53"/>
          <p:cNvGrpSpPr/>
          <p:nvPr/>
        </p:nvGrpSpPr>
        <p:grpSpPr>
          <a:xfrm>
            <a:off x="2396717" y="2406476"/>
            <a:ext cx="1760286" cy="209131"/>
            <a:chOff x="2396717" y="2406476"/>
            <a:chExt cx="1760286" cy="209131"/>
          </a:xfrm>
        </p:grpSpPr>
        <p:cxnSp>
          <p:nvCxnSpPr>
            <p:cNvPr id="622" name="Google Shape;622;p53"/>
            <p:cNvCxnSpPr/>
            <p:nvPr/>
          </p:nvCxnSpPr>
          <p:spPr>
            <a:xfrm>
              <a:off x="2630658" y="2511042"/>
              <a:ext cx="1526345" cy="0"/>
            </a:xfrm>
            <a:prstGeom prst="straightConnector1">
              <a:avLst/>
            </a:prstGeom>
            <a:noFill/>
            <a:ln cap="flat" cmpd="sng" w="38100">
              <a:solidFill>
                <a:schemeClr val="dk1"/>
              </a:solidFill>
              <a:prstDash val="solid"/>
              <a:miter lim="800000"/>
              <a:headEnd len="sm" w="sm" type="none"/>
              <a:tailEnd len="med" w="med" type="stealth"/>
            </a:ln>
          </p:spPr>
        </p:cxnSp>
        <p:sp>
          <p:nvSpPr>
            <p:cNvPr id="623" name="Google Shape;623;p53"/>
            <p:cNvSpPr/>
            <p:nvPr/>
          </p:nvSpPr>
          <p:spPr>
            <a:xfrm>
              <a:off x="2396717" y="2406476"/>
              <a:ext cx="218116" cy="209131"/>
            </a:xfrm>
            <a:prstGeom prst="diamond">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4"/>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629" name="Google Shape;629;p54"/>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630" name="Google Shape;630;p54"/>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Liskov Substitution Principle</a:t>
            </a:r>
            <a:endParaRPr/>
          </a:p>
        </p:txBody>
      </p:sp>
      <p:sp>
        <p:nvSpPr>
          <p:cNvPr id="631" name="Google Shape;631;p54"/>
          <p:cNvSpPr txBox="1"/>
          <p:nvPr/>
        </p:nvSpPr>
        <p:spPr>
          <a:xfrm>
            <a:off x="360937" y="718258"/>
            <a:ext cx="11583412" cy="39246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600">
                <a:solidFill>
                  <a:schemeClr val="lt1"/>
                </a:solidFill>
                <a:latin typeface="Arial"/>
                <a:ea typeface="Arial"/>
                <a:cs typeface="Arial"/>
                <a:sym typeface="Arial"/>
              </a:rPr>
              <a:t>when extending a class, remember that you should be able to pass objects of the subclass in place of objects of the parent class without breaking the client code</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the subclass should remain compatible with the behavior of the superclass: when overriding a method, extend the base behavior rather than replacing it with something else entirely</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is a set of checks that help predict whether a subclass remains compatible with the code that was able to work with objects of the superclass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unlike other design principles which are wide open for interpretation, the substitution principle has a set of formal requirements for subclasses, and specifically for their methods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55"/>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637" name="Google Shape;637;p55"/>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638" name="Google Shape;638;p55"/>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Liskov Substitution Principle – checklist 1</a:t>
            </a:r>
            <a:endParaRPr/>
          </a:p>
        </p:txBody>
      </p:sp>
      <p:sp>
        <p:nvSpPr>
          <p:cNvPr id="639" name="Google Shape;639;p55"/>
          <p:cNvSpPr txBox="1"/>
          <p:nvPr/>
        </p:nvSpPr>
        <p:spPr>
          <a:xfrm>
            <a:off x="360937" y="718258"/>
            <a:ext cx="11583412" cy="521732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Parameter types in a method of a subclass should match or be more abstract than parameter types in the method of the superclass</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a class with a method that’s supposed to feed cats: </a:t>
            </a:r>
            <a:r>
              <a:rPr b="0" i="0" lang="en-US" sz="1600" u="none" cap="none" strike="noStrike">
                <a:solidFill>
                  <a:schemeClr val="lt1"/>
                </a:solidFill>
                <a:latin typeface="Courier New"/>
                <a:ea typeface="Courier New"/>
                <a:cs typeface="Courier New"/>
                <a:sym typeface="Courier New"/>
              </a:rPr>
              <a:t>feed(Cat c)</a:t>
            </a:r>
            <a:r>
              <a:rPr b="0" i="0" lang="en-US" sz="1600" u="none" cap="none" strike="noStrike">
                <a:solidFill>
                  <a:schemeClr val="lt1"/>
                </a:solidFill>
                <a:latin typeface="Arial"/>
                <a:ea typeface="Arial"/>
                <a:cs typeface="Arial"/>
                <a:sym typeface="Arial"/>
              </a:rPr>
              <a:t>: client code always passes </a:t>
            </a:r>
            <a:r>
              <a:rPr b="0" i="0" lang="en-US" sz="1600" u="none" cap="none" strike="noStrike">
                <a:solidFill>
                  <a:schemeClr val="lt1"/>
                </a:solidFill>
                <a:latin typeface="Courier New"/>
                <a:ea typeface="Courier New"/>
                <a:cs typeface="Courier New"/>
                <a:sym typeface="Courier New"/>
              </a:rPr>
              <a:t>Cat</a:t>
            </a:r>
            <a:r>
              <a:rPr b="0" i="0" lang="en-US" sz="1600" u="none" cap="none" strike="noStrike">
                <a:solidFill>
                  <a:schemeClr val="lt1"/>
                </a:solidFill>
                <a:latin typeface="Arial"/>
                <a:ea typeface="Arial"/>
                <a:cs typeface="Arial"/>
                <a:sym typeface="Arial"/>
              </a:rPr>
              <a:t> objects into this method</a:t>
            </a:r>
            <a:endParaRPr/>
          </a:p>
          <a:p>
            <a:pPr indent="-285750" lvl="1" marL="742950" marR="0" rtl="0" algn="l">
              <a:lnSpc>
                <a:spcPct val="150000"/>
              </a:lnSpc>
              <a:spcBef>
                <a:spcPts val="0"/>
              </a:spcBef>
              <a:spcAft>
                <a:spcPts val="0"/>
              </a:spcAft>
              <a:buClr>
                <a:schemeClr val="lt1"/>
              </a:buClr>
              <a:buSzPts val="1600"/>
              <a:buFont typeface="Arial"/>
              <a:buChar char="•"/>
            </a:pPr>
            <a:r>
              <a:rPr b="1" i="0" lang="en-US" sz="1600" u="none" cap="none" strike="noStrike">
                <a:solidFill>
                  <a:schemeClr val="lt1"/>
                </a:solidFill>
                <a:latin typeface="Arial"/>
                <a:ea typeface="Arial"/>
                <a:cs typeface="Arial"/>
                <a:sym typeface="Arial"/>
              </a:rPr>
              <a:t>GOOD</a:t>
            </a:r>
            <a:r>
              <a:rPr b="0" i="0" lang="en-US" sz="1600" u="none" cap="none" strike="noStrike">
                <a:solidFill>
                  <a:schemeClr val="lt1"/>
                </a:solidFill>
                <a:latin typeface="Arial"/>
                <a:ea typeface="Arial"/>
                <a:cs typeface="Arial"/>
                <a:sym typeface="Arial"/>
              </a:rPr>
              <a:t>: you create a subclass that override the method so that it can feed any animal (a superclass of cats): </a:t>
            </a:r>
            <a:r>
              <a:rPr b="0" i="0" lang="en-US" sz="1600" u="none" cap="none" strike="noStrike">
                <a:solidFill>
                  <a:schemeClr val="lt1"/>
                </a:solidFill>
                <a:latin typeface="Courier New"/>
                <a:ea typeface="Courier New"/>
                <a:cs typeface="Courier New"/>
                <a:sym typeface="Courier New"/>
              </a:rPr>
              <a:t>feed(Animal c)</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Now if you pass an object of this subclass instead of an object of the superclass to the client code, everything would still work fine</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the method can feed all animals, so it can still feed any cat passed by the client</a:t>
            </a:r>
            <a:endParaRPr/>
          </a:p>
          <a:p>
            <a:pPr indent="-285750" lvl="1" marL="742950" marR="0" rtl="0" algn="l">
              <a:lnSpc>
                <a:spcPct val="150000"/>
              </a:lnSpc>
              <a:spcBef>
                <a:spcPts val="0"/>
              </a:spcBef>
              <a:spcAft>
                <a:spcPts val="0"/>
              </a:spcAft>
              <a:buClr>
                <a:schemeClr val="lt1"/>
              </a:buClr>
              <a:buSzPts val="1600"/>
              <a:buFont typeface="Arial"/>
              <a:buChar char="•"/>
            </a:pPr>
            <a:r>
              <a:rPr b="1" i="0" lang="en-US" sz="1600" u="none" cap="none" strike="noStrike">
                <a:solidFill>
                  <a:schemeClr val="lt1"/>
                </a:solidFill>
                <a:latin typeface="Arial"/>
                <a:ea typeface="Arial"/>
                <a:cs typeface="Arial"/>
                <a:sym typeface="Arial"/>
              </a:rPr>
              <a:t>BAD</a:t>
            </a:r>
            <a:r>
              <a:rPr b="0" i="0" lang="en-US" sz="1600" u="none" cap="none" strike="noStrike">
                <a:solidFill>
                  <a:schemeClr val="lt1"/>
                </a:solidFill>
                <a:latin typeface="Arial"/>
                <a:ea typeface="Arial"/>
                <a:cs typeface="Arial"/>
                <a:sym typeface="Arial"/>
              </a:rPr>
              <a:t>: you create another subclass and restricted the feeding method to only accept Bengal cats (a subclass of cats): </a:t>
            </a:r>
            <a:r>
              <a:rPr b="0" i="0" lang="en-US" sz="1600" u="none" cap="none" strike="noStrike">
                <a:solidFill>
                  <a:schemeClr val="lt1"/>
                </a:solidFill>
                <a:latin typeface="Courier New"/>
                <a:ea typeface="Courier New"/>
                <a:cs typeface="Courier New"/>
                <a:sym typeface="Courier New"/>
              </a:rPr>
              <a:t>feed(BengalCat c)</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What will happen to the client code if you link it with an object like this instead of with the original class? Since the method can only feed a specific breed of cats, it won’t serve generic cats passed by the client, breaking all related functionality</a:t>
            </a:r>
            <a:endParaRPr/>
          </a:p>
        </p:txBody>
      </p:sp>
      <p:sp>
        <p:nvSpPr>
          <p:cNvPr id="640" name="Google Shape;640;p55"/>
          <p:cNvSpPr txBox="1"/>
          <p:nvPr/>
        </p:nvSpPr>
        <p:spPr>
          <a:xfrm>
            <a:off x="5736237" y="5901417"/>
            <a:ext cx="6094826" cy="369332"/>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Contravariance of method parameter types in the subtype</a:t>
            </a:r>
            <a:endParaRPr sz="1800">
              <a:solidFill>
                <a:schemeClr val="lt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6"/>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646" name="Google Shape;646;p56"/>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647" name="Google Shape;647;p56"/>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Liskov Substitution Principle – checklist 2</a:t>
            </a:r>
            <a:endParaRPr/>
          </a:p>
        </p:txBody>
      </p:sp>
      <p:sp>
        <p:nvSpPr>
          <p:cNvPr id="648" name="Google Shape;648;p56"/>
          <p:cNvSpPr txBox="1"/>
          <p:nvPr/>
        </p:nvSpPr>
        <p:spPr>
          <a:xfrm>
            <a:off x="360937" y="718258"/>
            <a:ext cx="11583412" cy="337066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Return type in a method of a subclass should match or be a subtype of the return type in the method of the superclass</a:t>
            </a:r>
            <a:r>
              <a:rPr b="0" lang="en-US" sz="1600">
                <a:solidFill>
                  <a:schemeClr val="lt1"/>
                </a:solidFill>
                <a:latin typeface="Arial"/>
                <a:ea typeface="Arial"/>
                <a:cs typeface="Arial"/>
                <a:sym typeface="Arial"/>
              </a:rPr>
              <a:t>: </a:t>
            </a:r>
            <a:r>
              <a:rPr b="1" lang="en-US" sz="1600">
                <a:solidFill>
                  <a:schemeClr val="lt1"/>
                </a:solidFill>
                <a:latin typeface="Arial"/>
                <a:ea typeface="Arial"/>
                <a:cs typeface="Arial"/>
                <a:sym typeface="Arial"/>
              </a:rPr>
              <a:t>a</a:t>
            </a:r>
            <a:r>
              <a:rPr b="0" lang="en-US" sz="1600">
                <a:solidFill>
                  <a:schemeClr val="lt1"/>
                </a:solidFill>
                <a:latin typeface="Arial"/>
                <a:ea typeface="Arial"/>
                <a:cs typeface="Arial"/>
                <a:sym typeface="Arial"/>
              </a:rPr>
              <a:t>s you can see, requirements for a return type are inverse to requirements for parameter types</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you have a class with a method </a:t>
            </a:r>
            <a:r>
              <a:rPr b="0" i="0" lang="en-US" sz="1600" u="none" cap="none" strike="noStrike">
                <a:solidFill>
                  <a:schemeClr val="lt1"/>
                </a:solidFill>
                <a:latin typeface="Courier New"/>
                <a:ea typeface="Courier New"/>
                <a:cs typeface="Courier New"/>
                <a:sym typeface="Courier New"/>
              </a:rPr>
              <a:t>buyCat() : Cat</a:t>
            </a:r>
            <a:r>
              <a:rPr b="0" i="0" lang="en-US" sz="1600" u="none" cap="none" strike="noStrike">
                <a:solidFill>
                  <a:schemeClr val="lt1"/>
                </a:solidFill>
                <a:latin typeface="Arial"/>
                <a:ea typeface="Arial"/>
                <a:cs typeface="Arial"/>
                <a:sym typeface="Arial"/>
              </a:rPr>
              <a:t>. The client code expects to receive any cat as a result of executing this method</a:t>
            </a:r>
            <a:endParaRPr/>
          </a:p>
          <a:p>
            <a:pPr indent="-285750" lvl="1" marL="742950" marR="0" rtl="0" algn="l">
              <a:lnSpc>
                <a:spcPct val="150000"/>
              </a:lnSpc>
              <a:spcBef>
                <a:spcPts val="0"/>
              </a:spcBef>
              <a:spcAft>
                <a:spcPts val="0"/>
              </a:spcAft>
              <a:buClr>
                <a:schemeClr val="lt1"/>
              </a:buClr>
              <a:buSzPts val="1600"/>
              <a:buFont typeface="Arial"/>
              <a:buChar char="•"/>
            </a:pPr>
            <a:r>
              <a:rPr b="1" i="0" lang="en-US" sz="1600" u="none" cap="none" strike="noStrike">
                <a:solidFill>
                  <a:schemeClr val="lt1"/>
                </a:solidFill>
                <a:latin typeface="Arial"/>
                <a:ea typeface="Arial"/>
                <a:cs typeface="Arial"/>
                <a:sym typeface="Arial"/>
              </a:rPr>
              <a:t>GOOD</a:t>
            </a:r>
            <a:r>
              <a:rPr b="0" i="0" lang="en-US" sz="1600" u="none" cap="none" strike="noStrike">
                <a:solidFill>
                  <a:schemeClr val="lt1"/>
                </a:solidFill>
                <a:latin typeface="Arial"/>
                <a:ea typeface="Arial"/>
                <a:cs typeface="Arial"/>
                <a:sym typeface="Arial"/>
              </a:rPr>
              <a:t>: a subclass overrides the method as follows: </a:t>
            </a:r>
            <a:r>
              <a:rPr b="0" i="0" lang="en-US" sz="1600" u="none" cap="none" strike="noStrike">
                <a:solidFill>
                  <a:schemeClr val="lt1"/>
                </a:solidFill>
                <a:latin typeface="Courier New"/>
                <a:ea typeface="Courier New"/>
                <a:cs typeface="Courier New"/>
                <a:sym typeface="Courier New"/>
              </a:rPr>
              <a:t>buyCat(): BengalCat</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the client gets a Bengal cat, which is still a cat, so everything is okay</a:t>
            </a:r>
            <a:endParaRPr/>
          </a:p>
          <a:p>
            <a:pPr indent="-285750" lvl="1" marL="742950" marR="0" rtl="0" algn="l">
              <a:lnSpc>
                <a:spcPct val="150000"/>
              </a:lnSpc>
              <a:spcBef>
                <a:spcPts val="0"/>
              </a:spcBef>
              <a:spcAft>
                <a:spcPts val="0"/>
              </a:spcAft>
              <a:buClr>
                <a:schemeClr val="lt1"/>
              </a:buClr>
              <a:buSzPts val="1600"/>
              <a:buFont typeface="Arial"/>
              <a:buChar char="•"/>
            </a:pPr>
            <a:r>
              <a:rPr b="1" i="0" lang="en-US" sz="1600" u="none" cap="none" strike="noStrike">
                <a:solidFill>
                  <a:schemeClr val="lt1"/>
                </a:solidFill>
                <a:latin typeface="Arial"/>
                <a:ea typeface="Arial"/>
                <a:cs typeface="Arial"/>
                <a:sym typeface="Arial"/>
              </a:rPr>
              <a:t>BAD</a:t>
            </a:r>
            <a:r>
              <a:rPr b="0" i="0" lang="en-US" sz="1600" u="none" cap="none" strike="noStrike">
                <a:solidFill>
                  <a:schemeClr val="lt1"/>
                </a:solidFill>
                <a:latin typeface="Arial"/>
                <a:ea typeface="Arial"/>
                <a:cs typeface="Arial"/>
                <a:sym typeface="Arial"/>
              </a:rPr>
              <a:t>: a subclass overrides the method as follows: </a:t>
            </a:r>
            <a:r>
              <a:rPr b="0" i="0" lang="en-US" sz="1600" u="none" cap="none" strike="noStrike">
                <a:solidFill>
                  <a:schemeClr val="lt1"/>
                </a:solidFill>
                <a:latin typeface="Courier New"/>
                <a:ea typeface="Courier New"/>
                <a:cs typeface="Courier New"/>
                <a:sym typeface="Courier New"/>
              </a:rPr>
              <a:t>buyCat(): Animal</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the client code breaks since it receives an unknown generic animal (an alligator? a bear?) that doesn’t fit a structure designed for a cat</a:t>
            </a:r>
            <a:endParaRPr/>
          </a:p>
        </p:txBody>
      </p:sp>
      <p:sp>
        <p:nvSpPr>
          <p:cNvPr id="649" name="Google Shape;649;p56"/>
          <p:cNvSpPr txBox="1"/>
          <p:nvPr/>
        </p:nvSpPr>
        <p:spPr>
          <a:xfrm>
            <a:off x="5736237" y="4346937"/>
            <a:ext cx="6094826" cy="369332"/>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Covariance of method return types in the subtype</a:t>
            </a:r>
            <a:endParaRPr sz="1800">
              <a:solidFill>
                <a:schemeClr val="lt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7"/>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655" name="Google Shape;655;p57"/>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656" name="Google Shape;656;p57"/>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Liskov Substitution Principle – checklist 3</a:t>
            </a:r>
            <a:endParaRPr/>
          </a:p>
        </p:txBody>
      </p:sp>
      <p:sp>
        <p:nvSpPr>
          <p:cNvPr id="657" name="Google Shape;657;p57"/>
          <p:cNvSpPr txBox="1"/>
          <p:nvPr/>
        </p:nvSpPr>
        <p:spPr>
          <a:xfrm>
            <a:off x="360937" y="718258"/>
            <a:ext cx="11583412" cy="226267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A method in a subclass shouldn’t throw types of exceptions which the base method isn’t expected to throw</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in other words, types of exceptions should match or be subtypes of the ones that the base method is already able to throw</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this rule comes from the fact that try-catch blocks in the client code target specific types of exceptions which the base method is likely to throw: therefore, an unexpected exception might slip through the defensive lines of the client code and crash the entire application.</a:t>
            </a:r>
            <a:endParaRPr/>
          </a:p>
        </p:txBody>
      </p:sp>
      <p:sp>
        <p:nvSpPr>
          <p:cNvPr id="658" name="Google Shape;658;p57"/>
          <p:cNvSpPr txBox="1"/>
          <p:nvPr/>
        </p:nvSpPr>
        <p:spPr>
          <a:xfrm>
            <a:off x="5736237" y="3580246"/>
            <a:ext cx="6094826" cy="923330"/>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New exceptions cannot be thrown by the methods in the subtype, except if they are subtypes of exceptions thrown by the methods of the supertype</a:t>
            </a:r>
            <a:endParaRPr/>
          </a:p>
        </p:txBody>
      </p:sp>
      <p:sp>
        <p:nvSpPr>
          <p:cNvPr id="659" name="Google Shape;659;p57"/>
          <p:cNvSpPr txBox="1"/>
          <p:nvPr/>
        </p:nvSpPr>
        <p:spPr>
          <a:xfrm>
            <a:off x="360937" y="5329489"/>
            <a:ext cx="6094826" cy="738664"/>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NOTE: in most modern programming languages, especially statically typed ones (Java, C#, and others), these rules are built into the language</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you won’t be able to compile a program that violates these rules</a:t>
            </a:r>
            <a:endParaRPr sz="1400">
              <a:solidFill>
                <a:schemeClr val="lt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8"/>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665" name="Google Shape;665;p58"/>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666" name="Google Shape;666;p58"/>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Liskov Substitution Principle – checklist 4</a:t>
            </a:r>
            <a:endParaRPr/>
          </a:p>
        </p:txBody>
      </p:sp>
      <p:sp>
        <p:nvSpPr>
          <p:cNvPr id="667" name="Google Shape;667;p58"/>
          <p:cNvSpPr txBox="1"/>
          <p:nvPr/>
        </p:nvSpPr>
        <p:spPr>
          <a:xfrm>
            <a:off x="360937" y="718258"/>
            <a:ext cx="11583412" cy="226267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a subclass shouldn’t strengthen pre-conditions</a:t>
            </a:r>
            <a:endParaRPr b="0" sz="1600">
              <a:solidFill>
                <a:schemeClr val="lt1"/>
              </a:solidFill>
              <a:latin typeface="Arial"/>
              <a:ea typeface="Arial"/>
              <a:cs typeface="Arial"/>
              <a:sym typeface="Arial"/>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for example, the base method has a parameter with type int</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if a subclass overrides this method and requires that the value of an argument passed to the method should be positive (by throwing an exception if the value is negative), this strengthens the pre-conditions</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the client code, which used to work fine when passing negative numbers into the method, now breaks if it starts working with an object of this subclass</a:t>
            </a:r>
            <a:endParaRPr/>
          </a:p>
        </p:txBody>
      </p:sp>
      <p:sp>
        <p:nvSpPr>
          <p:cNvPr id="668" name="Google Shape;668;p58"/>
          <p:cNvSpPr txBox="1"/>
          <p:nvPr/>
        </p:nvSpPr>
        <p:spPr>
          <a:xfrm>
            <a:off x="5736237" y="4410243"/>
            <a:ext cx="6094826" cy="369332"/>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Preconditions cannot be strengthened in the subtype</a:t>
            </a:r>
            <a:endParaRPr sz="1800">
              <a:solidFill>
                <a:schemeClr val="lt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9"/>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674" name="Google Shape;674;p59"/>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675" name="Google Shape;675;p59"/>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Liskov Substitution Principle – checklist 5</a:t>
            </a:r>
            <a:endParaRPr/>
          </a:p>
        </p:txBody>
      </p:sp>
      <p:sp>
        <p:nvSpPr>
          <p:cNvPr id="676" name="Google Shape;676;p59"/>
          <p:cNvSpPr txBox="1"/>
          <p:nvPr/>
        </p:nvSpPr>
        <p:spPr>
          <a:xfrm>
            <a:off x="360937" y="718258"/>
            <a:ext cx="11583412" cy="263200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a subclass shouldn’t weaken post-conditions</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say you have a class with a method that works with a database</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a method of the class is supposed to always close all opened database connections upon returning a value</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you created a subclass and changed it so that database connections remain open so you can reuse them</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but the client might not know anything about your intentions: because it expects the methods to close all the connections, it may simply terminate the program right after calling the method, polluting a system with ghost database connections</a:t>
            </a:r>
            <a:endParaRPr/>
          </a:p>
        </p:txBody>
      </p:sp>
      <p:sp>
        <p:nvSpPr>
          <p:cNvPr id="677" name="Google Shape;677;p59"/>
          <p:cNvSpPr txBox="1"/>
          <p:nvPr/>
        </p:nvSpPr>
        <p:spPr>
          <a:xfrm>
            <a:off x="5736237" y="4410243"/>
            <a:ext cx="6094826" cy="369332"/>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Postconditions cannot be weakened in the subtype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176" name="Google Shape;176;p6"/>
          <p:cNvSpPr txBox="1"/>
          <p:nvPr/>
        </p:nvSpPr>
        <p:spPr>
          <a:xfrm>
            <a:off x="360937" y="178454"/>
            <a:ext cx="29803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What are Design Patterns</a:t>
            </a:r>
            <a:endParaRPr/>
          </a:p>
        </p:txBody>
      </p:sp>
      <p:sp>
        <p:nvSpPr>
          <p:cNvPr id="177" name="Google Shape;177;p6"/>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What are not Design Patterns</a:t>
            </a:r>
            <a:r>
              <a:rPr b="1" i="0" lang="en-US" sz="1800" u="none" cap="none" strike="noStrike">
                <a:solidFill>
                  <a:schemeClr val="lt1"/>
                </a:solidFill>
                <a:latin typeface="Arial"/>
                <a:ea typeface="Arial"/>
                <a:cs typeface="Arial"/>
                <a:sym typeface="Arial"/>
              </a:rPr>
              <a:t>?</a:t>
            </a:r>
            <a:endParaRPr/>
          </a:p>
        </p:txBody>
      </p:sp>
      <p:sp>
        <p:nvSpPr>
          <p:cNvPr id="178" name="Google Shape;178;p6"/>
          <p:cNvSpPr txBox="1"/>
          <p:nvPr/>
        </p:nvSpPr>
        <p:spPr>
          <a:xfrm>
            <a:off x="360937" y="834082"/>
            <a:ext cx="11450063" cy="386310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chemeClr val="lt1"/>
                </a:solidFill>
                <a:latin typeface="Arial"/>
                <a:ea typeface="Arial"/>
                <a:cs typeface="Arial"/>
                <a:sym typeface="Arial"/>
              </a:rPr>
              <a:t>you can’t just find a pattern and copy it into your program, the way you can with off-the-shelf functions or libraries</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the pattern is not a specific piece of code, but a general concept for solving a particular problem</a:t>
            </a:r>
            <a:endParaRPr/>
          </a:p>
          <a:p>
            <a:pPr indent="0" lvl="0" marL="0" marR="0" rtl="0" algn="l">
              <a:lnSpc>
                <a:spcPct val="150000"/>
              </a:lnSpc>
              <a:spcBef>
                <a:spcPts val="2400"/>
              </a:spcBef>
              <a:spcAft>
                <a:spcPts val="0"/>
              </a:spcAft>
              <a:buNone/>
            </a:pPr>
            <a:r>
              <a:t/>
            </a:r>
            <a:endParaRPr b="0" i="0" sz="1600" u="none" cap="none" strike="noStrike">
              <a:solidFill>
                <a:schemeClr val="lt1"/>
              </a:solidFill>
              <a:latin typeface="Arial"/>
              <a:ea typeface="Arial"/>
              <a:cs typeface="Arial"/>
              <a:sym typeface="Arial"/>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Patterns are often confused with algorithms, because both concepts describe typical solutions to some known problems While an algorithm always defines a clear set of actions that can achieve some goal, a pattern is a more high-level description of a solution</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the code of the same pattern applied to two different programs may be different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0"/>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683" name="Google Shape;683;p60"/>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684" name="Google Shape;684;p60"/>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Liskov Substitution Principle – checklist 6</a:t>
            </a:r>
            <a:endParaRPr/>
          </a:p>
        </p:txBody>
      </p:sp>
      <p:sp>
        <p:nvSpPr>
          <p:cNvPr id="685" name="Google Shape;685;p60"/>
          <p:cNvSpPr txBox="1"/>
          <p:nvPr/>
        </p:nvSpPr>
        <p:spPr>
          <a:xfrm>
            <a:off x="360937" y="718258"/>
            <a:ext cx="11583412" cy="4109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Invariants of a superclass must be preserved</a:t>
            </a:r>
            <a:endParaRPr b="0" sz="1600">
              <a:solidFill>
                <a:schemeClr val="lt1"/>
              </a:solidFill>
              <a:latin typeface="Arial"/>
              <a:ea typeface="Arial"/>
              <a:cs typeface="Arial"/>
              <a:sym typeface="Arial"/>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this is probably the least formal rule of all</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invariants are conditions in which an object makes sense</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for example, invariants of a </a:t>
            </a:r>
            <a:r>
              <a:rPr b="0" i="0" lang="en-US" sz="1600" u="none" cap="none" strike="noStrike">
                <a:solidFill>
                  <a:schemeClr val="lt1"/>
                </a:solidFill>
                <a:latin typeface="Courier New"/>
                <a:ea typeface="Courier New"/>
                <a:cs typeface="Courier New"/>
                <a:sym typeface="Courier New"/>
              </a:rPr>
              <a:t>Cat</a:t>
            </a:r>
            <a:r>
              <a:rPr b="0" i="0" lang="en-US" sz="1600" u="none" cap="none" strike="noStrike">
                <a:solidFill>
                  <a:schemeClr val="lt1"/>
                </a:solidFill>
                <a:latin typeface="Arial"/>
                <a:ea typeface="Arial"/>
                <a:cs typeface="Arial"/>
                <a:sym typeface="Arial"/>
              </a:rPr>
              <a:t> are having four legs, a tail, ability to meow, etc;</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the confusing part about invariants is that while they can be defined explicitly in the form of interface contracts or a set of assertions within methods, they could also be implied by certain unit tests and expectations of the client code</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the rule on invariants is the easiest to violate because you might misunderstand or not realize all of the invariants of a complex class</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therefore, the safest way to extend a class is to introduce new fields and methods, and not mess with any existing members of the superclass</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of course, that’s not always doable in real life.</a:t>
            </a:r>
            <a:endParaRPr/>
          </a:p>
        </p:txBody>
      </p:sp>
      <p:sp>
        <p:nvSpPr>
          <p:cNvPr id="686" name="Google Shape;686;p60"/>
          <p:cNvSpPr txBox="1"/>
          <p:nvPr/>
        </p:nvSpPr>
        <p:spPr>
          <a:xfrm>
            <a:off x="5743271" y="5338711"/>
            <a:ext cx="6094826" cy="369332"/>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Invariants must be preserved in the subtype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1"/>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692" name="Google Shape;692;p61"/>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693" name="Google Shape;693;p61"/>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Liskov Substitution Principle – checklist 7</a:t>
            </a:r>
            <a:endParaRPr/>
          </a:p>
        </p:txBody>
      </p:sp>
      <p:sp>
        <p:nvSpPr>
          <p:cNvPr id="694" name="Google Shape;694;p61"/>
          <p:cNvSpPr txBox="1"/>
          <p:nvPr/>
        </p:nvSpPr>
        <p:spPr>
          <a:xfrm>
            <a:off x="360937" y="718258"/>
            <a:ext cx="11583412" cy="263200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a subclass shouldn’t change values of private fields of the superclass</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What? How’s that even possible?</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it turns out some programming languages let you access private members of a class via reflection mechanisms</a:t>
            </a:r>
            <a:br>
              <a:rPr b="0" i="0" lang="en-US" sz="1600" u="none" cap="none" strike="noStrike">
                <a:solidFill>
                  <a:schemeClr val="lt1"/>
                </a:solidFill>
                <a:latin typeface="Arial"/>
                <a:ea typeface="Arial"/>
                <a:cs typeface="Arial"/>
                <a:sym typeface="Arial"/>
              </a:rPr>
            </a:br>
            <a:r>
              <a:rPr b="0" i="0" lang="en-US" sz="1600" u="none" cap="none" strike="noStrike">
                <a:solidFill>
                  <a:schemeClr val="lt1"/>
                </a:solidFill>
                <a:latin typeface="Arial"/>
                <a:ea typeface="Arial"/>
                <a:cs typeface="Arial"/>
                <a:sym typeface="Arial"/>
              </a:rPr>
              <a:t>other languages (Python, JavaScript) don’t have any protection for the private members at all</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objects are regarded as being modifiable only through their methods (encapsulation)</a:t>
            </a:r>
            <a:endParaRPr/>
          </a:p>
          <a:p>
            <a:pPr indent="-285750" lvl="1" marL="742950" marR="0" rtl="0" algn="l">
              <a:lnSpc>
                <a:spcPct val="150000"/>
              </a:lnSpc>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because subtypes may introduce methods that are not present in the supertype, the introduction of these methods may allow state changes in the subtype that are not permissible in the supertype: the history constraint prohibits this</a:t>
            </a:r>
            <a:endParaRPr/>
          </a:p>
        </p:txBody>
      </p:sp>
      <p:sp>
        <p:nvSpPr>
          <p:cNvPr id="695" name="Google Shape;695;p61"/>
          <p:cNvSpPr txBox="1"/>
          <p:nvPr/>
        </p:nvSpPr>
        <p:spPr>
          <a:xfrm>
            <a:off x="5743271" y="5338711"/>
            <a:ext cx="6094826" cy="369332"/>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History constraint (the "history rule")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2"/>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701" name="Google Shape;701;p62"/>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702" name="Google Shape;702;p62"/>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Liskov Substitution Principle – example</a:t>
            </a:r>
            <a:endParaRPr/>
          </a:p>
        </p:txBody>
      </p:sp>
      <p:sp>
        <p:nvSpPr>
          <p:cNvPr id="703" name="Google Shape;703;p62"/>
          <p:cNvSpPr txBox="1"/>
          <p:nvPr/>
        </p:nvSpPr>
        <p:spPr>
          <a:xfrm>
            <a:off x="360937" y="718258"/>
            <a:ext cx="11583412" cy="41601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Let’s look at an example of a hierarchy of document classes that violates the substitution principle</a:t>
            </a:r>
            <a:endParaRPr b="0" sz="1600">
              <a:solidFill>
                <a:schemeClr val="lt1"/>
              </a:solidFill>
              <a:latin typeface="Arial"/>
              <a:ea typeface="Arial"/>
              <a:cs typeface="Arial"/>
              <a:sym typeface="Arial"/>
            </a:endParaRPr>
          </a:p>
        </p:txBody>
      </p:sp>
      <p:graphicFrame>
        <p:nvGraphicFramePr>
          <p:cNvPr id="704" name="Google Shape;704;p62"/>
          <p:cNvGraphicFramePr/>
          <p:nvPr/>
        </p:nvGraphicFramePr>
        <p:xfrm>
          <a:off x="360937" y="1684101"/>
          <a:ext cx="3000000" cy="3000000"/>
        </p:xfrm>
        <a:graphic>
          <a:graphicData uri="http://schemas.openxmlformats.org/drawingml/2006/table">
            <a:tbl>
              <a:tblPr bandRow="1" firstRow="1">
                <a:noFill/>
                <a:tableStyleId>{E0F987FD-5F36-4CCE-988B-FE07A7B522A0}</a:tableStyleId>
              </a:tblPr>
              <a:tblGrid>
                <a:gridCol w="1915900"/>
              </a:tblGrid>
              <a:tr h="370850">
                <a:tc>
                  <a:txBody>
                    <a:bodyPr/>
                    <a:lstStyle/>
                    <a:p>
                      <a:pPr indent="0" lvl="0" marL="0" marR="0" rtl="0" algn="ctr">
                        <a:spcBef>
                          <a:spcPts val="0"/>
                        </a:spcBef>
                        <a:spcAft>
                          <a:spcPts val="0"/>
                        </a:spcAft>
                        <a:buNone/>
                      </a:pPr>
                      <a:r>
                        <a:rPr lang="en-US" sz="1600"/>
                        <a:t>Document</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 data</a:t>
                      </a:r>
                      <a:endParaRPr/>
                    </a:p>
                    <a:p>
                      <a:pPr indent="0" lvl="0" marL="0" marR="0" rtl="0" algn="l">
                        <a:spcBef>
                          <a:spcPts val="0"/>
                        </a:spcBef>
                        <a:spcAft>
                          <a:spcPts val="0"/>
                        </a:spcAft>
                        <a:buClr>
                          <a:schemeClr val="lt1"/>
                        </a:buClr>
                        <a:buSzPts val="1600"/>
                        <a:buFont typeface="Corbel"/>
                        <a:buNone/>
                      </a:pPr>
                      <a:r>
                        <a:rPr lang="en-US" sz="1600"/>
                        <a:t>- filename</a:t>
                      </a:r>
                      <a:endParaRPr sz="1600"/>
                    </a:p>
                  </a:txBody>
                  <a:tcPr marT="45725" marB="45725" marR="91450" marL="91450"/>
                </a:tc>
              </a:tr>
              <a:tr h="370850">
                <a:tc>
                  <a:txBody>
                    <a:bodyPr/>
                    <a:lstStyle/>
                    <a:p>
                      <a:pPr indent="0" lvl="0" marL="0" marR="0" rtl="0" algn="l">
                        <a:spcBef>
                          <a:spcPts val="0"/>
                        </a:spcBef>
                        <a:spcAft>
                          <a:spcPts val="0"/>
                        </a:spcAft>
                        <a:buNone/>
                      </a:pPr>
                      <a:r>
                        <a:rPr lang="en-US" sz="1600"/>
                        <a:t>+ open()</a:t>
                      </a:r>
                      <a:endParaRPr/>
                    </a:p>
                    <a:p>
                      <a:pPr indent="0" lvl="0" marL="0" marR="0" rtl="0" algn="l">
                        <a:spcBef>
                          <a:spcPts val="0"/>
                        </a:spcBef>
                        <a:spcAft>
                          <a:spcPts val="0"/>
                        </a:spcAft>
                        <a:buNone/>
                      </a:pPr>
                      <a:r>
                        <a:rPr lang="en-US" sz="1600"/>
                        <a:t>+ save()</a:t>
                      </a:r>
                      <a:endParaRPr/>
                    </a:p>
                  </a:txBody>
                  <a:tcPr marT="45725" marB="45725" marR="91450" marL="91450"/>
                </a:tc>
              </a:tr>
            </a:tbl>
          </a:graphicData>
        </a:graphic>
      </p:graphicFrame>
      <p:sp>
        <p:nvSpPr>
          <p:cNvPr id="705" name="Google Shape;705;p62"/>
          <p:cNvSpPr txBox="1"/>
          <p:nvPr/>
        </p:nvSpPr>
        <p:spPr>
          <a:xfrm>
            <a:off x="5592581" y="2252833"/>
            <a:ext cx="3278523" cy="738664"/>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foreach (doc in documents)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doc.open()</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p:txBody>
      </p:sp>
      <p:graphicFrame>
        <p:nvGraphicFramePr>
          <p:cNvPr id="706" name="Google Shape;706;p62"/>
          <p:cNvGraphicFramePr/>
          <p:nvPr/>
        </p:nvGraphicFramePr>
        <p:xfrm>
          <a:off x="3071709" y="1700134"/>
          <a:ext cx="3000000" cy="3000000"/>
        </p:xfrm>
        <a:graphic>
          <a:graphicData uri="http://schemas.openxmlformats.org/drawingml/2006/table">
            <a:tbl>
              <a:tblPr bandRow="1" firstRow="1">
                <a:noFill/>
                <a:tableStyleId>{E0F987FD-5F36-4CCE-988B-FE07A7B522A0}</a:tableStyleId>
              </a:tblPr>
              <a:tblGrid>
                <a:gridCol w="2039775"/>
              </a:tblGrid>
              <a:tr h="370850">
                <a:tc>
                  <a:txBody>
                    <a:bodyPr/>
                    <a:lstStyle/>
                    <a:p>
                      <a:pPr indent="0" lvl="0" marL="0" marR="0" rtl="0" algn="ctr">
                        <a:spcBef>
                          <a:spcPts val="0"/>
                        </a:spcBef>
                        <a:spcAft>
                          <a:spcPts val="0"/>
                        </a:spcAft>
                        <a:buNone/>
                      </a:pPr>
                      <a:r>
                        <a:rPr lang="en-US" sz="1600"/>
                        <a:t>Project</a:t>
                      </a:r>
                      <a:endParaRPr/>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 documents</a:t>
                      </a:r>
                      <a:endParaRPr sz="1600"/>
                    </a:p>
                  </a:txBody>
                  <a:tcPr marT="45725" marB="45725" marR="91450" marL="91450"/>
                </a:tc>
              </a:tr>
              <a:tr h="370850">
                <a:tc>
                  <a:txBody>
                    <a:bodyPr/>
                    <a:lstStyle/>
                    <a:p>
                      <a:pPr indent="0" lvl="0" marL="0" marR="0" rtl="0" algn="l">
                        <a:spcBef>
                          <a:spcPts val="0"/>
                        </a:spcBef>
                        <a:spcAft>
                          <a:spcPts val="0"/>
                        </a:spcAft>
                        <a:buNone/>
                      </a:pPr>
                      <a:r>
                        <a:rPr lang="en-US" sz="1600"/>
                        <a:t>+ openAll()</a:t>
                      </a:r>
                      <a:endParaRPr/>
                    </a:p>
                    <a:p>
                      <a:pPr indent="0" lvl="0" marL="0" marR="0" rtl="0" algn="l">
                        <a:spcBef>
                          <a:spcPts val="0"/>
                        </a:spcBef>
                        <a:spcAft>
                          <a:spcPts val="0"/>
                        </a:spcAft>
                        <a:buNone/>
                      </a:pPr>
                      <a:r>
                        <a:rPr lang="en-US" sz="1600"/>
                        <a:t>+ saveAll()</a:t>
                      </a:r>
                      <a:endParaRPr/>
                    </a:p>
                  </a:txBody>
                  <a:tcPr marT="45725" marB="45725" marR="91450" marL="91450"/>
                </a:tc>
              </a:tr>
            </a:tbl>
          </a:graphicData>
        </a:graphic>
      </p:graphicFrame>
      <p:grpSp>
        <p:nvGrpSpPr>
          <p:cNvPr id="707" name="Google Shape;707;p62"/>
          <p:cNvGrpSpPr/>
          <p:nvPr/>
        </p:nvGrpSpPr>
        <p:grpSpPr>
          <a:xfrm>
            <a:off x="2276846" y="2145262"/>
            <a:ext cx="753965" cy="261611"/>
            <a:chOff x="5574711" y="4193625"/>
            <a:chExt cx="753965" cy="261611"/>
          </a:xfrm>
        </p:grpSpPr>
        <p:cxnSp>
          <p:nvCxnSpPr>
            <p:cNvPr id="708" name="Google Shape;708;p62"/>
            <p:cNvCxnSpPr/>
            <p:nvPr/>
          </p:nvCxnSpPr>
          <p:spPr>
            <a:xfrm flipH="1">
              <a:off x="5574711" y="4324430"/>
              <a:ext cx="461319" cy="1"/>
            </a:xfrm>
            <a:prstGeom prst="straightConnector1">
              <a:avLst/>
            </a:prstGeom>
            <a:noFill/>
            <a:ln cap="flat" cmpd="sng" w="38100">
              <a:solidFill>
                <a:schemeClr val="dk1"/>
              </a:solidFill>
              <a:prstDash val="solid"/>
              <a:miter lim="800000"/>
              <a:headEnd len="sm" w="sm" type="none"/>
              <a:tailEnd len="med" w="med" type="stealth"/>
            </a:ln>
          </p:spPr>
        </p:cxnSp>
        <p:sp>
          <p:nvSpPr>
            <p:cNvPr id="709" name="Google Shape;709;p62"/>
            <p:cNvSpPr/>
            <p:nvPr/>
          </p:nvSpPr>
          <p:spPr>
            <a:xfrm rot="10800000">
              <a:off x="6055825" y="4193625"/>
              <a:ext cx="272851" cy="261611"/>
            </a:xfrm>
            <a:prstGeom prst="diamond">
              <a:avLst/>
            </a:prstGeom>
            <a:solidFill>
              <a:schemeClr val="dk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cxnSp>
        <p:nvCxnSpPr>
          <p:cNvPr id="710" name="Google Shape;710;p62"/>
          <p:cNvCxnSpPr/>
          <p:nvPr/>
        </p:nvCxnSpPr>
        <p:spPr>
          <a:xfrm rot="10800000">
            <a:off x="4183021" y="2622728"/>
            <a:ext cx="1359650" cy="0"/>
          </a:xfrm>
          <a:prstGeom prst="straightConnector1">
            <a:avLst/>
          </a:prstGeom>
          <a:noFill/>
          <a:ln cap="flat" cmpd="sng" w="38100">
            <a:solidFill>
              <a:schemeClr val="dk1"/>
            </a:solidFill>
            <a:prstDash val="dash"/>
            <a:miter lim="800000"/>
            <a:headEnd len="sm" w="sm" type="none"/>
            <a:tailEnd len="med" w="med" type="oval"/>
          </a:ln>
        </p:spPr>
      </p:cxnSp>
      <p:cxnSp>
        <p:nvCxnSpPr>
          <p:cNvPr id="711" name="Google Shape;711;p62"/>
          <p:cNvCxnSpPr/>
          <p:nvPr/>
        </p:nvCxnSpPr>
        <p:spPr>
          <a:xfrm rot="10800000">
            <a:off x="4119734" y="2866569"/>
            <a:ext cx="0" cy="439339"/>
          </a:xfrm>
          <a:prstGeom prst="straightConnector1">
            <a:avLst/>
          </a:prstGeom>
          <a:noFill/>
          <a:ln cap="flat" cmpd="sng" w="38100">
            <a:solidFill>
              <a:schemeClr val="dk1"/>
            </a:solidFill>
            <a:prstDash val="dash"/>
            <a:miter lim="800000"/>
            <a:headEnd len="sm" w="sm" type="none"/>
            <a:tailEnd len="med" w="med" type="oval"/>
          </a:ln>
        </p:spPr>
      </p:cxnSp>
      <p:sp>
        <p:nvSpPr>
          <p:cNvPr id="712" name="Google Shape;712;p62"/>
          <p:cNvSpPr txBox="1"/>
          <p:nvPr/>
        </p:nvSpPr>
        <p:spPr>
          <a:xfrm>
            <a:off x="3803640" y="3395099"/>
            <a:ext cx="4847991" cy="1169551"/>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foreach (doc in documents)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if(!doc instanceof(ReadOnlyDocument)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doc.Save()</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p:txBody>
      </p:sp>
      <p:grpSp>
        <p:nvGrpSpPr>
          <p:cNvPr id="713" name="Google Shape;713;p62"/>
          <p:cNvGrpSpPr/>
          <p:nvPr/>
        </p:nvGrpSpPr>
        <p:grpSpPr>
          <a:xfrm>
            <a:off x="1165570" y="3256670"/>
            <a:ext cx="186593" cy="598119"/>
            <a:chOff x="1165570" y="3305908"/>
            <a:chExt cx="186593" cy="598119"/>
          </a:xfrm>
        </p:grpSpPr>
        <p:sp>
          <p:nvSpPr>
            <p:cNvPr id="714" name="Google Shape;714;p62"/>
            <p:cNvSpPr/>
            <p:nvPr/>
          </p:nvSpPr>
          <p:spPr>
            <a:xfrm>
              <a:off x="1165570" y="3305908"/>
              <a:ext cx="186593" cy="158780"/>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715" name="Google Shape;715;p62"/>
            <p:cNvCxnSpPr/>
            <p:nvPr/>
          </p:nvCxnSpPr>
          <p:spPr>
            <a:xfrm rot="10800000">
              <a:off x="1258866" y="3464688"/>
              <a:ext cx="0" cy="439339"/>
            </a:xfrm>
            <a:prstGeom prst="straightConnector1">
              <a:avLst/>
            </a:prstGeom>
            <a:noFill/>
            <a:ln cap="flat" cmpd="sng" w="38100">
              <a:solidFill>
                <a:schemeClr val="dk1"/>
              </a:solidFill>
              <a:prstDash val="solid"/>
              <a:miter lim="800000"/>
              <a:headEnd len="sm" w="sm" type="none"/>
              <a:tailEnd len="sm" w="sm" type="none"/>
            </a:ln>
          </p:spPr>
        </p:cxnSp>
      </p:grpSp>
      <p:graphicFrame>
        <p:nvGraphicFramePr>
          <p:cNvPr id="716" name="Google Shape;716;p62"/>
          <p:cNvGraphicFramePr/>
          <p:nvPr/>
        </p:nvGraphicFramePr>
        <p:xfrm>
          <a:off x="363458" y="3902211"/>
          <a:ext cx="3000000" cy="3000000"/>
        </p:xfrm>
        <a:graphic>
          <a:graphicData uri="http://schemas.openxmlformats.org/drawingml/2006/table">
            <a:tbl>
              <a:tblPr bandRow="1" firstRow="1">
                <a:noFill/>
                <a:tableStyleId>{E0F987FD-5F36-4CCE-988B-FE07A7B522A0}</a:tableStyleId>
              </a:tblPr>
              <a:tblGrid>
                <a:gridCol w="2028050"/>
              </a:tblGrid>
              <a:tr h="370850">
                <a:tc>
                  <a:txBody>
                    <a:bodyPr/>
                    <a:lstStyle/>
                    <a:p>
                      <a:pPr indent="0" lvl="0" marL="0" marR="0" rtl="0" algn="ctr">
                        <a:spcBef>
                          <a:spcPts val="0"/>
                        </a:spcBef>
                        <a:spcAft>
                          <a:spcPts val="0"/>
                        </a:spcAft>
                        <a:buNone/>
                      </a:pPr>
                      <a:r>
                        <a:rPr lang="en-US" sz="1600"/>
                        <a:t>ReadOnlyDocument</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 save()</a:t>
                      </a:r>
                      <a:endParaRPr/>
                    </a:p>
                  </a:txBody>
                  <a:tcPr marT="45725" marB="45725" marR="91450" marL="91450"/>
                </a:tc>
              </a:tr>
            </a:tbl>
          </a:graphicData>
        </a:graphic>
      </p:graphicFrame>
      <p:cxnSp>
        <p:nvCxnSpPr>
          <p:cNvPr id="717" name="Google Shape;717;p62"/>
          <p:cNvCxnSpPr/>
          <p:nvPr/>
        </p:nvCxnSpPr>
        <p:spPr>
          <a:xfrm rot="10800000">
            <a:off x="1191310" y="4837084"/>
            <a:ext cx="0" cy="439339"/>
          </a:xfrm>
          <a:prstGeom prst="straightConnector1">
            <a:avLst/>
          </a:prstGeom>
          <a:noFill/>
          <a:ln cap="flat" cmpd="sng" w="38100">
            <a:solidFill>
              <a:schemeClr val="dk1"/>
            </a:solidFill>
            <a:prstDash val="dash"/>
            <a:miter lim="800000"/>
            <a:headEnd len="sm" w="sm" type="none"/>
            <a:tailEnd len="med" w="med" type="oval"/>
          </a:ln>
        </p:spPr>
      </p:cxnSp>
      <p:sp>
        <p:nvSpPr>
          <p:cNvPr id="718" name="Google Shape;718;p62"/>
          <p:cNvSpPr txBox="1"/>
          <p:nvPr/>
        </p:nvSpPr>
        <p:spPr>
          <a:xfrm>
            <a:off x="875216" y="5365614"/>
            <a:ext cx="6299307" cy="307777"/>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Throw new Exception (“Unable to save read-only file.”)</a:t>
            </a:r>
            <a:endParaRPr/>
          </a:p>
        </p:txBody>
      </p:sp>
      <p:sp>
        <p:nvSpPr>
          <p:cNvPr id="719" name="Google Shape;719;p62"/>
          <p:cNvSpPr txBox="1"/>
          <p:nvPr/>
        </p:nvSpPr>
        <p:spPr>
          <a:xfrm>
            <a:off x="360937" y="5841141"/>
            <a:ext cx="435736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lt1"/>
                </a:solidFill>
                <a:latin typeface="Arial"/>
                <a:ea typeface="Arial"/>
                <a:cs typeface="Arial"/>
                <a:sym typeface="Arial"/>
              </a:rPr>
              <a:t>saving doesn’t make sense in a read-only document, so the subclass tries to solve it by resetting the base behavior in the overridden method</a:t>
            </a:r>
            <a:endParaRPr i="1" sz="1400">
              <a:solidFill>
                <a:schemeClr val="lt1"/>
              </a:solidFill>
              <a:latin typeface="Arial"/>
              <a:ea typeface="Arial"/>
              <a:cs typeface="Arial"/>
              <a:sym typeface="Arial"/>
            </a:endParaRPr>
          </a:p>
        </p:txBody>
      </p:sp>
      <p:sp>
        <p:nvSpPr>
          <p:cNvPr id="720" name="Google Shape;720;p62"/>
          <p:cNvSpPr txBox="1"/>
          <p:nvPr/>
        </p:nvSpPr>
        <p:spPr>
          <a:xfrm>
            <a:off x="8995946" y="1611129"/>
            <a:ext cx="3053032" cy="477053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lt1"/>
                </a:solidFill>
                <a:latin typeface="Arial"/>
                <a:ea typeface="Arial"/>
                <a:cs typeface="Arial"/>
                <a:sym typeface="Arial"/>
              </a:rPr>
              <a:t>the </a:t>
            </a:r>
            <a:r>
              <a:rPr lang="en-US" sz="1600">
                <a:solidFill>
                  <a:schemeClr val="lt1"/>
                </a:solidFill>
                <a:latin typeface="Courier New"/>
                <a:ea typeface="Courier New"/>
                <a:cs typeface="Courier New"/>
                <a:sym typeface="Courier New"/>
              </a:rPr>
              <a:t>save()</a:t>
            </a:r>
            <a:r>
              <a:rPr lang="en-US" sz="1600">
                <a:solidFill>
                  <a:schemeClr val="lt1"/>
                </a:solidFill>
                <a:latin typeface="Arial"/>
                <a:ea typeface="Arial"/>
                <a:cs typeface="Arial"/>
                <a:sym typeface="Arial"/>
              </a:rPr>
              <a:t> method in the </a:t>
            </a:r>
            <a:r>
              <a:rPr lang="en-US" sz="1600">
                <a:solidFill>
                  <a:schemeClr val="lt1"/>
                </a:solidFill>
                <a:latin typeface="Courier New"/>
                <a:ea typeface="Courier New"/>
                <a:cs typeface="Courier New"/>
                <a:sym typeface="Courier New"/>
              </a:rPr>
              <a:t>ReadOnlyDocuments</a:t>
            </a:r>
            <a:r>
              <a:rPr lang="en-US" sz="1600">
                <a:solidFill>
                  <a:schemeClr val="lt1"/>
                </a:solidFill>
                <a:latin typeface="Arial"/>
                <a:ea typeface="Arial"/>
                <a:cs typeface="Arial"/>
                <a:sym typeface="Arial"/>
              </a:rPr>
              <a:t> subclass throws an exception if someone tries to call it the base method doesn’t have this restriction: this means that the client code will break if we don’t check the document type before saving it</a:t>
            </a:r>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a:p>
            <a:pPr indent="0" lvl="0" marL="0" marR="0" rtl="0" algn="just">
              <a:spcBef>
                <a:spcPts val="0"/>
              </a:spcBef>
              <a:spcAft>
                <a:spcPts val="0"/>
              </a:spcAft>
              <a:buNone/>
            </a:pPr>
            <a:r>
              <a:rPr lang="en-US" sz="1600">
                <a:solidFill>
                  <a:schemeClr val="lt1"/>
                </a:solidFill>
                <a:latin typeface="Arial"/>
                <a:ea typeface="Arial"/>
                <a:cs typeface="Arial"/>
                <a:sym typeface="Arial"/>
              </a:rPr>
              <a:t>the resulting code also violates the </a:t>
            </a:r>
            <a:r>
              <a:rPr b="1" lang="en-US" sz="1600">
                <a:solidFill>
                  <a:schemeClr val="lt1"/>
                </a:solidFill>
                <a:latin typeface="Arial"/>
                <a:ea typeface="Arial"/>
                <a:cs typeface="Arial"/>
                <a:sym typeface="Arial"/>
              </a:rPr>
              <a:t>open/closed principle</a:t>
            </a:r>
            <a:r>
              <a:rPr lang="en-US" sz="1600">
                <a:solidFill>
                  <a:schemeClr val="lt1"/>
                </a:solidFill>
                <a:latin typeface="Arial"/>
                <a:ea typeface="Arial"/>
                <a:cs typeface="Arial"/>
                <a:sym typeface="Arial"/>
              </a:rPr>
              <a:t>, since the client code becomes dependent on concrete classes</a:t>
            </a:r>
            <a:endParaRPr/>
          </a:p>
          <a:p>
            <a:pPr indent="0" lvl="0" marL="0" marR="0" rtl="0" algn="just">
              <a:spcBef>
                <a:spcPts val="0"/>
              </a:spcBef>
              <a:spcAft>
                <a:spcPts val="0"/>
              </a:spcAft>
              <a:buNone/>
            </a:pPr>
            <a:r>
              <a:rPr lang="en-US" sz="1600">
                <a:solidFill>
                  <a:schemeClr val="lt1"/>
                </a:solidFill>
                <a:latin typeface="Arial"/>
                <a:ea typeface="Arial"/>
                <a:cs typeface="Arial"/>
                <a:sym typeface="Arial"/>
              </a:rPr>
              <a:t>of documents: if you introduce a new document subclass, you’ll need to change the client code to support it</a:t>
            </a:r>
            <a:endParaRPr sz="1600">
              <a:solidFill>
                <a:schemeClr val="lt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3"/>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726" name="Google Shape;726;p63"/>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727" name="Google Shape;727;p63"/>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Liskov Substitution Principle – example</a:t>
            </a:r>
            <a:endParaRPr/>
          </a:p>
        </p:txBody>
      </p:sp>
      <p:sp>
        <p:nvSpPr>
          <p:cNvPr id="728" name="Google Shape;728;p63"/>
          <p:cNvSpPr txBox="1"/>
          <p:nvPr/>
        </p:nvSpPr>
        <p:spPr>
          <a:xfrm>
            <a:off x="360937" y="718258"/>
            <a:ext cx="11583412" cy="41601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Let’s look at an example of a hierarchy of document classes that violates the substitution principle</a:t>
            </a:r>
            <a:endParaRPr b="0" sz="1600">
              <a:solidFill>
                <a:schemeClr val="lt1"/>
              </a:solidFill>
              <a:latin typeface="Arial"/>
              <a:ea typeface="Arial"/>
              <a:cs typeface="Arial"/>
              <a:sym typeface="Arial"/>
            </a:endParaRPr>
          </a:p>
        </p:txBody>
      </p:sp>
      <p:graphicFrame>
        <p:nvGraphicFramePr>
          <p:cNvPr id="729" name="Google Shape;729;p63"/>
          <p:cNvGraphicFramePr/>
          <p:nvPr/>
        </p:nvGraphicFramePr>
        <p:xfrm>
          <a:off x="360937" y="1684101"/>
          <a:ext cx="3000000" cy="3000000"/>
        </p:xfrm>
        <a:graphic>
          <a:graphicData uri="http://schemas.openxmlformats.org/drawingml/2006/table">
            <a:tbl>
              <a:tblPr bandRow="1" firstRow="1">
                <a:noFill/>
                <a:tableStyleId>{E0F987FD-5F36-4CCE-988B-FE07A7B522A0}</a:tableStyleId>
              </a:tblPr>
              <a:tblGrid>
                <a:gridCol w="1915900"/>
              </a:tblGrid>
              <a:tr h="370850">
                <a:tc>
                  <a:txBody>
                    <a:bodyPr/>
                    <a:lstStyle/>
                    <a:p>
                      <a:pPr indent="0" lvl="0" marL="0" marR="0" rtl="0" algn="ctr">
                        <a:spcBef>
                          <a:spcPts val="0"/>
                        </a:spcBef>
                        <a:spcAft>
                          <a:spcPts val="0"/>
                        </a:spcAft>
                        <a:buNone/>
                      </a:pPr>
                      <a:r>
                        <a:rPr lang="en-US" sz="1600"/>
                        <a:t>Document</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 data</a:t>
                      </a:r>
                      <a:endParaRPr/>
                    </a:p>
                    <a:p>
                      <a:pPr indent="0" lvl="0" marL="0" marR="0" rtl="0" algn="l">
                        <a:spcBef>
                          <a:spcPts val="0"/>
                        </a:spcBef>
                        <a:spcAft>
                          <a:spcPts val="0"/>
                        </a:spcAft>
                        <a:buClr>
                          <a:schemeClr val="lt1"/>
                        </a:buClr>
                        <a:buSzPts val="1600"/>
                        <a:buFont typeface="Corbel"/>
                        <a:buNone/>
                      </a:pPr>
                      <a:r>
                        <a:rPr lang="en-US" sz="1600"/>
                        <a:t>- filename</a:t>
                      </a:r>
                      <a:endParaRPr sz="1600"/>
                    </a:p>
                  </a:txBody>
                  <a:tcPr marT="45725" marB="45725" marR="91450" marL="91450"/>
                </a:tc>
              </a:tr>
              <a:tr h="370850">
                <a:tc>
                  <a:txBody>
                    <a:bodyPr/>
                    <a:lstStyle/>
                    <a:p>
                      <a:pPr indent="0" lvl="0" marL="0" marR="0" rtl="0" algn="l">
                        <a:spcBef>
                          <a:spcPts val="0"/>
                        </a:spcBef>
                        <a:spcAft>
                          <a:spcPts val="0"/>
                        </a:spcAft>
                        <a:buNone/>
                      </a:pPr>
                      <a:r>
                        <a:rPr lang="en-US" sz="1600"/>
                        <a:t>+ open()</a:t>
                      </a:r>
                      <a:endParaRPr/>
                    </a:p>
                  </a:txBody>
                  <a:tcPr marT="45725" marB="45725" marR="91450" marL="91450"/>
                </a:tc>
              </a:tr>
            </a:tbl>
          </a:graphicData>
        </a:graphic>
      </p:graphicFrame>
      <p:sp>
        <p:nvSpPr>
          <p:cNvPr id="730" name="Google Shape;730;p63"/>
          <p:cNvSpPr txBox="1"/>
          <p:nvPr/>
        </p:nvSpPr>
        <p:spPr>
          <a:xfrm>
            <a:off x="5592581" y="2456818"/>
            <a:ext cx="3278523" cy="738664"/>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foreach (doc in allDocs)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doc.open()</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p:txBody>
      </p:sp>
      <p:graphicFrame>
        <p:nvGraphicFramePr>
          <p:cNvPr id="731" name="Google Shape;731;p63"/>
          <p:cNvGraphicFramePr/>
          <p:nvPr/>
        </p:nvGraphicFramePr>
        <p:xfrm>
          <a:off x="3071709" y="1700134"/>
          <a:ext cx="3000000" cy="3000000"/>
        </p:xfrm>
        <a:graphic>
          <a:graphicData uri="http://schemas.openxmlformats.org/drawingml/2006/table">
            <a:tbl>
              <a:tblPr bandRow="1" firstRow="1">
                <a:noFill/>
                <a:tableStyleId>{E0F987FD-5F36-4CCE-988B-FE07A7B522A0}</a:tableStyleId>
              </a:tblPr>
              <a:tblGrid>
                <a:gridCol w="2039775"/>
              </a:tblGrid>
              <a:tr h="370850">
                <a:tc>
                  <a:txBody>
                    <a:bodyPr/>
                    <a:lstStyle/>
                    <a:p>
                      <a:pPr indent="0" lvl="0" marL="0" marR="0" rtl="0" algn="ctr">
                        <a:spcBef>
                          <a:spcPts val="0"/>
                        </a:spcBef>
                        <a:spcAft>
                          <a:spcPts val="0"/>
                        </a:spcAft>
                        <a:buNone/>
                      </a:pPr>
                      <a:r>
                        <a:rPr lang="en-US" sz="1600"/>
                        <a:t>Project</a:t>
                      </a:r>
                      <a:endParaRPr/>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 allDocs</a:t>
                      </a:r>
                      <a:endParaRPr sz="1600"/>
                    </a:p>
                    <a:p>
                      <a:pPr indent="0" lvl="0" marL="0" marR="0" rtl="0" algn="l">
                        <a:spcBef>
                          <a:spcPts val="0"/>
                        </a:spcBef>
                        <a:spcAft>
                          <a:spcPts val="0"/>
                        </a:spcAft>
                        <a:buClr>
                          <a:schemeClr val="lt1"/>
                        </a:buClr>
                        <a:buSzPts val="1600"/>
                        <a:buFont typeface="Corbel"/>
                        <a:buNone/>
                      </a:pPr>
                      <a:r>
                        <a:rPr lang="en-US" sz="1600"/>
                        <a:t>- writableDocuments</a:t>
                      </a:r>
                      <a:endParaRPr sz="1600"/>
                    </a:p>
                  </a:txBody>
                  <a:tcPr marT="45725" marB="45725" marR="91450" marL="91450"/>
                </a:tc>
              </a:tr>
              <a:tr h="370850">
                <a:tc>
                  <a:txBody>
                    <a:bodyPr/>
                    <a:lstStyle/>
                    <a:p>
                      <a:pPr indent="0" lvl="0" marL="0" marR="0" rtl="0" algn="l">
                        <a:spcBef>
                          <a:spcPts val="0"/>
                        </a:spcBef>
                        <a:spcAft>
                          <a:spcPts val="0"/>
                        </a:spcAft>
                        <a:buNone/>
                      </a:pPr>
                      <a:r>
                        <a:rPr lang="en-US" sz="1600"/>
                        <a:t>+ openAll()</a:t>
                      </a:r>
                      <a:endParaRPr/>
                    </a:p>
                    <a:p>
                      <a:pPr indent="0" lvl="0" marL="0" marR="0" rtl="0" algn="l">
                        <a:spcBef>
                          <a:spcPts val="0"/>
                        </a:spcBef>
                        <a:spcAft>
                          <a:spcPts val="0"/>
                        </a:spcAft>
                        <a:buNone/>
                      </a:pPr>
                      <a:r>
                        <a:rPr lang="en-US" sz="1600"/>
                        <a:t>+ saveAll()</a:t>
                      </a:r>
                      <a:endParaRPr/>
                    </a:p>
                  </a:txBody>
                  <a:tcPr marT="45725" marB="45725" marR="91450" marL="91450"/>
                </a:tc>
              </a:tr>
            </a:tbl>
          </a:graphicData>
        </a:graphic>
      </p:graphicFrame>
      <p:grpSp>
        <p:nvGrpSpPr>
          <p:cNvPr id="732" name="Google Shape;732;p63"/>
          <p:cNvGrpSpPr/>
          <p:nvPr/>
        </p:nvGrpSpPr>
        <p:grpSpPr>
          <a:xfrm>
            <a:off x="2276846" y="2145262"/>
            <a:ext cx="753965" cy="261611"/>
            <a:chOff x="5574711" y="4193625"/>
            <a:chExt cx="753965" cy="261611"/>
          </a:xfrm>
        </p:grpSpPr>
        <p:cxnSp>
          <p:nvCxnSpPr>
            <p:cNvPr id="733" name="Google Shape;733;p63"/>
            <p:cNvCxnSpPr/>
            <p:nvPr/>
          </p:nvCxnSpPr>
          <p:spPr>
            <a:xfrm flipH="1">
              <a:off x="5574711" y="4324430"/>
              <a:ext cx="461319" cy="1"/>
            </a:xfrm>
            <a:prstGeom prst="straightConnector1">
              <a:avLst/>
            </a:prstGeom>
            <a:noFill/>
            <a:ln cap="flat" cmpd="sng" w="38100">
              <a:solidFill>
                <a:schemeClr val="dk1"/>
              </a:solidFill>
              <a:prstDash val="solid"/>
              <a:miter lim="800000"/>
              <a:headEnd len="sm" w="sm" type="none"/>
              <a:tailEnd len="med" w="med" type="stealth"/>
            </a:ln>
          </p:spPr>
        </p:cxnSp>
        <p:sp>
          <p:nvSpPr>
            <p:cNvPr id="734" name="Google Shape;734;p63"/>
            <p:cNvSpPr/>
            <p:nvPr/>
          </p:nvSpPr>
          <p:spPr>
            <a:xfrm rot="10800000">
              <a:off x="6055825" y="4193625"/>
              <a:ext cx="272851" cy="261611"/>
            </a:xfrm>
            <a:prstGeom prst="diamond">
              <a:avLst/>
            </a:prstGeom>
            <a:solidFill>
              <a:schemeClr val="dk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cxnSp>
        <p:nvCxnSpPr>
          <p:cNvPr id="735" name="Google Shape;735;p63"/>
          <p:cNvCxnSpPr/>
          <p:nvPr/>
        </p:nvCxnSpPr>
        <p:spPr>
          <a:xfrm rot="10800000">
            <a:off x="4183021" y="2826713"/>
            <a:ext cx="1359650" cy="0"/>
          </a:xfrm>
          <a:prstGeom prst="straightConnector1">
            <a:avLst/>
          </a:prstGeom>
          <a:noFill/>
          <a:ln cap="flat" cmpd="sng" w="38100">
            <a:solidFill>
              <a:schemeClr val="dk1"/>
            </a:solidFill>
            <a:prstDash val="dash"/>
            <a:miter lim="800000"/>
            <a:headEnd len="sm" w="sm" type="none"/>
            <a:tailEnd len="med" w="med" type="oval"/>
          </a:ln>
        </p:spPr>
      </p:cxnSp>
      <p:cxnSp>
        <p:nvCxnSpPr>
          <p:cNvPr id="736" name="Google Shape;736;p63"/>
          <p:cNvCxnSpPr/>
          <p:nvPr/>
        </p:nvCxnSpPr>
        <p:spPr>
          <a:xfrm rot="10800000">
            <a:off x="4119734" y="3070554"/>
            <a:ext cx="0" cy="439339"/>
          </a:xfrm>
          <a:prstGeom prst="straightConnector1">
            <a:avLst/>
          </a:prstGeom>
          <a:noFill/>
          <a:ln cap="flat" cmpd="sng" w="38100">
            <a:solidFill>
              <a:schemeClr val="dk1"/>
            </a:solidFill>
            <a:prstDash val="dash"/>
            <a:miter lim="800000"/>
            <a:headEnd len="sm" w="sm" type="none"/>
            <a:tailEnd len="med" w="med" type="oval"/>
          </a:ln>
        </p:spPr>
      </p:cxnSp>
      <p:sp>
        <p:nvSpPr>
          <p:cNvPr id="737" name="Google Shape;737;p63"/>
          <p:cNvSpPr txBox="1"/>
          <p:nvPr/>
        </p:nvSpPr>
        <p:spPr>
          <a:xfrm>
            <a:off x="3803640" y="3599084"/>
            <a:ext cx="4847991" cy="738664"/>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foreach (doc in writableDocs) {</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    doc.Save()</a:t>
            </a:r>
            <a:endParaRPr/>
          </a:p>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a:t>
            </a:r>
            <a:endParaRPr/>
          </a:p>
        </p:txBody>
      </p:sp>
      <p:grpSp>
        <p:nvGrpSpPr>
          <p:cNvPr id="738" name="Google Shape;738;p63"/>
          <p:cNvGrpSpPr/>
          <p:nvPr/>
        </p:nvGrpSpPr>
        <p:grpSpPr>
          <a:xfrm>
            <a:off x="1165570" y="3045651"/>
            <a:ext cx="186593" cy="598119"/>
            <a:chOff x="1165570" y="3305908"/>
            <a:chExt cx="186593" cy="598119"/>
          </a:xfrm>
        </p:grpSpPr>
        <p:sp>
          <p:nvSpPr>
            <p:cNvPr id="739" name="Google Shape;739;p63"/>
            <p:cNvSpPr/>
            <p:nvPr/>
          </p:nvSpPr>
          <p:spPr>
            <a:xfrm>
              <a:off x="1165570" y="3305908"/>
              <a:ext cx="186593" cy="158780"/>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740" name="Google Shape;740;p63"/>
            <p:cNvCxnSpPr/>
            <p:nvPr/>
          </p:nvCxnSpPr>
          <p:spPr>
            <a:xfrm rot="10800000">
              <a:off x="1258866" y="3464688"/>
              <a:ext cx="0" cy="439339"/>
            </a:xfrm>
            <a:prstGeom prst="straightConnector1">
              <a:avLst/>
            </a:prstGeom>
            <a:noFill/>
            <a:ln cap="flat" cmpd="sng" w="38100">
              <a:solidFill>
                <a:schemeClr val="dk1"/>
              </a:solidFill>
              <a:prstDash val="solid"/>
              <a:miter lim="800000"/>
              <a:headEnd len="sm" w="sm" type="none"/>
              <a:tailEnd len="sm" w="sm" type="none"/>
            </a:ln>
          </p:spPr>
        </p:cxnSp>
      </p:grpSp>
      <p:graphicFrame>
        <p:nvGraphicFramePr>
          <p:cNvPr id="741" name="Google Shape;741;p63"/>
          <p:cNvGraphicFramePr/>
          <p:nvPr/>
        </p:nvGraphicFramePr>
        <p:xfrm>
          <a:off x="363458" y="3691192"/>
          <a:ext cx="3000000" cy="3000000"/>
        </p:xfrm>
        <a:graphic>
          <a:graphicData uri="http://schemas.openxmlformats.org/drawingml/2006/table">
            <a:tbl>
              <a:tblPr bandRow="1" firstRow="1">
                <a:noFill/>
                <a:tableStyleId>{E0F987FD-5F36-4CCE-988B-FE07A7B522A0}</a:tableStyleId>
              </a:tblPr>
              <a:tblGrid>
                <a:gridCol w="2028050"/>
              </a:tblGrid>
              <a:tr h="370850">
                <a:tc>
                  <a:txBody>
                    <a:bodyPr/>
                    <a:lstStyle/>
                    <a:p>
                      <a:pPr indent="0" lvl="0" marL="0" marR="0" rtl="0" algn="ctr">
                        <a:spcBef>
                          <a:spcPts val="0"/>
                        </a:spcBef>
                        <a:spcAft>
                          <a:spcPts val="0"/>
                        </a:spcAft>
                        <a:buNone/>
                      </a:pPr>
                      <a:r>
                        <a:rPr lang="en-US" sz="1600"/>
                        <a:t>WritableDocument</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 save()</a:t>
                      </a:r>
                      <a:endParaRPr/>
                    </a:p>
                  </a:txBody>
                  <a:tcPr marT="45725" marB="45725" marR="91450" marL="91450"/>
                </a:tc>
              </a:tr>
            </a:tbl>
          </a:graphicData>
        </a:graphic>
      </p:graphicFrame>
      <p:sp>
        <p:nvSpPr>
          <p:cNvPr id="742" name="Google Shape;742;p63"/>
          <p:cNvSpPr txBox="1"/>
          <p:nvPr/>
        </p:nvSpPr>
        <p:spPr>
          <a:xfrm>
            <a:off x="360937" y="5841141"/>
            <a:ext cx="43573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lt1"/>
                </a:solidFill>
                <a:latin typeface="Arial"/>
                <a:ea typeface="Arial"/>
                <a:cs typeface="Arial"/>
                <a:sym typeface="Arial"/>
              </a:rPr>
              <a:t>the problem is solved after making the read-only document class the base class of the hierarchy</a:t>
            </a:r>
            <a:endParaRPr i="1" sz="1400">
              <a:solidFill>
                <a:schemeClr val="lt1"/>
              </a:solidFill>
              <a:latin typeface="Arial"/>
              <a:ea typeface="Arial"/>
              <a:cs typeface="Arial"/>
              <a:sym typeface="Arial"/>
            </a:endParaRPr>
          </a:p>
        </p:txBody>
      </p:sp>
      <p:sp>
        <p:nvSpPr>
          <p:cNvPr id="743" name="Google Shape;743;p63"/>
          <p:cNvSpPr txBox="1"/>
          <p:nvPr/>
        </p:nvSpPr>
        <p:spPr>
          <a:xfrm>
            <a:off x="8995946" y="1611129"/>
            <a:ext cx="3053032"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lt1"/>
                </a:solidFill>
                <a:latin typeface="Arial"/>
                <a:ea typeface="Arial"/>
                <a:cs typeface="Arial"/>
                <a:sym typeface="Arial"/>
              </a:rPr>
              <a:t>you can solve the problem by redesigning the class hierarchy:</a:t>
            </a:r>
            <a:endParaRPr/>
          </a:p>
          <a:p>
            <a:pPr indent="0" lvl="0" marL="0" marR="0" rtl="0" algn="just">
              <a:spcBef>
                <a:spcPts val="0"/>
              </a:spcBef>
              <a:spcAft>
                <a:spcPts val="0"/>
              </a:spcAft>
              <a:buNone/>
            </a:pPr>
            <a:r>
              <a:rPr lang="en-US" sz="1600">
                <a:solidFill>
                  <a:schemeClr val="lt1"/>
                </a:solidFill>
                <a:latin typeface="Arial"/>
                <a:ea typeface="Arial"/>
                <a:cs typeface="Arial"/>
                <a:sym typeface="Arial"/>
              </a:rPr>
              <a:t>a subclass should extend the behavior of a superclass, therefore the read-only document becomes the base class of the hierarchy</a:t>
            </a:r>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a:p>
            <a:pPr indent="0" lvl="0" marL="0" marR="0" rtl="0" algn="just">
              <a:spcBef>
                <a:spcPts val="0"/>
              </a:spcBef>
              <a:spcAft>
                <a:spcPts val="0"/>
              </a:spcAft>
              <a:buNone/>
            </a:pPr>
            <a:r>
              <a:rPr lang="en-US" sz="1600">
                <a:solidFill>
                  <a:schemeClr val="lt1"/>
                </a:solidFill>
                <a:latin typeface="Arial"/>
                <a:ea typeface="Arial"/>
                <a:cs typeface="Arial"/>
                <a:sym typeface="Arial"/>
              </a:rPr>
              <a:t>the writable document is now a subclass which extends the base class and adds the saving behavior</a:t>
            </a:r>
            <a:endParaRPr sz="1600">
              <a:solidFill>
                <a:schemeClr val="lt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64"/>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749" name="Google Shape;749;p64"/>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750" name="Google Shape;750;p64"/>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Interface Segregation Principle</a:t>
            </a:r>
            <a:endParaRPr/>
          </a:p>
        </p:txBody>
      </p:sp>
      <p:sp>
        <p:nvSpPr>
          <p:cNvPr id="751" name="Google Shape;751;p64"/>
          <p:cNvSpPr txBox="1"/>
          <p:nvPr/>
        </p:nvSpPr>
        <p:spPr>
          <a:xfrm>
            <a:off x="360937" y="718258"/>
            <a:ext cx="11583412" cy="49711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600">
                <a:solidFill>
                  <a:schemeClr val="lt1"/>
                </a:solidFill>
                <a:latin typeface="Arial"/>
                <a:ea typeface="Arial"/>
                <a:cs typeface="Arial"/>
                <a:sym typeface="Arial"/>
              </a:rPr>
              <a:t>Clients should not be forced to depend on methods they do not use</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try to make your interfaces narrow enough that client classes don’t have to implement behaviors they don’t need</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according to the interface segregation principle, you should break down “fat” interfaces into more granular and specific ones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clients should implement only those methods that they really need, otherwise, a change to a “fat” interface would break even clients that don’t use the changed methods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class inheritance lets a class have just one superclass, but it doesn’t limit the number of interfaces that the class can implement at the same time;</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hence, there’s no need to cram tons of unrelated methods to a single interface: break it down into several more refined interfaces - you can implement them all in a single class if needed</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however, some classes may be fine with implementing just one of them</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5"/>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757" name="Google Shape;757;p65"/>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758" name="Google Shape;758;p65"/>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Interface Segregation Principle – example</a:t>
            </a:r>
            <a:endParaRPr/>
          </a:p>
        </p:txBody>
      </p:sp>
      <p:sp>
        <p:nvSpPr>
          <p:cNvPr id="759" name="Google Shape;759;p65"/>
          <p:cNvSpPr txBox="1"/>
          <p:nvPr/>
        </p:nvSpPr>
        <p:spPr>
          <a:xfrm>
            <a:off x="360937" y="718258"/>
            <a:ext cx="11583412" cy="177022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0" lang="en-US" sz="1600">
                <a:solidFill>
                  <a:schemeClr val="lt1"/>
                </a:solidFill>
                <a:latin typeface="Arial"/>
                <a:ea typeface="Arial"/>
                <a:cs typeface="Arial"/>
                <a:sym typeface="Arial"/>
              </a:rPr>
              <a:t>you created a library that makes it easy to integrate apps with various cloud computing providers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while in the initial version it only supported Amazon Cloud, it covered the full set of cloud services and features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at the time you assumed that all cloud providers have the same broad spectrum of features as Amazon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6"/>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765" name="Google Shape;765;p66"/>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766" name="Google Shape;766;p66"/>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Interface Segregation Principle – example</a:t>
            </a:r>
            <a:endParaRPr/>
          </a:p>
        </p:txBody>
      </p:sp>
      <p:sp>
        <p:nvSpPr>
          <p:cNvPr id="767" name="Google Shape;767;p66"/>
          <p:cNvSpPr txBox="1"/>
          <p:nvPr/>
        </p:nvSpPr>
        <p:spPr>
          <a:xfrm>
            <a:off x="360937" y="718258"/>
            <a:ext cx="11583412" cy="78534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then it came to implementing support for another provider, it turned out that most of the interfaces of the library are too wide: some methods describe features that other cloud providers just don’t have</a:t>
            </a:r>
            <a:endParaRPr/>
          </a:p>
        </p:txBody>
      </p:sp>
      <p:graphicFrame>
        <p:nvGraphicFramePr>
          <p:cNvPr id="768" name="Google Shape;768;p66"/>
          <p:cNvGraphicFramePr/>
          <p:nvPr/>
        </p:nvGraphicFramePr>
        <p:xfrm>
          <a:off x="2267113" y="1674073"/>
          <a:ext cx="3000000" cy="3000000"/>
        </p:xfrm>
        <a:graphic>
          <a:graphicData uri="http://schemas.openxmlformats.org/drawingml/2006/table">
            <a:tbl>
              <a:tblPr bandRow="1" firstRow="1">
                <a:noFill/>
                <a:tableStyleId>{E0F987FD-5F36-4CCE-988B-FE07A7B522A0}</a:tableStyleId>
              </a:tblPr>
              <a:tblGrid>
                <a:gridCol w="2318950"/>
              </a:tblGrid>
              <a:tr h="370850">
                <a:tc>
                  <a:txBody>
                    <a:bodyPr/>
                    <a:lstStyle/>
                    <a:p>
                      <a:pPr indent="0" lvl="0" marL="0" marR="0" rtl="0" algn="ctr">
                        <a:spcBef>
                          <a:spcPts val="0"/>
                        </a:spcBef>
                        <a:spcAft>
                          <a:spcPts val="0"/>
                        </a:spcAft>
                        <a:buNone/>
                      </a:pPr>
                      <a:r>
                        <a:rPr lang="en-US" sz="1600"/>
                        <a:t>&lt;&lt;interface&gt;&gt;</a:t>
                      </a:r>
                      <a:endParaRPr/>
                    </a:p>
                    <a:p>
                      <a:pPr indent="0" lvl="0" marL="0" marR="0" rtl="0" algn="ctr">
                        <a:spcBef>
                          <a:spcPts val="0"/>
                        </a:spcBef>
                        <a:spcAft>
                          <a:spcPts val="0"/>
                        </a:spcAft>
                        <a:buNone/>
                      </a:pPr>
                      <a:r>
                        <a:rPr lang="en-US" sz="1600"/>
                        <a:t>ICloudProvider</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 storeFile(name)</a:t>
                      </a:r>
                      <a:endParaRPr/>
                    </a:p>
                    <a:p>
                      <a:pPr indent="0" lvl="0" marL="0" marR="0" rtl="0" algn="l">
                        <a:spcBef>
                          <a:spcPts val="0"/>
                        </a:spcBef>
                        <a:spcAft>
                          <a:spcPts val="0"/>
                        </a:spcAft>
                        <a:buNone/>
                      </a:pPr>
                      <a:r>
                        <a:rPr lang="en-US" sz="1600"/>
                        <a:t>+ getFile(name)</a:t>
                      </a:r>
                      <a:endParaRPr/>
                    </a:p>
                    <a:p>
                      <a:pPr indent="0" lvl="0" marL="0" marR="0" rtl="0" algn="l">
                        <a:spcBef>
                          <a:spcPts val="0"/>
                        </a:spcBef>
                        <a:spcAft>
                          <a:spcPts val="0"/>
                        </a:spcAft>
                        <a:buNone/>
                      </a:pPr>
                      <a:r>
                        <a:rPr lang="en-US" sz="1600"/>
                        <a:t>+ createServer(region)</a:t>
                      </a:r>
                      <a:endParaRPr/>
                    </a:p>
                    <a:p>
                      <a:pPr indent="0" lvl="0" marL="0" marR="0" rtl="0" algn="l">
                        <a:spcBef>
                          <a:spcPts val="0"/>
                        </a:spcBef>
                        <a:spcAft>
                          <a:spcPts val="0"/>
                        </a:spcAft>
                        <a:buNone/>
                      </a:pPr>
                      <a:r>
                        <a:rPr lang="en-US" sz="1600"/>
                        <a:t>+ listServers(region)</a:t>
                      </a:r>
                      <a:endParaRPr/>
                    </a:p>
                    <a:p>
                      <a:pPr indent="0" lvl="0" marL="0" marR="0" rtl="0" algn="l">
                        <a:spcBef>
                          <a:spcPts val="0"/>
                        </a:spcBef>
                        <a:spcAft>
                          <a:spcPts val="0"/>
                        </a:spcAft>
                        <a:buNone/>
                      </a:pPr>
                      <a:r>
                        <a:rPr lang="en-US" sz="1600"/>
                        <a:t>+ getCDNAddress()</a:t>
                      </a:r>
                      <a:endParaRPr/>
                    </a:p>
                  </a:txBody>
                  <a:tcPr marT="45725" marB="45725" marR="91450" marL="91450"/>
                </a:tc>
              </a:tr>
            </a:tbl>
          </a:graphicData>
        </a:graphic>
      </p:graphicFrame>
      <p:cxnSp>
        <p:nvCxnSpPr>
          <p:cNvPr id="769" name="Google Shape;769;p66"/>
          <p:cNvCxnSpPr/>
          <p:nvPr/>
        </p:nvCxnSpPr>
        <p:spPr>
          <a:xfrm rot="10800000">
            <a:off x="2252073" y="4256532"/>
            <a:ext cx="0" cy="442074"/>
          </a:xfrm>
          <a:prstGeom prst="straightConnector1">
            <a:avLst/>
          </a:prstGeom>
          <a:noFill/>
          <a:ln cap="flat" cmpd="sng" w="38100">
            <a:solidFill>
              <a:schemeClr val="dk1"/>
            </a:solidFill>
            <a:prstDash val="dash"/>
            <a:miter lim="800000"/>
            <a:headEnd len="sm" w="sm" type="none"/>
            <a:tailEnd len="sm" w="sm" type="none"/>
          </a:ln>
        </p:spPr>
      </p:cxnSp>
      <p:cxnSp>
        <p:nvCxnSpPr>
          <p:cNvPr id="770" name="Google Shape;770;p66"/>
          <p:cNvCxnSpPr/>
          <p:nvPr/>
        </p:nvCxnSpPr>
        <p:spPr>
          <a:xfrm rot="10800000">
            <a:off x="2252074" y="4256532"/>
            <a:ext cx="2113117" cy="16526"/>
          </a:xfrm>
          <a:prstGeom prst="straightConnector1">
            <a:avLst/>
          </a:prstGeom>
          <a:noFill/>
          <a:ln cap="flat" cmpd="sng" w="38100">
            <a:solidFill>
              <a:schemeClr val="dk1"/>
            </a:solidFill>
            <a:prstDash val="dash"/>
            <a:miter lim="800000"/>
            <a:headEnd len="sm" w="sm" type="none"/>
            <a:tailEnd len="sm" w="sm" type="none"/>
          </a:ln>
        </p:spPr>
      </p:cxnSp>
      <p:cxnSp>
        <p:nvCxnSpPr>
          <p:cNvPr id="771" name="Google Shape;771;p66"/>
          <p:cNvCxnSpPr/>
          <p:nvPr/>
        </p:nvCxnSpPr>
        <p:spPr>
          <a:xfrm rot="10800000">
            <a:off x="4365191" y="4256532"/>
            <a:ext cx="0" cy="442074"/>
          </a:xfrm>
          <a:prstGeom prst="straightConnector1">
            <a:avLst/>
          </a:prstGeom>
          <a:noFill/>
          <a:ln cap="flat" cmpd="sng" w="38100">
            <a:solidFill>
              <a:schemeClr val="dk1"/>
            </a:solidFill>
            <a:prstDash val="dash"/>
            <a:miter lim="800000"/>
            <a:headEnd len="sm" w="sm" type="none"/>
            <a:tailEnd len="sm" w="sm" type="none"/>
          </a:ln>
        </p:spPr>
      </p:cxnSp>
      <p:graphicFrame>
        <p:nvGraphicFramePr>
          <p:cNvPr id="772" name="Google Shape;772;p66"/>
          <p:cNvGraphicFramePr/>
          <p:nvPr/>
        </p:nvGraphicFramePr>
        <p:xfrm>
          <a:off x="1103832" y="4723733"/>
          <a:ext cx="3000000" cy="3000000"/>
        </p:xfrm>
        <a:graphic>
          <a:graphicData uri="http://schemas.openxmlformats.org/drawingml/2006/table">
            <a:tbl>
              <a:tblPr bandRow="1" firstRow="1">
                <a:noFill/>
                <a:tableStyleId>{E0F987FD-5F36-4CCE-988B-FE07A7B522A0}</a:tableStyleId>
              </a:tblPr>
              <a:tblGrid>
                <a:gridCol w="2113125"/>
              </a:tblGrid>
              <a:tr h="370850">
                <a:tc>
                  <a:txBody>
                    <a:bodyPr/>
                    <a:lstStyle/>
                    <a:p>
                      <a:pPr indent="0" lvl="0" marL="0" marR="0" rtl="0" algn="ctr">
                        <a:spcBef>
                          <a:spcPts val="0"/>
                        </a:spcBef>
                        <a:spcAft>
                          <a:spcPts val="0"/>
                        </a:spcAft>
                        <a:buNone/>
                      </a:pPr>
                      <a:r>
                        <a:rPr lang="en-US" sz="1600"/>
                        <a:t>Amazon</a:t>
                      </a:r>
                      <a:endParaRPr/>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a:t>
                      </a:r>
                      <a:endParaRPr/>
                    </a:p>
                  </a:txBody>
                  <a:tcPr marT="45725" marB="45725" marR="91450" marL="91450"/>
                </a:tc>
              </a:tr>
              <a:tr h="370850">
                <a:tc>
                  <a:txBody>
                    <a:bodyPr/>
                    <a:lstStyle/>
                    <a:p>
                      <a:pPr indent="0" lvl="0" marL="0" marR="0" rtl="0" algn="l">
                        <a:spcBef>
                          <a:spcPts val="0"/>
                        </a:spcBef>
                        <a:spcAft>
                          <a:spcPts val="0"/>
                        </a:spcAft>
                        <a:buNone/>
                      </a:pPr>
                      <a:r>
                        <a:rPr lang="en-US" sz="1600"/>
                        <a:t>+ storeFile(name)</a:t>
                      </a:r>
                      <a:endParaRPr/>
                    </a:p>
                    <a:p>
                      <a:pPr indent="0" lvl="0" marL="0" marR="0" rtl="0" algn="l">
                        <a:spcBef>
                          <a:spcPts val="0"/>
                        </a:spcBef>
                        <a:spcAft>
                          <a:spcPts val="0"/>
                        </a:spcAft>
                        <a:buNone/>
                      </a:pPr>
                      <a:r>
                        <a:rPr lang="en-US" sz="1600"/>
                        <a:t>+ getFile(name)</a:t>
                      </a:r>
                      <a:endParaRPr/>
                    </a:p>
                    <a:p>
                      <a:pPr indent="0" lvl="0" marL="0" marR="0" rtl="0" algn="l">
                        <a:spcBef>
                          <a:spcPts val="0"/>
                        </a:spcBef>
                        <a:spcAft>
                          <a:spcPts val="0"/>
                        </a:spcAft>
                        <a:buNone/>
                      </a:pPr>
                      <a:r>
                        <a:rPr lang="en-US" sz="1600"/>
                        <a:t>+ createServer(region)</a:t>
                      </a:r>
                      <a:endParaRPr/>
                    </a:p>
                    <a:p>
                      <a:pPr indent="0" lvl="0" marL="0" marR="0" rtl="0" algn="l">
                        <a:spcBef>
                          <a:spcPts val="0"/>
                        </a:spcBef>
                        <a:spcAft>
                          <a:spcPts val="0"/>
                        </a:spcAft>
                        <a:buNone/>
                      </a:pPr>
                      <a:r>
                        <a:rPr lang="en-US" sz="1600"/>
                        <a:t>+ listServers(region)</a:t>
                      </a:r>
                      <a:endParaRPr/>
                    </a:p>
                    <a:p>
                      <a:pPr indent="0" lvl="0" marL="0" marR="0" rtl="0" algn="l">
                        <a:spcBef>
                          <a:spcPts val="0"/>
                        </a:spcBef>
                        <a:spcAft>
                          <a:spcPts val="0"/>
                        </a:spcAft>
                        <a:buNone/>
                      </a:pPr>
                      <a:r>
                        <a:rPr lang="en-US" sz="1600"/>
                        <a:t>+ getCDNAddress()</a:t>
                      </a:r>
                      <a:endParaRPr/>
                    </a:p>
                  </a:txBody>
                  <a:tcPr marT="45725" marB="45725" marR="91450" marL="91450"/>
                </a:tc>
              </a:tr>
            </a:tbl>
          </a:graphicData>
        </a:graphic>
      </p:graphicFrame>
      <p:graphicFrame>
        <p:nvGraphicFramePr>
          <p:cNvPr id="773" name="Google Shape;773;p66"/>
          <p:cNvGraphicFramePr/>
          <p:nvPr/>
        </p:nvGraphicFramePr>
        <p:xfrm>
          <a:off x="3376868" y="4747843"/>
          <a:ext cx="3000000" cy="3000000"/>
        </p:xfrm>
        <a:graphic>
          <a:graphicData uri="http://schemas.openxmlformats.org/drawingml/2006/table">
            <a:tbl>
              <a:tblPr bandRow="1" firstRow="1">
                <a:noFill/>
                <a:tableStyleId>{E0F987FD-5F36-4CCE-988B-FE07A7B522A0}</a:tableStyleId>
              </a:tblPr>
              <a:tblGrid>
                <a:gridCol w="2113125"/>
              </a:tblGrid>
              <a:tr h="346650">
                <a:tc>
                  <a:txBody>
                    <a:bodyPr/>
                    <a:lstStyle/>
                    <a:p>
                      <a:pPr indent="0" lvl="0" marL="0" marR="0" rtl="0" algn="ctr">
                        <a:spcBef>
                          <a:spcPts val="0"/>
                        </a:spcBef>
                        <a:spcAft>
                          <a:spcPts val="0"/>
                        </a:spcAft>
                        <a:buNone/>
                      </a:pPr>
                      <a:r>
                        <a:rPr lang="en-US" sz="1600"/>
                        <a:t>Dropbox</a:t>
                      </a:r>
                      <a:endParaRPr/>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a:t>
                      </a:r>
                      <a:endParaRPr/>
                    </a:p>
                  </a:txBody>
                  <a:tcPr marT="45725" marB="45725" marR="91450" marL="91450"/>
                </a:tc>
              </a:tr>
              <a:tr h="370850">
                <a:tc>
                  <a:txBody>
                    <a:bodyPr/>
                    <a:lstStyle/>
                    <a:p>
                      <a:pPr indent="0" lvl="0" marL="0" marR="0" rtl="0" algn="l">
                        <a:spcBef>
                          <a:spcPts val="0"/>
                        </a:spcBef>
                        <a:spcAft>
                          <a:spcPts val="0"/>
                        </a:spcAft>
                        <a:buNone/>
                      </a:pPr>
                      <a:r>
                        <a:rPr lang="en-US" sz="1600"/>
                        <a:t>+ storeFile(name)</a:t>
                      </a:r>
                      <a:endParaRPr/>
                    </a:p>
                    <a:p>
                      <a:pPr indent="0" lvl="0" marL="0" marR="0" rtl="0" algn="l">
                        <a:spcBef>
                          <a:spcPts val="0"/>
                        </a:spcBef>
                        <a:spcAft>
                          <a:spcPts val="0"/>
                        </a:spcAft>
                        <a:buNone/>
                      </a:pPr>
                      <a:r>
                        <a:rPr lang="en-US" sz="1600"/>
                        <a:t>+ getFile(name)</a:t>
                      </a:r>
                      <a:endParaRPr/>
                    </a:p>
                    <a:p>
                      <a:pPr indent="0" lvl="0" marL="0" marR="0" rtl="0" algn="l">
                        <a:spcBef>
                          <a:spcPts val="0"/>
                        </a:spcBef>
                        <a:spcAft>
                          <a:spcPts val="0"/>
                        </a:spcAft>
                        <a:buNone/>
                      </a:pPr>
                      <a:r>
                        <a:rPr lang="en-US" sz="1600"/>
                        <a:t>+ createServer(region)</a:t>
                      </a:r>
                      <a:endParaRPr/>
                    </a:p>
                    <a:p>
                      <a:pPr indent="0" lvl="0" marL="0" marR="0" rtl="0" algn="l">
                        <a:spcBef>
                          <a:spcPts val="0"/>
                        </a:spcBef>
                        <a:spcAft>
                          <a:spcPts val="0"/>
                        </a:spcAft>
                        <a:buNone/>
                      </a:pPr>
                      <a:r>
                        <a:rPr lang="en-US" sz="1600"/>
                        <a:t>+ listServers(region)</a:t>
                      </a:r>
                      <a:endParaRPr/>
                    </a:p>
                    <a:p>
                      <a:pPr indent="0" lvl="0" marL="0" marR="0" rtl="0" algn="l">
                        <a:spcBef>
                          <a:spcPts val="0"/>
                        </a:spcBef>
                        <a:spcAft>
                          <a:spcPts val="0"/>
                        </a:spcAft>
                        <a:buNone/>
                      </a:pPr>
                      <a:r>
                        <a:rPr lang="en-US" sz="1600"/>
                        <a:t>+ getCDNAddress()</a:t>
                      </a:r>
                      <a:endParaRPr/>
                    </a:p>
                  </a:txBody>
                  <a:tcPr marT="45725" marB="45725" marR="91450" marL="91450"/>
                </a:tc>
              </a:tr>
            </a:tbl>
          </a:graphicData>
        </a:graphic>
      </p:graphicFrame>
      <p:cxnSp>
        <p:nvCxnSpPr>
          <p:cNvPr id="774" name="Google Shape;774;p66"/>
          <p:cNvCxnSpPr/>
          <p:nvPr/>
        </p:nvCxnSpPr>
        <p:spPr>
          <a:xfrm rot="10800000">
            <a:off x="3376869" y="4167980"/>
            <a:ext cx="1" cy="88553"/>
          </a:xfrm>
          <a:prstGeom prst="straightConnector1">
            <a:avLst/>
          </a:prstGeom>
          <a:noFill/>
          <a:ln cap="flat" cmpd="sng" w="38100">
            <a:solidFill>
              <a:schemeClr val="dk1"/>
            </a:solidFill>
            <a:prstDash val="dash"/>
            <a:miter lim="800000"/>
            <a:headEnd len="sm" w="sm" type="none"/>
            <a:tailEnd len="sm" w="sm" type="none"/>
          </a:ln>
        </p:spPr>
      </p:cxnSp>
      <p:sp>
        <p:nvSpPr>
          <p:cNvPr id="775" name="Google Shape;775;p66"/>
          <p:cNvSpPr/>
          <p:nvPr/>
        </p:nvSpPr>
        <p:spPr>
          <a:xfrm>
            <a:off x="3283372" y="3973691"/>
            <a:ext cx="186593" cy="158780"/>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776" name="Google Shape;776;p66"/>
          <p:cNvCxnSpPr>
            <a:stCxn id="777" idx="1"/>
          </p:cNvCxnSpPr>
          <p:nvPr/>
        </p:nvCxnSpPr>
        <p:spPr>
          <a:xfrm rot="10800000">
            <a:off x="5394884" y="6133454"/>
            <a:ext cx="984600" cy="243900"/>
          </a:xfrm>
          <a:prstGeom prst="straightConnector1">
            <a:avLst/>
          </a:prstGeom>
          <a:noFill/>
          <a:ln cap="flat" cmpd="sng" w="38100">
            <a:solidFill>
              <a:schemeClr val="dk1"/>
            </a:solidFill>
            <a:prstDash val="dash"/>
            <a:miter lim="800000"/>
            <a:headEnd len="sm" w="sm" type="none"/>
            <a:tailEnd len="med" w="med" type="oval"/>
          </a:ln>
        </p:spPr>
      </p:cxnSp>
      <p:sp>
        <p:nvSpPr>
          <p:cNvPr id="777" name="Google Shape;777;p66"/>
          <p:cNvSpPr txBox="1"/>
          <p:nvPr/>
        </p:nvSpPr>
        <p:spPr>
          <a:xfrm>
            <a:off x="6379484" y="6223465"/>
            <a:ext cx="1957080" cy="307777"/>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ourier New"/>
                <a:ea typeface="Courier New"/>
                <a:cs typeface="Courier New"/>
                <a:sym typeface="Courier New"/>
              </a:rPr>
              <a:t>Not implemented</a:t>
            </a:r>
            <a:endParaRPr/>
          </a:p>
        </p:txBody>
      </p:sp>
      <p:cxnSp>
        <p:nvCxnSpPr>
          <p:cNvPr id="778" name="Google Shape;778;p66"/>
          <p:cNvCxnSpPr>
            <a:stCxn id="777" idx="1"/>
          </p:cNvCxnSpPr>
          <p:nvPr/>
        </p:nvCxnSpPr>
        <p:spPr>
          <a:xfrm rot="10800000">
            <a:off x="5244884" y="6377354"/>
            <a:ext cx="1134600" cy="0"/>
          </a:xfrm>
          <a:prstGeom prst="straightConnector1">
            <a:avLst/>
          </a:prstGeom>
          <a:noFill/>
          <a:ln cap="flat" cmpd="sng" w="38100">
            <a:solidFill>
              <a:schemeClr val="dk1"/>
            </a:solidFill>
            <a:prstDash val="dash"/>
            <a:miter lim="800000"/>
            <a:headEnd len="sm" w="sm" type="none"/>
            <a:tailEnd len="med" w="med" type="oval"/>
          </a:ln>
        </p:spPr>
      </p:cxnSp>
      <p:cxnSp>
        <p:nvCxnSpPr>
          <p:cNvPr id="779" name="Google Shape;779;p66"/>
          <p:cNvCxnSpPr>
            <a:stCxn id="777" idx="1"/>
          </p:cNvCxnSpPr>
          <p:nvPr/>
        </p:nvCxnSpPr>
        <p:spPr>
          <a:xfrm flipH="1">
            <a:off x="5169884" y="6377354"/>
            <a:ext cx="1209600" cy="249600"/>
          </a:xfrm>
          <a:prstGeom prst="straightConnector1">
            <a:avLst/>
          </a:prstGeom>
          <a:noFill/>
          <a:ln cap="flat" cmpd="sng" w="38100">
            <a:solidFill>
              <a:schemeClr val="dk1"/>
            </a:solidFill>
            <a:prstDash val="dash"/>
            <a:miter lim="800000"/>
            <a:headEnd len="sm" w="sm" type="none"/>
            <a:tailEnd len="med" w="med" type="oval"/>
          </a:ln>
        </p:spPr>
      </p:cxnSp>
      <p:sp>
        <p:nvSpPr>
          <p:cNvPr id="780" name="Google Shape;780;p66"/>
          <p:cNvSpPr txBox="1"/>
          <p:nvPr/>
        </p:nvSpPr>
        <p:spPr>
          <a:xfrm>
            <a:off x="5774714" y="5065325"/>
            <a:ext cx="31055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lt1"/>
                </a:solidFill>
                <a:latin typeface="Arial"/>
                <a:ea typeface="Arial"/>
                <a:cs typeface="Arial"/>
                <a:sym typeface="Arial"/>
              </a:rPr>
              <a:t>not all clients can satisfy the requirements of the interface</a:t>
            </a:r>
            <a:endParaRPr i="1" sz="1600">
              <a:solidFill>
                <a:schemeClr val="lt1"/>
              </a:solidFill>
              <a:latin typeface="Arial"/>
              <a:ea typeface="Arial"/>
              <a:cs typeface="Arial"/>
              <a:sym typeface="Arial"/>
            </a:endParaRPr>
          </a:p>
        </p:txBody>
      </p:sp>
      <p:sp>
        <p:nvSpPr>
          <p:cNvPr id="781" name="Google Shape;781;p66"/>
          <p:cNvSpPr txBox="1"/>
          <p:nvPr/>
        </p:nvSpPr>
        <p:spPr>
          <a:xfrm>
            <a:off x="8468751" y="1700855"/>
            <a:ext cx="3475598"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lt1"/>
                </a:solidFill>
                <a:latin typeface="Arial"/>
                <a:ea typeface="Arial"/>
                <a:cs typeface="Arial"/>
                <a:sym typeface="Arial"/>
              </a:rPr>
              <a:t>while you can still implement these methods and put some stubs there, it wouldn’t be a pretty solution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67"/>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787" name="Google Shape;787;p67"/>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788" name="Google Shape;788;p67"/>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Interface Segregation Principle – example</a:t>
            </a:r>
            <a:endParaRPr/>
          </a:p>
        </p:txBody>
      </p:sp>
      <p:sp>
        <p:nvSpPr>
          <p:cNvPr id="789" name="Google Shape;789;p67"/>
          <p:cNvSpPr txBox="1"/>
          <p:nvPr/>
        </p:nvSpPr>
        <p:spPr>
          <a:xfrm>
            <a:off x="360937" y="718258"/>
            <a:ext cx="11583412" cy="14624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the better approach is to break down the interface into parts: classes that are able to implement the original interface can now just implement several refined interfaces.</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other classes can implement only those interfaces which have methods that make sense for them</a:t>
            </a:r>
            <a:endParaRPr/>
          </a:p>
        </p:txBody>
      </p:sp>
      <p:graphicFrame>
        <p:nvGraphicFramePr>
          <p:cNvPr id="790" name="Google Shape;790;p67"/>
          <p:cNvGraphicFramePr/>
          <p:nvPr/>
        </p:nvGraphicFramePr>
        <p:xfrm>
          <a:off x="360937" y="2291313"/>
          <a:ext cx="3000000" cy="3000000"/>
        </p:xfrm>
        <a:graphic>
          <a:graphicData uri="http://schemas.openxmlformats.org/drawingml/2006/table">
            <a:tbl>
              <a:tblPr bandRow="1" firstRow="1">
                <a:noFill/>
                <a:tableStyleId>{E0F987FD-5F36-4CCE-988B-FE07A7B522A0}</a:tableStyleId>
              </a:tblPr>
              <a:tblGrid>
                <a:gridCol w="2318950"/>
              </a:tblGrid>
              <a:tr h="331925">
                <a:tc>
                  <a:txBody>
                    <a:bodyPr/>
                    <a:lstStyle/>
                    <a:p>
                      <a:pPr indent="0" lvl="0" marL="0" marR="0" rtl="0" algn="ctr">
                        <a:spcBef>
                          <a:spcPts val="0"/>
                        </a:spcBef>
                        <a:spcAft>
                          <a:spcPts val="0"/>
                        </a:spcAft>
                        <a:buNone/>
                      </a:pPr>
                      <a:r>
                        <a:rPr lang="en-US" sz="1600"/>
                        <a:t>&lt;&lt;interface&gt;&gt;</a:t>
                      </a:r>
                      <a:endParaRPr/>
                    </a:p>
                    <a:p>
                      <a:pPr indent="0" lvl="0" marL="0" marR="0" rtl="0" algn="ctr">
                        <a:spcBef>
                          <a:spcPts val="0"/>
                        </a:spcBef>
                        <a:spcAft>
                          <a:spcPts val="0"/>
                        </a:spcAft>
                        <a:buNone/>
                      </a:pPr>
                      <a:r>
                        <a:rPr lang="en-US" sz="1600"/>
                        <a:t>ICloudHostingProvider</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 createServer(region)</a:t>
                      </a:r>
                      <a:endParaRPr/>
                    </a:p>
                    <a:p>
                      <a:pPr indent="0" lvl="0" marL="0" marR="0" rtl="0" algn="l">
                        <a:spcBef>
                          <a:spcPts val="0"/>
                        </a:spcBef>
                        <a:spcAft>
                          <a:spcPts val="0"/>
                        </a:spcAft>
                        <a:buNone/>
                      </a:pPr>
                      <a:r>
                        <a:rPr lang="en-US" sz="1600"/>
                        <a:t>+ listServers(region)</a:t>
                      </a:r>
                      <a:endParaRPr/>
                    </a:p>
                  </a:txBody>
                  <a:tcPr marT="45725" marB="45725" marR="91450" marL="91450"/>
                </a:tc>
              </a:tr>
            </a:tbl>
          </a:graphicData>
        </a:graphic>
      </p:graphicFrame>
      <p:cxnSp>
        <p:nvCxnSpPr>
          <p:cNvPr id="791" name="Google Shape;791;p67"/>
          <p:cNvCxnSpPr>
            <a:endCxn id="792" idx="3"/>
          </p:cNvCxnSpPr>
          <p:nvPr/>
        </p:nvCxnSpPr>
        <p:spPr>
          <a:xfrm rot="10800000">
            <a:off x="6451521" y="4017427"/>
            <a:ext cx="0" cy="880800"/>
          </a:xfrm>
          <a:prstGeom prst="straightConnector1">
            <a:avLst/>
          </a:prstGeom>
          <a:noFill/>
          <a:ln cap="flat" cmpd="sng" w="38100">
            <a:solidFill>
              <a:schemeClr val="dk1"/>
            </a:solidFill>
            <a:prstDash val="dash"/>
            <a:miter lim="800000"/>
            <a:headEnd len="sm" w="sm" type="none"/>
            <a:tailEnd len="sm" w="sm" type="none"/>
          </a:ln>
        </p:spPr>
      </p:cxnSp>
      <p:graphicFrame>
        <p:nvGraphicFramePr>
          <p:cNvPr id="793" name="Google Shape;793;p67"/>
          <p:cNvGraphicFramePr/>
          <p:nvPr/>
        </p:nvGraphicFramePr>
        <p:xfrm>
          <a:off x="1103832" y="4723733"/>
          <a:ext cx="3000000" cy="3000000"/>
        </p:xfrm>
        <a:graphic>
          <a:graphicData uri="http://schemas.openxmlformats.org/drawingml/2006/table">
            <a:tbl>
              <a:tblPr bandRow="1" firstRow="1">
                <a:noFill/>
                <a:tableStyleId>{E0F987FD-5F36-4CCE-988B-FE07A7B522A0}</a:tableStyleId>
              </a:tblPr>
              <a:tblGrid>
                <a:gridCol w="2113125"/>
              </a:tblGrid>
              <a:tr h="370850">
                <a:tc>
                  <a:txBody>
                    <a:bodyPr/>
                    <a:lstStyle/>
                    <a:p>
                      <a:pPr indent="0" lvl="0" marL="0" marR="0" rtl="0" algn="ctr">
                        <a:spcBef>
                          <a:spcPts val="0"/>
                        </a:spcBef>
                        <a:spcAft>
                          <a:spcPts val="0"/>
                        </a:spcAft>
                        <a:buNone/>
                      </a:pPr>
                      <a:r>
                        <a:rPr lang="en-US" sz="1600"/>
                        <a:t>Amazon</a:t>
                      </a:r>
                      <a:endParaRPr/>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a:t>
                      </a:r>
                      <a:endParaRPr/>
                    </a:p>
                  </a:txBody>
                  <a:tcPr marT="45725" marB="45725" marR="91450" marL="91450"/>
                </a:tc>
              </a:tr>
              <a:tr h="370850">
                <a:tc>
                  <a:txBody>
                    <a:bodyPr/>
                    <a:lstStyle/>
                    <a:p>
                      <a:pPr indent="0" lvl="0" marL="0" marR="0" rtl="0" algn="l">
                        <a:spcBef>
                          <a:spcPts val="0"/>
                        </a:spcBef>
                        <a:spcAft>
                          <a:spcPts val="0"/>
                        </a:spcAft>
                        <a:buNone/>
                      </a:pPr>
                      <a:r>
                        <a:rPr lang="en-US" sz="1600"/>
                        <a:t>+ storeFile(name)</a:t>
                      </a:r>
                      <a:endParaRPr/>
                    </a:p>
                    <a:p>
                      <a:pPr indent="0" lvl="0" marL="0" marR="0" rtl="0" algn="l">
                        <a:spcBef>
                          <a:spcPts val="0"/>
                        </a:spcBef>
                        <a:spcAft>
                          <a:spcPts val="0"/>
                        </a:spcAft>
                        <a:buNone/>
                      </a:pPr>
                      <a:r>
                        <a:rPr lang="en-US" sz="1600"/>
                        <a:t>+ getFile(name)</a:t>
                      </a:r>
                      <a:endParaRPr/>
                    </a:p>
                    <a:p>
                      <a:pPr indent="0" lvl="0" marL="0" marR="0" rtl="0" algn="l">
                        <a:spcBef>
                          <a:spcPts val="0"/>
                        </a:spcBef>
                        <a:spcAft>
                          <a:spcPts val="0"/>
                        </a:spcAft>
                        <a:buNone/>
                      </a:pPr>
                      <a:r>
                        <a:rPr lang="en-US" sz="1600"/>
                        <a:t>+ createServer(region)</a:t>
                      </a:r>
                      <a:endParaRPr/>
                    </a:p>
                    <a:p>
                      <a:pPr indent="0" lvl="0" marL="0" marR="0" rtl="0" algn="l">
                        <a:spcBef>
                          <a:spcPts val="0"/>
                        </a:spcBef>
                        <a:spcAft>
                          <a:spcPts val="0"/>
                        </a:spcAft>
                        <a:buNone/>
                      </a:pPr>
                      <a:r>
                        <a:rPr lang="en-US" sz="1600"/>
                        <a:t>+ listServers(region)</a:t>
                      </a:r>
                      <a:endParaRPr/>
                    </a:p>
                    <a:p>
                      <a:pPr indent="0" lvl="0" marL="0" marR="0" rtl="0" algn="l">
                        <a:spcBef>
                          <a:spcPts val="0"/>
                        </a:spcBef>
                        <a:spcAft>
                          <a:spcPts val="0"/>
                        </a:spcAft>
                        <a:buNone/>
                      </a:pPr>
                      <a:r>
                        <a:rPr lang="en-US" sz="1600"/>
                        <a:t>+ getCDNAddress()</a:t>
                      </a:r>
                      <a:endParaRPr/>
                    </a:p>
                  </a:txBody>
                  <a:tcPr marT="45725" marB="45725" marR="91450" marL="91450"/>
                </a:tc>
              </a:tr>
            </a:tbl>
          </a:graphicData>
        </a:graphic>
      </p:graphicFrame>
      <p:graphicFrame>
        <p:nvGraphicFramePr>
          <p:cNvPr id="794" name="Google Shape;794;p67"/>
          <p:cNvGraphicFramePr/>
          <p:nvPr/>
        </p:nvGraphicFramePr>
        <p:xfrm>
          <a:off x="5394964" y="4843136"/>
          <a:ext cx="3000000" cy="3000000"/>
        </p:xfrm>
        <a:graphic>
          <a:graphicData uri="http://schemas.openxmlformats.org/drawingml/2006/table">
            <a:tbl>
              <a:tblPr bandRow="1" firstRow="1">
                <a:noFill/>
                <a:tableStyleId>{E0F987FD-5F36-4CCE-988B-FE07A7B522A0}</a:tableStyleId>
              </a:tblPr>
              <a:tblGrid>
                <a:gridCol w="2113125"/>
              </a:tblGrid>
              <a:tr h="346650">
                <a:tc>
                  <a:txBody>
                    <a:bodyPr/>
                    <a:lstStyle/>
                    <a:p>
                      <a:pPr indent="0" lvl="0" marL="0" marR="0" rtl="0" algn="ctr">
                        <a:spcBef>
                          <a:spcPts val="0"/>
                        </a:spcBef>
                        <a:spcAft>
                          <a:spcPts val="0"/>
                        </a:spcAft>
                        <a:buNone/>
                      </a:pPr>
                      <a:r>
                        <a:rPr lang="en-US" sz="1600"/>
                        <a:t>Dropbox</a:t>
                      </a:r>
                      <a:endParaRPr/>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a:t>
                      </a:r>
                      <a:endParaRPr/>
                    </a:p>
                  </a:txBody>
                  <a:tcPr marT="45725" marB="45725" marR="91450" marL="91450"/>
                </a:tc>
              </a:tr>
              <a:tr h="370850">
                <a:tc>
                  <a:txBody>
                    <a:bodyPr/>
                    <a:lstStyle/>
                    <a:p>
                      <a:pPr indent="0" lvl="0" marL="0" marR="0" rtl="0" algn="l">
                        <a:spcBef>
                          <a:spcPts val="0"/>
                        </a:spcBef>
                        <a:spcAft>
                          <a:spcPts val="0"/>
                        </a:spcAft>
                        <a:buNone/>
                      </a:pPr>
                      <a:r>
                        <a:rPr lang="en-US" sz="1600"/>
                        <a:t>+ storeFile(name)</a:t>
                      </a:r>
                      <a:endParaRPr/>
                    </a:p>
                    <a:p>
                      <a:pPr indent="0" lvl="0" marL="0" marR="0" rtl="0" algn="l">
                        <a:spcBef>
                          <a:spcPts val="0"/>
                        </a:spcBef>
                        <a:spcAft>
                          <a:spcPts val="0"/>
                        </a:spcAft>
                        <a:buNone/>
                      </a:pPr>
                      <a:r>
                        <a:rPr lang="en-US" sz="1600"/>
                        <a:t>+ getFile(name)</a:t>
                      </a:r>
                      <a:endParaRPr/>
                    </a:p>
                  </a:txBody>
                  <a:tcPr marT="45725" marB="45725" marR="91450" marL="91450"/>
                </a:tc>
              </a:tr>
            </a:tbl>
          </a:graphicData>
        </a:graphic>
      </p:graphicFrame>
      <p:cxnSp>
        <p:nvCxnSpPr>
          <p:cNvPr id="795" name="Google Shape;795;p67"/>
          <p:cNvCxnSpPr>
            <a:endCxn id="796" idx="3"/>
          </p:cNvCxnSpPr>
          <p:nvPr/>
        </p:nvCxnSpPr>
        <p:spPr>
          <a:xfrm rot="10800000">
            <a:off x="2014895" y="3990165"/>
            <a:ext cx="403200" cy="660300"/>
          </a:xfrm>
          <a:prstGeom prst="straightConnector1">
            <a:avLst/>
          </a:prstGeom>
          <a:noFill/>
          <a:ln cap="flat" cmpd="sng" w="38100">
            <a:solidFill>
              <a:schemeClr val="dk1"/>
            </a:solidFill>
            <a:prstDash val="dash"/>
            <a:miter lim="800000"/>
            <a:headEnd len="sm" w="sm" type="none"/>
            <a:tailEnd len="sm" w="sm" type="none"/>
          </a:ln>
        </p:spPr>
      </p:cxnSp>
      <p:sp>
        <p:nvSpPr>
          <p:cNvPr id="796" name="Google Shape;796;p67"/>
          <p:cNvSpPr/>
          <p:nvPr/>
        </p:nvSpPr>
        <p:spPr>
          <a:xfrm rot="-1976135">
            <a:off x="1878434" y="3844144"/>
            <a:ext cx="186593" cy="158780"/>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97" name="Google Shape;797;p67"/>
          <p:cNvSpPr txBox="1"/>
          <p:nvPr/>
        </p:nvSpPr>
        <p:spPr>
          <a:xfrm>
            <a:off x="8226593" y="2384699"/>
            <a:ext cx="310559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lt1"/>
                </a:solidFill>
                <a:latin typeface="Arial"/>
                <a:ea typeface="Arial"/>
                <a:cs typeface="Arial"/>
                <a:sym typeface="Arial"/>
              </a:rPr>
              <a:t>one bloated interface is broken down into a set of more</a:t>
            </a:r>
            <a:endParaRPr/>
          </a:p>
          <a:p>
            <a:pPr indent="0" lvl="0" marL="0" marR="0" rtl="0" algn="l">
              <a:spcBef>
                <a:spcPts val="0"/>
              </a:spcBef>
              <a:spcAft>
                <a:spcPts val="0"/>
              </a:spcAft>
              <a:buNone/>
            </a:pPr>
            <a:r>
              <a:rPr i="1" lang="en-US" sz="1600">
                <a:solidFill>
                  <a:schemeClr val="lt1"/>
                </a:solidFill>
                <a:latin typeface="Arial"/>
                <a:ea typeface="Arial"/>
                <a:cs typeface="Arial"/>
                <a:sym typeface="Arial"/>
              </a:rPr>
              <a:t>granular interfaces</a:t>
            </a:r>
            <a:endParaRPr i="1" sz="1600">
              <a:solidFill>
                <a:schemeClr val="lt1"/>
              </a:solidFill>
              <a:latin typeface="Arial"/>
              <a:ea typeface="Arial"/>
              <a:cs typeface="Arial"/>
              <a:sym typeface="Arial"/>
            </a:endParaRPr>
          </a:p>
        </p:txBody>
      </p:sp>
      <p:graphicFrame>
        <p:nvGraphicFramePr>
          <p:cNvPr id="798" name="Google Shape;798;p67"/>
          <p:cNvGraphicFramePr/>
          <p:nvPr/>
        </p:nvGraphicFramePr>
        <p:xfrm>
          <a:off x="2850987" y="2288736"/>
          <a:ext cx="3000000" cy="3000000"/>
        </p:xfrm>
        <a:graphic>
          <a:graphicData uri="http://schemas.openxmlformats.org/drawingml/2006/table">
            <a:tbl>
              <a:tblPr bandRow="1" firstRow="1">
                <a:noFill/>
                <a:tableStyleId>{E0F987FD-5F36-4CCE-988B-FE07A7B522A0}</a:tableStyleId>
              </a:tblPr>
              <a:tblGrid>
                <a:gridCol w="2318950"/>
              </a:tblGrid>
              <a:tr h="331925">
                <a:tc>
                  <a:txBody>
                    <a:bodyPr/>
                    <a:lstStyle/>
                    <a:p>
                      <a:pPr indent="0" lvl="0" marL="0" marR="0" rtl="0" algn="ctr">
                        <a:spcBef>
                          <a:spcPts val="0"/>
                        </a:spcBef>
                        <a:spcAft>
                          <a:spcPts val="0"/>
                        </a:spcAft>
                        <a:buNone/>
                      </a:pPr>
                      <a:r>
                        <a:rPr lang="en-US" sz="1600"/>
                        <a:t>&lt;&lt;interface&gt;&gt;</a:t>
                      </a:r>
                      <a:endParaRPr/>
                    </a:p>
                    <a:p>
                      <a:pPr indent="0" lvl="0" marL="0" marR="0" rtl="0" algn="ctr">
                        <a:spcBef>
                          <a:spcPts val="0"/>
                        </a:spcBef>
                        <a:spcAft>
                          <a:spcPts val="0"/>
                        </a:spcAft>
                        <a:buNone/>
                      </a:pPr>
                      <a:r>
                        <a:rPr lang="en-US" sz="1600"/>
                        <a:t>ICDNProvider</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 getCDNAddress()</a:t>
                      </a:r>
                      <a:endParaRPr/>
                    </a:p>
                  </a:txBody>
                  <a:tcPr marT="45725" marB="45725" marR="91450" marL="91450"/>
                </a:tc>
              </a:tr>
            </a:tbl>
          </a:graphicData>
        </a:graphic>
      </p:graphicFrame>
      <p:graphicFrame>
        <p:nvGraphicFramePr>
          <p:cNvPr id="799" name="Google Shape;799;p67"/>
          <p:cNvGraphicFramePr/>
          <p:nvPr/>
        </p:nvGraphicFramePr>
        <p:xfrm>
          <a:off x="5394964" y="2288780"/>
          <a:ext cx="3000000" cy="3000000"/>
        </p:xfrm>
        <a:graphic>
          <a:graphicData uri="http://schemas.openxmlformats.org/drawingml/2006/table">
            <a:tbl>
              <a:tblPr bandRow="1" firstRow="1">
                <a:noFill/>
                <a:tableStyleId>{E0F987FD-5F36-4CCE-988B-FE07A7B522A0}</a:tableStyleId>
              </a:tblPr>
              <a:tblGrid>
                <a:gridCol w="2318950"/>
              </a:tblGrid>
              <a:tr h="331925">
                <a:tc>
                  <a:txBody>
                    <a:bodyPr/>
                    <a:lstStyle/>
                    <a:p>
                      <a:pPr indent="0" lvl="0" marL="0" marR="0" rtl="0" algn="ctr">
                        <a:spcBef>
                          <a:spcPts val="0"/>
                        </a:spcBef>
                        <a:spcAft>
                          <a:spcPts val="0"/>
                        </a:spcAft>
                        <a:buNone/>
                      </a:pPr>
                      <a:r>
                        <a:rPr lang="en-US" sz="1600"/>
                        <a:t>&lt;&lt;interface&gt;&gt;</a:t>
                      </a:r>
                      <a:endParaRPr/>
                    </a:p>
                    <a:p>
                      <a:pPr indent="0" lvl="0" marL="0" marR="0" rtl="0" algn="ctr">
                        <a:spcBef>
                          <a:spcPts val="0"/>
                        </a:spcBef>
                        <a:spcAft>
                          <a:spcPts val="0"/>
                        </a:spcAft>
                        <a:buNone/>
                      </a:pPr>
                      <a:r>
                        <a:rPr lang="en-US" sz="1600"/>
                        <a:t>ICloudStorageProvider</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 storeFile(name)</a:t>
                      </a:r>
                      <a:endParaRPr/>
                    </a:p>
                    <a:p>
                      <a:pPr indent="0" lvl="0" marL="0" marR="0" rtl="0" algn="l">
                        <a:spcBef>
                          <a:spcPts val="0"/>
                        </a:spcBef>
                        <a:spcAft>
                          <a:spcPts val="0"/>
                        </a:spcAft>
                        <a:buNone/>
                      </a:pPr>
                      <a:r>
                        <a:rPr lang="en-US" sz="1600"/>
                        <a:t>+ getFile(name)</a:t>
                      </a:r>
                      <a:endParaRPr/>
                    </a:p>
                  </a:txBody>
                  <a:tcPr marT="45725" marB="45725" marR="91450" marL="91450"/>
                </a:tc>
              </a:tr>
            </a:tbl>
          </a:graphicData>
        </a:graphic>
      </p:graphicFrame>
      <p:cxnSp>
        <p:nvCxnSpPr>
          <p:cNvPr id="800" name="Google Shape;800;p67"/>
          <p:cNvCxnSpPr>
            <a:endCxn id="801" idx="3"/>
          </p:cNvCxnSpPr>
          <p:nvPr/>
        </p:nvCxnSpPr>
        <p:spPr>
          <a:xfrm flipH="1" rot="10800000">
            <a:off x="2485509" y="3777228"/>
            <a:ext cx="1060800" cy="900000"/>
          </a:xfrm>
          <a:prstGeom prst="straightConnector1">
            <a:avLst/>
          </a:prstGeom>
          <a:noFill/>
          <a:ln cap="flat" cmpd="sng" w="38100">
            <a:solidFill>
              <a:schemeClr val="dk1"/>
            </a:solidFill>
            <a:prstDash val="dash"/>
            <a:miter lim="800000"/>
            <a:headEnd len="sm" w="sm" type="none"/>
            <a:tailEnd len="sm" w="sm" type="none"/>
          </a:ln>
        </p:spPr>
      </p:cxnSp>
      <p:cxnSp>
        <p:nvCxnSpPr>
          <p:cNvPr id="802" name="Google Shape;802;p67"/>
          <p:cNvCxnSpPr>
            <a:endCxn id="803" idx="3"/>
          </p:cNvCxnSpPr>
          <p:nvPr/>
        </p:nvCxnSpPr>
        <p:spPr>
          <a:xfrm flipH="1" rot="10800000">
            <a:off x="2582744" y="3910286"/>
            <a:ext cx="2637300" cy="767100"/>
          </a:xfrm>
          <a:prstGeom prst="straightConnector1">
            <a:avLst/>
          </a:prstGeom>
          <a:noFill/>
          <a:ln cap="flat" cmpd="sng" w="38100">
            <a:solidFill>
              <a:schemeClr val="dk1"/>
            </a:solidFill>
            <a:prstDash val="dash"/>
            <a:miter lim="800000"/>
            <a:headEnd len="sm" w="sm" type="none"/>
            <a:tailEnd len="sm" w="sm" type="none"/>
          </a:ln>
        </p:spPr>
      </p:cxnSp>
      <p:sp>
        <p:nvSpPr>
          <p:cNvPr id="792" name="Google Shape;792;p67"/>
          <p:cNvSpPr/>
          <p:nvPr/>
        </p:nvSpPr>
        <p:spPr>
          <a:xfrm>
            <a:off x="6358224" y="3858647"/>
            <a:ext cx="186593" cy="158780"/>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01" name="Google Shape;801;p67"/>
          <p:cNvSpPr/>
          <p:nvPr/>
        </p:nvSpPr>
        <p:spPr>
          <a:xfrm rot="2695928">
            <a:off x="3512022" y="3644567"/>
            <a:ext cx="186593" cy="158780"/>
          </a:xfrm>
          <a:prstGeom prst="triangle">
            <a:avLst>
              <a:gd fmla="val 47775"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03" name="Google Shape;803;p67"/>
          <p:cNvSpPr/>
          <p:nvPr/>
        </p:nvSpPr>
        <p:spPr>
          <a:xfrm rot="3806378">
            <a:off x="5197759" y="3795398"/>
            <a:ext cx="186593" cy="158780"/>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04" name="Google Shape;804;p67"/>
          <p:cNvSpPr txBox="1"/>
          <p:nvPr/>
        </p:nvSpPr>
        <p:spPr>
          <a:xfrm>
            <a:off x="8226593" y="3642304"/>
            <a:ext cx="3105591" cy="2945486"/>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400">
                <a:solidFill>
                  <a:schemeClr val="lt1"/>
                </a:solidFill>
                <a:latin typeface="Arial"/>
                <a:ea typeface="Arial"/>
                <a:cs typeface="Arial"/>
                <a:sym typeface="Arial"/>
              </a:rPr>
              <a:t>as with the other principles, you can go too far with this one</a:t>
            </a:r>
            <a:br>
              <a:rPr b="0" lang="en-US" sz="1400">
                <a:solidFill>
                  <a:schemeClr val="lt1"/>
                </a:solidFill>
                <a:latin typeface="Arial"/>
                <a:ea typeface="Arial"/>
                <a:cs typeface="Arial"/>
                <a:sym typeface="Arial"/>
              </a:rPr>
            </a:br>
            <a:r>
              <a:rPr b="0" lang="en-US" sz="1400">
                <a:solidFill>
                  <a:schemeClr val="lt1"/>
                </a:solidFill>
                <a:latin typeface="Arial"/>
                <a:ea typeface="Arial"/>
                <a:cs typeface="Arial"/>
                <a:sym typeface="Arial"/>
              </a:rPr>
              <a:t>don’t further divide an interface which is already quite specific.</a:t>
            </a:r>
            <a:br>
              <a:rPr b="0" lang="en-US" sz="1400">
                <a:solidFill>
                  <a:schemeClr val="lt1"/>
                </a:solidFill>
                <a:latin typeface="Arial"/>
                <a:ea typeface="Arial"/>
                <a:cs typeface="Arial"/>
                <a:sym typeface="Arial"/>
              </a:rPr>
            </a:br>
            <a:r>
              <a:rPr b="0" lang="en-US" sz="1400">
                <a:solidFill>
                  <a:schemeClr val="lt1"/>
                </a:solidFill>
                <a:latin typeface="Arial"/>
                <a:ea typeface="Arial"/>
                <a:cs typeface="Arial"/>
                <a:sym typeface="Arial"/>
              </a:rPr>
              <a:t>remember that the more interfaces you create, the more complex your code becomes</a:t>
            </a:r>
            <a:endParaRPr/>
          </a:p>
          <a:p>
            <a:pPr indent="0" lvl="0" marL="0" marR="0" rtl="0" algn="l">
              <a:lnSpc>
                <a:spcPct val="150000"/>
              </a:lnSpc>
              <a:spcBef>
                <a:spcPts val="2400"/>
              </a:spcBef>
              <a:spcAft>
                <a:spcPts val="0"/>
              </a:spcAft>
              <a:buNone/>
            </a:pPr>
            <a:r>
              <a:rPr b="0" lang="en-US" sz="1400">
                <a:solidFill>
                  <a:schemeClr val="lt1"/>
                </a:solidFill>
                <a:latin typeface="Arial"/>
                <a:ea typeface="Arial"/>
                <a:cs typeface="Arial"/>
                <a:sym typeface="Arial"/>
              </a:rPr>
              <a:t>Keep the balance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68"/>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810" name="Google Shape;810;p68"/>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811" name="Google Shape;811;p68"/>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Dependency Inversion Principle</a:t>
            </a:r>
            <a:endParaRPr/>
          </a:p>
        </p:txBody>
      </p:sp>
      <p:sp>
        <p:nvSpPr>
          <p:cNvPr id="812" name="Google Shape;812;p68"/>
          <p:cNvSpPr txBox="1"/>
          <p:nvPr/>
        </p:nvSpPr>
        <p:spPr>
          <a:xfrm>
            <a:off x="360937" y="718258"/>
            <a:ext cx="11583412" cy="49095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600">
                <a:solidFill>
                  <a:schemeClr val="lt1"/>
                </a:solidFill>
                <a:latin typeface="Arial"/>
                <a:ea typeface="Arial"/>
                <a:cs typeface="Arial"/>
                <a:sym typeface="Arial"/>
              </a:rPr>
              <a:t>High-level classes should not depend on low-level classes. Both should depend on abstractions (i.e. interfaces)</a:t>
            </a:r>
            <a:br>
              <a:rPr b="1" lang="en-US" sz="1600">
                <a:solidFill>
                  <a:schemeClr val="lt1"/>
                </a:solidFill>
                <a:latin typeface="Arial"/>
                <a:ea typeface="Arial"/>
                <a:cs typeface="Arial"/>
                <a:sym typeface="Arial"/>
              </a:rPr>
            </a:br>
            <a:r>
              <a:rPr b="1" lang="en-US" sz="1600">
                <a:solidFill>
                  <a:schemeClr val="lt1"/>
                </a:solidFill>
                <a:latin typeface="Arial"/>
                <a:ea typeface="Arial"/>
                <a:cs typeface="Arial"/>
                <a:sym typeface="Arial"/>
              </a:rPr>
              <a:t>Abstractions should not depend on details. Details (concrete implementations) should depend on abstractions</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Usually when designing software, you can make a distinction between two levels of classes:</a:t>
            </a:r>
            <a:endParaRPr/>
          </a:p>
          <a:p>
            <a:pPr indent="-285750" lvl="1" marL="742950" marR="0" rtl="0" algn="l">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Low-level classes implement basic operations such as working with a disk, transferring data over a network, connecting to a database, etc.</a:t>
            </a:r>
            <a:endParaRPr/>
          </a:p>
          <a:p>
            <a:pPr indent="-285750" lvl="1" marL="742950" marR="0" rtl="0" algn="l">
              <a:spcBef>
                <a:spcPts val="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High-level classes contain complex business logic that directs low-level classes to do something</a:t>
            </a:r>
            <a:endParaRPr/>
          </a:p>
          <a:p>
            <a:pPr indent="-184150" lvl="1" marL="742950" marR="0" rtl="0" algn="l">
              <a:spcBef>
                <a:spcPts val="0"/>
              </a:spcBef>
              <a:spcAft>
                <a:spcPts val="0"/>
              </a:spcAft>
              <a:buClr>
                <a:schemeClr val="lt1"/>
              </a:buClr>
              <a:buSzPts val="16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Sometimes people design low-level classes first and only then start working on high-level ones</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This is very common when you start developing a prototype on a new system, and you’re not even sure what’s possible at the higher level because low-level stuff isn’t yet implemented or clear</a:t>
            </a:r>
            <a:br>
              <a:rPr b="0" lang="en-US" sz="1600">
                <a:solidFill>
                  <a:schemeClr val="lt1"/>
                </a:solidFill>
                <a:latin typeface="Arial"/>
                <a:ea typeface="Arial"/>
                <a:cs typeface="Arial"/>
                <a:sym typeface="Arial"/>
              </a:rPr>
            </a:br>
            <a:r>
              <a:rPr b="0" lang="en-US" sz="1600">
                <a:solidFill>
                  <a:schemeClr val="lt1"/>
                </a:solidFill>
                <a:latin typeface="Arial"/>
                <a:ea typeface="Arial"/>
                <a:cs typeface="Arial"/>
                <a:sym typeface="Arial"/>
              </a:rPr>
              <a:t>With such an approach business logic classes tend to become dependent on primitive low-level classes</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The dependency inversion principle suggests changing the direction of this dependency.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69"/>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818" name="Google Shape;818;p69"/>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819" name="Google Shape;819;p69"/>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Dependency Inversion Principle</a:t>
            </a:r>
            <a:endParaRPr/>
          </a:p>
        </p:txBody>
      </p:sp>
      <p:sp>
        <p:nvSpPr>
          <p:cNvPr id="820" name="Google Shape;820;p69"/>
          <p:cNvSpPr txBox="1"/>
          <p:nvPr/>
        </p:nvSpPr>
        <p:spPr>
          <a:xfrm>
            <a:off x="360937" y="718258"/>
            <a:ext cx="11583412" cy="429399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lt1"/>
              </a:buClr>
              <a:buSzPts val="1600"/>
              <a:buFont typeface="Corbel"/>
              <a:buAutoNum type="arabicPeriod"/>
            </a:pPr>
            <a:r>
              <a:rPr b="0" lang="en-US" sz="1600">
                <a:solidFill>
                  <a:schemeClr val="lt1"/>
                </a:solidFill>
                <a:latin typeface="Arial"/>
                <a:ea typeface="Arial"/>
                <a:cs typeface="Arial"/>
                <a:sym typeface="Arial"/>
              </a:rPr>
              <a:t>For starters, you need to describe interfaces for low-level operations that high-level classes rely on, preferably in business terms. For instance, business logic should call a method </a:t>
            </a:r>
            <a:r>
              <a:rPr b="0" lang="en-US" sz="1600">
                <a:solidFill>
                  <a:schemeClr val="lt1"/>
                </a:solidFill>
                <a:latin typeface="Courier New"/>
                <a:ea typeface="Courier New"/>
                <a:cs typeface="Courier New"/>
                <a:sym typeface="Courier New"/>
              </a:rPr>
              <a:t>openReport(file) </a:t>
            </a:r>
            <a:r>
              <a:rPr b="0" lang="en-US" sz="1600">
                <a:solidFill>
                  <a:schemeClr val="lt1"/>
                </a:solidFill>
                <a:latin typeface="Arial"/>
                <a:ea typeface="Arial"/>
                <a:cs typeface="Arial"/>
                <a:sym typeface="Arial"/>
              </a:rPr>
              <a:t>rather than a series of methods </a:t>
            </a:r>
            <a:r>
              <a:rPr b="0" lang="en-US" sz="1600">
                <a:solidFill>
                  <a:schemeClr val="lt1"/>
                </a:solidFill>
                <a:latin typeface="Courier New"/>
                <a:ea typeface="Courier New"/>
                <a:cs typeface="Courier New"/>
                <a:sym typeface="Courier New"/>
              </a:rPr>
              <a:t>openFile(x)</a:t>
            </a:r>
            <a:r>
              <a:rPr b="0" lang="en-US" sz="1600">
                <a:solidFill>
                  <a:schemeClr val="lt1"/>
                </a:solidFill>
                <a:latin typeface="Arial"/>
                <a:ea typeface="Arial"/>
                <a:cs typeface="Arial"/>
                <a:sym typeface="Arial"/>
              </a:rPr>
              <a:t>, </a:t>
            </a:r>
            <a:r>
              <a:rPr b="0" lang="en-US" sz="1600">
                <a:solidFill>
                  <a:schemeClr val="lt1"/>
                </a:solidFill>
                <a:latin typeface="Courier New"/>
                <a:ea typeface="Courier New"/>
                <a:cs typeface="Courier New"/>
                <a:sym typeface="Courier New"/>
              </a:rPr>
              <a:t>readBytes(n)</a:t>
            </a:r>
            <a:r>
              <a:rPr b="0" lang="en-US" sz="1600">
                <a:solidFill>
                  <a:schemeClr val="lt1"/>
                </a:solidFill>
                <a:latin typeface="Arial"/>
                <a:ea typeface="Arial"/>
                <a:cs typeface="Arial"/>
                <a:sym typeface="Arial"/>
              </a:rPr>
              <a:t>, </a:t>
            </a:r>
            <a:r>
              <a:rPr b="0" lang="en-US" sz="1600">
                <a:solidFill>
                  <a:schemeClr val="lt1"/>
                </a:solidFill>
                <a:latin typeface="Courier New"/>
                <a:ea typeface="Courier New"/>
                <a:cs typeface="Courier New"/>
                <a:sym typeface="Courier New"/>
              </a:rPr>
              <a:t>closeFile(x)</a:t>
            </a:r>
            <a:r>
              <a:rPr b="0" lang="en-US" sz="1600">
                <a:solidFill>
                  <a:schemeClr val="lt1"/>
                </a:solidFill>
                <a:latin typeface="Arial"/>
                <a:ea typeface="Arial"/>
                <a:cs typeface="Arial"/>
                <a:sym typeface="Arial"/>
              </a:rPr>
              <a:t>. These interfaces count as high-level ones.</a:t>
            </a:r>
            <a:endParaRPr/>
          </a:p>
          <a:p>
            <a:pPr indent="-342900" lvl="0" marL="342900" marR="0" rtl="0" algn="l">
              <a:lnSpc>
                <a:spcPct val="150000"/>
              </a:lnSpc>
              <a:spcBef>
                <a:spcPts val="2400"/>
              </a:spcBef>
              <a:spcAft>
                <a:spcPts val="0"/>
              </a:spcAft>
              <a:buClr>
                <a:schemeClr val="lt1"/>
              </a:buClr>
              <a:buSzPts val="1600"/>
              <a:buFont typeface="Corbel"/>
              <a:buAutoNum type="arabicPeriod"/>
            </a:pPr>
            <a:r>
              <a:rPr b="0" lang="en-US" sz="1600">
                <a:solidFill>
                  <a:schemeClr val="lt1"/>
                </a:solidFill>
                <a:latin typeface="Arial"/>
                <a:ea typeface="Arial"/>
                <a:cs typeface="Arial"/>
                <a:sym typeface="Arial"/>
              </a:rPr>
              <a:t>Now you can make high-level classes dependent on those interfaces, instead of on concrete low-level classes. This dependency will be much softer than the original one.</a:t>
            </a:r>
            <a:endParaRPr/>
          </a:p>
          <a:p>
            <a:pPr indent="-342900" lvl="0" marL="342900" marR="0" rtl="0" algn="l">
              <a:lnSpc>
                <a:spcPct val="150000"/>
              </a:lnSpc>
              <a:spcBef>
                <a:spcPts val="2400"/>
              </a:spcBef>
              <a:spcAft>
                <a:spcPts val="0"/>
              </a:spcAft>
              <a:buClr>
                <a:schemeClr val="lt1"/>
              </a:buClr>
              <a:buSzPts val="1600"/>
              <a:buFont typeface="Corbel"/>
              <a:buAutoNum type="arabicPeriod"/>
            </a:pPr>
            <a:r>
              <a:rPr b="0" lang="en-US" sz="1600">
                <a:solidFill>
                  <a:schemeClr val="lt1"/>
                </a:solidFill>
                <a:latin typeface="Arial"/>
                <a:ea typeface="Arial"/>
                <a:cs typeface="Arial"/>
                <a:sym typeface="Arial"/>
              </a:rPr>
              <a:t>Once low-level classes implement these interfaces, they become dependent on the business logic level, reversing the direction of the original dependency</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The dependency inversion principle often goes along with the </a:t>
            </a:r>
            <a:r>
              <a:rPr b="1" lang="en-US" sz="1600">
                <a:solidFill>
                  <a:schemeClr val="lt1"/>
                </a:solidFill>
                <a:latin typeface="Arial"/>
                <a:ea typeface="Arial"/>
                <a:cs typeface="Arial"/>
                <a:sym typeface="Arial"/>
              </a:rPr>
              <a:t>open/closed principle</a:t>
            </a:r>
            <a:r>
              <a:rPr b="0" lang="en-US" sz="1600">
                <a:solidFill>
                  <a:schemeClr val="lt1"/>
                </a:solidFill>
                <a:latin typeface="Arial"/>
                <a:ea typeface="Arial"/>
                <a:cs typeface="Arial"/>
                <a:sym typeface="Arial"/>
              </a:rPr>
              <a:t>: you can extend low-level classes to use with different business logic classes without breaking existing classes.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184" name="Google Shape;184;p7"/>
          <p:cNvSpPr txBox="1"/>
          <p:nvPr/>
        </p:nvSpPr>
        <p:spPr>
          <a:xfrm>
            <a:off x="360937" y="178454"/>
            <a:ext cx="29803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What are Design Patterns</a:t>
            </a:r>
            <a:endParaRPr/>
          </a:p>
        </p:txBody>
      </p:sp>
      <p:sp>
        <p:nvSpPr>
          <p:cNvPr id="185" name="Google Shape;185;p7"/>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Four essential elements</a:t>
            </a:r>
            <a:endParaRPr b="1" i="0" sz="1800" u="none" cap="none" strike="noStrike">
              <a:solidFill>
                <a:schemeClr val="lt1"/>
              </a:solidFill>
              <a:latin typeface="Arial"/>
              <a:ea typeface="Arial"/>
              <a:cs typeface="Arial"/>
              <a:sym typeface="Arial"/>
            </a:endParaRPr>
          </a:p>
        </p:txBody>
      </p:sp>
      <p:sp>
        <p:nvSpPr>
          <p:cNvPr id="186" name="Google Shape;186;p7"/>
          <p:cNvSpPr txBox="1"/>
          <p:nvPr/>
        </p:nvSpPr>
        <p:spPr>
          <a:xfrm>
            <a:off x="360937" y="834082"/>
            <a:ext cx="11450063" cy="312444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chemeClr val="lt1"/>
                </a:solidFill>
                <a:latin typeface="Arial"/>
                <a:ea typeface="Arial"/>
                <a:cs typeface="Arial"/>
                <a:sym typeface="Arial"/>
              </a:rPr>
              <a:t>Pattern’s four essential elements</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Pattern name</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Problem</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Solution</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Consequences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70"/>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826" name="Google Shape;826;p70"/>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827" name="Google Shape;827;p70"/>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Dependency Inversion Principle - example</a:t>
            </a:r>
            <a:endParaRPr/>
          </a:p>
        </p:txBody>
      </p:sp>
      <p:sp>
        <p:nvSpPr>
          <p:cNvPr id="828" name="Google Shape;828;p70"/>
          <p:cNvSpPr txBox="1"/>
          <p:nvPr/>
        </p:nvSpPr>
        <p:spPr>
          <a:xfrm>
            <a:off x="360937" y="718258"/>
            <a:ext cx="11583412" cy="14624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the high-level budget reporting class uses a low-level database class for reading and persisting its data</a:t>
            </a:r>
            <a:endParaRPr/>
          </a:p>
          <a:p>
            <a:pPr indent="-285750" lvl="0" marL="285750" marR="0" rtl="0" algn="l">
              <a:lnSpc>
                <a:spcPct val="150000"/>
              </a:lnSpc>
              <a:spcBef>
                <a:spcPts val="2400"/>
              </a:spcBef>
              <a:spcAft>
                <a:spcPts val="0"/>
              </a:spcAft>
              <a:buClr>
                <a:schemeClr val="lt1"/>
              </a:buClr>
              <a:buSzPts val="1600"/>
              <a:buFont typeface="Arial"/>
              <a:buChar char="•"/>
            </a:pPr>
            <a:r>
              <a:rPr b="0" lang="en-US" sz="1600">
                <a:solidFill>
                  <a:schemeClr val="lt1"/>
                </a:solidFill>
                <a:latin typeface="Arial"/>
                <a:ea typeface="Arial"/>
                <a:cs typeface="Arial"/>
                <a:sym typeface="Arial"/>
              </a:rPr>
              <a:t>this means that any change in the low-level class, such as when a new version of the database server gets released, may affect the high-level class, which isn’t supposed to care about the data storage details</a:t>
            </a:r>
            <a:endParaRPr b="0" sz="1600">
              <a:solidFill>
                <a:schemeClr val="lt1"/>
              </a:solidFill>
              <a:latin typeface="Arial"/>
              <a:ea typeface="Arial"/>
              <a:cs typeface="Arial"/>
              <a:sym typeface="Arial"/>
            </a:endParaRPr>
          </a:p>
        </p:txBody>
      </p:sp>
      <p:graphicFrame>
        <p:nvGraphicFramePr>
          <p:cNvPr id="829" name="Google Shape;829;p70"/>
          <p:cNvGraphicFramePr/>
          <p:nvPr/>
        </p:nvGraphicFramePr>
        <p:xfrm>
          <a:off x="665737" y="3331857"/>
          <a:ext cx="3000000" cy="3000000"/>
        </p:xfrm>
        <a:graphic>
          <a:graphicData uri="http://schemas.openxmlformats.org/drawingml/2006/table">
            <a:tbl>
              <a:tblPr bandRow="1" firstRow="1">
                <a:noFill/>
                <a:tableStyleId>{E0F987FD-5F36-4CCE-988B-FE07A7B522A0}</a:tableStyleId>
              </a:tblPr>
              <a:tblGrid>
                <a:gridCol w="2318950"/>
              </a:tblGrid>
              <a:tr h="331925">
                <a:tc>
                  <a:txBody>
                    <a:bodyPr/>
                    <a:lstStyle/>
                    <a:p>
                      <a:pPr indent="0" lvl="0" marL="0" marR="0" rtl="0" algn="ctr">
                        <a:spcBef>
                          <a:spcPts val="0"/>
                        </a:spcBef>
                        <a:spcAft>
                          <a:spcPts val="0"/>
                        </a:spcAft>
                        <a:buNone/>
                      </a:pPr>
                      <a:r>
                        <a:rPr lang="en-US" sz="1600"/>
                        <a:t>BudgetReport</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 database</a:t>
                      </a:r>
                      <a:endParaRPr/>
                    </a:p>
                  </a:txBody>
                  <a:tcPr marT="45725" marB="45725" marR="91450" marL="91450"/>
                </a:tc>
              </a:tr>
              <a:tr h="370850">
                <a:tc>
                  <a:txBody>
                    <a:bodyPr/>
                    <a:lstStyle/>
                    <a:p>
                      <a:pPr indent="0" lvl="0" marL="0" marR="0" rtl="0" algn="l">
                        <a:spcBef>
                          <a:spcPts val="0"/>
                        </a:spcBef>
                        <a:spcAft>
                          <a:spcPts val="0"/>
                        </a:spcAft>
                        <a:buNone/>
                      </a:pPr>
                      <a:r>
                        <a:rPr lang="en-US" sz="1600"/>
                        <a:t>+ open(date)</a:t>
                      </a:r>
                      <a:endParaRPr/>
                    </a:p>
                    <a:p>
                      <a:pPr indent="0" lvl="0" marL="0" marR="0" rtl="0" algn="l">
                        <a:spcBef>
                          <a:spcPts val="0"/>
                        </a:spcBef>
                        <a:spcAft>
                          <a:spcPts val="0"/>
                        </a:spcAft>
                        <a:buNone/>
                      </a:pPr>
                      <a:r>
                        <a:rPr lang="en-US" sz="1600"/>
                        <a:t>+ save()</a:t>
                      </a:r>
                      <a:endParaRPr/>
                    </a:p>
                  </a:txBody>
                  <a:tcPr marT="45725" marB="45725" marR="91450" marL="91450"/>
                </a:tc>
              </a:tr>
            </a:tbl>
          </a:graphicData>
        </a:graphic>
      </p:graphicFrame>
      <p:sp>
        <p:nvSpPr>
          <p:cNvPr id="830" name="Google Shape;830;p70"/>
          <p:cNvSpPr/>
          <p:nvPr/>
        </p:nvSpPr>
        <p:spPr>
          <a:xfrm>
            <a:off x="542544" y="2974847"/>
            <a:ext cx="2578608" cy="1943635"/>
          </a:xfrm>
          <a:prstGeom prst="rect">
            <a:avLst/>
          </a:prstGeom>
          <a:noFill/>
          <a:ln cap="flat" cmpd="sng" w="38100">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aphicFrame>
        <p:nvGraphicFramePr>
          <p:cNvPr id="831" name="Google Shape;831;p70"/>
          <p:cNvGraphicFramePr/>
          <p:nvPr/>
        </p:nvGraphicFramePr>
        <p:xfrm>
          <a:off x="3933193" y="3163041"/>
          <a:ext cx="3000000" cy="3000000"/>
        </p:xfrm>
        <a:graphic>
          <a:graphicData uri="http://schemas.openxmlformats.org/drawingml/2006/table">
            <a:tbl>
              <a:tblPr bandRow="1" firstRow="1">
                <a:noFill/>
                <a:tableStyleId>{E0F987FD-5F36-4CCE-988B-FE07A7B522A0}</a:tableStyleId>
              </a:tblPr>
              <a:tblGrid>
                <a:gridCol w="2318950"/>
              </a:tblGrid>
              <a:tr h="331925">
                <a:tc>
                  <a:txBody>
                    <a:bodyPr/>
                    <a:lstStyle/>
                    <a:p>
                      <a:pPr indent="0" lvl="0" marL="0" marR="0" rtl="0" algn="ctr">
                        <a:spcBef>
                          <a:spcPts val="0"/>
                        </a:spcBef>
                        <a:spcAft>
                          <a:spcPts val="0"/>
                        </a:spcAft>
                        <a:buNone/>
                      </a:pPr>
                      <a:r>
                        <a:rPr lang="en-US" sz="1600"/>
                        <a:t>MySQLDatabase</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a:t>
                      </a:r>
                      <a:endParaRPr/>
                    </a:p>
                  </a:txBody>
                  <a:tcPr marT="45725" marB="45725" marR="91450" marL="91450"/>
                </a:tc>
              </a:tr>
              <a:tr h="370850">
                <a:tc>
                  <a:txBody>
                    <a:bodyPr/>
                    <a:lstStyle/>
                    <a:p>
                      <a:pPr indent="0" lvl="0" marL="0" marR="0" rtl="0" algn="l">
                        <a:spcBef>
                          <a:spcPts val="0"/>
                        </a:spcBef>
                        <a:spcAft>
                          <a:spcPts val="0"/>
                        </a:spcAft>
                        <a:buNone/>
                      </a:pPr>
                      <a:r>
                        <a:rPr lang="en-US" sz="1600"/>
                        <a:t>+ insert()</a:t>
                      </a:r>
                      <a:endParaRPr/>
                    </a:p>
                    <a:p>
                      <a:pPr indent="0" lvl="0" marL="0" marR="0" rtl="0" algn="l">
                        <a:spcBef>
                          <a:spcPts val="0"/>
                        </a:spcBef>
                        <a:spcAft>
                          <a:spcPts val="0"/>
                        </a:spcAft>
                        <a:buNone/>
                      </a:pPr>
                      <a:r>
                        <a:rPr lang="en-US" sz="1600"/>
                        <a:t>+ update()</a:t>
                      </a:r>
                      <a:endParaRPr/>
                    </a:p>
                    <a:p>
                      <a:pPr indent="0" lvl="0" marL="0" marR="0" rtl="0" algn="l">
                        <a:spcBef>
                          <a:spcPts val="0"/>
                        </a:spcBef>
                        <a:spcAft>
                          <a:spcPts val="0"/>
                        </a:spcAft>
                        <a:buNone/>
                      </a:pPr>
                      <a:r>
                        <a:rPr lang="en-US" sz="1600"/>
                        <a:t>+ delete()</a:t>
                      </a:r>
                      <a:endParaRPr/>
                    </a:p>
                  </a:txBody>
                  <a:tcPr marT="45725" marB="45725" marR="91450" marL="91450"/>
                </a:tc>
              </a:tr>
            </a:tbl>
          </a:graphicData>
        </a:graphic>
      </p:graphicFrame>
      <p:sp>
        <p:nvSpPr>
          <p:cNvPr id="832" name="Google Shape;832;p70"/>
          <p:cNvSpPr/>
          <p:nvPr/>
        </p:nvSpPr>
        <p:spPr>
          <a:xfrm>
            <a:off x="3810000" y="2974848"/>
            <a:ext cx="2578608" cy="1943634"/>
          </a:xfrm>
          <a:prstGeom prst="rect">
            <a:avLst/>
          </a:prstGeom>
          <a:noFill/>
          <a:ln cap="flat" cmpd="sng" w="38100">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33" name="Google Shape;833;p70"/>
          <p:cNvSpPr txBox="1"/>
          <p:nvPr/>
        </p:nvSpPr>
        <p:spPr>
          <a:xfrm>
            <a:off x="435905" y="2591111"/>
            <a:ext cx="125878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lt1"/>
                </a:solidFill>
                <a:latin typeface="Arial"/>
                <a:ea typeface="Arial"/>
                <a:cs typeface="Arial"/>
                <a:sym typeface="Arial"/>
              </a:rPr>
              <a:t>High level</a:t>
            </a:r>
            <a:endParaRPr i="1" sz="1600">
              <a:solidFill>
                <a:schemeClr val="lt1"/>
              </a:solidFill>
              <a:latin typeface="Arial"/>
              <a:ea typeface="Arial"/>
              <a:cs typeface="Arial"/>
              <a:sym typeface="Arial"/>
            </a:endParaRPr>
          </a:p>
        </p:txBody>
      </p:sp>
      <p:sp>
        <p:nvSpPr>
          <p:cNvPr id="834" name="Google Shape;834;p70"/>
          <p:cNvSpPr txBox="1"/>
          <p:nvPr/>
        </p:nvSpPr>
        <p:spPr>
          <a:xfrm>
            <a:off x="3752129" y="2591111"/>
            <a:ext cx="125878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lt1"/>
                </a:solidFill>
                <a:latin typeface="Arial"/>
                <a:ea typeface="Arial"/>
                <a:cs typeface="Arial"/>
                <a:sym typeface="Arial"/>
              </a:rPr>
              <a:t>Low level</a:t>
            </a:r>
            <a:endParaRPr i="1" sz="1600">
              <a:solidFill>
                <a:schemeClr val="lt1"/>
              </a:solidFill>
              <a:latin typeface="Arial"/>
              <a:ea typeface="Arial"/>
              <a:cs typeface="Arial"/>
              <a:sym typeface="Arial"/>
            </a:endParaRPr>
          </a:p>
        </p:txBody>
      </p:sp>
      <p:sp>
        <p:nvSpPr>
          <p:cNvPr id="835" name="Google Shape;835;p70"/>
          <p:cNvSpPr txBox="1"/>
          <p:nvPr/>
        </p:nvSpPr>
        <p:spPr>
          <a:xfrm>
            <a:off x="6909857" y="2591111"/>
            <a:ext cx="257860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lt1"/>
                </a:solidFill>
                <a:latin typeface="Arial"/>
                <a:ea typeface="Arial"/>
                <a:cs typeface="Arial"/>
                <a:sym typeface="Arial"/>
              </a:rPr>
              <a:t>a high-level class depends on a low-level class</a:t>
            </a:r>
            <a:endParaRPr i="1" sz="1600">
              <a:solidFill>
                <a:schemeClr val="lt1"/>
              </a:solidFill>
              <a:latin typeface="Arial"/>
              <a:ea typeface="Arial"/>
              <a:cs typeface="Arial"/>
              <a:sym typeface="Arial"/>
            </a:endParaRPr>
          </a:p>
        </p:txBody>
      </p:sp>
      <p:cxnSp>
        <p:nvCxnSpPr>
          <p:cNvPr id="836" name="Google Shape;836;p70"/>
          <p:cNvCxnSpPr/>
          <p:nvPr/>
        </p:nvCxnSpPr>
        <p:spPr>
          <a:xfrm>
            <a:off x="2984694" y="3857241"/>
            <a:ext cx="948499" cy="0"/>
          </a:xfrm>
          <a:prstGeom prst="straightConnector1">
            <a:avLst/>
          </a:prstGeom>
          <a:noFill/>
          <a:ln cap="flat" cmpd="sng" w="38100">
            <a:solidFill>
              <a:schemeClr val="dk1"/>
            </a:solidFill>
            <a:prstDash val="solid"/>
            <a:miter lim="800000"/>
            <a:headEnd len="sm" w="sm" type="none"/>
            <a:tailEnd len="med" w="med" type="stealth"/>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71"/>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842" name="Google Shape;842;p71"/>
          <p:cNvSpPr txBox="1"/>
          <p:nvPr/>
        </p:nvSpPr>
        <p:spPr>
          <a:xfrm>
            <a:off x="360937" y="178454"/>
            <a:ext cx="1915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Solid Principles</a:t>
            </a:r>
            <a:endParaRPr/>
          </a:p>
        </p:txBody>
      </p:sp>
      <p:sp>
        <p:nvSpPr>
          <p:cNvPr id="843" name="Google Shape;843;p71"/>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Dependency Inversion Principle - example</a:t>
            </a:r>
            <a:endParaRPr/>
          </a:p>
        </p:txBody>
      </p:sp>
      <p:sp>
        <p:nvSpPr>
          <p:cNvPr id="844" name="Google Shape;844;p71"/>
          <p:cNvSpPr txBox="1"/>
          <p:nvPr/>
        </p:nvSpPr>
        <p:spPr>
          <a:xfrm>
            <a:off x="360937" y="591646"/>
            <a:ext cx="11583412" cy="132965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1400"/>
              <a:buFont typeface="Arial"/>
              <a:buChar char="•"/>
            </a:pPr>
            <a:r>
              <a:rPr b="0" lang="en-US" sz="1400">
                <a:solidFill>
                  <a:schemeClr val="lt1"/>
                </a:solidFill>
                <a:latin typeface="Arial"/>
                <a:ea typeface="Arial"/>
                <a:cs typeface="Arial"/>
                <a:sym typeface="Arial"/>
              </a:rPr>
              <a:t>you can fix this problem by creating a high-level interface that describes read/write operations and making the reporting class use that interface instead of the low-level class</a:t>
            </a:r>
            <a:endParaRPr/>
          </a:p>
          <a:p>
            <a:pPr indent="-285750" lvl="0" marL="285750" marR="0" rtl="0" algn="l">
              <a:lnSpc>
                <a:spcPct val="150000"/>
              </a:lnSpc>
              <a:spcBef>
                <a:spcPts val="2400"/>
              </a:spcBef>
              <a:spcAft>
                <a:spcPts val="0"/>
              </a:spcAft>
              <a:buClr>
                <a:schemeClr val="lt1"/>
              </a:buClr>
              <a:buSzPts val="1400"/>
              <a:buFont typeface="Arial"/>
              <a:buChar char="•"/>
            </a:pPr>
            <a:r>
              <a:rPr b="0" lang="en-US" sz="1400">
                <a:solidFill>
                  <a:schemeClr val="lt1"/>
                </a:solidFill>
                <a:latin typeface="Arial"/>
                <a:ea typeface="Arial"/>
                <a:cs typeface="Arial"/>
                <a:sym typeface="Arial"/>
              </a:rPr>
              <a:t>then you can change or extend the original low-level class to implement the new read/write interface declared by the business logic.</a:t>
            </a:r>
            <a:endParaRPr b="0" sz="1400">
              <a:solidFill>
                <a:schemeClr val="lt1"/>
              </a:solidFill>
              <a:latin typeface="Arial"/>
              <a:ea typeface="Arial"/>
              <a:cs typeface="Arial"/>
              <a:sym typeface="Arial"/>
            </a:endParaRPr>
          </a:p>
        </p:txBody>
      </p:sp>
      <p:graphicFrame>
        <p:nvGraphicFramePr>
          <p:cNvPr id="845" name="Google Shape;845;p71"/>
          <p:cNvGraphicFramePr/>
          <p:nvPr/>
        </p:nvGraphicFramePr>
        <p:xfrm>
          <a:off x="665737" y="2839483"/>
          <a:ext cx="3000000" cy="3000000"/>
        </p:xfrm>
        <a:graphic>
          <a:graphicData uri="http://schemas.openxmlformats.org/drawingml/2006/table">
            <a:tbl>
              <a:tblPr bandRow="1" firstRow="1">
                <a:noFill/>
                <a:tableStyleId>{E0F987FD-5F36-4CCE-988B-FE07A7B522A0}</a:tableStyleId>
              </a:tblPr>
              <a:tblGrid>
                <a:gridCol w="2318950"/>
              </a:tblGrid>
              <a:tr h="331925">
                <a:tc>
                  <a:txBody>
                    <a:bodyPr/>
                    <a:lstStyle/>
                    <a:p>
                      <a:pPr indent="0" lvl="0" marL="0" marR="0" rtl="0" algn="ctr">
                        <a:spcBef>
                          <a:spcPts val="0"/>
                        </a:spcBef>
                        <a:spcAft>
                          <a:spcPts val="0"/>
                        </a:spcAft>
                        <a:buNone/>
                      </a:pPr>
                      <a:r>
                        <a:rPr lang="en-US" sz="1600"/>
                        <a:t>BudgetReport</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 database</a:t>
                      </a:r>
                      <a:endParaRPr/>
                    </a:p>
                  </a:txBody>
                  <a:tcPr marT="45725" marB="45725" marR="91450" marL="91450"/>
                </a:tc>
              </a:tr>
              <a:tr h="370850">
                <a:tc>
                  <a:txBody>
                    <a:bodyPr/>
                    <a:lstStyle/>
                    <a:p>
                      <a:pPr indent="0" lvl="0" marL="0" marR="0" rtl="0" algn="l">
                        <a:spcBef>
                          <a:spcPts val="0"/>
                        </a:spcBef>
                        <a:spcAft>
                          <a:spcPts val="0"/>
                        </a:spcAft>
                        <a:buNone/>
                      </a:pPr>
                      <a:r>
                        <a:rPr lang="en-US" sz="1600"/>
                        <a:t>+ open(date)</a:t>
                      </a:r>
                      <a:endParaRPr/>
                    </a:p>
                    <a:p>
                      <a:pPr indent="0" lvl="0" marL="0" marR="0" rtl="0" algn="l">
                        <a:spcBef>
                          <a:spcPts val="0"/>
                        </a:spcBef>
                        <a:spcAft>
                          <a:spcPts val="0"/>
                        </a:spcAft>
                        <a:buNone/>
                      </a:pPr>
                      <a:r>
                        <a:rPr lang="en-US" sz="1600"/>
                        <a:t>+ save()</a:t>
                      </a:r>
                      <a:endParaRPr/>
                    </a:p>
                  </a:txBody>
                  <a:tcPr marT="45725" marB="45725" marR="91450" marL="91450"/>
                </a:tc>
              </a:tr>
            </a:tbl>
          </a:graphicData>
        </a:graphic>
      </p:graphicFrame>
      <p:sp>
        <p:nvSpPr>
          <p:cNvPr id="846" name="Google Shape;846;p71"/>
          <p:cNvSpPr/>
          <p:nvPr/>
        </p:nvSpPr>
        <p:spPr>
          <a:xfrm>
            <a:off x="542544" y="2573915"/>
            <a:ext cx="2578608" cy="1734397"/>
          </a:xfrm>
          <a:prstGeom prst="rect">
            <a:avLst/>
          </a:prstGeom>
          <a:noFill/>
          <a:ln cap="flat" cmpd="sng" w="38100">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aphicFrame>
        <p:nvGraphicFramePr>
          <p:cNvPr id="847" name="Google Shape;847;p71"/>
          <p:cNvGraphicFramePr/>
          <p:nvPr/>
        </p:nvGraphicFramePr>
        <p:xfrm>
          <a:off x="3933193" y="2762109"/>
          <a:ext cx="3000000" cy="3000000"/>
        </p:xfrm>
        <a:graphic>
          <a:graphicData uri="http://schemas.openxmlformats.org/drawingml/2006/table">
            <a:tbl>
              <a:tblPr bandRow="1" firstRow="1">
                <a:noFill/>
                <a:tableStyleId>{E0F987FD-5F36-4CCE-988B-FE07A7B522A0}</a:tableStyleId>
              </a:tblPr>
              <a:tblGrid>
                <a:gridCol w="2318950"/>
              </a:tblGrid>
              <a:tr h="331925">
                <a:tc>
                  <a:txBody>
                    <a:bodyPr/>
                    <a:lstStyle/>
                    <a:p>
                      <a:pPr indent="0" lvl="0" marL="0" marR="0" rtl="0" algn="ctr">
                        <a:spcBef>
                          <a:spcPts val="0"/>
                        </a:spcBef>
                        <a:spcAft>
                          <a:spcPts val="0"/>
                        </a:spcAft>
                        <a:buNone/>
                      </a:pPr>
                      <a:r>
                        <a:rPr lang="en-US" sz="1600"/>
                        <a:t>&lt;&lt;interface&gt;</a:t>
                      </a:r>
                      <a:endParaRPr/>
                    </a:p>
                    <a:p>
                      <a:pPr indent="0" lvl="0" marL="0" marR="0" rtl="0" algn="ctr">
                        <a:spcBef>
                          <a:spcPts val="0"/>
                        </a:spcBef>
                        <a:spcAft>
                          <a:spcPts val="0"/>
                        </a:spcAft>
                        <a:buNone/>
                      </a:pPr>
                      <a:r>
                        <a:rPr lang="en-US" sz="1600"/>
                        <a:t>IDatabase</a:t>
                      </a:r>
                      <a:endParaRPr sz="1600"/>
                    </a:p>
                  </a:txBody>
                  <a:tcPr marT="45725" marB="45725" marR="91450" marL="91450"/>
                </a:tc>
              </a:tr>
              <a:tr h="370850">
                <a:tc>
                  <a:txBody>
                    <a:bodyPr/>
                    <a:lstStyle/>
                    <a:p>
                      <a:pPr indent="0" lvl="0" marL="0" marR="0" rtl="0" algn="l">
                        <a:spcBef>
                          <a:spcPts val="0"/>
                        </a:spcBef>
                        <a:spcAft>
                          <a:spcPts val="0"/>
                        </a:spcAft>
                        <a:buNone/>
                      </a:pPr>
                      <a:r>
                        <a:rPr lang="en-US" sz="1600"/>
                        <a:t>+ insert()</a:t>
                      </a:r>
                      <a:endParaRPr/>
                    </a:p>
                    <a:p>
                      <a:pPr indent="0" lvl="0" marL="0" marR="0" rtl="0" algn="l">
                        <a:spcBef>
                          <a:spcPts val="0"/>
                        </a:spcBef>
                        <a:spcAft>
                          <a:spcPts val="0"/>
                        </a:spcAft>
                        <a:buNone/>
                      </a:pPr>
                      <a:r>
                        <a:rPr lang="en-US" sz="1600"/>
                        <a:t>+ update()</a:t>
                      </a:r>
                      <a:endParaRPr/>
                    </a:p>
                    <a:p>
                      <a:pPr indent="0" lvl="0" marL="0" marR="0" rtl="0" algn="l">
                        <a:spcBef>
                          <a:spcPts val="0"/>
                        </a:spcBef>
                        <a:spcAft>
                          <a:spcPts val="0"/>
                        </a:spcAft>
                        <a:buNone/>
                      </a:pPr>
                      <a:r>
                        <a:rPr lang="en-US" sz="1600"/>
                        <a:t>+ delete()</a:t>
                      </a:r>
                      <a:endParaRPr/>
                    </a:p>
                  </a:txBody>
                  <a:tcPr marT="45725" marB="45725" marR="91450" marL="91450"/>
                </a:tc>
              </a:tr>
            </a:tbl>
          </a:graphicData>
        </a:graphic>
      </p:graphicFrame>
      <p:sp>
        <p:nvSpPr>
          <p:cNvPr id="848" name="Google Shape;848;p71"/>
          <p:cNvSpPr/>
          <p:nvPr/>
        </p:nvSpPr>
        <p:spPr>
          <a:xfrm>
            <a:off x="3810000" y="2573916"/>
            <a:ext cx="2578608" cy="1734397"/>
          </a:xfrm>
          <a:prstGeom prst="rect">
            <a:avLst/>
          </a:prstGeom>
          <a:noFill/>
          <a:ln cap="flat" cmpd="sng" w="38100">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49" name="Google Shape;849;p71"/>
          <p:cNvSpPr txBox="1"/>
          <p:nvPr/>
        </p:nvSpPr>
        <p:spPr>
          <a:xfrm>
            <a:off x="435905" y="2190179"/>
            <a:ext cx="125878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lt1"/>
                </a:solidFill>
                <a:latin typeface="Arial"/>
                <a:ea typeface="Arial"/>
                <a:cs typeface="Arial"/>
                <a:sym typeface="Arial"/>
              </a:rPr>
              <a:t>High level</a:t>
            </a:r>
            <a:endParaRPr i="1" sz="1600">
              <a:solidFill>
                <a:schemeClr val="lt1"/>
              </a:solidFill>
              <a:latin typeface="Arial"/>
              <a:ea typeface="Arial"/>
              <a:cs typeface="Arial"/>
              <a:sym typeface="Arial"/>
            </a:endParaRPr>
          </a:p>
        </p:txBody>
      </p:sp>
      <p:sp>
        <p:nvSpPr>
          <p:cNvPr id="850" name="Google Shape;850;p71"/>
          <p:cNvSpPr txBox="1"/>
          <p:nvPr/>
        </p:nvSpPr>
        <p:spPr>
          <a:xfrm>
            <a:off x="3752129" y="2190179"/>
            <a:ext cx="125878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lt1"/>
                </a:solidFill>
                <a:latin typeface="Arial"/>
                <a:ea typeface="Arial"/>
                <a:cs typeface="Arial"/>
                <a:sym typeface="Arial"/>
              </a:rPr>
              <a:t>Abstraction</a:t>
            </a:r>
            <a:endParaRPr i="1" sz="1600">
              <a:solidFill>
                <a:schemeClr val="lt1"/>
              </a:solidFill>
              <a:latin typeface="Arial"/>
              <a:ea typeface="Arial"/>
              <a:cs typeface="Arial"/>
              <a:sym typeface="Arial"/>
            </a:endParaRPr>
          </a:p>
        </p:txBody>
      </p:sp>
      <p:sp>
        <p:nvSpPr>
          <p:cNvPr id="851" name="Google Shape;851;p71"/>
          <p:cNvSpPr txBox="1"/>
          <p:nvPr/>
        </p:nvSpPr>
        <p:spPr>
          <a:xfrm>
            <a:off x="6732563" y="2469721"/>
            <a:ext cx="257860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lt1"/>
                </a:solidFill>
                <a:latin typeface="Arial"/>
                <a:ea typeface="Arial"/>
                <a:cs typeface="Arial"/>
                <a:sym typeface="Arial"/>
              </a:rPr>
              <a:t>low-level classes depend on a high-level abstraction</a:t>
            </a:r>
            <a:endParaRPr i="1" sz="1600">
              <a:solidFill>
                <a:schemeClr val="lt1"/>
              </a:solidFill>
              <a:latin typeface="Arial"/>
              <a:ea typeface="Arial"/>
              <a:cs typeface="Arial"/>
              <a:sym typeface="Arial"/>
            </a:endParaRPr>
          </a:p>
        </p:txBody>
      </p:sp>
      <p:cxnSp>
        <p:nvCxnSpPr>
          <p:cNvPr id="852" name="Google Shape;852;p71"/>
          <p:cNvCxnSpPr/>
          <p:nvPr/>
        </p:nvCxnSpPr>
        <p:spPr>
          <a:xfrm>
            <a:off x="2984694" y="3371901"/>
            <a:ext cx="948499" cy="0"/>
          </a:xfrm>
          <a:prstGeom prst="straightConnector1">
            <a:avLst/>
          </a:prstGeom>
          <a:noFill/>
          <a:ln cap="flat" cmpd="sng" w="38100">
            <a:solidFill>
              <a:schemeClr val="dk1"/>
            </a:solidFill>
            <a:prstDash val="solid"/>
            <a:miter lim="800000"/>
            <a:headEnd len="sm" w="sm" type="none"/>
            <a:tailEnd len="med" w="med" type="stealth"/>
          </a:ln>
        </p:spPr>
      </p:cxnSp>
      <p:graphicFrame>
        <p:nvGraphicFramePr>
          <p:cNvPr id="853" name="Google Shape;853;p71"/>
          <p:cNvGraphicFramePr/>
          <p:nvPr/>
        </p:nvGraphicFramePr>
        <p:xfrm>
          <a:off x="2059846" y="5112061"/>
          <a:ext cx="3000000" cy="3000000"/>
        </p:xfrm>
        <a:graphic>
          <a:graphicData uri="http://schemas.openxmlformats.org/drawingml/2006/table">
            <a:tbl>
              <a:tblPr bandRow="1" firstRow="1">
                <a:noFill/>
                <a:tableStyleId>{E0F987FD-5F36-4CCE-988B-FE07A7B522A0}</a:tableStyleId>
              </a:tblPr>
              <a:tblGrid>
                <a:gridCol w="2318950"/>
              </a:tblGrid>
              <a:tr h="331925">
                <a:tc>
                  <a:txBody>
                    <a:bodyPr/>
                    <a:lstStyle/>
                    <a:p>
                      <a:pPr indent="0" lvl="0" marL="0" marR="0" rtl="0" algn="ctr">
                        <a:spcBef>
                          <a:spcPts val="0"/>
                        </a:spcBef>
                        <a:spcAft>
                          <a:spcPts val="0"/>
                        </a:spcAft>
                        <a:buNone/>
                      </a:pPr>
                      <a:r>
                        <a:rPr lang="en-US" sz="1600"/>
                        <a:t>MySQLDatabase</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a:t>
                      </a:r>
                      <a:endParaRPr/>
                    </a:p>
                  </a:txBody>
                  <a:tcPr marT="45725" marB="45725" marR="91450" marL="91450"/>
                </a:tc>
              </a:tr>
              <a:tr h="370850">
                <a:tc>
                  <a:txBody>
                    <a:bodyPr/>
                    <a:lstStyle/>
                    <a:p>
                      <a:pPr indent="0" lvl="0" marL="0" marR="0" rtl="0" algn="l">
                        <a:spcBef>
                          <a:spcPts val="0"/>
                        </a:spcBef>
                        <a:spcAft>
                          <a:spcPts val="0"/>
                        </a:spcAft>
                        <a:buNone/>
                      </a:pPr>
                      <a:r>
                        <a:rPr lang="en-US" sz="1600"/>
                        <a:t>+ insert()</a:t>
                      </a:r>
                      <a:endParaRPr/>
                    </a:p>
                    <a:p>
                      <a:pPr indent="0" lvl="0" marL="0" marR="0" rtl="0" algn="l">
                        <a:spcBef>
                          <a:spcPts val="0"/>
                        </a:spcBef>
                        <a:spcAft>
                          <a:spcPts val="0"/>
                        </a:spcAft>
                        <a:buNone/>
                      </a:pPr>
                      <a:r>
                        <a:rPr lang="en-US" sz="1600"/>
                        <a:t>+ update()</a:t>
                      </a:r>
                      <a:endParaRPr/>
                    </a:p>
                    <a:p>
                      <a:pPr indent="0" lvl="0" marL="0" marR="0" rtl="0" algn="l">
                        <a:spcBef>
                          <a:spcPts val="0"/>
                        </a:spcBef>
                        <a:spcAft>
                          <a:spcPts val="0"/>
                        </a:spcAft>
                        <a:buNone/>
                      </a:pPr>
                      <a:r>
                        <a:rPr lang="en-US" sz="1600"/>
                        <a:t>+ delete()</a:t>
                      </a:r>
                      <a:endParaRPr/>
                    </a:p>
                  </a:txBody>
                  <a:tcPr marT="45725" marB="45725" marR="91450" marL="91450"/>
                </a:tc>
              </a:tr>
            </a:tbl>
          </a:graphicData>
        </a:graphic>
      </p:graphicFrame>
      <p:sp>
        <p:nvSpPr>
          <p:cNvPr id="854" name="Google Shape;854;p71"/>
          <p:cNvSpPr/>
          <p:nvPr/>
        </p:nvSpPr>
        <p:spPr>
          <a:xfrm>
            <a:off x="1936652" y="4938352"/>
            <a:ext cx="8930635" cy="1872878"/>
          </a:xfrm>
          <a:prstGeom prst="rect">
            <a:avLst/>
          </a:prstGeom>
          <a:noFill/>
          <a:ln cap="flat" cmpd="sng" w="38100">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aphicFrame>
        <p:nvGraphicFramePr>
          <p:cNvPr id="855" name="Google Shape;855;p71"/>
          <p:cNvGraphicFramePr/>
          <p:nvPr/>
        </p:nvGraphicFramePr>
        <p:xfrm>
          <a:off x="5222497" y="5102530"/>
          <a:ext cx="3000000" cy="3000000"/>
        </p:xfrm>
        <a:graphic>
          <a:graphicData uri="http://schemas.openxmlformats.org/drawingml/2006/table">
            <a:tbl>
              <a:tblPr bandRow="1" firstRow="1">
                <a:noFill/>
                <a:tableStyleId>{E0F987FD-5F36-4CCE-988B-FE07A7B522A0}</a:tableStyleId>
              </a:tblPr>
              <a:tblGrid>
                <a:gridCol w="2318950"/>
              </a:tblGrid>
              <a:tr h="331925">
                <a:tc>
                  <a:txBody>
                    <a:bodyPr/>
                    <a:lstStyle/>
                    <a:p>
                      <a:pPr indent="0" lvl="0" marL="0" marR="0" rtl="0" algn="ctr">
                        <a:spcBef>
                          <a:spcPts val="0"/>
                        </a:spcBef>
                        <a:spcAft>
                          <a:spcPts val="0"/>
                        </a:spcAft>
                        <a:buNone/>
                      </a:pPr>
                      <a:r>
                        <a:rPr lang="en-US" sz="1600"/>
                        <a:t>MongoDB</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a:t>
                      </a:r>
                      <a:endParaRPr/>
                    </a:p>
                  </a:txBody>
                  <a:tcPr marT="45725" marB="45725" marR="91450" marL="91450"/>
                </a:tc>
              </a:tr>
              <a:tr h="370850">
                <a:tc>
                  <a:txBody>
                    <a:bodyPr/>
                    <a:lstStyle/>
                    <a:p>
                      <a:pPr indent="0" lvl="0" marL="0" marR="0" rtl="0" algn="l">
                        <a:spcBef>
                          <a:spcPts val="0"/>
                        </a:spcBef>
                        <a:spcAft>
                          <a:spcPts val="0"/>
                        </a:spcAft>
                        <a:buNone/>
                      </a:pPr>
                      <a:r>
                        <a:rPr lang="en-US" sz="1600"/>
                        <a:t>+ insert()</a:t>
                      </a:r>
                      <a:endParaRPr/>
                    </a:p>
                    <a:p>
                      <a:pPr indent="0" lvl="0" marL="0" marR="0" rtl="0" algn="l">
                        <a:spcBef>
                          <a:spcPts val="0"/>
                        </a:spcBef>
                        <a:spcAft>
                          <a:spcPts val="0"/>
                        </a:spcAft>
                        <a:buNone/>
                      </a:pPr>
                      <a:r>
                        <a:rPr lang="en-US" sz="1600"/>
                        <a:t>+ update()</a:t>
                      </a:r>
                      <a:endParaRPr/>
                    </a:p>
                    <a:p>
                      <a:pPr indent="0" lvl="0" marL="0" marR="0" rtl="0" algn="l">
                        <a:spcBef>
                          <a:spcPts val="0"/>
                        </a:spcBef>
                        <a:spcAft>
                          <a:spcPts val="0"/>
                        </a:spcAft>
                        <a:buNone/>
                      </a:pPr>
                      <a:r>
                        <a:rPr lang="en-US" sz="1600"/>
                        <a:t>+ delete()</a:t>
                      </a:r>
                      <a:endParaRPr/>
                    </a:p>
                  </a:txBody>
                  <a:tcPr marT="45725" marB="45725" marR="91450" marL="91450"/>
                </a:tc>
              </a:tr>
            </a:tbl>
          </a:graphicData>
        </a:graphic>
      </p:graphicFrame>
      <p:graphicFrame>
        <p:nvGraphicFramePr>
          <p:cNvPr id="856" name="Google Shape;856;p71"/>
          <p:cNvGraphicFramePr/>
          <p:nvPr/>
        </p:nvGraphicFramePr>
        <p:xfrm>
          <a:off x="8385148" y="5110405"/>
          <a:ext cx="3000000" cy="3000000"/>
        </p:xfrm>
        <a:graphic>
          <a:graphicData uri="http://schemas.openxmlformats.org/drawingml/2006/table">
            <a:tbl>
              <a:tblPr bandRow="1" firstRow="1">
                <a:noFill/>
                <a:tableStyleId>{E0F987FD-5F36-4CCE-988B-FE07A7B522A0}</a:tableStyleId>
              </a:tblPr>
              <a:tblGrid>
                <a:gridCol w="2318950"/>
              </a:tblGrid>
              <a:tr h="331925">
                <a:tc>
                  <a:txBody>
                    <a:bodyPr/>
                    <a:lstStyle/>
                    <a:p>
                      <a:pPr indent="0" lvl="0" marL="0" marR="0" rtl="0" algn="ctr">
                        <a:spcBef>
                          <a:spcPts val="0"/>
                        </a:spcBef>
                        <a:spcAft>
                          <a:spcPts val="0"/>
                        </a:spcAft>
                        <a:buNone/>
                      </a:pPr>
                      <a:r>
                        <a:rPr lang="en-US" sz="1600"/>
                        <a:t>MSSqlServerDB</a:t>
                      </a:r>
                      <a:endParaRPr sz="1600"/>
                    </a:p>
                  </a:txBody>
                  <a:tcPr marT="45725" marB="45725" marR="91450" marL="91450"/>
                </a:tc>
              </a:tr>
              <a:tr h="370850">
                <a:tc>
                  <a:txBody>
                    <a:bodyPr/>
                    <a:lstStyle/>
                    <a:p>
                      <a:pPr indent="0" lvl="0" marL="0" marR="0" rtl="0" algn="l">
                        <a:spcBef>
                          <a:spcPts val="0"/>
                        </a:spcBef>
                        <a:spcAft>
                          <a:spcPts val="0"/>
                        </a:spcAft>
                        <a:buClr>
                          <a:schemeClr val="lt1"/>
                        </a:buClr>
                        <a:buSzPts val="1600"/>
                        <a:buFont typeface="Corbel"/>
                        <a:buNone/>
                      </a:pPr>
                      <a:r>
                        <a:rPr lang="en-US" sz="1600"/>
                        <a:t>…</a:t>
                      </a:r>
                      <a:endParaRPr/>
                    </a:p>
                  </a:txBody>
                  <a:tcPr marT="45725" marB="45725" marR="91450" marL="91450"/>
                </a:tc>
              </a:tr>
              <a:tr h="370850">
                <a:tc>
                  <a:txBody>
                    <a:bodyPr/>
                    <a:lstStyle/>
                    <a:p>
                      <a:pPr indent="0" lvl="0" marL="0" marR="0" rtl="0" algn="l">
                        <a:spcBef>
                          <a:spcPts val="0"/>
                        </a:spcBef>
                        <a:spcAft>
                          <a:spcPts val="0"/>
                        </a:spcAft>
                        <a:buNone/>
                      </a:pPr>
                      <a:r>
                        <a:rPr lang="en-US" sz="1600"/>
                        <a:t>+ insert()</a:t>
                      </a:r>
                      <a:endParaRPr/>
                    </a:p>
                    <a:p>
                      <a:pPr indent="0" lvl="0" marL="0" marR="0" rtl="0" algn="l">
                        <a:spcBef>
                          <a:spcPts val="0"/>
                        </a:spcBef>
                        <a:spcAft>
                          <a:spcPts val="0"/>
                        </a:spcAft>
                        <a:buNone/>
                      </a:pPr>
                      <a:r>
                        <a:rPr lang="en-US" sz="1600"/>
                        <a:t>+ update()</a:t>
                      </a:r>
                      <a:endParaRPr/>
                    </a:p>
                    <a:p>
                      <a:pPr indent="0" lvl="0" marL="0" marR="0" rtl="0" algn="l">
                        <a:spcBef>
                          <a:spcPts val="0"/>
                        </a:spcBef>
                        <a:spcAft>
                          <a:spcPts val="0"/>
                        </a:spcAft>
                        <a:buNone/>
                      </a:pPr>
                      <a:r>
                        <a:rPr lang="en-US" sz="1600"/>
                        <a:t>+ delete()</a:t>
                      </a:r>
                      <a:endParaRPr/>
                    </a:p>
                  </a:txBody>
                  <a:tcPr marT="45725" marB="45725" marR="91450" marL="91450"/>
                </a:tc>
              </a:tr>
            </a:tbl>
          </a:graphicData>
        </a:graphic>
      </p:graphicFrame>
      <p:cxnSp>
        <p:nvCxnSpPr>
          <p:cNvPr id="857" name="Google Shape;857;p71"/>
          <p:cNvCxnSpPr/>
          <p:nvPr/>
        </p:nvCxnSpPr>
        <p:spPr>
          <a:xfrm rot="10800000">
            <a:off x="3821722" y="4487933"/>
            <a:ext cx="0" cy="442074"/>
          </a:xfrm>
          <a:prstGeom prst="straightConnector1">
            <a:avLst/>
          </a:prstGeom>
          <a:noFill/>
          <a:ln cap="flat" cmpd="sng" w="38100">
            <a:solidFill>
              <a:schemeClr val="dk1"/>
            </a:solidFill>
            <a:prstDash val="dash"/>
            <a:miter lim="800000"/>
            <a:headEnd len="sm" w="sm" type="none"/>
            <a:tailEnd len="sm" w="sm" type="none"/>
          </a:ln>
        </p:spPr>
      </p:cxnSp>
      <p:cxnSp>
        <p:nvCxnSpPr>
          <p:cNvPr id="858" name="Google Shape;858;p71"/>
          <p:cNvCxnSpPr/>
          <p:nvPr/>
        </p:nvCxnSpPr>
        <p:spPr>
          <a:xfrm flipH="1">
            <a:off x="3821724" y="4524736"/>
            <a:ext cx="5821679" cy="12435"/>
          </a:xfrm>
          <a:prstGeom prst="straightConnector1">
            <a:avLst/>
          </a:prstGeom>
          <a:noFill/>
          <a:ln cap="flat" cmpd="sng" w="38100">
            <a:solidFill>
              <a:schemeClr val="dk1"/>
            </a:solidFill>
            <a:prstDash val="dash"/>
            <a:miter lim="800000"/>
            <a:headEnd len="sm" w="sm" type="none"/>
            <a:tailEnd len="sm" w="sm" type="none"/>
          </a:ln>
        </p:spPr>
      </p:cxnSp>
      <p:cxnSp>
        <p:nvCxnSpPr>
          <p:cNvPr id="859" name="Google Shape;859;p71"/>
          <p:cNvCxnSpPr/>
          <p:nvPr/>
        </p:nvCxnSpPr>
        <p:spPr>
          <a:xfrm rot="10800000">
            <a:off x="5934840" y="4487933"/>
            <a:ext cx="0" cy="442074"/>
          </a:xfrm>
          <a:prstGeom prst="straightConnector1">
            <a:avLst/>
          </a:prstGeom>
          <a:noFill/>
          <a:ln cap="flat" cmpd="sng" w="38100">
            <a:solidFill>
              <a:schemeClr val="dk1"/>
            </a:solidFill>
            <a:prstDash val="dash"/>
            <a:miter lim="800000"/>
            <a:headEnd len="sm" w="sm" type="none"/>
            <a:tailEnd len="sm" w="sm" type="none"/>
          </a:ln>
        </p:spPr>
      </p:cxnSp>
      <p:cxnSp>
        <p:nvCxnSpPr>
          <p:cNvPr id="860" name="Google Shape;860;p71"/>
          <p:cNvCxnSpPr/>
          <p:nvPr/>
        </p:nvCxnSpPr>
        <p:spPr>
          <a:xfrm rot="10800000">
            <a:off x="5136432" y="4399381"/>
            <a:ext cx="1" cy="88553"/>
          </a:xfrm>
          <a:prstGeom prst="straightConnector1">
            <a:avLst/>
          </a:prstGeom>
          <a:noFill/>
          <a:ln cap="flat" cmpd="sng" w="38100">
            <a:solidFill>
              <a:schemeClr val="dk1"/>
            </a:solidFill>
            <a:prstDash val="dash"/>
            <a:miter lim="800000"/>
            <a:headEnd len="sm" w="sm" type="none"/>
            <a:tailEnd len="sm" w="sm" type="none"/>
          </a:ln>
        </p:spPr>
      </p:cxnSp>
      <p:sp>
        <p:nvSpPr>
          <p:cNvPr id="861" name="Google Shape;861;p71"/>
          <p:cNvSpPr/>
          <p:nvPr/>
        </p:nvSpPr>
        <p:spPr>
          <a:xfrm>
            <a:off x="5042935" y="4205092"/>
            <a:ext cx="186593" cy="158780"/>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862" name="Google Shape;862;p71"/>
          <p:cNvCxnSpPr/>
          <p:nvPr/>
        </p:nvCxnSpPr>
        <p:spPr>
          <a:xfrm rot="10800000">
            <a:off x="9632298" y="4494622"/>
            <a:ext cx="0" cy="442074"/>
          </a:xfrm>
          <a:prstGeom prst="straightConnector1">
            <a:avLst/>
          </a:prstGeom>
          <a:noFill/>
          <a:ln cap="flat" cmpd="sng" w="38100">
            <a:solidFill>
              <a:schemeClr val="dk1"/>
            </a:solidFill>
            <a:prstDash val="dash"/>
            <a:miter lim="800000"/>
            <a:headEnd len="sm" w="sm" type="none"/>
            <a:tailEnd len="sm" w="sm" type="none"/>
          </a:ln>
        </p:spPr>
      </p:cxnSp>
      <p:sp>
        <p:nvSpPr>
          <p:cNvPr id="863" name="Google Shape;863;p71"/>
          <p:cNvSpPr txBox="1"/>
          <p:nvPr/>
        </p:nvSpPr>
        <p:spPr>
          <a:xfrm>
            <a:off x="338935" y="5829210"/>
            <a:ext cx="125878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lt1"/>
                </a:solidFill>
                <a:latin typeface="Arial"/>
                <a:ea typeface="Arial"/>
                <a:cs typeface="Arial"/>
                <a:sym typeface="Arial"/>
              </a:rPr>
              <a:t>Low level</a:t>
            </a:r>
            <a:endParaRPr i="1" sz="1600">
              <a:solidFill>
                <a:schemeClr val="lt1"/>
              </a:solidFill>
              <a:latin typeface="Arial"/>
              <a:ea typeface="Arial"/>
              <a:cs typeface="Arial"/>
              <a:sym typeface="Arial"/>
            </a:endParaRPr>
          </a:p>
        </p:txBody>
      </p:sp>
      <p:sp>
        <p:nvSpPr>
          <p:cNvPr id="864" name="Google Shape;864;p71"/>
          <p:cNvSpPr txBox="1"/>
          <p:nvPr/>
        </p:nvSpPr>
        <p:spPr>
          <a:xfrm>
            <a:off x="9311171" y="3062841"/>
            <a:ext cx="2797658" cy="1323439"/>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as a result, the direction of the original dependency has been inverted: low-level classes are now dependent on high-level abstractions</a:t>
            </a:r>
            <a:endParaRPr sz="1600">
              <a:solidFill>
                <a:schemeClr val="lt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72"/>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870" name="Google Shape;870;p72"/>
          <p:cNvSpPr txBox="1"/>
          <p:nvPr/>
        </p:nvSpPr>
        <p:spPr>
          <a:xfrm>
            <a:off x="360937" y="178454"/>
            <a:ext cx="19415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Design Patterns</a:t>
            </a:r>
            <a:endParaRPr/>
          </a:p>
        </p:txBody>
      </p:sp>
      <p:sp>
        <p:nvSpPr>
          <p:cNvPr id="871" name="Google Shape;871;p72"/>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Intro</a:t>
            </a:r>
            <a:endParaRPr b="1" sz="1800">
              <a:solidFill>
                <a:schemeClr val="lt1"/>
              </a:solidFill>
              <a:latin typeface="Arial"/>
              <a:ea typeface="Arial"/>
              <a:cs typeface="Arial"/>
              <a:sym typeface="Arial"/>
            </a:endParaRPr>
          </a:p>
        </p:txBody>
      </p:sp>
      <p:sp>
        <p:nvSpPr>
          <p:cNvPr id="872" name="Google Shape;872;p72"/>
          <p:cNvSpPr txBox="1"/>
          <p:nvPr/>
        </p:nvSpPr>
        <p:spPr>
          <a:xfrm>
            <a:off x="360937" y="718258"/>
            <a:ext cx="11583412" cy="28782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a software design pattern is a </a:t>
            </a:r>
            <a:r>
              <a:rPr b="1" lang="en-US" sz="1600">
                <a:solidFill>
                  <a:schemeClr val="lt1"/>
                </a:solidFill>
                <a:latin typeface="Arial"/>
                <a:ea typeface="Arial"/>
                <a:cs typeface="Arial"/>
                <a:sym typeface="Arial"/>
              </a:rPr>
              <a:t>general</a:t>
            </a:r>
            <a:r>
              <a:rPr b="0" lang="en-US" sz="1600">
                <a:solidFill>
                  <a:schemeClr val="lt1"/>
                </a:solidFill>
                <a:latin typeface="Arial"/>
                <a:ea typeface="Arial"/>
                <a:cs typeface="Arial"/>
                <a:sym typeface="Arial"/>
              </a:rPr>
              <a:t>, </a:t>
            </a:r>
            <a:r>
              <a:rPr b="1" lang="en-US" sz="1600">
                <a:solidFill>
                  <a:schemeClr val="lt1"/>
                </a:solidFill>
                <a:latin typeface="Arial"/>
                <a:ea typeface="Arial"/>
                <a:cs typeface="Arial"/>
                <a:sym typeface="Arial"/>
              </a:rPr>
              <a:t>reusable</a:t>
            </a:r>
            <a:r>
              <a:rPr b="0" lang="en-US" sz="1600">
                <a:solidFill>
                  <a:schemeClr val="lt1"/>
                </a:solidFill>
                <a:latin typeface="Arial"/>
                <a:ea typeface="Arial"/>
                <a:cs typeface="Arial"/>
                <a:sym typeface="Arial"/>
              </a:rPr>
              <a:t> solution to a commonly occurring problem within a given context in software design</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it is not a finished design that can be transformed directly into source or machine code; rather, it is a description or template for how to solve a problem that can be used in many different situations</a:t>
            </a:r>
            <a:endParaRPr/>
          </a:p>
          <a:p>
            <a:pPr indent="0" lvl="0" marL="0" marR="0" rtl="0" algn="l">
              <a:lnSpc>
                <a:spcPct val="150000"/>
              </a:lnSpc>
              <a:spcBef>
                <a:spcPts val="2400"/>
              </a:spcBef>
              <a:spcAft>
                <a:spcPts val="0"/>
              </a:spcAft>
              <a:buNone/>
            </a:pPr>
            <a:r>
              <a:rPr b="0" lang="en-US" sz="1600">
                <a:solidFill>
                  <a:schemeClr val="lt1"/>
                </a:solidFill>
                <a:latin typeface="Arial"/>
                <a:ea typeface="Arial"/>
                <a:cs typeface="Arial"/>
                <a:sym typeface="Arial"/>
              </a:rPr>
              <a:t>design patterns are formalized best practices that the programmer can use to solve common problems when designing an application or system</a:t>
            </a:r>
            <a:endParaRPr b="0" sz="1600">
              <a:solidFill>
                <a:schemeClr val="lt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73"/>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878" name="Google Shape;878;p73"/>
          <p:cNvSpPr txBox="1"/>
          <p:nvPr/>
        </p:nvSpPr>
        <p:spPr>
          <a:xfrm>
            <a:off x="360937" y="178454"/>
            <a:ext cx="19415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Design Patterns</a:t>
            </a:r>
            <a:endParaRPr/>
          </a:p>
        </p:txBody>
      </p:sp>
      <p:sp>
        <p:nvSpPr>
          <p:cNvPr id="879" name="Google Shape;879;p73"/>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Classification</a:t>
            </a:r>
            <a:endParaRPr b="1" sz="1800">
              <a:solidFill>
                <a:schemeClr val="lt1"/>
              </a:solidFill>
              <a:latin typeface="Arial"/>
              <a:ea typeface="Arial"/>
              <a:cs typeface="Arial"/>
              <a:sym typeface="Arial"/>
            </a:endParaRPr>
          </a:p>
        </p:txBody>
      </p:sp>
      <p:sp>
        <p:nvSpPr>
          <p:cNvPr id="880" name="Google Shape;880;p73"/>
          <p:cNvSpPr txBox="1"/>
          <p:nvPr/>
        </p:nvSpPr>
        <p:spPr>
          <a:xfrm>
            <a:off x="360937" y="718258"/>
            <a:ext cx="11583412" cy="28166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Design patterns had originally been categorized into 3 sub-classifications based on what kind of problem they solve:</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creational patterns </a:t>
            </a:r>
            <a:r>
              <a:rPr b="0" lang="en-US" sz="1600">
                <a:solidFill>
                  <a:schemeClr val="lt1"/>
                </a:solidFill>
                <a:latin typeface="Arial"/>
                <a:ea typeface="Arial"/>
                <a:cs typeface="Arial"/>
                <a:sym typeface="Arial"/>
              </a:rPr>
              <a:t>provide the capability to create objects based on a required criterion and in a controlled way</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structural patterns </a:t>
            </a:r>
            <a:r>
              <a:rPr b="0" lang="en-US" sz="1600">
                <a:solidFill>
                  <a:schemeClr val="lt1"/>
                </a:solidFill>
                <a:latin typeface="Arial"/>
                <a:ea typeface="Arial"/>
                <a:cs typeface="Arial"/>
                <a:sym typeface="Arial"/>
              </a:rPr>
              <a:t>are about organizing different classes and objects to form larger structures and provide new functionality</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behavioral patterns </a:t>
            </a:r>
            <a:r>
              <a:rPr b="0" lang="en-US" sz="1600">
                <a:solidFill>
                  <a:schemeClr val="lt1"/>
                </a:solidFill>
                <a:latin typeface="Arial"/>
                <a:ea typeface="Arial"/>
                <a:cs typeface="Arial"/>
                <a:sym typeface="Arial"/>
              </a:rPr>
              <a:t>are about identifying common communication patterns between objects and realizing these patterns</a:t>
            </a:r>
            <a:endParaRPr b="0" sz="1600">
              <a:solidFill>
                <a:schemeClr val="lt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74"/>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886" name="Google Shape;886;p74"/>
          <p:cNvSpPr txBox="1"/>
          <p:nvPr/>
        </p:nvSpPr>
        <p:spPr>
          <a:xfrm>
            <a:off x="360937" y="178454"/>
            <a:ext cx="19415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Design Patterns</a:t>
            </a:r>
            <a:endParaRPr/>
          </a:p>
        </p:txBody>
      </p:sp>
      <p:sp>
        <p:nvSpPr>
          <p:cNvPr id="887" name="Google Shape;887;p74"/>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Creational Design Patterns</a:t>
            </a:r>
            <a:endParaRPr b="1" sz="1800">
              <a:solidFill>
                <a:schemeClr val="lt1"/>
              </a:solidFill>
              <a:latin typeface="Arial"/>
              <a:ea typeface="Arial"/>
              <a:cs typeface="Arial"/>
              <a:sym typeface="Arial"/>
            </a:endParaRPr>
          </a:p>
        </p:txBody>
      </p:sp>
      <p:sp>
        <p:nvSpPr>
          <p:cNvPr id="888" name="Google Shape;888;p74"/>
          <p:cNvSpPr txBox="1"/>
          <p:nvPr/>
        </p:nvSpPr>
        <p:spPr>
          <a:xfrm>
            <a:off x="360937" y="718258"/>
            <a:ext cx="11583412" cy="454021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Creational design patterns provide various object creation mechanisms, which increase flexibility and reuse of existing code.</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Factory Method:</a:t>
            </a:r>
            <a:r>
              <a:rPr b="0" lang="en-US" sz="1600">
                <a:solidFill>
                  <a:schemeClr val="lt1"/>
                </a:solidFill>
                <a:latin typeface="Arial"/>
                <a:ea typeface="Arial"/>
                <a:cs typeface="Arial"/>
                <a:sym typeface="Arial"/>
              </a:rPr>
              <a:t> provides an interface for creating objects in a superclass, but allows subclasses to alter the type of objects that will be created</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Abstract Factory: </a:t>
            </a:r>
            <a:r>
              <a:rPr b="0" lang="en-US" sz="1600">
                <a:solidFill>
                  <a:schemeClr val="lt1"/>
                </a:solidFill>
                <a:latin typeface="Arial"/>
                <a:ea typeface="Arial"/>
                <a:cs typeface="Arial"/>
                <a:sym typeface="Arial"/>
              </a:rPr>
              <a:t>lets you produce families of related objects without specifying their concrete classes</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Builder: </a:t>
            </a:r>
            <a:r>
              <a:rPr b="0" lang="en-US" sz="1600">
                <a:solidFill>
                  <a:schemeClr val="lt1"/>
                </a:solidFill>
                <a:latin typeface="Arial"/>
                <a:ea typeface="Arial"/>
                <a:cs typeface="Arial"/>
                <a:sym typeface="Arial"/>
              </a:rPr>
              <a:t>lets you construct complex objects step by step; the pattern allows you to produce different types and representations of an objects using the same construction code.</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Prototype: </a:t>
            </a:r>
            <a:r>
              <a:rPr b="0" lang="en-US" sz="1600">
                <a:solidFill>
                  <a:schemeClr val="lt1"/>
                </a:solidFill>
                <a:latin typeface="Arial"/>
                <a:ea typeface="Arial"/>
                <a:cs typeface="Arial"/>
                <a:sym typeface="Arial"/>
              </a:rPr>
              <a:t>lets you copy existing objects without making your code dependent on their classes.</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Singleton: </a:t>
            </a:r>
            <a:r>
              <a:rPr b="0" lang="en-US" sz="1600">
                <a:solidFill>
                  <a:schemeClr val="lt1"/>
                </a:solidFill>
                <a:latin typeface="Arial"/>
                <a:ea typeface="Arial"/>
                <a:cs typeface="Arial"/>
                <a:sym typeface="Arial"/>
              </a:rPr>
              <a:t>lets you ensure that a class has only one instance while providing a global access point to this instance.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75"/>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894" name="Google Shape;894;p75"/>
          <p:cNvSpPr txBox="1"/>
          <p:nvPr/>
        </p:nvSpPr>
        <p:spPr>
          <a:xfrm>
            <a:off x="360937" y="178454"/>
            <a:ext cx="19415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Design Patterns</a:t>
            </a:r>
            <a:endParaRPr/>
          </a:p>
        </p:txBody>
      </p:sp>
      <p:sp>
        <p:nvSpPr>
          <p:cNvPr id="895" name="Google Shape;895;p75"/>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Structural Design Patterns</a:t>
            </a:r>
            <a:endParaRPr b="1" sz="1800">
              <a:solidFill>
                <a:schemeClr val="lt1"/>
              </a:solidFill>
              <a:latin typeface="Arial"/>
              <a:ea typeface="Arial"/>
              <a:cs typeface="Arial"/>
              <a:sym typeface="Arial"/>
            </a:endParaRPr>
          </a:p>
        </p:txBody>
      </p:sp>
      <p:sp>
        <p:nvSpPr>
          <p:cNvPr id="896" name="Google Shape;896;p75"/>
          <p:cNvSpPr txBox="1"/>
          <p:nvPr/>
        </p:nvSpPr>
        <p:spPr>
          <a:xfrm>
            <a:off x="360937" y="718258"/>
            <a:ext cx="11583412" cy="460177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Structural design patterns explain how to assemble objects and classes into larger structures, while keeping these structures flexible and efficient.</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Adapter: </a:t>
            </a:r>
            <a:r>
              <a:rPr b="0" lang="en-US" sz="1600">
                <a:solidFill>
                  <a:schemeClr val="lt1"/>
                </a:solidFill>
                <a:latin typeface="Arial"/>
                <a:ea typeface="Arial"/>
                <a:cs typeface="Arial"/>
                <a:sym typeface="Arial"/>
              </a:rPr>
              <a:t>allows objects with incompatible interfaces to collaborate</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Bridge: </a:t>
            </a:r>
            <a:r>
              <a:rPr b="0" lang="en-US" sz="1600">
                <a:solidFill>
                  <a:schemeClr val="lt1"/>
                </a:solidFill>
                <a:latin typeface="Arial"/>
                <a:ea typeface="Arial"/>
                <a:cs typeface="Arial"/>
                <a:sym typeface="Arial"/>
              </a:rPr>
              <a:t>lets you split a large class or a set of closely related classes into two separate hierarchies – abstraction and implementation – which can be developed independently of each other</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Composite: </a:t>
            </a:r>
            <a:r>
              <a:rPr b="0" lang="en-US" sz="1600">
                <a:solidFill>
                  <a:schemeClr val="lt1"/>
                </a:solidFill>
                <a:latin typeface="Arial"/>
                <a:ea typeface="Arial"/>
                <a:cs typeface="Arial"/>
                <a:sym typeface="Arial"/>
              </a:rPr>
              <a:t>lets you compose objects into tree structures and then work with these structures as if they were individual objects</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Decorator: </a:t>
            </a:r>
            <a:r>
              <a:rPr b="0" lang="en-US" sz="1600">
                <a:solidFill>
                  <a:schemeClr val="lt1"/>
                </a:solidFill>
                <a:latin typeface="Arial"/>
                <a:ea typeface="Arial"/>
                <a:cs typeface="Arial"/>
                <a:sym typeface="Arial"/>
              </a:rPr>
              <a:t>lets you attach new behaviors to objects by placing these objects inside special wrapper objects that contain the behavior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76"/>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902" name="Google Shape;902;p76"/>
          <p:cNvSpPr txBox="1"/>
          <p:nvPr/>
        </p:nvSpPr>
        <p:spPr>
          <a:xfrm>
            <a:off x="360937" y="178454"/>
            <a:ext cx="19415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Design Patterns</a:t>
            </a:r>
            <a:endParaRPr/>
          </a:p>
        </p:txBody>
      </p:sp>
      <p:sp>
        <p:nvSpPr>
          <p:cNvPr id="903" name="Google Shape;903;p76"/>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Structural Design Patterns</a:t>
            </a:r>
            <a:endParaRPr b="1" sz="1800">
              <a:solidFill>
                <a:schemeClr val="lt1"/>
              </a:solidFill>
              <a:latin typeface="Arial"/>
              <a:ea typeface="Arial"/>
              <a:cs typeface="Arial"/>
              <a:sym typeface="Arial"/>
            </a:endParaRPr>
          </a:p>
        </p:txBody>
      </p:sp>
      <p:sp>
        <p:nvSpPr>
          <p:cNvPr id="904" name="Google Shape;904;p76"/>
          <p:cNvSpPr txBox="1"/>
          <p:nvPr/>
        </p:nvSpPr>
        <p:spPr>
          <a:xfrm>
            <a:off x="360937" y="718258"/>
            <a:ext cx="11583412" cy="355533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Structural design patterns explain how to assemble objects and classes into larger structures, while keeping these structures flexible and efficient.</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Façade: </a:t>
            </a:r>
            <a:r>
              <a:rPr b="0" lang="en-US" sz="1600">
                <a:solidFill>
                  <a:schemeClr val="lt1"/>
                </a:solidFill>
                <a:latin typeface="Arial"/>
                <a:ea typeface="Arial"/>
                <a:cs typeface="Arial"/>
                <a:sym typeface="Arial"/>
              </a:rPr>
              <a:t>provides a simplified interface to a library, a framework, or any other complex set of classes</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Flyweight: </a:t>
            </a:r>
            <a:r>
              <a:rPr b="0" lang="en-US" sz="1600">
                <a:solidFill>
                  <a:schemeClr val="lt1"/>
                </a:solidFill>
                <a:latin typeface="Arial"/>
                <a:ea typeface="Arial"/>
                <a:cs typeface="Arial"/>
                <a:sym typeface="Arial"/>
              </a:rPr>
              <a:t>lets you fit more objects into the available amount of RAM by sharing common parts of state between multiple objects instead of keeping all of the data in each object</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Proxy: </a:t>
            </a:r>
            <a:r>
              <a:rPr b="0" lang="en-US" sz="1600">
                <a:solidFill>
                  <a:schemeClr val="lt1"/>
                </a:solidFill>
                <a:latin typeface="Arial"/>
                <a:ea typeface="Arial"/>
                <a:cs typeface="Arial"/>
                <a:sym typeface="Arial"/>
              </a:rPr>
              <a:t>lets you provide a substitute or placeholder for another object. A proxy controls access to the original object, allowing you to perform something either before or after the request gets through to the original object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77"/>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Corso C#</a:t>
            </a:r>
            <a:endParaRPr/>
          </a:p>
        </p:txBody>
      </p:sp>
      <p:sp>
        <p:nvSpPr>
          <p:cNvPr id="910" name="Google Shape;910;p77"/>
          <p:cNvSpPr txBox="1"/>
          <p:nvPr/>
        </p:nvSpPr>
        <p:spPr>
          <a:xfrm>
            <a:off x="360937" y="178454"/>
            <a:ext cx="19415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Design Patterns</a:t>
            </a:r>
            <a:endParaRPr/>
          </a:p>
        </p:txBody>
      </p:sp>
      <p:sp>
        <p:nvSpPr>
          <p:cNvPr id="911" name="Google Shape;911;p77"/>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Behavioral Design Patterns</a:t>
            </a:r>
            <a:endParaRPr b="1" sz="1800">
              <a:solidFill>
                <a:schemeClr val="lt1"/>
              </a:solidFill>
              <a:latin typeface="Arial"/>
              <a:ea typeface="Arial"/>
              <a:cs typeface="Arial"/>
              <a:sym typeface="Arial"/>
            </a:endParaRPr>
          </a:p>
        </p:txBody>
      </p:sp>
      <p:sp>
        <p:nvSpPr>
          <p:cNvPr id="912" name="Google Shape;912;p77"/>
          <p:cNvSpPr txBox="1"/>
          <p:nvPr/>
        </p:nvSpPr>
        <p:spPr>
          <a:xfrm>
            <a:off x="360937" y="718258"/>
            <a:ext cx="11583412" cy="49095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lang="en-US" sz="1600">
                <a:solidFill>
                  <a:schemeClr val="lt1"/>
                </a:solidFill>
                <a:latin typeface="Arial"/>
                <a:ea typeface="Arial"/>
                <a:cs typeface="Arial"/>
                <a:sym typeface="Arial"/>
              </a:rPr>
              <a:t>Behavioral design patterns are concerned with algorithms and the assignment of responsibilities between objects.</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Chain of responsibility: </a:t>
            </a:r>
            <a:r>
              <a:rPr b="0" lang="en-US" sz="1600">
                <a:solidFill>
                  <a:schemeClr val="lt1"/>
                </a:solidFill>
                <a:latin typeface="Arial"/>
                <a:ea typeface="Arial"/>
                <a:cs typeface="Arial"/>
                <a:sym typeface="Arial"/>
              </a:rPr>
              <a:t>lets you pass requests along a chain of handlers. Upon receiving a request, each handler decides either to process the request or to pass it to the next handler in the chain</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Command: </a:t>
            </a:r>
            <a:r>
              <a:rPr b="0" lang="en-US" sz="1600">
                <a:solidFill>
                  <a:schemeClr val="lt1"/>
                </a:solidFill>
                <a:latin typeface="Arial"/>
                <a:ea typeface="Arial"/>
                <a:cs typeface="Arial"/>
                <a:sym typeface="Arial"/>
              </a:rPr>
              <a:t>turns a request into a stand-alone object that contains all information about the request. This transformation lets you pass requests as a method arguments, delay or queue a request’s execution, and support undoable operations</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Iterator: </a:t>
            </a:r>
            <a:r>
              <a:rPr b="0" lang="en-US" sz="1600">
                <a:solidFill>
                  <a:schemeClr val="lt1"/>
                </a:solidFill>
                <a:latin typeface="Arial"/>
                <a:ea typeface="Arial"/>
                <a:cs typeface="Arial"/>
                <a:sym typeface="Arial"/>
              </a:rPr>
              <a:t>lets you traverse elements of a collection without exposing its underlying representation (list, stack, tree, etc.)</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Mediator: </a:t>
            </a:r>
            <a:r>
              <a:rPr b="0" lang="en-US" sz="1600">
                <a:solidFill>
                  <a:schemeClr val="lt1"/>
                </a:solidFill>
                <a:latin typeface="Arial"/>
                <a:ea typeface="Arial"/>
                <a:cs typeface="Arial"/>
                <a:sym typeface="Arial"/>
              </a:rPr>
              <a:t>lets you reduce chaotic dependencies between objects. The pattern restricts direct communications between the objects and forces them to collaborate only via a mediator object</a:t>
            </a:r>
            <a:endParaRPr/>
          </a:p>
          <a:p>
            <a:pPr indent="-285750" lvl="0" marL="285750" marR="0" rtl="0" algn="l">
              <a:lnSpc>
                <a:spcPct val="150000"/>
              </a:lnSpc>
              <a:spcBef>
                <a:spcPts val="2400"/>
              </a:spcBef>
              <a:spcAft>
                <a:spcPts val="0"/>
              </a:spcAft>
              <a:buClr>
                <a:schemeClr val="lt1"/>
              </a:buClr>
              <a:buSzPts val="1600"/>
              <a:buFont typeface="Arial"/>
              <a:buChar char="•"/>
            </a:pPr>
            <a:r>
              <a:rPr b="1" lang="en-US" sz="1600">
                <a:solidFill>
                  <a:schemeClr val="lt1"/>
                </a:solidFill>
                <a:latin typeface="Arial"/>
                <a:ea typeface="Arial"/>
                <a:cs typeface="Arial"/>
                <a:sym typeface="Arial"/>
              </a:rPr>
              <a:t>Memento: </a:t>
            </a:r>
            <a:r>
              <a:rPr b="0" lang="en-US" sz="1600">
                <a:solidFill>
                  <a:schemeClr val="lt1"/>
                </a:solidFill>
                <a:latin typeface="Arial"/>
                <a:ea typeface="Arial"/>
                <a:cs typeface="Arial"/>
                <a:sym typeface="Arial"/>
              </a:rPr>
              <a:t>lets you save and restore the previous state of an object without revealing the details of its implementation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192" name="Google Shape;192;p8"/>
          <p:cNvSpPr txBox="1"/>
          <p:nvPr/>
        </p:nvSpPr>
        <p:spPr>
          <a:xfrm>
            <a:off x="360937" y="178454"/>
            <a:ext cx="29803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What are Design Patterns</a:t>
            </a:r>
            <a:endParaRPr/>
          </a:p>
        </p:txBody>
      </p:sp>
      <p:sp>
        <p:nvSpPr>
          <p:cNvPr id="193" name="Google Shape;193;p8"/>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Four essential elements</a:t>
            </a:r>
            <a:endParaRPr b="1" i="0" sz="1800" u="none" cap="none" strike="noStrike">
              <a:solidFill>
                <a:schemeClr val="lt1"/>
              </a:solidFill>
              <a:latin typeface="Arial"/>
              <a:ea typeface="Arial"/>
              <a:cs typeface="Arial"/>
              <a:sym typeface="Arial"/>
            </a:endParaRPr>
          </a:p>
        </p:txBody>
      </p:sp>
      <p:sp>
        <p:nvSpPr>
          <p:cNvPr id="194" name="Google Shape;194;p8"/>
          <p:cNvSpPr txBox="1"/>
          <p:nvPr/>
        </p:nvSpPr>
        <p:spPr>
          <a:xfrm>
            <a:off x="360937" y="834082"/>
            <a:ext cx="11450063" cy="38015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600" u="none" cap="none" strike="noStrike">
                <a:solidFill>
                  <a:schemeClr val="lt1"/>
                </a:solidFill>
                <a:latin typeface="Arial"/>
                <a:ea typeface="Arial"/>
                <a:cs typeface="Arial"/>
                <a:sym typeface="Arial"/>
              </a:rPr>
              <a:t>Pattern Name</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is a handle we can use to describe a design problem, its solutions, and consequences in a word or two</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naming a pattern immediately increases our design vocabulary</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it lets us design at a higher level of abstraction</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having a vocabulary for patterns lets us talk about them with our colleagues, in our documentation, and even to ourselves</a:t>
            </a:r>
            <a:endParaRPr/>
          </a:p>
          <a:p>
            <a:pPr indent="-285750" lvl="0" marL="285750" marR="0" rtl="0" algn="l">
              <a:lnSpc>
                <a:spcPct val="150000"/>
              </a:lnSpc>
              <a:spcBef>
                <a:spcPts val="2400"/>
              </a:spcBef>
              <a:spcAft>
                <a:spcPts val="0"/>
              </a:spcAft>
              <a:buClr>
                <a:schemeClr val="lt1"/>
              </a:buClr>
              <a:buSzPts val="1600"/>
              <a:buFont typeface="Arial"/>
              <a:buChar char="•"/>
            </a:pPr>
            <a:r>
              <a:rPr b="0" i="0" lang="en-US" sz="1600" u="none" cap="none" strike="noStrike">
                <a:solidFill>
                  <a:schemeClr val="lt1"/>
                </a:solidFill>
                <a:latin typeface="Arial"/>
                <a:ea typeface="Arial"/>
                <a:cs typeface="Arial"/>
                <a:sym typeface="Arial"/>
              </a:rPr>
              <a:t>it makes it easier to think about designs and to communicate them and their trade-offs to others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nvSpPr>
        <p:spPr>
          <a:xfrm>
            <a:off x="0" y="6605915"/>
            <a:ext cx="121920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chemeClr val="lt1"/>
                </a:solidFill>
                <a:latin typeface="Arial"/>
                <a:ea typeface="Arial"/>
                <a:cs typeface="Arial"/>
                <a:sym typeface="Arial"/>
              </a:rPr>
              <a:t>Corso C#</a:t>
            </a:r>
            <a:endParaRPr/>
          </a:p>
        </p:txBody>
      </p:sp>
      <p:sp>
        <p:nvSpPr>
          <p:cNvPr id="200" name="Google Shape;200;p9"/>
          <p:cNvSpPr txBox="1"/>
          <p:nvPr/>
        </p:nvSpPr>
        <p:spPr>
          <a:xfrm>
            <a:off x="360937" y="178454"/>
            <a:ext cx="29803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Arial"/>
                <a:ea typeface="Arial"/>
                <a:cs typeface="Arial"/>
                <a:sym typeface="Arial"/>
              </a:rPr>
              <a:t>What are Design Patterns</a:t>
            </a:r>
            <a:endParaRPr/>
          </a:p>
        </p:txBody>
      </p:sp>
      <p:sp>
        <p:nvSpPr>
          <p:cNvPr id="201" name="Google Shape;201;p9"/>
          <p:cNvSpPr txBox="1"/>
          <p:nvPr/>
        </p:nvSpPr>
        <p:spPr>
          <a:xfrm>
            <a:off x="4718304" y="178454"/>
            <a:ext cx="7226045"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Four essential elements</a:t>
            </a:r>
            <a:endParaRPr b="1" i="0" sz="1800" u="none" cap="none" strike="noStrike">
              <a:solidFill>
                <a:schemeClr val="lt1"/>
              </a:solidFill>
              <a:latin typeface="Arial"/>
              <a:ea typeface="Arial"/>
              <a:cs typeface="Arial"/>
              <a:sym typeface="Arial"/>
            </a:endParaRPr>
          </a:p>
        </p:txBody>
      </p:sp>
      <p:sp>
        <p:nvSpPr>
          <p:cNvPr id="202" name="Google Shape;202;p9"/>
          <p:cNvSpPr txBox="1"/>
          <p:nvPr/>
        </p:nvSpPr>
        <p:spPr>
          <a:xfrm>
            <a:off x="360937" y="834082"/>
            <a:ext cx="11450063" cy="38015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600" u="none" cap="none" strike="noStrike">
                <a:solidFill>
                  <a:schemeClr val="lt1"/>
                </a:solidFill>
                <a:latin typeface="Arial"/>
                <a:ea typeface="Arial"/>
                <a:cs typeface="Arial"/>
                <a:sym typeface="Arial"/>
              </a:rPr>
              <a:t>Problem</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describes when to apply the pattern</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it explains the problem and its context</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it might describe specific design problems such as how to represent algorithms as objects</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it might describe class or object structures that are symptomatic of an inflexible design</a:t>
            </a:r>
            <a:endParaRPr/>
          </a:p>
          <a:p>
            <a:pPr indent="0" lvl="0" marL="0" marR="0" rtl="0" algn="l">
              <a:lnSpc>
                <a:spcPct val="150000"/>
              </a:lnSpc>
              <a:spcBef>
                <a:spcPts val="2400"/>
              </a:spcBef>
              <a:spcAft>
                <a:spcPts val="0"/>
              </a:spcAft>
              <a:buNone/>
            </a:pPr>
            <a:r>
              <a:rPr b="0" i="0" lang="en-US" sz="1600" u="none" cap="none" strike="noStrike">
                <a:solidFill>
                  <a:schemeClr val="lt1"/>
                </a:solidFill>
                <a:latin typeface="Arial"/>
                <a:ea typeface="Arial"/>
                <a:cs typeface="Arial"/>
                <a:sym typeface="Arial"/>
              </a:rPr>
              <a:t>sometimes the problem will include a list of conditions that must be met before it makes sense to apply the pattern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2022-04-27T20:50:39Z</dcterms:created>
  <dc:creator>Luca Natali - External</dc:creator>
</cp:coreProperties>
</file>