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6" r:id="rId2"/>
    <p:sldId id="389" r:id="rId3"/>
    <p:sldId id="391" r:id="rId4"/>
    <p:sldId id="390" r:id="rId5"/>
    <p:sldId id="392" r:id="rId6"/>
    <p:sldId id="393" r:id="rId7"/>
    <p:sldId id="394" r:id="rId8"/>
    <p:sldId id="395" r:id="rId9"/>
    <p:sldId id="396" r:id="rId10"/>
    <p:sldId id="397" r:id="rId11"/>
    <p:sldId id="398" r:id="rId12"/>
    <p:sldId id="399" r:id="rId13"/>
    <p:sldId id="400" r:id="rId14"/>
    <p:sldId id="401" r:id="rId15"/>
    <p:sldId id="402" r:id="rId16"/>
    <p:sldId id="403" r:id="rId17"/>
    <p:sldId id="404" r:id="rId18"/>
    <p:sldId id="405" r:id="rId19"/>
    <p:sldId id="406" r:id="rId20"/>
    <p:sldId id="407" r:id="rId21"/>
    <p:sldId id="408" r:id="rId22"/>
    <p:sldId id="409" r:id="rId23"/>
    <p:sldId id="410" r:id="rId24"/>
    <p:sldId id="411" r:id="rId25"/>
    <p:sldId id="412" r:id="rId26"/>
    <p:sldId id="413" r:id="rId27"/>
    <p:sldId id="414" r:id="rId28"/>
    <p:sldId id="415" r:id="rId29"/>
    <p:sldId id="416" r:id="rId30"/>
    <p:sldId id="417" r:id="rId31"/>
    <p:sldId id="418" r:id="rId32"/>
    <p:sldId id="419" r:id="rId33"/>
    <p:sldId id="420" r:id="rId34"/>
    <p:sldId id="421" r:id="rId35"/>
    <p:sldId id="422" r:id="rId36"/>
    <p:sldId id="423" r:id="rId37"/>
    <p:sldId id="425" r:id="rId38"/>
    <p:sldId id="426" r:id="rId39"/>
    <p:sldId id="427"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autoAdjust="0"/>
    <p:restoredTop sz="94660"/>
  </p:normalViewPr>
  <p:slideViewPr>
    <p:cSldViewPr snapToGrid="0">
      <p:cViewPr varScale="1">
        <p:scale>
          <a:sx n="125" d="100"/>
          <a:sy n="125" d="100"/>
        </p:scale>
        <p:origin x="1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6/19/2022</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1162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07426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39637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4313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975704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6/19/2022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19644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6/19/2022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669928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29555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601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07670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5354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287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6/19/2022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0417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6/19/2022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0511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6/19/2022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5608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8554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6011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2345051-2045-45DA-935E-2E3CA1A69ADC}" type="datetimeFigureOut">
              <a:rPr lang="en-US" smtClean="0"/>
              <a:t>6/19/2022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49873857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63378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 Language</a:t>
            </a:r>
          </a:p>
        </p:txBody>
      </p:sp>
      <p:sp>
        <p:nvSpPr>
          <p:cNvPr id="7" name="TextBox 6">
            <a:extLst>
              <a:ext uri="{FF2B5EF4-FFF2-40B4-BE49-F238E27FC236}">
                <a16:creationId xmlns:a16="http://schemas.microsoft.com/office/drawing/2014/main" id="{45DDE18D-9544-4708-8626-B70B76ED6EA2}"/>
              </a:ext>
            </a:extLst>
          </p:cNvPr>
          <p:cNvSpPr txBox="1"/>
          <p:nvPr/>
        </p:nvSpPr>
        <p:spPr>
          <a:xfrm>
            <a:off x="815003" y="1452899"/>
            <a:ext cx="6117893" cy="3570208"/>
          </a:xfrm>
          <a:prstGeom prst="rect">
            <a:avLst/>
          </a:prstGeom>
          <a:noFill/>
        </p:spPr>
        <p:txBody>
          <a:bodyPr wrap="none" rtlCol="0">
            <a:spAutoFit/>
          </a:bodyPr>
          <a:lstStyle/>
          <a:p>
            <a:pPr algn="l"/>
            <a:r>
              <a:rPr lang="en-US" sz="2800" b="1" i="0" dirty="0">
                <a:effectLst/>
                <a:latin typeface="Arial" panose="020B0604020202020204" pitchFamily="34" charset="0"/>
                <a:cs typeface="Arial" panose="020B0604020202020204" pitchFamily="34" charset="0"/>
              </a:rPr>
              <a:t>Working with Common .NET Types</a:t>
            </a:r>
          </a:p>
          <a:p>
            <a:pPr algn="l"/>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Working with numbers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Working with text</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Working with dates and times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Pattern matching with regular expressions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Storing multiple objects in collections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Working with spans, indexes, and ranges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Working with network resources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Working with reflection and attributes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Working with images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Internationalizing your code</a:t>
            </a:r>
          </a:p>
        </p:txBody>
      </p:sp>
    </p:spTree>
    <p:extLst>
      <p:ext uri="{BB962C8B-B14F-4D97-AF65-F5344CB8AC3E}">
        <p14:creationId xmlns:p14="http://schemas.microsoft.com/office/powerpoint/2010/main" val="8749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852610"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Pattern matching with regular expressions</a:t>
            </a:r>
          </a:p>
        </p:txBody>
      </p:sp>
      <p:sp>
        <p:nvSpPr>
          <p:cNvPr id="10" name="TextBox 9">
            <a:extLst>
              <a:ext uri="{FF2B5EF4-FFF2-40B4-BE49-F238E27FC236}">
                <a16:creationId xmlns:a16="http://schemas.microsoft.com/office/drawing/2014/main" id="{8B373175-DD23-4C7E-B58F-155D26A6A5CB}"/>
              </a:ext>
            </a:extLst>
          </p:cNvPr>
          <p:cNvSpPr txBox="1"/>
          <p:nvPr/>
        </p:nvSpPr>
        <p:spPr>
          <a:xfrm>
            <a:off x="360937" y="917523"/>
            <a:ext cx="11215367" cy="1600438"/>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another of the most common types of data is collections</a:t>
            </a:r>
          </a:p>
          <a:p>
            <a:r>
              <a:rPr lang="en-US" sz="1400" dirty="0">
                <a:latin typeface="Arial" panose="020B0604020202020204" pitchFamily="34" charset="0"/>
                <a:cs typeface="Arial" panose="020B0604020202020204" pitchFamily="34" charset="0"/>
              </a:rPr>
              <a:t>if you need to store multiple values in a variable, then you can use a collection.</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a collection is a data structure in memory that can manage multiple items in different ways, although all collections have some shared functionality</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most common types in .NET for working with collections are shown in the following table:</a:t>
            </a:r>
          </a:p>
        </p:txBody>
      </p:sp>
      <p:graphicFrame>
        <p:nvGraphicFramePr>
          <p:cNvPr id="9" name="Table 4">
            <a:extLst>
              <a:ext uri="{FF2B5EF4-FFF2-40B4-BE49-F238E27FC236}">
                <a16:creationId xmlns:a16="http://schemas.microsoft.com/office/drawing/2014/main" id="{C8F3B39D-9518-4743-A017-8FF655C8BF49}"/>
              </a:ext>
            </a:extLst>
          </p:cNvPr>
          <p:cNvGraphicFramePr>
            <a:graphicFrameLocks noGrp="1"/>
          </p:cNvGraphicFramePr>
          <p:nvPr>
            <p:extLst>
              <p:ext uri="{D42A27DB-BD31-4B8C-83A1-F6EECF244321}">
                <p14:modId xmlns:p14="http://schemas.microsoft.com/office/powerpoint/2010/main" val="903962716"/>
              </p:ext>
            </p:extLst>
          </p:nvPr>
        </p:nvGraphicFramePr>
        <p:xfrm>
          <a:off x="360937" y="2735410"/>
          <a:ext cx="11215367" cy="3444240"/>
        </p:xfrm>
        <a:graphic>
          <a:graphicData uri="http://schemas.openxmlformats.org/drawingml/2006/table">
            <a:tbl>
              <a:tblPr firstRow="1" bandRow="1">
                <a:tableStyleId>{5C22544A-7EE6-4342-B048-85BDC9FD1C3A}</a:tableStyleId>
              </a:tblPr>
              <a:tblGrid>
                <a:gridCol w="2803842">
                  <a:extLst>
                    <a:ext uri="{9D8B030D-6E8A-4147-A177-3AD203B41FA5}">
                      <a16:colId xmlns:a16="http://schemas.microsoft.com/office/drawing/2014/main" val="4159365465"/>
                    </a:ext>
                  </a:extLst>
                </a:gridCol>
                <a:gridCol w="3534725">
                  <a:extLst>
                    <a:ext uri="{9D8B030D-6E8A-4147-A177-3AD203B41FA5}">
                      <a16:colId xmlns:a16="http://schemas.microsoft.com/office/drawing/2014/main" val="2222168902"/>
                    </a:ext>
                  </a:extLst>
                </a:gridCol>
                <a:gridCol w="4876800">
                  <a:extLst>
                    <a:ext uri="{9D8B030D-6E8A-4147-A177-3AD203B41FA5}">
                      <a16:colId xmlns:a16="http://schemas.microsoft.com/office/drawing/2014/main" val="548867900"/>
                    </a:ext>
                  </a:extLst>
                </a:gridCol>
              </a:tblGrid>
              <a:tr h="0">
                <a:tc>
                  <a:txBody>
                    <a:bodyPr/>
                    <a:lstStyle/>
                    <a:p>
                      <a:r>
                        <a:rPr lang="it-IT" sz="1400" dirty="0" err="1">
                          <a:latin typeface="Arial" panose="020B0604020202020204" pitchFamily="34" charset="0"/>
                          <a:cs typeface="Arial" panose="020B0604020202020204" pitchFamily="34" charset="0"/>
                        </a:rPr>
                        <a:t>Namespace</a:t>
                      </a:r>
                      <a:endParaRPr lang="it-IT" sz="1400" dirty="0">
                        <a:latin typeface="Arial" panose="020B0604020202020204" pitchFamily="34" charset="0"/>
                        <a:cs typeface="Arial" panose="020B0604020202020204" pitchFamily="34" charset="0"/>
                      </a:endParaRPr>
                    </a:p>
                  </a:txBody>
                  <a:tcPr/>
                </a:tc>
                <a:tc>
                  <a:txBody>
                    <a:bodyPr/>
                    <a:lstStyle/>
                    <a:p>
                      <a:r>
                        <a:rPr lang="it-IT" sz="1400" dirty="0" err="1">
                          <a:latin typeface="Arial" panose="020B0604020202020204" pitchFamily="34" charset="0"/>
                          <a:cs typeface="Arial" panose="020B0604020202020204" pitchFamily="34" charset="0"/>
                        </a:rPr>
                        <a:t>Example</a:t>
                      </a:r>
                      <a:endParaRPr lang="it-IT" sz="1400" dirty="0">
                        <a:latin typeface="Arial" panose="020B0604020202020204" pitchFamily="34" charset="0"/>
                        <a:cs typeface="Arial" panose="020B0604020202020204" pitchFamily="34" charset="0"/>
                      </a:endParaRPr>
                    </a:p>
                  </a:txBody>
                  <a:tcPr/>
                </a:tc>
                <a:tc>
                  <a:txBody>
                    <a:bodyPr/>
                    <a:lstStyle/>
                    <a:p>
                      <a:r>
                        <a:rPr lang="it-IT" sz="1400" dirty="0" err="1">
                          <a:latin typeface="Arial" panose="020B0604020202020204" pitchFamily="34" charset="0"/>
                          <a:cs typeface="Arial" panose="020B0604020202020204" pitchFamily="34" charset="0"/>
                        </a:rPr>
                        <a:t>Description</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08395174"/>
                  </a:ext>
                </a:extLst>
              </a:tr>
              <a:tr h="370840">
                <a:tc>
                  <a:txBody>
                    <a:bodyPr/>
                    <a:lstStyle/>
                    <a:p>
                      <a:r>
                        <a:rPr lang="it-IT" sz="1400" b="0" i="0" kern="1200" dirty="0">
                          <a:solidFill>
                            <a:schemeClr val="dk1"/>
                          </a:solidFill>
                          <a:effectLst/>
                          <a:latin typeface="Courier New" panose="02070309020205020404" pitchFamily="49" charset="0"/>
                          <a:ea typeface="+mn-ea"/>
                          <a:cs typeface="Courier New" panose="02070309020205020404" pitchFamily="49" charset="0"/>
                        </a:rPr>
                        <a:t>System</a:t>
                      </a:r>
                      <a:br>
                        <a:rPr lang="it-IT" sz="1400" b="0" i="0" kern="1200" dirty="0">
                          <a:solidFill>
                            <a:schemeClr val="dk1"/>
                          </a:solidFill>
                          <a:effectLst/>
                          <a:latin typeface="Courier New" panose="02070309020205020404" pitchFamily="49" charset="0"/>
                          <a:ea typeface="+mn-ea"/>
                          <a:cs typeface="Courier New" panose="02070309020205020404" pitchFamily="49" charset="0"/>
                        </a:rPr>
                      </a:br>
                      <a:r>
                        <a:rPr lang="it-IT" sz="1400" b="0" i="0" kern="1200" dirty="0">
                          <a:solidFill>
                            <a:schemeClr val="dk1"/>
                          </a:solidFill>
                          <a:effectLst/>
                          <a:latin typeface="Courier New" panose="02070309020205020404" pitchFamily="49" charset="0"/>
                          <a:ea typeface="+mn-ea"/>
                          <a:cs typeface="Courier New" panose="02070309020205020404" pitchFamily="49" charset="0"/>
                        </a:rPr>
                        <a:t>.</a:t>
                      </a:r>
                      <a:r>
                        <a:rPr lang="it-IT" sz="1400" b="0" i="0" kern="1200" dirty="0" err="1">
                          <a:solidFill>
                            <a:schemeClr val="dk1"/>
                          </a:solidFill>
                          <a:effectLst/>
                          <a:latin typeface="Courier New" panose="02070309020205020404" pitchFamily="49" charset="0"/>
                          <a:ea typeface="+mn-ea"/>
                          <a:cs typeface="Courier New" panose="02070309020205020404" pitchFamily="49" charset="0"/>
                        </a:rPr>
                        <a:t>Collections</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err="1">
                          <a:latin typeface="Courier New" panose="02070309020205020404" pitchFamily="49" charset="0"/>
                          <a:cs typeface="Courier New" panose="02070309020205020404" pitchFamily="49" charset="0"/>
                        </a:rPr>
                        <a:t>IEnumerable</a:t>
                      </a:r>
                      <a:r>
                        <a:rPr lang="it-IT" sz="1400" dirty="0">
                          <a:latin typeface="Courier New" panose="02070309020205020404" pitchFamily="49" charset="0"/>
                          <a:cs typeface="Courier New" panose="02070309020205020404" pitchFamily="49" charset="0"/>
                        </a:rPr>
                        <a:t>,</a:t>
                      </a:r>
                      <a:br>
                        <a:rPr lang="it-IT" sz="1400" dirty="0">
                          <a:latin typeface="Courier New" panose="02070309020205020404" pitchFamily="49" charset="0"/>
                          <a:cs typeface="Courier New" panose="02070309020205020404" pitchFamily="49" charset="0"/>
                        </a:rPr>
                      </a:br>
                      <a:r>
                        <a:rPr lang="it-IT" sz="1400" dirty="0" err="1">
                          <a:latin typeface="Courier New" panose="02070309020205020404" pitchFamily="49" charset="0"/>
                          <a:cs typeface="Courier New" panose="02070309020205020404" pitchFamily="49" charset="0"/>
                        </a:rPr>
                        <a:t>IEnumerable</a:t>
                      </a:r>
                      <a:r>
                        <a:rPr lang="it-IT" sz="1400" dirty="0">
                          <a:latin typeface="Courier New" panose="02070309020205020404" pitchFamily="49" charset="0"/>
                          <a:cs typeface="Courier New" panose="02070309020205020404" pitchFamily="49" charset="0"/>
                        </a:rPr>
                        <a:t>&lt;T&gt;</a:t>
                      </a:r>
                    </a:p>
                  </a:txBody>
                  <a:tcPr/>
                </a:tc>
                <a:tc>
                  <a:txBody>
                    <a:bodyPr/>
                    <a:lstStyle/>
                    <a:p>
                      <a:r>
                        <a:rPr lang="en-US" sz="1400" dirty="0">
                          <a:latin typeface="Arial" panose="020B0604020202020204" pitchFamily="34" charset="0"/>
                          <a:cs typeface="Arial" panose="020B0604020202020204" pitchFamily="34" charset="0"/>
                        </a:rPr>
                        <a:t>Interfaces and base classes used by collections.</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82064267"/>
                  </a:ext>
                </a:extLst>
              </a:tr>
              <a:tr h="370840">
                <a:tc>
                  <a:txBody>
                    <a:bodyPr/>
                    <a:lstStyle/>
                    <a:p>
                      <a:r>
                        <a:rPr lang="it-IT" sz="1400" dirty="0">
                          <a:latin typeface="Courier New" panose="02070309020205020404" pitchFamily="49" charset="0"/>
                          <a:cs typeface="Courier New" panose="02070309020205020404" pitchFamily="49" charset="0"/>
                        </a:rPr>
                        <a:t>System</a:t>
                      </a:r>
                      <a:br>
                        <a:rPr lang="it-IT" sz="1400" dirty="0">
                          <a:latin typeface="Courier New" panose="02070309020205020404" pitchFamily="49" charset="0"/>
                          <a:cs typeface="Courier New" panose="02070309020205020404" pitchFamily="49" charset="0"/>
                        </a:rPr>
                      </a:b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Collections</a:t>
                      </a:r>
                      <a:br>
                        <a:rPr lang="it-IT" sz="1400" dirty="0">
                          <a:latin typeface="Courier New" panose="02070309020205020404" pitchFamily="49" charset="0"/>
                          <a:cs typeface="Courier New" panose="02070309020205020404" pitchFamily="49" charset="0"/>
                        </a:rPr>
                      </a:b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Generic</a:t>
                      </a:r>
                      <a:endParaRPr lang="it-IT" sz="1400" dirty="0">
                        <a:latin typeface="Courier New" panose="02070309020205020404" pitchFamily="49" charset="0"/>
                        <a:cs typeface="Courier New" panose="02070309020205020404" pitchFamily="49" charset="0"/>
                      </a:endParaRPr>
                    </a:p>
                  </a:txBody>
                  <a:tcPr/>
                </a:tc>
                <a:tc>
                  <a:txBody>
                    <a:bodyPr/>
                    <a:lstStyle/>
                    <a:p>
                      <a:r>
                        <a:rPr lang="fr-FR" sz="1400" dirty="0">
                          <a:latin typeface="Courier New" panose="02070309020205020404" pitchFamily="49" charset="0"/>
                          <a:cs typeface="Courier New" panose="02070309020205020404" pitchFamily="49" charset="0"/>
                        </a:rPr>
                        <a:t>List&lt;T&gt;,</a:t>
                      </a:r>
                      <a:br>
                        <a:rPr lang="fr-FR" sz="1400" dirty="0">
                          <a:latin typeface="Courier New" panose="02070309020205020404" pitchFamily="49" charset="0"/>
                          <a:cs typeface="Courier New" panose="02070309020205020404" pitchFamily="49" charset="0"/>
                        </a:rPr>
                      </a:br>
                      <a:r>
                        <a:rPr lang="fr-FR" sz="1400" dirty="0" err="1">
                          <a:latin typeface="Courier New" panose="02070309020205020404" pitchFamily="49" charset="0"/>
                          <a:cs typeface="Courier New" panose="02070309020205020404" pitchFamily="49" charset="0"/>
                        </a:rPr>
                        <a:t>Dictionary</a:t>
                      </a:r>
                      <a:r>
                        <a:rPr lang="fr-FR" sz="1400" dirty="0">
                          <a:latin typeface="Courier New" panose="02070309020205020404" pitchFamily="49" charset="0"/>
                          <a:cs typeface="Courier New" panose="02070309020205020404" pitchFamily="49" charset="0"/>
                        </a:rPr>
                        <a:t>&lt;T&gt;,</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Queue&lt;T&gt;,</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Stack&lt;T&gt;</a:t>
                      </a:r>
                      <a:endParaRPr lang="it-IT" sz="1400" dirty="0">
                        <a:latin typeface="Courier New" panose="02070309020205020404" pitchFamily="49" charset="0"/>
                        <a:cs typeface="Courier New" panose="02070309020205020404" pitchFamily="49" charset="0"/>
                      </a:endParaRPr>
                    </a:p>
                  </a:txBody>
                  <a:tcPr/>
                </a:tc>
                <a:tc>
                  <a:txBody>
                    <a:bodyPr/>
                    <a:lstStyle/>
                    <a:p>
                      <a:r>
                        <a:rPr lang="en-US" sz="1400" dirty="0">
                          <a:latin typeface="Arial" panose="020B0604020202020204" pitchFamily="34" charset="0"/>
                          <a:cs typeface="Arial" panose="020B0604020202020204" pitchFamily="34" charset="0"/>
                        </a:rPr>
                        <a:t>Introduced in C# 2.0 with .NET Framework 2.0. These collections allow you to specify the type you want to store using a generic type parameter (which is safer, faster, and more efficient).</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24696314"/>
                  </a:ext>
                </a:extLst>
              </a:tr>
              <a:tr h="370840">
                <a:tc>
                  <a:txBody>
                    <a:bodyPr/>
                    <a:lstStyle/>
                    <a:p>
                      <a:r>
                        <a:rPr lang="it-IT" sz="1400" dirty="0">
                          <a:latin typeface="Courier New" panose="02070309020205020404" pitchFamily="49" charset="0"/>
                          <a:cs typeface="Courier New" panose="02070309020205020404" pitchFamily="49" charset="0"/>
                        </a:rPr>
                        <a:t>System</a:t>
                      </a:r>
                      <a:br>
                        <a:rPr lang="it-IT" sz="1400" dirty="0">
                          <a:latin typeface="Courier New" panose="02070309020205020404" pitchFamily="49" charset="0"/>
                          <a:cs typeface="Courier New" panose="02070309020205020404" pitchFamily="49" charset="0"/>
                        </a:rPr>
                      </a:b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Collections</a:t>
                      </a:r>
                      <a:br>
                        <a:rPr lang="it-IT" sz="1400" dirty="0">
                          <a:latin typeface="Courier New" panose="02070309020205020404" pitchFamily="49" charset="0"/>
                          <a:cs typeface="Courier New" panose="02070309020205020404" pitchFamily="49" charset="0"/>
                        </a:rPr>
                      </a:b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Concurrent</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err="1">
                          <a:latin typeface="Courier New" panose="02070309020205020404" pitchFamily="49" charset="0"/>
                          <a:cs typeface="Courier New" panose="02070309020205020404" pitchFamily="49" charset="0"/>
                        </a:rPr>
                        <a:t>BlockingCollection</a:t>
                      </a:r>
                      <a:r>
                        <a:rPr lang="it-IT" sz="1400" dirty="0">
                          <a:latin typeface="Courier New" panose="02070309020205020404" pitchFamily="49" charset="0"/>
                          <a:cs typeface="Courier New" panose="02070309020205020404" pitchFamily="49" charset="0"/>
                        </a:rPr>
                        <a:t>,</a:t>
                      </a:r>
                      <a:br>
                        <a:rPr lang="it-IT" sz="1400" dirty="0">
                          <a:latin typeface="Courier New" panose="02070309020205020404" pitchFamily="49" charset="0"/>
                          <a:cs typeface="Courier New" panose="02070309020205020404" pitchFamily="49" charset="0"/>
                        </a:rPr>
                      </a:br>
                      <a:r>
                        <a:rPr lang="it-IT" sz="1400" dirty="0" err="1">
                          <a:latin typeface="Courier New" panose="02070309020205020404" pitchFamily="49" charset="0"/>
                          <a:cs typeface="Courier New" panose="02070309020205020404" pitchFamily="49" charset="0"/>
                        </a:rPr>
                        <a:t>ConcurrentDictionary</a:t>
                      </a:r>
                      <a:r>
                        <a:rPr lang="it-IT" sz="1400" dirty="0">
                          <a:latin typeface="Courier New" panose="02070309020205020404" pitchFamily="49" charset="0"/>
                          <a:cs typeface="Courier New" panose="02070309020205020404" pitchFamily="49" charset="0"/>
                        </a:rPr>
                        <a:t>,</a:t>
                      </a:r>
                      <a:br>
                        <a:rPr lang="it-IT" sz="1400" dirty="0">
                          <a:latin typeface="Courier New" panose="02070309020205020404" pitchFamily="49" charset="0"/>
                          <a:cs typeface="Courier New" panose="02070309020205020404" pitchFamily="49" charset="0"/>
                        </a:rPr>
                      </a:br>
                      <a:r>
                        <a:rPr lang="it-IT" sz="1400" dirty="0" err="1">
                          <a:latin typeface="Courier New" panose="02070309020205020404" pitchFamily="49" charset="0"/>
                          <a:cs typeface="Courier New" panose="02070309020205020404" pitchFamily="49" charset="0"/>
                        </a:rPr>
                        <a:t>ConcurrentQueue</a:t>
                      </a:r>
                      <a:endParaRPr lang="it-IT" sz="1400" dirty="0">
                        <a:latin typeface="Courier New" panose="02070309020205020404" pitchFamily="49" charset="0"/>
                        <a:cs typeface="Courier New" panose="02070309020205020404" pitchFamily="49" charset="0"/>
                      </a:endParaRPr>
                    </a:p>
                  </a:txBody>
                  <a:tcPr/>
                </a:tc>
                <a:tc>
                  <a:txBody>
                    <a:bodyPr/>
                    <a:lstStyle/>
                    <a:p>
                      <a:r>
                        <a:rPr lang="en-US" sz="1400" dirty="0">
                          <a:latin typeface="Arial" panose="020B0604020202020204" pitchFamily="34" charset="0"/>
                          <a:cs typeface="Arial" panose="020B0604020202020204" pitchFamily="34" charset="0"/>
                        </a:rPr>
                        <a:t>These collections are safe to use in multithreaded scenarios.</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5928051"/>
                  </a:ext>
                </a:extLst>
              </a:tr>
              <a:tr h="370840">
                <a:tc>
                  <a:txBody>
                    <a:bodyPr/>
                    <a:lstStyle/>
                    <a:p>
                      <a:r>
                        <a:rPr lang="it-IT" sz="1400" dirty="0">
                          <a:latin typeface="Courier New" panose="02070309020205020404" pitchFamily="49" charset="0"/>
                          <a:cs typeface="Courier New" panose="02070309020205020404" pitchFamily="49" charset="0"/>
                        </a:rPr>
                        <a:t>System</a:t>
                      </a:r>
                    </a:p>
                    <a:p>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Collections</a:t>
                      </a:r>
                      <a:br>
                        <a:rPr lang="it-IT" sz="1400" dirty="0">
                          <a:latin typeface="Courier New" panose="02070309020205020404" pitchFamily="49" charset="0"/>
                          <a:cs typeface="Courier New" panose="02070309020205020404" pitchFamily="49" charset="0"/>
                        </a:rPr>
                      </a:b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Immutable</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err="1">
                          <a:latin typeface="Courier New" panose="02070309020205020404" pitchFamily="49" charset="0"/>
                          <a:cs typeface="Courier New" panose="02070309020205020404" pitchFamily="49" charset="0"/>
                        </a:rPr>
                        <a:t>ImmutableArray</a:t>
                      </a:r>
                      <a:r>
                        <a:rPr lang="it-IT" sz="1400" dirty="0">
                          <a:latin typeface="Courier New" panose="02070309020205020404" pitchFamily="49" charset="0"/>
                          <a:cs typeface="Courier New" panose="02070309020205020404" pitchFamily="49" charset="0"/>
                        </a:rPr>
                        <a:t>,</a:t>
                      </a:r>
                      <a:br>
                        <a:rPr lang="it-IT" sz="1400" dirty="0">
                          <a:latin typeface="Courier New" panose="02070309020205020404" pitchFamily="49" charset="0"/>
                          <a:cs typeface="Courier New" panose="02070309020205020404" pitchFamily="49" charset="0"/>
                        </a:rPr>
                      </a:br>
                      <a:r>
                        <a:rPr lang="it-IT" sz="1400" dirty="0" err="1">
                          <a:latin typeface="Courier New" panose="02070309020205020404" pitchFamily="49" charset="0"/>
                          <a:cs typeface="Courier New" panose="02070309020205020404" pitchFamily="49" charset="0"/>
                        </a:rPr>
                        <a:t>ImmutableDictionary</a:t>
                      </a:r>
                      <a:r>
                        <a:rPr lang="it-IT" sz="1400" dirty="0">
                          <a:latin typeface="Courier New" panose="02070309020205020404" pitchFamily="49" charset="0"/>
                          <a:cs typeface="Courier New" panose="02070309020205020404" pitchFamily="49" charset="0"/>
                        </a:rPr>
                        <a:t>,</a:t>
                      </a:r>
                      <a:br>
                        <a:rPr lang="it-IT" sz="1400" dirty="0">
                          <a:latin typeface="Courier New" panose="02070309020205020404" pitchFamily="49" charset="0"/>
                          <a:cs typeface="Courier New" panose="02070309020205020404" pitchFamily="49" charset="0"/>
                        </a:rPr>
                      </a:br>
                      <a:r>
                        <a:rPr lang="it-IT" sz="1400" dirty="0" err="1">
                          <a:latin typeface="Courier New" panose="02070309020205020404" pitchFamily="49" charset="0"/>
                          <a:cs typeface="Courier New" panose="02070309020205020404" pitchFamily="49" charset="0"/>
                        </a:rPr>
                        <a:t>ImmutableList</a:t>
                      </a:r>
                      <a:r>
                        <a:rPr lang="it-IT" sz="1400" dirty="0">
                          <a:latin typeface="Courier New" panose="02070309020205020404" pitchFamily="49" charset="0"/>
                          <a:cs typeface="Courier New" panose="02070309020205020404" pitchFamily="49" charset="0"/>
                        </a:rPr>
                        <a:t>,</a:t>
                      </a:r>
                      <a:br>
                        <a:rPr lang="it-IT" sz="1400" dirty="0">
                          <a:latin typeface="Courier New" panose="02070309020205020404" pitchFamily="49" charset="0"/>
                          <a:cs typeface="Courier New" panose="02070309020205020404" pitchFamily="49" charset="0"/>
                        </a:rPr>
                      </a:br>
                      <a:r>
                        <a:rPr lang="it-IT" sz="1400" dirty="0" err="1">
                          <a:latin typeface="Courier New" panose="02070309020205020404" pitchFamily="49" charset="0"/>
                          <a:cs typeface="Courier New" panose="02070309020205020404" pitchFamily="49" charset="0"/>
                        </a:rPr>
                        <a:t>ImmutableQueue</a:t>
                      </a:r>
                      <a:endParaRPr lang="it-IT" sz="1400" dirty="0">
                        <a:latin typeface="Courier New" panose="02070309020205020404" pitchFamily="49" charset="0"/>
                        <a:cs typeface="Courier New" panose="02070309020205020404" pitchFamily="49" charset="0"/>
                      </a:endParaRPr>
                    </a:p>
                  </a:txBody>
                  <a:tcPr/>
                </a:tc>
                <a:tc>
                  <a:txBody>
                    <a:bodyPr/>
                    <a:lstStyle/>
                    <a:p>
                      <a:r>
                        <a:rPr lang="en-US" sz="1400" dirty="0">
                          <a:latin typeface="Arial" panose="020B0604020202020204" pitchFamily="34" charset="0"/>
                          <a:cs typeface="Arial" panose="020B0604020202020204" pitchFamily="34" charset="0"/>
                        </a:rPr>
                        <a:t>Designed for scenarios where the contents of the original collection will never change, although they can create modified collections as a new instance.</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35846121"/>
                  </a:ext>
                </a:extLst>
              </a:tr>
            </a:tbl>
          </a:graphicData>
        </a:graphic>
      </p:graphicFrame>
    </p:spTree>
    <p:extLst>
      <p:ext uri="{BB962C8B-B14F-4D97-AF65-F5344CB8AC3E}">
        <p14:creationId xmlns:p14="http://schemas.microsoft.com/office/powerpoint/2010/main" val="2098043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35247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Storing multiple objects in collections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96000" y="178454"/>
            <a:ext cx="5848349"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Common features of all collections</a:t>
            </a:r>
          </a:p>
        </p:txBody>
      </p:sp>
      <p:sp>
        <p:nvSpPr>
          <p:cNvPr id="10" name="TextBox 9">
            <a:extLst>
              <a:ext uri="{FF2B5EF4-FFF2-40B4-BE49-F238E27FC236}">
                <a16:creationId xmlns:a16="http://schemas.microsoft.com/office/drawing/2014/main" id="{8B373175-DD23-4C7E-B58F-155D26A6A5CB}"/>
              </a:ext>
            </a:extLst>
          </p:cNvPr>
          <p:cNvSpPr txBox="1"/>
          <p:nvPr/>
        </p:nvSpPr>
        <p:spPr>
          <a:xfrm>
            <a:off x="360937" y="917523"/>
            <a:ext cx="11215367" cy="52322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all collections implement the </a:t>
            </a:r>
            <a:r>
              <a:rPr lang="en-US" sz="1400" dirty="0" err="1">
                <a:latin typeface="Courier New" panose="02070309020205020404" pitchFamily="49" charset="0"/>
                <a:cs typeface="Courier New" panose="02070309020205020404" pitchFamily="49" charset="0"/>
              </a:rPr>
              <a:t>ICollection</a:t>
            </a:r>
            <a:r>
              <a:rPr lang="en-US" sz="1400" dirty="0">
                <a:latin typeface="Arial" panose="020B0604020202020204" pitchFamily="34" charset="0"/>
                <a:cs typeface="Arial" panose="020B0604020202020204" pitchFamily="34" charset="0"/>
              </a:rPr>
              <a:t> interface; this means that they must have a </a:t>
            </a:r>
            <a:r>
              <a:rPr lang="en-US" sz="1400" dirty="0">
                <a:latin typeface="Courier New" panose="02070309020205020404" pitchFamily="49" charset="0"/>
                <a:cs typeface="Courier New" panose="02070309020205020404" pitchFamily="49" charset="0"/>
              </a:rPr>
              <a:t>Count</a:t>
            </a:r>
            <a:r>
              <a:rPr lang="en-US" sz="1400" dirty="0">
                <a:latin typeface="Arial" panose="020B0604020202020204" pitchFamily="34" charset="0"/>
                <a:cs typeface="Arial" panose="020B0604020202020204" pitchFamily="34" charset="0"/>
              </a:rPr>
              <a:t> property to tell you how many objects are in them, as shown in the following code</a:t>
            </a:r>
          </a:p>
        </p:txBody>
      </p:sp>
      <p:sp>
        <p:nvSpPr>
          <p:cNvPr id="11" name="TextBox 10">
            <a:extLst>
              <a:ext uri="{FF2B5EF4-FFF2-40B4-BE49-F238E27FC236}">
                <a16:creationId xmlns:a16="http://schemas.microsoft.com/office/drawing/2014/main" id="{98FDB68E-6D0E-4ECA-BF2F-2D7C23D7530E}"/>
              </a:ext>
            </a:extLst>
          </p:cNvPr>
          <p:cNvSpPr txBox="1"/>
          <p:nvPr/>
        </p:nvSpPr>
        <p:spPr>
          <a:xfrm>
            <a:off x="367669" y="1571883"/>
            <a:ext cx="5765544" cy="2246769"/>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namespace </a:t>
            </a:r>
            <a:r>
              <a:rPr lang="en-US" sz="1400" dirty="0" err="1">
                <a:latin typeface="Courier New" panose="02070309020205020404" pitchFamily="49" charset="0"/>
                <a:cs typeface="Courier New" panose="02070309020205020404" pitchFamily="49" charset="0"/>
              </a:rPr>
              <a:t>System.Collections</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interface </a:t>
            </a:r>
            <a:r>
              <a:rPr lang="en-US" sz="1400" dirty="0" err="1">
                <a:latin typeface="Courier New" panose="02070309020205020404" pitchFamily="49" charset="0"/>
                <a:cs typeface="Courier New" panose="02070309020205020404" pitchFamily="49" charset="0"/>
              </a:rPr>
              <a:t>ICollection</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IEnumerable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int Count { get; }</a:t>
            </a:r>
          </a:p>
          <a:p>
            <a:r>
              <a:rPr lang="en-US" sz="1400" dirty="0">
                <a:latin typeface="Courier New" panose="02070309020205020404" pitchFamily="49" charset="0"/>
                <a:cs typeface="Courier New" panose="02070309020205020404" pitchFamily="49" charset="0"/>
              </a:rPr>
              <a:t>    bool </a:t>
            </a:r>
            <a:r>
              <a:rPr lang="en-US" sz="1400" dirty="0" err="1">
                <a:latin typeface="Courier New" panose="02070309020205020404" pitchFamily="49" charset="0"/>
                <a:cs typeface="Courier New" panose="02070309020205020404" pitchFamily="49" charset="0"/>
              </a:rPr>
              <a:t>IsSynchronized</a:t>
            </a:r>
            <a:r>
              <a:rPr lang="en-US" sz="1400" dirty="0">
                <a:latin typeface="Courier New" panose="02070309020205020404" pitchFamily="49" charset="0"/>
                <a:cs typeface="Courier New" panose="02070309020205020404" pitchFamily="49" charset="0"/>
              </a:rPr>
              <a:t> { get; }</a:t>
            </a:r>
          </a:p>
          <a:p>
            <a:r>
              <a:rPr lang="en-US" sz="1400" dirty="0">
                <a:latin typeface="Courier New" panose="02070309020205020404" pitchFamily="49" charset="0"/>
                <a:cs typeface="Courier New" panose="02070309020205020404" pitchFamily="49" charset="0"/>
              </a:rPr>
              <a:t>    object </a:t>
            </a:r>
            <a:r>
              <a:rPr lang="en-US" sz="1400" dirty="0" err="1">
                <a:latin typeface="Courier New" panose="02070309020205020404" pitchFamily="49" charset="0"/>
                <a:cs typeface="Courier New" panose="02070309020205020404" pitchFamily="49" charset="0"/>
              </a:rPr>
              <a:t>SyncRoot</a:t>
            </a:r>
            <a:r>
              <a:rPr lang="en-US" sz="1400" dirty="0">
                <a:latin typeface="Courier New" panose="02070309020205020404" pitchFamily="49" charset="0"/>
                <a:cs typeface="Courier New" panose="02070309020205020404" pitchFamily="49" charset="0"/>
              </a:rPr>
              <a:t> { get; }</a:t>
            </a:r>
          </a:p>
          <a:p>
            <a:r>
              <a:rPr lang="en-US" sz="1400" dirty="0">
                <a:latin typeface="Courier New" panose="02070309020205020404" pitchFamily="49" charset="0"/>
                <a:cs typeface="Courier New" panose="02070309020205020404" pitchFamily="49" charset="0"/>
              </a:rPr>
              <a:t>    void </a:t>
            </a:r>
            <a:r>
              <a:rPr lang="en-US" sz="1400" dirty="0" err="1">
                <a:latin typeface="Courier New" panose="02070309020205020404" pitchFamily="49" charset="0"/>
                <a:cs typeface="Courier New" panose="02070309020205020404" pitchFamily="49" charset="0"/>
              </a:rPr>
              <a:t>CopyTo</a:t>
            </a:r>
            <a:r>
              <a:rPr lang="en-US" sz="1400" dirty="0">
                <a:latin typeface="Courier New" panose="02070309020205020404" pitchFamily="49" charset="0"/>
                <a:cs typeface="Courier New" panose="02070309020205020404" pitchFamily="49" charset="0"/>
              </a:rPr>
              <a:t>(Array </a:t>
            </a:r>
            <a:r>
              <a:rPr lang="en-US" sz="1400" dirty="0" err="1">
                <a:latin typeface="Courier New" panose="02070309020205020404" pitchFamily="49" charset="0"/>
                <a:cs typeface="Courier New" panose="02070309020205020404" pitchFamily="49" charset="0"/>
              </a:rPr>
              <a:t>array</a:t>
            </a:r>
            <a:r>
              <a:rPr lang="en-US" sz="1400" dirty="0">
                <a:latin typeface="Courier New" panose="02070309020205020404" pitchFamily="49" charset="0"/>
                <a:cs typeface="Courier New" panose="02070309020205020404" pitchFamily="49" charset="0"/>
              </a:rPr>
              <a:t>, int index);</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F3FFD5D8-2A81-4675-B431-21EAF90D67CF}"/>
              </a:ext>
            </a:extLst>
          </p:cNvPr>
          <p:cNvSpPr txBox="1"/>
          <p:nvPr/>
        </p:nvSpPr>
        <p:spPr>
          <a:xfrm>
            <a:off x="367669" y="4056963"/>
            <a:ext cx="11215367" cy="30777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For example, if we had a collection named </a:t>
            </a:r>
            <a:r>
              <a:rPr lang="en-US" sz="1400" dirty="0">
                <a:latin typeface="Courier New" panose="02070309020205020404" pitchFamily="49" charset="0"/>
                <a:cs typeface="Courier New" panose="02070309020205020404" pitchFamily="49" charset="0"/>
              </a:rPr>
              <a:t>passengers</a:t>
            </a:r>
            <a:r>
              <a:rPr lang="en-US" sz="1400" dirty="0">
                <a:latin typeface="Arial" panose="020B0604020202020204" pitchFamily="34" charset="0"/>
                <a:cs typeface="Arial" panose="020B0604020202020204" pitchFamily="34" charset="0"/>
              </a:rPr>
              <a:t>, we could do this:</a:t>
            </a:r>
          </a:p>
        </p:txBody>
      </p:sp>
      <p:sp>
        <p:nvSpPr>
          <p:cNvPr id="14" name="TextBox 13">
            <a:extLst>
              <a:ext uri="{FF2B5EF4-FFF2-40B4-BE49-F238E27FC236}">
                <a16:creationId xmlns:a16="http://schemas.microsoft.com/office/drawing/2014/main" id="{1E40AD54-E0A3-4B1F-B028-4590CFE0DC48}"/>
              </a:ext>
            </a:extLst>
          </p:cNvPr>
          <p:cNvSpPr txBox="1"/>
          <p:nvPr/>
        </p:nvSpPr>
        <p:spPr>
          <a:xfrm>
            <a:off x="374401" y="4540635"/>
            <a:ext cx="5765544" cy="307777"/>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int </a:t>
            </a:r>
            <a:r>
              <a:rPr lang="en-US" sz="1400" dirty="0" err="1">
                <a:latin typeface="Courier New" panose="02070309020205020404" pitchFamily="49" charset="0"/>
                <a:cs typeface="Courier New" panose="02070309020205020404" pitchFamily="49" charset="0"/>
              </a:rPr>
              <a:t>howMany</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passengers.Count</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86035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35247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Storing multiple objects in collections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96000" y="178454"/>
            <a:ext cx="5848349"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Common features of all collections</a:t>
            </a:r>
          </a:p>
        </p:txBody>
      </p:sp>
      <p:sp>
        <p:nvSpPr>
          <p:cNvPr id="10" name="TextBox 9">
            <a:extLst>
              <a:ext uri="{FF2B5EF4-FFF2-40B4-BE49-F238E27FC236}">
                <a16:creationId xmlns:a16="http://schemas.microsoft.com/office/drawing/2014/main" id="{8B373175-DD23-4C7E-B58F-155D26A6A5CB}"/>
              </a:ext>
            </a:extLst>
          </p:cNvPr>
          <p:cNvSpPr txBox="1"/>
          <p:nvPr/>
        </p:nvSpPr>
        <p:spPr>
          <a:xfrm>
            <a:off x="360937" y="917523"/>
            <a:ext cx="11215367" cy="1384995"/>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all collections implement the </a:t>
            </a:r>
            <a:r>
              <a:rPr lang="en-US" sz="1400" dirty="0" err="1">
                <a:latin typeface="Courier New" panose="02070309020205020404" pitchFamily="49" charset="0"/>
                <a:cs typeface="Courier New" panose="02070309020205020404" pitchFamily="49" charset="0"/>
              </a:rPr>
              <a:t>IEnumerable</a:t>
            </a:r>
            <a:r>
              <a:rPr lang="en-US" sz="1400" dirty="0">
                <a:latin typeface="Arial" panose="020B0604020202020204" pitchFamily="34" charset="0"/>
                <a:cs typeface="Arial" panose="020B0604020202020204" pitchFamily="34" charset="0"/>
              </a:rPr>
              <a:t> interface, which means that they can be iterated using the </a:t>
            </a:r>
            <a:r>
              <a:rPr lang="en-US" sz="1400" dirty="0">
                <a:latin typeface="Courier New" panose="02070309020205020404" pitchFamily="49" charset="0"/>
                <a:cs typeface="Courier New" panose="02070309020205020404" pitchFamily="49" charset="0"/>
              </a:rPr>
              <a:t>foreach</a:t>
            </a:r>
            <a:r>
              <a:rPr lang="en-US" sz="1400" dirty="0">
                <a:latin typeface="Arial" panose="020B0604020202020204" pitchFamily="34" charset="0"/>
                <a:cs typeface="Arial" panose="020B0604020202020204" pitchFamily="34" charset="0"/>
              </a:rPr>
              <a:t> statement</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they must have a </a:t>
            </a:r>
            <a:r>
              <a:rPr lang="en-US" sz="1400" dirty="0" err="1">
                <a:latin typeface="Courier New" panose="02070309020205020404" pitchFamily="49" charset="0"/>
                <a:cs typeface="Courier New" panose="02070309020205020404" pitchFamily="49" charset="0"/>
              </a:rPr>
              <a:t>GetEnumerator</a:t>
            </a:r>
            <a:r>
              <a:rPr lang="en-US" sz="1400" dirty="0">
                <a:latin typeface="Arial" panose="020B0604020202020204" pitchFamily="34" charset="0"/>
                <a:cs typeface="Arial" panose="020B0604020202020204" pitchFamily="34" charset="0"/>
              </a:rPr>
              <a:t> method that returns an object that implements </a:t>
            </a:r>
            <a:r>
              <a:rPr lang="en-US" sz="1400" dirty="0" err="1">
                <a:latin typeface="Courier New" panose="02070309020205020404" pitchFamily="49" charset="0"/>
                <a:cs typeface="Courier New" panose="02070309020205020404" pitchFamily="49" charset="0"/>
              </a:rPr>
              <a:t>Ienumerator</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this means that the returned object must have </a:t>
            </a:r>
            <a:r>
              <a:rPr lang="en-US" sz="1400" dirty="0" err="1">
                <a:latin typeface="Courier New" panose="02070309020205020404" pitchFamily="49" charset="0"/>
                <a:cs typeface="Courier New" panose="02070309020205020404" pitchFamily="49" charset="0"/>
              </a:rPr>
              <a:t>MoveNext</a:t>
            </a:r>
            <a:r>
              <a:rPr lang="en-US" sz="1400" dirty="0">
                <a:latin typeface="Arial" panose="020B0604020202020204" pitchFamily="34" charset="0"/>
                <a:cs typeface="Arial" panose="020B0604020202020204" pitchFamily="34" charset="0"/>
              </a:rPr>
              <a:t> and </a:t>
            </a:r>
            <a:r>
              <a:rPr lang="en-US" sz="1400" dirty="0">
                <a:latin typeface="Courier New" panose="02070309020205020404" pitchFamily="49" charset="0"/>
                <a:cs typeface="Courier New" panose="02070309020205020404" pitchFamily="49" charset="0"/>
              </a:rPr>
              <a:t>Reset</a:t>
            </a:r>
            <a:r>
              <a:rPr lang="en-US" sz="1400" dirty="0">
                <a:latin typeface="Arial" panose="020B0604020202020204" pitchFamily="34" charset="0"/>
                <a:cs typeface="Arial" panose="020B0604020202020204" pitchFamily="34" charset="0"/>
              </a:rPr>
              <a:t> methods for navigating through the collection and a </a:t>
            </a:r>
            <a:r>
              <a:rPr lang="en-US" sz="1400" dirty="0">
                <a:latin typeface="Courier New" panose="02070309020205020404" pitchFamily="49" charset="0"/>
                <a:cs typeface="Courier New" panose="02070309020205020404" pitchFamily="49" charset="0"/>
              </a:rPr>
              <a:t>Current</a:t>
            </a:r>
            <a:r>
              <a:rPr lang="en-US" sz="1400" dirty="0">
                <a:latin typeface="Arial" panose="020B0604020202020204" pitchFamily="34" charset="0"/>
                <a:cs typeface="Arial" panose="020B0604020202020204" pitchFamily="34" charset="0"/>
              </a:rPr>
              <a:t> property containing the current item in the collection, as shown in the following code:</a:t>
            </a:r>
          </a:p>
        </p:txBody>
      </p:sp>
      <p:sp>
        <p:nvSpPr>
          <p:cNvPr id="14" name="TextBox 13">
            <a:extLst>
              <a:ext uri="{FF2B5EF4-FFF2-40B4-BE49-F238E27FC236}">
                <a16:creationId xmlns:a16="http://schemas.microsoft.com/office/drawing/2014/main" id="{1E40AD54-E0A3-4B1F-B028-4590CFE0DC48}"/>
              </a:ext>
            </a:extLst>
          </p:cNvPr>
          <p:cNvSpPr txBox="1"/>
          <p:nvPr/>
        </p:nvSpPr>
        <p:spPr>
          <a:xfrm>
            <a:off x="360937" y="2415010"/>
            <a:ext cx="4528055" cy="3539430"/>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namespace </a:t>
            </a:r>
            <a:r>
              <a:rPr lang="en-US" sz="1400" dirty="0" err="1">
                <a:latin typeface="Courier New" panose="02070309020205020404" pitchFamily="49" charset="0"/>
                <a:cs typeface="Courier New" panose="02070309020205020404" pitchFamily="49" charset="0"/>
              </a:rPr>
              <a:t>System.Collections</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interface </a:t>
            </a:r>
            <a:r>
              <a:rPr lang="en-US" sz="1400" dirty="0" err="1">
                <a:latin typeface="Courier New" panose="02070309020205020404" pitchFamily="49" charset="0"/>
                <a:cs typeface="Courier New" panose="02070309020205020404" pitchFamily="49" charset="0"/>
              </a:rPr>
              <a:t>IEnumerable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IEnumerator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GetEnumerator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namespace </a:t>
            </a:r>
            <a:r>
              <a:rPr lang="en-US" sz="1400" dirty="0" err="1">
                <a:latin typeface="Courier New" panose="02070309020205020404" pitchFamily="49" charset="0"/>
                <a:cs typeface="Courier New" panose="02070309020205020404" pitchFamily="49" charset="0"/>
              </a:rPr>
              <a:t>System.Collections</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interface </a:t>
            </a:r>
            <a:r>
              <a:rPr lang="en-US" sz="1400" dirty="0" err="1">
                <a:latin typeface="Courier New" panose="02070309020205020404" pitchFamily="49" charset="0"/>
                <a:cs typeface="Courier New" panose="02070309020205020404" pitchFamily="49" charset="0"/>
              </a:rPr>
              <a:t>IEnumerator</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object Current { get; }</a:t>
            </a:r>
          </a:p>
          <a:p>
            <a:r>
              <a:rPr lang="en-US" sz="1400" dirty="0">
                <a:latin typeface="Courier New" panose="02070309020205020404" pitchFamily="49" charset="0"/>
                <a:cs typeface="Courier New" panose="02070309020205020404" pitchFamily="49" charset="0"/>
              </a:rPr>
              <a:t>    bool </a:t>
            </a:r>
            <a:r>
              <a:rPr lang="en-US" sz="1400" dirty="0" err="1">
                <a:latin typeface="Courier New" panose="02070309020205020404" pitchFamily="49" charset="0"/>
                <a:cs typeface="Courier New" panose="02070309020205020404" pitchFamily="49" charset="0"/>
              </a:rPr>
              <a:t>MoveNext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void Reset();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C02CB237-27A7-4D53-B9FD-95D578BBFF10}"/>
              </a:ext>
            </a:extLst>
          </p:cNvPr>
          <p:cNvSpPr txBox="1"/>
          <p:nvPr/>
        </p:nvSpPr>
        <p:spPr>
          <a:xfrm>
            <a:off x="6420361" y="4986370"/>
            <a:ext cx="4528055" cy="954107"/>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foreach (Passenger p in passengers)</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perform an action on each passenger</a:t>
            </a:r>
          </a:p>
          <a:p>
            <a:r>
              <a:rPr lang="en-US" sz="1400" dirty="0">
                <a:latin typeface="Courier New" panose="02070309020205020404" pitchFamily="49" charset="0"/>
                <a:cs typeface="Courier New" panose="02070309020205020404" pitchFamily="49" charset="0"/>
              </a:rPr>
              <a:t>}</a:t>
            </a:r>
          </a:p>
        </p:txBody>
      </p:sp>
      <p:cxnSp>
        <p:nvCxnSpPr>
          <p:cNvPr id="5" name="Straight Arrow Connector 4">
            <a:extLst>
              <a:ext uri="{FF2B5EF4-FFF2-40B4-BE49-F238E27FC236}">
                <a16:creationId xmlns:a16="http://schemas.microsoft.com/office/drawing/2014/main" id="{3FB8E7B8-C27A-420F-85A6-6126537A3ADA}"/>
              </a:ext>
            </a:extLst>
          </p:cNvPr>
          <p:cNvCxnSpPr/>
          <p:nvPr/>
        </p:nvCxnSpPr>
        <p:spPr>
          <a:xfrm>
            <a:off x="4949952" y="5303520"/>
            <a:ext cx="1383792"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1596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35247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Storing multiple objects in collections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96000" y="178454"/>
            <a:ext cx="5848349"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Common features of all collections</a:t>
            </a:r>
          </a:p>
        </p:txBody>
      </p:sp>
      <p:sp>
        <p:nvSpPr>
          <p:cNvPr id="10" name="TextBox 9">
            <a:extLst>
              <a:ext uri="{FF2B5EF4-FFF2-40B4-BE49-F238E27FC236}">
                <a16:creationId xmlns:a16="http://schemas.microsoft.com/office/drawing/2014/main" id="{8B373175-DD23-4C7E-B58F-155D26A6A5CB}"/>
              </a:ext>
            </a:extLst>
          </p:cNvPr>
          <p:cNvSpPr txBox="1"/>
          <p:nvPr/>
        </p:nvSpPr>
        <p:spPr>
          <a:xfrm>
            <a:off x="360937" y="917523"/>
            <a:ext cx="11215367" cy="52322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as well as </a:t>
            </a:r>
            <a:r>
              <a:rPr lang="en-US" sz="1400" dirty="0">
                <a:latin typeface="Courier New" panose="02070309020205020404" pitchFamily="49" charset="0"/>
                <a:cs typeface="Courier New" panose="02070309020205020404" pitchFamily="49" charset="0"/>
              </a:rPr>
              <a:t>object</a:t>
            </a:r>
            <a:r>
              <a:rPr lang="en-US" sz="1400" dirty="0">
                <a:latin typeface="Arial" panose="020B0604020202020204" pitchFamily="34" charset="0"/>
                <a:cs typeface="Arial" panose="020B0604020202020204" pitchFamily="34" charset="0"/>
              </a:rPr>
              <a:t>-based collection interfaces, there are also generic interfaces and classes, where the generic type defines the type stored in the collection, as shown in the following code:</a:t>
            </a:r>
          </a:p>
        </p:txBody>
      </p:sp>
      <p:sp>
        <p:nvSpPr>
          <p:cNvPr id="14" name="TextBox 13">
            <a:extLst>
              <a:ext uri="{FF2B5EF4-FFF2-40B4-BE49-F238E27FC236}">
                <a16:creationId xmlns:a16="http://schemas.microsoft.com/office/drawing/2014/main" id="{1E40AD54-E0A3-4B1F-B028-4590CFE0DC48}"/>
              </a:ext>
            </a:extLst>
          </p:cNvPr>
          <p:cNvSpPr txBox="1"/>
          <p:nvPr/>
        </p:nvSpPr>
        <p:spPr>
          <a:xfrm>
            <a:off x="1561849" y="1982450"/>
            <a:ext cx="8307575" cy="2893100"/>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namespace </a:t>
            </a:r>
            <a:r>
              <a:rPr lang="en-US" sz="1400" dirty="0" err="1">
                <a:latin typeface="Courier New" panose="02070309020205020404" pitchFamily="49" charset="0"/>
                <a:cs typeface="Courier New" panose="02070309020205020404" pitchFamily="49" charset="0"/>
              </a:rPr>
              <a:t>System.Collections.Generic</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interface </a:t>
            </a:r>
            <a:r>
              <a:rPr lang="en-US" sz="1400" dirty="0" err="1">
                <a:latin typeface="Courier New" panose="02070309020205020404" pitchFamily="49" charset="0"/>
                <a:cs typeface="Courier New" panose="02070309020205020404" pitchFamily="49" charset="0"/>
              </a:rPr>
              <a:t>ICollection</a:t>
            </a:r>
            <a:r>
              <a:rPr lang="en-US" sz="1400" dirty="0">
                <a:latin typeface="Courier New" panose="02070309020205020404" pitchFamily="49" charset="0"/>
                <a:cs typeface="Courier New" panose="02070309020205020404" pitchFamily="49" charset="0"/>
              </a:rPr>
              <a:t>&lt;T&gt; : </a:t>
            </a:r>
            <a:r>
              <a:rPr lang="en-US" sz="1400" dirty="0" err="1">
                <a:latin typeface="Courier New" panose="02070309020205020404" pitchFamily="49" charset="0"/>
                <a:cs typeface="Courier New" panose="02070309020205020404" pitchFamily="49" charset="0"/>
              </a:rPr>
              <a:t>IEnumerable</a:t>
            </a:r>
            <a:r>
              <a:rPr lang="en-US" sz="1400" dirty="0">
                <a:latin typeface="Courier New" panose="02070309020205020404" pitchFamily="49" charset="0"/>
                <a:cs typeface="Courier New" panose="02070309020205020404" pitchFamily="49" charset="0"/>
              </a:rPr>
              <a:t>&lt;T&gt;, </a:t>
            </a:r>
            <a:r>
              <a:rPr lang="en-US" sz="1400" dirty="0" err="1">
                <a:latin typeface="Courier New" panose="02070309020205020404" pitchFamily="49" charset="0"/>
                <a:cs typeface="Courier New" panose="02070309020205020404" pitchFamily="49" charset="0"/>
              </a:rPr>
              <a:t>IEnumerable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int Count { get; }</a:t>
            </a:r>
          </a:p>
          <a:p>
            <a:r>
              <a:rPr lang="en-US" sz="1400" dirty="0">
                <a:latin typeface="Courier New" panose="02070309020205020404" pitchFamily="49" charset="0"/>
                <a:cs typeface="Courier New" panose="02070309020205020404" pitchFamily="49" charset="0"/>
              </a:rPr>
              <a:t>    bool </a:t>
            </a:r>
            <a:r>
              <a:rPr lang="en-US" sz="1400" dirty="0" err="1">
                <a:latin typeface="Courier New" panose="02070309020205020404" pitchFamily="49" charset="0"/>
                <a:cs typeface="Courier New" panose="02070309020205020404" pitchFamily="49" charset="0"/>
              </a:rPr>
              <a:t>IsReadOnly</a:t>
            </a:r>
            <a:r>
              <a:rPr lang="en-US" sz="1400" dirty="0">
                <a:latin typeface="Courier New" panose="02070309020205020404" pitchFamily="49" charset="0"/>
                <a:cs typeface="Courier New" panose="02070309020205020404" pitchFamily="49" charset="0"/>
              </a:rPr>
              <a:t> { get; }</a:t>
            </a:r>
          </a:p>
          <a:p>
            <a:r>
              <a:rPr lang="en-US" sz="1400" dirty="0">
                <a:latin typeface="Courier New" panose="02070309020205020404" pitchFamily="49" charset="0"/>
                <a:cs typeface="Courier New" panose="02070309020205020404" pitchFamily="49" charset="0"/>
              </a:rPr>
              <a:t>    void Add(T item);</a:t>
            </a:r>
          </a:p>
          <a:p>
            <a:r>
              <a:rPr lang="en-US" sz="1400" dirty="0">
                <a:latin typeface="Courier New" panose="02070309020205020404" pitchFamily="49" charset="0"/>
                <a:cs typeface="Courier New" panose="02070309020205020404" pitchFamily="49" charset="0"/>
              </a:rPr>
              <a:t>    void Clear();</a:t>
            </a:r>
          </a:p>
          <a:p>
            <a:r>
              <a:rPr lang="en-US" sz="1400" dirty="0">
                <a:latin typeface="Courier New" panose="02070309020205020404" pitchFamily="49" charset="0"/>
                <a:cs typeface="Courier New" panose="02070309020205020404" pitchFamily="49" charset="0"/>
              </a:rPr>
              <a:t>    bool Contains(T item);</a:t>
            </a:r>
          </a:p>
          <a:p>
            <a:r>
              <a:rPr lang="en-US" sz="1400" dirty="0">
                <a:latin typeface="Courier New" panose="02070309020205020404" pitchFamily="49" charset="0"/>
                <a:cs typeface="Courier New" panose="02070309020205020404" pitchFamily="49" charset="0"/>
              </a:rPr>
              <a:t>    void </a:t>
            </a:r>
            <a:r>
              <a:rPr lang="en-US" sz="1400" dirty="0" err="1">
                <a:latin typeface="Courier New" panose="02070309020205020404" pitchFamily="49" charset="0"/>
                <a:cs typeface="Courier New" panose="02070309020205020404" pitchFamily="49" charset="0"/>
              </a:rPr>
              <a:t>CopyTo</a:t>
            </a:r>
            <a:r>
              <a:rPr lang="en-US" sz="1400" dirty="0">
                <a:latin typeface="Courier New" panose="02070309020205020404" pitchFamily="49" charset="0"/>
                <a:cs typeface="Courier New" panose="02070309020205020404" pitchFamily="49" charset="0"/>
              </a:rPr>
              <a:t>(T[] array, int index);</a:t>
            </a:r>
          </a:p>
          <a:p>
            <a:r>
              <a:rPr lang="en-US" sz="1400" dirty="0">
                <a:latin typeface="Courier New" panose="02070309020205020404" pitchFamily="49" charset="0"/>
                <a:cs typeface="Courier New" panose="02070309020205020404" pitchFamily="49" charset="0"/>
              </a:rPr>
              <a:t>    bool Remove(T item);</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79935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35247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Storing multiple objects in collections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13412" y="178454"/>
            <a:ext cx="7230938"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collection choices</a:t>
            </a:r>
          </a:p>
        </p:txBody>
      </p:sp>
      <p:sp>
        <p:nvSpPr>
          <p:cNvPr id="10" name="TextBox 9">
            <a:extLst>
              <a:ext uri="{FF2B5EF4-FFF2-40B4-BE49-F238E27FC236}">
                <a16:creationId xmlns:a16="http://schemas.microsoft.com/office/drawing/2014/main" id="{8B373175-DD23-4C7E-B58F-155D26A6A5CB}"/>
              </a:ext>
            </a:extLst>
          </p:cNvPr>
          <p:cNvSpPr txBox="1"/>
          <p:nvPr/>
        </p:nvSpPr>
        <p:spPr>
          <a:xfrm>
            <a:off x="360937" y="917523"/>
            <a:ext cx="11215367" cy="1680460"/>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there are several different choices of collection that you can use for different purposes: lists, dictionaries, stacks, queues, sets, and many other more specialized collections</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b="1" dirty="0">
                <a:latin typeface="Arial" panose="020B0604020202020204" pitchFamily="34" charset="0"/>
                <a:cs typeface="Arial" panose="020B0604020202020204" pitchFamily="34" charset="0"/>
              </a:rPr>
              <a:t>Lists</a:t>
            </a:r>
          </a:p>
          <a:p>
            <a:pPr>
              <a:lnSpc>
                <a:spcPct val="150000"/>
              </a:lnSpc>
            </a:pPr>
            <a:r>
              <a:rPr lang="en-US" sz="1400" dirty="0">
                <a:latin typeface="Arial" panose="020B0604020202020204" pitchFamily="34" charset="0"/>
                <a:cs typeface="Arial" panose="020B0604020202020204" pitchFamily="34" charset="0"/>
              </a:rPr>
              <a:t>Lists, that is, a type that implements </a:t>
            </a:r>
            <a:r>
              <a:rPr lang="en-US" sz="1400" dirty="0" err="1">
                <a:latin typeface="Courier New" panose="02070309020205020404" pitchFamily="49" charset="0"/>
                <a:cs typeface="Courier New" panose="02070309020205020404" pitchFamily="49" charset="0"/>
              </a:rPr>
              <a:t>IList</a:t>
            </a:r>
            <a:r>
              <a:rPr lang="en-US" sz="1400" dirty="0">
                <a:latin typeface="Courier New" panose="02070309020205020404" pitchFamily="49" charset="0"/>
                <a:cs typeface="Courier New" panose="02070309020205020404" pitchFamily="49" charset="0"/>
              </a:rPr>
              <a:t>&lt;T&gt;</a:t>
            </a:r>
            <a:r>
              <a:rPr lang="en-US" sz="1400" dirty="0">
                <a:latin typeface="Arial" panose="020B0604020202020204" pitchFamily="34" charset="0"/>
                <a:cs typeface="Arial" panose="020B0604020202020204" pitchFamily="34" charset="0"/>
              </a:rPr>
              <a:t>, are </a:t>
            </a:r>
            <a:r>
              <a:rPr lang="en-US" sz="1400" b="1" dirty="0">
                <a:latin typeface="Arial" panose="020B0604020202020204" pitchFamily="34" charset="0"/>
                <a:cs typeface="Arial" panose="020B0604020202020204" pitchFamily="34" charset="0"/>
              </a:rPr>
              <a:t>ordered collections</a:t>
            </a:r>
            <a:r>
              <a:rPr lang="en-US" sz="1400" dirty="0">
                <a:latin typeface="Arial" panose="020B0604020202020204" pitchFamily="34" charset="0"/>
                <a:cs typeface="Arial" panose="020B0604020202020204" pitchFamily="34" charset="0"/>
              </a:rPr>
              <a:t>, as shown in the following code</a:t>
            </a:r>
          </a:p>
        </p:txBody>
      </p:sp>
      <p:sp>
        <p:nvSpPr>
          <p:cNvPr id="14" name="TextBox 13">
            <a:extLst>
              <a:ext uri="{FF2B5EF4-FFF2-40B4-BE49-F238E27FC236}">
                <a16:creationId xmlns:a16="http://schemas.microsoft.com/office/drawing/2014/main" id="{1E40AD54-E0A3-4B1F-B028-4590CFE0DC48}"/>
              </a:ext>
            </a:extLst>
          </p:cNvPr>
          <p:cNvSpPr txBox="1"/>
          <p:nvPr/>
        </p:nvSpPr>
        <p:spPr>
          <a:xfrm>
            <a:off x="1653670" y="2794108"/>
            <a:ext cx="8307575" cy="2462213"/>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namespace </a:t>
            </a:r>
            <a:r>
              <a:rPr lang="en-US" sz="1400" dirty="0" err="1">
                <a:latin typeface="Courier New" panose="02070309020205020404" pitchFamily="49" charset="0"/>
                <a:cs typeface="Courier New" panose="02070309020205020404" pitchFamily="49" charset="0"/>
              </a:rPr>
              <a:t>System.Collections.Generic</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DefaultMember</a:t>
            </a:r>
            <a:r>
              <a:rPr lang="en-US" sz="1400" dirty="0">
                <a:latin typeface="Courier New" panose="02070309020205020404" pitchFamily="49" charset="0"/>
                <a:cs typeface="Courier New" panose="02070309020205020404" pitchFamily="49" charset="0"/>
              </a:rPr>
              <a:t>("Item")] // aka this indexer</a:t>
            </a:r>
          </a:p>
          <a:p>
            <a:r>
              <a:rPr lang="en-US" sz="1400" dirty="0">
                <a:latin typeface="Courier New" panose="02070309020205020404" pitchFamily="49" charset="0"/>
                <a:cs typeface="Courier New" panose="02070309020205020404" pitchFamily="49" charset="0"/>
              </a:rPr>
              <a:t>  public interface </a:t>
            </a:r>
            <a:r>
              <a:rPr lang="en-US" sz="1400" dirty="0" err="1">
                <a:latin typeface="Courier New" panose="02070309020205020404" pitchFamily="49" charset="0"/>
                <a:cs typeface="Courier New" panose="02070309020205020404" pitchFamily="49" charset="0"/>
              </a:rPr>
              <a:t>IList</a:t>
            </a:r>
            <a:r>
              <a:rPr lang="en-US" sz="1400" dirty="0">
                <a:latin typeface="Courier New" panose="02070309020205020404" pitchFamily="49" charset="0"/>
                <a:cs typeface="Courier New" panose="02070309020205020404" pitchFamily="49" charset="0"/>
              </a:rPr>
              <a:t>&lt;T&gt; : </a:t>
            </a:r>
            <a:r>
              <a:rPr lang="en-US" sz="1400" dirty="0" err="1">
                <a:latin typeface="Courier New" panose="02070309020205020404" pitchFamily="49" charset="0"/>
                <a:cs typeface="Courier New" panose="02070309020205020404" pitchFamily="49" charset="0"/>
              </a:rPr>
              <a:t>ICollection</a:t>
            </a:r>
            <a:r>
              <a:rPr lang="en-US" sz="1400" dirty="0">
                <a:latin typeface="Courier New" panose="02070309020205020404" pitchFamily="49" charset="0"/>
                <a:cs typeface="Courier New" panose="02070309020205020404" pitchFamily="49" charset="0"/>
              </a:rPr>
              <a:t>&lt;T&gt;, </a:t>
            </a:r>
            <a:r>
              <a:rPr lang="en-US" sz="1400" dirty="0" err="1">
                <a:latin typeface="Courier New" panose="02070309020205020404" pitchFamily="49" charset="0"/>
                <a:cs typeface="Courier New" panose="02070309020205020404" pitchFamily="49" charset="0"/>
              </a:rPr>
              <a:t>IEnumerable</a:t>
            </a:r>
            <a:r>
              <a:rPr lang="en-US" sz="1400" dirty="0">
                <a:latin typeface="Courier New" panose="02070309020205020404" pitchFamily="49" charset="0"/>
                <a:cs typeface="Courier New" panose="02070309020205020404" pitchFamily="49" charset="0"/>
              </a:rPr>
              <a:t>&lt;T&gt;, </a:t>
            </a:r>
            <a:r>
              <a:rPr lang="en-US" sz="1400" dirty="0" err="1">
                <a:latin typeface="Courier New" panose="02070309020205020404" pitchFamily="49" charset="0"/>
                <a:cs typeface="Courier New" panose="02070309020205020404" pitchFamily="49" charset="0"/>
              </a:rPr>
              <a:t>IEnumerable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T this[int index] { get; set; }</a:t>
            </a:r>
          </a:p>
          <a:p>
            <a:r>
              <a:rPr lang="en-US" sz="1400" dirty="0">
                <a:latin typeface="Courier New" panose="02070309020205020404" pitchFamily="49" charset="0"/>
                <a:cs typeface="Courier New" panose="02070309020205020404" pitchFamily="49" charset="0"/>
              </a:rPr>
              <a:t>    int </a:t>
            </a:r>
            <a:r>
              <a:rPr lang="en-US" sz="1400" dirty="0" err="1">
                <a:latin typeface="Courier New" panose="02070309020205020404" pitchFamily="49" charset="0"/>
                <a:cs typeface="Courier New" panose="02070309020205020404" pitchFamily="49" charset="0"/>
              </a:rPr>
              <a:t>IndexOf</a:t>
            </a:r>
            <a:r>
              <a:rPr lang="en-US" sz="1400" dirty="0">
                <a:latin typeface="Courier New" panose="02070309020205020404" pitchFamily="49" charset="0"/>
                <a:cs typeface="Courier New" panose="02070309020205020404" pitchFamily="49" charset="0"/>
              </a:rPr>
              <a:t>(T item);</a:t>
            </a:r>
          </a:p>
          <a:p>
            <a:r>
              <a:rPr lang="en-US" sz="1400" dirty="0">
                <a:latin typeface="Courier New" panose="02070309020205020404" pitchFamily="49" charset="0"/>
                <a:cs typeface="Courier New" panose="02070309020205020404" pitchFamily="49" charset="0"/>
              </a:rPr>
              <a:t>    void Insert(int index, T item);</a:t>
            </a:r>
          </a:p>
          <a:p>
            <a:r>
              <a:rPr lang="en-US" sz="1400" dirty="0">
                <a:latin typeface="Courier New" panose="02070309020205020404" pitchFamily="49" charset="0"/>
                <a:cs typeface="Courier New" panose="02070309020205020404" pitchFamily="49" charset="0"/>
              </a:rPr>
              <a:t>    void </a:t>
            </a:r>
            <a:r>
              <a:rPr lang="en-US" sz="1400" dirty="0" err="1">
                <a:latin typeface="Courier New" panose="02070309020205020404" pitchFamily="49" charset="0"/>
                <a:cs typeface="Courier New" panose="02070309020205020404" pitchFamily="49" charset="0"/>
              </a:rPr>
              <a:t>RemoveAt</a:t>
            </a:r>
            <a:r>
              <a:rPr lang="en-US" sz="1400" dirty="0">
                <a:latin typeface="Courier New" panose="02070309020205020404" pitchFamily="49" charset="0"/>
                <a:cs typeface="Courier New" panose="02070309020205020404" pitchFamily="49" charset="0"/>
              </a:rPr>
              <a:t>(int index);</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89842405-B3E8-4BEF-80A2-63BD8F4AF746}"/>
              </a:ext>
            </a:extLst>
          </p:cNvPr>
          <p:cNvSpPr txBox="1"/>
          <p:nvPr/>
        </p:nvSpPr>
        <p:spPr>
          <a:xfrm>
            <a:off x="360936" y="5597750"/>
            <a:ext cx="11215367" cy="710964"/>
          </a:xfrm>
          <a:prstGeom prst="rect">
            <a:avLst/>
          </a:prstGeom>
          <a:noFill/>
        </p:spPr>
        <p:txBody>
          <a:bodyPr wrap="square">
            <a:spAutoFit/>
          </a:bodyPr>
          <a:lstStyle/>
          <a:p>
            <a:pPr>
              <a:lnSpc>
                <a:spcPct val="150000"/>
              </a:lnSpc>
            </a:pPr>
            <a:r>
              <a:rPr lang="en-US" sz="1400" dirty="0" err="1">
                <a:latin typeface="Courier New" panose="02070309020205020404" pitchFamily="49" charset="0"/>
                <a:cs typeface="Courier New" panose="02070309020205020404" pitchFamily="49" charset="0"/>
              </a:rPr>
              <a:t>IList</a:t>
            </a:r>
            <a:r>
              <a:rPr lang="en-US" sz="1400" dirty="0">
                <a:latin typeface="Courier New" panose="02070309020205020404" pitchFamily="49" charset="0"/>
                <a:cs typeface="Courier New" panose="02070309020205020404" pitchFamily="49" charset="0"/>
              </a:rPr>
              <a:t>&lt;T&gt; </a:t>
            </a:r>
            <a:r>
              <a:rPr lang="en-US" sz="1400" dirty="0">
                <a:latin typeface="Arial" panose="020B0604020202020204" pitchFamily="34" charset="0"/>
                <a:cs typeface="Arial" panose="020B0604020202020204" pitchFamily="34" charset="0"/>
              </a:rPr>
              <a:t>derives from </a:t>
            </a:r>
            <a:r>
              <a:rPr lang="en-US" sz="1400" dirty="0" err="1">
                <a:latin typeface="Courier New" panose="02070309020205020404" pitchFamily="49" charset="0"/>
                <a:cs typeface="Courier New" panose="02070309020205020404" pitchFamily="49" charset="0"/>
              </a:rPr>
              <a:t>ICollection</a:t>
            </a:r>
            <a:r>
              <a:rPr lang="en-US" sz="1400" dirty="0">
                <a:latin typeface="Courier New" panose="02070309020205020404" pitchFamily="49" charset="0"/>
                <a:cs typeface="Courier New" panose="02070309020205020404" pitchFamily="49" charset="0"/>
              </a:rPr>
              <a:t>&lt;T&gt; </a:t>
            </a:r>
            <a:r>
              <a:rPr lang="en-US" sz="1400" dirty="0">
                <a:latin typeface="Arial" panose="020B0604020202020204" pitchFamily="34" charset="0"/>
                <a:cs typeface="Arial" panose="020B0604020202020204" pitchFamily="34" charset="0"/>
              </a:rPr>
              <a:t>so it has a </a:t>
            </a:r>
            <a:r>
              <a:rPr lang="en-US" sz="1400" dirty="0">
                <a:latin typeface="Courier New" panose="02070309020205020404" pitchFamily="49" charset="0"/>
                <a:cs typeface="Courier New" panose="02070309020205020404" pitchFamily="49" charset="0"/>
              </a:rPr>
              <a:t>Count</a:t>
            </a:r>
            <a:r>
              <a:rPr lang="en-US" sz="1400" dirty="0">
                <a:latin typeface="Arial" panose="020B0604020202020204" pitchFamily="34" charset="0"/>
                <a:cs typeface="Arial" panose="020B0604020202020204" pitchFamily="34" charset="0"/>
              </a:rPr>
              <a:t> property, and an </a:t>
            </a:r>
            <a:r>
              <a:rPr lang="en-US" sz="1400" dirty="0">
                <a:latin typeface="Courier New" panose="02070309020205020404" pitchFamily="49" charset="0"/>
                <a:cs typeface="Courier New" panose="02070309020205020404" pitchFamily="49" charset="0"/>
              </a:rPr>
              <a:t>Add</a:t>
            </a:r>
            <a:r>
              <a:rPr lang="en-US" sz="1400" dirty="0">
                <a:latin typeface="Arial" panose="020B0604020202020204" pitchFamily="34" charset="0"/>
                <a:cs typeface="Arial" panose="020B0604020202020204" pitchFamily="34" charset="0"/>
              </a:rPr>
              <a:t> method to put an item at the end of the collection, as well as an </a:t>
            </a:r>
            <a:r>
              <a:rPr lang="en-US" sz="1400" dirty="0">
                <a:latin typeface="Courier New" panose="02070309020205020404" pitchFamily="49" charset="0"/>
                <a:cs typeface="Courier New" panose="02070309020205020404" pitchFamily="49" charset="0"/>
              </a:rPr>
              <a:t>Insert</a:t>
            </a:r>
            <a:r>
              <a:rPr lang="en-US" sz="1400" dirty="0">
                <a:latin typeface="Arial" panose="020B0604020202020204" pitchFamily="34" charset="0"/>
                <a:cs typeface="Arial" panose="020B0604020202020204" pitchFamily="34" charset="0"/>
              </a:rPr>
              <a:t> method to put an item in the list at a specified position, and </a:t>
            </a:r>
            <a:r>
              <a:rPr lang="en-US" sz="1400" dirty="0" err="1">
                <a:latin typeface="Courier New" panose="02070309020205020404" pitchFamily="49" charset="0"/>
                <a:cs typeface="Courier New" panose="02070309020205020404" pitchFamily="49" charset="0"/>
              </a:rPr>
              <a:t>RemoveAt</a:t>
            </a:r>
            <a:r>
              <a:rPr lang="en-US" sz="1400" dirty="0">
                <a:latin typeface="Arial" panose="020B0604020202020204" pitchFamily="34" charset="0"/>
                <a:cs typeface="Arial" panose="020B0604020202020204" pitchFamily="34" charset="0"/>
              </a:rPr>
              <a:t> to remove an item at a specified position</a:t>
            </a:r>
          </a:p>
        </p:txBody>
      </p:sp>
    </p:spTree>
    <p:extLst>
      <p:ext uri="{BB962C8B-B14F-4D97-AF65-F5344CB8AC3E}">
        <p14:creationId xmlns:p14="http://schemas.microsoft.com/office/powerpoint/2010/main" val="1047203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35247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Storing multiple objects in collections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13412" y="178454"/>
            <a:ext cx="7230938"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collection choices</a:t>
            </a:r>
          </a:p>
        </p:txBody>
      </p:sp>
      <p:sp>
        <p:nvSpPr>
          <p:cNvPr id="10" name="TextBox 9">
            <a:extLst>
              <a:ext uri="{FF2B5EF4-FFF2-40B4-BE49-F238E27FC236}">
                <a16:creationId xmlns:a16="http://schemas.microsoft.com/office/drawing/2014/main" id="{8B373175-DD23-4C7E-B58F-155D26A6A5CB}"/>
              </a:ext>
            </a:extLst>
          </p:cNvPr>
          <p:cNvSpPr txBox="1"/>
          <p:nvPr/>
        </p:nvSpPr>
        <p:spPr>
          <a:xfrm>
            <a:off x="360937" y="917523"/>
            <a:ext cx="11215367" cy="1345048"/>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lists are a good choice when you want to manually control the order of items in a collection</a:t>
            </a:r>
          </a:p>
          <a:p>
            <a:pPr>
              <a:lnSpc>
                <a:spcPct val="150000"/>
              </a:lnSpc>
            </a:pPr>
            <a:r>
              <a:rPr lang="en-US" sz="1400" dirty="0">
                <a:latin typeface="Arial" panose="020B0604020202020204" pitchFamily="34" charset="0"/>
                <a:cs typeface="Arial" panose="020B0604020202020204" pitchFamily="34" charset="0"/>
              </a:rPr>
              <a:t>each item in a list has a unique index (or position) that is automatically assigned</a:t>
            </a:r>
          </a:p>
          <a:p>
            <a:pPr>
              <a:lnSpc>
                <a:spcPct val="150000"/>
              </a:lnSpc>
            </a:pPr>
            <a:r>
              <a:rPr lang="en-US" sz="1400" dirty="0">
                <a:latin typeface="Arial" panose="020B0604020202020204" pitchFamily="34" charset="0"/>
                <a:cs typeface="Arial" panose="020B0604020202020204" pitchFamily="34" charset="0"/>
              </a:rPr>
              <a:t>items can be any type defined by </a:t>
            </a:r>
            <a:r>
              <a:rPr lang="en-US" sz="1400" dirty="0">
                <a:latin typeface="Courier New" panose="02070309020205020404" pitchFamily="49" charset="0"/>
                <a:cs typeface="Courier New" panose="02070309020205020404" pitchFamily="49" charset="0"/>
              </a:rPr>
              <a:t>T</a:t>
            </a:r>
            <a:r>
              <a:rPr lang="en-US" sz="1400" dirty="0">
                <a:latin typeface="Arial" panose="020B0604020202020204" pitchFamily="34" charset="0"/>
                <a:cs typeface="Arial" panose="020B0604020202020204" pitchFamily="34" charset="0"/>
              </a:rPr>
              <a:t> and items can be duplicated</a:t>
            </a:r>
          </a:p>
          <a:p>
            <a:pPr>
              <a:lnSpc>
                <a:spcPct val="150000"/>
              </a:lnSpc>
            </a:pPr>
            <a:r>
              <a:rPr lang="en-US" sz="1400" dirty="0">
                <a:latin typeface="Arial" panose="020B0604020202020204" pitchFamily="34" charset="0"/>
                <a:cs typeface="Arial" panose="020B0604020202020204" pitchFamily="34" charset="0"/>
              </a:rPr>
              <a:t>indexes are </a:t>
            </a:r>
            <a:r>
              <a:rPr lang="en-US" sz="1400" dirty="0">
                <a:latin typeface="Courier New" panose="02070309020205020404" pitchFamily="49" charset="0"/>
                <a:cs typeface="Courier New" panose="02070309020205020404" pitchFamily="49" charset="0"/>
              </a:rPr>
              <a:t>int</a:t>
            </a:r>
            <a:r>
              <a:rPr lang="en-US" sz="1400" dirty="0">
                <a:latin typeface="Arial" panose="020B0604020202020204" pitchFamily="34" charset="0"/>
                <a:cs typeface="Arial" panose="020B0604020202020204" pitchFamily="34" charset="0"/>
              </a:rPr>
              <a:t> types and start from </a:t>
            </a:r>
            <a:r>
              <a:rPr lang="en-US" sz="1400" dirty="0">
                <a:latin typeface="Courier New" panose="02070309020205020404" pitchFamily="49" charset="0"/>
                <a:cs typeface="Courier New" panose="02070309020205020404" pitchFamily="49" charset="0"/>
              </a:rPr>
              <a:t>0</a:t>
            </a:r>
            <a:r>
              <a:rPr lang="en-US" sz="1400" dirty="0">
                <a:latin typeface="Arial" panose="020B0604020202020204" pitchFamily="34" charset="0"/>
                <a:cs typeface="Arial" panose="020B0604020202020204" pitchFamily="34" charset="0"/>
              </a:rPr>
              <a:t>, so the first item in a list is at index </a:t>
            </a:r>
            <a:r>
              <a:rPr lang="en-US" sz="1400" dirty="0">
                <a:latin typeface="Courier New" panose="02070309020205020404" pitchFamily="49" charset="0"/>
                <a:cs typeface="Courier New" panose="02070309020205020404" pitchFamily="49" charset="0"/>
              </a:rPr>
              <a:t>0</a:t>
            </a:r>
            <a:r>
              <a:rPr lang="en-US" sz="1400" dirty="0">
                <a:latin typeface="Arial" panose="020B0604020202020204" pitchFamily="34" charset="0"/>
                <a:cs typeface="Arial" panose="020B0604020202020204" pitchFamily="34" charset="0"/>
              </a:rPr>
              <a:t>, as shown in the following table</a:t>
            </a:r>
          </a:p>
        </p:txBody>
      </p:sp>
      <p:graphicFrame>
        <p:nvGraphicFramePr>
          <p:cNvPr id="3" name="Table 4">
            <a:extLst>
              <a:ext uri="{FF2B5EF4-FFF2-40B4-BE49-F238E27FC236}">
                <a16:creationId xmlns:a16="http://schemas.microsoft.com/office/drawing/2014/main" id="{0E826983-068B-4CA2-B50E-E6142B9C0FB3}"/>
              </a:ext>
            </a:extLst>
          </p:cNvPr>
          <p:cNvGraphicFramePr>
            <a:graphicFrameLocks noGrp="1"/>
          </p:cNvGraphicFramePr>
          <p:nvPr>
            <p:extLst>
              <p:ext uri="{D42A27DB-BD31-4B8C-83A1-F6EECF244321}">
                <p14:modId xmlns:p14="http://schemas.microsoft.com/office/powerpoint/2010/main" val="3063165827"/>
              </p:ext>
            </p:extLst>
          </p:nvPr>
        </p:nvGraphicFramePr>
        <p:xfrm>
          <a:off x="1121664" y="2457026"/>
          <a:ext cx="2486141" cy="1854200"/>
        </p:xfrm>
        <a:graphic>
          <a:graphicData uri="http://schemas.openxmlformats.org/drawingml/2006/table">
            <a:tbl>
              <a:tblPr firstRow="1" bandRow="1">
                <a:tableStyleId>{5C22544A-7EE6-4342-B048-85BDC9FD1C3A}</a:tableStyleId>
              </a:tblPr>
              <a:tblGrid>
                <a:gridCol w="957072">
                  <a:extLst>
                    <a:ext uri="{9D8B030D-6E8A-4147-A177-3AD203B41FA5}">
                      <a16:colId xmlns:a16="http://schemas.microsoft.com/office/drawing/2014/main" val="1340134839"/>
                    </a:ext>
                  </a:extLst>
                </a:gridCol>
                <a:gridCol w="1529069">
                  <a:extLst>
                    <a:ext uri="{9D8B030D-6E8A-4147-A177-3AD203B41FA5}">
                      <a16:colId xmlns:a16="http://schemas.microsoft.com/office/drawing/2014/main" val="2381725137"/>
                    </a:ext>
                  </a:extLst>
                </a:gridCol>
              </a:tblGrid>
              <a:tr h="370840">
                <a:tc>
                  <a:txBody>
                    <a:bodyPr/>
                    <a:lstStyle/>
                    <a:p>
                      <a:r>
                        <a:rPr lang="it-IT" dirty="0"/>
                        <a:t>index</a:t>
                      </a:r>
                    </a:p>
                  </a:txBody>
                  <a:tcPr/>
                </a:tc>
                <a:tc>
                  <a:txBody>
                    <a:bodyPr/>
                    <a:lstStyle/>
                    <a:p>
                      <a:r>
                        <a:rPr lang="it-IT" dirty="0"/>
                        <a:t>item</a:t>
                      </a:r>
                    </a:p>
                  </a:txBody>
                  <a:tcPr/>
                </a:tc>
                <a:extLst>
                  <a:ext uri="{0D108BD9-81ED-4DB2-BD59-A6C34878D82A}">
                    <a16:rowId xmlns:a16="http://schemas.microsoft.com/office/drawing/2014/main" val="982720019"/>
                  </a:ext>
                </a:extLst>
              </a:tr>
              <a:tr h="370840">
                <a:tc>
                  <a:txBody>
                    <a:bodyPr/>
                    <a:lstStyle/>
                    <a:p>
                      <a:r>
                        <a:rPr lang="it-IT" dirty="0"/>
                        <a:t>0</a:t>
                      </a:r>
                    </a:p>
                  </a:txBody>
                  <a:tcPr/>
                </a:tc>
                <a:tc>
                  <a:txBody>
                    <a:bodyPr/>
                    <a:lstStyle/>
                    <a:p>
                      <a:r>
                        <a:rPr lang="it-IT" dirty="0"/>
                        <a:t>London</a:t>
                      </a:r>
                    </a:p>
                  </a:txBody>
                  <a:tcPr/>
                </a:tc>
                <a:extLst>
                  <a:ext uri="{0D108BD9-81ED-4DB2-BD59-A6C34878D82A}">
                    <a16:rowId xmlns:a16="http://schemas.microsoft.com/office/drawing/2014/main" val="1552160677"/>
                  </a:ext>
                </a:extLst>
              </a:tr>
              <a:tr h="370840">
                <a:tc>
                  <a:txBody>
                    <a:bodyPr/>
                    <a:lstStyle/>
                    <a:p>
                      <a:r>
                        <a:rPr lang="it-IT" dirty="0"/>
                        <a:t>1</a:t>
                      </a:r>
                    </a:p>
                  </a:txBody>
                  <a:tcPr/>
                </a:tc>
                <a:tc>
                  <a:txBody>
                    <a:bodyPr/>
                    <a:lstStyle/>
                    <a:p>
                      <a:r>
                        <a:rPr lang="it-IT" dirty="0"/>
                        <a:t>Paris</a:t>
                      </a:r>
                    </a:p>
                  </a:txBody>
                  <a:tcPr/>
                </a:tc>
                <a:extLst>
                  <a:ext uri="{0D108BD9-81ED-4DB2-BD59-A6C34878D82A}">
                    <a16:rowId xmlns:a16="http://schemas.microsoft.com/office/drawing/2014/main" val="2208015198"/>
                  </a:ext>
                </a:extLst>
              </a:tr>
              <a:tr h="370840">
                <a:tc>
                  <a:txBody>
                    <a:bodyPr/>
                    <a:lstStyle/>
                    <a:p>
                      <a:r>
                        <a:rPr lang="it-IT" dirty="0"/>
                        <a:t>2</a:t>
                      </a:r>
                    </a:p>
                  </a:txBody>
                  <a:tcPr/>
                </a:tc>
                <a:tc>
                  <a:txBody>
                    <a:bodyPr/>
                    <a:lstStyle/>
                    <a:p>
                      <a:r>
                        <a:rPr lang="it-IT" dirty="0"/>
                        <a:t>London</a:t>
                      </a:r>
                    </a:p>
                  </a:txBody>
                  <a:tcPr/>
                </a:tc>
                <a:extLst>
                  <a:ext uri="{0D108BD9-81ED-4DB2-BD59-A6C34878D82A}">
                    <a16:rowId xmlns:a16="http://schemas.microsoft.com/office/drawing/2014/main" val="1127225055"/>
                  </a:ext>
                </a:extLst>
              </a:tr>
              <a:tr h="370840">
                <a:tc>
                  <a:txBody>
                    <a:bodyPr/>
                    <a:lstStyle/>
                    <a:p>
                      <a:r>
                        <a:rPr lang="it-IT" dirty="0"/>
                        <a:t>3</a:t>
                      </a:r>
                    </a:p>
                  </a:txBody>
                  <a:tcPr/>
                </a:tc>
                <a:tc>
                  <a:txBody>
                    <a:bodyPr/>
                    <a:lstStyle/>
                    <a:p>
                      <a:r>
                        <a:rPr lang="it-IT" dirty="0"/>
                        <a:t>Sydney</a:t>
                      </a:r>
                    </a:p>
                  </a:txBody>
                  <a:tcPr/>
                </a:tc>
                <a:extLst>
                  <a:ext uri="{0D108BD9-81ED-4DB2-BD59-A6C34878D82A}">
                    <a16:rowId xmlns:a16="http://schemas.microsoft.com/office/drawing/2014/main" val="2150547261"/>
                  </a:ext>
                </a:extLst>
              </a:tr>
            </a:tbl>
          </a:graphicData>
        </a:graphic>
      </p:graphicFrame>
      <p:sp>
        <p:nvSpPr>
          <p:cNvPr id="9" name="TextBox 8">
            <a:extLst>
              <a:ext uri="{FF2B5EF4-FFF2-40B4-BE49-F238E27FC236}">
                <a16:creationId xmlns:a16="http://schemas.microsoft.com/office/drawing/2014/main" id="{73F248E3-2927-48B5-B1AF-02663199569E}"/>
              </a:ext>
            </a:extLst>
          </p:cNvPr>
          <p:cNvSpPr txBox="1"/>
          <p:nvPr/>
        </p:nvSpPr>
        <p:spPr>
          <a:xfrm>
            <a:off x="4450080" y="2706968"/>
            <a:ext cx="4918199" cy="1668214"/>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if a new item (for example, Santiago) is inserted between London and Sydney, then the index of Sydney is automatically incremented. Therefore, you must be aware that an item's index can change after inserting or removing items, as shown in the following table</a:t>
            </a:r>
          </a:p>
        </p:txBody>
      </p:sp>
      <p:graphicFrame>
        <p:nvGraphicFramePr>
          <p:cNvPr id="11" name="Table 4">
            <a:extLst>
              <a:ext uri="{FF2B5EF4-FFF2-40B4-BE49-F238E27FC236}">
                <a16:creationId xmlns:a16="http://schemas.microsoft.com/office/drawing/2014/main" id="{166D77F8-D820-4A89-9FE0-5E9C24FC7229}"/>
              </a:ext>
            </a:extLst>
          </p:cNvPr>
          <p:cNvGraphicFramePr>
            <a:graphicFrameLocks noGrp="1"/>
          </p:cNvGraphicFramePr>
          <p:nvPr>
            <p:extLst>
              <p:ext uri="{D42A27DB-BD31-4B8C-83A1-F6EECF244321}">
                <p14:modId xmlns:p14="http://schemas.microsoft.com/office/powerpoint/2010/main" val="776119210"/>
              </p:ext>
            </p:extLst>
          </p:nvPr>
        </p:nvGraphicFramePr>
        <p:xfrm>
          <a:off x="7924800" y="4251792"/>
          <a:ext cx="2486141" cy="2225040"/>
        </p:xfrm>
        <a:graphic>
          <a:graphicData uri="http://schemas.openxmlformats.org/drawingml/2006/table">
            <a:tbl>
              <a:tblPr firstRow="1" bandRow="1">
                <a:tableStyleId>{5C22544A-7EE6-4342-B048-85BDC9FD1C3A}</a:tableStyleId>
              </a:tblPr>
              <a:tblGrid>
                <a:gridCol w="957072">
                  <a:extLst>
                    <a:ext uri="{9D8B030D-6E8A-4147-A177-3AD203B41FA5}">
                      <a16:colId xmlns:a16="http://schemas.microsoft.com/office/drawing/2014/main" val="1340134839"/>
                    </a:ext>
                  </a:extLst>
                </a:gridCol>
                <a:gridCol w="1529069">
                  <a:extLst>
                    <a:ext uri="{9D8B030D-6E8A-4147-A177-3AD203B41FA5}">
                      <a16:colId xmlns:a16="http://schemas.microsoft.com/office/drawing/2014/main" val="2381725137"/>
                    </a:ext>
                  </a:extLst>
                </a:gridCol>
              </a:tblGrid>
              <a:tr h="370840">
                <a:tc>
                  <a:txBody>
                    <a:bodyPr/>
                    <a:lstStyle/>
                    <a:p>
                      <a:r>
                        <a:rPr lang="it-IT" dirty="0"/>
                        <a:t>index</a:t>
                      </a:r>
                    </a:p>
                  </a:txBody>
                  <a:tcPr/>
                </a:tc>
                <a:tc>
                  <a:txBody>
                    <a:bodyPr/>
                    <a:lstStyle/>
                    <a:p>
                      <a:r>
                        <a:rPr lang="it-IT" dirty="0"/>
                        <a:t>item</a:t>
                      </a:r>
                    </a:p>
                  </a:txBody>
                  <a:tcPr/>
                </a:tc>
                <a:extLst>
                  <a:ext uri="{0D108BD9-81ED-4DB2-BD59-A6C34878D82A}">
                    <a16:rowId xmlns:a16="http://schemas.microsoft.com/office/drawing/2014/main" val="982720019"/>
                  </a:ext>
                </a:extLst>
              </a:tr>
              <a:tr h="370840">
                <a:tc>
                  <a:txBody>
                    <a:bodyPr/>
                    <a:lstStyle/>
                    <a:p>
                      <a:r>
                        <a:rPr lang="it-IT" dirty="0"/>
                        <a:t>0</a:t>
                      </a:r>
                    </a:p>
                  </a:txBody>
                  <a:tcPr/>
                </a:tc>
                <a:tc>
                  <a:txBody>
                    <a:bodyPr/>
                    <a:lstStyle/>
                    <a:p>
                      <a:r>
                        <a:rPr lang="it-IT" dirty="0"/>
                        <a:t>London</a:t>
                      </a:r>
                    </a:p>
                  </a:txBody>
                  <a:tcPr/>
                </a:tc>
                <a:extLst>
                  <a:ext uri="{0D108BD9-81ED-4DB2-BD59-A6C34878D82A}">
                    <a16:rowId xmlns:a16="http://schemas.microsoft.com/office/drawing/2014/main" val="1552160677"/>
                  </a:ext>
                </a:extLst>
              </a:tr>
              <a:tr h="370840">
                <a:tc>
                  <a:txBody>
                    <a:bodyPr/>
                    <a:lstStyle/>
                    <a:p>
                      <a:r>
                        <a:rPr lang="it-IT" dirty="0"/>
                        <a:t>1</a:t>
                      </a:r>
                    </a:p>
                  </a:txBody>
                  <a:tcPr/>
                </a:tc>
                <a:tc>
                  <a:txBody>
                    <a:bodyPr/>
                    <a:lstStyle/>
                    <a:p>
                      <a:r>
                        <a:rPr lang="it-IT" dirty="0"/>
                        <a:t>Paris</a:t>
                      </a:r>
                    </a:p>
                  </a:txBody>
                  <a:tcPr/>
                </a:tc>
                <a:extLst>
                  <a:ext uri="{0D108BD9-81ED-4DB2-BD59-A6C34878D82A}">
                    <a16:rowId xmlns:a16="http://schemas.microsoft.com/office/drawing/2014/main" val="2208015198"/>
                  </a:ext>
                </a:extLst>
              </a:tr>
              <a:tr h="370840">
                <a:tc>
                  <a:txBody>
                    <a:bodyPr/>
                    <a:lstStyle/>
                    <a:p>
                      <a:r>
                        <a:rPr lang="it-IT" dirty="0"/>
                        <a:t>2</a:t>
                      </a:r>
                    </a:p>
                  </a:txBody>
                  <a:tcPr/>
                </a:tc>
                <a:tc>
                  <a:txBody>
                    <a:bodyPr/>
                    <a:lstStyle/>
                    <a:p>
                      <a:r>
                        <a:rPr lang="it-IT" dirty="0"/>
                        <a:t>London</a:t>
                      </a:r>
                    </a:p>
                  </a:txBody>
                  <a:tcPr/>
                </a:tc>
                <a:extLst>
                  <a:ext uri="{0D108BD9-81ED-4DB2-BD59-A6C34878D82A}">
                    <a16:rowId xmlns:a16="http://schemas.microsoft.com/office/drawing/2014/main" val="1127225055"/>
                  </a:ext>
                </a:extLst>
              </a:tr>
              <a:tr h="370840">
                <a:tc>
                  <a:txBody>
                    <a:bodyPr/>
                    <a:lstStyle/>
                    <a:p>
                      <a:r>
                        <a:rPr lang="it-IT" dirty="0"/>
                        <a:t>3</a:t>
                      </a:r>
                    </a:p>
                  </a:txBody>
                  <a:tcPr/>
                </a:tc>
                <a:tc>
                  <a:txBody>
                    <a:bodyPr/>
                    <a:lstStyle/>
                    <a:p>
                      <a:r>
                        <a:rPr lang="it-IT" dirty="0"/>
                        <a:t>Santiago</a:t>
                      </a:r>
                    </a:p>
                  </a:txBody>
                  <a:tcPr/>
                </a:tc>
                <a:extLst>
                  <a:ext uri="{0D108BD9-81ED-4DB2-BD59-A6C34878D82A}">
                    <a16:rowId xmlns:a16="http://schemas.microsoft.com/office/drawing/2014/main" val="2150547261"/>
                  </a:ext>
                </a:extLst>
              </a:tr>
              <a:tr h="370840">
                <a:tc>
                  <a:txBody>
                    <a:bodyPr/>
                    <a:lstStyle/>
                    <a:p>
                      <a:r>
                        <a:rPr lang="it-IT"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Sydney</a:t>
                      </a:r>
                    </a:p>
                  </a:txBody>
                  <a:tcPr/>
                </a:tc>
                <a:extLst>
                  <a:ext uri="{0D108BD9-81ED-4DB2-BD59-A6C34878D82A}">
                    <a16:rowId xmlns:a16="http://schemas.microsoft.com/office/drawing/2014/main" val="3204304382"/>
                  </a:ext>
                </a:extLst>
              </a:tr>
            </a:tbl>
          </a:graphicData>
        </a:graphic>
      </p:graphicFrame>
    </p:spTree>
    <p:extLst>
      <p:ext uri="{BB962C8B-B14F-4D97-AF65-F5344CB8AC3E}">
        <p14:creationId xmlns:p14="http://schemas.microsoft.com/office/powerpoint/2010/main" val="3816689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35247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Storing multiple objects in collections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13412" y="178454"/>
            <a:ext cx="7230938"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collection choices</a:t>
            </a:r>
          </a:p>
        </p:txBody>
      </p:sp>
      <p:sp>
        <p:nvSpPr>
          <p:cNvPr id="10" name="TextBox 9">
            <a:extLst>
              <a:ext uri="{FF2B5EF4-FFF2-40B4-BE49-F238E27FC236}">
                <a16:creationId xmlns:a16="http://schemas.microsoft.com/office/drawing/2014/main" id="{8B373175-DD23-4C7E-B58F-155D26A6A5CB}"/>
              </a:ext>
            </a:extLst>
          </p:cNvPr>
          <p:cNvSpPr txBox="1"/>
          <p:nvPr/>
        </p:nvSpPr>
        <p:spPr>
          <a:xfrm>
            <a:off x="360937" y="917523"/>
            <a:ext cx="11215367" cy="3284041"/>
          </a:xfrm>
          <a:prstGeom prst="rect">
            <a:avLst/>
          </a:prstGeom>
          <a:noFill/>
        </p:spPr>
        <p:txBody>
          <a:bodyPr wrap="square">
            <a:spAutoFit/>
          </a:bodyPr>
          <a:lstStyle/>
          <a:p>
            <a:pPr>
              <a:lnSpc>
                <a:spcPct val="150000"/>
              </a:lnSpc>
            </a:pPr>
            <a:r>
              <a:rPr lang="en-US" sz="1400" b="1" dirty="0">
                <a:latin typeface="Arial" panose="020B0604020202020204" pitchFamily="34" charset="0"/>
                <a:cs typeface="Arial" panose="020B0604020202020204" pitchFamily="34" charset="0"/>
              </a:rPr>
              <a:t>Dictionaries</a:t>
            </a:r>
          </a:p>
          <a:p>
            <a:pPr>
              <a:lnSpc>
                <a:spcPct val="150000"/>
              </a:lnSpc>
            </a:pPr>
            <a:r>
              <a:rPr lang="en-US" sz="1400" dirty="0">
                <a:latin typeface="Arial" panose="020B0604020202020204" pitchFamily="34" charset="0"/>
                <a:cs typeface="Arial" panose="020B0604020202020204" pitchFamily="34" charset="0"/>
              </a:rPr>
              <a:t>are a good choice when each value (or object) has a unique sub value (or a made-up value) that can be used as a key to quickly find a value in the collection later</a:t>
            </a:r>
          </a:p>
          <a:p>
            <a:pPr>
              <a:lnSpc>
                <a:spcPct val="150000"/>
              </a:lnSpc>
            </a:pPr>
            <a:r>
              <a:rPr lang="en-US" sz="1400" dirty="0">
                <a:latin typeface="Arial" panose="020B0604020202020204" pitchFamily="34" charset="0"/>
                <a:cs typeface="Arial" panose="020B0604020202020204" pitchFamily="34" charset="0"/>
              </a:rPr>
              <a:t>the key must be unique</a:t>
            </a:r>
          </a:p>
          <a:p>
            <a:pPr>
              <a:lnSpc>
                <a:spcPct val="150000"/>
              </a:lnSpc>
            </a:pPr>
            <a:r>
              <a:rPr lang="en-US" sz="1400" dirty="0">
                <a:latin typeface="Arial" panose="020B0604020202020204" pitchFamily="34" charset="0"/>
                <a:cs typeface="Arial" panose="020B0604020202020204" pitchFamily="34" charset="0"/>
              </a:rPr>
              <a:t>i.e., if you are storing a list of people, you could choose to use a government-issued identity number as the key.</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think of the key as being like an index entry in a real-world dictionary</a:t>
            </a:r>
          </a:p>
          <a:p>
            <a:pPr>
              <a:lnSpc>
                <a:spcPct val="150000"/>
              </a:lnSpc>
            </a:pPr>
            <a:r>
              <a:rPr lang="en-US" sz="1400" dirty="0">
                <a:latin typeface="Arial" panose="020B0604020202020204" pitchFamily="34" charset="0"/>
                <a:cs typeface="Arial" panose="020B0604020202020204" pitchFamily="34" charset="0"/>
              </a:rPr>
              <a:t>it allows you to quickly find the definition of a word because the words (for example, keys) are kept sorted, and if we know we're looking for the definition of </a:t>
            </a:r>
            <a:r>
              <a:rPr lang="en-US" sz="1400" i="1" dirty="0">
                <a:latin typeface="Arial" panose="020B0604020202020204" pitchFamily="34" charset="0"/>
                <a:cs typeface="Arial" panose="020B0604020202020204" pitchFamily="34" charset="0"/>
              </a:rPr>
              <a:t>motorcycle</a:t>
            </a:r>
            <a:r>
              <a:rPr lang="en-US" sz="1400" dirty="0">
                <a:latin typeface="Arial" panose="020B0604020202020204" pitchFamily="34" charset="0"/>
                <a:cs typeface="Arial" panose="020B0604020202020204" pitchFamily="34" charset="0"/>
              </a:rPr>
              <a:t>, we would jump to the middle of the dictionary to start looking, because the letter </a:t>
            </a:r>
            <a:r>
              <a:rPr lang="en-US" sz="1400" i="1" dirty="0">
                <a:latin typeface="Arial" panose="020B0604020202020204" pitchFamily="34" charset="0"/>
                <a:cs typeface="Arial" panose="020B0604020202020204" pitchFamily="34" charset="0"/>
              </a:rPr>
              <a:t>M</a:t>
            </a:r>
            <a:r>
              <a:rPr lang="en-US" sz="1400" dirty="0">
                <a:latin typeface="Arial" panose="020B0604020202020204" pitchFamily="34" charset="0"/>
                <a:cs typeface="Arial" panose="020B0604020202020204" pitchFamily="34" charset="0"/>
              </a:rPr>
              <a:t> is in the middle of the alphabet</a:t>
            </a:r>
          </a:p>
        </p:txBody>
      </p:sp>
    </p:spTree>
    <p:extLst>
      <p:ext uri="{BB962C8B-B14F-4D97-AF65-F5344CB8AC3E}">
        <p14:creationId xmlns:p14="http://schemas.microsoft.com/office/powerpoint/2010/main" val="3103143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35247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Storing multiple objects in collections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13412" y="178454"/>
            <a:ext cx="7230938"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collection choices</a:t>
            </a:r>
          </a:p>
        </p:txBody>
      </p:sp>
      <p:sp>
        <p:nvSpPr>
          <p:cNvPr id="10" name="TextBox 9">
            <a:extLst>
              <a:ext uri="{FF2B5EF4-FFF2-40B4-BE49-F238E27FC236}">
                <a16:creationId xmlns:a16="http://schemas.microsoft.com/office/drawing/2014/main" id="{8B373175-DD23-4C7E-B58F-155D26A6A5CB}"/>
              </a:ext>
            </a:extLst>
          </p:cNvPr>
          <p:cNvSpPr txBox="1"/>
          <p:nvPr/>
        </p:nvSpPr>
        <p:spPr>
          <a:xfrm>
            <a:off x="360937" y="917523"/>
            <a:ext cx="11215367" cy="710964"/>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Dictionaries in programming are similarly smart when looking something up</a:t>
            </a:r>
          </a:p>
          <a:p>
            <a:pPr>
              <a:lnSpc>
                <a:spcPct val="150000"/>
              </a:lnSpc>
            </a:pPr>
            <a:r>
              <a:rPr lang="en-US" sz="1400" dirty="0">
                <a:latin typeface="Arial" panose="020B0604020202020204" pitchFamily="34" charset="0"/>
                <a:cs typeface="Arial" panose="020B0604020202020204" pitchFamily="34" charset="0"/>
              </a:rPr>
              <a:t>they must implement the interface </a:t>
            </a:r>
            <a:r>
              <a:rPr lang="en-US" sz="1400" dirty="0" err="1">
                <a:latin typeface="Courier New" panose="02070309020205020404" pitchFamily="49" charset="0"/>
                <a:cs typeface="Courier New" panose="02070309020205020404" pitchFamily="49" charset="0"/>
              </a:rPr>
              <a:t>IDictionary</a:t>
            </a:r>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TKey</a:t>
            </a:r>
            <a:r>
              <a:rPr lang="en-US" sz="1400" dirty="0">
                <a:latin typeface="Courier New" panose="02070309020205020404" pitchFamily="49" charset="0"/>
                <a:cs typeface="Courier New" panose="02070309020205020404" pitchFamily="49" charset="0"/>
              </a:rPr>
              <a:t>, TValue&gt;, </a:t>
            </a:r>
            <a:r>
              <a:rPr lang="en-US" sz="1400" dirty="0">
                <a:latin typeface="Arial" panose="020B0604020202020204" pitchFamily="34" charset="0"/>
                <a:cs typeface="Arial" panose="020B0604020202020204" pitchFamily="34" charset="0"/>
              </a:rPr>
              <a:t>as shown in the following code</a:t>
            </a:r>
          </a:p>
        </p:txBody>
      </p:sp>
      <p:sp>
        <p:nvSpPr>
          <p:cNvPr id="14" name="TextBox 13">
            <a:extLst>
              <a:ext uri="{FF2B5EF4-FFF2-40B4-BE49-F238E27FC236}">
                <a16:creationId xmlns:a16="http://schemas.microsoft.com/office/drawing/2014/main" id="{1E40AD54-E0A3-4B1F-B028-4590CFE0DC48}"/>
              </a:ext>
            </a:extLst>
          </p:cNvPr>
          <p:cNvSpPr txBox="1"/>
          <p:nvPr/>
        </p:nvSpPr>
        <p:spPr>
          <a:xfrm>
            <a:off x="1550038" y="1884235"/>
            <a:ext cx="8307575" cy="3539430"/>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namespace </a:t>
            </a:r>
            <a:r>
              <a:rPr lang="en-US" sz="1400" dirty="0" err="1">
                <a:latin typeface="Courier New" panose="02070309020205020404" pitchFamily="49" charset="0"/>
                <a:cs typeface="Courier New" panose="02070309020205020404" pitchFamily="49" charset="0"/>
              </a:rPr>
              <a:t>System.Collections.Generic</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DefaultMember</a:t>
            </a:r>
            <a:r>
              <a:rPr lang="en-US" sz="1400" dirty="0">
                <a:latin typeface="Courier New" panose="02070309020205020404" pitchFamily="49" charset="0"/>
                <a:cs typeface="Courier New" panose="02070309020205020404" pitchFamily="49" charset="0"/>
              </a:rPr>
              <a:t>("Item")] // aka this indexer</a:t>
            </a:r>
          </a:p>
          <a:p>
            <a:r>
              <a:rPr lang="en-US" sz="1400" dirty="0">
                <a:latin typeface="Courier New" panose="02070309020205020404" pitchFamily="49" charset="0"/>
                <a:cs typeface="Courier New" panose="02070309020205020404" pitchFamily="49" charset="0"/>
              </a:rPr>
              <a:t>  public interface </a:t>
            </a:r>
            <a:r>
              <a:rPr lang="en-US" sz="1400" dirty="0" err="1">
                <a:latin typeface="Courier New" panose="02070309020205020404" pitchFamily="49" charset="0"/>
                <a:cs typeface="Courier New" panose="02070309020205020404" pitchFamily="49" charset="0"/>
              </a:rPr>
              <a:t>IDictionary</a:t>
            </a:r>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TKey</a:t>
            </a:r>
            <a:r>
              <a:rPr lang="en-US" sz="1400" dirty="0">
                <a:latin typeface="Courier New" panose="02070309020205020404" pitchFamily="49" charset="0"/>
                <a:cs typeface="Courier New" panose="02070309020205020404" pitchFamily="49" charset="0"/>
              </a:rPr>
              <a:t>, TValue&gt;</a:t>
            </a: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ICollection</a:t>
            </a:r>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KeyValuePair</a:t>
            </a:r>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TKey</a:t>
            </a:r>
            <a:r>
              <a:rPr lang="en-US" sz="1400" dirty="0">
                <a:latin typeface="Courier New" panose="02070309020205020404" pitchFamily="49" charset="0"/>
                <a:cs typeface="Courier New" panose="02070309020205020404" pitchFamily="49" charset="0"/>
              </a:rPr>
              <a:t>, TValue&gt;&gt;,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IEnumerable</a:t>
            </a:r>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KeyValuePair</a:t>
            </a:r>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TKey</a:t>
            </a:r>
            <a:r>
              <a:rPr lang="en-US" sz="1400" dirty="0">
                <a:latin typeface="Courier New" panose="02070309020205020404" pitchFamily="49" charset="0"/>
                <a:cs typeface="Courier New" panose="02070309020205020404" pitchFamily="49" charset="0"/>
              </a:rPr>
              <a:t>, TValue&gt;&gt;, </a:t>
            </a:r>
            <a:r>
              <a:rPr lang="en-US" sz="1400" dirty="0" err="1">
                <a:latin typeface="Courier New" panose="02070309020205020404" pitchFamily="49" charset="0"/>
                <a:cs typeface="Courier New" panose="02070309020205020404" pitchFamily="49" charset="0"/>
              </a:rPr>
              <a:t>IEnumerable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TValue this[</a:t>
            </a:r>
            <a:r>
              <a:rPr lang="en-US" sz="1400" dirty="0" err="1">
                <a:latin typeface="Courier New" panose="02070309020205020404" pitchFamily="49" charset="0"/>
                <a:cs typeface="Courier New" panose="02070309020205020404" pitchFamily="49" charset="0"/>
              </a:rPr>
              <a:t>TKey</a:t>
            </a:r>
            <a:r>
              <a:rPr lang="en-US" sz="1400" dirty="0">
                <a:latin typeface="Courier New" panose="02070309020205020404" pitchFamily="49" charset="0"/>
                <a:cs typeface="Courier New" panose="02070309020205020404" pitchFamily="49" charset="0"/>
              </a:rPr>
              <a:t> key] { get; set;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ICollection</a:t>
            </a:r>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TKey</a:t>
            </a:r>
            <a:r>
              <a:rPr lang="en-US" sz="1400" dirty="0">
                <a:latin typeface="Courier New" panose="02070309020205020404" pitchFamily="49" charset="0"/>
                <a:cs typeface="Courier New" panose="02070309020205020404" pitchFamily="49" charset="0"/>
              </a:rPr>
              <a:t>&gt; Keys { get;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ICollection</a:t>
            </a:r>
            <a:r>
              <a:rPr lang="en-US" sz="1400" dirty="0">
                <a:latin typeface="Courier New" panose="02070309020205020404" pitchFamily="49" charset="0"/>
                <a:cs typeface="Courier New" panose="02070309020205020404" pitchFamily="49" charset="0"/>
              </a:rPr>
              <a:t>&lt;TValue&gt; Values { get; }</a:t>
            </a:r>
          </a:p>
          <a:p>
            <a:r>
              <a:rPr lang="en-US" sz="1400" dirty="0">
                <a:latin typeface="Courier New" panose="02070309020205020404" pitchFamily="49" charset="0"/>
                <a:cs typeface="Courier New" panose="02070309020205020404" pitchFamily="49" charset="0"/>
              </a:rPr>
              <a:t>    void Add(</a:t>
            </a:r>
            <a:r>
              <a:rPr lang="en-US" sz="1400" dirty="0" err="1">
                <a:latin typeface="Courier New" panose="02070309020205020404" pitchFamily="49" charset="0"/>
                <a:cs typeface="Courier New" panose="02070309020205020404" pitchFamily="49" charset="0"/>
              </a:rPr>
              <a:t>TKey</a:t>
            </a:r>
            <a:r>
              <a:rPr lang="en-US" sz="1400" dirty="0">
                <a:latin typeface="Courier New" panose="02070309020205020404" pitchFamily="49" charset="0"/>
                <a:cs typeface="Courier New" panose="02070309020205020404" pitchFamily="49" charset="0"/>
              </a:rPr>
              <a:t> key, TValue value);</a:t>
            </a:r>
          </a:p>
          <a:p>
            <a:r>
              <a:rPr lang="en-US" sz="1400" dirty="0">
                <a:latin typeface="Courier New" panose="02070309020205020404" pitchFamily="49" charset="0"/>
                <a:cs typeface="Courier New" panose="02070309020205020404" pitchFamily="49" charset="0"/>
              </a:rPr>
              <a:t>    bool </a:t>
            </a:r>
            <a:r>
              <a:rPr lang="en-US" sz="1400" dirty="0" err="1">
                <a:latin typeface="Courier New" panose="02070309020205020404" pitchFamily="49" charset="0"/>
                <a:cs typeface="Courier New" panose="02070309020205020404" pitchFamily="49" charset="0"/>
              </a:rPr>
              <a:t>ContainsKey</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TKey</a:t>
            </a:r>
            <a:r>
              <a:rPr lang="en-US" sz="1400" dirty="0">
                <a:latin typeface="Courier New" panose="02070309020205020404" pitchFamily="49" charset="0"/>
                <a:cs typeface="Courier New" panose="02070309020205020404" pitchFamily="49" charset="0"/>
              </a:rPr>
              <a:t> key);</a:t>
            </a:r>
          </a:p>
          <a:p>
            <a:r>
              <a:rPr lang="en-US" sz="1400" dirty="0">
                <a:latin typeface="Courier New" panose="02070309020205020404" pitchFamily="49" charset="0"/>
                <a:cs typeface="Courier New" panose="02070309020205020404" pitchFamily="49" charset="0"/>
              </a:rPr>
              <a:t>    bool Remove(</a:t>
            </a:r>
            <a:r>
              <a:rPr lang="en-US" sz="1400" dirty="0" err="1">
                <a:latin typeface="Courier New" panose="02070309020205020404" pitchFamily="49" charset="0"/>
                <a:cs typeface="Courier New" panose="02070309020205020404" pitchFamily="49" charset="0"/>
              </a:rPr>
              <a:t>TKey</a:t>
            </a:r>
            <a:r>
              <a:rPr lang="en-US" sz="1400" dirty="0">
                <a:latin typeface="Courier New" panose="02070309020205020404" pitchFamily="49" charset="0"/>
                <a:cs typeface="Courier New" panose="02070309020205020404" pitchFamily="49" charset="0"/>
              </a:rPr>
              <a:t> key);</a:t>
            </a:r>
          </a:p>
          <a:p>
            <a:r>
              <a:rPr lang="en-US" sz="1400" dirty="0">
                <a:latin typeface="Courier New" panose="02070309020205020404" pitchFamily="49" charset="0"/>
                <a:cs typeface="Courier New" panose="02070309020205020404" pitchFamily="49" charset="0"/>
              </a:rPr>
              <a:t>    bool </a:t>
            </a:r>
            <a:r>
              <a:rPr lang="en-US" sz="1400" dirty="0" err="1">
                <a:latin typeface="Courier New" panose="02070309020205020404" pitchFamily="49" charset="0"/>
                <a:cs typeface="Courier New" panose="02070309020205020404" pitchFamily="49" charset="0"/>
              </a:rPr>
              <a:t>TryGetValue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TKey</a:t>
            </a:r>
            <a:r>
              <a:rPr lang="en-US" sz="1400" dirty="0">
                <a:latin typeface="Courier New" panose="02070309020205020404" pitchFamily="49" charset="0"/>
                <a:cs typeface="Courier New" panose="02070309020205020404" pitchFamily="49" charset="0"/>
              </a:rPr>
              <a:t> key, [</a:t>
            </a:r>
            <a:r>
              <a:rPr lang="en-US" sz="1400" dirty="0" err="1">
                <a:latin typeface="Courier New" panose="02070309020205020404" pitchFamily="49" charset="0"/>
                <a:cs typeface="Courier New" panose="02070309020205020404" pitchFamily="49" charset="0"/>
              </a:rPr>
              <a:t>MaybeNullWhen</a:t>
            </a:r>
            <a:r>
              <a:rPr lang="en-US" sz="1400" dirty="0">
                <a:latin typeface="Courier New" panose="02070309020205020404" pitchFamily="49" charset="0"/>
                <a:cs typeface="Courier New" panose="02070309020205020404" pitchFamily="49" charset="0"/>
              </a:rPr>
              <a:t>(false)] out TValue value);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03788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35247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Storing multiple objects in collections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13412" y="178454"/>
            <a:ext cx="7230938"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collection choices</a:t>
            </a:r>
          </a:p>
        </p:txBody>
      </p:sp>
      <p:sp>
        <p:nvSpPr>
          <p:cNvPr id="10" name="TextBox 9">
            <a:extLst>
              <a:ext uri="{FF2B5EF4-FFF2-40B4-BE49-F238E27FC236}">
                <a16:creationId xmlns:a16="http://schemas.microsoft.com/office/drawing/2014/main" id="{8B373175-DD23-4C7E-B58F-155D26A6A5CB}"/>
              </a:ext>
            </a:extLst>
          </p:cNvPr>
          <p:cNvSpPr txBox="1"/>
          <p:nvPr/>
        </p:nvSpPr>
        <p:spPr>
          <a:xfrm>
            <a:off x="360937" y="917523"/>
            <a:ext cx="11215367" cy="710964"/>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items in a dictionary are instances of the </a:t>
            </a:r>
            <a:r>
              <a:rPr lang="en-US" sz="1400" dirty="0">
                <a:latin typeface="Courier New" panose="02070309020205020404" pitchFamily="49" charset="0"/>
                <a:cs typeface="Courier New" panose="02070309020205020404" pitchFamily="49" charset="0"/>
              </a:rPr>
              <a:t>struct</a:t>
            </a:r>
            <a:r>
              <a:rPr lang="en-US" sz="1400" dirty="0">
                <a:latin typeface="Arial" panose="020B0604020202020204" pitchFamily="34" charset="0"/>
                <a:cs typeface="Arial" panose="020B0604020202020204" pitchFamily="34" charset="0"/>
              </a:rPr>
              <a:t>, aka the value type </a:t>
            </a:r>
            <a:r>
              <a:rPr lang="en-US" sz="1400" dirty="0" err="1">
                <a:latin typeface="Courier New" panose="02070309020205020404" pitchFamily="49" charset="0"/>
                <a:cs typeface="Courier New" panose="02070309020205020404" pitchFamily="49" charset="0"/>
              </a:rPr>
              <a:t>KeyValuePair</a:t>
            </a:r>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TKey</a:t>
            </a:r>
            <a:r>
              <a:rPr lang="en-US" sz="1400" dirty="0">
                <a:latin typeface="Courier New" panose="02070309020205020404" pitchFamily="49" charset="0"/>
                <a:cs typeface="Courier New" panose="02070309020205020404" pitchFamily="49" charset="0"/>
              </a:rPr>
              <a:t>, TValue&gt;, </a:t>
            </a:r>
            <a:r>
              <a:rPr lang="en-US" sz="1400" dirty="0">
                <a:latin typeface="Arial" panose="020B0604020202020204" pitchFamily="34" charset="0"/>
                <a:cs typeface="Arial" panose="020B0604020202020204" pitchFamily="34" charset="0"/>
              </a:rPr>
              <a:t>where </a:t>
            </a:r>
            <a:r>
              <a:rPr lang="en-US" sz="1400" dirty="0" err="1">
                <a:latin typeface="Courier New" panose="02070309020205020404" pitchFamily="49" charset="0"/>
                <a:cs typeface="Courier New" panose="02070309020205020404" pitchFamily="49" charset="0"/>
              </a:rPr>
              <a:t>TKey</a:t>
            </a:r>
            <a:r>
              <a:rPr lang="en-US" sz="1400" dirty="0">
                <a:latin typeface="Arial" panose="020B0604020202020204" pitchFamily="34" charset="0"/>
                <a:cs typeface="Arial" panose="020B0604020202020204" pitchFamily="34" charset="0"/>
              </a:rPr>
              <a:t> is the type of the key and </a:t>
            </a:r>
            <a:r>
              <a:rPr lang="en-US" sz="1400" dirty="0">
                <a:latin typeface="Courier New" panose="02070309020205020404" pitchFamily="49" charset="0"/>
                <a:cs typeface="Courier New" panose="02070309020205020404" pitchFamily="49" charset="0"/>
              </a:rPr>
              <a:t>TValue</a:t>
            </a:r>
            <a:r>
              <a:rPr lang="en-US" sz="1400" dirty="0">
                <a:latin typeface="Arial" panose="020B0604020202020204" pitchFamily="34" charset="0"/>
                <a:cs typeface="Arial" panose="020B0604020202020204" pitchFamily="34" charset="0"/>
              </a:rPr>
              <a:t> is the type of the value</a:t>
            </a:r>
          </a:p>
        </p:txBody>
      </p:sp>
      <p:sp>
        <p:nvSpPr>
          <p:cNvPr id="14" name="TextBox 13">
            <a:extLst>
              <a:ext uri="{FF2B5EF4-FFF2-40B4-BE49-F238E27FC236}">
                <a16:creationId xmlns:a16="http://schemas.microsoft.com/office/drawing/2014/main" id="{1E40AD54-E0A3-4B1F-B028-4590CFE0DC48}"/>
              </a:ext>
            </a:extLst>
          </p:cNvPr>
          <p:cNvSpPr txBox="1"/>
          <p:nvPr/>
        </p:nvSpPr>
        <p:spPr>
          <a:xfrm>
            <a:off x="1550038" y="1884235"/>
            <a:ext cx="8307575" cy="2677656"/>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namespace </a:t>
            </a:r>
            <a:r>
              <a:rPr lang="en-US" sz="1400" dirty="0" err="1">
                <a:latin typeface="Courier New" panose="02070309020205020404" pitchFamily="49" charset="0"/>
                <a:cs typeface="Courier New" panose="02070309020205020404" pitchFamily="49" charset="0"/>
              </a:rPr>
              <a:t>System.Collections.Generic</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readonly</a:t>
            </a:r>
            <a:r>
              <a:rPr lang="en-US" sz="1400" dirty="0">
                <a:latin typeface="Courier New" panose="02070309020205020404" pitchFamily="49" charset="0"/>
                <a:cs typeface="Courier New" panose="02070309020205020404" pitchFamily="49" charset="0"/>
              </a:rPr>
              <a:t> struct </a:t>
            </a:r>
            <a:r>
              <a:rPr lang="en-US" sz="1400" dirty="0" err="1">
                <a:latin typeface="Courier New" panose="02070309020205020404" pitchFamily="49" charset="0"/>
                <a:cs typeface="Courier New" panose="02070309020205020404" pitchFamily="49" charset="0"/>
              </a:rPr>
              <a:t>KeyValuePair</a:t>
            </a:r>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TKey</a:t>
            </a:r>
            <a:r>
              <a:rPr lang="en-US" sz="1400" dirty="0">
                <a:latin typeface="Courier New" panose="02070309020205020404" pitchFamily="49" charset="0"/>
                <a:cs typeface="Courier New" panose="02070309020205020404" pitchFamily="49" charset="0"/>
              </a:rPr>
              <a:t>, TValue&gt;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KeyValuePair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TKey</a:t>
            </a:r>
            <a:r>
              <a:rPr lang="en-US" sz="1400" dirty="0">
                <a:latin typeface="Courier New" panose="02070309020205020404" pitchFamily="49" charset="0"/>
                <a:cs typeface="Courier New" panose="02070309020205020404" pitchFamily="49" charset="0"/>
              </a:rPr>
              <a:t> key, TValue value);</a:t>
            </a: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TKey</a:t>
            </a:r>
            <a:r>
              <a:rPr lang="en-US" sz="1400" dirty="0">
                <a:latin typeface="Courier New" panose="02070309020205020404" pitchFamily="49" charset="0"/>
                <a:cs typeface="Courier New" panose="02070309020205020404" pitchFamily="49" charset="0"/>
              </a:rPr>
              <a:t> Key { get; }</a:t>
            </a:r>
          </a:p>
          <a:p>
            <a:r>
              <a:rPr lang="en-US" sz="1400" dirty="0">
                <a:latin typeface="Courier New" panose="02070309020205020404" pitchFamily="49" charset="0"/>
                <a:cs typeface="Courier New" panose="02070309020205020404" pitchFamily="49" charset="0"/>
              </a:rPr>
              <a:t>    public TValue Value { get;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EditorBrowsable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EditorBrowsableState.Never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void Deconstruct(out </a:t>
            </a:r>
            <a:r>
              <a:rPr lang="en-US" sz="1400" dirty="0" err="1">
                <a:latin typeface="Courier New" panose="02070309020205020404" pitchFamily="49" charset="0"/>
                <a:cs typeface="Courier New" panose="02070309020205020404" pitchFamily="49" charset="0"/>
              </a:rPr>
              <a:t>TKey</a:t>
            </a:r>
            <a:r>
              <a:rPr lang="en-US" sz="1400" dirty="0">
                <a:latin typeface="Courier New" panose="02070309020205020404" pitchFamily="49" charset="0"/>
                <a:cs typeface="Courier New" panose="02070309020205020404" pitchFamily="49" charset="0"/>
              </a:rPr>
              <a:t> key, out TValue value);</a:t>
            </a:r>
          </a:p>
          <a:p>
            <a:r>
              <a:rPr lang="en-US" sz="1400" dirty="0">
                <a:latin typeface="Courier New" panose="02070309020205020404" pitchFamily="49" charset="0"/>
                <a:cs typeface="Courier New" panose="02070309020205020404" pitchFamily="49" charset="0"/>
              </a:rPr>
              <a:t>    public override string </a:t>
            </a:r>
            <a:r>
              <a:rPr lang="en-US" sz="1400" dirty="0" err="1">
                <a:latin typeface="Courier New" panose="02070309020205020404" pitchFamily="49" charset="0"/>
                <a:cs typeface="Courier New" panose="02070309020205020404" pitchFamily="49" charset="0"/>
              </a:rPr>
              <a:t>ToString</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84587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35247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Storing multiple objects in collections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13412" y="178454"/>
            <a:ext cx="7230938"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collection choices</a:t>
            </a:r>
          </a:p>
        </p:txBody>
      </p:sp>
      <p:sp>
        <p:nvSpPr>
          <p:cNvPr id="10" name="TextBox 9">
            <a:extLst>
              <a:ext uri="{FF2B5EF4-FFF2-40B4-BE49-F238E27FC236}">
                <a16:creationId xmlns:a16="http://schemas.microsoft.com/office/drawing/2014/main" id="{8B373175-DD23-4C7E-B58F-155D26A6A5CB}"/>
              </a:ext>
            </a:extLst>
          </p:cNvPr>
          <p:cNvSpPr txBox="1"/>
          <p:nvPr/>
        </p:nvSpPr>
        <p:spPr>
          <a:xfrm>
            <a:off x="360937" y="917523"/>
            <a:ext cx="11215367" cy="710964"/>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an example </a:t>
            </a:r>
            <a:r>
              <a:rPr lang="en-US" sz="1400" dirty="0">
                <a:latin typeface="Courier New" panose="02070309020205020404" pitchFamily="49" charset="0"/>
                <a:cs typeface="Courier New" panose="02070309020205020404" pitchFamily="49" charset="0"/>
              </a:rPr>
              <a:t>Dictionary&lt;string, Person&gt; </a:t>
            </a:r>
            <a:r>
              <a:rPr lang="en-US" sz="1400" dirty="0">
                <a:latin typeface="Arial" panose="020B0604020202020204" pitchFamily="34" charset="0"/>
                <a:cs typeface="Arial" panose="020B0604020202020204" pitchFamily="34" charset="0"/>
              </a:rPr>
              <a:t>uses a string as the key and a </a:t>
            </a:r>
            <a:r>
              <a:rPr lang="en-US" sz="1400" dirty="0">
                <a:latin typeface="Courier New" panose="02070309020205020404" pitchFamily="49" charset="0"/>
                <a:cs typeface="Courier New" panose="02070309020205020404" pitchFamily="49" charset="0"/>
              </a:rPr>
              <a:t>Person</a:t>
            </a:r>
            <a:r>
              <a:rPr lang="en-US" sz="1400" dirty="0">
                <a:latin typeface="Arial" panose="020B0604020202020204" pitchFamily="34" charset="0"/>
                <a:cs typeface="Arial" panose="020B0604020202020204" pitchFamily="34" charset="0"/>
              </a:rPr>
              <a:t> instance as the value</a:t>
            </a:r>
          </a:p>
          <a:p>
            <a:pPr>
              <a:lnSpc>
                <a:spcPct val="150000"/>
              </a:lnSpc>
            </a:pPr>
            <a:r>
              <a:rPr lang="en-US" sz="1400" dirty="0">
                <a:latin typeface="Courier New" panose="02070309020205020404" pitchFamily="49" charset="0"/>
                <a:cs typeface="Courier New" panose="02070309020205020404" pitchFamily="49" charset="0"/>
              </a:rPr>
              <a:t>Dictionary&lt;string, string&gt;</a:t>
            </a:r>
            <a:r>
              <a:rPr lang="en-US" sz="1400" dirty="0">
                <a:latin typeface="Arial" panose="020B0604020202020204" pitchFamily="34" charset="0"/>
                <a:cs typeface="Arial" panose="020B0604020202020204" pitchFamily="34" charset="0"/>
              </a:rPr>
              <a:t> uses string values for both, as shown in the following table:</a:t>
            </a:r>
          </a:p>
        </p:txBody>
      </p:sp>
      <p:graphicFrame>
        <p:nvGraphicFramePr>
          <p:cNvPr id="3" name="Table 4">
            <a:extLst>
              <a:ext uri="{FF2B5EF4-FFF2-40B4-BE49-F238E27FC236}">
                <a16:creationId xmlns:a16="http://schemas.microsoft.com/office/drawing/2014/main" id="{0E826983-068B-4CA2-B50E-E6142B9C0FB3}"/>
              </a:ext>
            </a:extLst>
          </p:cNvPr>
          <p:cNvGraphicFramePr>
            <a:graphicFrameLocks noGrp="1"/>
          </p:cNvGraphicFramePr>
          <p:nvPr>
            <p:extLst>
              <p:ext uri="{D42A27DB-BD31-4B8C-83A1-F6EECF244321}">
                <p14:modId xmlns:p14="http://schemas.microsoft.com/office/powerpoint/2010/main" val="2945379312"/>
              </p:ext>
            </p:extLst>
          </p:nvPr>
        </p:nvGraphicFramePr>
        <p:xfrm>
          <a:off x="3700272" y="2194898"/>
          <a:ext cx="2993136" cy="1854200"/>
        </p:xfrm>
        <a:graphic>
          <a:graphicData uri="http://schemas.openxmlformats.org/drawingml/2006/table">
            <a:tbl>
              <a:tblPr firstRow="1" bandRow="1">
                <a:tableStyleId>{5C22544A-7EE6-4342-B048-85BDC9FD1C3A}</a:tableStyleId>
              </a:tblPr>
              <a:tblGrid>
                <a:gridCol w="877030">
                  <a:extLst>
                    <a:ext uri="{9D8B030D-6E8A-4147-A177-3AD203B41FA5}">
                      <a16:colId xmlns:a16="http://schemas.microsoft.com/office/drawing/2014/main" val="1340134839"/>
                    </a:ext>
                  </a:extLst>
                </a:gridCol>
                <a:gridCol w="2116106">
                  <a:extLst>
                    <a:ext uri="{9D8B030D-6E8A-4147-A177-3AD203B41FA5}">
                      <a16:colId xmlns:a16="http://schemas.microsoft.com/office/drawing/2014/main" val="2381725137"/>
                    </a:ext>
                  </a:extLst>
                </a:gridCol>
              </a:tblGrid>
              <a:tr h="370840">
                <a:tc>
                  <a:txBody>
                    <a:bodyPr/>
                    <a:lstStyle/>
                    <a:p>
                      <a:r>
                        <a:rPr lang="it-IT" dirty="0"/>
                        <a:t>Key</a:t>
                      </a:r>
                    </a:p>
                  </a:txBody>
                  <a:tcPr/>
                </a:tc>
                <a:tc>
                  <a:txBody>
                    <a:bodyPr/>
                    <a:lstStyle/>
                    <a:p>
                      <a:r>
                        <a:rPr lang="it-IT" dirty="0"/>
                        <a:t>item</a:t>
                      </a:r>
                    </a:p>
                  </a:txBody>
                  <a:tcPr/>
                </a:tc>
                <a:extLst>
                  <a:ext uri="{0D108BD9-81ED-4DB2-BD59-A6C34878D82A}">
                    <a16:rowId xmlns:a16="http://schemas.microsoft.com/office/drawing/2014/main" val="982720019"/>
                  </a:ext>
                </a:extLst>
              </a:tr>
              <a:tr h="370840">
                <a:tc>
                  <a:txBody>
                    <a:bodyPr/>
                    <a:lstStyle/>
                    <a:p>
                      <a:r>
                        <a:rPr lang="it-IT" dirty="0"/>
                        <a:t>BSA</a:t>
                      </a:r>
                    </a:p>
                  </a:txBody>
                  <a:tcPr/>
                </a:tc>
                <a:tc>
                  <a:txBody>
                    <a:bodyPr/>
                    <a:lstStyle/>
                    <a:p>
                      <a:r>
                        <a:rPr lang="it-IT" dirty="0"/>
                        <a:t>Bob Smith</a:t>
                      </a:r>
                    </a:p>
                  </a:txBody>
                  <a:tcPr/>
                </a:tc>
                <a:extLst>
                  <a:ext uri="{0D108BD9-81ED-4DB2-BD59-A6C34878D82A}">
                    <a16:rowId xmlns:a16="http://schemas.microsoft.com/office/drawing/2014/main" val="1552160677"/>
                  </a:ext>
                </a:extLst>
              </a:tr>
              <a:tr h="370840">
                <a:tc>
                  <a:txBody>
                    <a:bodyPr/>
                    <a:lstStyle/>
                    <a:p>
                      <a:r>
                        <a:rPr lang="it-IT" dirty="0"/>
                        <a:t>MW</a:t>
                      </a:r>
                    </a:p>
                  </a:txBody>
                  <a:tcPr/>
                </a:tc>
                <a:tc>
                  <a:txBody>
                    <a:bodyPr/>
                    <a:lstStyle/>
                    <a:p>
                      <a:r>
                        <a:rPr lang="it-IT" dirty="0"/>
                        <a:t>Max Williams</a:t>
                      </a:r>
                    </a:p>
                  </a:txBody>
                  <a:tcPr/>
                </a:tc>
                <a:extLst>
                  <a:ext uri="{0D108BD9-81ED-4DB2-BD59-A6C34878D82A}">
                    <a16:rowId xmlns:a16="http://schemas.microsoft.com/office/drawing/2014/main" val="2208015198"/>
                  </a:ext>
                </a:extLst>
              </a:tr>
              <a:tr h="370840">
                <a:tc>
                  <a:txBody>
                    <a:bodyPr/>
                    <a:lstStyle/>
                    <a:p>
                      <a:r>
                        <a:rPr lang="it-IT" sz="1800" b="0" i="0" kern="1200" dirty="0">
                          <a:solidFill>
                            <a:schemeClr val="dk1"/>
                          </a:solidFill>
                          <a:effectLst/>
                          <a:latin typeface="+mn-lt"/>
                          <a:ea typeface="+mn-ea"/>
                          <a:cs typeface="+mn-cs"/>
                        </a:rPr>
                        <a:t>BSB</a:t>
                      </a:r>
                      <a:endParaRPr lang="it-IT" dirty="0"/>
                    </a:p>
                  </a:txBody>
                  <a:tcPr/>
                </a:tc>
                <a:tc>
                  <a:txBody>
                    <a:bodyPr/>
                    <a:lstStyle/>
                    <a:p>
                      <a:r>
                        <a:rPr lang="it-IT" dirty="0"/>
                        <a:t>Bob Smith</a:t>
                      </a:r>
                    </a:p>
                  </a:txBody>
                  <a:tcPr/>
                </a:tc>
                <a:extLst>
                  <a:ext uri="{0D108BD9-81ED-4DB2-BD59-A6C34878D82A}">
                    <a16:rowId xmlns:a16="http://schemas.microsoft.com/office/drawing/2014/main" val="1127225055"/>
                  </a:ext>
                </a:extLst>
              </a:tr>
              <a:tr h="370840">
                <a:tc>
                  <a:txBody>
                    <a:bodyPr/>
                    <a:lstStyle/>
                    <a:p>
                      <a:r>
                        <a:rPr lang="it-IT" dirty="0"/>
                        <a:t>AM</a:t>
                      </a:r>
                    </a:p>
                  </a:txBody>
                  <a:tcPr/>
                </a:tc>
                <a:tc>
                  <a:txBody>
                    <a:bodyPr/>
                    <a:lstStyle/>
                    <a:p>
                      <a:r>
                        <a:rPr lang="it-IT" dirty="0"/>
                        <a:t>Agnes McDowell</a:t>
                      </a:r>
                    </a:p>
                  </a:txBody>
                  <a:tcPr/>
                </a:tc>
                <a:extLst>
                  <a:ext uri="{0D108BD9-81ED-4DB2-BD59-A6C34878D82A}">
                    <a16:rowId xmlns:a16="http://schemas.microsoft.com/office/drawing/2014/main" val="2150547261"/>
                  </a:ext>
                </a:extLst>
              </a:tr>
            </a:tbl>
          </a:graphicData>
        </a:graphic>
      </p:graphicFrame>
    </p:spTree>
    <p:extLst>
      <p:ext uri="{BB962C8B-B14F-4D97-AF65-F5344CB8AC3E}">
        <p14:creationId xmlns:p14="http://schemas.microsoft.com/office/powerpoint/2010/main" val="504124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437801"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dates and times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292387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400" b="0" dirty="0"/>
              <a:t>After numbers and text, the next most popular types of data to work with are dates and times. The two main types are as follows:</a:t>
            </a:r>
          </a:p>
          <a:p>
            <a:pPr marL="285750" indent="-285750">
              <a:lnSpc>
                <a:spcPct val="100000"/>
              </a:lnSpc>
              <a:buFont typeface="Arial" panose="020B0604020202020204" pitchFamily="34" charset="0"/>
              <a:buChar char="•"/>
            </a:pPr>
            <a:r>
              <a:rPr lang="en-US" sz="1400" b="0" dirty="0" err="1">
                <a:latin typeface="Courier New" panose="02070309020205020404" pitchFamily="49" charset="0"/>
                <a:cs typeface="Courier New" panose="02070309020205020404" pitchFamily="49" charset="0"/>
              </a:rPr>
              <a:t>DateTime</a:t>
            </a:r>
            <a:r>
              <a:rPr lang="en-US" sz="1400" b="0" dirty="0"/>
              <a:t>: represents a combined date and time value for a fixed point in time</a:t>
            </a:r>
          </a:p>
          <a:p>
            <a:pPr marL="285750" indent="-285750">
              <a:lnSpc>
                <a:spcPct val="100000"/>
              </a:lnSpc>
              <a:buFont typeface="Arial" panose="020B0604020202020204" pitchFamily="34" charset="0"/>
              <a:buChar char="•"/>
            </a:pPr>
            <a:r>
              <a:rPr lang="en-US" sz="1400" b="0" dirty="0" err="1">
                <a:latin typeface="Courier New" panose="02070309020205020404" pitchFamily="49" charset="0"/>
                <a:cs typeface="Courier New" panose="02070309020205020404" pitchFamily="49" charset="0"/>
              </a:rPr>
              <a:t>TimeSpan</a:t>
            </a:r>
            <a:r>
              <a:rPr lang="en-US" sz="1400" b="0" dirty="0"/>
              <a:t>: represents a duration of time</a:t>
            </a:r>
          </a:p>
          <a:p>
            <a:pPr>
              <a:lnSpc>
                <a:spcPct val="100000"/>
              </a:lnSpc>
            </a:pPr>
            <a:r>
              <a:rPr lang="en-US" sz="1400" b="0" dirty="0"/>
              <a:t>These two types are often used together</a:t>
            </a:r>
          </a:p>
          <a:p>
            <a:pPr>
              <a:lnSpc>
                <a:spcPct val="100000"/>
              </a:lnSpc>
            </a:pPr>
            <a:r>
              <a:rPr lang="en-US" sz="1400" b="0" dirty="0"/>
              <a:t>i.e., if you subtract one </a:t>
            </a:r>
            <a:r>
              <a:rPr lang="en-US" sz="1400" b="0" dirty="0" err="1">
                <a:latin typeface="Courier New" panose="02070309020205020404" pitchFamily="49" charset="0"/>
                <a:cs typeface="Courier New" panose="02070309020205020404" pitchFamily="49" charset="0"/>
              </a:rPr>
              <a:t>DateTime</a:t>
            </a:r>
            <a:r>
              <a:rPr lang="en-US" sz="1400" b="0" dirty="0"/>
              <a:t> value from another, the result is a </a:t>
            </a:r>
            <a:r>
              <a:rPr lang="en-US" sz="1400" b="0" dirty="0" err="1">
                <a:latin typeface="Courier New" panose="02070309020205020404" pitchFamily="49" charset="0"/>
                <a:cs typeface="Courier New" panose="02070309020205020404" pitchFamily="49" charset="0"/>
              </a:rPr>
              <a:t>TimeSpan</a:t>
            </a:r>
            <a:endParaRPr lang="en-US" sz="1400" b="0" dirty="0">
              <a:latin typeface="Courier New" panose="02070309020205020404" pitchFamily="49" charset="0"/>
              <a:cs typeface="Courier New" panose="02070309020205020404" pitchFamily="49" charset="0"/>
            </a:endParaRPr>
          </a:p>
          <a:p>
            <a:pPr>
              <a:lnSpc>
                <a:spcPct val="100000"/>
              </a:lnSpc>
            </a:pPr>
            <a:r>
              <a:rPr lang="en-US" sz="1400" b="0" dirty="0">
                <a:latin typeface="Courier New" panose="02070309020205020404" pitchFamily="49" charset="0"/>
                <a:cs typeface="Courier New" panose="02070309020205020404" pitchFamily="49" charset="0"/>
              </a:rPr>
              <a:t>i</a:t>
            </a:r>
            <a:r>
              <a:rPr lang="en-US" sz="1400" b="0" dirty="0"/>
              <a:t>f you add a </a:t>
            </a:r>
            <a:r>
              <a:rPr lang="en-US" sz="1400" b="0" dirty="0" err="1">
                <a:latin typeface="Courier New" panose="02070309020205020404" pitchFamily="49" charset="0"/>
                <a:cs typeface="Courier New" panose="02070309020205020404" pitchFamily="49" charset="0"/>
              </a:rPr>
              <a:t>TimeSpan</a:t>
            </a:r>
            <a:r>
              <a:rPr lang="en-US" sz="1400" b="0" dirty="0"/>
              <a:t> to a </a:t>
            </a:r>
            <a:r>
              <a:rPr lang="en-US" sz="1400" b="0" dirty="0" err="1">
                <a:latin typeface="Courier New" panose="02070309020205020404" pitchFamily="49" charset="0"/>
                <a:cs typeface="Courier New" panose="02070309020205020404" pitchFamily="49" charset="0"/>
              </a:rPr>
              <a:t>DateTime</a:t>
            </a:r>
            <a:r>
              <a:rPr lang="en-US" sz="1400" b="0" dirty="0"/>
              <a:t> then the result is a </a:t>
            </a:r>
            <a:r>
              <a:rPr lang="en-US" sz="1400" b="0" dirty="0" err="1">
                <a:latin typeface="Courier New" panose="02070309020205020404" pitchFamily="49" charset="0"/>
                <a:cs typeface="Courier New" panose="02070309020205020404" pitchFamily="49" charset="0"/>
              </a:rPr>
              <a:t>DateTime</a:t>
            </a:r>
            <a:r>
              <a:rPr lang="en-US" sz="1400" b="0" dirty="0"/>
              <a:t> value.</a:t>
            </a:r>
          </a:p>
        </p:txBody>
      </p:sp>
    </p:spTree>
    <p:extLst>
      <p:ext uri="{BB962C8B-B14F-4D97-AF65-F5344CB8AC3E}">
        <p14:creationId xmlns:p14="http://schemas.microsoft.com/office/powerpoint/2010/main" val="2308046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35247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Storing multiple objects in collections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13412" y="178454"/>
            <a:ext cx="7230938"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collection choices</a:t>
            </a:r>
          </a:p>
        </p:txBody>
      </p:sp>
      <p:sp>
        <p:nvSpPr>
          <p:cNvPr id="10" name="TextBox 9">
            <a:extLst>
              <a:ext uri="{FF2B5EF4-FFF2-40B4-BE49-F238E27FC236}">
                <a16:creationId xmlns:a16="http://schemas.microsoft.com/office/drawing/2014/main" id="{8B373175-DD23-4C7E-B58F-155D26A6A5CB}"/>
              </a:ext>
            </a:extLst>
          </p:cNvPr>
          <p:cNvSpPr txBox="1"/>
          <p:nvPr/>
        </p:nvSpPr>
        <p:spPr>
          <a:xfrm>
            <a:off x="360937" y="917523"/>
            <a:ext cx="11215367" cy="2314544"/>
          </a:xfrm>
          <a:prstGeom prst="rect">
            <a:avLst/>
          </a:prstGeom>
          <a:noFill/>
        </p:spPr>
        <p:txBody>
          <a:bodyPr wrap="square">
            <a:spAutoFit/>
          </a:bodyPr>
          <a:lstStyle/>
          <a:p>
            <a:pPr>
              <a:lnSpc>
                <a:spcPct val="150000"/>
              </a:lnSpc>
            </a:pPr>
            <a:r>
              <a:rPr lang="en-US" sz="1400" b="1" dirty="0">
                <a:latin typeface="Arial" panose="020B0604020202020204" pitchFamily="34" charset="0"/>
                <a:cs typeface="Arial" panose="020B0604020202020204" pitchFamily="34" charset="0"/>
              </a:rPr>
              <a:t>Stacks</a:t>
            </a:r>
          </a:p>
          <a:p>
            <a:pPr>
              <a:lnSpc>
                <a:spcPct val="150000"/>
              </a:lnSpc>
            </a:pPr>
            <a:r>
              <a:rPr lang="en-US" sz="1400" dirty="0">
                <a:latin typeface="Arial" panose="020B0604020202020204" pitchFamily="34" charset="0"/>
                <a:cs typeface="Arial" panose="020B0604020202020204" pitchFamily="34" charset="0"/>
              </a:rPr>
              <a:t>Stacks are a good choice when you want to implement last-in, first-out (LIFO) behavior. With a stack, you can only directly access or remove the one item at the top of the stack, although you can enumerate to read through the whole stack of items. You cannot, for example, directly access the second item in a stack.</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For example, word processors use a stack to remember the sequence of actions you have recently performed, and then when you press Ctrl + Z, it will undo the last action in the stack, and then the next-to-last action, and so on.</a:t>
            </a:r>
          </a:p>
        </p:txBody>
      </p:sp>
      <p:sp>
        <p:nvSpPr>
          <p:cNvPr id="14" name="TextBox 13">
            <a:extLst>
              <a:ext uri="{FF2B5EF4-FFF2-40B4-BE49-F238E27FC236}">
                <a16:creationId xmlns:a16="http://schemas.microsoft.com/office/drawing/2014/main" id="{1E40AD54-E0A3-4B1F-B028-4590CFE0DC48}"/>
              </a:ext>
            </a:extLst>
          </p:cNvPr>
          <p:cNvSpPr txBox="1"/>
          <p:nvPr/>
        </p:nvSpPr>
        <p:spPr>
          <a:xfrm>
            <a:off x="1814832" y="3903328"/>
            <a:ext cx="8307575" cy="2031325"/>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Stack </a:t>
            </a:r>
            <a:r>
              <a:rPr lang="en-US" sz="1400" dirty="0" err="1">
                <a:latin typeface="Courier New" panose="02070309020205020404" pitchFamily="49" charset="0"/>
                <a:cs typeface="Courier New" panose="02070309020205020404" pitchFamily="49" charset="0"/>
              </a:rPr>
              <a:t>myStack</a:t>
            </a:r>
            <a:r>
              <a:rPr lang="en-US" sz="1400" dirty="0">
                <a:latin typeface="Courier New" panose="02070309020205020404" pitchFamily="49" charset="0"/>
                <a:cs typeface="Courier New" panose="02070309020205020404" pitchFamily="49" charset="0"/>
              </a:rPr>
              <a:t> = new Stack();</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myStack.Push</a:t>
            </a:r>
            <a:r>
              <a:rPr lang="en-US" sz="1400" dirty="0">
                <a:latin typeface="Courier New" panose="02070309020205020404" pitchFamily="49" charset="0"/>
                <a:cs typeface="Courier New" panose="02070309020205020404" pitchFamily="49" charset="0"/>
              </a:rPr>
              <a:t>("Hello");</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myStack.Push</a:t>
            </a:r>
            <a:r>
              <a:rPr lang="en-US" sz="1400" dirty="0">
                <a:latin typeface="Courier New" panose="02070309020205020404" pitchFamily="49" charset="0"/>
                <a:cs typeface="Courier New" panose="02070309020205020404" pitchFamily="49" charset="0"/>
              </a:rPr>
              <a:t>("World");</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myStack.Push</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foreach ( Object obj in </a:t>
            </a:r>
            <a:r>
              <a:rPr lang="en-US" sz="1400" dirty="0" err="1">
                <a:latin typeface="Courier New" panose="02070309020205020404" pitchFamily="49" charset="0"/>
                <a:cs typeface="Courier New" panose="02070309020205020404" pitchFamily="49" charset="0"/>
              </a:rPr>
              <a:t>myStack</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Console.Write</a:t>
            </a:r>
            <a:r>
              <a:rPr lang="en-US" sz="1400" dirty="0">
                <a:latin typeface="Courier New" panose="02070309020205020404" pitchFamily="49" charset="0"/>
                <a:cs typeface="Courier New" panose="02070309020205020404" pitchFamily="49" charset="0"/>
              </a:rPr>
              <a:t>( "   {0}", obj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prints:    !    World    Hello</a:t>
            </a:r>
          </a:p>
        </p:txBody>
      </p:sp>
    </p:spTree>
    <p:extLst>
      <p:ext uri="{BB962C8B-B14F-4D97-AF65-F5344CB8AC3E}">
        <p14:creationId xmlns:p14="http://schemas.microsoft.com/office/powerpoint/2010/main" val="958183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35247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Storing multiple objects in collections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13412" y="178454"/>
            <a:ext cx="7230938"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collection choices</a:t>
            </a:r>
          </a:p>
        </p:txBody>
      </p:sp>
      <p:sp>
        <p:nvSpPr>
          <p:cNvPr id="10" name="TextBox 9">
            <a:extLst>
              <a:ext uri="{FF2B5EF4-FFF2-40B4-BE49-F238E27FC236}">
                <a16:creationId xmlns:a16="http://schemas.microsoft.com/office/drawing/2014/main" id="{8B373175-DD23-4C7E-B58F-155D26A6A5CB}"/>
              </a:ext>
            </a:extLst>
          </p:cNvPr>
          <p:cNvSpPr txBox="1"/>
          <p:nvPr/>
        </p:nvSpPr>
        <p:spPr>
          <a:xfrm>
            <a:off x="360937" y="721103"/>
            <a:ext cx="11215367" cy="3284041"/>
          </a:xfrm>
          <a:prstGeom prst="rect">
            <a:avLst/>
          </a:prstGeom>
          <a:noFill/>
        </p:spPr>
        <p:txBody>
          <a:bodyPr wrap="square">
            <a:spAutoFit/>
          </a:bodyPr>
          <a:lstStyle/>
          <a:p>
            <a:pPr>
              <a:lnSpc>
                <a:spcPct val="150000"/>
              </a:lnSpc>
            </a:pPr>
            <a:r>
              <a:rPr lang="en-US" sz="1400" b="1" dirty="0">
                <a:latin typeface="Arial" panose="020B0604020202020204" pitchFamily="34" charset="0"/>
                <a:cs typeface="Arial" panose="020B0604020202020204" pitchFamily="34" charset="0"/>
              </a:rPr>
              <a:t>Queues</a:t>
            </a:r>
          </a:p>
          <a:p>
            <a:pPr>
              <a:lnSpc>
                <a:spcPct val="150000"/>
              </a:lnSpc>
            </a:pPr>
            <a:r>
              <a:rPr lang="en-US" sz="1400" dirty="0">
                <a:latin typeface="Arial" panose="020B0604020202020204" pitchFamily="34" charset="0"/>
                <a:cs typeface="Arial" panose="020B0604020202020204" pitchFamily="34" charset="0"/>
              </a:rPr>
              <a:t>queues are a good choice when you want to implement the first-in, first-out (FIFO) behavior</a:t>
            </a:r>
          </a:p>
          <a:p>
            <a:pPr>
              <a:lnSpc>
                <a:spcPct val="150000"/>
              </a:lnSpc>
            </a:pPr>
            <a:r>
              <a:rPr lang="en-US" sz="1400" dirty="0">
                <a:latin typeface="Arial" panose="020B0604020202020204" pitchFamily="34" charset="0"/>
                <a:cs typeface="Arial" panose="020B0604020202020204" pitchFamily="34" charset="0"/>
              </a:rPr>
              <a:t>with a queue, you can only directly access or remove the one item at the front of the queue, although you can enumerate to read through the whole queue of items</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you cannot, for example, directly access the second item in a queue.</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for example, background processes use a queue to process work items in the order that they arrive.</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.NET 6 introduces the </a:t>
            </a:r>
            <a:r>
              <a:rPr lang="en-US" sz="1400" dirty="0" err="1">
                <a:latin typeface="Courier New" panose="02070309020205020404" pitchFamily="49" charset="0"/>
                <a:cs typeface="Courier New" panose="02070309020205020404" pitchFamily="49" charset="0"/>
              </a:rPr>
              <a:t>PriorityQueue</a:t>
            </a:r>
            <a:r>
              <a:rPr lang="en-US" sz="1400" dirty="0">
                <a:latin typeface="Arial" panose="020B0604020202020204" pitchFamily="34" charset="0"/>
                <a:cs typeface="Arial" panose="020B0604020202020204" pitchFamily="34" charset="0"/>
              </a:rPr>
              <a:t>, where each item in the queue has a priority value assigned as well as their position in the queue</a:t>
            </a:r>
          </a:p>
        </p:txBody>
      </p:sp>
      <p:sp>
        <p:nvSpPr>
          <p:cNvPr id="14" name="TextBox 13">
            <a:extLst>
              <a:ext uri="{FF2B5EF4-FFF2-40B4-BE49-F238E27FC236}">
                <a16:creationId xmlns:a16="http://schemas.microsoft.com/office/drawing/2014/main" id="{1E40AD54-E0A3-4B1F-B028-4590CFE0DC48}"/>
              </a:ext>
            </a:extLst>
          </p:cNvPr>
          <p:cNvSpPr txBox="1"/>
          <p:nvPr/>
        </p:nvSpPr>
        <p:spPr>
          <a:xfrm>
            <a:off x="360937" y="4153516"/>
            <a:ext cx="8234043" cy="2246769"/>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using </a:t>
            </a:r>
            <a:r>
              <a:rPr lang="en-US" sz="1400" dirty="0" err="1">
                <a:latin typeface="Courier New" panose="02070309020205020404" pitchFamily="49" charset="0"/>
                <a:cs typeface="Courier New" panose="02070309020205020404" pitchFamily="49" charset="0"/>
              </a:rPr>
              <a:t>System.Collections.Generic</a:t>
            </a:r>
            <a:r>
              <a:rPr lang="en-US" sz="1400" dirty="0">
                <a:latin typeface="Courier New" panose="02070309020205020404" pitchFamily="49" charset="0"/>
                <a:cs typeface="Courier New" panose="02070309020205020404" pitchFamily="49" charset="0"/>
              </a:rPr>
              <a:t>;</a:t>
            </a:r>
          </a:p>
          <a:p>
            <a:r>
              <a:rPr lang="en-US" sz="1400" dirty="0" err="1">
                <a:latin typeface="Courier New" panose="02070309020205020404" pitchFamily="49" charset="0"/>
                <a:cs typeface="Courier New" panose="02070309020205020404" pitchFamily="49" charset="0"/>
              </a:rPr>
              <a:t>PriorityQueue</a:t>
            </a:r>
            <a:r>
              <a:rPr lang="en-US" sz="1400" dirty="0">
                <a:latin typeface="Courier New" panose="02070309020205020404" pitchFamily="49" charset="0"/>
                <a:cs typeface="Courier New" panose="02070309020205020404" pitchFamily="49" charset="0"/>
              </a:rPr>
              <a:t>&lt;string, int&gt; queue = new </a:t>
            </a:r>
            <a:r>
              <a:rPr lang="en-US" sz="1400" dirty="0" err="1">
                <a:latin typeface="Courier New" panose="02070309020205020404" pitchFamily="49" charset="0"/>
                <a:cs typeface="Courier New" panose="02070309020205020404" pitchFamily="49" charset="0"/>
              </a:rPr>
              <a:t>PriorityQueue</a:t>
            </a:r>
            <a:r>
              <a:rPr lang="en-US" sz="1400" dirty="0">
                <a:latin typeface="Courier New" panose="02070309020205020404" pitchFamily="49" charset="0"/>
                <a:cs typeface="Courier New" panose="02070309020205020404" pitchFamily="49" charset="0"/>
              </a:rPr>
              <a:t>&lt;string, int&gt;();</a:t>
            </a:r>
          </a:p>
          <a:p>
            <a:r>
              <a:rPr lang="en-US" sz="1400" dirty="0" err="1">
                <a:latin typeface="Courier New" panose="02070309020205020404" pitchFamily="49" charset="0"/>
                <a:cs typeface="Courier New" panose="02070309020205020404" pitchFamily="49" charset="0"/>
              </a:rPr>
              <a:t>queue.Enqueue</a:t>
            </a:r>
            <a:r>
              <a:rPr lang="en-US" sz="1400" dirty="0">
                <a:latin typeface="Courier New" panose="02070309020205020404" pitchFamily="49" charset="0"/>
                <a:cs typeface="Courier New" panose="02070309020205020404" pitchFamily="49" charset="0"/>
              </a:rPr>
              <a:t>("Item A", 0);</a:t>
            </a:r>
          </a:p>
          <a:p>
            <a:r>
              <a:rPr lang="en-US" sz="1400" dirty="0" err="1">
                <a:latin typeface="Courier New" panose="02070309020205020404" pitchFamily="49" charset="0"/>
                <a:cs typeface="Courier New" panose="02070309020205020404" pitchFamily="49" charset="0"/>
              </a:rPr>
              <a:t>queue.Enqueue</a:t>
            </a:r>
            <a:r>
              <a:rPr lang="en-US" sz="1400" dirty="0">
                <a:latin typeface="Courier New" panose="02070309020205020404" pitchFamily="49" charset="0"/>
                <a:cs typeface="Courier New" panose="02070309020205020404" pitchFamily="49" charset="0"/>
              </a:rPr>
              <a:t>("Item B", 60);</a:t>
            </a:r>
          </a:p>
          <a:p>
            <a:r>
              <a:rPr lang="en-US" sz="1400" dirty="0" err="1">
                <a:latin typeface="Courier New" panose="02070309020205020404" pitchFamily="49" charset="0"/>
                <a:cs typeface="Courier New" panose="02070309020205020404" pitchFamily="49" charset="0"/>
              </a:rPr>
              <a:t>queue.Enqueue</a:t>
            </a:r>
            <a:r>
              <a:rPr lang="en-US" sz="1400" dirty="0">
                <a:latin typeface="Courier New" panose="02070309020205020404" pitchFamily="49" charset="0"/>
                <a:cs typeface="Courier New" panose="02070309020205020404" pitchFamily="49" charset="0"/>
              </a:rPr>
              <a:t>("Item C", 2);</a:t>
            </a:r>
          </a:p>
          <a:p>
            <a:r>
              <a:rPr lang="en-US" sz="1400" dirty="0" err="1">
                <a:latin typeface="Courier New" panose="02070309020205020404" pitchFamily="49" charset="0"/>
                <a:cs typeface="Courier New" panose="02070309020205020404" pitchFamily="49" charset="0"/>
              </a:rPr>
              <a:t>queue.Enqueue</a:t>
            </a:r>
            <a:r>
              <a:rPr lang="en-US" sz="1400" dirty="0">
                <a:latin typeface="Courier New" panose="02070309020205020404" pitchFamily="49" charset="0"/>
                <a:cs typeface="Courier New" panose="02070309020205020404" pitchFamily="49" charset="0"/>
              </a:rPr>
              <a:t>("Item D", 1);</a:t>
            </a:r>
          </a:p>
          <a:p>
            <a:r>
              <a:rPr lang="en-US" sz="1400" dirty="0">
                <a:latin typeface="Courier New" panose="02070309020205020404" pitchFamily="49" charset="0"/>
                <a:cs typeface="Courier New" panose="02070309020205020404" pitchFamily="49" charset="0"/>
              </a:rPr>
              <a:t>while (</a:t>
            </a:r>
            <a:r>
              <a:rPr lang="en-US" sz="1400" dirty="0" err="1">
                <a:latin typeface="Courier New" panose="02070309020205020404" pitchFamily="49" charset="0"/>
                <a:cs typeface="Courier New" panose="02070309020205020404" pitchFamily="49" charset="0"/>
              </a:rPr>
              <a:t>queue.TryDequeue</a:t>
            </a:r>
            <a:r>
              <a:rPr lang="en-US" sz="1400" dirty="0">
                <a:latin typeface="Courier New" panose="02070309020205020404" pitchFamily="49" charset="0"/>
                <a:cs typeface="Courier New" panose="02070309020205020404" pitchFamily="49" charset="0"/>
              </a:rPr>
              <a:t>(out string item, out int priority))</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($"Popped Item : {item}. Priority Was : {priority}");</a:t>
            </a:r>
          </a:p>
          <a:p>
            <a:r>
              <a:rPr lang="en-US" sz="14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137AE18E-F45E-4A65-B658-2D1F1DCD756A}"/>
              </a:ext>
            </a:extLst>
          </p:cNvPr>
          <p:cNvSpPr txBox="1"/>
          <p:nvPr/>
        </p:nvSpPr>
        <p:spPr>
          <a:xfrm>
            <a:off x="7386957" y="4799846"/>
            <a:ext cx="4633593" cy="954107"/>
          </a:xfrm>
          <a:prstGeom prst="rect">
            <a:avLst/>
          </a:prstGeom>
          <a:solidFill>
            <a:schemeClr val="tx1">
              <a:lumMod val="65000"/>
            </a:schemeClr>
          </a:solidFill>
          <a:ln>
            <a:solidFill>
              <a:schemeClr val="bg1"/>
            </a:solidFill>
          </a:ln>
        </p:spPr>
        <p:txBody>
          <a:bodyPr wrap="square">
            <a:spAutoFit/>
          </a:bodyPr>
          <a:lstStyle/>
          <a:p>
            <a:r>
              <a:rPr lang="en-US" sz="1400" dirty="0">
                <a:latin typeface="Courier New" panose="02070309020205020404" pitchFamily="49" charset="0"/>
                <a:cs typeface="Courier New" panose="02070309020205020404" pitchFamily="49" charset="0"/>
              </a:rPr>
              <a:t>Popped Item : Item A. Priority Was : 0</a:t>
            </a:r>
          </a:p>
          <a:p>
            <a:r>
              <a:rPr lang="en-US" sz="1400" dirty="0">
                <a:latin typeface="Courier New" panose="02070309020205020404" pitchFamily="49" charset="0"/>
                <a:cs typeface="Courier New" panose="02070309020205020404" pitchFamily="49" charset="0"/>
              </a:rPr>
              <a:t>Popped Item : Item D. Priority Was : 1</a:t>
            </a:r>
          </a:p>
          <a:p>
            <a:r>
              <a:rPr lang="en-US" sz="1400" dirty="0">
                <a:latin typeface="Courier New" panose="02070309020205020404" pitchFamily="49" charset="0"/>
                <a:cs typeface="Courier New" panose="02070309020205020404" pitchFamily="49" charset="0"/>
              </a:rPr>
              <a:t>Popped Item : Item C. Priority Was : 2</a:t>
            </a:r>
          </a:p>
          <a:p>
            <a:r>
              <a:rPr lang="en-US" sz="1400" dirty="0">
                <a:latin typeface="Courier New" panose="02070309020205020404" pitchFamily="49" charset="0"/>
                <a:cs typeface="Courier New" panose="02070309020205020404" pitchFamily="49" charset="0"/>
              </a:rPr>
              <a:t>Popped Item : Item B. Priority Was : 60</a:t>
            </a:r>
          </a:p>
        </p:txBody>
      </p:sp>
    </p:spTree>
    <p:extLst>
      <p:ext uri="{BB962C8B-B14F-4D97-AF65-F5344CB8AC3E}">
        <p14:creationId xmlns:p14="http://schemas.microsoft.com/office/powerpoint/2010/main" val="720443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35247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Storing multiple objects in collections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13412" y="178454"/>
            <a:ext cx="7230938"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Collection methods summary</a:t>
            </a:r>
          </a:p>
        </p:txBody>
      </p:sp>
      <p:sp>
        <p:nvSpPr>
          <p:cNvPr id="10" name="TextBox 9">
            <a:extLst>
              <a:ext uri="{FF2B5EF4-FFF2-40B4-BE49-F238E27FC236}">
                <a16:creationId xmlns:a16="http://schemas.microsoft.com/office/drawing/2014/main" id="{8B373175-DD23-4C7E-B58F-155D26A6A5CB}"/>
              </a:ext>
            </a:extLst>
          </p:cNvPr>
          <p:cNvSpPr txBox="1"/>
          <p:nvPr/>
        </p:nvSpPr>
        <p:spPr>
          <a:xfrm>
            <a:off x="360937" y="917523"/>
            <a:ext cx="11215367" cy="375552"/>
          </a:xfrm>
          <a:prstGeom prst="rect">
            <a:avLst/>
          </a:prstGeom>
          <a:noFill/>
        </p:spPr>
        <p:txBody>
          <a:bodyPr wrap="square">
            <a:spAutoFit/>
          </a:bodyPr>
          <a:lstStyle/>
          <a:p>
            <a:pPr>
              <a:lnSpc>
                <a:spcPct val="150000"/>
              </a:lnSpc>
            </a:pPr>
            <a:r>
              <a:rPr lang="en-US" sz="1400" b="1" dirty="0">
                <a:latin typeface="Arial" panose="020B0604020202020204" pitchFamily="34" charset="0"/>
                <a:cs typeface="Arial" panose="020B0604020202020204" pitchFamily="34" charset="0"/>
              </a:rPr>
              <a:t>each collection has a different set of methods for adding and removing items</a:t>
            </a:r>
            <a:endParaRPr lang="en-US" sz="1400" dirty="0">
              <a:latin typeface="Arial" panose="020B0604020202020204" pitchFamily="34" charset="0"/>
              <a:cs typeface="Arial" panose="020B0604020202020204" pitchFamily="34" charset="0"/>
            </a:endParaRPr>
          </a:p>
        </p:txBody>
      </p:sp>
      <p:graphicFrame>
        <p:nvGraphicFramePr>
          <p:cNvPr id="3" name="Table 4">
            <a:extLst>
              <a:ext uri="{FF2B5EF4-FFF2-40B4-BE49-F238E27FC236}">
                <a16:creationId xmlns:a16="http://schemas.microsoft.com/office/drawing/2014/main" id="{5783AEFE-9D98-40D0-BA80-F5B5FE1C2100}"/>
              </a:ext>
            </a:extLst>
          </p:cNvPr>
          <p:cNvGraphicFramePr>
            <a:graphicFrameLocks noGrp="1"/>
          </p:cNvGraphicFramePr>
          <p:nvPr>
            <p:extLst>
              <p:ext uri="{D42A27DB-BD31-4B8C-83A1-F6EECF244321}">
                <p14:modId xmlns:p14="http://schemas.microsoft.com/office/powerpoint/2010/main" val="3861676331"/>
              </p:ext>
            </p:extLst>
          </p:nvPr>
        </p:nvGraphicFramePr>
        <p:xfrm>
          <a:off x="360937" y="1871853"/>
          <a:ext cx="11583412" cy="3588538"/>
        </p:xfrm>
        <a:graphic>
          <a:graphicData uri="http://schemas.openxmlformats.org/drawingml/2006/table">
            <a:tbl>
              <a:tblPr firstRow="1" bandRow="1">
                <a:tableStyleId>{5C22544A-7EE6-4342-B048-85BDC9FD1C3A}</a:tableStyleId>
              </a:tblPr>
              <a:tblGrid>
                <a:gridCol w="2895853">
                  <a:extLst>
                    <a:ext uri="{9D8B030D-6E8A-4147-A177-3AD203B41FA5}">
                      <a16:colId xmlns:a16="http://schemas.microsoft.com/office/drawing/2014/main" val="829816109"/>
                    </a:ext>
                  </a:extLst>
                </a:gridCol>
                <a:gridCol w="1748027">
                  <a:extLst>
                    <a:ext uri="{9D8B030D-6E8A-4147-A177-3AD203B41FA5}">
                      <a16:colId xmlns:a16="http://schemas.microsoft.com/office/drawing/2014/main" val="2091353474"/>
                    </a:ext>
                  </a:extLst>
                </a:gridCol>
                <a:gridCol w="2456688">
                  <a:extLst>
                    <a:ext uri="{9D8B030D-6E8A-4147-A177-3AD203B41FA5}">
                      <a16:colId xmlns:a16="http://schemas.microsoft.com/office/drawing/2014/main" val="2162042307"/>
                    </a:ext>
                  </a:extLst>
                </a:gridCol>
                <a:gridCol w="4482844">
                  <a:extLst>
                    <a:ext uri="{9D8B030D-6E8A-4147-A177-3AD203B41FA5}">
                      <a16:colId xmlns:a16="http://schemas.microsoft.com/office/drawing/2014/main" val="3369610917"/>
                    </a:ext>
                  </a:extLst>
                </a:gridCol>
              </a:tblGrid>
              <a:tr h="662458">
                <a:tc>
                  <a:txBody>
                    <a:bodyPr/>
                    <a:lstStyle/>
                    <a:p>
                      <a:r>
                        <a:rPr lang="it-IT" dirty="0">
                          <a:latin typeface="Arial" panose="020B0604020202020204" pitchFamily="34" charset="0"/>
                          <a:cs typeface="Arial" panose="020B0604020202020204" pitchFamily="34" charset="0"/>
                        </a:rPr>
                        <a:t>Collection</a:t>
                      </a:r>
                    </a:p>
                  </a:txBody>
                  <a:tcPr/>
                </a:tc>
                <a:tc>
                  <a:txBody>
                    <a:bodyPr/>
                    <a:lstStyle/>
                    <a:p>
                      <a:r>
                        <a:rPr lang="it-IT" dirty="0" err="1">
                          <a:latin typeface="Arial" panose="020B0604020202020204" pitchFamily="34" charset="0"/>
                          <a:cs typeface="Arial" panose="020B0604020202020204" pitchFamily="34" charset="0"/>
                        </a:rPr>
                        <a:t>Add</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methods</a:t>
                      </a:r>
                      <a:endParaRPr lang="it-IT" dirty="0">
                        <a:latin typeface="Arial" panose="020B0604020202020204" pitchFamily="34" charset="0"/>
                        <a:cs typeface="Arial" panose="020B0604020202020204" pitchFamily="34" charset="0"/>
                      </a:endParaRPr>
                    </a:p>
                  </a:txBody>
                  <a:tcPr/>
                </a:tc>
                <a:tc>
                  <a:txBody>
                    <a:bodyPr/>
                    <a:lstStyle/>
                    <a:p>
                      <a:r>
                        <a:rPr lang="it-IT" dirty="0" err="1">
                          <a:latin typeface="Arial" panose="020B0604020202020204" pitchFamily="34" charset="0"/>
                          <a:cs typeface="Arial" panose="020B0604020202020204" pitchFamily="34" charset="0"/>
                        </a:rPr>
                        <a:t>Remove</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methods</a:t>
                      </a:r>
                      <a:endParaRPr lang="it-IT" dirty="0">
                        <a:latin typeface="Arial" panose="020B0604020202020204" pitchFamily="34" charset="0"/>
                        <a:cs typeface="Arial" panose="020B0604020202020204" pitchFamily="34" charset="0"/>
                      </a:endParaRPr>
                    </a:p>
                  </a:txBody>
                  <a:tcPr/>
                </a:tc>
                <a:tc>
                  <a:txBody>
                    <a:bodyPr/>
                    <a:lstStyle/>
                    <a:p>
                      <a:r>
                        <a:rPr lang="it-IT" dirty="0" err="1">
                          <a:latin typeface="Arial" panose="020B0604020202020204" pitchFamily="34" charset="0"/>
                          <a:cs typeface="Arial" panose="020B0604020202020204" pitchFamily="34" charset="0"/>
                        </a:rPr>
                        <a:t>Description</a:t>
                      </a:r>
                      <a:endParaRPr lang="it-IT"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74279566"/>
                  </a:ext>
                </a:extLst>
              </a:tr>
              <a:tr h="1397329">
                <a:tc>
                  <a:txBody>
                    <a:bodyPr/>
                    <a:lstStyle/>
                    <a:p>
                      <a:r>
                        <a:rPr lang="it-IT" sz="1800" kern="1200" dirty="0">
                          <a:solidFill>
                            <a:schemeClr val="dk1"/>
                          </a:solidFill>
                          <a:latin typeface="Arial" panose="020B0604020202020204" pitchFamily="34" charset="0"/>
                          <a:ea typeface="+mn-ea"/>
                          <a:cs typeface="Arial" panose="020B0604020202020204" pitchFamily="34" charset="0"/>
                        </a:rPr>
                        <a:t>List</a:t>
                      </a:r>
                    </a:p>
                  </a:txBody>
                  <a:tcPr/>
                </a:tc>
                <a:tc>
                  <a:txBody>
                    <a:bodyPr/>
                    <a:lstStyle/>
                    <a:p>
                      <a:r>
                        <a:rPr lang="it-IT" sz="1800" kern="1200" dirty="0" err="1">
                          <a:solidFill>
                            <a:schemeClr val="dk1"/>
                          </a:solidFill>
                          <a:latin typeface="Arial" panose="020B0604020202020204" pitchFamily="34" charset="0"/>
                          <a:ea typeface="+mn-ea"/>
                          <a:cs typeface="Arial" panose="020B0604020202020204" pitchFamily="34" charset="0"/>
                        </a:rPr>
                        <a:t>Add</a:t>
                      </a:r>
                      <a:r>
                        <a:rPr lang="it-IT" sz="1800" kern="1200" dirty="0">
                          <a:solidFill>
                            <a:schemeClr val="dk1"/>
                          </a:solidFill>
                          <a:latin typeface="Arial" panose="020B0604020202020204" pitchFamily="34" charset="0"/>
                          <a:ea typeface="+mn-ea"/>
                          <a:cs typeface="Arial" panose="020B0604020202020204" pitchFamily="34" charset="0"/>
                        </a:rPr>
                        <a:t>,</a:t>
                      </a:r>
                    </a:p>
                    <a:p>
                      <a:r>
                        <a:rPr lang="it-IT" sz="1800" kern="1200" dirty="0" err="1">
                          <a:solidFill>
                            <a:schemeClr val="dk1"/>
                          </a:solidFill>
                          <a:latin typeface="Arial" panose="020B0604020202020204" pitchFamily="34" charset="0"/>
                          <a:ea typeface="+mn-ea"/>
                          <a:cs typeface="Arial" panose="020B0604020202020204" pitchFamily="34" charset="0"/>
                        </a:rPr>
                        <a:t>Insert</a:t>
                      </a:r>
                      <a:endParaRPr lang="it-IT" sz="1800" kern="1200" dirty="0">
                        <a:solidFill>
                          <a:schemeClr val="dk1"/>
                        </a:solidFill>
                        <a:latin typeface="Arial" panose="020B0604020202020204" pitchFamily="34" charset="0"/>
                        <a:ea typeface="+mn-ea"/>
                        <a:cs typeface="Arial" panose="020B0604020202020204" pitchFamily="34" charset="0"/>
                      </a:endParaRPr>
                    </a:p>
                    <a:p>
                      <a:endParaRPr lang="it-IT" sz="1800" kern="1200" dirty="0">
                        <a:solidFill>
                          <a:schemeClr val="dk1"/>
                        </a:solidFill>
                        <a:latin typeface="Arial" panose="020B0604020202020204" pitchFamily="34" charset="0"/>
                        <a:ea typeface="+mn-ea"/>
                        <a:cs typeface="Arial" panose="020B0604020202020204" pitchFamily="34" charset="0"/>
                      </a:endParaRPr>
                    </a:p>
                    <a:p>
                      <a:endParaRPr lang="it-IT"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it-IT" sz="1800" kern="1200" dirty="0" err="1">
                          <a:solidFill>
                            <a:schemeClr val="dk1"/>
                          </a:solidFill>
                          <a:latin typeface="Arial" panose="020B0604020202020204" pitchFamily="34" charset="0"/>
                          <a:ea typeface="+mn-ea"/>
                          <a:cs typeface="Arial" panose="020B0604020202020204" pitchFamily="34" charset="0"/>
                        </a:rPr>
                        <a:t>Remove</a:t>
                      </a:r>
                      <a:r>
                        <a:rPr lang="it-IT" sz="1800" kern="1200" dirty="0">
                          <a:solidFill>
                            <a:schemeClr val="dk1"/>
                          </a:solidFill>
                          <a:latin typeface="Arial" panose="020B0604020202020204" pitchFamily="34" charset="0"/>
                          <a:ea typeface="+mn-ea"/>
                          <a:cs typeface="Arial" panose="020B0604020202020204" pitchFamily="34" charset="0"/>
                        </a:rPr>
                        <a:t>,</a:t>
                      </a:r>
                    </a:p>
                    <a:p>
                      <a:r>
                        <a:rPr lang="it-IT" sz="1800" kern="1200" dirty="0" err="1">
                          <a:solidFill>
                            <a:schemeClr val="dk1"/>
                          </a:solidFill>
                          <a:latin typeface="Arial" panose="020B0604020202020204" pitchFamily="34" charset="0"/>
                          <a:ea typeface="+mn-ea"/>
                          <a:cs typeface="Arial" panose="020B0604020202020204" pitchFamily="34" charset="0"/>
                        </a:rPr>
                        <a:t>RemoveAt</a:t>
                      </a:r>
                      <a:endParaRPr lang="it-IT"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Lists are ordered so items have an integer index position.</a:t>
                      </a:r>
                    </a:p>
                    <a:p>
                      <a:r>
                        <a:rPr lang="en-US" dirty="0">
                          <a:latin typeface="Courier New" panose="02070309020205020404" pitchFamily="49" charset="0"/>
                          <a:cs typeface="Courier New" panose="02070309020205020404" pitchFamily="49" charset="0"/>
                        </a:rPr>
                        <a:t>Add</a:t>
                      </a:r>
                      <a:r>
                        <a:rPr lang="en-US" dirty="0">
                          <a:latin typeface="Arial" panose="020B0604020202020204" pitchFamily="34" charset="0"/>
                          <a:cs typeface="Arial" panose="020B0604020202020204" pitchFamily="34" charset="0"/>
                        </a:rPr>
                        <a:t> </a:t>
                      </a:r>
                      <a:r>
                        <a:rPr lang="en-US" sz="1800" kern="1200" dirty="0">
                          <a:solidFill>
                            <a:schemeClr val="dk1"/>
                          </a:solidFill>
                          <a:latin typeface="Arial" panose="020B0604020202020204" pitchFamily="34" charset="0"/>
                          <a:ea typeface="+mn-ea"/>
                          <a:cs typeface="Arial" panose="020B0604020202020204" pitchFamily="34" charset="0"/>
                        </a:rPr>
                        <a:t>will add a new </a:t>
                      </a:r>
                      <a:r>
                        <a:rPr lang="en-US" dirty="0">
                          <a:latin typeface="Arial" panose="020B0604020202020204" pitchFamily="34" charset="0"/>
                          <a:cs typeface="Arial" panose="020B0604020202020204" pitchFamily="34" charset="0"/>
                        </a:rPr>
                        <a:t>item at the end of the list.</a:t>
                      </a:r>
                    </a:p>
                    <a:p>
                      <a:r>
                        <a:rPr lang="en-US" sz="1800" kern="1200" dirty="0">
                          <a:solidFill>
                            <a:schemeClr val="dk1"/>
                          </a:solidFill>
                          <a:latin typeface="Courier New" panose="02070309020205020404" pitchFamily="49" charset="0"/>
                          <a:ea typeface="+mn-ea"/>
                          <a:cs typeface="Courier New" panose="02070309020205020404" pitchFamily="49" charset="0"/>
                        </a:rPr>
                        <a:t>Insert</a:t>
                      </a:r>
                      <a:r>
                        <a:rPr lang="en-US" dirty="0">
                          <a:latin typeface="Arial" panose="020B0604020202020204" pitchFamily="34" charset="0"/>
                          <a:cs typeface="Arial" panose="020B0604020202020204" pitchFamily="34" charset="0"/>
                        </a:rPr>
                        <a:t> will add a new item at the index position specified.</a:t>
                      </a:r>
                    </a:p>
                  </a:txBody>
                  <a:tcPr/>
                </a:tc>
                <a:extLst>
                  <a:ext uri="{0D108BD9-81ED-4DB2-BD59-A6C34878D82A}">
                    <a16:rowId xmlns:a16="http://schemas.microsoft.com/office/drawing/2014/main" val="2661568698"/>
                  </a:ext>
                </a:extLst>
              </a:tr>
              <a:tr h="383805">
                <a:tc>
                  <a:txBody>
                    <a:bodyPr/>
                    <a:lstStyle/>
                    <a:p>
                      <a:r>
                        <a:rPr lang="it-IT" sz="1800" kern="1200" dirty="0">
                          <a:solidFill>
                            <a:schemeClr val="dk1"/>
                          </a:solidFill>
                          <a:latin typeface="Arial" panose="020B0604020202020204" pitchFamily="34" charset="0"/>
                          <a:ea typeface="+mn-ea"/>
                          <a:cs typeface="Arial" panose="020B0604020202020204" pitchFamily="34" charset="0"/>
                        </a:rPr>
                        <a:t>Dictionary</a:t>
                      </a:r>
                    </a:p>
                  </a:txBody>
                  <a:tcPr/>
                </a:tc>
                <a:tc>
                  <a:txBody>
                    <a:bodyPr/>
                    <a:lstStyle/>
                    <a:p>
                      <a:r>
                        <a:rPr lang="it-IT" sz="1800" kern="1200" dirty="0" err="1">
                          <a:solidFill>
                            <a:schemeClr val="dk1"/>
                          </a:solidFill>
                          <a:latin typeface="Arial" panose="020B0604020202020204" pitchFamily="34" charset="0"/>
                          <a:ea typeface="+mn-ea"/>
                          <a:cs typeface="Arial" panose="020B0604020202020204" pitchFamily="34" charset="0"/>
                        </a:rPr>
                        <a:t>Add</a:t>
                      </a:r>
                      <a:endParaRPr lang="it-IT"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it-IT" sz="1800" kern="1200" dirty="0" err="1">
                          <a:solidFill>
                            <a:schemeClr val="dk1"/>
                          </a:solidFill>
                          <a:latin typeface="Arial" panose="020B0604020202020204" pitchFamily="34" charset="0"/>
                          <a:ea typeface="+mn-ea"/>
                          <a:cs typeface="Arial" panose="020B0604020202020204" pitchFamily="34" charset="0"/>
                        </a:rPr>
                        <a:t>Remove</a:t>
                      </a:r>
                      <a:endParaRPr lang="it-IT"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Dictionaries are not ordered so items do not have integer index positions. You can check if a key has been used by calling the </a:t>
                      </a:r>
                      <a:r>
                        <a:rPr lang="en-US" dirty="0" err="1">
                          <a:latin typeface="Courier New" panose="02070309020205020404" pitchFamily="49" charset="0"/>
                          <a:cs typeface="Courier New" panose="02070309020205020404" pitchFamily="49" charset="0"/>
                        </a:rPr>
                        <a:t>ContainsKey</a:t>
                      </a:r>
                      <a:r>
                        <a:rPr lang="en-US" dirty="0">
                          <a:latin typeface="Arial" panose="020B0604020202020204" pitchFamily="34" charset="0"/>
                          <a:cs typeface="Arial" panose="020B0604020202020204" pitchFamily="34" charset="0"/>
                        </a:rPr>
                        <a:t> method</a:t>
                      </a:r>
                      <a:endParaRPr lang="it-IT"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05732754"/>
                  </a:ext>
                </a:extLst>
              </a:tr>
            </a:tbl>
          </a:graphicData>
        </a:graphic>
      </p:graphicFrame>
    </p:spTree>
    <p:extLst>
      <p:ext uri="{BB962C8B-B14F-4D97-AF65-F5344CB8AC3E}">
        <p14:creationId xmlns:p14="http://schemas.microsoft.com/office/powerpoint/2010/main" val="698224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35247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Storing multiple objects in collections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13412" y="178454"/>
            <a:ext cx="7230938"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Collection methods summary</a:t>
            </a:r>
          </a:p>
        </p:txBody>
      </p:sp>
      <p:graphicFrame>
        <p:nvGraphicFramePr>
          <p:cNvPr id="3" name="Table 4">
            <a:extLst>
              <a:ext uri="{FF2B5EF4-FFF2-40B4-BE49-F238E27FC236}">
                <a16:creationId xmlns:a16="http://schemas.microsoft.com/office/drawing/2014/main" id="{5783AEFE-9D98-40D0-BA80-F5B5FE1C2100}"/>
              </a:ext>
            </a:extLst>
          </p:cNvPr>
          <p:cNvGraphicFramePr>
            <a:graphicFrameLocks noGrp="1"/>
          </p:cNvGraphicFramePr>
          <p:nvPr>
            <p:extLst>
              <p:ext uri="{D42A27DB-BD31-4B8C-83A1-F6EECF244321}">
                <p14:modId xmlns:p14="http://schemas.microsoft.com/office/powerpoint/2010/main" val="693649445"/>
              </p:ext>
            </p:extLst>
          </p:nvPr>
        </p:nvGraphicFramePr>
        <p:xfrm>
          <a:off x="360936" y="1457325"/>
          <a:ext cx="11583412" cy="3862858"/>
        </p:xfrm>
        <a:graphic>
          <a:graphicData uri="http://schemas.openxmlformats.org/drawingml/2006/table">
            <a:tbl>
              <a:tblPr firstRow="1" bandRow="1">
                <a:tableStyleId>{5C22544A-7EE6-4342-B048-85BDC9FD1C3A}</a:tableStyleId>
              </a:tblPr>
              <a:tblGrid>
                <a:gridCol w="1522728">
                  <a:extLst>
                    <a:ext uri="{9D8B030D-6E8A-4147-A177-3AD203B41FA5}">
                      <a16:colId xmlns:a16="http://schemas.microsoft.com/office/drawing/2014/main" val="829816109"/>
                    </a:ext>
                  </a:extLst>
                </a:gridCol>
                <a:gridCol w="1944624">
                  <a:extLst>
                    <a:ext uri="{9D8B030D-6E8A-4147-A177-3AD203B41FA5}">
                      <a16:colId xmlns:a16="http://schemas.microsoft.com/office/drawing/2014/main" val="2091353474"/>
                    </a:ext>
                  </a:extLst>
                </a:gridCol>
                <a:gridCol w="2694432">
                  <a:extLst>
                    <a:ext uri="{9D8B030D-6E8A-4147-A177-3AD203B41FA5}">
                      <a16:colId xmlns:a16="http://schemas.microsoft.com/office/drawing/2014/main" val="2162042307"/>
                    </a:ext>
                  </a:extLst>
                </a:gridCol>
                <a:gridCol w="5421628">
                  <a:extLst>
                    <a:ext uri="{9D8B030D-6E8A-4147-A177-3AD203B41FA5}">
                      <a16:colId xmlns:a16="http://schemas.microsoft.com/office/drawing/2014/main" val="3369610917"/>
                    </a:ext>
                  </a:extLst>
                </a:gridCol>
              </a:tblGrid>
              <a:tr h="662458">
                <a:tc>
                  <a:txBody>
                    <a:bodyPr/>
                    <a:lstStyle/>
                    <a:p>
                      <a:r>
                        <a:rPr lang="it-IT" dirty="0">
                          <a:latin typeface="Arial" panose="020B0604020202020204" pitchFamily="34" charset="0"/>
                          <a:cs typeface="Arial" panose="020B0604020202020204" pitchFamily="34" charset="0"/>
                        </a:rPr>
                        <a:t>Collection</a:t>
                      </a:r>
                    </a:p>
                  </a:txBody>
                  <a:tcPr/>
                </a:tc>
                <a:tc>
                  <a:txBody>
                    <a:bodyPr/>
                    <a:lstStyle/>
                    <a:p>
                      <a:r>
                        <a:rPr lang="it-IT" dirty="0" err="1">
                          <a:latin typeface="Arial" panose="020B0604020202020204" pitchFamily="34" charset="0"/>
                          <a:cs typeface="Arial" panose="020B0604020202020204" pitchFamily="34" charset="0"/>
                        </a:rPr>
                        <a:t>Add</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methods</a:t>
                      </a:r>
                      <a:endParaRPr lang="it-IT" dirty="0">
                        <a:latin typeface="Arial" panose="020B0604020202020204" pitchFamily="34" charset="0"/>
                        <a:cs typeface="Arial" panose="020B0604020202020204" pitchFamily="34" charset="0"/>
                      </a:endParaRPr>
                    </a:p>
                  </a:txBody>
                  <a:tcPr/>
                </a:tc>
                <a:tc>
                  <a:txBody>
                    <a:bodyPr/>
                    <a:lstStyle/>
                    <a:p>
                      <a:r>
                        <a:rPr lang="it-IT" dirty="0" err="1">
                          <a:latin typeface="Arial" panose="020B0604020202020204" pitchFamily="34" charset="0"/>
                          <a:cs typeface="Arial" panose="020B0604020202020204" pitchFamily="34" charset="0"/>
                        </a:rPr>
                        <a:t>Remove</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methods</a:t>
                      </a:r>
                      <a:endParaRPr lang="it-IT" dirty="0">
                        <a:latin typeface="Arial" panose="020B0604020202020204" pitchFamily="34" charset="0"/>
                        <a:cs typeface="Arial" panose="020B0604020202020204" pitchFamily="34" charset="0"/>
                      </a:endParaRPr>
                    </a:p>
                  </a:txBody>
                  <a:tcPr/>
                </a:tc>
                <a:tc>
                  <a:txBody>
                    <a:bodyPr/>
                    <a:lstStyle/>
                    <a:p>
                      <a:r>
                        <a:rPr lang="it-IT" dirty="0" err="1">
                          <a:latin typeface="Arial" panose="020B0604020202020204" pitchFamily="34" charset="0"/>
                          <a:cs typeface="Arial" panose="020B0604020202020204" pitchFamily="34" charset="0"/>
                        </a:rPr>
                        <a:t>Description</a:t>
                      </a:r>
                      <a:endParaRPr lang="it-IT"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74279566"/>
                  </a:ext>
                </a:extLst>
              </a:tr>
              <a:tr h="383805">
                <a:tc>
                  <a:txBody>
                    <a:bodyPr/>
                    <a:lstStyle/>
                    <a:p>
                      <a:r>
                        <a:rPr lang="it-IT" dirty="0">
                          <a:latin typeface="Arial" panose="020B0604020202020204" pitchFamily="34" charset="0"/>
                          <a:cs typeface="Arial" panose="020B0604020202020204" pitchFamily="34" charset="0"/>
                        </a:rPr>
                        <a:t>Stack</a:t>
                      </a:r>
                    </a:p>
                  </a:txBody>
                  <a:tcPr/>
                </a:tc>
                <a:tc>
                  <a:txBody>
                    <a:bodyPr/>
                    <a:lstStyle/>
                    <a:p>
                      <a:r>
                        <a:rPr lang="it-IT" dirty="0" err="1">
                          <a:latin typeface="Arial" panose="020B0604020202020204" pitchFamily="34" charset="0"/>
                          <a:cs typeface="Arial" panose="020B0604020202020204" pitchFamily="34" charset="0"/>
                        </a:rPr>
                        <a:t>Push</a:t>
                      </a:r>
                      <a:endParaRPr lang="it-IT" dirty="0">
                        <a:latin typeface="Arial" panose="020B0604020202020204" pitchFamily="34" charset="0"/>
                        <a:cs typeface="Arial" panose="020B0604020202020204" pitchFamily="34" charset="0"/>
                      </a:endParaRPr>
                    </a:p>
                  </a:txBody>
                  <a:tcPr/>
                </a:tc>
                <a:tc>
                  <a:txBody>
                    <a:bodyPr/>
                    <a:lstStyle/>
                    <a:p>
                      <a:r>
                        <a:rPr lang="it-IT" dirty="0">
                          <a:latin typeface="Arial" panose="020B0604020202020204" pitchFamily="34" charset="0"/>
                          <a:cs typeface="Arial" panose="020B0604020202020204" pitchFamily="34" charset="0"/>
                        </a:rPr>
                        <a:t>Pop</a:t>
                      </a:r>
                    </a:p>
                  </a:txBody>
                  <a:tcPr/>
                </a:tc>
                <a:tc>
                  <a:txBody>
                    <a:bodyPr/>
                    <a:lstStyle/>
                    <a:p>
                      <a:r>
                        <a:rPr lang="en-US" dirty="0">
                          <a:latin typeface="Arial" panose="020B0604020202020204" pitchFamily="34" charset="0"/>
                          <a:cs typeface="Arial" panose="020B0604020202020204" pitchFamily="34" charset="0"/>
                        </a:rPr>
                        <a:t>Stacks always add a new item at the top of the stack using the </a:t>
                      </a:r>
                      <a:r>
                        <a:rPr lang="en-US" dirty="0">
                          <a:latin typeface="Courier New" panose="02070309020205020404" pitchFamily="49" charset="0"/>
                          <a:cs typeface="Courier New" panose="02070309020205020404" pitchFamily="49" charset="0"/>
                        </a:rPr>
                        <a:t>Push</a:t>
                      </a:r>
                      <a:r>
                        <a:rPr lang="en-US" dirty="0">
                          <a:latin typeface="Arial" panose="020B0604020202020204" pitchFamily="34" charset="0"/>
                          <a:cs typeface="Arial" panose="020B0604020202020204" pitchFamily="34" charset="0"/>
                        </a:rPr>
                        <a:t> method. The first item is at the bottom. Items are always removed from the top of the stack using the </a:t>
                      </a:r>
                      <a:r>
                        <a:rPr lang="en-US" sz="1800" kern="1200" dirty="0">
                          <a:solidFill>
                            <a:schemeClr val="dk1"/>
                          </a:solidFill>
                          <a:latin typeface="Courier New" panose="02070309020205020404" pitchFamily="49" charset="0"/>
                          <a:ea typeface="+mn-ea"/>
                          <a:cs typeface="Courier New" panose="02070309020205020404" pitchFamily="49" charset="0"/>
                        </a:rPr>
                        <a:t>Pop</a:t>
                      </a:r>
                      <a:r>
                        <a:rPr lang="en-US" dirty="0">
                          <a:latin typeface="Arial" panose="020B0604020202020204" pitchFamily="34" charset="0"/>
                          <a:cs typeface="Arial" panose="020B0604020202020204" pitchFamily="34" charset="0"/>
                        </a:rPr>
                        <a:t> method. Call the </a:t>
                      </a:r>
                      <a:r>
                        <a:rPr lang="en-US" sz="1800" kern="1200" dirty="0">
                          <a:solidFill>
                            <a:schemeClr val="dk1"/>
                          </a:solidFill>
                          <a:latin typeface="Courier New" panose="02070309020205020404" pitchFamily="49" charset="0"/>
                          <a:ea typeface="+mn-ea"/>
                          <a:cs typeface="Courier New" panose="02070309020205020404" pitchFamily="49" charset="0"/>
                        </a:rPr>
                        <a:t>Peek</a:t>
                      </a:r>
                      <a:r>
                        <a:rPr lang="en-US" dirty="0">
                          <a:latin typeface="Arial" panose="020B0604020202020204" pitchFamily="34" charset="0"/>
                          <a:cs typeface="Arial" panose="020B0604020202020204" pitchFamily="34" charset="0"/>
                        </a:rPr>
                        <a:t> method to see this value without removing it.</a:t>
                      </a:r>
                      <a:endParaRPr lang="it-IT"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47576403"/>
                  </a:ext>
                </a:extLst>
              </a:tr>
              <a:tr h="383805">
                <a:tc>
                  <a:txBody>
                    <a:bodyPr/>
                    <a:lstStyle/>
                    <a:p>
                      <a:r>
                        <a:rPr lang="it-IT" dirty="0">
                          <a:latin typeface="Arial" panose="020B0604020202020204" pitchFamily="34" charset="0"/>
                          <a:cs typeface="Arial" panose="020B0604020202020204" pitchFamily="34" charset="0"/>
                        </a:rPr>
                        <a:t>Queue</a:t>
                      </a:r>
                    </a:p>
                  </a:txBody>
                  <a:tcPr/>
                </a:tc>
                <a:tc>
                  <a:txBody>
                    <a:bodyPr/>
                    <a:lstStyle/>
                    <a:p>
                      <a:r>
                        <a:rPr lang="it-IT" dirty="0" err="1">
                          <a:latin typeface="Arial" panose="020B0604020202020204" pitchFamily="34" charset="0"/>
                          <a:cs typeface="Arial" panose="020B0604020202020204" pitchFamily="34" charset="0"/>
                        </a:rPr>
                        <a:t>Enqueue</a:t>
                      </a:r>
                      <a:endParaRPr lang="it-IT" dirty="0">
                        <a:latin typeface="Arial" panose="020B0604020202020204" pitchFamily="34" charset="0"/>
                        <a:cs typeface="Arial" panose="020B0604020202020204" pitchFamily="34" charset="0"/>
                      </a:endParaRPr>
                    </a:p>
                  </a:txBody>
                  <a:tcPr/>
                </a:tc>
                <a:tc>
                  <a:txBody>
                    <a:bodyPr/>
                    <a:lstStyle/>
                    <a:p>
                      <a:r>
                        <a:rPr lang="it-IT" dirty="0" err="1">
                          <a:latin typeface="Arial" panose="020B0604020202020204" pitchFamily="34" charset="0"/>
                          <a:cs typeface="Arial" panose="020B0604020202020204" pitchFamily="34" charset="0"/>
                        </a:rPr>
                        <a:t>Dequeue</a:t>
                      </a:r>
                      <a:endParaRPr lang="it-IT"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Queues always add a new item at the end of the queue using the </a:t>
                      </a:r>
                      <a:r>
                        <a:rPr lang="en-US" sz="1800" kern="1200" dirty="0">
                          <a:solidFill>
                            <a:schemeClr val="dk1"/>
                          </a:solidFill>
                          <a:latin typeface="Courier New" panose="02070309020205020404" pitchFamily="49" charset="0"/>
                          <a:ea typeface="+mn-ea"/>
                          <a:cs typeface="Courier New" panose="02070309020205020404" pitchFamily="49" charset="0"/>
                        </a:rPr>
                        <a:t>Enqueue</a:t>
                      </a:r>
                      <a:r>
                        <a:rPr lang="en-US" dirty="0">
                          <a:latin typeface="Arial" panose="020B0604020202020204" pitchFamily="34" charset="0"/>
                          <a:cs typeface="Arial" panose="020B0604020202020204" pitchFamily="34" charset="0"/>
                        </a:rPr>
                        <a:t> method. The first item is at the front of the queue. Items are always removed from the front of the queue using the </a:t>
                      </a:r>
                      <a:r>
                        <a:rPr lang="en-US" sz="1800" kern="1200" dirty="0">
                          <a:solidFill>
                            <a:schemeClr val="dk1"/>
                          </a:solidFill>
                          <a:latin typeface="Courier New" panose="02070309020205020404" pitchFamily="49" charset="0"/>
                          <a:ea typeface="+mn-ea"/>
                          <a:cs typeface="Courier New" panose="02070309020205020404" pitchFamily="49" charset="0"/>
                        </a:rPr>
                        <a:t>Dequeue</a:t>
                      </a:r>
                      <a:r>
                        <a:rPr lang="en-US" dirty="0">
                          <a:latin typeface="Arial" panose="020B0604020202020204" pitchFamily="34" charset="0"/>
                          <a:cs typeface="Arial" panose="020B0604020202020204" pitchFamily="34" charset="0"/>
                        </a:rPr>
                        <a:t> method. Call the </a:t>
                      </a:r>
                      <a:r>
                        <a:rPr lang="en-US" sz="1800" kern="1200" dirty="0">
                          <a:solidFill>
                            <a:schemeClr val="dk1"/>
                          </a:solidFill>
                          <a:latin typeface="Courier New" panose="02070309020205020404" pitchFamily="49" charset="0"/>
                          <a:ea typeface="+mn-ea"/>
                          <a:cs typeface="Courier New" panose="02070309020205020404" pitchFamily="49" charset="0"/>
                        </a:rPr>
                        <a:t>Peek</a:t>
                      </a:r>
                      <a:r>
                        <a:rPr lang="en-US" dirty="0">
                          <a:latin typeface="Arial" panose="020B0604020202020204" pitchFamily="34" charset="0"/>
                          <a:cs typeface="Arial" panose="020B0604020202020204" pitchFamily="34" charset="0"/>
                        </a:rPr>
                        <a:t> method to see this value without removing it</a:t>
                      </a:r>
                      <a:endParaRPr lang="it-IT"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62644864"/>
                  </a:ext>
                </a:extLst>
              </a:tr>
            </a:tbl>
          </a:graphicData>
        </a:graphic>
      </p:graphicFrame>
    </p:spTree>
    <p:extLst>
      <p:ext uri="{BB962C8B-B14F-4D97-AF65-F5344CB8AC3E}">
        <p14:creationId xmlns:p14="http://schemas.microsoft.com/office/powerpoint/2010/main" val="1895141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35247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Storing multiple objects in collections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13412" y="178454"/>
            <a:ext cx="7230938"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Sorting collections</a:t>
            </a:r>
          </a:p>
        </p:txBody>
      </p:sp>
      <p:sp>
        <p:nvSpPr>
          <p:cNvPr id="10" name="TextBox 9">
            <a:extLst>
              <a:ext uri="{FF2B5EF4-FFF2-40B4-BE49-F238E27FC236}">
                <a16:creationId xmlns:a16="http://schemas.microsoft.com/office/drawing/2014/main" id="{8B373175-DD23-4C7E-B58F-155D26A6A5CB}"/>
              </a:ext>
            </a:extLst>
          </p:cNvPr>
          <p:cNvSpPr txBox="1"/>
          <p:nvPr/>
        </p:nvSpPr>
        <p:spPr>
          <a:xfrm>
            <a:off x="360937" y="917523"/>
            <a:ext cx="11215367" cy="3284041"/>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a </a:t>
            </a:r>
            <a:r>
              <a:rPr lang="en-US" sz="1400" dirty="0">
                <a:latin typeface="Courier New" panose="02070309020205020404" pitchFamily="49" charset="0"/>
                <a:cs typeface="Courier New" panose="02070309020205020404" pitchFamily="49" charset="0"/>
              </a:rPr>
              <a:t>List&lt;T&gt;</a:t>
            </a:r>
            <a:r>
              <a:rPr lang="en-US" sz="1400" dirty="0">
                <a:latin typeface="Arial" panose="020B0604020202020204" pitchFamily="34" charset="0"/>
                <a:cs typeface="Arial" panose="020B0604020202020204" pitchFamily="34" charset="0"/>
              </a:rPr>
              <a:t> class can be sorted by manually calling its </a:t>
            </a:r>
            <a:r>
              <a:rPr lang="en-US" sz="1400" dirty="0">
                <a:latin typeface="Courier New" panose="02070309020205020404" pitchFamily="49" charset="0"/>
                <a:cs typeface="Courier New" panose="02070309020205020404" pitchFamily="49" charset="0"/>
              </a:rPr>
              <a:t>Sort</a:t>
            </a:r>
            <a:r>
              <a:rPr lang="en-US" sz="1400" dirty="0">
                <a:latin typeface="Arial" panose="020B0604020202020204" pitchFamily="34" charset="0"/>
                <a:cs typeface="Arial" panose="020B0604020202020204" pitchFamily="34" charset="0"/>
              </a:rPr>
              <a:t> method (but remember that the indexes of each item will change)</a:t>
            </a:r>
          </a:p>
          <a:p>
            <a:pPr>
              <a:lnSpc>
                <a:spcPct val="150000"/>
              </a:lnSpc>
            </a:pPr>
            <a:r>
              <a:rPr lang="en-US" sz="1400" dirty="0">
                <a:latin typeface="Arial" panose="020B0604020202020204" pitchFamily="34" charset="0"/>
                <a:cs typeface="Arial" panose="020B0604020202020204" pitchFamily="34" charset="0"/>
              </a:rPr>
              <a:t>manually sorting a list of </a:t>
            </a:r>
            <a:r>
              <a:rPr lang="en-US" sz="1400" dirty="0">
                <a:latin typeface="Courier New" panose="02070309020205020404" pitchFamily="49" charset="0"/>
                <a:cs typeface="Courier New" panose="02070309020205020404" pitchFamily="49" charset="0"/>
              </a:rPr>
              <a:t>string</a:t>
            </a:r>
            <a:r>
              <a:rPr lang="en-US" sz="1400" dirty="0">
                <a:latin typeface="Arial" panose="020B0604020202020204" pitchFamily="34" charset="0"/>
                <a:cs typeface="Arial" panose="020B0604020202020204" pitchFamily="34" charset="0"/>
              </a:rPr>
              <a:t> values or other built-in types will work without extra effort on your part, but if you create a collection of your own type, then that type must implement an interface named </a:t>
            </a:r>
            <a:r>
              <a:rPr lang="en-US" sz="1400" dirty="0" err="1">
                <a:latin typeface="Courier New" panose="02070309020205020404" pitchFamily="49" charset="0"/>
                <a:cs typeface="Courier New" panose="02070309020205020404" pitchFamily="49" charset="0"/>
              </a:rPr>
              <a:t>Icomparable</a:t>
            </a:r>
            <a:endParaRPr lang="en-US" sz="1400" dirty="0">
              <a:latin typeface="Arial" panose="020B0604020202020204" pitchFamily="34" charset="0"/>
              <a:cs typeface="Arial" panose="020B0604020202020204" pitchFamily="34" charset="0"/>
            </a:endParaRP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a </a:t>
            </a:r>
            <a:r>
              <a:rPr lang="en-US" sz="1400" dirty="0">
                <a:latin typeface="Courier New" panose="02070309020205020404" pitchFamily="49" charset="0"/>
                <a:cs typeface="Courier New" panose="02070309020205020404" pitchFamily="49" charset="0"/>
              </a:rPr>
              <a:t>Stack&lt;T&gt;</a:t>
            </a:r>
            <a:r>
              <a:rPr lang="en-US" sz="1400" dirty="0">
                <a:latin typeface="Arial" panose="020B0604020202020204" pitchFamily="34" charset="0"/>
                <a:cs typeface="Arial" panose="020B0604020202020204" pitchFamily="34" charset="0"/>
              </a:rPr>
              <a:t> or </a:t>
            </a:r>
            <a:r>
              <a:rPr lang="en-US" sz="1400" dirty="0">
                <a:latin typeface="Courier New" panose="02070309020205020404" pitchFamily="49" charset="0"/>
                <a:cs typeface="Courier New" panose="02070309020205020404" pitchFamily="49" charset="0"/>
              </a:rPr>
              <a:t>Queue&lt;T&gt; </a:t>
            </a:r>
            <a:r>
              <a:rPr lang="en-US" sz="1400" dirty="0">
                <a:latin typeface="Arial" panose="020B0604020202020204" pitchFamily="34" charset="0"/>
                <a:cs typeface="Arial" panose="020B0604020202020204" pitchFamily="34" charset="0"/>
              </a:rPr>
              <a:t>collection cannot be sorted because you wouldn't usually want that functionality; for example, you would probably never sort a queue of guests checking into a hotel</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there are multiple auto-sorting collections to choose from</a:t>
            </a:r>
          </a:p>
          <a:p>
            <a:pPr>
              <a:lnSpc>
                <a:spcPct val="150000"/>
              </a:lnSpc>
            </a:pPr>
            <a:r>
              <a:rPr lang="en-US" sz="1400" dirty="0">
                <a:latin typeface="Arial" panose="020B0604020202020204" pitchFamily="34" charset="0"/>
                <a:cs typeface="Arial" panose="020B0604020202020204" pitchFamily="34" charset="0"/>
              </a:rPr>
              <a:t>the differences between these sorted collections can have an impact on the memory requirements and performance of your application, so it is worth putting effort into picking the most appropriate option for your requirements</a:t>
            </a:r>
          </a:p>
        </p:txBody>
      </p:sp>
    </p:spTree>
    <p:extLst>
      <p:ext uri="{BB962C8B-B14F-4D97-AF65-F5344CB8AC3E}">
        <p14:creationId xmlns:p14="http://schemas.microsoft.com/office/powerpoint/2010/main" val="1787895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35247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Storing multiple objects in collections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13412" y="178454"/>
            <a:ext cx="7230938"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Sorting collections</a:t>
            </a:r>
          </a:p>
        </p:txBody>
      </p:sp>
      <p:sp>
        <p:nvSpPr>
          <p:cNvPr id="10" name="TextBox 9">
            <a:extLst>
              <a:ext uri="{FF2B5EF4-FFF2-40B4-BE49-F238E27FC236}">
                <a16:creationId xmlns:a16="http://schemas.microsoft.com/office/drawing/2014/main" id="{8B373175-DD23-4C7E-B58F-155D26A6A5CB}"/>
              </a:ext>
            </a:extLst>
          </p:cNvPr>
          <p:cNvSpPr txBox="1"/>
          <p:nvPr/>
        </p:nvSpPr>
        <p:spPr>
          <a:xfrm>
            <a:off x="360937" y="801699"/>
            <a:ext cx="11215367" cy="375552"/>
          </a:xfrm>
          <a:prstGeom prst="rect">
            <a:avLst/>
          </a:prstGeom>
          <a:noFill/>
        </p:spPr>
        <p:txBody>
          <a:bodyPr wrap="square">
            <a:spAutoFit/>
          </a:bodyPr>
          <a:lstStyle/>
          <a:p>
            <a:pPr>
              <a:lnSpc>
                <a:spcPct val="150000"/>
              </a:lnSpc>
            </a:pPr>
            <a:r>
              <a:rPr lang="en-US" sz="1400" b="1" dirty="0">
                <a:latin typeface="Arial" panose="020B0604020202020204" pitchFamily="34" charset="0"/>
                <a:cs typeface="Arial" panose="020B0604020202020204" pitchFamily="34" charset="0"/>
              </a:rPr>
              <a:t>Some common auto-sorting collections</a:t>
            </a:r>
            <a:endParaRPr lang="en-US" sz="1400" dirty="0">
              <a:latin typeface="Arial" panose="020B0604020202020204" pitchFamily="34" charset="0"/>
              <a:cs typeface="Arial" panose="020B0604020202020204" pitchFamily="34" charset="0"/>
            </a:endParaRPr>
          </a:p>
        </p:txBody>
      </p:sp>
      <p:graphicFrame>
        <p:nvGraphicFramePr>
          <p:cNvPr id="3" name="Table 4">
            <a:extLst>
              <a:ext uri="{FF2B5EF4-FFF2-40B4-BE49-F238E27FC236}">
                <a16:creationId xmlns:a16="http://schemas.microsoft.com/office/drawing/2014/main" id="{5783AEFE-9D98-40D0-BA80-F5B5FE1C2100}"/>
              </a:ext>
            </a:extLst>
          </p:cNvPr>
          <p:cNvGraphicFramePr>
            <a:graphicFrameLocks noGrp="1"/>
          </p:cNvGraphicFramePr>
          <p:nvPr>
            <p:extLst>
              <p:ext uri="{D42A27DB-BD31-4B8C-83A1-F6EECF244321}">
                <p14:modId xmlns:p14="http://schemas.microsoft.com/office/powerpoint/2010/main" val="2206662494"/>
              </p:ext>
            </p:extLst>
          </p:nvPr>
        </p:nvGraphicFramePr>
        <p:xfrm>
          <a:off x="360937" y="1871853"/>
          <a:ext cx="11583413" cy="1809888"/>
        </p:xfrm>
        <a:graphic>
          <a:graphicData uri="http://schemas.openxmlformats.org/drawingml/2006/table">
            <a:tbl>
              <a:tblPr firstRow="1" bandRow="1">
                <a:tableStyleId>{5C22544A-7EE6-4342-B048-85BDC9FD1C3A}</a:tableStyleId>
              </a:tblPr>
              <a:tblGrid>
                <a:gridCol w="3717287">
                  <a:extLst>
                    <a:ext uri="{9D8B030D-6E8A-4147-A177-3AD203B41FA5}">
                      <a16:colId xmlns:a16="http://schemas.microsoft.com/office/drawing/2014/main" val="829816109"/>
                    </a:ext>
                  </a:extLst>
                </a:gridCol>
                <a:gridCol w="7866126">
                  <a:extLst>
                    <a:ext uri="{9D8B030D-6E8A-4147-A177-3AD203B41FA5}">
                      <a16:colId xmlns:a16="http://schemas.microsoft.com/office/drawing/2014/main" val="3369610917"/>
                    </a:ext>
                  </a:extLst>
                </a:gridCol>
              </a:tblGrid>
              <a:tr h="662458">
                <a:tc>
                  <a:txBody>
                    <a:bodyPr/>
                    <a:lstStyle/>
                    <a:p>
                      <a:r>
                        <a:rPr lang="it-IT" dirty="0">
                          <a:latin typeface="Arial" panose="020B0604020202020204" pitchFamily="34" charset="0"/>
                          <a:cs typeface="Arial" panose="020B0604020202020204" pitchFamily="34" charset="0"/>
                        </a:rPr>
                        <a:t>Collection</a:t>
                      </a:r>
                    </a:p>
                  </a:txBody>
                  <a:tcPr/>
                </a:tc>
                <a:tc>
                  <a:txBody>
                    <a:bodyPr/>
                    <a:lstStyle/>
                    <a:p>
                      <a:r>
                        <a:rPr lang="it-IT" dirty="0" err="1">
                          <a:latin typeface="Arial" panose="020B0604020202020204" pitchFamily="34" charset="0"/>
                          <a:cs typeface="Arial" panose="020B0604020202020204" pitchFamily="34" charset="0"/>
                        </a:rPr>
                        <a:t>Description</a:t>
                      </a:r>
                      <a:endParaRPr lang="it-IT"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74279566"/>
                  </a:ext>
                </a:extLst>
              </a:tr>
              <a:tr h="397865">
                <a:tc>
                  <a:txBody>
                    <a:bodyPr/>
                    <a:lstStyle/>
                    <a:p>
                      <a:r>
                        <a:rPr lang="it-IT" sz="1800" kern="1200" dirty="0" err="1">
                          <a:solidFill>
                            <a:schemeClr val="dk1"/>
                          </a:solidFill>
                          <a:latin typeface="Arial" panose="020B0604020202020204" pitchFamily="34" charset="0"/>
                          <a:ea typeface="+mn-ea"/>
                          <a:cs typeface="Arial" panose="020B0604020202020204" pitchFamily="34" charset="0"/>
                        </a:rPr>
                        <a:t>SortedDictionary</a:t>
                      </a:r>
                      <a:r>
                        <a:rPr lang="it-IT" sz="1800" kern="1200" dirty="0">
                          <a:solidFill>
                            <a:schemeClr val="dk1"/>
                          </a:solidFill>
                          <a:latin typeface="Arial" panose="020B0604020202020204" pitchFamily="34" charset="0"/>
                          <a:ea typeface="+mn-ea"/>
                          <a:cs typeface="Arial" panose="020B0604020202020204" pitchFamily="34" charset="0"/>
                        </a:rPr>
                        <a:t>&lt;</a:t>
                      </a:r>
                      <a:r>
                        <a:rPr lang="it-IT" sz="1800" kern="1200" dirty="0" err="1">
                          <a:solidFill>
                            <a:schemeClr val="dk1"/>
                          </a:solidFill>
                          <a:latin typeface="Arial" panose="020B0604020202020204" pitchFamily="34" charset="0"/>
                          <a:ea typeface="+mn-ea"/>
                          <a:cs typeface="Arial" panose="020B0604020202020204" pitchFamily="34" charset="0"/>
                        </a:rPr>
                        <a:t>TKey</a:t>
                      </a:r>
                      <a:r>
                        <a:rPr lang="it-IT" sz="1800" kern="1200" dirty="0">
                          <a:solidFill>
                            <a:schemeClr val="dk1"/>
                          </a:solidFill>
                          <a:latin typeface="Arial" panose="020B0604020202020204" pitchFamily="34" charset="0"/>
                          <a:ea typeface="+mn-ea"/>
                          <a:cs typeface="Arial" panose="020B0604020202020204" pitchFamily="34" charset="0"/>
                        </a:rPr>
                        <a:t>, </a:t>
                      </a:r>
                      <a:r>
                        <a:rPr lang="it-IT" sz="1800" kern="1200" dirty="0" err="1">
                          <a:solidFill>
                            <a:schemeClr val="dk1"/>
                          </a:solidFill>
                          <a:latin typeface="Arial" panose="020B0604020202020204" pitchFamily="34" charset="0"/>
                          <a:ea typeface="+mn-ea"/>
                          <a:cs typeface="Arial" panose="020B0604020202020204" pitchFamily="34" charset="0"/>
                        </a:rPr>
                        <a:t>TValue</a:t>
                      </a:r>
                      <a:r>
                        <a:rPr lang="it-IT" sz="1800" kern="1200" dirty="0">
                          <a:solidFill>
                            <a:schemeClr val="dk1"/>
                          </a:solidFill>
                          <a:latin typeface="Arial" panose="020B0604020202020204" pitchFamily="34" charset="0"/>
                          <a:ea typeface="+mn-ea"/>
                          <a:cs typeface="Arial" panose="020B0604020202020204" pitchFamily="34" charset="0"/>
                        </a:rPr>
                        <a:t>&gt;</a:t>
                      </a:r>
                    </a:p>
                  </a:txBody>
                  <a:tcPr/>
                </a:tc>
                <a:tc>
                  <a:txBody>
                    <a:bodyPr/>
                    <a:lstStyle/>
                    <a:p>
                      <a:r>
                        <a:rPr lang="en-US" dirty="0">
                          <a:latin typeface="Arial" panose="020B0604020202020204" pitchFamily="34" charset="0"/>
                          <a:cs typeface="Arial" panose="020B0604020202020204" pitchFamily="34" charset="0"/>
                        </a:rPr>
                        <a:t>a collection of key/value pairs that are sorted by key</a:t>
                      </a:r>
                    </a:p>
                  </a:txBody>
                  <a:tcPr/>
                </a:tc>
                <a:extLst>
                  <a:ext uri="{0D108BD9-81ED-4DB2-BD59-A6C34878D82A}">
                    <a16:rowId xmlns:a16="http://schemas.microsoft.com/office/drawing/2014/main" val="2661568698"/>
                  </a:ext>
                </a:extLst>
              </a:tr>
              <a:tr h="0">
                <a:tc>
                  <a:txBody>
                    <a:bodyPr/>
                    <a:lstStyle/>
                    <a:p>
                      <a:r>
                        <a:rPr lang="it-IT" sz="1800" kern="1200" dirty="0" err="1">
                          <a:solidFill>
                            <a:schemeClr val="dk1"/>
                          </a:solidFill>
                          <a:latin typeface="Arial" panose="020B0604020202020204" pitchFamily="34" charset="0"/>
                          <a:ea typeface="+mn-ea"/>
                          <a:cs typeface="Arial" panose="020B0604020202020204" pitchFamily="34" charset="0"/>
                        </a:rPr>
                        <a:t>SortedList</a:t>
                      </a:r>
                      <a:r>
                        <a:rPr lang="it-IT" sz="1800" kern="1200" dirty="0">
                          <a:solidFill>
                            <a:schemeClr val="dk1"/>
                          </a:solidFill>
                          <a:latin typeface="Arial" panose="020B0604020202020204" pitchFamily="34" charset="0"/>
                          <a:ea typeface="+mn-ea"/>
                          <a:cs typeface="Arial" panose="020B0604020202020204" pitchFamily="34" charset="0"/>
                        </a:rPr>
                        <a:t>&lt;</a:t>
                      </a:r>
                      <a:r>
                        <a:rPr lang="it-IT" sz="1800" kern="1200" dirty="0" err="1">
                          <a:solidFill>
                            <a:schemeClr val="dk1"/>
                          </a:solidFill>
                          <a:latin typeface="Arial" panose="020B0604020202020204" pitchFamily="34" charset="0"/>
                          <a:ea typeface="+mn-ea"/>
                          <a:cs typeface="Arial" panose="020B0604020202020204" pitchFamily="34" charset="0"/>
                        </a:rPr>
                        <a:t>TKey</a:t>
                      </a:r>
                      <a:r>
                        <a:rPr lang="it-IT" sz="1800" kern="1200" dirty="0">
                          <a:solidFill>
                            <a:schemeClr val="dk1"/>
                          </a:solidFill>
                          <a:latin typeface="Arial" panose="020B0604020202020204" pitchFamily="34" charset="0"/>
                          <a:ea typeface="+mn-ea"/>
                          <a:cs typeface="Arial" panose="020B0604020202020204" pitchFamily="34" charset="0"/>
                        </a:rPr>
                        <a:t>, </a:t>
                      </a:r>
                      <a:r>
                        <a:rPr lang="it-IT" sz="1800" kern="1200" dirty="0" err="1">
                          <a:solidFill>
                            <a:schemeClr val="dk1"/>
                          </a:solidFill>
                          <a:latin typeface="Arial" panose="020B0604020202020204" pitchFamily="34" charset="0"/>
                          <a:ea typeface="+mn-ea"/>
                          <a:cs typeface="Arial" panose="020B0604020202020204" pitchFamily="34" charset="0"/>
                        </a:rPr>
                        <a:t>TValue</a:t>
                      </a:r>
                      <a:r>
                        <a:rPr lang="it-IT" sz="1800" kern="1200" dirty="0">
                          <a:solidFill>
                            <a:schemeClr val="dk1"/>
                          </a:solidFill>
                          <a:latin typeface="Arial" panose="020B0604020202020204" pitchFamily="34" charset="0"/>
                          <a:ea typeface="+mn-ea"/>
                          <a:cs typeface="Arial" panose="020B0604020202020204" pitchFamily="34" charset="0"/>
                        </a:rPr>
                        <a:t>&gt;</a:t>
                      </a:r>
                    </a:p>
                  </a:txBody>
                  <a:tcPr/>
                </a:tc>
                <a:tc>
                  <a:txBody>
                    <a:bodyPr/>
                    <a:lstStyle/>
                    <a:p>
                      <a:r>
                        <a:rPr lang="en-US" dirty="0">
                          <a:latin typeface="Arial" panose="020B0604020202020204" pitchFamily="34" charset="0"/>
                          <a:cs typeface="Arial" panose="020B0604020202020204" pitchFamily="34" charset="0"/>
                        </a:rPr>
                        <a:t>a collection of key/value pairs that are sorted by key</a:t>
                      </a:r>
                      <a:endParaRPr lang="it-IT"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05732754"/>
                  </a:ext>
                </a:extLst>
              </a:tr>
              <a:tr h="383805">
                <a:tc>
                  <a:txBody>
                    <a:bodyPr/>
                    <a:lstStyle/>
                    <a:p>
                      <a:r>
                        <a:rPr lang="it-IT" sz="1800" kern="1200" dirty="0" err="1">
                          <a:solidFill>
                            <a:schemeClr val="dk1"/>
                          </a:solidFill>
                          <a:latin typeface="Arial" panose="020B0604020202020204" pitchFamily="34" charset="0"/>
                          <a:ea typeface="+mn-ea"/>
                          <a:cs typeface="Arial" panose="020B0604020202020204" pitchFamily="34" charset="0"/>
                        </a:rPr>
                        <a:t>SortedSet</a:t>
                      </a:r>
                      <a:r>
                        <a:rPr lang="it-IT" sz="1800" kern="1200" dirty="0">
                          <a:solidFill>
                            <a:schemeClr val="dk1"/>
                          </a:solidFill>
                          <a:latin typeface="Arial" panose="020B0604020202020204" pitchFamily="34" charset="0"/>
                          <a:ea typeface="+mn-ea"/>
                          <a:cs typeface="Arial" panose="020B0604020202020204" pitchFamily="34" charset="0"/>
                        </a:rPr>
                        <a:t>&lt;T&gt;</a:t>
                      </a:r>
                    </a:p>
                  </a:txBody>
                  <a:tcPr/>
                </a:tc>
                <a:tc>
                  <a:txBody>
                    <a:bodyPr/>
                    <a:lstStyle/>
                    <a:p>
                      <a:r>
                        <a:rPr lang="en-US" dirty="0">
                          <a:latin typeface="Arial" panose="020B0604020202020204" pitchFamily="34" charset="0"/>
                          <a:cs typeface="Arial" panose="020B0604020202020204" pitchFamily="34" charset="0"/>
                        </a:rPr>
                        <a:t>a collection of unique objects that are maintained in a sorted order</a:t>
                      </a:r>
                      <a:endParaRPr lang="it-IT"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15676332"/>
                  </a:ext>
                </a:extLst>
              </a:tr>
            </a:tbl>
          </a:graphicData>
        </a:graphic>
      </p:graphicFrame>
    </p:spTree>
    <p:extLst>
      <p:ext uri="{BB962C8B-B14F-4D97-AF65-F5344CB8AC3E}">
        <p14:creationId xmlns:p14="http://schemas.microsoft.com/office/powerpoint/2010/main" val="479635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35247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Storing multiple objects in collections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13412" y="178454"/>
            <a:ext cx="7230938"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Good practice with collections</a:t>
            </a:r>
          </a:p>
        </p:txBody>
      </p:sp>
      <p:sp>
        <p:nvSpPr>
          <p:cNvPr id="10" name="TextBox 9">
            <a:extLst>
              <a:ext uri="{FF2B5EF4-FFF2-40B4-BE49-F238E27FC236}">
                <a16:creationId xmlns:a16="http://schemas.microsoft.com/office/drawing/2014/main" id="{8B373175-DD23-4C7E-B58F-155D26A6A5CB}"/>
              </a:ext>
            </a:extLst>
          </p:cNvPr>
          <p:cNvSpPr txBox="1"/>
          <p:nvPr/>
        </p:nvSpPr>
        <p:spPr>
          <a:xfrm>
            <a:off x="360937" y="801699"/>
            <a:ext cx="11215367" cy="710964"/>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you need to create a method to process a collection</a:t>
            </a:r>
          </a:p>
          <a:p>
            <a:pPr>
              <a:lnSpc>
                <a:spcPct val="150000"/>
              </a:lnSpc>
            </a:pPr>
            <a:r>
              <a:rPr lang="en-US" sz="1400" dirty="0">
                <a:latin typeface="Arial" panose="020B0604020202020204" pitchFamily="34" charset="0"/>
                <a:cs typeface="Arial" panose="020B0604020202020204" pitchFamily="34" charset="0"/>
              </a:rPr>
              <a:t>for maximum flexibility, you could declare the input parameter to be </a:t>
            </a:r>
            <a:r>
              <a:rPr lang="en-US" sz="1400" dirty="0" err="1">
                <a:latin typeface="Courier New" panose="02070309020205020404" pitchFamily="49" charset="0"/>
                <a:cs typeface="Courier New" panose="02070309020205020404" pitchFamily="49" charset="0"/>
              </a:rPr>
              <a:t>IEnumerable</a:t>
            </a:r>
            <a:r>
              <a:rPr lang="en-US" sz="1400" dirty="0">
                <a:latin typeface="Courier New" panose="02070309020205020404" pitchFamily="49" charset="0"/>
                <a:cs typeface="Courier New" panose="02070309020205020404" pitchFamily="49" charset="0"/>
              </a:rPr>
              <a:t>&lt;T&gt; </a:t>
            </a:r>
            <a:r>
              <a:rPr lang="en-US" sz="1400" dirty="0">
                <a:latin typeface="Arial" panose="020B0604020202020204" pitchFamily="34" charset="0"/>
                <a:cs typeface="Arial" panose="020B0604020202020204" pitchFamily="34" charset="0"/>
              </a:rPr>
              <a:t>and make the method generic</a:t>
            </a:r>
          </a:p>
        </p:txBody>
      </p:sp>
      <p:sp>
        <p:nvSpPr>
          <p:cNvPr id="8" name="TextBox 7">
            <a:extLst>
              <a:ext uri="{FF2B5EF4-FFF2-40B4-BE49-F238E27FC236}">
                <a16:creationId xmlns:a16="http://schemas.microsoft.com/office/drawing/2014/main" id="{9A6D3BAA-F347-4869-9D36-02D958670338}"/>
              </a:ext>
            </a:extLst>
          </p:cNvPr>
          <p:cNvSpPr txBox="1"/>
          <p:nvPr/>
        </p:nvSpPr>
        <p:spPr>
          <a:xfrm>
            <a:off x="1942212" y="1660000"/>
            <a:ext cx="8307575" cy="1169551"/>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ProcessCollection</a:t>
            </a:r>
            <a:r>
              <a:rPr lang="en-US" sz="1400" dirty="0">
                <a:latin typeface="Courier New" panose="02070309020205020404" pitchFamily="49" charset="0"/>
                <a:cs typeface="Courier New" panose="02070309020205020404" pitchFamily="49" charset="0"/>
              </a:rPr>
              <a:t>&lt;T&gt;(</a:t>
            </a:r>
            <a:r>
              <a:rPr lang="en-US" sz="1400" dirty="0" err="1">
                <a:latin typeface="Courier New" panose="02070309020205020404" pitchFamily="49" charset="0"/>
                <a:cs typeface="Courier New" panose="02070309020205020404" pitchFamily="49" charset="0"/>
              </a:rPr>
              <a:t>IEnumerable</a:t>
            </a:r>
            <a:r>
              <a:rPr lang="en-US" sz="1400" dirty="0">
                <a:latin typeface="Courier New" panose="02070309020205020404" pitchFamily="49" charset="0"/>
                <a:cs typeface="Courier New" panose="02070309020205020404" pitchFamily="49" charset="0"/>
              </a:rPr>
              <a:t>&lt;T&gt; collection)</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process the items in the collection,</a:t>
            </a:r>
          </a:p>
          <a:p>
            <a:r>
              <a:rPr lang="en-US" sz="1400" dirty="0">
                <a:latin typeface="Courier New" panose="02070309020205020404" pitchFamily="49" charset="0"/>
                <a:cs typeface="Courier New" panose="02070309020205020404" pitchFamily="49" charset="0"/>
              </a:rPr>
              <a:t>  // perhaps using a foreach statement</a:t>
            </a:r>
          </a:p>
          <a:p>
            <a:r>
              <a:rPr lang="en-US" sz="14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B3379C73-7C0E-40D3-A6C2-369DE6195C2A}"/>
              </a:ext>
            </a:extLst>
          </p:cNvPr>
          <p:cNvSpPr txBox="1"/>
          <p:nvPr/>
        </p:nvSpPr>
        <p:spPr>
          <a:xfrm>
            <a:off x="360937" y="3169040"/>
            <a:ext cx="11215367" cy="2637710"/>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you could pass an array, a list, a queue, a stack, or anything else that implements </a:t>
            </a:r>
            <a:r>
              <a:rPr lang="en-US" sz="1400" dirty="0" err="1">
                <a:latin typeface="Courier New" panose="02070309020205020404" pitchFamily="49" charset="0"/>
                <a:cs typeface="Courier New" panose="02070309020205020404" pitchFamily="49" charset="0"/>
              </a:rPr>
              <a:t>IEnumerable</a:t>
            </a:r>
            <a:r>
              <a:rPr lang="en-US" sz="1400" dirty="0">
                <a:latin typeface="Courier New" panose="02070309020205020404" pitchFamily="49" charset="0"/>
                <a:cs typeface="Courier New" panose="02070309020205020404" pitchFamily="49" charset="0"/>
              </a:rPr>
              <a:t>&lt;T&gt;</a:t>
            </a:r>
            <a:r>
              <a:rPr lang="en-US" sz="1400" dirty="0">
                <a:latin typeface="Arial" panose="020B0604020202020204" pitchFamily="34" charset="0"/>
                <a:cs typeface="Arial" panose="020B0604020202020204" pitchFamily="34" charset="0"/>
              </a:rPr>
              <a:t> into this method and it will process the items</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however, the flexibility to pass any collection to this method comes at a performance cost</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one of the performance problems with </a:t>
            </a:r>
            <a:r>
              <a:rPr lang="en-US" sz="1400" dirty="0" err="1">
                <a:latin typeface="Courier New" panose="02070309020205020404" pitchFamily="49" charset="0"/>
                <a:cs typeface="Courier New" panose="02070309020205020404" pitchFamily="49" charset="0"/>
              </a:rPr>
              <a:t>IEnumerable</a:t>
            </a:r>
            <a:r>
              <a:rPr lang="en-US" sz="1400" dirty="0">
                <a:latin typeface="Courier New" panose="02070309020205020404" pitchFamily="49" charset="0"/>
                <a:cs typeface="Courier New" panose="02070309020205020404" pitchFamily="49" charset="0"/>
              </a:rPr>
              <a:t>&lt;T&gt; </a:t>
            </a:r>
            <a:r>
              <a:rPr lang="en-US" sz="1400" dirty="0">
                <a:latin typeface="Arial" panose="020B0604020202020204" pitchFamily="34" charset="0"/>
                <a:cs typeface="Arial" panose="020B0604020202020204" pitchFamily="34" charset="0"/>
              </a:rPr>
              <a:t>is also one of its benefits: deferred execution, also known as lazy loading: types that implement this interface do not have to implement deferred execution, but many do</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the worst performance problem with </a:t>
            </a:r>
            <a:r>
              <a:rPr lang="en-US" sz="1400" dirty="0" err="1">
                <a:latin typeface="Courier New" panose="02070309020205020404" pitchFamily="49" charset="0"/>
                <a:cs typeface="Courier New" panose="02070309020205020404" pitchFamily="49" charset="0"/>
              </a:rPr>
              <a:t>IEnumerable</a:t>
            </a:r>
            <a:r>
              <a:rPr lang="en-US" sz="1400" dirty="0">
                <a:latin typeface="Courier New" panose="02070309020205020404" pitchFamily="49" charset="0"/>
                <a:cs typeface="Courier New" panose="02070309020205020404" pitchFamily="49" charset="0"/>
              </a:rPr>
              <a:t>&lt;T&gt; </a:t>
            </a:r>
            <a:r>
              <a:rPr lang="en-US" sz="1400" dirty="0">
                <a:latin typeface="Arial" panose="020B0604020202020204" pitchFamily="34" charset="0"/>
                <a:cs typeface="Arial" panose="020B0604020202020204" pitchFamily="34" charset="0"/>
              </a:rPr>
              <a:t>is that the iteration has to allocate an object on the heap; to avoid this memory allocation, you should define your method using a concrete type, as shown in the next piece of code…</a:t>
            </a:r>
          </a:p>
        </p:txBody>
      </p:sp>
    </p:spTree>
    <p:extLst>
      <p:ext uri="{BB962C8B-B14F-4D97-AF65-F5344CB8AC3E}">
        <p14:creationId xmlns:p14="http://schemas.microsoft.com/office/powerpoint/2010/main" val="3633465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35247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Storing multiple objects in collections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13412" y="178454"/>
            <a:ext cx="7230938"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Good practice with collections</a:t>
            </a:r>
          </a:p>
        </p:txBody>
      </p:sp>
      <p:sp>
        <p:nvSpPr>
          <p:cNvPr id="10" name="TextBox 9">
            <a:extLst>
              <a:ext uri="{FF2B5EF4-FFF2-40B4-BE49-F238E27FC236}">
                <a16:creationId xmlns:a16="http://schemas.microsoft.com/office/drawing/2014/main" id="{8B373175-DD23-4C7E-B58F-155D26A6A5CB}"/>
              </a:ext>
            </a:extLst>
          </p:cNvPr>
          <p:cNvSpPr txBox="1"/>
          <p:nvPr/>
        </p:nvSpPr>
        <p:spPr>
          <a:xfrm>
            <a:off x="360937" y="801699"/>
            <a:ext cx="11215367" cy="1991379"/>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this will use the </a:t>
            </a:r>
            <a:r>
              <a:rPr lang="en-US" sz="1400" dirty="0">
                <a:latin typeface="Courier New" panose="02070309020205020404" pitchFamily="49" charset="0"/>
                <a:cs typeface="Courier New" panose="02070309020205020404" pitchFamily="49" charset="0"/>
              </a:rPr>
              <a:t>List&lt;T&gt;.Enumerator </a:t>
            </a:r>
            <a:r>
              <a:rPr lang="en-US" sz="1400" dirty="0" err="1">
                <a:latin typeface="Courier New" panose="02070309020205020404" pitchFamily="49" charset="0"/>
                <a:cs typeface="Courier New" panose="02070309020205020404" pitchFamily="49" charset="0"/>
              </a:rPr>
              <a:t>GetEnumerator</a:t>
            </a:r>
            <a:r>
              <a:rPr lang="en-US" sz="1400" dirty="0">
                <a:latin typeface="Courier New" panose="02070309020205020404" pitchFamily="49" charset="0"/>
                <a:cs typeface="Courier New" panose="02070309020205020404" pitchFamily="49" charset="0"/>
              </a:rPr>
              <a:t>() </a:t>
            </a:r>
            <a:r>
              <a:rPr lang="en-US" sz="1400" dirty="0">
                <a:latin typeface="Arial" panose="020B0604020202020204" pitchFamily="34" charset="0"/>
                <a:cs typeface="Arial" panose="020B0604020202020204" pitchFamily="34" charset="0"/>
              </a:rPr>
              <a:t>method that returns a </a:t>
            </a:r>
            <a:r>
              <a:rPr lang="en-US" sz="1400" dirty="0">
                <a:latin typeface="Courier New" panose="02070309020205020404" pitchFamily="49" charset="0"/>
                <a:cs typeface="Courier New" panose="02070309020205020404" pitchFamily="49" charset="0"/>
              </a:rPr>
              <a:t>struct</a:t>
            </a:r>
            <a:r>
              <a:rPr lang="en-US" sz="1400" dirty="0">
                <a:latin typeface="Arial" panose="020B0604020202020204" pitchFamily="34" charset="0"/>
                <a:cs typeface="Arial" panose="020B0604020202020204" pitchFamily="34" charset="0"/>
              </a:rPr>
              <a:t> instead of the </a:t>
            </a:r>
            <a:r>
              <a:rPr lang="en-US" sz="1400" dirty="0" err="1">
                <a:latin typeface="Courier New" panose="02070309020205020404" pitchFamily="49" charset="0"/>
                <a:cs typeface="Courier New" panose="02070309020205020404" pitchFamily="49" charset="0"/>
              </a:rPr>
              <a:t>IEnumerator</a:t>
            </a:r>
            <a:r>
              <a:rPr lang="en-US" sz="1400" dirty="0">
                <a:latin typeface="Courier New" panose="02070309020205020404" pitchFamily="49" charset="0"/>
                <a:cs typeface="Courier New" panose="02070309020205020404" pitchFamily="49" charset="0"/>
              </a:rPr>
              <a:t>&lt;T&gt; </a:t>
            </a:r>
            <a:r>
              <a:rPr lang="en-US" sz="1400" dirty="0" err="1">
                <a:latin typeface="Courier New" panose="02070309020205020404" pitchFamily="49" charset="0"/>
                <a:cs typeface="Courier New" panose="02070309020205020404" pitchFamily="49" charset="0"/>
              </a:rPr>
              <a:t>GetEnumerator</a:t>
            </a:r>
            <a:r>
              <a:rPr lang="en-US" sz="1400" dirty="0">
                <a:latin typeface="Courier New" panose="02070309020205020404" pitchFamily="49" charset="0"/>
                <a:cs typeface="Courier New" panose="02070309020205020404" pitchFamily="49" charset="0"/>
              </a:rPr>
              <a:t>() </a:t>
            </a:r>
            <a:r>
              <a:rPr lang="en-US" sz="1400" dirty="0">
                <a:latin typeface="Arial" panose="020B0604020202020204" pitchFamily="34" charset="0"/>
                <a:cs typeface="Arial" panose="020B0604020202020204" pitchFamily="34" charset="0"/>
              </a:rPr>
              <a:t>method that returns a reference type</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your code will be two to three times faster and require less memory</a:t>
            </a:r>
          </a:p>
          <a:p>
            <a:pPr>
              <a:lnSpc>
                <a:spcPct val="150000"/>
              </a:lnSpc>
            </a:pPr>
            <a:r>
              <a:rPr lang="en-US" sz="1400" dirty="0">
                <a:latin typeface="Arial" panose="020B0604020202020204" pitchFamily="34" charset="0"/>
                <a:cs typeface="Arial" panose="020B0604020202020204" pitchFamily="34" charset="0"/>
              </a:rPr>
              <a:t>as with all recommendations related to performance, you should confirm the benefit by running performance tests on your actual code in a product environment</a:t>
            </a:r>
          </a:p>
        </p:txBody>
      </p:sp>
      <p:sp>
        <p:nvSpPr>
          <p:cNvPr id="11" name="TextBox 10">
            <a:extLst>
              <a:ext uri="{FF2B5EF4-FFF2-40B4-BE49-F238E27FC236}">
                <a16:creationId xmlns:a16="http://schemas.microsoft.com/office/drawing/2014/main" id="{5CF586AB-DFEF-4840-A408-05966EB7BBF3}"/>
              </a:ext>
            </a:extLst>
          </p:cNvPr>
          <p:cNvSpPr txBox="1"/>
          <p:nvPr/>
        </p:nvSpPr>
        <p:spPr>
          <a:xfrm>
            <a:off x="1735584" y="3214447"/>
            <a:ext cx="8307575" cy="1169551"/>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ProcessCollection</a:t>
            </a:r>
            <a:r>
              <a:rPr lang="en-US" sz="1400" dirty="0">
                <a:latin typeface="Courier New" panose="02070309020205020404" pitchFamily="49" charset="0"/>
                <a:cs typeface="Courier New" panose="02070309020205020404" pitchFamily="49" charset="0"/>
              </a:rPr>
              <a:t>&lt;T&gt;(List&lt;T&gt; collection)</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process the items in the collection,</a:t>
            </a:r>
          </a:p>
          <a:p>
            <a:r>
              <a:rPr lang="en-US" sz="1400" dirty="0">
                <a:latin typeface="Courier New" panose="02070309020205020404" pitchFamily="49" charset="0"/>
                <a:cs typeface="Courier New" panose="02070309020205020404" pitchFamily="49" charset="0"/>
              </a:rPr>
              <a:t>  // perhaps using a foreach statement</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99129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707379"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spans, indexes, and ranges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13412" y="178454"/>
            <a:ext cx="7230938"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Using memory efficiently using spans</a:t>
            </a:r>
          </a:p>
        </p:txBody>
      </p:sp>
      <p:sp>
        <p:nvSpPr>
          <p:cNvPr id="10" name="TextBox 9">
            <a:extLst>
              <a:ext uri="{FF2B5EF4-FFF2-40B4-BE49-F238E27FC236}">
                <a16:creationId xmlns:a16="http://schemas.microsoft.com/office/drawing/2014/main" id="{8B373175-DD23-4C7E-B58F-155D26A6A5CB}"/>
              </a:ext>
            </a:extLst>
          </p:cNvPr>
          <p:cNvSpPr txBox="1"/>
          <p:nvPr/>
        </p:nvSpPr>
        <p:spPr>
          <a:xfrm>
            <a:off x="360937" y="801699"/>
            <a:ext cx="11215367" cy="2960875"/>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one of Microsoft's goals with .NET Core 2.1 was to improve performance and resource usage….</a:t>
            </a:r>
          </a:p>
          <a:p>
            <a:pPr>
              <a:lnSpc>
                <a:spcPct val="150000"/>
              </a:lnSpc>
            </a:pPr>
            <a:r>
              <a:rPr lang="en-US" sz="1400" dirty="0">
                <a:latin typeface="Arial" panose="020B0604020202020204" pitchFamily="34" charset="0"/>
                <a:cs typeface="Arial" panose="020B0604020202020204" pitchFamily="34" charset="0"/>
              </a:rPr>
              <a:t>a key .NET feature that enables this is the </a:t>
            </a:r>
            <a:r>
              <a:rPr lang="en-US" sz="1400" dirty="0">
                <a:latin typeface="Courier New" panose="02070309020205020404" pitchFamily="49" charset="0"/>
                <a:cs typeface="Courier New" panose="02070309020205020404" pitchFamily="49" charset="0"/>
              </a:rPr>
              <a:t>Span&lt;T&gt; </a:t>
            </a:r>
            <a:r>
              <a:rPr lang="en-US" sz="1400" dirty="0">
                <a:latin typeface="Arial" panose="020B0604020202020204" pitchFamily="34" charset="0"/>
                <a:cs typeface="Arial" panose="020B0604020202020204" pitchFamily="34" charset="0"/>
              </a:rPr>
              <a:t>type</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when manipulating arrays, you will often create new copies of subsets of existing ones so that you can process just the subset: this is not efficient because </a:t>
            </a:r>
            <a:r>
              <a:rPr lang="en-US" sz="1400" i="1" dirty="0">
                <a:latin typeface="Arial" panose="020B0604020202020204" pitchFamily="34" charset="0"/>
                <a:cs typeface="Arial" panose="020B0604020202020204" pitchFamily="34" charset="0"/>
              </a:rPr>
              <a:t>duplicate objects must be created in memory</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if you need to work with a subset of an array, use a </a:t>
            </a:r>
            <a:r>
              <a:rPr lang="en-US" sz="1400" b="1" dirty="0">
                <a:latin typeface="Arial" panose="020B0604020202020204" pitchFamily="34" charset="0"/>
                <a:cs typeface="Arial" panose="020B0604020202020204" pitchFamily="34" charset="0"/>
              </a:rPr>
              <a:t>span</a:t>
            </a:r>
            <a:r>
              <a:rPr lang="en-US" sz="1400" dirty="0">
                <a:latin typeface="Arial" panose="020B0604020202020204" pitchFamily="34" charset="0"/>
                <a:cs typeface="Arial" panose="020B0604020202020204" pitchFamily="34" charset="0"/>
              </a:rPr>
              <a:t> because it is like a window into the original array</a:t>
            </a:r>
          </a:p>
          <a:p>
            <a:pPr>
              <a:lnSpc>
                <a:spcPct val="150000"/>
              </a:lnSpc>
            </a:pPr>
            <a:r>
              <a:rPr lang="en-US" sz="1400" dirty="0">
                <a:latin typeface="Arial" panose="020B0604020202020204" pitchFamily="34" charset="0"/>
                <a:cs typeface="Arial" panose="020B0604020202020204" pitchFamily="34" charset="0"/>
              </a:rPr>
              <a:t>this is more efficient in terms of memory usage and improves performance</a:t>
            </a:r>
          </a:p>
          <a:p>
            <a:pPr>
              <a:lnSpc>
                <a:spcPct val="150000"/>
              </a:lnSpc>
            </a:pPr>
            <a:r>
              <a:rPr lang="en-US" sz="1400" b="1" dirty="0">
                <a:latin typeface="Arial" panose="020B0604020202020204" pitchFamily="34" charset="0"/>
                <a:cs typeface="Arial" panose="020B0604020202020204" pitchFamily="34" charset="0"/>
              </a:rPr>
              <a:t>spans</a:t>
            </a:r>
            <a:r>
              <a:rPr lang="en-US" sz="1400" dirty="0">
                <a:latin typeface="Arial" panose="020B0604020202020204" pitchFamily="34" charset="0"/>
                <a:cs typeface="Arial" panose="020B0604020202020204" pitchFamily="34" charset="0"/>
              </a:rPr>
              <a:t> only work with arrays, not collections, because the memory must be contiguous</a:t>
            </a:r>
          </a:p>
        </p:txBody>
      </p:sp>
    </p:spTree>
    <p:extLst>
      <p:ext uri="{BB962C8B-B14F-4D97-AF65-F5344CB8AC3E}">
        <p14:creationId xmlns:p14="http://schemas.microsoft.com/office/powerpoint/2010/main" val="3000908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707379"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spans, indexes, and ranges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13412" y="178454"/>
            <a:ext cx="7230938"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Identifying positions with the Index type</a:t>
            </a:r>
          </a:p>
        </p:txBody>
      </p:sp>
      <p:sp>
        <p:nvSpPr>
          <p:cNvPr id="10" name="TextBox 9">
            <a:extLst>
              <a:ext uri="{FF2B5EF4-FFF2-40B4-BE49-F238E27FC236}">
                <a16:creationId xmlns:a16="http://schemas.microsoft.com/office/drawing/2014/main" id="{8B373175-DD23-4C7E-B58F-155D26A6A5CB}"/>
              </a:ext>
            </a:extLst>
          </p:cNvPr>
          <p:cNvSpPr txBox="1"/>
          <p:nvPr/>
        </p:nvSpPr>
        <p:spPr>
          <a:xfrm>
            <a:off x="360937" y="801699"/>
            <a:ext cx="11215367" cy="375552"/>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before looking at </a:t>
            </a:r>
            <a:r>
              <a:rPr lang="en-US" sz="1400" b="1" dirty="0">
                <a:latin typeface="Arial" panose="020B0604020202020204" pitchFamily="34" charset="0"/>
                <a:cs typeface="Arial" panose="020B0604020202020204" pitchFamily="34" charset="0"/>
              </a:rPr>
              <a:t>spans</a:t>
            </a:r>
            <a:r>
              <a:rPr lang="en-US" sz="1400" dirty="0">
                <a:latin typeface="Arial" panose="020B0604020202020204" pitchFamily="34" charset="0"/>
                <a:cs typeface="Arial" panose="020B0604020202020204" pitchFamily="34" charset="0"/>
              </a:rPr>
              <a:t> in more detail, we need to understand some related objects: indexes and ranges</a:t>
            </a:r>
          </a:p>
        </p:txBody>
      </p:sp>
      <p:sp>
        <p:nvSpPr>
          <p:cNvPr id="6" name="TextBox 5">
            <a:extLst>
              <a:ext uri="{FF2B5EF4-FFF2-40B4-BE49-F238E27FC236}">
                <a16:creationId xmlns:a16="http://schemas.microsoft.com/office/drawing/2014/main" id="{E9088524-20D7-4F5D-8AE1-0F8005D3B493}"/>
              </a:ext>
            </a:extLst>
          </p:cNvPr>
          <p:cNvSpPr txBox="1"/>
          <p:nvPr/>
        </p:nvSpPr>
        <p:spPr>
          <a:xfrm>
            <a:off x="360937" y="1431164"/>
            <a:ext cx="11215367" cy="375552"/>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objects in a list can be accessed by passing an integer into their indexer</a:t>
            </a:r>
          </a:p>
        </p:txBody>
      </p:sp>
      <p:sp>
        <p:nvSpPr>
          <p:cNvPr id="8" name="TextBox 7">
            <a:extLst>
              <a:ext uri="{FF2B5EF4-FFF2-40B4-BE49-F238E27FC236}">
                <a16:creationId xmlns:a16="http://schemas.microsoft.com/office/drawing/2014/main" id="{C07DFBF3-0994-45B1-976E-0A8407D4B894}"/>
              </a:ext>
            </a:extLst>
          </p:cNvPr>
          <p:cNvSpPr txBox="1"/>
          <p:nvPr/>
        </p:nvSpPr>
        <p:spPr>
          <a:xfrm>
            <a:off x="360937" y="1891615"/>
            <a:ext cx="8307575" cy="738664"/>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int index = 3;</a:t>
            </a:r>
          </a:p>
          <a:p>
            <a:r>
              <a:rPr lang="en-US" sz="1400" dirty="0">
                <a:latin typeface="Courier New" panose="02070309020205020404" pitchFamily="49" charset="0"/>
                <a:cs typeface="Courier New" panose="02070309020205020404" pitchFamily="49" charset="0"/>
              </a:rPr>
              <a:t>Person p = people[index]; // fourth person in array</a:t>
            </a:r>
          </a:p>
          <a:p>
            <a:r>
              <a:rPr lang="en-US" sz="1400" dirty="0">
                <a:latin typeface="Courier New" panose="02070309020205020404" pitchFamily="49" charset="0"/>
                <a:cs typeface="Courier New" panose="02070309020205020404" pitchFamily="49" charset="0"/>
              </a:rPr>
              <a:t>char letter = name[index]; // fourth letter in name</a:t>
            </a:r>
          </a:p>
        </p:txBody>
      </p:sp>
      <p:sp>
        <p:nvSpPr>
          <p:cNvPr id="9" name="TextBox 8">
            <a:extLst>
              <a:ext uri="{FF2B5EF4-FFF2-40B4-BE49-F238E27FC236}">
                <a16:creationId xmlns:a16="http://schemas.microsoft.com/office/drawing/2014/main" id="{B4845EA9-19CA-447F-BF7A-A8F41699B6B0}"/>
              </a:ext>
            </a:extLst>
          </p:cNvPr>
          <p:cNvSpPr txBox="1"/>
          <p:nvPr/>
        </p:nvSpPr>
        <p:spPr>
          <a:xfrm>
            <a:off x="360936" y="3185757"/>
            <a:ext cx="11215367" cy="387798"/>
          </a:xfrm>
          <a:prstGeom prst="rect">
            <a:avLst/>
          </a:prstGeom>
          <a:noFill/>
        </p:spPr>
        <p:txBody>
          <a:bodyPr wrap="square">
            <a:spAutoFit/>
          </a:bodyPr>
          <a:lstStyle/>
          <a:p>
            <a:pPr>
              <a:lnSpc>
                <a:spcPct val="150000"/>
              </a:lnSpc>
            </a:pPr>
            <a:r>
              <a:rPr lang="en-US" sz="1400" dirty="0">
                <a:latin typeface="Courier New" panose="02070309020205020404" pitchFamily="49" charset="0"/>
                <a:cs typeface="Courier New" panose="02070309020205020404" pitchFamily="49" charset="0"/>
              </a:rPr>
              <a:t>Index</a:t>
            </a:r>
            <a:r>
              <a:rPr lang="en-US" sz="1400" dirty="0">
                <a:latin typeface="Arial" panose="020B0604020202020204" pitchFamily="34" charset="0"/>
                <a:cs typeface="Arial" panose="020B0604020202020204" pitchFamily="34" charset="0"/>
              </a:rPr>
              <a:t> value type is a more formal way of identifying a position, and supports counting from the end</a:t>
            </a:r>
          </a:p>
        </p:txBody>
      </p:sp>
      <p:sp>
        <p:nvSpPr>
          <p:cNvPr id="11" name="TextBox 10">
            <a:extLst>
              <a:ext uri="{FF2B5EF4-FFF2-40B4-BE49-F238E27FC236}">
                <a16:creationId xmlns:a16="http://schemas.microsoft.com/office/drawing/2014/main" id="{D2FF7601-D49E-46F6-9F81-4FE7E12AF0CA}"/>
              </a:ext>
            </a:extLst>
          </p:cNvPr>
          <p:cNvSpPr txBox="1"/>
          <p:nvPr/>
        </p:nvSpPr>
        <p:spPr>
          <a:xfrm>
            <a:off x="360937" y="3639988"/>
            <a:ext cx="8307575" cy="1384995"/>
          </a:xfrm>
          <a:prstGeom prst="rect">
            <a:avLst/>
          </a:prstGeom>
          <a:solidFill>
            <a:schemeClr val="tx1">
              <a:lumMod val="65000"/>
            </a:schemeClr>
          </a:solidFill>
        </p:spPr>
        <p:txBody>
          <a:bodyPr wrap="square">
            <a:spAutoFit/>
          </a:bodyPr>
          <a:lstStyle/>
          <a:p>
            <a:r>
              <a:rPr lang="en-US" sz="1400" i="1" dirty="0">
                <a:latin typeface="Courier New" panose="02070309020205020404" pitchFamily="49" charset="0"/>
                <a:cs typeface="Courier New" panose="02070309020205020404" pitchFamily="49" charset="0"/>
              </a:rPr>
              <a:t>// two ways to define the same index, 3 in from the start </a:t>
            </a:r>
          </a:p>
          <a:p>
            <a:r>
              <a:rPr lang="en-US" sz="1400" dirty="0">
                <a:latin typeface="Courier New" panose="02070309020205020404" pitchFamily="49" charset="0"/>
                <a:cs typeface="Courier New" panose="02070309020205020404" pitchFamily="49" charset="0"/>
              </a:rPr>
              <a:t>Index i1 = new(value: 3); </a:t>
            </a:r>
            <a:r>
              <a:rPr lang="en-US" sz="1400" i="1" dirty="0">
                <a:latin typeface="Courier New" panose="02070309020205020404" pitchFamily="49" charset="0"/>
                <a:cs typeface="Courier New" panose="02070309020205020404" pitchFamily="49" charset="0"/>
              </a:rPr>
              <a:t>// counts from the start </a:t>
            </a:r>
          </a:p>
          <a:p>
            <a:r>
              <a:rPr lang="en-US" sz="1400" dirty="0">
                <a:latin typeface="Courier New" panose="02070309020205020404" pitchFamily="49" charset="0"/>
                <a:cs typeface="Courier New" panose="02070309020205020404" pitchFamily="49" charset="0"/>
              </a:rPr>
              <a:t>Index i2 = 3; </a:t>
            </a:r>
            <a:r>
              <a:rPr lang="en-US" sz="1400" i="1" dirty="0">
                <a:latin typeface="Courier New" panose="02070309020205020404" pitchFamily="49" charset="0"/>
                <a:cs typeface="Courier New" panose="02070309020205020404" pitchFamily="49" charset="0"/>
              </a:rPr>
              <a:t>// using implicit int conversion operator</a:t>
            </a:r>
          </a:p>
          <a:p>
            <a:r>
              <a:rPr lang="en-US" sz="1400" i="1" dirty="0">
                <a:latin typeface="Courier New" panose="02070309020205020404" pitchFamily="49" charset="0"/>
                <a:cs typeface="Courier New" panose="02070309020205020404" pitchFamily="49" charset="0"/>
              </a:rPr>
              <a:t>// two ways to define the same index, 5 in from the end</a:t>
            </a:r>
          </a:p>
          <a:p>
            <a:r>
              <a:rPr lang="en-US" sz="1400" dirty="0">
                <a:latin typeface="Courier New" panose="02070309020205020404" pitchFamily="49" charset="0"/>
                <a:cs typeface="Courier New" panose="02070309020205020404" pitchFamily="49" charset="0"/>
              </a:rPr>
              <a:t>Index i3 = new(value: 5, </a:t>
            </a:r>
            <a:r>
              <a:rPr lang="en-US" sz="1400" dirty="0" err="1">
                <a:latin typeface="Courier New" panose="02070309020205020404" pitchFamily="49" charset="0"/>
                <a:cs typeface="Courier New" panose="02070309020205020404" pitchFamily="49" charset="0"/>
              </a:rPr>
              <a:t>fromEnd</a:t>
            </a:r>
            <a:r>
              <a:rPr lang="en-US" sz="1400" dirty="0">
                <a:latin typeface="Courier New" panose="02070309020205020404" pitchFamily="49" charset="0"/>
                <a:cs typeface="Courier New" panose="02070309020205020404" pitchFamily="49" charset="0"/>
              </a:rPr>
              <a:t>: true); </a:t>
            </a:r>
          </a:p>
          <a:p>
            <a:r>
              <a:rPr lang="en-US" sz="1400" dirty="0">
                <a:latin typeface="Courier New" panose="02070309020205020404" pitchFamily="49" charset="0"/>
                <a:cs typeface="Courier New" panose="02070309020205020404" pitchFamily="49" charset="0"/>
              </a:rPr>
              <a:t>Index i4 = ^5; </a:t>
            </a:r>
            <a:r>
              <a:rPr lang="en-US" sz="1400" i="1" dirty="0">
                <a:latin typeface="Courier New" panose="02070309020205020404" pitchFamily="49" charset="0"/>
                <a:cs typeface="Courier New" panose="02070309020205020404" pitchFamily="49" charset="0"/>
              </a:rPr>
              <a:t>// using the caret operator</a:t>
            </a:r>
          </a:p>
        </p:txBody>
      </p:sp>
    </p:spTree>
    <p:extLst>
      <p:ext uri="{BB962C8B-B14F-4D97-AF65-F5344CB8AC3E}">
        <p14:creationId xmlns:p14="http://schemas.microsoft.com/office/powerpoint/2010/main" val="1193837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437801"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dates and times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96000" y="178454"/>
            <a:ext cx="5848349"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Specifying date and time values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5016758"/>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400" b="0" dirty="0"/>
              <a:t>A common way to create a date and time value is to specify individual values for the date and time components like day and hour</a:t>
            </a:r>
          </a:p>
          <a:p>
            <a:pPr marL="285750" indent="-285750">
              <a:lnSpc>
                <a:spcPct val="100000"/>
              </a:lnSpc>
              <a:buFont typeface="Arial" panose="020B0604020202020204" pitchFamily="34" charset="0"/>
              <a:buChar char="•"/>
            </a:pPr>
            <a:r>
              <a:rPr lang="en-US" sz="1400" b="0" dirty="0">
                <a:latin typeface="Courier New" panose="02070309020205020404" pitchFamily="49" charset="0"/>
                <a:cs typeface="Courier New" panose="02070309020205020404" pitchFamily="49" charset="0"/>
              </a:rPr>
              <a:t>year</a:t>
            </a:r>
            <a:r>
              <a:rPr lang="en-US" sz="1400" b="0" dirty="0"/>
              <a:t> - 1 to 9999</a:t>
            </a:r>
          </a:p>
          <a:p>
            <a:pPr marL="285750" indent="-285750">
              <a:lnSpc>
                <a:spcPct val="100000"/>
              </a:lnSpc>
              <a:buFont typeface="Arial" panose="020B0604020202020204" pitchFamily="34" charset="0"/>
              <a:buChar char="•"/>
            </a:pPr>
            <a:r>
              <a:rPr lang="en-US" sz="1400" b="0" dirty="0">
                <a:latin typeface="Courier New" panose="02070309020205020404" pitchFamily="49" charset="0"/>
                <a:cs typeface="Courier New" panose="02070309020205020404" pitchFamily="49" charset="0"/>
              </a:rPr>
              <a:t>month</a:t>
            </a:r>
            <a:r>
              <a:rPr lang="en-US" sz="1400" b="0" dirty="0"/>
              <a:t> - 1 to 12</a:t>
            </a:r>
          </a:p>
          <a:p>
            <a:pPr marL="285750" indent="-285750">
              <a:lnSpc>
                <a:spcPct val="100000"/>
              </a:lnSpc>
              <a:buFont typeface="Arial" panose="020B0604020202020204" pitchFamily="34" charset="0"/>
              <a:buChar char="•"/>
            </a:pPr>
            <a:r>
              <a:rPr lang="en-US" sz="1400" b="0" dirty="0">
                <a:latin typeface="Courier New" panose="02070309020205020404" pitchFamily="49" charset="0"/>
                <a:cs typeface="Courier New" panose="02070309020205020404" pitchFamily="49" charset="0"/>
              </a:rPr>
              <a:t>day</a:t>
            </a:r>
            <a:r>
              <a:rPr lang="en-US" sz="1400" b="0" dirty="0"/>
              <a:t> - 1 to the number of days in that month</a:t>
            </a:r>
          </a:p>
          <a:p>
            <a:pPr marL="285750" indent="-285750">
              <a:lnSpc>
                <a:spcPct val="100000"/>
              </a:lnSpc>
              <a:buFont typeface="Arial" panose="020B0604020202020204" pitchFamily="34" charset="0"/>
              <a:buChar char="•"/>
            </a:pPr>
            <a:r>
              <a:rPr lang="en-US" sz="1400" b="0" dirty="0">
                <a:latin typeface="Courier New" panose="02070309020205020404" pitchFamily="49" charset="0"/>
                <a:cs typeface="Courier New" panose="02070309020205020404" pitchFamily="49" charset="0"/>
              </a:rPr>
              <a:t>hour</a:t>
            </a:r>
            <a:r>
              <a:rPr lang="en-US" sz="1400" b="0" dirty="0"/>
              <a:t> – 0 to 23</a:t>
            </a:r>
          </a:p>
          <a:p>
            <a:pPr marL="285750" indent="-285750">
              <a:lnSpc>
                <a:spcPct val="100000"/>
              </a:lnSpc>
              <a:buFont typeface="Arial" panose="020B0604020202020204" pitchFamily="34" charset="0"/>
              <a:buChar char="•"/>
            </a:pPr>
            <a:r>
              <a:rPr lang="en-US" sz="1400" b="0" dirty="0">
                <a:latin typeface="Courier New" panose="02070309020205020404" pitchFamily="49" charset="0"/>
                <a:cs typeface="Courier New" panose="02070309020205020404" pitchFamily="49" charset="0"/>
              </a:rPr>
              <a:t>minute</a:t>
            </a:r>
            <a:r>
              <a:rPr lang="en-US" sz="1400" b="0" dirty="0"/>
              <a:t> - 0 to 59</a:t>
            </a:r>
          </a:p>
          <a:p>
            <a:pPr marL="285750" indent="-285750">
              <a:lnSpc>
                <a:spcPct val="100000"/>
              </a:lnSpc>
              <a:buFont typeface="Arial" panose="020B0604020202020204" pitchFamily="34" charset="0"/>
              <a:buChar char="•"/>
            </a:pPr>
            <a:r>
              <a:rPr lang="en-US" sz="1400" b="0" dirty="0">
                <a:latin typeface="Courier New" panose="02070309020205020404" pitchFamily="49" charset="0"/>
                <a:cs typeface="Courier New" panose="02070309020205020404" pitchFamily="49" charset="0"/>
              </a:rPr>
              <a:t>second</a:t>
            </a:r>
            <a:r>
              <a:rPr lang="en-US" sz="1400" b="0" dirty="0"/>
              <a:t> - 0 to 59</a:t>
            </a:r>
          </a:p>
          <a:p>
            <a:pPr>
              <a:lnSpc>
                <a:spcPct val="100000"/>
              </a:lnSpc>
            </a:pPr>
            <a:r>
              <a:rPr lang="en-US" sz="1400" b="0" dirty="0"/>
              <a:t>an alternative is to provide the value as a </a:t>
            </a:r>
            <a:r>
              <a:rPr lang="en-US" sz="1400" b="0" dirty="0">
                <a:latin typeface="Courier New" panose="02070309020205020404" pitchFamily="49" charset="0"/>
                <a:cs typeface="Courier New" panose="02070309020205020404" pitchFamily="49" charset="0"/>
              </a:rPr>
              <a:t>string</a:t>
            </a:r>
            <a:r>
              <a:rPr lang="en-US" sz="1400" b="0" dirty="0"/>
              <a:t> to be parsed, but this can be misinterpreted depending on the default culture of the thread</a:t>
            </a:r>
          </a:p>
          <a:p>
            <a:pPr>
              <a:lnSpc>
                <a:spcPct val="100000"/>
              </a:lnSpc>
            </a:pPr>
            <a:r>
              <a:rPr lang="en-US" sz="1400" b="0" dirty="0"/>
              <a:t>i.e., in the Italy, dates are specified as day/month/year, compared to the US, where dates are specified as month/day/year</a:t>
            </a:r>
          </a:p>
          <a:p>
            <a:pPr marL="285750" indent="-285750">
              <a:lnSpc>
                <a:spcPct val="100000"/>
              </a:lnSpc>
              <a:buFont typeface="Arial" panose="020B0604020202020204" pitchFamily="34" charset="0"/>
              <a:buChar char="•"/>
            </a:pPr>
            <a:endParaRPr lang="en-US" sz="1400" b="0" dirty="0"/>
          </a:p>
        </p:txBody>
      </p:sp>
    </p:spTree>
    <p:extLst>
      <p:ext uri="{BB962C8B-B14F-4D97-AF65-F5344CB8AC3E}">
        <p14:creationId xmlns:p14="http://schemas.microsoft.com/office/powerpoint/2010/main" val="1401094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707379"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spans, indexes, and ranges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13412" y="178454"/>
            <a:ext cx="7230938"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Identifying ranges with the Range type</a:t>
            </a:r>
          </a:p>
        </p:txBody>
      </p:sp>
      <p:sp>
        <p:nvSpPr>
          <p:cNvPr id="10" name="TextBox 9">
            <a:extLst>
              <a:ext uri="{FF2B5EF4-FFF2-40B4-BE49-F238E27FC236}">
                <a16:creationId xmlns:a16="http://schemas.microsoft.com/office/drawing/2014/main" id="{8B373175-DD23-4C7E-B58F-155D26A6A5CB}"/>
              </a:ext>
            </a:extLst>
          </p:cNvPr>
          <p:cNvSpPr txBox="1"/>
          <p:nvPr/>
        </p:nvSpPr>
        <p:spPr>
          <a:xfrm>
            <a:off x="360937" y="801699"/>
            <a:ext cx="11215367" cy="387798"/>
          </a:xfrm>
          <a:prstGeom prst="rect">
            <a:avLst/>
          </a:prstGeom>
          <a:noFill/>
        </p:spPr>
        <p:txBody>
          <a:bodyPr wrap="square">
            <a:spAutoFit/>
          </a:bodyPr>
          <a:lstStyle/>
          <a:p>
            <a:pPr>
              <a:lnSpc>
                <a:spcPct val="150000"/>
              </a:lnSpc>
            </a:pPr>
            <a:r>
              <a:rPr lang="en-US" sz="1400" dirty="0">
                <a:latin typeface="Courier New" panose="02070309020205020404" pitchFamily="49" charset="0"/>
                <a:cs typeface="Courier New" panose="02070309020205020404" pitchFamily="49" charset="0"/>
              </a:rPr>
              <a:t>Range</a:t>
            </a:r>
            <a:r>
              <a:rPr lang="en-US" sz="1400" dirty="0">
                <a:latin typeface="Arial" panose="020B0604020202020204" pitchFamily="34" charset="0"/>
                <a:cs typeface="Arial" panose="020B0604020202020204" pitchFamily="34" charset="0"/>
              </a:rPr>
              <a:t> value type uses </a:t>
            </a:r>
            <a:r>
              <a:rPr lang="en-US" sz="1400" dirty="0">
                <a:latin typeface="Courier New" panose="02070309020205020404" pitchFamily="49" charset="0"/>
                <a:cs typeface="Courier New" panose="02070309020205020404" pitchFamily="49" charset="0"/>
              </a:rPr>
              <a:t>Index</a:t>
            </a:r>
            <a:r>
              <a:rPr lang="en-US" sz="1400" dirty="0">
                <a:latin typeface="Arial" panose="020B0604020202020204" pitchFamily="34" charset="0"/>
                <a:cs typeface="Arial" panose="020B0604020202020204" pitchFamily="34" charset="0"/>
              </a:rPr>
              <a:t> values to indicate the start and end of its range, using its constructor, C# syntax, or its static methods</a:t>
            </a:r>
          </a:p>
        </p:txBody>
      </p:sp>
      <p:sp>
        <p:nvSpPr>
          <p:cNvPr id="8" name="TextBox 7">
            <a:extLst>
              <a:ext uri="{FF2B5EF4-FFF2-40B4-BE49-F238E27FC236}">
                <a16:creationId xmlns:a16="http://schemas.microsoft.com/office/drawing/2014/main" id="{C07DFBF3-0994-45B1-976E-0A8407D4B894}"/>
              </a:ext>
            </a:extLst>
          </p:cNvPr>
          <p:cNvSpPr txBox="1"/>
          <p:nvPr/>
        </p:nvSpPr>
        <p:spPr>
          <a:xfrm>
            <a:off x="360936" y="1347587"/>
            <a:ext cx="8307575" cy="1600438"/>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Range r1 = new(start: new Index(3), end: new Index(7));</a:t>
            </a:r>
          </a:p>
          <a:p>
            <a:r>
              <a:rPr lang="en-US" sz="1400" dirty="0">
                <a:latin typeface="Courier New" panose="02070309020205020404" pitchFamily="49" charset="0"/>
                <a:cs typeface="Courier New" panose="02070309020205020404" pitchFamily="49" charset="0"/>
              </a:rPr>
              <a:t>Range r2 = new(start: 3, end: 7); </a:t>
            </a:r>
            <a:r>
              <a:rPr lang="en-US" sz="1400" i="1" dirty="0">
                <a:latin typeface="Courier New" panose="02070309020205020404" pitchFamily="49" charset="0"/>
                <a:cs typeface="Courier New" panose="02070309020205020404" pitchFamily="49" charset="0"/>
              </a:rPr>
              <a:t>// using implicit int conversion</a:t>
            </a:r>
          </a:p>
          <a:p>
            <a:r>
              <a:rPr lang="en-US" sz="1400" dirty="0">
                <a:latin typeface="Courier New" panose="02070309020205020404" pitchFamily="49" charset="0"/>
                <a:cs typeface="Courier New" panose="02070309020205020404" pitchFamily="49" charset="0"/>
              </a:rPr>
              <a:t>Range r3 = 3..7; </a:t>
            </a:r>
            <a:r>
              <a:rPr lang="en-US" sz="1400" i="1" dirty="0">
                <a:latin typeface="Courier New" panose="02070309020205020404" pitchFamily="49" charset="0"/>
                <a:cs typeface="Courier New" panose="02070309020205020404" pitchFamily="49" charset="0"/>
              </a:rPr>
              <a:t>// using C# 8.0 or later syntax</a:t>
            </a:r>
          </a:p>
          <a:p>
            <a:r>
              <a:rPr lang="en-US" sz="1400" dirty="0">
                <a:latin typeface="Courier New" panose="02070309020205020404" pitchFamily="49" charset="0"/>
                <a:cs typeface="Courier New" panose="02070309020205020404" pitchFamily="49" charset="0"/>
              </a:rPr>
              <a:t>Range r4 = </a:t>
            </a:r>
            <a:r>
              <a:rPr lang="en-US" sz="1400" dirty="0" err="1">
                <a:latin typeface="Courier New" panose="02070309020205020404" pitchFamily="49" charset="0"/>
                <a:cs typeface="Courier New" panose="02070309020205020404" pitchFamily="49" charset="0"/>
              </a:rPr>
              <a:t>Range.StartAt</a:t>
            </a:r>
            <a:r>
              <a:rPr lang="en-US" sz="1400" dirty="0">
                <a:latin typeface="Courier New" panose="02070309020205020404" pitchFamily="49" charset="0"/>
                <a:cs typeface="Courier New" panose="02070309020205020404" pitchFamily="49" charset="0"/>
              </a:rPr>
              <a:t>(3); // from index 3 to last index</a:t>
            </a:r>
          </a:p>
          <a:p>
            <a:r>
              <a:rPr lang="en-US" sz="1400" dirty="0">
                <a:latin typeface="Courier New" panose="02070309020205020404" pitchFamily="49" charset="0"/>
                <a:cs typeface="Courier New" panose="02070309020205020404" pitchFamily="49" charset="0"/>
              </a:rPr>
              <a:t>Range r5 = 3..; // from index 3 to last index</a:t>
            </a:r>
          </a:p>
          <a:p>
            <a:r>
              <a:rPr lang="en-US" sz="1400" dirty="0">
                <a:latin typeface="Courier New" panose="02070309020205020404" pitchFamily="49" charset="0"/>
                <a:cs typeface="Courier New" panose="02070309020205020404" pitchFamily="49" charset="0"/>
              </a:rPr>
              <a:t>Range r6 = </a:t>
            </a:r>
            <a:r>
              <a:rPr lang="en-US" sz="1400" dirty="0" err="1">
                <a:latin typeface="Courier New" panose="02070309020205020404" pitchFamily="49" charset="0"/>
                <a:cs typeface="Courier New" panose="02070309020205020404" pitchFamily="49" charset="0"/>
              </a:rPr>
              <a:t>Range.EndAt</a:t>
            </a:r>
            <a:r>
              <a:rPr lang="en-US" sz="1400" dirty="0">
                <a:latin typeface="Courier New" panose="02070309020205020404" pitchFamily="49" charset="0"/>
                <a:cs typeface="Courier New" panose="02070309020205020404" pitchFamily="49" charset="0"/>
              </a:rPr>
              <a:t>(3); // from index 0 to index 3</a:t>
            </a:r>
          </a:p>
          <a:p>
            <a:r>
              <a:rPr lang="en-US" sz="1400" dirty="0">
                <a:latin typeface="Courier New" panose="02070309020205020404" pitchFamily="49" charset="0"/>
                <a:cs typeface="Courier New" panose="02070309020205020404" pitchFamily="49" charset="0"/>
              </a:rPr>
              <a:t>Range r7 = ..3; // from index 0 to index 3</a:t>
            </a:r>
          </a:p>
        </p:txBody>
      </p:sp>
      <p:sp>
        <p:nvSpPr>
          <p:cNvPr id="12" name="TextBox 11">
            <a:extLst>
              <a:ext uri="{FF2B5EF4-FFF2-40B4-BE49-F238E27FC236}">
                <a16:creationId xmlns:a16="http://schemas.microsoft.com/office/drawing/2014/main" id="{C3DF28BE-AE92-4D08-B8E2-BA940DE45CED}"/>
              </a:ext>
            </a:extLst>
          </p:cNvPr>
          <p:cNvSpPr txBox="1"/>
          <p:nvPr/>
        </p:nvSpPr>
        <p:spPr>
          <a:xfrm>
            <a:off x="360937" y="3041202"/>
            <a:ext cx="11215367" cy="1345048"/>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extension methods have been added to </a:t>
            </a:r>
            <a:r>
              <a:rPr lang="en-US" sz="1400" dirty="0">
                <a:latin typeface="Courier New" panose="02070309020205020404" pitchFamily="49" charset="0"/>
                <a:cs typeface="Courier New" panose="02070309020205020404" pitchFamily="49" charset="0"/>
              </a:rPr>
              <a:t>string</a:t>
            </a:r>
            <a:r>
              <a:rPr lang="en-US" sz="1400" dirty="0">
                <a:latin typeface="Arial" panose="020B0604020202020204" pitchFamily="34" charset="0"/>
                <a:cs typeface="Arial" panose="020B0604020202020204" pitchFamily="34" charset="0"/>
              </a:rPr>
              <a:t> values (that internally use an array of </a:t>
            </a:r>
            <a:r>
              <a:rPr lang="en-US" sz="1400" dirty="0">
                <a:latin typeface="Courier New" panose="02070309020205020404" pitchFamily="49" charset="0"/>
                <a:cs typeface="Courier New" panose="02070309020205020404" pitchFamily="49" charset="0"/>
              </a:rPr>
              <a:t>char</a:t>
            </a:r>
            <a:r>
              <a:rPr lang="en-US" sz="1400" dirty="0">
                <a:latin typeface="Arial" panose="020B0604020202020204" pitchFamily="34" charset="0"/>
                <a:cs typeface="Arial" panose="020B0604020202020204" pitchFamily="34" charset="0"/>
              </a:rPr>
              <a:t>), </a:t>
            </a:r>
            <a:r>
              <a:rPr lang="en-US" sz="1400" dirty="0">
                <a:latin typeface="Courier New" panose="02070309020205020404" pitchFamily="49" charset="0"/>
                <a:cs typeface="Courier New" panose="02070309020205020404" pitchFamily="49" charset="0"/>
              </a:rPr>
              <a:t>int</a:t>
            </a:r>
            <a:r>
              <a:rPr lang="en-US" sz="1400" dirty="0">
                <a:latin typeface="Arial" panose="020B0604020202020204" pitchFamily="34" charset="0"/>
                <a:cs typeface="Arial" panose="020B0604020202020204" pitchFamily="34" charset="0"/>
              </a:rPr>
              <a:t> arrays, and spans to make ranges easier to work with</a:t>
            </a:r>
          </a:p>
          <a:p>
            <a:pPr>
              <a:lnSpc>
                <a:spcPct val="150000"/>
              </a:lnSpc>
            </a:pPr>
            <a:r>
              <a:rPr lang="en-US" sz="1400" dirty="0">
                <a:latin typeface="Arial" panose="020B0604020202020204" pitchFamily="34" charset="0"/>
                <a:cs typeface="Arial" panose="020B0604020202020204" pitchFamily="34" charset="0"/>
              </a:rPr>
              <a:t>these extension methods accept a range as a parameter and return a </a:t>
            </a:r>
            <a:r>
              <a:rPr lang="en-US" sz="1400" dirty="0">
                <a:latin typeface="Courier New" panose="02070309020205020404" pitchFamily="49" charset="0"/>
                <a:cs typeface="Courier New" panose="02070309020205020404" pitchFamily="49" charset="0"/>
              </a:rPr>
              <a:t>Span&lt;T&gt;</a:t>
            </a: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this makes them very memory efficient</a:t>
            </a:r>
          </a:p>
        </p:txBody>
      </p:sp>
    </p:spTree>
    <p:extLst>
      <p:ext uri="{BB962C8B-B14F-4D97-AF65-F5344CB8AC3E}">
        <p14:creationId xmlns:p14="http://schemas.microsoft.com/office/powerpoint/2010/main" val="951935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707379"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spans, indexes, and ranges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13412" y="178454"/>
            <a:ext cx="7230938"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Identifying ranges with the Range type</a:t>
            </a:r>
          </a:p>
        </p:txBody>
      </p:sp>
      <p:sp>
        <p:nvSpPr>
          <p:cNvPr id="10" name="TextBox 9">
            <a:extLst>
              <a:ext uri="{FF2B5EF4-FFF2-40B4-BE49-F238E27FC236}">
                <a16:creationId xmlns:a16="http://schemas.microsoft.com/office/drawing/2014/main" id="{8B373175-DD23-4C7E-B58F-155D26A6A5CB}"/>
              </a:ext>
            </a:extLst>
          </p:cNvPr>
          <p:cNvSpPr txBox="1"/>
          <p:nvPr/>
        </p:nvSpPr>
        <p:spPr>
          <a:xfrm>
            <a:off x="360937" y="801699"/>
            <a:ext cx="11215367" cy="2637710"/>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since modern server protocols are often text-based, manipulation of strings and substrings is particularly important</a:t>
            </a:r>
          </a:p>
          <a:p>
            <a:pPr>
              <a:lnSpc>
                <a:spcPct val="150000"/>
              </a:lnSpc>
            </a:pPr>
            <a:r>
              <a:rPr lang="en-US" sz="1400" dirty="0">
                <a:latin typeface="Arial" panose="020B0604020202020204" pitchFamily="34" charset="0"/>
                <a:cs typeface="Arial" panose="020B0604020202020204" pitchFamily="34" charset="0"/>
              </a:rPr>
              <a:t>in the </a:t>
            </a:r>
            <a:r>
              <a:rPr lang="en-US" sz="1400" dirty="0">
                <a:latin typeface="Courier New" panose="02070309020205020404" pitchFamily="49" charset="0"/>
                <a:cs typeface="Courier New" panose="02070309020205020404" pitchFamily="49" charset="0"/>
              </a:rPr>
              <a:t>String</a:t>
            </a:r>
            <a:r>
              <a:rPr lang="en-US" sz="1400" dirty="0">
                <a:latin typeface="Arial" panose="020B0604020202020204" pitchFamily="34" charset="0"/>
                <a:cs typeface="Arial" panose="020B0604020202020204" pitchFamily="34" charset="0"/>
              </a:rPr>
              <a:t> class, the major method for extracting substrings is </a:t>
            </a:r>
            <a:r>
              <a:rPr lang="en-US" sz="1400" dirty="0">
                <a:latin typeface="Courier New" panose="02070309020205020404" pitchFamily="49" charset="0"/>
                <a:cs typeface="Courier New" panose="02070309020205020404" pitchFamily="49" charset="0"/>
              </a:rPr>
              <a:t>Substring</a:t>
            </a: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for data pipelines that rely on extensive string manipulation, its use offers some performance penalties, since it:</a:t>
            </a:r>
          </a:p>
          <a:p>
            <a:pPr>
              <a:lnSpc>
                <a:spcPct val="150000"/>
              </a:lnSpc>
            </a:pPr>
            <a:endParaRPr lang="en-US" sz="14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creates a new string to hold the substring</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copies a subset of the characters from the original string to the new string</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this allocation and copy operation can be eliminated by using either </a:t>
            </a:r>
            <a:r>
              <a:rPr lang="en-US" sz="1400" dirty="0">
                <a:latin typeface="Courier New" panose="02070309020205020404" pitchFamily="49" charset="0"/>
                <a:cs typeface="Courier New" panose="02070309020205020404" pitchFamily="49" charset="0"/>
              </a:rPr>
              <a:t>Span&lt;T&gt;</a:t>
            </a:r>
            <a:r>
              <a:rPr lang="en-US" sz="1400" dirty="0">
                <a:latin typeface="Arial" panose="020B0604020202020204" pitchFamily="34" charset="0"/>
                <a:cs typeface="Arial" panose="020B0604020202020204" pitchFamily="34" charset="0"/>
              </a:rPr>
              <a:t> or </a:t>
            </a:r>
            <a:r>
              <a:rPr lang="en-US" sz="1400" dirty="0" err="1">
                <a:latin typeface="Courier New" panose="02070309020205020404" pitchFamily="49" charset="0"/>
                <a:cs typeface="Courier New" panose="02070309020205020404" pitchFamily="49" charset="0"/>
              </a:rPr>
              <a:t>ReadOnlySpan</a:t>
            </a:r>
            <a:r>
              <a:rPr lang="en-US" sz="1400" dirty="0">
                <a:latin typeface="Courier New" panose="02070309020205020404" pitchFamily="49" charset="0"/>
                <a:cs typeface="Courier New" panose="02070309020205020404" pitchFamily="49" charset="0"/>
              </a:rPr>
              <a:t>&lt;T&gt;</a:t>
            </a:r>
            <a:endParaRPr lang="en-US" sz="14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C07DFBF3-0994-45B1-976E-0A8407D4B894}"/>
              </a:ext>
            </a:extLst>
          </p:cNvPr>
          <p:cNvSpPr txBox="1"/>
          <p:nvPr/>
        </p:nvSpPr>
        <p:spPr>
          <a:xfrm>
            <a:off x="360937" y="3683834"/>
            <a:ext cx="8307575" cy="2677656"/>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 static void Main()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contentLength</a:t>
            </a:r>
            <a:r>
              <a:rPr lang="en-US" sz="1400" dirty="0">
                <a:latin typeface="Courier New" panose="02070309020205020404" pitchFamily="49" charset="0"/>
                <a:cs typeface="Courier New" panose="02070309020205020404" pitchFamily="49" charset="0"/>
              </a:rPr>
              <a:t> = "Content-Length: 132";</a:t>
            </a:r>
          </a:p>
          <a:p>
            <a:r>
              <a:rPr lang="en-US" sz="1400" dirty="0">
                <a:latin typeface="Courier New" panose="02070309020205020404" pitchFamily="49" charset="0"/>
                <a:cs typeface="Courier New" panose="02070309020205020404" pitchFamily="49" charset="0"/>
              </a:rPr>
              <a:t>        var length = </a:t>
            </a:r>
            <a:r>
              <a:rPr lang="en-US" sz="1400" dirty="0" err="1">
                <a:latin typeface="Courier New" panose="02070309020205020404" pitchFamily="49" charset="0"/>
                <a:cs typeface="Courier New" panose="02070309020205020404" pitchFamily="49" charset="0"/>
              </a:rPr>
              <a:t>GetContentLength</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contentLength.ToCharArray</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($"Content length: {length}");</a:t>
            </a:r>
          </a:p>
          <a:p>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private static int </a:t>
            </a:r>
            <a:r>
              <a:rPr lang="en-US" sz="1400" dirty="0" err="1">
                <a:latin typeface="Courier New" panose="02070309020205020404" pitchFamily="49" charset="0"/>
                <a:cs typeface="Courier New" panose="02070309020205020404" pitchFamily="49" charset="0"/>
              </a:rPr>
              <a:t>GetContentLength</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ReadOnlySpan</a:t>
            </a:r>
            <a:r>
              <a:rPr lang="en-US" sz="1400" dirty="0">
                <a:latin typeface="Courier New" panose="02070309020205020404" pitchFamily="49" charset="0"/>
                <a:cs typeface="Courier New" panose="02070309020205020404" pitchFamily="49" charset="0"/>
              </a:rPr>
              <a:t>&lt;char&gt; span)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var slice = </a:t>
            </a:r>
            <a:r>
              <a:rPr lang="en-US" sz="1400" dirty="0" err="1">
                <a:latin typeface="Courier New" panose="02070309020205020404" pitchFamily="49" charset="0"/>
                <a:cs typeface="Courier New" panose="02070309020205020404" pitchFamily="49" charset="0"/>
              </a:rPr>
              <a:t>span.Slice</a:t>
            </a:r>
            <a:r>
              <a:rPr lang="en-US" sz="1400" dirty="0">
                <a:latin typeface="Courier New" panose="02070309020205020404" pitchFamily="49" charset="0"/>
                <a:cs typeface="Courier New" panose="02070309020205020404" pitchFamily="49" charset="0"/>
              </a:rPr>
              <a:t>(16);</a:t>
            </a:r>
          </a:p>
          <a:p>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int.Parse</a:t>
            </a:r>
            <a:r>
              <a:rPr lang="en-US" sz="1400" dirty="0">
                <a:latin typeface="Courier New" panose="02070309020205020404" pitchFamily="49" charset="0"/>
                <a:cs typeface="Courier New" panose="02070309020205020404" pitchFamily="49" charset="0"/>
              </a:rPr>
              <a:t>(slice);</a:t>
            </a:r>
          </a:p>
          <a:p>
            <a:r>
              <a:rPr lang="en-US" sz="1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547041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707379"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spans, indexes, and ranges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13412" y="178454"/>
            <a:ext cx="7230938"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Working with network resources</a:t>
            </a:r>
          </a:p>
        </p:txBody>
      </p:sp>
      <p:sp>
        <p:nvSpPr>
          <p:cNvPr id="10" name="TextBox 9">
            <a:extLst>
              <a:ext uri="{FF2B5EF4-FFF2-40B4-BE49-F238E27FC236}">
                <a16:creationId xmlns:a16="http://schemas.microsoft.com/office/drawing/2014/main" id="{8B373175-DD23-4C7E-B58F-155D26A6A5CB}"/>
              </a:ext>
            </a:extLst>
          </p:cNvPr>
          <p:cNvSpPr txBox="1"/>
          <p:nvPr/>
        </p:nvSpPr>
        <p:spPr>
          <a:xfrm>
            <a:off x="360937" y="801699"/>
            <a:ext cx="11215367" cy="375552"/>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the most common types in .NET for working with network resources</a:t>
            </a:r>
          </a:p>
        </p:txBody>
      </p:sp>
      <p:graphicFrame>
        <p:nvGraphicFramePr>
          <p:cNvPr id="3" name="Table 4">
            <a:extLst>
              <a:ext uri="{FF2B5EF4-FFF2-40B4-BE49-F238E27FC236}">
                <a16:creationId xmlns:a16="http://schemas.microsoft.com/office/drawing/2014/main" id="{38CAF56C-33D8-48D3-BB5E-8680D42D9A80}"/>
              </a:ext>
            </a:extLst>
          </p:cNvPr>
          <p:cNvGraphicFramePr>
            <a:graphicFrameLocks noGrp="1"/>
          </p:cNvGraphicFramePr>
          <p:nvPr>
            <p:extLst>
              <p:ext uri="{D42A27DB-BD31-4B8C-83A1-F6EECF244321}">
                <p14:modId xmlns:p14="http://schemas.microsoft.com/office/powerpoint/2010/main" val="1221191621"/>
              </p:ext>
            </p:extLst>
          </p:nvPr>
        </p:nvGraphicFramePr>
        <p:xfrm>
          <a:off x="304293" y="1431164"/>
          <a:ext cx="11583414" cy="3185160"/>
        </p:xfrm>
        <a:graphic>
          <a:graphicData uri="http://schemas.openxmlformats.org/drawingml/2006/table">
            <a:tbl>
              <a:tblPr firstRow="1" bandRow="1">
                <a:tableStyleId>{5C22544A-7EE6-4342-B048-85BDC9FD1C3A}</a:tableStyleId>
              </a:tblPr>
              <a:tblGrid>
                <a:gridCol w="2272534">
                  <a:extLst>
                    <a:ext uri="{9D8B030D-6E8A-4147-A177-3AD203B41FA5}">
                      <a16:colId xmlns:a16="http://schemas.microsoft.com/office/drawing/2014/main" val="3103887212"/>
                    </a:ext>
                  </a:extLst>
                </a:gridCol>
                <a:gridCol w="5449742">
                  <a:extLst>
                    <a:ext uri="{9D8B030D-6E8A-4147-A177-3AD203B41FA5}">
                      <a16:colId xmlns:a16="http://schemas.microsoft.com/office/drawing/2014/main" val="3995474274"/>
                    </a:ext>
                  </a:extLst>
                </a:gridCol>
                <a:gridCol w="3861138">
                  <a:extLst>
                    <a:ext uri="{9D8B030D-6E8A-4147-A177-3AD203B41FA5}">
                      <a16:colId xmlns:a16="http://schemas.microsoft.com/office/drawing/2014/main" val="2398412034"/>
                    </a:ext>
                  </a:extLst>
                </a:gridCol>
              </a:tblGrid>
              <a:tr h="370840">
                <a:tc>
                  <a:txBody>
                    <a:bodyPr/>
                    <a:lstStyle/>
                    <a:p>
                      <a:r>
                        <a:rPr lang="it-IT" sz="1400" dirty="0" err="1">
                          <a:latin typeface="Arial" panose="020B0604020202020204" pitchFamily="34" charset="0"/>
                          <a:cs typeface="Arial" panose="020B0604020202020204" pitchFamily="34" charset="0"/>
                        </a:rPr>
                        <a:t>Namespace</a:t>
                      </a:r>
                      <a:endParaRPr lang="it-IT" sz="1400" dirty="0">
                        <a:latin typeface="Arial" panose="020B0604020202020204" pitchFamily="34" charset="0"/>
                        <a:cs typeface="Arial" panose="020B0604020202020204" pitchFamily="34" charset="0"/>
                      </a:endParaRPr>
                    </a:p>
                  </a:txBody>
                  <a:tcPr/>
                </a:tc>
                <a:tc>
                  <a:txBody>
                    <a:bodyPr/>
                    <a:lstStyle/>
                    <a:p>
                      <a:r>
                        <a:rPr lang="it-IT" sz="1400" dirty="0" err="1">
                          <a:latin typeface="Arial" panose="020B0604020202020204" pitchFamily="34" charset="0"/>
                          <a:cs typeface="Arial" panose="020B0604020202020204" pitchFamily="34" charset="0"/>
                        </a:rPr>
                        <a:t>Example</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type</a:t>
                      </a:r>
                      <a:r>
                        <a:rPr lang="it-IT" sz="1400" dirty="0">
                          <a:latin typeface="Arial" panose="020B0604020202020204" pitchFamily="34" charset="0"/>
                          <a:cs typeface="Arial" panose="020B0604020202020204" pitchFamily="34" charset="0"/>
                        </a:rPr>
                        <a:t>(s)</a:t>
                      </a:r>
                    </a:p>
                  </a:txBody>
                  <a:tcPr/>
                </a:tc>
                <a:tc>
                  <a:txBody>
                    <a:bodyPr/>
                    <a:lstStyle/>
                    <a:p>
                      <a:r>
                        <a:rPr lang="it-IT" sz="1400" dirty="0" err="1">
                          <a:latin typeface="Arial" panose="020B0604020202020204" pitchFamily="34" charset="0"/>
                          <a:cs typeface="Arial" panose="020B0604020202020204" pitchFamily="34" charset="0"/>
                        </a:rPr>
                        <a:t>these</a:t>
                      </a:r>
                      <a:r>
                        <a:rPr lang="it-IT" sz="1400" dirty="0">
                          <a:latin typeface="Arial" panose="020B0604020202020204" pitchFamily="34" charset="0"/>
                          <a:cs typeface="Arial" panose="020B0604020202020204" pitchFamily="34" charset="0"/>
                        </a:rPr>
                        <a:t> are for working with…</a:t>
                      </a:r>
                    </a:p>
                  </a:txBody>
                  <a:tcPr/>
                </a:tc>
                <a:extLst>
                  <a:ext uri="{0D108BD9-81ED-4DB2-BD59-A6C34878D82A}">
                    <a16:rowId xmlns:a16="http://schemas.microsoft.com/office/drawing/2014/main" val="2154743466"/>
                  </a:ext>
                </a:extLst>
              </a:tr>
              <a:tr h="370840">
                <a:tc>
                  <a:txBody>
                    <a:bodyPr/>
                    <a:lstStyle/>
                    <a:p>
                      <a:r>
                        <a:rPr lang="it-IT" sz="1400" dirty="0" err="1">
                          <a:latin typeface="Courier New" panose="02070309020205020404" pitchFamily="49" charset="0"/>
                          <a:cs typeface="Courier New" panose="02070309020205020404" pitchFamily="49" charset="0"/>
                        </a:rPr>
                        <a:t>System.Net</a:t>
                      </a:r>
                      <a:endParaRPr lang="it-IT" sz="1400" dirty="0">
                        <a:latin typeface="Courier New" panose="02070309020205020404" pitchFamily="49" charset="0"/>
                        <a:cs typeface="Courier New" panose="02070309020205020404" pitchFamily="49" charset="0"/>
                      </a:endParaRPr>
                    </a:p>
                  </a:txBody>
                  <a:tcPr/>
                </a:tc>
                <a:tc>
                  <a:txBody>
                    <a:bodyPr/>
                    <a:lstStyle/>
                    <a:p>
                      <a:r>
                        <a:rPr lang="en-US" sz="1400" dirty="0" err="1">
                          <a:latin typeface="Courier New" panose="02070309020205020404" pitchFamily="49" charset="0"/>
                          <a:cs typeface="Courier New" panose="02070309020205020404" pitchFamily="49" charset="0"/>
                        </a:rPr>
                        <a:t>Dns</a:t>
                      </a:r>
                      <a:r>
                        <a:rPr lang="en-US" sz="1400" dirty="0">
                          <a:latin typeface="Courier New" panose="02070309020205020404" pitchFamily="49" charset="0"/>
                          <a:cs typeface="Courier New" panose="02070309020205020404" pitchFamily="49" charset="0"/>
                        </a:rPr>
                        <a:t>, Uri, Cookie, </a:t>
                      </a:r>
                      <a:r>
                        <a:rPr lang="en-US" sz="1400" dirty="0" err="1">
                          <a:latin typeface="Courier New" panose="02070309020205020404" pitchFamily="49" charset="0"/>
                          <a:cs typeface="Courier New" panose="02070309020205020404" pitchFamily="49" charset="0"/>
                        </a:rPr>
                        <a:t>WebClient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IPAddress</a:t>
                      </a:r>
                      <a:endParaRPr lang="it-IT" sz="1400" dirty="0">
                        <a:latin typeface="Courier New" panose="02070309020205020404" pitchFamily="49" charset="0"/>
                        <a:cs typeface="Courier New" panose="02070309020205020404" pitchFamily="49" charset="0"/>
                      </a:endParaRPr>
                    </a:p>
                  </a:txBody>
                  <a:tcPr/>
                </a:tc>
                <a:tc>
                  <a:txBody>
                    <a:bodyPr/>
                    <a:lstStyle/>
                    <a:p>
                      <a:r>
                        <a:rPr lang="en-US" sz="1400" dirty="0">
                          <a:latin typeface="Arial" panose="020B0604020202020204" pitchFamily="34" charset="0"/>
                          <a:cs typeface="Arial" panose="020B0604020202020204" pitchFamily="34" charset="0"/>
                        </a:rPr>
                        <a:t>DNS servers, URIs, IP addresses, and so on.</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15970094"/>
                  </a:ext>
                </a:extLst>
              </a:tr>
              <a:tr h="370840">
                <a:tc>
                  <a:txBody>
                    <a:bodyPr/>
                    <a:lstStyle/>
                    <a:p>
                      <a:r>
                        <a:rPr lang="it-IT" sz="1400" dirty="0" err="1">
                          <a:latin typeface="Courier New" panose="02070309020205020404" pitchFamily="49" charset="0"/>
                          <a:cs typeface="Courier New" panose="02070309020205020404" pitchFamily="49" charset="0"/>
                        </a:rPr>
                        <a:t>System.Net</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err="1">
                          <a:latin typeface="Courier New" panose="02070309020205020404" pitchFamily="49" charset="0"/>
                          <a:cs typeface="Courier New" panose="02070309020205020404" pitchFamily="49" charset="0"/>
                        </a:rPr>
                        <a:t>FtpStatusCode</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FtpWebRequest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FtpWebResponse</a:t>
                      </a:r>
                      <a:endParaRPr lang="it-IT" sz="1400" dirty="0">
                        <a:latin typeface="Courier New" panose="02070309020205020404" pitchFamily="49" charset="0"/>
                        <a:cs typeface="Courier New" panose="02070309020205020404" pitchFamily="49" charset="0"/>
                      </a:endParaRPr>
                    </a:p>
                  </a:txBody>
                  <a:tcPr/>
                </a:tc>
                <a:tc>
                  <a:txBody>
                    <a:bodyPr/>
                    <a:lstStyle/>
                    <a:p>
                      <a:r>
                        <a:rPr lang="en-US" sz="1400" dirty="0">
                          <a:latin typeface="Arial" panose="020B0604020202020204" pitchFamily="34" charset="0"/>
                          <a:cs typeface="Arial" panose="020B0604020202020204" pitchFamily="34" charset="0"/>
                        </a:rPr>
                        <a:t>FTP servers.</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45412606"/>
                  </a:ext>
                </a:extLst>
              </a:tr>
              <a:tr h="370840">
                <a:tc>
                  <a:txBody>
                    <a:bodyPr/>
                    <a:lstStyle/>
                    <a:p>
                      <a:r>
                        <a:rPr lang="it-IT" sz="1400" dirty="0" err="1">
                          <a:latin typeface="Courier New" panose="02070309020205020404" pitchFamily="49" charset="0"/>
                          <a:cs typeface="Courier New" panose="02070309020205020404" pitchFamily="49" charset="0"/>
                        </a:rPr>
                        <a:t>System.Net</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err="1">
                          <a:latin typeface="Courier New" panose="02070309020205020404" pitchFamily="49" charset="0"/>
                          <a:cs typeface="Courier New" panose="02070309020205020404" pitchFamily="49" charset="0"/>
                        </a:rPr>
                        <a:t>HttpStatusCode</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HttpWebRequest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HttpWebResponse</a:t>
                      </a:r>
                      <a:endParaRPr lang="it-IT" sz="1400" dirty="0">
                        <a:latin typeface="Courier New" panose="02070309020205020404" pitchFamily="49" charset="0"/>
                        <a:cs typeface="Courier New" panose="02070309020205020404" pitchFamily="49" charset="0"/>
                      </a:endParaRPr>
                    </a:p>
                  </a:txBody>
                  <a:tcPr/>
                </a:tc>
                <a:tc>
                  <a:txBody>
                    <a:bodyPr/>
                    <a:lstStyle/>
                    <a:p>
                      <a:r>
                        <a:rPr lang="en-US" sz="1400" dirty="0">
                          <a:latin typeface="Arial" panose="020B0604020202020204" pitchFamily="34" charset="0"/>
                          <a:cs typeface="Arial" panose="020B0604020202020204" pitchFamily="34" charset="0"/>
                        </a:rPr>
                        <a:t>HTTP servers; that is, websites and services. Types from </a:t>
                      </a:r>
                      <a:r>
                        <a:rPr lang="en-US" sz="1400" dirty="0" err="1">
                          <a:latin typeface="Arial" panose="020B0604020202020204" pitchFamily="34" charset="0"/>
                          <a:cs typeface="Arial" panose="020B0604020202020204" pitchFamily="34" charset="0"/>
                        </a:rPr>
                        <a:t>System.Net.Http</a:t>
                      </a:r>
                      <a:r>
                        <a:rPr lang="en-US" sz="1400" dirty="0">
                          <a:latin typeface="Arial" panose="020B0604020202020204" pitchFamily="34" charset="0"/>
                          <a:cs typeface="Arial" panose="020B0604020202020204" pitchFamily="34" charset="0"/>
                        </a:rPr>
                        <a:t> are easier to use</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61279971"/>
                  </a:ext>
                </a:extLst>
              </a:tr>
              <a:tr h="370840">
                <a:tc>
                  <a:txBody>
                    <a:bodyPr/>
                    <a:lstStyle/>
                    <a:p>
                      <a:r>
                        <a:rPr lang="it-IT" sz="1400" dirty="0" err="1">
                          <a:latin typeface="Courier New" panose="02070309020205020404" pitchFamily="49" charset="0"/>
                          <a:cs typeface="Courier New" panose="02070309020205020404" pitchFamily="49" charset="0"/>
                        </a:rPr>
                        <a:t>System.Net.Http</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err="1">
                          <a:latin typeface="Courier New" panose="02070309020205020404" pitchFamily="49" charset="0"/>
                          <a:cs typeface="Courier New" panose="02070309020205020404" pitchFamily="49" charset="0"/>
                        </a:rPr>
                        <a:t>HttpClient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HttpMethod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HttpRequestMessage</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HttpResponseMessage</a:t>
                      </a:r>
                      <a:endParaRPr lang="it-IT" sz="1400" dirty="0">
                        <a:latin typeface="Courier New" panose="02070309020205020404" pitchFamily="49" charset="0"/>
                        <a:cs typeface="Courier New" panose="02070309020205020404" pitchFamily="49" charset="0"/>
                      </a:endParaRPr>
                    </a:p>
                  </a:txBody>
                  <a:tcPr/>
                </a:tc>
                <a:tc>
                  <a:txBody>
                    <a:bodyPr/>
                    <a:lstStyle/>
                    <a:p>
                      <a:r>
                        <a:rPr lang="en-US" sz="1400" dirty="0">
                          <a:latin typeface="Arial" panose="020B0604020202020204" pitchFamily="34" charset="0"/>
                          <a:cs typeface="Arial" panose="020B0604020202020204" pitchFamily="34" charset="0"/>
                        </a:rPr>
                        <a:t>HTTP servers; that is, websites and services</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11694877"/>
                  </a:ext>
                </a:extLst>
              </a:tr>
              <a:tr h="370840">
                <a:tc>
                  <a:txBody>
                    <a:bodyPr/>
                    <a:lstStyle/>
                    <a:p>
                      <a:r>
                        <a:rPr lang="it-IT" sz="1400" dirty="0" err="1">
                          <a:latin typeface="Courier New" panose="02070309020205020404" pitchFamily="49" charset="0"/>
                          <a:cs typeface="Courier New" panose="02070309020205020404" pitchFamily="49" charset="0"/>
                        </a:rPr>
                        <a:t>System.Net.Mail</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a:latin typeface="Courier New" panose="02070309020205020404" pitchFamily="49" charset="0"/>
                          <a:cs typeface="Courier New" panose="02070309020205020404" pitchFamily="49" charset="0"/>
                        </a:rPr>
                        <a:t>Attachment, </a:t>
                      </a:r>
                      <a:r>
                        <a:rPr lang="it-IT" sz="1400" dirty="0" err="1">
                          <a:latin typeface="Courier New" panose="02070309020205020404" pitchFamily="49" charset="0"/>
                          <a:cs typeface="Courier New" panose="02070309020205020404" pitchFamily="49" charset="0"/>
                        </a:rPr>
                        <a:t>MailAddress</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MailMessage</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SmtpClient</a:t>
                      </a:r>
                      <a:endParaRPr lang="it-IT" sz="1400" dirty="0">
                        <a:latin typeface="Courier New" panose="02070309020205020404" pitchFamily="49" charset="0"/>
                        <a:cs typeface="Courier New" panose="02070309020205020404" pitchFamily="49" charset="0"/>
                      </a:endParaRPr>
                    </a:p>
                  </a:txBody>
                  <a:tcPr/>
                </a:tc>
                <a:tc>
                  <a:txBody>
                    <a:bodyPr/>
                    <a:lstStyle/>
                    <a:p>
                      <a:r>
                        <a:rPr lang="en-US" sz="1400" dirty="0">
                          <a:latin typeface="Arial" panose="020B0604020202020204" pitchFamily="34" charset="0"/>
                          <a:cs typeface="Arial" panose="020B0604020202020204" pitchFamily="34" charset="0"/>
                        </a:rPr>
                        <a:t>SMTP servers; that is, sending email messages</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5283437"/>
                  </a:ext>
                </a:extLst>
              </a:tr>
              <a:tr h="370840">
                <a:tc>
                  <a:txBody>
                    <a:bodyPr/>
                    <a:lstStyle/>
                    <a:p>
                      <a:r>
                        <a:rPr lang="it-IT" sz="1400" dirty="0" err="1">
                          <a:latin typeface="Courier New" panose="02070309020205020404" pitchFamily="49" charset="0"/>
                          <a:cs typeface="Courier New" panose="02070309020205020404" pitchFamily="49" charset="0"/>
                        </a:rPr>
                        <a:t>System.Net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NetworkInformation</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err="1">
                          <a:latin typeface="Courier New" panose="02070309020205020404" pitchFamily="49" charset="0"/>
                          <a:cs typeface="Courier New" panose="02070309020205020404" pitchFamily="49" charset="0"/>
                        </a:rPr>
                        <a:t>IPStatus</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NetworkChange</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Ping</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TcpStatistics</a:t>
                      </a:r>
                      <a:endParaRPr lang="it-IT" sz="1400" dirty="0">
                        <a:latin typeface="Courier New" panose="02070309020205020404" pitchFamily="49" charset="0"/>
                        <a:cs typeface="Courier New" panose="02070309020205020404" pitchFamily="49" charset="0"/>
                      </a:endParaRPr>
                    </a:p>
                  </a:txBody>
                  <a:tcPr/>
                </a:tc>
                <a:tc>
                  <a:txBody>
                    <a:bodyPr/>
                    <a:lstStyle/>
                    <a:p>
                      <a:r>
                        <a:rPr lang="en-US" sz="1400" dirty="0">
                          <a:latin typeface="Arial" panose="020B0604020202020204" pitchFamily="34" charset="0"/>
                          <a:cs typeface="Arial" panose="020B0604020202020204" pitchFamily="34" charset="0"/>
                        </a:rPr>
                        <a:t>low-level network protocols</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47474552"/>
                  </a:ext>
                </a:extLst>
              </a:tr>
            </a:tbl>
          </a:graphicData>
        </a:graphic>
      </p:graphicFrame>
      <p:sp>
        <p:nvSpPr>
          <p:cNvPr id="9" name="TextBox 8">
            <a:extLst>
              <a:ext uri="{FF2B5EF4-FFF2-40B4-BE49-F238E27FC236}">
                <a16:creationId xmlns:a16="http://schemas.microsoft.com/office/drawing/2014/main" id="{CDD830A0-D6AC-4C1A-B2CF-F2B3736A0A87}"/>
              </a:ext>
            </a:extLst>
          </p:cNvPr>
          <p:cNvSpPr txBox="1"/>
          <p:nvPr/>
        </p:nvSpPr>
        <p:spPr>
          <a:xfrm>
            <a:off x="304293" y="4870237"/>
            <a:ext cx="11215367" cy="375552"/>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a little example…</a:t>
            </a:r>
          </a:p>
        </p:txBody>
      </p:sp>
    </p:spTree>
    <p:extLst>
      <p:ext uri="{BB962C8B-B14F-4D97-AF65-F5344CB8AC3E}">
        <p14:creationId xmlns:p14="http://schemas.microsoft.com/office/powerpoint/2010/main" val="2511952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32265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reflection and attributes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13412" y="178454"/>
            <a:ext cx="7230938"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Working with reflection and attributes</a:t>
            </a:r>
          </a:p>
        </p:txBody>
      </p:sp>
      <p:sp>
        <p:nvSpPr>
          <p:cNvPr id="10" name="TextBox 9">
            <a:extLst>
              <a:ext uri="{FF2B5EF4-FFF2-40B4-BE49-F238E27FC236}">
                <a16:creationId xmlns:a16="http://schemas.microsoft.com/office/drawing/2014/main" id="{8B373175-DD23-4C7E-B58F-155D26A6A5CB}"/>
              </a:ext>
            </a:extLst>
          </p:cNvPr>
          <p:cNvSpPr txBox="1"/>
          <p:nvPr/>
        </p:nvSpPr>
        <p:spPr>
          <a:xfrm>
            <a:off x="360937" y="801699"/>
            <a:ext cx="11215367" cy="3382144"/>
          </a:xfrm>
          <a:prstGeom prst="rect">
            <a:avLst/>
          </a:prstGeom>
          <a:noFill/>
        </p:spPr>
        <p:txBody>
          <a:bodyPr wrap="square">
            <a:spAutoFit/>
          </a:bodyPr>
          <a:lstStyle/>
          <a:p>
            <a:pPr>
              <a:lnSpc>
                <a:spcPct val="150000"/>
              </a:lnSpc>
            </a:pPr>
            <a:r>
              <a:rPr lang="en-US" sz="1200" b="1" dirty="0">
                <a:latin typeface="Arial" panose="020B0604020202020204" pitchFamily="34" charset="0"/>
                <a:cs typeface="Arial" panose="020B0604020202020204" pitchFamily="34" charset="0"/>
              </a:rPr>
              <a:t>reflection</a:t>
            </a:r>
            <a:r>
              <a:rPr lang="en-US" sz="1200" dirty="0">
                <a:latin typeface="Arial" panose="020B0604020202020204" pitchFamily="34" charset="0"/>
                <a:cs typeface="Arial" panose="020B0604020202020204" pitchFamily="34" charset="0"/>
              </a:rPr>
              <a:t> is a programming feature that allows code to understand and manipulate itself</a:t>
            </a:r>
          </a:p>
          <a:p>
            <a:pPr>
              <a:lnSpc>
                <a:spcPct val="150000"/>
              </a:lnSpc>
            </a:pPr>
            <a:endParaRPr lang="en-US" sz="1200" dirty="0">
              <a:latin typeface="Arial" panose="020B0604020202020204" pitchFamily="34" charset="0"/>
              <a:cs typeface="Arial" panose="020B0604020202020204" pitchFamily="34" charset="0"/>
            </a:endParaRPr>
          </a:p>
          <a:p>
            <a:pPr>
              <a:lnSpc>
                <a:spcPct val="150000"/>
              </a:lnSpc>
            </a:pPr>
            <a:r>
              <a:rPr lang="en-US" sz="1200" dirty="0">
                <a:latin typeface="Arial" panose="020B0604020202020204" pitchFamily="34" charset="0"/>
                <a:cs typeface="Arial" panose="020B0604020202020204" pitchFamily="34" charset="0"/>
              </a:rPr>
              <a:t>an assembly is made up of up to four parts:</a:t>
            </a:r>
          </a:p>
          <a:p>
            <a:pPr marL="285750" indent="-285750">
              <a:lnSpc>
                <a:spcPct val="150000"/>
              </a:lnSpc>
              <a:buFont typeface="Arial" panose="020B0604020202020204" pitchFamily="34" charset="0"/>
              <a:buChar char="•"/>
            </a:pPr>
            <a:r>
              <a:rPr lang="en-US" sz="1200" b="1" dirty="0">
                <a:latin typeface="Arial" panose="020B0604020202020204" pitchFamily="34" charset="0"/>
                <a:cs typeface="Arial" panose="020B0604020202020204" pitchFamily="34" charset="0"/>
              </a:rPr>
              <a:t>Assembly metadata </a:t>
            </a:r>
            <a:r>
              <a:rPr lang="en-US" sz="1200" dirty="0">
                <a:latin typeface="Arial" panose="020B0604020202020204" pitchFamily="34" charset="0"/>
                <a:cs typeface="Arial" panose="020B0604020202020204" pitchFamily="34" charset="0"/>
              </a:rPr>
              <a:t>and </a:t>
            </a:r>
            <a:r>
              <a:rPr lang="en-US" sz="1200" b="1" dirty="0">
                <a:latin typeface="Arial" panose="020B0604020202020204" pitchFamily="34" charset="0"/>
                <a:cs typeface="Arial" panose="020B0604020202020204" pitchFamily="34" charset="0"/>
              </a:rPr>
              <a:t>manifest</a:t>
            </a:r>
            <a:r>
              <a:rPr lang="en-US" sz="1200" dirty="0">
                <a:latin typeface="Arial" panose="020B0604020202020204" pitchFamily="34" charset="0"/>
                <a:cs typeface="Arial" panose="020B0604020202020204" pitchFamily="34" charset="0"/>
              </a:rPr>
              <a:t>: Name, assembly, and file version, referenced assemblies, and so on.</a:t>
            </a:r>
          </a:p>
          <a:p>
            <a:pPr marL="285750" indent="-285750">
              <a:lnSpc>
                <a:spcPct val="150000"/>
              </a:lnSpc>
              <a:buFont typeface="Arial" panose="020B0604020202020204" pitchFamily="34" charset="0"/>
              <a:buChar char="•"/>
            </a:pPr>
            <a:r>
              <a:rPr lang="en-US" sz="1200" b="1" dirty="0">
                <a:latin typeface="Arial" panose="020B0604020202020204" pitchFamily="34" charset="0"/>
                <a:cs typeface="Arial" panose="020B0604020202020204" pitchFamily="34" charset="0"/>
              </a:rPr>
              <a:t>Type metadata</a:t>
            </a:r>
            <a:r>
              <a:rPr lang="en-US" sz="1200" dirty="0">
                <a:latin typeface="Arial" panose="020B0604020202020204" pitchFamily="34" charset="0"/>
                <a:cs typeface="Arial" panose="020B0604020202020204" pitchFamily="34" charset="0"/>
              </a:rPr>
              <a:t>: Information about the types, their members, and so on.</a:t>
            </a:r>
          </a:p>
          <a:p>
            <a:pPr marL="285750" indent="-285750">
              <a:lnSpc>
                <a:spcPct val="150000"/>
              </a:lnSpc>
              <a:buFont typeface="Arial" panose="020B0604020202020204" pitchFamily="34" charset="0"/>
              <a:buChar char="•"/>
            </a:pPr>
            <a:r>
              <a:rPr lang="en-US" sz="1200" b="1" dirty="0">
                <a:latin typeface="Arial" panose="020B0604020202020204" pitchFamily="34" charset="0"/>
                <a:cs typeface="Arial" panose="020B0604020202020204" pitchFamily="34" charset="0"/>
              </a:rPr>
              <a:t>IL code</a:t>
            </a:r>
            <a:r>
              <a:rPr lang="en-US" sz="1200" dirty="0">
                <a:latin typeface="Arial" panose="020B0604020202020204" pitchFamily="34" charset="0"/>
                <a:cs typeface="Arial" panose="020B0604020202020204" pitchFamily="34" charset="0"/>
              </a:rPr>
              <a:t>: Implementation of methods, properties, constructors, and so on.</a:t>
            </a:r>
          </a:p>
          <a:p>
            <a:pPr marL="285750" indent="-285750">
              <a:lnSpc>
                <a:spcPct val="150000"/>
              </a:lnSpc>
              <a:buFont typeface="Arial" panose="020B0604020202020204" pitchFamily="34" charset="0"/>
              <a:buChar char="•"/>
            </a:pPr>
            <a:r>
              <a:rPr lang="en-US" sz="1200" b="1" dirty="0">
                <a:latin typeface="Arial" panose="020B0604020202020204" pitchFamily="34" charset="0"/>
                <a:cs typeface="Arial" panose="020B0604020202020204" pitchFamily="34" charset="0"/>
              </a:rPr>
              <a:t>Embedded resources </a:t>
            </a:r>
            <a:r>
              <a:rPr lang="en-US" sz="1200" dirty="0">
                <a:latin typeface="Arial" panose="020B0604020202020204" pitchFamily="34" charset="0"/>
                <a:cs typeface="Arial" panose="020B0604020202020204" pitchFamily="34" charset="0"/>
              </a:rPr>
              <a:t>(optional): Images, strings, JavaScript, and so on.</a:t>
            </a:r>
          </a:p>
          <a:p>
            <a:pPr marL="285750" indent="-285750">
              <a:lnSpc>
                <a:spcPct val="150000"/>
              </a:lnSpc>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a:lnSpc>
                <a:spcPct val="150000"/>
              </a:lnSpc>
            </a:pPr>
            <a:r>
              <a:rPr lang="en-US" sz="1200" dirty="0">
                <a:latin typeface="Arial" panose="020B0604020202020204" pitchFamily="34" charset="0"/>
                <a:cs typeface="Arial" panose="020B0604020202020204" pitchFamily="34" charset="0"/>
              </a:rPr>
              <a:t>the metadata comprises items of information about your code</a:t>
            </a:r>
          </a:p>
          <a:p>
            <a:pPr>
              <a:lnSpc>
                <a:spcPct val="150000"/>
              </a:lnSpc>
            </a:pPr>
            <a:r>
              <a:rPr lang="en-US" sz="1200" dirty="0">
                <a:latin typeface="Arial" panose="020B0604020202020204" pitchFamily="34" charset="0"/>
                <a:cs typeface="Arial" panose="020B0604020202020204" pitchFamily="34" charset="0"/>
              </a:rPr>
              <a:t>the metadata is generated automatically from your code (for example, information about the types and members) or applied to your code using attributes</a:t>
            </a:r>
          </a:p>
          <a:p>
            <a:pPr>
              <a:lnSpc>
                <a:spcPct val="150000"/>
              </a:lnSpc>
            </a:pPr>
            <a:endParaRPr lang="en-US" sz="1200" dirty="0">
              <a:latin typeface="Arial" panose="020B0604020202020204" pitchFamily="34" charset="0"/>
              <a:cs typeface="Arial" panose="020B0604020202020204" pitchFamily="34" charset="0"/>
            </a:endParaRPr>
          </a:p>
          <a:p>
            <a:pPr>
              <a:lnSpc>
                <a:spcPct val="150000"/>
              </a:lnSpc>
            </a:pPr>
            <a:r>
              <a:rPr lang="en-US" sz="1200" dirty="0">
                <a:latin typeface="Arial" panose="020B0604020202020204" pitchFamily="34" charset="0"/>
                <a:cs typeface="Arial" panose="020B0604020202020204" pitchFamily="34" charset="0"/>
              </a:rPr>
              <a:t>attributes can be applied at multiple levels: to assemblies, to types, and to their members, as shown in the following code:</a:t>
            </a:r>
          </a:p>
        </p:txBody>
      </p:sp>
      <p:sp>
        <p:nvSpPr>
          <p:cNvPr id="8" name="TextBox 7">
            <a:extLst>
              <a:ext uri="{FF2B5EF4-FFF2-40B4-BE49-F238E27FC236}">
                <a16:creationId xmlns:a16="http://schemas.microsoft.com/office/drawing/2014/main" id="{65307D57-0363-4FBD-A29A-20FA2D09E086}"/>
              </a:ext>
            </a:extLst>
          </p:cNvPr>
          <p:cNvSpPr txBox="1"/>
          <p:nvPr/>
        </p:nvSpPr>
        <p:spPr>
          <a:xfrm>
            <a:off x="360937" y="4189869"/>
            <a:ext cx="8307575" cy="2462213"/>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 an assembly-level attribute</a:t>
            </a:r>
          </a:p>
          <a:p>
            <a:r>
              <a:rPr lang="en-US" sz="1400" dirty="0">
                <a:latin typeface="Courier New" panose="02070309020205020404" pitchFamily="49" charset="0"/>
                <a:cs typeface="Courier New" panose="02070309020205020404" pitchFamily="49" charset="0"/>
              </a:rPr>
              <a:t>[assembly: </a:t>
            </a:r>
            <a:r>
              <a:rPr lang="en-US" sz="1400" dirty="0" err="1">
                <a:latin typeface="Courier New" panose="02070309020205020404" pitchFamily="49" charset="0"/>
                <a:cs typeface="Courier New" panose="02070309020205020404" pitchFamily="49" charset="0"/>
              </a:rPr>
              <a:t>AssemblyTitle</a:t>
            </a:r>
            <a:r>
              <a:rPr lang="en-US" sz="1400" dirty="0">
                <a:latin typeface="Courier New" panose="02070309020205020404" pitchFamily="49" charset="0"/>
                <a:cs typeface="Courier New" panose="02070309020205020404" pitchFamily="49" charset="0"/>
              </a:rPr>
              <a:t>("Working with Reflection")]</a:t>
            </a:r>
          </a:p>
          <a:p>
            <a:r>
              <a:rPr lang="en-US" sz="1400" dirty="0">
                <a:latin typeface="Courier New" panose="02070309020205020404" pitchFamily="49" charset="0"/>
                <a:cs typeface="Courier New" panose="02070309020205020404" pitchFamily="49" charset="0"/>
              </a:rPr>
              <a:t>// a type-level attribute</a:t>
            </a:r>
          </a:p>
          <a:p>
            <a:r>
              <a:rPr lang="en-US" sz="1400" dirty="0">
                <a:latin typeface="Courier New" panose="02070309020205020404" pitchFamily="49" charset="0"/>
                <a:cs typeface="Courier New" panose="02070309020205020404" pitchFamily="49" charset="0"/>
              </a:rPr>
              <a:t>[Serializable] </a:t>
            </a:r>
          </a:p>
          <a:p>
            <a:r>
              <a:rPr lang="en-US" sz="1400" dirty="0">
                <a:latin typeface="Courier New" panose="02070309020205020404" pitchFamily="49" charset="0"/>
                <a:cs typeface="Courier New" panose="02070309020205020404" pitchFamily="49" charset="0"/>
              </a:rPr>
              <a:t>public class Person</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a member-level attribute </a:t>
            </a:r>
          </a:p>
          <a:p>
            <a:r>
              <a:rPr lang="en-US" sz="1400" dirty="0">
                <a:latin typeface="Courier New" panose="02070309020205020404" pitchFamily="49" charset="0"/>
                <a:cs typeface="Courier New" panose="02070309020205020404" pitchFamily="49" charset="0"/>
              </a:rPr>
              <a:t>  [Obsolete("Deprecated: use Run instead.")] </a:t>
            </a:r>
          </a:p>
          <a:p>
            <a:r>
              <a:rPr lang="en-US" sz="1400" dirty="0">
                <a:latin typeface="Courier New" panose="02070309020205020404" pitchFamily="49" charset="0"/>
                <a:cs typeface="Courier New" panose="02070309020205020404" pitchFamily="49" charset="0"/>
              </a:rPr>
              <a:t>  public void Walk()</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07408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32265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reflection and attributes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13412" y="178454"/>
            <a:ext cx="7230938"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Versioning of assemblies</a:t>
            </a:r>
          </a:p>
        </p:txBody>
      </p:sp>
      <p:sp>
        <p:nvSpPr>
          <p:cNvPr id="10" name="TextBox 9">
            <a:extLst>
              <a:ext uri="{FF2B5EF4-FFF2-40B4-BE49-F238E27FC236}">
                <a16:creationId xmlns:a16="http://schemas.microsoft.com/office/drawing/2014/main" id="{8B373175-DD23-4C7E-B58F-155D26A6A5CB}"/>
              </a:ext>
            </a:extLst>
          </p:cNvPr>
          <p:cNvSpPr txBox="1"/>
          <p:nvPr/>
        </p:nvSpPr>
        <p:spPr>
          <a:xfrm>
            <a:off x="360937" y="801699"/>
            <a:ext cx="11215367" cy="4223592"/>
          </a:xfrm>
          <a:prstGeom prst="rect">
            <a:avLst/>
          </a:prstGeom>
          <a:noFill/>
        </p:spPr>
        <p:txBody>
          <a:bodyPr wrap="square">
            <a:spAutoFit/>
          </a:bodyPr>
          <a:lstStyle/>
          <a:p>
            <a:pPr>
              <a:lnSpc>
                <a:spcPct val="150000"/>
              </a:lnSpc>
            </a:pPr>
            <a:r>
              <a:rPr lang="en-US" sz="1200" dirty="0">
                <a:latin typeface="Arial" panose="020B0604020202020204" pitchFamily="34" charset="0"/>
                <a:cs typeface="Arial" panose="020B0604020202020204" pitchFamily="34" charset="0"/>
              </a:rPr>
              <a:t>version numbers in .NET are a combination of three numbers, with two optional additions</a:t>
            </a:r>
          </a:p>
          <a:p>
            <a:pPr>
              <a:lnSpc>
                <a:spcPct val="150000"/>
              </a:lnSpc>
            </a:pPr>
            <a:r>
              <a:rPr lang="en-US" sz="1200" dirty="0">
                <a:latin typeface="Arial" panose="020B0604020202020204" pitchFamily="34" charset="0"/>
                <a:cs typeface="Arial" panose="020B0604020202020204" pitchFamily="34" charset="0"/>
              </a:rPr>
              <a:t>if you follow the rules of semantic versioning, the three numbers denote the following:</a:t>
            </a:r>
          </a:p>
          <a:p>
            <a:pPr marL="171450" indent="-171450">
              <a:lnSpc>
                <a:spcPct val="150000"/>
              </a:lnSpc>
              <a:buFont typeface="Arial" panose="020B0604020202020204" pitchFamily="34" charset="0"/>
              <a:buChar char="•"/>
            </a:pPr>
            <a:r>
              <a:rPr lang="en-US" sz="1200" b="1" dirty="0">
                <a:latin typeface="Arial" panose="020B0604020202020204" pitchFamily="34" charset="0"/>
                <a:cs typeface="Arial" panose="020B0604020202020204" pitchFamily="34" charset="0"/>
              </a:rPr>
              <a:t>Major</a:t>
            </a:r>
            <a:r>
              <a:rPr lang="en-US" sz="1200" dirty="0">
                <a:latin typeface="Arial" panose="020B0604020202020204" pitchFamily="34" charset="0"/>
                <a:cs typeface="Arial" panose="020B0604020202020204" pitchFamily="34" charset="0"/>
              </a:rPr>
              <a:t>: Breaking changes</a:t>
            </a:r>
          </a:p>
          <a:p>
            <a:pPr marL="171450" indent="-171450">
              <a:lnSpc>
                <a:spcPct val="150000"/>
              </a:lnSpc>
              <a:buFont typeface="Arial" panose="020B0604020202020204" pitchFamily="34" charset="0"/>
              <a:buChar char="•"/>
            </a:pPr>
            <a:r>
              <a:rPr lang="en-US" sz="1200" b="1" dirty="0">
                <a:latin typeface="Arial" panose="020B0604020202020204" pitchFamily="34" charset="0"/>
                <a:cs typeface="Arial" panose="020B0604020202020204" pitchFamily="34" charset="0"/>
              </a:rPr>
              <a:t>Minor</a:t>
            </a:r>
            <a:r>
              <a:rPr lang="en-US" sz="1200" dirty="0">
                <a:latin typeface="Arial" panose="020B0604020202020204" pitchFamily="34" charset="0"/>
                <a:cs typeface="Arial" panose="020B0604020202020204" pitchFamily="34" charset="0"/>
              </a:rPr>
              <a:t>: Non-breaking changes, including new features, and often bug fixes</a:t>
            </a:r>
          </a:p>
          <a:p>
            <a:pPr marL="171450" indent="-171450">
              <a:lnSpc>
                <a:spcPct val="150000"/>
              </a:lnSpc>
              <a:buFont typeface="Arial" panose="020B0604020202020204" pitchFamily="34" charset="0"/>
              <a:buChar char="•"/>
            </a:pPr>
            <a:r>
              <a:rPr lang="en-US" sz="1200" b="1" dirty="0">
                <a:latin typeface="Arial" panose="020B0604020202020204" pitchFamily="34" charset="0"/>
                <a:cs typeface="Arial" panose="020B0604020202020204" pitchFamily="34" charset="0"/>
              </a:rPr>
              <a:t>Patch</a:t>
            </a:r>
            <a:r>
              <a:rPr lang="en-US" sz="1200" dirty="0">
                <a:latin typeface="Arial" panose="020B0604020202020204" pitchFamily="34" charset="0"/>
                <a:cs typeface="Arial" panose="020B0604020202020204" pitchFamily="34" charset="0"/>
              </a:rPr>
              <a:t>: Non-breaking bug fixes</a:t>
            </a:r>
          </a:p>
          <a:p>
            <a:pPr>
              <a:lnSpc>
                <a:spcPct val="150000"/>
              </a:lnSpc>
            </a:pPr>
            <a:endParaRPr lang="en-US" sz="1200" dirty="0">
              <a:latin typeface="Arial" panose="020B0604020202020204" pitchFamily="34" charset="0"/>
              <a:cs typeface="Arial" panose="020B0604020202020204" pitchFamily="34" charset="0"/>
            </a:endParaRPr>
          </a:p>
          <a:p>
            <a:pPr>
              <a:lnSpc>
                <a:spcPct val="150000"/>
              </a:lnSpc>
            </a:pPr>
            <a:r>
              <a:rPr lang="en-US" sz="1200" dirty="0">
                <a:latin typeface="Arial" panose="020B0604020202020204" pitchFamily="34" charset="0"/>
                <a:cs typeface="Arial" panose="020B0604020202020204" pitchFamily="34" charset="0"/>
              </a:rPr>
              <a:t>Optionally, a version can include these:</a:t>
            </a:r>
          </a:p>
          <a:p>
            <a:pPr marL="171450" indent="-171450">
              <a:lnSpc>
                <a:spcPct val="150000"/>
              </a:lnSpc>
              <a:buFont typeface="Arial" panose="020B0604020202020204" pitchFamily="34" charset="0"/>
              <a:buChar char="•"/>
            </a:pPr>
            <a:r>
              <a:rPr lang="en-US" sz="1200" b="1" dirty="0">
                <a:latin typeface="Arial" panose="020B0604020202020204" pitchFamily="34" charset="0"/>
                <a:cs typeface="Arial" panose="020B0604020202020204" pitchFamily="34" charset="0"/>
              </a:rPr>
              <a:t>Prerelease</a:t>
            </a:r>
            <a:r>
              <a:rPr lang="en-US" sz="1200" dirty="0">
                <a:latin typeface="Arial" panose="020B0604020202020204" pitchFamily="34" charset="0"/>
                <a:cs typeface="Arial" panose="020B0604020202020204" pitchFamily="34" charset="0"/>
              </a:rPr>
              <a:t>: Unsupported preview releases</a:t>
            </a:r>
          </a:p>
          <a:p>
            <a:pPr marL="171450" indent="-171450">
              <a:lnSpc>
                <a:spcPct val="150000"/>
              </a:lnSpc>
              <a:buFont typeface="Arial" panose="020B0604020202020204" pitchFamily="34" charset="0"/>
              <a:buChar char="•"/>
            </a:pPr>
            <a:r>
              <a:rPr lang="en-US" sz="1200" b="1" dirty="0">
                <a:latin typeface="Arial" panose="020B0604020202020204" pitchFamily="34" charset="0"/>
                <a:cs typeface="Arial" panose="020B0604020202020204" pitchFamily="34" charset="0"/>
              </a:rPr>
              <a:t>Build number</a:t>
            </a:r>
            <a:r>
              <a:rPr lang="en-US" sz="1200" dirty="0">
                <a:latin typeface="Arial" panose="020B0604020202020204" pitchFamily="34" charset="0"/>
                <a:cs typeface="Arial" panose="020B0604020202020204" pitchFamily="34" charset="0"/>
              </a:rPr>
              <a:t>: Nightly builds</a:t>
            </a:r>
          </a:p>
          <a:p>
            <a:pPr marL="171450" indent="-171450">
              <a:lnSpc>
                <a:spcPct val="150000"/>
              </a:lnSpc>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171450" indent="-171450">
              <a:lnSpc>
                <a:spcPct val="150000"/>
              </a:lnSpc>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a:lnSpc>
                <a:spcPct val="150000"/>
              </a:lnSpc>
            </a:pPr>
            <a:r>
              <a:rPr lang="en-US" sz="1200" dirty="0">
                <a:latin typeface="Arial" panose="020B0604020202020204" pitchFamily="34" charset="0"/>
                <a:cs typeface="Arial" panose="020B0604020202020204" pitchFamily="34" charset="0"/>
              </a:rPr>
              <a:t>NOTE:</a:t>
            </a:r>
          </a:p>
          <a:p>
            <a:pPr>
              <a:lnSpc>
                <a:spcPct val="150000"/>
              </a:lnSpc>
            </a:pPr>
            <a:r>
              <a:rPr lang="en-US" sz="1200" dirty="0">
                <a:latin typeface="Arial" panose="020B0604020202020204" pitchFamily="34" charset="0"/>
                <a:cs typeface="Arial" panose="020B0604020202020204" pitchFamily="34" charset="0"/>
              </a:rPr>
              <a:t>when updating a NuGet package that you already use in a project, to be safe you should specify an optional flag to make sure that you only upgrade to the highest minor to avoid breaking changes, or to the highest patch if you are extra cautious and only want to receive bug fixes: </a:t>
            </a:r>
          </a:p>
          <a:p>
            <a:pPr>
              <a:lnSpc>
                <a:spcPct val="150000"/>
              </a:lnSpc>
            </a:pPr>
            <a:r>
              <a:rPr lang="en-US" sz="1200" dirty="0">
                <a:latin typeface="Courier New" panose="02070309020205020404" pitchFamily="49" charset="0"/>
                <a:cs typeface="Courier New" panose="02070309020205020404" pitchFamily="49" charset="0"/>
              </a:rPr>
              <a:t>Update-Package </a:t>
            </a:r>
            <a:r>
              <a:rPr lang="en-US" sz="1200" dirty="0" err="1">
                <a:latin typeface="Courier New" panose="02070309020205020404" pitchFamily="49" charset="0"/>
                <a:cs typeface="Courier New" panose="02070309020205020404" pitchFamily="49" charset="0"/>
              </a:rPr>
              <a:t>Newtonsoft.Json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ToHighestMinor</a:t>
            </a:r>
            <a:r>
              <a:rPr lang="en-US" sz="1200" dirty="0">
                <a:latin typeface="Courier New" panose="02070309020205020404" pitchFamily="49" charset="0"/>
                <a:cs typeface="Courier New" panose="02070309020205020404" pitchFamily="49" charset="0"/>
              </a:rPr>
              <a:t> </a:t>
            </a:r>
            <a:r>
              <a:rPr lang="en-US" sz="1200" dirty="0">
                <a:latin typeface="Arial" panose="020B0604020202020204" pitchFamily="34" charset="0"/>
                <a:cs typeface="Arial" panose="020B0604020202020204" pitchFamily="34" charset="0"/>
              </a:rPr>
              <a:t>or </a:t>
            </a:r>
            <a:r>
              <a:rPr lang="en-US" sz="1200" dirty="0">
                <a:latin typeface="Courier New" panose="02070309020205020404" pitchFamily="49" charset="0"/>
                <a:cs typeface="Courier New" panose="02070309020205020404" pitchFamily="49" charset="0"/>
              </a:rPr>
              <a:t>Update-Package </a:t>
            </a:r>
            <a:r>
              <a:rPr lang="en-US" sz="1200" dirty="0" err="1">
                <a:latin typeface="Courier New" panose="02070309020205020404" pitchFamily="49" charset="0"/>
                <a:cs typeface="Courier New" panose="02070309020205020404" pitchFamily="49" charset="0"/>
              </a:rPr>
              <a:t>Newtonsoft.Json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ToHighestPatch</a:t>
            </a:r>
            <a:endParaRPr lang="en-US" sz="1200"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FC7F0C83-B59A-436B-A349-6379DDBC6E16}"/>
              </a:ext>
            </a:extLst>
          </p:cNvPr>
          <p:cNvSpPr txBox="1"/>
          <p:nvPr/>
        </p:nvSpPr>
        <p:spPr>
          <a:xfrm>
            <a:off x="6278880" y="1594027"/>
            <a:ext cx="3395472" cy="1200329"/>
          </a:xfrm>
          <a:prstGeom prst="rect">
            <a:avLst/>
          </a:prstGeom>
          <a:solidFill>
            <a:srgbClr val="C00000"/>
          </a:solidFill>
          <a:ln>
            <a:noFill/>
          </a:ln>
        </p:spPr>
        <p:txBody>
          <a:bodyPr wrap="square">
            <a:spAutoFit/>
          </a:bodyPr>
          <a:lstStyle/>
          <a:p>
            <a:r>
              <a:rPr lang="en-US" dirty="0" err="1">
                <a:latin typeface="Arial" panose="020B0604020202020204" pitchFamily="34" charset="0"/>
                <a:cs typeface="Arial" panose="020B0604020202020204" pitchFamily="34" charset="0"/>
              </a:rPr>
              <a:t>fthe</a:t>
            </a:r>
            <a:r>
              <a:rPr lang="en-US" dirty="0">
                <a:latin typeface="Arial" panose="020B0604020202020204" pitchFamily="34" charset="0"/>
                <a:cs typeface="Arial" panose="020B0604020202020204" pitchFamily="34" charset="0"/>
              </a:rPr>
              <a:t> rules of semantic versioning, as described at the following link:</a:t>
            </a:r>
          </a:p>
          <a:p>
            <a:r>
              <a:rPr lang="en-US" dirty="0">
                <a:latin typeface="Arial" panose="020B0604020202020204" pitchFamily="34" charset="0"/>
                <a:cs typeface="Arial" panose="020B0604020202020204" pitchFamily="34" charset="0"/>
              </a:rPr>
              <a:t>http://semver.org</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3716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32265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reflection and attributes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13412" y="178454"/>
            <a:ext cx="7230938"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Reading assembly metadata</a:t>
            </a:r>
          </a:p>
        </p:txBody>
      </p:sp>
      <p:sp>
        <p:nvSpPr>
          <p:cNvPr id="10" name="TextBox 9">
            <a:extLst>
              <a:ext uri="{FF2B5EF4-FFF2-40B4-BE49-F238E27FC236}">
                <a16:creationId xmlns:a16="http://schemas.microsoft.com/office/drawing/2014/main" id="{8B373175-DD23-4C7E-B58F-155D26A6A5CB}"/>
              </a:ext>
            </a:extLst>
          </p:cNvPr>
          <p:cNvSpPr txBox="1"/>
          <p:nvPr/>
        </p:nvSpPr>
        <p:spPr>
          <a:xfrm>
            <a:off x="360937" y="801699"/>
            <a:ext cx="11215367" cy="3382144"/>
          </a:xfrm>
          <a:prstGeom prst="rect">
            <a:avLst/>
          </a:prstGeom>
          <a:noFill/>
        </p:spPr>
        <p:txBody>
          <a:bodyPr wrap="square">
            <a:spAutoFit/>
          </a:bodyPr>
          <a:lstStyle/>
          <a:p>
            <a:pPr>
              <a:lnSpc>
                <a:spcPct val="150000"/>
              </a:lnSpc>
            </a:pPr>
            <a:r>
              <a:rPr lang="en-US" sz="1200" b="1" dirty="0">
                <a:latin typeface="Arial" panose="020B0604020202020204" pitchFamily="34" charset="0"/>
                <a:cs typeface="Arial" panose="020B0604020202020204" pitchFamily="34" charset="0"/>
              </a:rPr>
              <a:t>reflection</a:t>
            </a:r>
            <a:r>
              <a:rPr lang="en-US" sz="1200" dirty="0">
                <a:latin typeface="Arial" panose="020B0604020202020204" pitchFamily="34" charset="0"/>
                <a:cs typeface="Arial" panose="020B0604020202020204" pitchFamily="34" charset="0"/>
              </a:rPr>
              <a:t> is a programming feature that allows code to understand and manipulate itself</a:t>
            </a:r>
          </a:p>
          <a:p>
            <a:pPr>
              <a:lnSpc>
                <a:spcPct val="150000"/>
              </a:lnSpc>
            </a:pPr>
            <a:endParaRPr lang="en-US" sz="1200" dirty="0">
              <a:latin typeface="Arial" panose="020B0604020202020204" pitchFamily="34" charset="0"/>
              <a:cs typeface="Arial" panose="020B0604020202020204" pitchFamily="34" charset="0"/>
            </a:endParaRPr>
          </a:p>
          <a:p>
            <a:pPr>
              <a:lnSpc>
                <a:spcPct val="150000"/>
              </a:lnSpc>
            </a:pPr>
            <a:r>
              <a:rPr lang="en-US" sz="1200" dirty="0">
                <a:latin typeface="Arial" panose="020B0604020202020204" pitchFamily="34" charset="0"/>
                <a:cs typeface="Arial" panose="020B0604020202020204" pitchFamily="34" charset="0"/>
              </a:rPr>
              <a:t>an assembly is made up of up to four parts:</a:t>
            </a:r>
          </a:p>
          <a:p>
            <a:pPr marL="285750" indent="-285750">
              <a:lnSpc>
                <a:spcPct val="150000"/>
              </a:lnSpc>
              <a:buFont typeface="Arial" panose="020B0604020202020204" pitchFamily="34" charset="0"/>
              <a:buChar char="•"/>
            </a:pPr>
            <a:r>
              <a:rPr lang="en-US" sz="1200" b="1" dirty="0">
                <a:latin typeface="Arial" panose="020B0604020202020204" pitchFamily="34" charset="0"/>
                <a:cs typeface="Arial" panose="020B0604020202020204" pitchFamily="34" charset="0"/>
              </a:rPr>
              <a:t>Assembly metadata </a:t>
            </a:r>
            <a:r>
              <a:rPr lang="en-US" sz="1200" dirty="0">
                <a:latin typeface="Arial" panose="020B0604020202020204" pitchFamily="34" charset="0"/>
                <a:cs typeface="Arial" panose="020B0604020202020204" pitchFamily="34" charset="0"/>
              </a:rPr>
              <a:t>and </a:t>
            </a:r>
            <a:r>
              <a:rPr lang="en-US" sz="1200" b="1" dirty="0">
                <a:latin typeface="Arial" panose="020B0604020202020204" pitchFamily="34" charset="0"/>
                <a:cs typeface="Arial" panose="020B0604020202020204" pitchFamily="34" charset="0"/>
              </a:rPr>
              <a:t>manifest</a:t>
            </a:r>
            <a:r>
              <a:rPr lang="en-US" sz="1200" dirty="0">
                <a:latin typeface="Arial" panose="020B0604020202020204" pitchFamily="34" charset="0"/>
                <a:cs typeface="Arial" panose="020B0604020202020204" pitchFamily="34" charset="0"/>
              </a:rPr>
              <a:t>: Name, assembly, and file version, referenced assemblies, and so on.</a:t>
            </a:r>
          </a:p>
          <a:p>
            <a:pPr marL="285750" indent="-285750">
              <a:lnSpc>
                <a:spcPct val="150000"/>
              </a:lnSpc>
              <a:buFont typeface="Arial" panose="020B0604020202020204" pitchFamily="34" charset="0"/>
              <a:buChar char="•"/>
            </a:pPr>
            <a:r>
              <a:rPr lang="en-US" sz="1200" b="1" dirty="0">
                <a:latin typeface="Arial" panose="020B0604020202020204" pitchFamily="34" charset="0"/>
                <a:cs typeface="Arial" panose="020B0604020202020204" pitchFamily="34" charset="0"/>
              </a:rPr>
              <a:t>Type metadata</a:t>
            </a:r>
            <a:r>
              <a:rPr lang="en-US" sz="1200" dirty="0">
                <a:latin typeface="Arial" panose="020B0604020202020204" pitchFamily="34" charset="0"/>
                <a:cs typeface="Arial" panose="020B0604020202020204" pitchFamily="34" charset="0"/>
              </a:rPr>
              <a:t>: Information about the types, their members, and so on.</a:t>
            </a:r>
          </a:p>
          <a:p>
            <a:pPr marL="285750" indent="-285750">
              <a:lnSpc>
                <a:spcPct val="150000"/>
              </a:lnSpc>
              <a:buFont typeface="Arial" panose="020B0604020202020204" pitchFamily="34" charset="0"/>
              <a:buChar char="•"/>
            </a:pPr>
            <a:r>
              <a:rPr lang="en-US" sz="1200" b="1" dirty="0">
                <a:latin typeface="Arial" panose="020B0604020202020204" pitchFamily="34" charset="0"/>
                <a:cs typeface="Arial" panose="020B0604020202020204" pitchFamily="34" charset="0"/>
              </a:rPr>
              <a:t>IL code</a:t>
            </a:r>
            <a:r>
              <a:rPr lang="en-US" sz="1200" dirty="0">
                <a:latin typeface="Arial" panose="020B0604020202020204" pitchFamily="34" charset="0"/>
                <a:cs typeface="Arial" panose="020B0604020202020204" pitchFamily="34" charset="0"/>
              </a:rPr>
              <a:t>: Implementation of methods, properties, constructors, and so on.</a:t>
            </a:r>
          </a:p>
          <a:p>
            <a:pPr marL="285750" indent="-285750">
              <a:lnSpc>
                <a:spcPct val="150000"/>
              </a:lnSpc>
              <a:buFont typeface="Arial" panose="020B0604020202020204" pitchFamily="34" charset="0"/>
              <a:buChar char="•"/>
            </a:pPr>
            <a:r>
              <a:rPr lang="en-US" sz="1200" b="1" dirty="0">
                <a:latin typeface="Arial" panose="020B0604020202020204" pitchFamily="34" charset="0"/>
                <a:cs typeface="Arial" panose="020B0604020202020204" pitchFamily="34" charset="0"/>
              </a:rPr>
              <a:t>Embedded resources </a:t>
            </a:r>
            <a:r>
              <a:rPr lang="en-US" sz="1200" dirty="0">
                <a:latin typeface="Arial" panose="020B0604020202020204" pitchFamily="34" charset="0"/>
                <a:cs typeface="Arial" panose="020B0604020202020204" pitchFamily="34" charset="0"/>
              </a:rPr>
              <a:t>(optional): Images, strings, JavaScript, and so on.</a:t>
            </a:r>
          </a:p>
          <a:p>
            <a:pPr marL="285750" indent="-285750">
              <a:lnSpc>
                <a:spcPct val="150000"/>
              </a:lnSpc>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a:lnSpc>
                <a:spcPct val="150000"/>
              </a:lnSpc>
            </a:pPr>
            <a:r>
              <a:rPr lang="en-US" sz="1200" dirty="0">
                <a:latin typeface="Arial" panose="020B0604020202020204" pitchFamily="34" charset="0"/>
                <a:cs typeface="Arial" panose="020B0604020202020204" pitchFamily="34" charset="0"/>
              </a:rPr>
              <a:t>the metadata comprises items of information about your code</a:t>
            </a:r>
          </a:p>
          <a:p>
            <a:pPr>
              <a:lnSpc>
                <a:spcPct val="150000"/>
              </a:lnSpc>
            </a:pPr>
            <a:r>
              <a:rPr lang="en-US" sz="1200" dirty="0">
                <a:latin typeface="Arial" panose="020B0604020202020204" pitchFamily="34" charset="0"/>
                <a:cs typeface="Arial" panose="020B0604020202020204" pitchFamily="34" charset="0"/>
              </a:rPr>
              <a:t>the metadata is generated automatically from your code (for example, information about the types and members) or applied to your code using attributes</a:t>
            </a:r>
          </a:p>
          <a:p>
            <a:pPr>
              <a:lnSpc>
                <a:spcPct val="150000"/>
              </a:lnSpc>
            </a:pPr>
            <a:endParaRPr lang="en-US" sz="1200" dirty="0">
              <a:latin typeface="Arial" panose="020B0604020202020204" pitchFamily="34" charset="0"/>
              <a:cs typeface="Arial" panose="020B0604020202020204" pitchFamily="34" charset="0"/>
            </a:endParaRPr>
          </a:p>
          <a:p>
            <a:pPr>
              <a:lnSpc>
                <a:spcPct val="150000"/>
              </a:lnSpc>
            </a:pPr>
            <a:r>
              <a:rPr lang="en-US" sz="1200" dirty="0">
                <a:latin typeface="Arial" panose="020B0604020202020204" pitchFamily="34" charset="0"/>
                <a:cs typeface="Arial" panose="020B0604020202020204" pitchFamily="34" charset="0"/>
              </a:rPr>
              <a:t>attributes can be applied at multiple levels: to assemblies, to types, and to their members, as shown in the following code:</a:t>
            </a:r>
          </a:p>
        </p:txBody>
      </p:sp>
      <p:sp>
        <p:nvSpPr>
          <p:cNvPr id="8" name="TextBox 7">
            <a:extLst>
              <a:ext uri="{FF2B5EF4-FFF2-40B4-BE49-F238E27FC236}">
                <a16:creationId xmlns:a16="http://schemas.microsoft.com/office/drawing/2014/main" id="{65307D57-0363-4FBD-A29A-20FA2D09E086}"/>
              </a:ext>
            </a:extLst>
          </p:cNvPr>
          <p:cNvSpPr txBox="1"/>
          <p:nvPr/>
        </p:nvSpPr>
        <p:spPr>
          <a:xfrm>
            <a:off x="360937" y="4189869"/>
            <a:ext cx="8307575" cy="2123658"/>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 an assembly-level attribute</a:t>
            </a:r>
          </a:p>
          <a:p>
            <a:r>
              <a:rPr lang="en-US" sz="1200" dirty="0">
                <a:latin typeface="Courier New" panose="02070309020205020404" pitchFamily="49" charset="0"/>
                <a:cs typeface="Courier New" panose="02070309020205020404" pitchFamily="49" charset="0"/>
              </a:rPr>
              <a:t>[assembly: </a:t>
            </a:r>
            <a:r>
              <a:rPr lang="en-US" sz="1200" dirty="0" err="1">
                <a:latin typeface="Courier New" panose="02070309020205020404" pitchFamily="49" charset="0"/>
                <a:cs typeface="Courier New" panose="02070309020205020404" pitchFamily="49" charset="0"/>
              </a:rPr>
              <a:t>AssemblyTitle</a:t>
            </a:r>
            <a:r>
              <a:rPr lang="en-US" sz="1200" dirty="0">
                <a:latin typeface="Courier New" panose="02070309020205020404" pitchFamily="49" charset="0"/>
                <a:cs typeface="Courier New" panose="02070309020205020404" pitchFamily="49" charset="0"/>
              </a:rPr>
              <a:t>("Working with Reflection")]</a:t>
            </a:r>
          </a:p>
          <a:p>
            <a:r>
              <a:rPr lang="en-US" sz="1200" dirty="0">
                <a:latin typeface="Courier New" panose="02070309020205020404" pitchFamily="49" charset="0"/>
                <a:cs typeface="Courier New" panose="02070309020205020404" pitchFamily="49" charset="0"/>
              </a:rPr>
              <a:t>// a type-level attribute</a:t>
            </a:r>
          </a:p>
          <a:p>
            <a:r>
              <a:rPr lang="en-US" sz="1200" dirty="0">
                <a:latin typeface="Courier New" panose="02070309020205020404" pitchFamily="49" charset="0"/>
                <a:cs typeface="Courier New" panose="02070309020205020404" pitchFamily="49" charset="0"/>
              </a:rPr>
              <a:t>[Serializable] </a:t>
            </a:r>
          </a:p>
          <a:p>
            <a:r>
              <a:rPr lang="en-US" sz="1200" dirty="0">
                <a:latin typeface="Courier New" panose="02070309020205020404" pitchFamily="49" charset="0"/>
                <a:cs typeface="Courier New" panose="02070309020205020404" pitchFamily="49" charset="0"/>
              </a:rPr>
              <a:t>public class Person</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 a member-level attribute </a:t>
            </a:r>
          </a:p>
          <a:p>
            <a:r>
              <a:rPr lang="en-US" sz="1200" dirty="0">
                <a:latin typeface="Courier New" panose="02070309020205020404" pitchFamily="49" charset="0"/>
                <a:cs typeface="Courier New" panose="02070309020205020404" pitchFamily="49" charset="0"/>
              </a:rPr>
              <a:t>  [Obsolete("Deprecated: use Run instead.")] </a:t>
            </a:r>
          </a:p>
          <a:p>
            <a:r>
              <a:rPr lang="en-US" sz="1200" dirty="0">
                <a:latin typeface="Courier New" panose="02070309020205020404" pitchFamily="49" charset="0"/>
                <a:cs typeface="Courier New" panose="02070309020205020404" pitchFamily="49" charset="0"/>
              </a:rPr>
              <a:t>  public void Walk()</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018F678E-CC0D-405C-8546-1796879F439A}"/>
              </a:ext>
            </a:extLst>
          </p:cNvPr>
          <p:cNvSpPr txBox="1"/>
          <p:nvPr/>
        </p:nvSpPr>
        <p:spPr>
          <a:xfrm>
            <a:off x="360937" y="6361168"/>
            <a:ext cx="11215367" cy="375552"/>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a little example…</a:t>
            </a:r>
          </a:p>
        </p:txBody>
      </p:sp>
    </p:spTree>
    <p:extLst>
      <p:ext uri="{BB962C8B-B14F-4D97-AF65-F5344CB8AC3E}">
        <p14:creationId xmlns:p14="http://schemas.microsoft.com/office/powerpoint/2010/main" val="2338245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32265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reflection and attributes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13412" y="178454"/>
            <a:ext cx="7230938"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Creating custom attributes</a:t>
            </a:r>
          </a:p>
        </p:txBody>
      </p:sp>
      <p:sp>
        <p:nvSpPr>
          <p:cNvPr id="10" name="TextBox 9">
            <a:extLst>
              <a:ext uri="{FF2B5EF4-FFF2-40B4-BE49-F238E27FC236}">
                <a16:creationId xmlns:a16="http://schemas.microsoft.com/office/drawing/2014/main" id="{8B373175-DD23-4C7E-B58F-155D26A6A5CB}"/>
              </a:ext>
            </a:extLst>
          </p:cNvPr>
          <p:cNvSpPr txBox="1"/>
          <p:nvPr/>
        </p:nvSpPr>
        <p:spPr>
          <a:xfrm>
            <a:off x="360937" y="801699"/>
            <a:ext cx="11215367" cy="1166153"/>
          </a:xfrm>
          <a:prstGeom prst="rect">
            <a:avLst/>
          </a:prstGeom>
          <a:noFill/>
        </p:spPr>
        <p:txBody>
          <a:bodyPr wrap="square">
            <a:spAutoFit/>
          </a:bodyPr>
          <a:lstStyle/>
          <a:p>
            <a:pPr>
              <a:lnSpc>
                <a:spcPct val="150000"/>
              </a:lnSpc>
            </a:pPr>
            <a:r>
              <a:rPr lang="en-US" sz="1200" dirty="0">
                <a:latin typeface="Arial" panose="020B0604020202020204" pitchFamily="34" charset="0"/>
                <a:cs typeface="Arial" panose="020B0604020202020204" pitchFamily="34" charset="0"/>
              </a:rPr>
              <a:t>You can define your own attributes by inheriting from the Attribute class:</a:t>
            </a:r>
          </a:p>
          <a:p>
            <a:pPr>
              <a:lnSpc>
                <a:spcPct val="150000"/>
              </a:lnSpc>
            </a:pPr>
            <a:endParaRPr lang="en-US" sz="1200" dirty="0">
              <a:latin typeface="Arial" panose="020B0604020202020204" pitchFamily="34" charset="0"/>
              <a:cs typeface="Arial" panose="020B0604020202020204" pitchFamily="34" charset="0"/>
            </a:endParaRPr>
          </a:p>
          <a:p>
            <a:pPr>
              <a:lnSpc>
                <a:spcPct val="150000"/>
              </a:lnSpc>
            </a:pPr>
            <a:r>
              <a:rPr lang="en-US" sz="1200" dirty="0">
                <a:latin typeface="Arial" panose="020B0604020202020204" pitchFamily="34" charset="0"/>
                <a:cs typeface="Arial" panose="020B0604020202020204" pitchFamily="34" charset="0"/>
              </a:rPr>
              <a:t>i.e. to define an attribute class that can decorate either classes or methods with two properties to store the name of a coder and the date they last modified some code</a:t>
            </a:r>
          </a:p>
        </p:txBody>
      </p:sp>
      <p:sp>
        <p:nvSpPr>
          <p:cNvPr id="8" name="TextBox 7">
            <a:extLst>
              <a:ext uri="{FF2B5EF4-FFF2-40B4-BE49-F238E27FC236}">
                <a16:creationId xmlns:a16="http://schemas.microsoft.com/office/drawing/2014/main" id="{65307D57-0363-4FBD-A29A-20FA2D09E086}"/>
              </a:ext>
            </a:extLst>
          </p:cNvPr>
          <p:cNvSpPr txBox="1"/>
          <p:nvPr/>
        </p:nvSpPr>
        <p:spPr>
          <a:xfrm>
            <a:off x="360937" y="2040852"/>
            <a:ext cx="8307575" cy="2677656"/>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Namespace Shared;</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AttributeUsage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AttributeTargets.Class</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AttributeTargets.Method</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AllowMultiple</a:t>
            </a:r>
            <a:r>
              <a:rPr lang="en-US" sz="1200" dirty="0">
                <a:latin typeface="Courier New" panose="02070309020205020404" pitchFamily="49" charset="0"/>
                <a:cs typeface="Courier New" panose="02070309020205020404" pitchFamily="49" charset="0"/>
              </a:rPr>
              <a:t> = true)]</a:t>
            </a:r>
          </a:p>
          <a:p>
            <a:r>
              <a:rPr lang="en-US" sz="1200" dirty="0">
                <a:latin typeface="Courier New" panose="02070309020205020404" pitchFamily="49" charset="0"/>
                <a:cs typeface="Courier New" panose="02070309020205020404" pitchFamily="49" charset="0"/>
              </a:rPr>
              <a:t>public class </a:t>
            </a:r>
            <a:r>
              <a:rPr lang="en-US" sz="1200" dirty="0" err="1">
                <a:latin typeface="Courier New" panose="02070309020205020404" pitchFamily="49" charset="0"/>
                <a:cs typeface="Courier New" panose="02070309020205020404" pitchFamily="49" charset="0"/>
              </a:rPr>
              <a:t>CoderAttribute</a:t>
            </a:r>
            <a:r>
              <a:rPr lang="en-US" sz="1200" dirty="0">
                <a:latin typeface="Courier New" panose="02070309020205020404" pitchFamily="49" charset="0"/>
                <a:cs typeface="Courier New" panose="02070309020205020404" pitchFamily="49" charset="0"/>
              </a:rPr>
              <a:t> : Attribute</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public string Coder { get; set; }</a:t>
            </a:r>
          </a:p>
          <a:p>
            <a:r>
              <a:rPr lang="en-US" sz="1200" dirty="0">
                <a:latin typeface="Courier New" panose="02070309020205020404" pitchFamily="49" charset="0"/>
                <a:cs typeface="Courier New" panose="02070309020205020404" pitchFamily="49" charset="0"/>
              </a:rPr>
              <a:t>  public </a:t>
            </a:r>
            <a:r>
              <a:rPr lang="en-US" sz="1200" dirty="0" err="1">
                <a:latin typeface="Courier New" panose="02070309020205020404" pitchFamily="49" charset="0"/>
                <a:cs typeface="Courier New" panose="02070309020205020404" pitchFamily="49" charset="0"/>
              </a:rPr>
              <a:t>DateTime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LastModified</a:t>
            </a:r>
            <a:r>
              <a:rPr lang="en-US" sz="1200" dirty="0">
                <a:latin typeface="Courier New" panose="02070309020205020404" pitchFamily="49" charset="0"/>
                <a:cs typeface="Courier New" panose="02070309020205020404" pitchFamily="49" charset="0"/>
              </a:rPr>
              <a:t> { get; set; }</a:t>
            </a:r>
          </a:p>
          <a:p>
            <a:r>
              <a:rPr lang="en-US" sz="1200" dirty="0">
                <a:latin typeface="Courier New" panose="02070309020205020404" pitchFamily="49" charset="0"/>
                <a:cs typeface="Courier New" panose="02070309020205020404" pitchFamily="49" charset="0"/>
              </a:rPr>
              <a:t>  public </a:t>
            </a:r>
            <a:r>
              <a:rPr lang="en-US" sz="1200" dirty="0" err="1">
                <a:latin typeface="Courier New" panose="02070309020205020404" pitchFamily="49" charset="0"/>
                <a:cs typeface="Courier New" panose="02070309020205020404" pitchFamily="49" charset="0"/>
              </a:rPr>
              <a:t>CoderAttribute</a:t>
            </a:r>
            <a:r>
              <a:rPr lang="en-US" sz="1200" dirty="0">
                <a:latin typeface="Courier New" panose="02070309020205020404" pitchFamily="49" charset="0"/>
                <a:cs typeface="Courier New" panose="02070309020205020404" pitchFamily="49" charset="0"/>
              </a:rPr>
              <a:t>(string coder, string </a:t>
            </a:r>
            <a:r>
              <a:rPr lang="en-US" sz="1200" dirty="0" err="1">
                <a:latin typeface="Courier New" panose="02070309020205020404" pitchFamily="49" charset="0"/>
                <a:cs typeface="Courier New" panose="02070309020205020404" pitchFamily="49" charset="0"/>
              </a:rPr>
              <a:t>lastModified</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Coder = coder;</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LastModified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DateTime.Parse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lastModified</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604039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48882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images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13412" y="178454"/>
            <a:ext cx="7230938"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Working with images</a:t>
            </a:r>
          </a:p>
        </p:txBody>
      </p:sp>
      <p:sp>
        <p:nvSpPr>
          <p:cNvPr id="10" name="TextBox 9">
            <a:extLst>
              <a:ext uri="{FF2B5EF4-FFF2-40B4-BE49-F238E27FC236}">
                <a16:creationId xmlns:a16="http://schemas.microsoft.com/office/drawing/2014/main" id="{8B373175-DD23-4C7E-B58F-155D26A6A5CB}"/>
              </a:ext>
            </a:extLst>
          </p:cNvPr>
          <p:cNvSpPr txBox="1"/>
          <p:nvPr/>
        </p:nvSpPr>
        <p:spPr>
          <a:xfrm>
            <a:off x="360937" y="801699"/>
            <a:ext cx="11215367" cy="5044138"/>
          </a:xfrm>
          <a:prstGeom prst="rect">
            <a:avLst/>
          </a:prstGeom>
          <a:noFill/>
        </p:spPr>
        <p:txBody>
          <a:bodyPr wrap="square">
            <a:spAutoFit/>
          </a:bodyPr>
          <a:lstStyle/>
          <a:p>
            <a:pPr>
              <a:lnSpc>
                <a:spcPct val="150000"/>
              </a:lnSpc>
            </a:pPr>
            <a:r>
              <a:rPr lang="en-US" sz="1200" dirty="0" err="1">
                <a:latin typeface="Arial" panose="020B0604020202020204" pitchFamily="34" charset="0"/>
                <a:cs typeface="Arial" panose="020B0604020202020204" pitchFamily="34" charset="0"/>
              </a:rPr>
              <a:t>ImageSharp</a:t>
            </a:r>
            <a:r>
              <a:rPr lang="en-US" sz="1200" dirty="0">
                <a:latin typeface="Arial" panose="020B0604020202020204" pitchFamily="34" charset="0"/>
                <a:cs typeface="Arial" panose="020B0604020202020204" pitchFamily="34" charset="0"/>
              </a:rPr>
              <a:t> is a third-party cross-platform 2D graphics library</a:t>
            </a:r>
          </a:p>
          <a:p>
            <a:pPr>
              <a:lnSpc>
                <a:spcPct val="150000"/>
              </a:lnSpc>
            </a:pPr>
            <a:endParaRPr lang="en-US" sz="1200" dirty="0">
              <a:latin typeface="Arial" panose="020B0604020202020204" pitchFamily="34" charset="0"/>
              <a:cs typeface="Arial" panose="020B0604020202020204" pitchFamily="34" charset="0"/>
            </a:endParaRPr>
          </a:p>
          <a:p>
            <a:pPr>
              <a:lnSpc>
                <a:spcPct val="150000"/>
              </a:lnSpc>
            </a:pPr>
            <a:r>
              <a:rPr lang="en-US" sz="1200" dirty="0">
                <a:latin typeface="Arial" panose="020B0604020202020204" pitchFamily="34" charset="0"/>
                <a:cs typeface="Arial" panose="020B0604020202020204" pitchFamily="34" charset="0"/>
              </a:rPr>
              <a:t>when .NET Core 1.0 was in development, there was negative feedback from the community about the missing </a:t>
            </a:r>
            <a:r>
              <a:rPr lang="en-US" sz="1200" dirty="0" err="1">
                <a:latin typeface="Courier New" panose="02070309020205020404" pitchFamily="49" charset="0"/>
                <a:cs typeface="Courier New" panose="02070309020205020404" pitchFamily="49" charset="0"/>
              </a:rPr>
              <a:t>System.Drawing</a:t>
            </a:r>
            <a:r>
              <a:rPr lang="en-US" sz="1200" dirty="0">
                <a:latin typeface="Courier New" panose="02070309020205020404" pitchFamily="49" charset="0"/>
                <a:cs typeface="Courier New" panose="02070309020205020404" pitchFamily="49" charset="0"/>
              </a:rPr>
              <a:t> </a:t>
            </a:r>
            <a:r>
              <a:rPr lang="en-US" sz="1200" dirty="0">
                <a:latin typeface="Arial" panose="020B0604020202020204" pitchFamily="34" charset="0"/>
                <a:cs typeface="Arial" panose="020B0604020202020204" pitchFamily="34" charset="0"/>
              </a:rPr>
              <a:t>namespace for working with 2D images</a:t>
            </a:r>
          </a:p>
          <a:p>
            <a:pPr>
              <a:lnSpc>
                <a:spcPct val="150000"/>
              </a:lnSpc>
            </a:pPr>
            <a:endParaRPr lang="en-US" sz="1200" dirty="0">
              <a:latin typeface="Arial" panose="020B0604020202020204" pitchFamily="34" charset="0"/>
              <a:cs typeface="Arial" panose="020B0604020202020204" pitchFamily="34" charset="0"/>
            </a:endParaRPr>
          </a:p>
          <a:p>
            <a:pPr>
              <a:lnSpc>
                <a:spcPct val="150000"/>
              </a:lnSpc>
            </a:pPr>
            <a:r>
              <a:rPr lang="en-US" sz="1200" b="1" dirty="0" err="1">
                <a:latin typeface="Arial" panose="020B0604020202020204" pitchFamily="34" charset="0"/>
                <a:cs typeface="Arial" panose="020B0604020202020204" pitchFamily="34" charset="0"/>
              </a:rPr>
              <a:t>ImageSharp</a:t>
            </a:r>
            <a:r>
              <a:rPr lang="en-US" sz="1200" dirty="0">
                <a:latin typeface="Arial" panose="020B0604020202020204" pitchFamily="34" charset="0"/>
                <a:cs typeface="Arial" panose="020B0604020202020204" pitchFamily="34" charset="0"/>
              </a:rPr>
              <a:t> project was started to fill that gap for modern .NET applications</a:t>
            </a:r>
          </a:p>
          <a:p>
            <a:pPr>
              <a:lnSpc>
                <a:spcPct val="150000"/>
              </a:lnSpc>
            </a:pPr>
            <a:endParaRPr lang="en-US" sz="1200" dirty="0">
              <a:latin typeface="Arial" panose="020B0604020202020204" pitchFamily="34" charset="0"/>
              <a:cs typeface="Arial" panose="020B0604020202020204" pitchFamily="34" charset="0"/>
            </a:endParaRPr>
          </a:p>
          <a:p>
            <a:pPr>
              <a:lnSpc>
                <a:spcPct val="150000"/>
              </a:lnSpc>
            </a:pPr>
            <a:r>
              <a:rPr lang="en-US" sz="1200" dirty="0">
                <a:latin typeface="Arial" panose="020B0604020202020204" pitchFamily="34" charset="0"/>
                <a:cs typeface="Arial" panose="020B0604020202020204" pitchFamily="34" charset="0"/>
              </a:rPr>
              <a:t>in their official documentation for </a:t>
            </a:r>
            <a:r>
              <a:rPr lang="en-US" sz="1200" dirty="0" err="1">
                <a:latin typeface="Courier New" panose="02070309020205020404" pitchFamily="49" charset="0"/>
                <a:cs typeface="Courier New" panose="02070309020205020404" pitchFamily="49" charset="0"/>
              </a:rPr>
              <a:t>System.Drawing</a:t>
            </a:r>
            <a:r>
              <a:rPr lang="en-US" sz="1200" dirty="0">
                <a:latin typeface="Arial" panose="020B0604020202020204" pitchFamily="34" charset="0"/>
                <a:cs typeface="Arial" panose="020B0604020202020204" pitchFamily="34" charset="0"/>
              </a:rPr>
              <a:t>, Microsoft says, "The </a:t>
            </a:r>
            <a:r>
              <a:rPr lang="en-US" sz="1200" dirty="0" err="1">
                <a:latin typeface="Courier New" panose="02070309020205020404" pitchFamily="49" charset="0"/>
                <a:cs typeface="Courier New" panose="02070309020205020404" pitchFamily="49" charset="0"/>
              </a:rPr>
              <a:t>System.Drawing</a:t>
            </a:r>
            <a:r>
              <a:rPr lang="en-US" sz="1200" dirty="0">
                <a:latin typeface="Courier New" panose="02070309020205020404" pitchFamily="49" charset="0"/>
                <a:cs typeface="Courier New" panose="02070309020205020404" pitchFamily="49" charset="0"/>
              </a:rPr>
              <a:t> </a:t>
            </a:r>
            <a:r>
              <a:rPr lang="en-US" sz="1200" dirty="0">
                <a:latin typeface="Arial" panose="020B0604020202020204" pitchFamily="34" charset="0"/>
                <a:cs typeface="Arial" panose="020B0604020202020204" pitchFamily="34" charset="0"/>
              </a:rPr>
              <a:t>namespace is not recommended for new development due to not being supported within a Windows or ASP.NET service, and it is not cross-platform. </a:t>
            </a:r>
            <a:r>
              <a:rPr lang="en-US" sz="1200" dirty="0" err="1">
                <a:latin typeface="Arial" panose="020B0604020202020204" pitchFamily="34" charset="0"/>
                <a:cs typeface="Arial" panose="020B0604020202020204" pitchFamily="34" charset="0"/>
              </a:rPr>
              <a:t>ImageSharp</a:t>
            </a:r>
            <a:r>
              <a:rPr lang="en-US" sz="1200" dirty="0">
                <a:latin typeface="Arial" panose="020B0604020202020204" pitchFamily="34" charset="0"/>
                <a:cs typeface="Arial" panose="020B0604020202020204" pitchFamily="34" charset="0"/>
              </a:rPr>
              <a:t> and </a:t>
            </a:r>
            <a:r>
              <a:rPr lang="en-US" sz="1200" dirty="0" err="1">
                <a:latin typeface="Arial" panose="020B0604020202020204" pitchFamily="34" charset="0"/>
                <a:cs typeface="Arial" panose="020B0604020202020204" pitchFamily="34" charset="0"/>
              </a:rPr>
              <a:t>SkiaSharp</a:t>
            </a:r>
            <a:r>
              <a:rPr lang="en-US" sz="1200" dirty="0">
                <a:latin typeface="Arial" panose="020B0604020202020204" pitchFamily="34" charset="0"/>
                <a:cs typeface="Arial" panose="020B0604020202020204" pitchFamily="34" charset="0"/>
              </a:rPr>
              <a:t> are recommended as alternatives.“</a:t>
            </a:r>
          </a:p>
          <a:p>
            <a:pPr>
              <a:lnSpc>
                <a:spcPct val="150000"/>
              </a:lnSpc>
            </a:pPr>
            <a:endParaRPr lang="en-US" sz="1200" dirty="0">
              <a:latin typeface="Arial" panose="020B0604020202020204" pitchFamily="34" charset="0"/>
              <a:cs typeface="Arial" panose="020B0604020202020204" pitchFamily="34" charset="0"/>
            </a:endParaRPr>
          </a:p>
          <a:p>
            <a:pPr>
              <a:lnSpc>
                <a:spcPct val="150000"/>
              </a:lnSpc>
            </a:pPr>
            <a:endParaRPr lang="en-US" sz="1200" dirty="0">
              <a:latin typeface="Arial" panose="020B0604020202020204" pitchFamily="34" charset="0"/>
              <a:cs typeface="Arial" panose="020B0604020202020204" pitchFamily="34" charset="0"/>
            </a:endParaRPr>
          </a:p>
          <a:p>
            <a:pPr>
              <a:lnSpc>
                <a:spcPct val="150000"/>
              </a:lnSpc>
            </a:pPr>
            <a:endParaRPr lang="en-US" sz="1200" dirty="0">
              <a:latin typeface="Arial" panose="020B0604020202020204" pitchFamily="34" charset="0"/>
              <a:cs typeface="Arial" panose="020B0604020202020204" pitchFamily="34" charset="0"/>
            </a:endParaRPr>
          </a:p>
          <a:p>
            <a:pPr>
              <a:lnSpc>
                <a:spcPct val="150000"/>
              </a:lnSpc>
            </a:pPr>
            <a:r>
              <a:rPr lang="en-US" sz="1200" b="1" dirty="0" err="1">
                <a:latin typeface="Arial" panose="020B0604020202020204" pitchFamily="34" charset="0"/>
                <a:cs typeface="Arial" panose="020B0604020202020204" pitchFamily="34" charset="0"/>
              </a:rPr>
              <a:t>ImageSharp</a:t>
            </a:r>
            <a:r>
              <a:rPr lang="en-US" sz="1200" dirty="0">
                <a:latin typeface="Arial" panose="020B0604020202020204" pitchFamily="34" charset="0"/>
                <a:cs typeface="Arial" panose="020B0604020202020204" pitchFamily="34" charset="0"/>
              </a:rPr>
              <a:t> also has NuGet packages for programmatically drawing images and working with images on the web:</a:t>
            </a:r>
          </a:p>
          <a:p>
            <a:pPr>
              <a:lnSpc>
                <a:spcPct val="150000"/>
              </a:lnSpc>
            </a:pPr>
            <a:endParaRPr lang="en-US" sz="1200" dirty="0">
              <a:latin typeface="Arial" panose="020B0604020202020204" pitchFamily="34" charset="0"/>
              <a:cs typeface="Arial" panose="020B0604020202020204" pitchFamily="34" charset="0"/>
            </a:endParaRPr>
          </a:p>
          <a:p>
            <a:pPr>
              <a:lnSpc>
                <a:spcPct val="150000"/>
              </a:lnSpc>
            </a:pPr>
            <a:r>
              <a:rPr lang="en-US" sz="1200" dirty="0" err="1">
                <a:latin typeface="Arial" panose="020B0604020202020204" pitchFamily="34" charset="0"/>
                <a:cs typeface="Arial" panose="020B0604020202020204" pitchFamily="34" charset="0"/>
              </a:rPr>
              <a:t>SixLabors.ImageSharp.Drawing</a:t>
            </a:r>
            <a:endParaRPr lang="en-US" sz="1200" dirty="0">
              <a:latin typeface="Arial" panose="020B0604020202020204" pitchFamily="34" charset="0"/>
              <a:cs typeface="Arial" panose="020B0604020202020204" pitchFamily="34" charset="0"/>
            </a:endParaRPr>
          </a:p>
          <a:p>
            <a:pPr>
              <a:lnSpc>
                <a:spcPct val="150000"/>
              </a:lnSpc>
            </a:pPr>
            <a:r>
              <a:rPr lang="en-US" sz="1200" dirty="0" err="1">
                <a:latin typeface="Arial" panose="020B0604020202020204" pitchFamily="34" charset="0"/>
                <a:cs typeface="Arial" panose="020B0604020202020204" pitchFamily="34" charset="0"/>
              </a:rPr>
              <a:t>SixLabors.ImageSharp.Web</a:t>
            </a:r>
            <a:endParaRPr lang="en-US" sz="1200" dirty="0">
              <a:latin typeface="Arial" panose="020B0604020202020204" pitchFamily="34" charset="0"/>
              <a:cs typeface="Arial" panose="020B0604020202020204" pitchFamily="34" charset="0"/>
            </a:endParaRPr>
          </a:p>
          <a:p>
            <a:pPr>
              <a:lnSpc>
                <a:spcPct val="150000"/>
              </a:lnSpc>
            </a:pPr>
            <a:endParaRPr lang="en-US" sz="1200" dirty="0">
              <a:latin typeface="Arial" panose="020B0604020202020204" pitchFamily="34" charset="0"/>
              <a:cs typeface="Arial" panose="020B0604020202020204" pitchFamily="34" charset="0"/>
            </a:endParaRPr>
          </a:p>
          <a:p>
            <a:pPr>
              <a:lnSpc>
                <a:spcPct val="150000"/>
              </a:lnSpc>
            </a:pPr>
            <a:r>
              <a:rPr lang="en-US" sz="1200" dirty="0">
                <a:latin typeface="Arial" panose="020B0604020202020204" pitchFamily="34" charset="0"/>
                <a:cs typeface="Arial" panose="020B0604020202020204" pitchFamily="34" charset="0"/>
              </a:rPr>
              <a:t>…a little example…</a:t>
            </a:r>
          </a:p>
        </p:txBody>
      </p:sp>
    </p:spTree>
    <p:extLst>
      <p:ext uri="{BB962C8B-B14F-4D97-AF65-F5344CB8AC3E}">
        <p14:creationId xmlns:p14="http://schemas.microsoft.com/office/powerpoint/2010/main" val="1398836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62432"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Internationalizing your code</a:t>
            </a:r>
          </a:p>
        </p:txBody>
      </p:sp>
      <p:sp>
        <p:nvSpPr>
          <p:cNvPr id="7" name="TextBox 6">
            <a:extLst>
              <a:ext uri="{FF2B5EF4-FFF2-40B4-BE49-F238E27FC236}">
                <a16:creationId xmlns:a16="http://schemas.microsoft.com/office/drawing/2014/main" id="{5B2F948C-847B-4F9F-BE5C-532A6E11840D}"/>
              </a:ext>
            </a:extLst>
          </p:cNvPr>
          <p:cNvSpPr txBox="1"/>
          <p:nvPr/>
        </p:nvSpPr>
        <p:spPr>
          <a:xfrm>
            <a:off x="4713412" y="178454"/>
            <a:ext cx="7230938"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Globalization  and Localization</a:t>
            </a:r>
          </a:p>
        </p:txBody>
      </p:sp>
      <p:sp>
        <p:nvSpPr>
          <p:cNvPr id="10" name="TextBox 9">
            <a:extLst>
              <a:ext uri="{FF2B5EF4-FFF2-40B4-BE49-F238E27FC236}">
                <a16:creationId xmlns:a16="http://schemas.microsoft.com/office/drawing/2014/main" id="{8B373175-DD23-4C7E-B58F-155D26A6A5CB}"/>
              </a:ext>
            </a:extLst>
          </p:cNvPr>
          <p:cNvSpPr txBox="1"/>
          <p:nvPr/>
        </p:nvSpPr>
        <p:spPr>
          <a:xfrm>
            <a:off x="360937" y="801699"/>
            <a:ext cx="11215367" cy="4767139"/>
          </a:xfrm>
          <a:prstGeom prst="rect">
            <a:avLst/>
          </a:prstGeom>
          <a:noFill/>
        </p:spPr>
        <p:txBody>
          <a:bodyPr wrap="square">
            <a:spAutoFit/>
          </a:bodyPr>
          <a:lstStyle/>
          <a:p>
            <a:pPr>
              <a:lnSpc>
                <a:spcPct val="150000"/>
              </a:lnSpc>
            </a:pPr>
            <a:r>
              <a:rPr lang="en-US" sz="1200" b="1" dirty="0">
                <a:latin typeface="Arial" panose="020B0604020202020204" pitchFamily="34" charset="0"/>
                <a:cs typeface="Arial" panose="020B0604020202020204" pitchFamily="34" charset="0"/>
              </a:rPr>
              <a:t>internationalization</a:t>
            </a:r>
            <a:r>
              <a:rPr lang="en-US" sz="1200" dirty="0">
                <a:latin typeface="Arial" panose="020B0604020202020204" pitchFamily="34" charset="0"/>
                <a:cs typeface="Arial" panose="020B0604020202020204" pitchFamily="34" charset="0"/>
              </a:rPr>
              <a:t> is the process of enabling your code to run correctly all over the world</a:t>
            </a:r>
          </a:p>
          <a:p>
            <a:pPr>
              <a:lnSpc>
                <a:spcPct val="150000"/>
              </a:lnSpc>
            </a:pPr>
            <a:endParaRPr lang="en-US" sz="1200" dirty="0">
              <a:latin typeface="Arial" panose="020B0604020202020204" pitchFamily="34" charset="0"/>
              <a:cs typeface="Arial" panose="020B0604020202020204" pitchFamily="34" charset="0"/>
            </a:endParaRPr>
          </a:p>
          <a:p>
            <a:pPr>
              <a:lnSpc>
                <a:spcPct val="150000"/>
              </a:lnSpc>
            </a:pPr>
            <a:r>
              <a:rPr lang="en-US" sz="1200" dirty="0">
                <a:latin typeface="Arial" panose="020B0604020202020204" pitchFamily="34" charset="0"/>
                <a:cs typeface="Arial" panose="020B0604020202020204" pitchFamily="34" charset="0"/>
              </a:rPr>
              <a:t>it has two parts: </a:t>
            </a:r>
            <a:r>
              <a:rPr lang="en-US" sz="1200" b="1" dirty="0">
                <a:latin typeface="Arial" panose="020B0604020202020204" pitchFamily="34" charset="0"/>
                <a:cs typeface="Arial" panose="020B0604020202020204" pitchFamily="34" charset="0"/>
              </a:rPr>
              <a:t>globalization</a:t>
            </a:r>
            <a:r>
              <a:rPr lang="en-US" sz="1200" dirty="0">
                <a:latin typeface="Arial" panose="020B0604020202020204" pitchFamily="34" charset="0"/>
                <a:cs typeface="Arial" panose="020B0604020202020204" pitchFamily="34" charset="0"/>
              </a:rPr>
              <a:t> and </a:t>
            </a:r>
            <a:r>
              <a:rPr lang="en-US" sz="1200" b="1" dirty="0">
                <a:latin typeface="Arial" panose="020B0604020202020204" pitchFamily="34" charset="0"/>
                <a:cs typeface="Arial" panose="020B0604020202020204" pitchFamily="34" charset="0"/>
              </a:rPr>
              <a:t>localization</a:t>
            </a:r>
          </a:p>
          <a:p>
            <a:pPr marL="171450" indent="-171450">
              <a:lnSpc>
                <a:spcPct val="150000"/>
              </a:lnSpc>
              <a:buFont typeface="Arial" panose="020B0604020202020204" pitchFamily="34" charset="0"/>
              <a:buChar char="•"/>
            </a:pPr>
            <a:r>
              <a:rPr lang="en-US" sz="1200" b="1" dirty="0">
                <a:latin typeface="Arial" panose="020B0604020202020204" pitchFamily="34" charset="0"/>
                <a:cs typeface="Arial" panose="020B0604020202020204" pitchFamily="34" charset="0"/>
              </a:rPr>
              <a:t>Globalization</a:t>
            </a:r>
            <a:r>
              <a:rPr lang="en-US" sz="1200" dirty="0">
                <a:latin typeface="Arial" panose="020B0604020202020204" pitchFamily="34" charset="0"/>
                <a:cs typeface="Arial" panose="020B0604020202020204" pitchFamily="34" charset="0"/>
              </a:rPr>
              <a:t> is about writing your code to accommodate multiple languages and region combinations</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the combination of a language and a region is known as a culture</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it is important for your code to know both the language and region because, for example, the date and currency formats are different in Quebec and Paris, despite them both using the French language</a:t>
            </a:r>
            <a:br>
              <a:rPr lang="en-US" sz="1200" dirty="0">
                <a:latin typeface="Arial" panose="020B0604020202020204" pitchFamily="34" charset="0"/>
                <a:cs typeface="Arial" panose="020B0604020202020204" pitchFamily="34" charset="0"/>
              </a:rPr>
            </a:b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there are International Organization for Standardization (ISO) codes for all culture combinations. For example, in the code da-DK, da indicates the Danish language and DK indicates the Denmark region, and in the code </a:t>
            </a:r>
            <a:r>
              <a:rPr lang="en-US" sz="1200" dirty="0" err="1">
                <a:latin typeface="Arial" panose="020B0604020202020204" pitchFamily="34" charset="0"/>
                <a:cs typeface="Arial" panose="020B0604020202020204" pitchFamily="34" charset="0"/>
              </a:rPr>
              <a:t>fr</a:t>
            </a:r>
            <a:r>
              <a:rPr lang="en-US" sz="1200" dirty="0">
                <a:latin typeface="Arial" panose="020B0604020202020204" pitchFamily="34" charset="0"/>
                <a:cs typeface="Arial" panose="020B0604020202020204" pitchFamily="34" charset="0"/>
              </a:rPr>
              <a:t>-CA, </a:t>
            </a:r>
            <a:r>
              <a:rPr lang="en-US" sz="1200" dirty="0" err="1">
                <a:latin typeface="Arial" panose="020B0604020202020204" pitchFamily="34" charset="0"/>
                <a:cs typeface="Arial" panose="020B0604020202020204" pitchFamily="34" charset="0"/>
              </a:rPr>
              <a:t>fr</a:t>
            </a:r>
            <a:r>
              <a:rPr lang="en-US" sz="1200" dirty="0">
                <a:latin typeface="Arial" panose="020B0604020202020204" pitchFamily="34" charset="0"/>
                <a:cs typeface="Arial" panose="020B0604020202020204" pitchFamily="34" charset="0"/>
              </a:rPr>
              <a:t> indicates the French language and CA indicates the Canada region</a:t>
            </a:r>
            <a:br>
              <a:rPr lang="en-US" sz="1200" dirty="0">
                <a:latin typeface="Arial" panose="020B0604020202020204" pitchFamily="34" charset="0"/>
                <a:cs typeface="Arial" panose="020B0604020202020204" pitchFamily="34" charset="0"/>
              </a:rPr>
            </a:b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ISO is not an acronym. ISO is a reference to the Greek word isos (which means equal)</a:t>
            </a:r>
          </a:p>
          <a:p>
            <a:pPr marL="171450" indent="-171450">
              <a:lnSpc>
                <a:spcPct val="150000"/>
              </a:lnSpc>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171450" indent="-171450">
              <a:lnSpc>
                <a:spcPct val="150000"/>
              </a:lnSpc>
              <a:buFont typeface="Arial" panose="020B0604020202020204" pitchFamily="34" charset="0"/>
              <a:buChar char="•"/>
            </a:pPr>
            <a:r>
              <a:rPr lang="en-US" sz="1200" b="1" dirty="0">
                <a:latin typeface="Arial" panose="020B0604020202020204" pitchFamily="34" charset="0"/>
                <a:cs typeface="Arial" panose="020B0604020202020204" pitchFamily="34" charset="0"/>
              </a:rPr>
              <a:t>Localization</a:t>
            </a:r>
            <a:r>
              <a:rPr lang="en-US" sz="1200" dirty="0">
                <a:latin typeface="Arial" panose="020B0604020202020204" pitchFamily="34" charset="0"/>
                <a:cs typeface="Arial" panose="020B0604020202020204" pitchFamily="34" charset="0"/>
              </a:rPr>
              <a:t> is about customizing the user interface to support a language, for example, changing the label of a button to be Close (</a:t>
            </a:r>
            <a:r>
              <a:rPr lang="en-US" sz="1200" dirty="0" err="1">
                <a:latin typeface="Arial" panose="020B0604020202020204" pitchFamily="34" charset="0"/>
                <a:cs typeface="Arial" panose="020B0604020202020204" pitchFamily="34" charset="0"/>
              </a:rPr>
              <a:t>en</a:t>
            </a:r>
            <a:r>
              <a:rPr lang="en-US" sz="1200" dirty="0">
                <a:latin typeface="Arial" panose="020B0604020202020204" pitchFamily="34" charset="0"/>
                <a:cs typeface="Arial" panose="020B0604020202020204" pitchFamily="34" charset="0"/>
              </a:rPr>
              <a:t>) or </a:t>
            </a:r>
            <a:r>
              <a:rPr lang="en-US" sz="1200" dirty="0" err="1">
                <a:latin typeface="Arial" panose="020B0604020202020204" pitchFamily="34" charset="0"/>
                <a:cs typeface="Arial" panose="020B0604020202020204" pitchFamily="34" charset="0"/>
              </a:rPr>
              <a:t>Fermer</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fr</a:t>
            </a:r>
            <a:r>
              <a:rPr lang="en-US" sz="1200" dirty="0">
                <a:latin typeface="Arial" panose="020B0604020202020204" pitchFamily="34" charset="0"/>
                <a:cs typeface="Arial" panose="020B0604020202020204" pitchFamily="34" charset="0"/>
              </a:rPr>
              <a:t>)</a:t>
            </a:r>
            <a:br>
              <a:rPr lang="en-US" sz="1200" dirty="0">
                <a:latin typeface="Arial" panose="020B0604020202020204" pitchFamily="34" charset="0"/>
                <a:cs typeface="Arial" panose="020B0604020202020204" pitchFamily="34" charset="0"/>
              </a:rPr>
            </a:b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since localization is more about the language, it doesn't always need to know about the region, although ironically enough, standardization (</a:t>
            </a:r>
            <a:r>
              <a:rPr lang="en-US" sz="1200" dirty="0" err="1">
                <a:latin typeface="Arial" panose="020B0604020202020204" pitchFamily="34" charset="0"/>
                <a:cs typeface="Arial" panose="020B0604020202020204" pitchFamily="34" charset="0"/>
              </a:rPr>
              <a:t>en</a:t>
            </a:r>
            <a:r>
              <a:rPr lang="en-US" sz="1200" dirty="0">
                <a:latin typeface="Arial" panose="020B0604020202020204" pitchFamily="34" charset="0"/>
                <a:cs typeface="Arial" panose="020B0604020202020204" pitchFamily="34" charset="0"/>
              </a:rPr>
              <a:t>-US) and </a:t>
            </a:r>
            <a:r>
              <a:rPr lang="en-US" sz="1200" dirty="0" err="1">
                <a:latin typeface="Arial" panose="020B0604020202020204" pitchFamily="34" charset="0"/>
                <a:cs typeface="Arial" panose="020B0604020202020204" pitchFamily="34" charset="0"/>
              </a:rPr>
              <a:t>standardisation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en</a:t>
            </a:r>
            <a:r>
              <a:rPr lang="en-US" sz="1200" dirty="0">
                <a:latin typeface="Arial" panose="020B0604020202020204" pitchFamily="34" charset="0"/>
                <a:cs typeface="Arial" panose="020B0604020202020204" pitchFamily="34" charset="0"/>
              </a:rPr>
              <a:t>-GB) suggest otherwise</a:t>
            </a:r>
          </a:p>
        </p:txBody>
      </p:sp>
    </p:spTree>
    <p:extLst>
      <p:ext uri="{BB962C8B-B14F-4D97-AF65-F5344CB8AC3E}">
        <p14:creationId xmlns:p14="http://schemas.microsoft.com/office/powerpoint/2010/main" val="4184877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62432"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Internationalizing your code</a:t>
            </a:r>
          </a:p>
        </p:txBody>
      </p:sp>
      <p:sp>
        <p:nvSpPr>
          <p:cNvPr id="7" name="TextBox 6">
            <a:extLst>
              <a:ext uri="{FF2B5EF4-FFF2-40B4-BE49-F238E27FC236}">
                <a16:creationId xmlns:a16="http://schemas.microsoft.com/office/drawing/2014/main" id="{5B2F948C-847B-4F9F-BE5C-532A6E11840D}"/>
              </a:ext>
            </a:extLst>
          </p:cNvPr>
          <p:cNvSpPr txBox="1"/>
          <p:nvPr/>
        </p:nvSpPr>
        <p:spPr>
          <a:xfrm>
            <a:off x="4713412" y="178454"/>
            <a:ext cx="7230938"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Detecting and changing the current culture</a:t>
            </a:r>
          </a:p>
        </p:txBody>
      </p:sp>
      <p:sp>
        <p:nvSpPr>
          <p:cNvPr id="10" name="TextBox 9">
            <a:extLst>
              <a:ext uri="{FF2B5EF4-FFF2-40B4-BE49-F238E27FC236}">
                <a16:creationId xmlns:a16="http://schemas.microsoft.com/office/drawing/2014/main" id="{8B373175-DD23-4C7E-B58F-155D26A6A5CB}"/>
              </a:ext>
            </a:extLst>
          </p:cNvPr>
          <p:cNvSpPr txBox="1"/>
          <p:nvPr/>
        </p:nvSpPr>
        <p:spPr>
          <a:xfrm>
            <a:off x="360937" y="801699"/>
            <a:ext cx="11215367" cy="3105145"/>
          </a:xfrm>
          <a:prstGeom prst="rect">
            <a:avLst/>
          </a:prstGeom>
          <a:noFill/>
        </p:spPr>
        <p:txBody>
          <a:bodyPr wrap="square">
            <a:spAutoFit/>
          </a:bodyPr>
          <a:lstStyle/>
          <a:p>
            <a:pPr>
              <a:lnSpc>
                <a:spcPct val="150000"/>
              </a:lnSpc>
            </a:pPr>
            <a:r>
              <a:rPr lang="en-US" sz="1200" dirty="0">
                <a:latin typeface="Arial" panose="020B0604020202020204" pitchFamily="34" charset="0"/>
                <a:cs typeface="Arial" panose="020B0604020202020204" pitchFamily="34" charset="0"/>
              </a:rPr>
              <a:t>Internationalization is a huge topic on which several thousand-page books have been written</a:t>
            </a:r>
          </a:p>
          <a:p>
            <a:pPr>
              <a:lnSpc>
                <a:spcPct val="150000"/>
              </a:lnSpc>
            </a:pPr>
            <a:endParaRPr lang="en-US" sz="1200" dirty="0">
              <a:latin typeface="Arial" panose="020B0604020202020204" pitchFamily="34" charset="0"/>
              <a:cs typeface="Arial" panose="020B0604020202020204" pitchFamily="34" charset="0"/>
            </a:endParaRPr>
          </a:p>
          <a:p>
            <a:pPr>
              <a:lnSpc>
                <a:spcPct val="150000"/>
              </a:lnSpc>
            </a:pPr>
            <a:r>
              <a:rPr lang="en-US" sz="1200" dirty="0">
                <a:latin typeface="Arial" panose="020B0604020202020204" pitchFamily="34" charset="0"/>
                <a:cs typeface="Arial" panose="020B0604020202020204" pitchFamily="34" charset="0"/>
              </a:rPr>
              <a:t>now, you will get a brief introduction to the basics using the </a:t>
            </a:r>
            <a:r>
              <a:rPr lang="en-US" sz="1200" dirty="0" err="1">
                <a:latin typeface="Courier New" panose="02070309020205020404" pitchFamily="49" charset="0"/>
                <a:cs typeface="Courier New" panose="02070309020205020404" pitchFamily="49" charset="0"/>
              </a:rPr>
              <a:t>CultureInfo</a:t>
            </a:r>
            <a:r>
              <a:rPr lang="en-US" sz="1200" dirty="0">
                <a:latin typeface="Arial" panose="020B0604020202020204" pitchFamily="34" charset="0"/>
                <a:cs typeface="Arial" panose="020B0604020202020204" pitchFamily="34" charset="0"/>
              </a:rPr>
              <a:t> type in the </a:t>
            </a:r>
            <a:r>
              <a:rPr lang="en-US" sz="1200" dirty="0" err="1">
                <a:latin typeface="Courier New" panose="02070309020205020404" pitchFamily="49" charset="0"/>
                <a:cs typeface="Courier New" panose="02070309020205020404" pitchFamily="49" charset="0"/>
              </a:rPr>
              <a:t>System.Globalization</a:t>
            </a:r>
            <a:r>
              <a:rPr lang="en-US" sz="1200" dirty="0">
                <a:latin typeface="Courier New" panose="02070309020205020404" pitchFamily="49" charset="0"/>
                <a:cs typeface="Courier New" panose="02070309020205020404" pitchFamily="49" charset="0"/>
              </a:rPr>
              <a:t> </a:t>
            </a:r>
            <a:r>
              <a:rPr lang="en-US" sz="1200" dirty="0">
                <a:latin typeface="Arial" panose="020B0604020202020204" pitchFamily="34" charset="0"/>
                <a:cs typeface="Arial" panose="020B0604020202020204" pitchFamily="34" charset="0"/>
              </a:rPr>
              <a:t>namespace</a:t>
            </a:r>
          </a:p>
          <a:p>
            <a:pPr>
              <a:lnSpc>
                <a:spcPct val="150000"/>
              </a:lnSpc>
            </a:pPr>
            <a:endParaRPr lang="en-US" sz="1200" dirty="0">
              <a:latin typeface="Arial" panose="020B0604020202020204" pitchFamily="34" charset="0"/>
              <a:cs typeface="Arial" panose="020B0604020202020204" pitchFamily="34" charset="0"/>
            </a:endParaRPr>
          </a:p>
          <a:p>
            <a:pPr>
              <a:lnSpc>
                <a:spcPct val="150000"/>
              </a:lnSpc>
            </a:pPr>
            <a:r>
              <a:rPr lang="en-US" sz="1200" dirty="0">
                <a:latin typeface="Arial" panose="020B0604020202020204" pitchFamily="34" charset="0"/>
                <a:cs typeface="Arial" panose="020B0604020202020204" pitchFamily="34" charset="0"/>
              </a:rPr>
              <a:t>example…</a:t>
            </a:r>
          </a:p>
          <a:p>
            <a:pPr>
              <a:lnSpc>
                <a:spcPct val="150000"/>
              </a:lnSpc>
            </a:pPr>
            <a:endParaRPr lang="en-US" sz="1200" dirty="0">
              <a:latin typeface="Arial" panose="020B0604020202020204" pitchFamily="34" charset="0"/>
              <a:cs typeface="Arial" panose="020B0604020202020204" pitchFamily="34" charset="0"/>
            </a:endParaRPr>
          </a:p>
          <a:p>
            <a:pPr>
              <a:lnSpc>
                <a:spcPct val="150000"/>
              </a:lnSpc>
            </a:pPr>
            <a:r>
              <a:rPr lang="en-US" sz="1200" b="1" dirty="0">
                <a:latin typeface="Arial" panose="020B0604020202020204" pitchFamily="34" charset="0"/>
                <a:cs typeface="Arial" panose="020B0604020202020204" pitchFamily="34" charset="0"/>
              </a:rPr>
              <a:t>NOTE: </a:t>
            </a:r>
            <a:r>
              <a:rPr lang="en-US" sz="1200" dirty="0">
                <a:latin typeface="Arial" panose="020B0604020202020204" pitchFamily="34" charset="0"/>
                <a:cs typeface="Arial" panose="020B0604020202020204" pitchFamily="34" charset="0"/>
              </a:rPr>
              <a:t>when you run an application, it automatically sets its thread to use the culture of the operating system</a:t>
            </a:r>
          </a:p>
          <a:p>
            <a:pPr>
              <a:lnSpc>
                <a:spcPct val="150000"/>
              </a:lnSpc>
            </a:pPr>
            <a:endParaRPr lang="en-US" sz="1200" dirty="0">
              <a:latin typeface="Arial" panose="020B0604020202020204" pitchFamily="34" charset="0"/>
              <a:cs typeface="Arial" panose="020B0604020202020204" pitchFamily="34" charset="0"/>
            </a:endParaRPr>
          </a:p>
          <a:p>
            <a:pPr>
              <a:lnSpc>
                <a:spcPct val="150000"/>
              </a:lnSpc>
            </a:pPr>
            <a:r>
              <a:rPr lang="en-US" sz="1200" b="1" dirty="0">
                <a:latin typeface="Arial" panose="020B0604020202020204" pitchFamily="34" charset="0"/>
                <a:cs typeface="Arial" panose="020B0604020202020204" pitchFamily="34" charset="0"/>
              </a:rPr>
              <a:t>Good Practice: c</a:t>
            </a:r>
            <a:r>
              <a:rPr lang="en-US" sz="1200" dirty="0">
                <a:latin typeface="Arial" panose="020B0604020202020204" pitchFamily="34" charset="0"/>
                <a:cs typeface="Arial" panose="020B0604020202020204" pitchFamily="34" charset="0"/>
              </a:rPr>
              <a:t>onsider whether your application needs to be internationalized and plan for that before you start coding!</a:t>
            </a:r>
          </a:p>
          <a:p>
            <a:pPr>
              <a:lnSpc>
                <a:spcPct val="150000"/>
              </a:lnSpc>
            </a:pPr>
            <a:r>
              <a:rPr lang="en-US" sz="1200" dirty="0">
                <a:latin typeface="Arial" panose="020B0604020202020204" pitchFamily="34" charset="0"/>
                <a:cs typeface="Arial" panose="020B0604020202020204" pitchFamily="34" charset="0"/>
              </a:rPr>
              <a:t>write down all the pieces of text in the user interface that will need to be localized</a:t>
            </a:r>
          </a:p>
          <a:p>
            <a:pPr>
              <a:lnSpc>
                <a:spcPct val="150000"/>
              </a:lnSpc>
            </a:pPr>
            <a:r>
              <a:rPr lang="en-US" sz="1200" dirty="0">
                <a:latin typeface="Arial" panose="020B0604020202020204" pitchFamily="34" charset="0"/>
                <a:cs typeface="Arial" panose="020B0604020202020204" pitchFamily="34" charset="0"/>
              </a:rPr>
              <a:t>think about all the data that will need to be globalized (date formats, number formats, and sorting text behavior)</a:t>
            </a:r>
          </a:p>
        </p:txBody>
      </p:sp>
    </p:spTree>
    <p:extLst>
      <p:ext uri="{BB962C8B-B14F-4D97-AF65-F5344CB8AC3E}">
        <p14:creationId xmlns:p14="http://schemas.microsoft.com/office/powerpoint/2010/main" val="3339488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437801"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dates and times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96000" y="178454"/>
            <a:ext cx="5848349"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Globalization with dates and times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37555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The current culture controls how dates and times are parsed</a:t>
            </a:r>
          </a:p>
        </p:txBody>
      </p:sp>
      <p:sp>
        <p:nvSpPr>
          <p:cNvPr id="11" name="TextBox 10">
            <a:extLst>
              <a:ext uri="{FF2B5EF4-FFF2-40B4-BE49-F238E27FC236}">
                <a16:creationId xmlns:a16="http://schemas.microsoft.com/office/drawing/2014/main" id="{D116C9C4-0EE0-4338-BD71-3479221031F6}"/>
              </a:ext>
            </a:extLst>
          </p:cNvPr>
          <p:cNvSpPr txBox="1"/>
          <p:nvPr/>
        </p:nvSpPr>
        <p:spPr>
          <a:xfrm>
            <a:off x="360936" y="1165067"/>
            <a:ext cx="11450063" cy="4401205"/>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WriteLine("Current culture is: {0}",</a:t>
            </a:r>
          </a:p>
          <a:p>
            <a:r>
              <a:rPr lang="en-US" sz="1400" dirty="0">
                <a:latin typeface="Courier New" panose="02070309020205020404" pitchFamily="49" charset="0"/>
                <a:cs typeface="Courier New" panose="02070309020205020404" pitchFamily="49" charset="0"/>
              </a:rPr>
              <a:t>  arg0: </a:t>
            </a:r>
            <a:r>
              <a:rPr lang="en-US" sz="1400" dirty="0" err="1">
                <a:latin typeface="Courier New" panose="02070309020205020404" pitchFamily="49" charset="0"/>
                <a:cs typeface="Courier New" panose="02070309020205020404" pitchFamily="49" charset="0"/>
              </a:rPr>
              <a:t>CultureInfo.CurrentCulture.Name</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string </a:t>
            </a:r>
            <a:r>
              <a:rPr lang="en-US" sz="1400" dirty="0" err="1">
                <a:latin typeface="Courier New" panose="02070309020205020404" pitchFamily="49" charset="0"/>
                <a:cs typeface="Courier New" panose="02070309020205020404" pitchFamily="49" charset="0"/>
              </a:rPr>
              <a:t>textDate</a:t>
            </a:r>
            <a:r>
              <a:rPr lang="en-US" sz="1400" dirty="0">
                <a:latin typeface="Courier New" panose="02070309020205020404" pitchFamily="49" charset="0"/>
                <a:cs typeface="Courier New" panose="02070309020205020404" pitchFamily="49" charset="0"/>
              </a:rPr>
              <a:t> = "4 July 2021";</a:t>
            </a:r>
          </a:p>
          <a:p>
            <a:r>
              <a:rPr lang="en-US" sz="1400" dirty="0" err="1">
                <a:latin typeface="Courier New" panose="02070309020205020404" pitchFamily="49" charset="0"/>
                <a:cs typeface="Courier New" panose="02070309020205020404" pitchFamily="49" charset="0"/>
              </a:rPr>
              <a:t>DateTime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independenceDay</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DateTime.Parse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textDate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WriteLine("Text: {0}, </a:t>
            </a:r>
            <a:r>
              <a:rPr lang="en-US" sz="1400" dirty="0" err="1">
                <a:latin typeface="Courier New" panose="02070309020205020404" pitchFamily="49" charset="0"/>
                <a:cs typeface="Courier New" panose="02070309020205020404" pitchFamily="49" charset="0"/>
              </a:rPr>
              <a:t>DateTime</a:t>
            </a:r>
            <a:r>
              <a:rPr lang="en-US" sz="1400" dirty="0">
                <a:latin typeface="Courier New" panose="02070309020205020404" pitchFamily="49" charset="0"/>
                <a:cs typeface="Courier New" panose="02070309020205020404" pitchFamily="49" charset="0"/>
              </a:rPr>
              <a:t>: {1:d MMMM}",</a:t>
            </a:r>
          </a:p>
          <a:p>
            <a:r>
              <a:rPr lang="en-US" sz="1400" dirty="0">
                <a:latin typeface="Courier New" panose="02070309020205020404" pitchFamily="49" charset="0"/>
                <a:cs typeface="Courier New" panose="02070309020205020404" pitchFamily="49" charset="0"/>
              </a:rPr>
              <a:t>  arg0: </a:t>
            </a:r>
            <a:r>
              <a:rPr lang="en-US" sz="1400" dirty="0" err="1">
                <a:latin typeface="Courier New" panose="02070309020205020404" pitchFamily="49" charset="0"/>
                <a:cs typeface="Courier New" panose="02070309020205020404" pitchFamily="49" charset="0"/>
              </a:rPr>
              <a:t>textDate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arg1: </a:t>
            </a:r>
            <a:r>
              <a:rPr lang="en-US" sz="1400" dirty="0" err="1">
                <a:latin typeface="Courier New" panose="02070309020205020404" pitchFamily="49" charset="0"/>
                <a:cs typeface="Courier New" panose="02070309020205020404" pitchFamily="49" charset="0"/>
              </a:rPr>
              <a:t>independenceDay</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textDate</a:t>
            </a:r>
            <a:r>
              <a:rPr lang="en-US" sz="1400" dirty="0">
                <a:latin typeface="Courier New" panose="02070309020205020404" pitchFamily="49" charset="0"/>
                <a:cs typeface="Courier New" panose="02070309020205020404" pitchFamily="49" charset="0"/>
              </a:rPr>
              <a:t> = "7/4/2021";</a:t>
            </a:r>
          </a:p>
          <a:p>
            <a:r>
              <a:rPr lang="en-US" sz="1400" dirty="0" err="1">
                <a:latin typeface="Courier New" panose="02070309020205020404" pitchFamily="49" charset="0"/>
                <a:cs typeface="Courier New" panose="02070309020205020404" pitchFamily="49" charset="0"/>
              </a:rPr>
              <a:t>independenceDay</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DateTime.Parse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textDate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WriteLine("Text: {0}, </a:t>
            </a:r>
            <a:r>
              <a:rPr lang="en-US" sz="1400" dirty="0" err="1">
                <a:latin typeface="Courier New" panose="02070309020205020404" pitchFamily="49" charset="0"/>
                <a:cs typeface="Courier New" panose="02070309020205020404" pitchFamily="49" charset="0"/>
              </a:rPr>
              <a:t>DateTime</a:t>
            </a:r>
            <a:r>
              <a:rPr lang="en-US" sz="1400" dirty="0">
                <a:latin typeface="Courier New" panose="02070309020205020404" pitchFamily="49" charset="0"/>
                <a:cs typeface="Courier New" panose="02070309020205020404" pitchFamily="49" charset="0"/>
              </a:rPr>
              <a:t>: {1:d MMMM}",</a:t>
            </a:r>
          </a:p>
          <a:p>
            <a:r>
              <a:rPr lang="en-US" sz="1400" dirty="0">
                <a:latin typeface="Courier New" panose="02070309020205020404" pitchFamily="49" charset="0"/>
                <a:cs typeface="Courier New" panose="02070309020205020404" pitchFamily="49" charset="0"/>
              </a:rPr>
              <a:t>  arg0: </a:t>
            </a:r>
            <a:r>
              <a:rPr lang="en-US" sz="1400" dirty="0" err="1">
                <a:latin typeface="Courier New" panose="02070309020205020404" pitchFamily="49" charset="0"/>
                <a:cs typeface="Courier New" panose="02070309020205020404" pitchFamily="49" charset="0"/>
              </a:rPr>
              <a:t>textDate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arg1: </a:t>
            </a:r>
            <a:r>
              <a:rPr lang="en-US" sz="1400" dirty="0" err="1">
                <a:latin typeface="Courier New" panose="02070309020205020404" pitchFamily="49" charset="0"/>
                <a:cs typeface="Courier New" panose="02070309020205020404" pitchFamily="49" charset="0"/>
              </a:rPr>
              <a:t>independenceDay</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independenceDay</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DateTime.Parse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textDate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provider: </a:t>
            </a:r>
            <a:r>
              <a:rPr lang="en-US" sz="1400" dirty="0" err="1">
                <a:latin typeface="Courier New" panose="02070309020205020404" pitchFamily="49" charset="0"/>
                <a:cs typeface="Courier New" panose="02070309020205020404" pitchFamily="49" charset="0"/>
              </a:rPr>
              <a:t>CultureInfo.GetCultureInfo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en</a:t>
            </a:r>
            <a:r>
              <a:rPr lang="en-US" sz="1400" dirty="0">
                <a:latin typeface="Courier New" panose="02070309020205020404" pitchFamily="49" charset="0"/>
                <a:cs typeface="Courier New" panose="02070309020205020404" pitchFamily="49" charset="0"/>
              </a:rPr>
              <a:t>-US"));</a:t>
            </a:r>
          </a:p>
          <a:p>
            <a:r>
              <a:rPr lang="en-US" sz="1400" dirty="0">
                <a:latin typeface="Courier New" panose="02070309020205020404" pitchFamily="49" charset="0"/>
                <a:cs typeface="Courier New" panose="02070309020205020404" pitchFamily="49" charset="0"/>
              </a:rPr>
              <a:t>WriteLine("Text: {0}, </a:t>
            </a:r>
            <a:r>
              <a:rPr lang="en-US" sz="1400" dirty="0" err="1">
                <a:latin typeface="Courier New" panose="02070309020205020404" pitchFamily="49" charset="0"/>
                <a:cs typeface="Courier New" panose="02070309020205020404" pitchFamily="49" charset="0"/>
              </a:rPr>
              <a:t>DateTime</a:t>
            </a:r>
            <a:r>
              <a:rPr lang="en-US" sz="1400" dirty="0">
                <a:latin typeface="Courier New" panose="02070309020205020404" pitchFamily="49" charset="0"/>
                <a:cs typeface="Courier New" panose="02070309020205020404" pitchFamily="49" charset="0"/>
              </a:rPr>
              <a:t>: {1:d MMMM}",</a:t>
            </a:r>
          </a:p>
          <a:p>
            <a:r>
              <a:rPr lang="en-US" sz="1400" dirty="0">
                <a:latin typeface="Courier New" panose="02070309020205020404" pitchFamily="49" charset="0"/>
                <a:cs typeface="Courier New" panose="02070309020205020404" pitchFamily="49" charset="0"/>
              </a:rPr>
              <a:t>  arg0: </a:t>
            </a:r>
            <a:r>
              <a:rPr lang="en-US" sz="1400" dirty="0" err="1">
                <a:latin typeface="Courier New" panose="02070309020205020404" pitchFamily="49" charset="0"/>
                <a:cs typeface="Courier New" panose="02070309020205020404" pitchFamily="49" charset="0"/>
              </a:rPr>
              <a:t>textDate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arg1: </a:t>
            </a:r>
            <a:r>
              <a:rPr lang="en-US" sz="1400" dirty="0" err="1">
                <a:latin typeface="Courier New" panose="02070309020205020404" pitchFamily="49" charset="0"/>
                <a:cs typeface="Courier New" panose="02070309020205020404" pitchFamily="49" charset="0"/>
              </a:rPr>
              <a:t>independenceDay</a:t>
            </a:r>
            <a:r>
              <a:rPr lang="en-US" sz="1400"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FCE58F92-F494-4FB4-B766-F9500FCA13D0}"/>
              </a:ext>
            </a:extLst>
          </p:cNvPr>
          <p:cNvSpPr txBox="1"/>
          <p:nvPr/>
        </p:nvSpPr>
        <p:spPr>
          <a:xfrm>
            <a:off x="360936" y="5725439"/>
            <a:ext cx="5765544" cy="954107"/>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Current culture is: it-IT</a:t>
            </a:r>
          </a:p>
          <a:p>
            <a:r>
              <a:rPr lang="en-US" sz="1400" dirty="0">
                <a:latin typeface="Courier New" panose="02070309020205020404" pitchFamily="49" charset="0"/>
                <a:cs typeface="Courier New" panose="02070309020205020404" pitchFamily="49" charset="0"/>
              </a:rPr>
              <a:t>Text: 4 July 2021, </a:t>
            </a:r>
            <a:r>
              <a:rPr lang="en-US" sz="1400" dirty="0" err="1">
                <a:latin typeface="Courier New" panose="02070309020205020404" pitchFamily="49" charset="0"/>
                <a:cs typeface="Courier New" panose="02070309020205020404" pitchFamily="49" charset="0"/>
              </a:rPr>
              <a:t>DateTime</a:t>
            </a:r>
            <a:r>
              <a:rPr lang="en-US" sz="1400" dirty="0">
                <a:latin typeface="Courier New" panose="02070309020205020404" pitchFamily="49" charset="0"/>
                <a:cs typeface="Courier New" panose="02070309020205020404" pitchFamily="49" charset="0"/>
              </a:rPr>
              <a:t>: 4 </a:t>
            </a:r>
            <a:r>
              <a:rPr lang="en-US" sz="1400" dirty="0" err="1">
                <a:latin typeface="Courier New" panose="02070309020205020404" pitchFamily="49" charset="0"/>
                <a:cs typeface="Courier New" panose="02070309020205020404" pitchFamily="49" charset="0"/>
              </a:rPr>
              <a:t>luglio</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Text: 7/4/2021, </a:t>
            </a:r>
            <a:r>
              <a:rPr lang="en-US" sz="1400" dirty="0" err="1">
                <a:latin typeface="Courier New" panose="02070309020205020404" pitchFamily="49" charset="0"/>
                <a:cs typeface="Courier New" panose="02070309020205020404" pitchFamily="49" charset="0"/>
              </a:rPr>
              <a:t>DateTime</a:t>
            </a:r>
            <a:r>
              <a:rPr lang="en-US" sz="1400" dirty="0">
                <a:latin typeface="Courier New" panose="02070309020205020404" pitchFamily="49" charset="0"/>
                <a:cs typeface="Courier New" panose="02070309020205020404" pitchFamily="49" charset="0"/>
              </a:rPr>
              <a:t>: 7 </a:t>
            </a:r>
            <a:r>
              <a:rPr lang="en-US" sz="1400" dirty="0" err="1">
                <a:latin typeface="Courier New" panose="02070309020205020404" pitchFamily="49" charset="0"/>
                <a:cs typeface="Courier New" panose="02070309020205020404" pitchFamily="49" charset="0"/>
              </a:rPr>
              <a:t>aprile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Text: 7/4/2021, </a:t>
            </a:r>
            <a:r>
              <a:rPr lang="en-US" sz="1400" dirty="0" err="1">
                <a:latin typeface="Courier New" panose="02070309020205020404" pitchFamily="49" charset="0"/>
                <a:cs typeface="Courier New" panose="02070309020205020404" pitchFamily="49" charset="0"/>
              </a:rPr>
              <a:t>DateTime</a:t>
            </a:r>
            <a:r>
              <a:rPr lang="en-US" sz="1400" dirty="0">
                <a:latin typeface="Courier New" panose="02070309020205020404" pitchFamily="49" charset="0"/>
                <a:cs typeface="Courier New" panose="02070309020205020404" pitchFamily="49" charset="0"/>
              </a:rPr>
              <a:t>: 4 </a:t>
            </a:r>
            <a:r>
              <a:rPr lang="en-US" sz="1400" dirty="0" err="1">
                <a:latin typeface="Courier New" panose="02070309020205020404" pitchFamily="49" charset="0"/>
                <a:cs typeface="Courier New" panose="02070309020205020404" pitchFamily="49" charset="0"/>
              </a:rPr>
              <a:t>luglio</a:t>
            </a:r>
            <a:endParaRPr lang="en-US" sz="1400" dirty="0">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22118C74-E53D-4857-8712-0F659E3959CA}"/>
              </a:ext>
            </a:extLst>
          </p:cNvPr>
          <p:cNvSpPr txBox="1"/>
          <p:nvPr/>
        </p:nvSpPr>
        <p:spPr>
          <a:xfrm>
            <a:off x="6315456" y="2099541"/>
            <a:ext cx="4882896" cy="2462213"/>
          </a:xfrm>
          <a:prstGeom prst="rect">
            <a:avLst/>
          </a:prstGeom>
          <a:solidFill>
            <a:srgbClr val="C00000"/>
          </a:solidFill>
        </p:spPr>
        <p:txBody>
          <a:bodyPr wrap="square">
            <a:spAutoFit/>
          </a:bodyPr>
          <a:lstStyle/>
          <a:p>
            <a:r>
              <a:rPr lang="en-US" sz="1400" dirty="0">
                <a:latin typeface="Arial" panose="020B0604020202020204" pitchFamily="34" charset="0"/>
                <a:cs typeface="Arial" panose="020B0604020202020204" pitchFamily="34" charset="0"/>
              </a:rPr>
              <a:t>on my computer, the current culture is it-IT</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if a date is given as 4 July 2021, then it is correctly parsed regardless of whether the current culture is American or not</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but if the date is given as 7/4/2021, then it is wrongly parsed as 7 April</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you can override the current culture by specifying the correct culture as a provider when parsing, as shown in the third example</a:t>
            </a:r>
            <a:endParaRPr lang="it-IT"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6869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437801"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dates and times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96000" y="178454"/>
            <a:ext cx="5848349"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Working with only a date or a time</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228062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.NET 6 introduces some new types for working with only a date value or only a time value named </a:t>
            </a:r>
            <a:r>
              <a:rPr lang="en-US" sz="1400" b="0" dirty="0" err="1">
                <a:latin typeface="Courier New" panose="02070309020205020404" pitchFamily="49" charset="0"/>
                <a:cs typeface="Courier New" panose="02070309020205020404" pitchFamily="49" charset="0"/>
              </a:rPr>
              <a:t>DateOnly</a:t>
            </a:r>
            <a:r>
              <a:rPr lang="en-US" sz="1400" b="0" dirty="0"/>
              <a:t> and </a:t>
            </a:r>
            <a:r>
              <a:rPr lang="en-US" sz="1400" b="0" dirty="0" err="1">
                <a:latin typeface="Courier New" panose="02070309020205020404" pitchFamily="49" charset="0"/>
                <a:cs typeface="Courier New" panose="02070309020205020404" pitchFamily="49" charset="0"/>
              </a:rPr>
              <a:t>TimeOnly</a:t>
            </a:r>
            <a:endParaRPr lang="en-US" sz="1400" b="0" dirty="0">
              <a:latin typeface="Courier New" panose="02070309020205020404" pitchFamily="49" charset="0"/>
              <a:cs typeface="Courier New" panose="02070309020205020404" pitchFamily="49" charset="0"/>
            </a:endParaRPr>
          </a:p>
          <a:p>
            <a:r>
              <a:rPr lang="en-US" sz="1400" b="0" dirty="0">
                <a:latin typeface="Courier New" panose="02070309020205020404" pitchFamily="49" charset="0"/>
                <a:cs typeface="Courier New" panose="02070309020205020404" pitchFamily="49" charset="0"/>
              </a:rPr>
              <a:t>t</a:t>
            </a:r>
            <a:r>
              <a:rPr lang="en-US" sz="1400" b="0" dirty="0"/>
              <a:t>hese are better than using a </a:t>
            </a:r>
            <a:r>
              <a:rPr lang="en-US" sz="1400" b="0" dirty="0" err="1">
                <a:latin typeface="Courier New" panose="02070309020205020404" pitchFamily="49" charset="0"/>
                <a:cs typeface="Courier New" panose="02070309020205020404" pitchFamily="49" charset="0"/>
              </a:rPr>
              <a:t>DateTime</a:t>
            </a:r>
            <a:r>
              <a:rPr lang="en-US" sz="1400" b="0" dirty="0"/>
              <a:t> value with a zero time to store a date-only value because it is type-safe and avoids misuse</a:t>
            </a:r>
          </a:p>
          <a:p>
            <a:r>
              <a:rPr lang="en-US" sz="1400" b="0" dirty="0" err="1">
                <a:latin typeface="Courier New" panose="02070309020205020404" pitchFamily="49" charset="0"/>
                <a:cs typeface="Courier New" panose="02070309020205020404" pitchFamily="49" charset="0"/>
              </a:rPr>
              <a:t>DateOnly</a:t>
            </a:r>
            <a:r>
              <a:rPr lang="en-US" sz="1400" b="0" dirty="0"/>
              <a:t> also maps better to database column types, for example, a </a:t>
            </a:r>
            <a:r>
              <a:rPr lang="en-US" sz="1400" b="0" dirty="0">
                <a:latin typeface="Courier New" panose="02070309020205020404" pitchFamily="49" charset="0"/>
                <a:cs typeface="Courier New" panose="02070309020205020404" pitchFamily="49" charset="0"/>
              </a:rPr>
              <a:t>date</a:t>
            </a:r>
            <a:r>
              <a:rPr lang="en-US" sz="1400" b="0" dirty="0"/>
              <a:t> column in SQL Server</a:t>
            </a:r>
          </a:p>
          <a:p>
            <a:r>
              <a:rPr lang="en-US" sz="1400" b="0" dirty="0" err="1">
                <a:latin typeface="Courier New" panose="02070309020205020404" pitchFamily="49" charset="0"/>
                <a:cs typeface="Courier New" panose="02070309020205020404" pitchFamily="49" charset="0"/>
              </a:rPr>
              <a:t>TimeOnly</a:t>
            </a:r>
            <a:r>
              <a:rPr lang="en-US" sz="1400" b="0" dirty="0"/>
              <a:t> is good for setting alarms and scheduling regular meetings or events, and it maps to a </a:t>
            </a:r>
            <a:r>
              <a:rPr lang="en-US" sz="1400" b="0" dirty="0">
                <a:latin typeface="Courier New" panose="02070309020205020404" pitchFamily="49" charset="0"/>
                <a:cs typeface="Courier New" panose="02070309020205020404" pitchFamily="49" charset="0"/>
              </a:rPr>
              <a:t>time</a:t>
            </a:r>
            <a:r>
              <a:rPr lang="en-US" sz="1400" b="0" dirty="0"/>
              <a:t> column in SQL Server</a:t>
            </a:r>
          </a:p>
        </p:txBody>
      </p:sp>
    </p:spTree>
    <p:extLst>
      <p:ext uri="{BB962C8B-B14F-4D97-AF65-F5344CB8AC3E}">
        <p14:creationId xmlns:p14="http://schemas.microsoft.com/office/powerpoint/2010/main" val="3887454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852610"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Pattern matching with regular expressions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96000" y="178454"/>
            <a:ext cx="5848349"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Checking for digits entered as text</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1637436"/>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regular expressions are useful for validating input from the user</a:t>
            </a:r>
          </a:p>
          <a:p>
            <a:r>
              <a:rPr lang="en-US" sz="1400" b="0" dirty="0"/>
              <a:t>they are very powerful and can get very complicated</a:t>
            </a:r>
          </a:p>
          <a:p>
            <a:r>
              <a:rPr lang="en-US" sz="1400" b="0" dirty="0"/>
              <a:t>almost all programming languages have support for regular expressions and use a common set of special characters to define them</a:t>
            </a:r>
          </a:p>
        </p:txBody>
      </p:sp>
      <p:sp>
        <p:nvSpPr>
          <p:cNvPr id="6" name="TextBox 5">
            <a:extLst>
              <a:ext uri="{FF2B5EF4-FFF2-40B4-BE49-F238E27FC236}">
                <a16:creationId xmlns:a16="http://schemas.microsoft.com/office/drawing/2014/main" id="{D2F5865C-C019-43C7-B27C-4CD14874A390}"/>
              </a:ext>
            </a:extLst>
          </p:cNvPr>
          <p:cNvSpPr txBox="1"/>
          <p:nvPr/>
        </p:nvSpPr>
        <p:spPr>
          <a:xfrm>
            <a:off x="360937" y="2811551"/>
            <a:ext cx="5765544" cy="2462213"/>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Write("Enter your age: "); </a:t>
            </a:r>
          </a:p>
          <a:p>
            <a:r>
              <a:rPr lang="en-US" sz="1400" dirty="0">
                <a:latin typeface="Courier New" panose="02070309020205020404" pitchFamily="49" charset="0"/>
                <a:cs typeface="Courier New" panose="02070309020205020404" pitchFamily="49" charset="0"/>
              </a:rPr>
              <a:t>string? input = </a:t>
            </a:r>
            <a:r>
              <a:rPr lang="en-US" sz="1400" dirty="0" err="1">
                <a:latin typeface="Courier New" panose="02070309020205020404" pitchFamily="49" charset="0"/>
                <a:cs typeface="Courier New" panose="02070309020205020404" pitchFamily="49" charset="0"/>
              </a:rPr>
              <a:t>ReadLine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Regex </a:t>
            </a:r>
            <a:r>
              <a:rPr lang="en-US" sz="1400" dirty="0" err="1">
                <a:latin typeface="Courier New" panose="02070309020205020404" pitchFamily="49" charset="0"/>
                <a:cs typeface="Courier New" panose="02070309020205020404" pitchFamily="49" charset="0"/>
              </a:rPr>
              <a:t>ageChecker</a:t>
            </a:r>
            <a:r>
              <a:rPr lang="en-US" sz="1400" dirty="0">
                <a:latin typeface="Courier New" panose="02070309020205020404" pitchFamily="49" charset="0"/>
                <a:cs typeface="Courier New" panose="02070309020205020404" pitchFamily="49" charset="0"/>
              </a:rPr>
              <a:t> = new(@"\d"); </a:t>
            </a:r>
          </a:p>
          <a:p>
            <a:r>
              <a:rPr lang="en-US" sz="1400" dirty="0">
                <a:latin typeface="Courier New" panose="02070309020205020404" pitchFamily="49" charset="0"/>
                <a:cs typeface="Courier New" panose="02070309020205020404" pitchFamily="49" charset="0"/>
              </a:rPr>
              <a:t>if (</a:t>
            </a:r>
            <a:r>
              <a:rPr lang="en-US" sz="1400" dirty="0" err="1">
                <a:latin typeface="Courier New" panose="02070309020205020404" pitchFamily="49" charset="0"/>
                <a:cs typeface="Courier New" panose="02070309020205020404" pitchFamily="49" charset="0"/>
              </a:rPr>
              <a:t>ageChecker.IsMatch</a:t>
            </a:r>
            <a:r>
              <a:rPr lang="en-US" sz="1400" dirty="0">
                <a:latin typeface="Courier New" panose="02070309020205020404" pitchFamily="49" charset="0"/>
                <a:cs typeface="Courier New" panose="02070309020205020404" pitchFamily="49" charset="0"/>
              </a:rPr>
              <a:t>(input))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WriteLine("Thank you!");</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else</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WriteLine($"This is not a valid age: {input}");</a:t>
            </a:r>
          </a:p>
          <a:p>
            <a:r>
              <a:rPr lang="en-US" sz="14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64318EFE-6850-41A1-83CF-AFF5EBD797B3}"/>
              </a:ext>
            </a:extLst>
          </p:cNvPr>
          <p:cNvSpPr txBox="1"/>
          <p:nvPr/>
        </p:nvSpPr>
        <p:spPr>
          <a:xfrm>
            <a:off x="6230112" y="2720337"/>
            <a:ext cx="5346192" cy="289310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the </a:t>
            </a:r>
            <a:r>
              <a:rPr lang="en-US" sz="1400" dirty="0">
                <a:latin typeface="Courier New" panose="02070309020205020404" pitchFamily="49" charset="0"/>
                <a:cs typeface="Courier New" panose="02070309020205020404" pitchFamily="49" charset="0"/>
              </a:rPr>
              <a:t>@</a:t>
            </a:r>
            <a:r>
              <a:rPr lang="en-US" sz="1400" dirty="0">
                <a:latin typeface="Arial" panose="020B0604020202020204" pitchFamily="34" charset="0"/>
                <a:cs typeface="Arial" panose="020B0604020202020204" pitchFamily="34" charset="0"/>
              </a:rPr>
              <a:t> character switches off the ability to use escape characters in the string</a:t>
            </a:r>
          </a:p>
          <a:p>
            <a:r>
              <a:rPr lang="en-US" sz="1400" dirty="0">
                <a:latin typeface="Arial" panose="020B0604020202020204" pitchFamily="34" charset="0"/>
                <a:cs typeface="Arial" panose="020B0604020202020204" pitchFamily="34" charset="0"/>
              </a:rPr>
              <a:t>Escape characters are prefixed with a backslash, i.e., </a:t>
            </a:r>
            <a:r>
              <a:rPr lang="en-US" sz="1400" dirty="0">
                <a:latin typeface="Courier New" panose="02070309020205020404" pitchFamily="49" charset="0"/>
                <a:cs typeface="Courier New" panose="02070309020205020404" pitchFamily="49" charset="0"/>
              </a:rPr>
              <a:t>\t</a:t>
            </a:r>
            <a:r>
              <a:rPr lang="en-US" sz="1400" dirty="0">
                <a:latin typeface="Arial" panose="020B0604020202020204" pitchFamily="34" charset="0"/>
                <a:cs typeface="Arial" panose="020B0604020202020204" pitchFamily="34" charset="0"/>
              </a:rPr>
              <a:t> means a tab and </a:t>
            </a:r>
            <a:r>
              <a:rPr lang="en-US" sz="1400" dirty="0">
                <a:latin typeface="Courier New" panose="02070309020205020404" pitchFamily="49" charset="0"/>
                <a:cs typeface="Courier New" panose="02070309020205020404" pitchFamily="49" charset="0"/>
              </a:rPr>
              <a:t>\n</a:t>
            </a:r>
            <a:r>
              <a:rPr lang="en-US" sz="1400" dirty="0">
                <a:latin typeface="Arial" panose="020B0604020202020204" pitchFamily="34" charset="0"/>
                <a:cs typeface="Arial" panose="020B0604020202020204" pitchFamily="34" charset="0"/>
              </a:rPr>
              <a:t> means a new line</a:t>
            </a:r>
          </a:p>
          <a:p>
            <a:r>
              <a:rPr lang="en-US" sz="1400" dirty="0">
                <a:latin typeface="Arial" panose="020B0604020202020204" pitchFamily="34" charset="0"/>
                <a:cs typeface="Arial" panose="020B0604020202020204" pitchFamily="34" charset="0"/>
              </a:rPr>
              <a:t>when writing regular expressions, we need to disable this feature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once escape characters are disabled with </a:t>
            </a:r>
            <a:r>
              <a:rPr lang="en-US" sz="1400" dirty="0">
                <a:latin typeface="Courier New" panose="02070309020205020404" pitchFamily="49" charset="0"/>
                <a:cs typeface="Courier New" panose="02070309020205020404" pitchFamily="49" charset="0"/>
              </a:rPr>
              <a:t>@</a:t>
            </a:r>
            <a:r>
              <a:rPr lang="en-US" sz="1400" dirty="0">
                <a:latin typeface="Arial" panose="020B0604020202020204" pitchFamily="34" charset="0"/>
                <a:cs typeface="Arial" panose="020B0604020202020204" pitchFamily="34" charset="0"/>
              </a:rPr>
              <a:t>, then they can be interpreted by a regular expression: i.e. </a:t>
            </a:r>
            <a:r>
              <a:rPr lang="en-US" sz="1400" dirty="0">
                <a:latin typeface="Courier New" panose="02070309020205020404" pitchFamily="49" charset="0"/>
                <a:cs typeface="Courier New" panose="02070309020205020404" pitchFamily="49" charset="0"/>
              </a:rPr>
              <a:t>\d</a:t>
            </a:r>
            <a:r>
              <a:rPr lang="en-US" sz="1400" dirty="0">
                <a:latin typeface="Arial" panose="020B0604020202020204" pitchFamily="34" charset="0"/>
                <a:cs typeface="Arial" panose="020B0604020202020204" pitchFamily="34" charset="0"/>
              </a:rPr>
              <a:t> means digit</a:t>
            </a:r>
          </a:p>
          <a:p>
            <a:endParaRPr lang="en-US" sz="1400" dirty="0">
              <a:latin typeface="Arial" panose="020B0604020202020204" pitchFamily="34" charset="0"/>
              <a:cs typeface="Arial" panose="020B0604020202020204" pitchFamily="34" charset="0"/>
            </a:endParaRPr>
          </a:p>
          <a:p>
            <a:r>
              <a:rPr lang="en-US" sz="1400" dirty="0">
                <a:latin typeface="Courier New" panose="02070309020205020404" pitchFamily="49" charset="0"/>
                <a:cs typeface="Courier New" panose="02070309020205020404" pitchFamily="49" charset="0"/>
              </a:rPr>
              <a:t>\d</a:t>
            </a:r>
            <a:r>
              <a:rPr lang="en-US" sz="1400" dirty="0">
                <a:latin typeface="Arial" panose="020B0604020202020204" pitchFamily="34" charset="0"/>
                <a:cs typeface="Arial" panose="020B0604020202020204" pitchFamily="34" charset="0"/>
              </a:rPr>
              <a:t>, means one digit. However, it does not specify what can be entered before and after that one digit. This regular expression could be described in English as "Enter any characters you want as long as you enter at least one digit character."</a:t>
            </a:r>
          </a:p>
        </p:txBody>
      </p:sp>
    </p:spTree>
    <p:extLst>
      <p:ext uri="{BB962C8B-B14F-4D97-AF65-F5344CB8AC3E}">
        <p14:creationId xmlns:p14="http://schemas.microsoft.com/office/powerpoint/2010/main" val="4028823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852610"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Pattern matching with regular expressions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96000" y="178454"/>
            <a:ext cx="5848349"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Checking for digits entered as text</a:t>
            </a:r>
          </a:p>
        </p:txBody>
      </p:sp>
      <p:sp>
        <p:nvSpPr>
          <p:cNvPr id="10" name="TextBox 9">
            <a:extLst>
              <a:ext uri="{FF2B5EF4-FFF2-40B4-BE49-F238E27FC236}">
                <a16:creationId xmlns:a16="http://schemas.microsoft.com/office/drawing/2014/main" id="{8B373175-DD23-4C7E-B58F-155D26A6A5CB}"/>
              </a:ext>
            </a:extLst>
          </p:cNvPr>
          <p:cNvSpPr txBox="1"/>
          <p:nvPr/>
        </p:nvSpPr>
        <p:spPr>
          <a:xfrm>
            <a:off x="360937" y="917523"/>
            <a:ext cx="11215367" cy="52322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in regular expressions, you indicate the start of some input with the caret </a:t>
            </a:r>
            <a:r>
              <a:rPr lang="en-US" sz="1400" dirty="0">
                <a:latin typeface="Courier New" panose="02070309020205020404" pitchFamily="49" charset="0"/>
                <a:cs typeface="Courier New" panose="02070309020205020404" pitchFamily="49" charset="0"/>
              </a:rPr>
              <a:t>^</a:t>
            </a:r>
            <a:r>
              <a:rPr lang="en-US" sz="1400" dirty="0">
                <a:latin typeface="Arial" panose="020B0604020202020204" pitchFamily="34" charset="0"/>
                <a:cs typeface="Arial" panose="020B0604020202020204" pitchFamily="34" charset="0"/>
              </a:rPr>
              <a:t> symbol and the end of some input with the dollar </a:t>
            </a:r>
            <a:r>
              <a:rPr lang="en-US" sz="1400" dirty="0">
                <a:latin typeface="Courier New" panose="02070309020205020404" pitchFamily="49" charset="0"/>
                <a:cs typeface="Courier New" panose="02070309020205020404" pitchFamily="49" charset="0"/>
              </a:rPr>
              <a:t>$</a:t>
            </a:r>
            <a:r>
              <a:rPr lang="en-US" sz="1400" dirty="0">
                <a:latin typeface="Arial" panose="020B0604020202020204" pitchFamily="34" charset="0"/>
                <a:cs typeface="Arial" panose="020B0604020202020204" pitchFamily="34" charset="0"/>
              </a:rPr>
              <a:t> symbol</a:t>
            </a:r>
          </a:p>
          <a:p>
            <a:r>
              <a:rPr lang="en-US" sz="1400" dirty="0">
                <a:latin typeface="Arial" panose="020B0604020202020204" pitchFamily="34" charset="0"/>
                <a:cs typeface="Arial" panose="020B0604020202020204" pitchFamily="34" charset="0"/>
              </a:rPr>
              <a:t>let's use these symbols to indicate that we expect nothing else between the start and end of the input except for a digit</a:t>
            </a:r>
          </a:p>
        </p:txBody>
      </p:sp>
      <p:sp>
        <p:nvSpPr>
          <p:cNvPr id="11" name="TextBox 10">
            <a:extLst>
              <a:ext uri="{FF2B5EF4-FFF2-40B4-BE49-F238E27FC236}">
                <a16:creationId xmlns:a16="http://schemas.microsoft.com/office/drawing/2014/main" id="{98FDB68E-6D0E-4ECA-BF2F-2D7C23D7530E}"/>
              </a:ext>
            </a:extLst>
          </p:cNvPr>
          <p:cNvSpPr txBox="1"/>
          <p:nvPr/>
        </p:nvSpPr>
        <p:spPr>
          <a:xfrm>
            <a:off x="367669" y="1571883"/>
            <a:ext cx="5765544" cy="307777"/>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Regex </a:t>
            </a:r>
            <a:r>
              <a:rPr lang="en-US" sz="1400" dirty="0" err="1">
                <a:latin typeface="Courier New" panose="02070309020205020404" pitchFamily="49" charset="0"/>
                <a:cs typeface="Courier New" panose="02070309020205020404" pitchFamily="49" charset="0"/>
              </a:rPr>
              <a:t>ageChecker</a:t>
            </a:r>
            <a:r>
              <a:rPr lang="en-US" sz="1400" dirty="0">
                <a:latin typeface="Courier New" panose="02070309020205020404" pitchFamily="49" charset="0"/>
                <a:cs typeface="Courier New" panose="02070309020205020404" pitchFamily="49" charset="0"/>
              </a:rPr>
              <a:t> = new(@"^\d$");</a:t>
            </a:r>
          </a:p>
        </p:txBody>
      </p:sp>
      <p:sp>
        <p:nvSpPr>
          <p:cNvPr id="12" name="TextBox 11">
            <a:extLst>
              <a:ext uri="{FF2B5EF4-FFF2-40B4-BE49-F238E27FC236}">
                <a16:creationId xmlns:a16="http://schemas.microsoft.com/office/drawing/2014/main" id="{6155B62D-E0D8-411C-AAEE-6F11DF7111E2}"/>
              </a:ext>
            </a:extLst>
          </p:cNvPr>
          <p:cNvSpPr txBox="1"/>
          <p:nvPr/>
        </p:nvSpPr>
        <p:spPr>
          <a:xfrm>
            <a:off x="360937" y="2360665"/>
            <a:ext cx="11215367" cy="30777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note that it rejects any input except a single digit: we want to allow one or more digits. To do this, we add a </a:t>
            </a:r>
            <a:r>
              <a:rPr lang="en-US" sz="1400" dirty="0">
                <a:latin typeface="Courier New" panose="02070309020205020404" pitchFamily="49" charset="0"/>
                <a:cs typeface="Courier New" panose="02070309020205020404" pitchFamily="49" charset="0"/>
              </a:rPr>
              <a:t>+</a:t>
            </a:r>
          </a:p>
        </p:txBody>
      </p:sp>
      <p:sp>
        <p:nvSpPr>
          <p:cNvPr id="13" name="TextBox 12">
            <a:extLst>
              <a:ext uri="{FF2B5EF4-FFF2-40B4-BE49-F238E27FC236}">
                <a16:creationId xmlns:a16="http://schemas.microsoft.com/office/drawing/2014/main" id="{B6FECC71-89E9-4149-84D8-8EB015714A54}"/>
              </a:ext>
            </a:extLst>
          </p:cNvPr>
          <p:cNvSpPr txBox="1"/>
          <p:nvPr/>
        </p:nvSpPr>
        <p:spPr>
          <a:xfrm>
            <a:off x="367669" y="3015025"/>
            <a:ext cx="5765544" cy="307777"/>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Regex </a:t>
            </a:r>
            <a:r>
              <a:rPr lang="en-US" sz="1400" dirty="0" err="1">
                <a:latin typeface="Courier New" panose="02070309020205020404" pitchFamily="49" charset="0"/>
                <a:cs typeface="Courier New" panose="02070309020205020404" pitchFamily="49" charset="0"/>
              </a:rPr>
              <a:t>ageChecker</a:t>
            </a:r>
            <a:r>
              <a:rPr lang="en-US" sz="1400" dirty="0">
                <a:latin typeface="Courier New" panose="02070309020205020404" pitchFamily="49" charset="0"/>
                <a:cs typeface="Courier New" panose="02070309020205020404" pitchFamily="49" charset="0"/>
              </a:rPr>
              <a:t> = new(@"^\d+$");</a:t>
            </a:r>
          </a:p>
        </p:txBody>
      </p:sp>
    </p:spTree>
    <p:extLst>
      <p:ext uri="{BB962C8B-B14F-4D97-AF65-F5344CB8AC3E}">
        <p14:creationId xmlns:p14="http://schemas.microsoft.com/office/powerpoint/2010/main" val="1027086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852610"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Pattern matching with regular expressions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96000" y="178454"/>
            <a:ext cx="5848349"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the syntax of a regular expression</a:t>
            </a:r>
          </a:p>
        </p:txBody>
      </p:sp>
      <p:graphicFrame>
        <p:nvGraphicFramePr>
          <p:cNvPr id="3" name="Table 4">
            <a:extLst>
              <a:ext uri="{FF2B5EF4-FFF2-40B4-BE49-F238E27FC236}">
                <a16:creationId xmlns:a16="http://schemas.microsoft.com/office/drawing/2014/main" id="{A0B9CD36-E48F-41F6-9A0E-1DCA8913B220}"/>
              </a:ext>
            </a:extLst>
          </p:cNvPr>
          <p:cNvGraphicFramePr>
            <a:graphicFrameLocks noGrp="1"/>
          </p:cNvGraphicFramePr>
          <p:nvPr>
            <p:extLst>
              <p:ext uri="{D42A27DB-BD31-4B8C-83A1-F6EECF244321}">
                <p14:modId xmlns:p14="http://schemas.microsoft.com/office/powerpoint/2010/main" val="1555076646"/>
              </p:ext>
            </p:extLst>
          </p:nvPr>
        </p:nvGraphicFramePr>
        <p:xfrm>
          <a:off x="1952752" y="1225634"/>
          <a:ext cx="8128000" cy="2966720"/>
        </p:xfrm>
        <a:graphic>
          <a:graphicData uri="http://schemas.openxmlformats.org/drawingml/2006/table">
            <a:tbl>
              <a:tblPr firstRow="1" bandRow="1">
                <a:tableStyleId>{5C22544A-7EE6-4342-B048-85BDC9FD1C3A}</a:tableStyleId>
              </a:tblPr>
              <a:tblGrid>
                <a:gridCol w="1308608">
                  <a:extLst>
                    <a:ext uri="{9D8B030D-6E8A-4147-A177-3AD203B41FA5}">
                      <a16:colId xmlns:a16="http://schemas.microsoft.com/office/drawing/2014/main" val="4159365465"/>
                    </a:ext>
                  </a:extLst>
                </a:gridCol>
                <a:gridCol w="2755392">
                  <a:extLst>
                    <a:ext uri="{9D8B030D-6E8A-4147-A177-3AD203B41FA5}">
                      <a16:colId xmlns:a16="http://schemas.microsoft.com/office/drawing/2014/main" val="2222168902"/>
                    </a:ext>
                  </a:extLst>
                </a:gridCol>
                <a:gridCol w="1170432">
                  <a:extLst>
                    <a:ext uri="{9D8B030D-6E8A-4147-A177-3AD203B41FA5}">
                      <a16:colId xmlns:a16="http://schemas.microsoft.com/office/drawing/2014/main" val="548867900"/>
                    </a:ext>
                  </a:extLst>
                </a:gridCol>
                <a:gridCol w="2893568">
                  <a:extLst>
                    <a:ext uri="{9D8B030D-6E8A-4147-A177-3AD203B41FA5}">
                      <a16:colId xmlns:a16="http://schemas.microsoft.com/office/drawing/2014/main" val="3010034575"/>
                    </a:ext>
                  </a:extLst>
                </a:gridCol>
              </a:tblGrid>
              <a:tr h="370840">
                <a:tc>
                  <a:txBody>
                    <a:bodyPr/>
                    <a:lstStyle/>
                    <a:p>
                      <a:r>
                        <a:rPr lang="it-IT" sz="1600" dirty="0">
                          <a:latin typeface="Arial" panose="020B0604020202020204" pitchFamily="34" charset="0"/>
                          <a:cs typeface="Arial" panose="020B0604020202020204" pitchFamily="34" charset="0"/>
                        </a:rPr>
                        <a:t>Symbol</a:t>
                      </a:r>
                    </a:p>
                  </a:txBody>
                  <a:tcPr/>
                </a:tc>
                <a:tc>
                  <a:txBody>
                    <a:bodyPr/>
                    <a:lstStyle/>
                    <a:p>
                      <a:r>
                        <a:rPr lang="it-IT" sz="1600" dirty="0" err="1">
                          <a:latin typeface="Arial" panose="020B0604020202020204" pitchFamily="34" charset="0"/>
                          <a:cs typeface="Arial" panose="020B0604020202020204" pitchFamily="34" charset="0"/>
                        </a:rPr>
                        <a:t>Meaning</a:t>
                      </a:r>
                      <a:endParaRPr lang="it-IT" sz="1600" dirty="0">
                        <a:latin typeface="Arial" panose="020B0604020202020204" pitchFamily="34" charset="0"/>
                        <a:cs typeface="Arial" panose="020B0604020202020204" pitchFamily="34" charset="0"/>
                      </a:endParaRPr>
                    </a:p>
                  </a:txBody>
                  <a:tcPr/>
                </a:tc>
                <a:tc>
                  <a:txBody>
                    <a:bodyPr/>
                    <a:lstStyle/>
                    <a:p>
                      <a:r>
                        <a:rPr lang="it-IT" sz="1600" dirty="0">
                          <a:latin typeface="Arial" panose="020B0604020202020204" pitchFamily="34" charset="0"/>
                          <a:cs typeface="Arial" panose="020B0604020202020204" pitchFamily="34" charset="0"/>
                        </a:rPr>
                        <a:t>Symbol</a:t>
                      </a:r>
                    </a:p>
                  </a:txBody>
                  <a:tcPr/>
                </a:tc>
                <a:tc>
                  <a:txBody>
                    <a:bodyPr/>
                    <a:lstStyle/>
                    <a:p>
                      <a:r>
                        <a:rPr lang="it-IT" sz="1600" dirty="0" err="1">
                          <a:latin typeface="Arial" panose="020B0604020202020204" pitchFamily="34" charset="0"/>
                          <a:cs typeface="Arial" panose="020B0604020202020204" pitchFamily="34" charset="0"/>
                        </a:rPr>
                        <a:t>Meaning</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08395174"/>
                  </a:ext>
                </a:extLst>
              </a:tr>
              <a:tr h="370840">
                <a:tc>
                  <a:txBody>
                    <a:bodyPr/>
                    <a:lstStyle/>
                    <a:p>
                      <a:r>
                        <a:rPr lang="it-IT" sz="1600" dirty="0">
                          <a:latin typeface="Arial" panose="020B0604020202020204" pitchFamily="34" charset="0"/>
                          <a:cs typeface="Arial" panose="020B0604020202020204" pitchFamily="34" charset="0"/>
                        </a:rPr>
                        <a:t>^</a:t>
                      </a:r>
                    </a:p>
                  </a:txBody>
                  <a:tcPr/>
                </a:tc>
                <a:tc>
                  <a:txBody>
                    <a:bodyPr/>
                    <a:lstStyle/>
                    <a:p>
                      <a:r>
                        <a:rPr lang="it-IT" sz="1600" dirty="0">
                          <a:latin typeface="Arial" panose="020B0604020202020204" pitchFamily="34" charset="0"/>
                          <a:cs typeface="Arial" panose="020B0604020202020204" pitchFamily="34" charset="0"/>
                        </a:rPr>
                        <a:t>Start of input</a:t>
                      </a:r>
                    </a:p>
                  </a:txBody>
                  <a:tcPr/>
                </a:tc>
                <a:tc>
                  <a:txBody>
                    <a:bodyPr/>
                    <a:lstStyle/>
                    <a:p>
                      <a:r>
                        <a:rPr lang="it-IT" sz="1600" dirty="0">
                          <a:latin typeface="Arial" panose="020B0604020202020204" pitchFamily="34" charset="0"/>
                          <a:cs typeface="Arial" panose="020B0604020202020204" pitchFamily="34" charset="0"/>
                        </a:rPr>
                        <a:t>$</a:t>
                      </a:r>
                    </a:p>
                  </a:txBody>
                  <a:tcPr/>
                </a:tc>
                <a:tc>
                  <a:txBody>
                    <a:bodyPr/>
                    <a:lstStyle/>
                    <a:p>
                      <a:r>
                        <a:rPr lang="it-IT" sz="1600" dirty="0">
                          <a:latin typeface="Arial" panose="020B0604020202020204" pitchFamily="34" charset="0"/>
                          <a:cs typeface="Arial" panose="020B0604020202020204" pitchFamily="34" charset="0"/>
                        </a:rPr>
                        <a:t>End of input</a:t>
                      </a:r>
                    </a:p>
                  </a:txBody>
                  <a:tcPr/>
                </a:tc>
                <a:extLst>
                  <a:ext uri="{0D108BD9-81ED-4DB2-BD59-A6C34878D82A}">
                    <a16:rowId xmlns:a16="http://schemas.microsoft.com/office/drawing/2014/main" val="1382064267"/>
                  </a:ext>
                </a:extLst>
              </a:tr>
              <a:tr h="370840">
                <a:tc>
                  <a:txBody>
                    <a:bodyPr/>
                    <a:lstStyle/>
                    <a:p>
                      <a:r>
                        <a:rPr lang="it-IT" sz="1600" dirty="0">
                          <a:latin typeface="Arial" panose="020B0604020202020204" pitchFamily="34" charset="0"/>
                          <a:cs typeface="Arial" panose="020B0604020202020204" pitchFamily="34" charset="0"/>
                        </a:rPr>
                        <a:t>\d</a:t>
                      </a:r>
                    </a:p>
                  </a:txBody>
                  <a:tcPr/>
                </a:tc>
                <a:tc>
                  <a:txBody>
                    <a:bodyPr/>
                    <a:lstStyle/>
                    <a:p>
                      <a:r>
                        <a:rPr lang="it-IT" sz="1600" dirty="0">
                          <a:latin typeface="Arial" panose="020B0604020202020204" pitchFamily="34" charset="0"/>
                          <a:cs typeface="Arial" panose="020B0604020202020204" pitchFamily="34" charset="0"/>
                        </a:rPr>
                        <a:t>A single digit</a:t>
                      </a:r>
                    </a:p>
                  </a:txBody>
                  <a:tcPr/>
                </a:tc>
                <a:tc>
                  <a:txBody>
                    <a:bodyPr/>
                    <a:lstStyle/>
                    <a:p>
                      <a:r>
                        <a:rPr lang="it-IT" sz="1600" dirty="0">
                          <a:latin typeface="Arial" panose="020B0604020202020204" pitchFamily="34" charset="0"/>
                          <a:cs typeface="Arial" panose="020B0604020202020204" pitchFamily="34" charset="0"/>
                        </a:rPr>
                        <a:t>\D</a:t>
                      </a:r>
                    </a:p>
                  </a:txBody>
                  <a:tcPr/>
                </a:tc>
                <a:tc>
                  <a:txBody>
                    <a:bodyPr/>
                    <a:lstStyle/>
                    <a:p>
                      <a:r>
                        <a:rPr lang="it-IT" sz="1600" dirty="0">
                          <a:latin typeface="Arial" panose="020B0604020202020204" pitchFamily="34" charset="0"/>
                          <a:cs typeface="Arial" panose="020B0604020202020204" pitchFamily="34" charset="0"/>
                        </a:rPr>
                        <a:t>A single NON-digit</a:t>
                      </a:r>
                    </a:p>
                  </a:txBody>
                  <a:tcPr/>
                </a:tc>
                <a:extLst>
                  <a:ext uri="{0D108BD9-81ED-4DB2-BD59-A6C34878D82A}">
                    <a16:rowId xmlns:a16="http://schemas.microsoft.com/office/drawing/2014/main" val="724696314"/>
                  </a:ext>
                </a:extLst>
              </a:tr>
              <a:tr h="370840">
                <a:tc>
                  <a:txBody>
                    <a:bodyPr/>
                    <a:lstStyle/>
                    <a:p>
                      <a:r>
                        <a:rPr lang="it-IT" sz="1600" dirty="0">
                          <a:latin typeface="Arial" panose="020B0604020202020204" pitchFamily="34" charset="0"/>
                          <a:cs typeface="Arial" panose="020B0604020202020204" pitchFamily="34" charset="0"/>
                        </a:rPr>
                        <a:t>\s</a:t>
                      </a:r>
                    </a:p>
                  </a:txBody>
                  <a:tcPr/>
                </a:tc>
                <a:tc>
                  <a:txBody>
                    <a:bodyPr/>
                    <a:lstStyle/>
                    <a:p>
                      <a:r>
                        <a:rPr lang="it-IT" sz="1600" dirty="0" err="1">
                          <a:latin typeface="Arial" panose="020B0604020202020204" pitchFamily="34" charset="0"/>
                          <a:cs typeface="Arial" panose="020B0604020202020204" pitchFamily="34" charset="0"/>
                        </a:rPr>
                        <a:t>Whitespace</a:t>
                      </a:r>
                      <a:endParaRPr lang="it-IT" sz="1600" dirty="0">
                        <a:latin typeface="Arial" panose="020B0604020202020204" pitchFamily="34" charset="0"/>
                        <a:cs typeface="Arial" panose="020B0604020202020204" pitchFamily="34" charset="0"/>
                      </a:endParaRPr>
                    </a:p>
                  </a:txBody>
                  <a:tcPr/>
                </a:tc>
                <a:tc>
                  <a:txBody>
                    <a:bodyPr/>
                    <a:lstStyle/>
                    <a:p>
                      <a:r>
                        <a:rPr lang="it-IT" sz="1600" dirty="0">
                          <a:latin typeface="Arial" panose="020B0604020202020204" pitchFamily="34" charset="0"/>
                          <a:cs typeface="Arial" panose="020B0604020202020204" pitchFamily="34" charset="0"/>
                        </a:rPr>
                        <a:t>\S</a:t>
                      </a:r>
                    </a:p>
                  </a:txBody>
                  <a:tcPr/>
                </a:tc>
                <a:tc>
                  <a:txBody>
                    <a:bodyPr/>
                    <a:lstStyle/>
                    <a:p>
                      <a:r>
                        <a:rPr lang="it-IT" sz="1600" dirty="0">
                          <a:latin typeface="Arial" panose="020B0604020202020204" pitchFamily="34" charset="0"/>
                          <a:cs typeface="Arial" panose="020B0604020202020204" pitchFamily="34" charset="0"/>
                        </a:rPr>
                        <a:t>NON-</a:t>
                      </a:r>
                      <a:r>
                        <a:rPr lang="it-IT" sz="1600" dirty="0" err="1">
                          <a:latin typeface="Arial" panose="020B0604020202020204" pitchFamily="34" charset="0"/>
                          <a:cs typeface="Arial" panose="020B0604020202020204" pitchFamily="34" charset="0"/>
                        </a:rPr>
                        <a:t>Whitespace</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5928051"/>
                  </a:ext>
                </a:extLst>
              </a:tr>
              <a:tr h="370840">
                <a:tc>
                  <a:txBody>
                    <a:bodyPr/>
                    <a:lstStyle/>
                    <a:p>
                      <a:r>
                        <a:rPr lang="it-IT" sz="1600" dirty="0">
                          <a:latin typeface="Arial" panose="020B0604020202020204" pitchFamily="34" charset="0"/>
                          <a:cs typeface="Arial" panose="020B0604020202020204" pitchFamily="34" charset="0"/>
                        </a:rPr>
                        <a:t>\w</a:t>
                      </a:r>
                    </a:p>
                  </a:txBody>
                  <a:tcPr/>
                </a:tc>
                <a:tc>
                  <a:txBody>
                    <a:bodyPr/>
                    <a:lstStyle/>
                    <a:p>
                      <a:r>
                        <a:rPr lang="it-IT" sz="1600" dirty="0">
                          <a:latin typeface="Arial" panose="020B0604020202020204" pitchFamily="34" charset="0"/>
                          <a:cs typeface="Arial" panose="020B0604020202020204" pitchFamily="34" charset="0"/>
                        </a:rPr>
                        <a:t>Word </a:t>
                      </a:r>
                      <a:r>
                        <a:rPr lang="it-IT" sz="1600" dirty="0" err="1">
                          <a:latin typeface="Arial" panose="020B0604020202020204" pitchFamily="34" charset="0"/>
                          <a:cs typeface="Arial" panose="020B0604020202020204" pitchFamily="34" charset="0"/>
                        </a:rPr>
                        <a:t>characters</a:t>
                      </a:r>
                      <a:endParaRPr lang="it-IT" sz="1600" dirty="0">
                        <a:latin typeface="Arial" panose="020B0604020202020204" pitchFamily="34" charset="0"/>
                        <a:cs typeface="Arial" panose="020B0604020202020204" pitchFamily="34" charset="0"/>
                      </a:endParaRPr>
                    </a:p>
                  </a:txBody>
                  <a:tcPr/>
                </a:tc>
                <a:tc>
                  <a:txBody>
                    <a:bodyPr/>
                    <a:lstStyle/>
                    <a:p>
                      <a:r>
                        <a:rPr lang="it-IT" sz="1600" dirty="0">
                          <a:latin typeface="Arial" panose="020B0604020202020204" pitchFamily="34" charset="0"/>
                          <a:cs typeface="Arial" panose="020B0604020202020204" pitchFamily="34" charset="0"/>
                        </a:rPr>
                        <a:t>\W</a:t>
                      </a:r>
                    </a:p>
                  </a:txBody>
                  <a:tcPr/>
                </a:tc>
                <a:tc>
                  <a:txBody>
                    <a:bodyPr/>
                    <a:lstStyle/>
                    <a:p>
                      <a:r>
                        <a:rPr lang="it-IT" sz="1600" dirty="0">
                          <a:latin typeface="Arial" panose="020B0604020202020204" pitchFamily="34" charset="0"/>
                          <a:cs typeface="Arial" panose="020B0604020202020204" pitchFamily="34" charset="0"/>
                        </a:rPr>
                        <a:t>NON-word </a:t>
                      </a:r>
                      <a:r>
                        <a:rPr lang="it-IT" sz="1600" dirty="0" err="1">
                          <a:latin typeface="Arial" panose="020B0604020202020204" pitchFamily="34" charset="0"/>
                          <a:cs typeface="Arial" panose="020B0604020202020204" pitchFamily="34" charset="0"/>
                        </a:rPr>
                        <a:t>characters</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35846121"/>
                  </a:ext>
                </a:extLst>
              </a:tr>
              <a:tr h="370840">
                <a:tc>
                  <a:txBody>
                    <a:bodyPr/>
                    <a:lstStyle/>
                    <a:p>
                      <a:r>
                        <a:rPr lang="it-IT" sz="1600" dirty="0">
                          <a:latin typeface="Arial" panose="020B0604020202020204" pitchFamily="34" charset="0"/>
                          <a:cs typeface="Arial" panose="020B0604020202020204" pitchFamily="34" charset="0"/>
                        </a:rPr>
                        <a:t>[A-Za-z0-9]</a:t>
                      </a:r>
                    </a:p>
                  </a:txBody>
                  <a:tcPr/>
                </a:tc>
                <a:tc>
                  <a:txBody>
                    <a:bodyPr/>
                    <a:lstStyle/>
                    <a:p>
                      <a:r>
                        <a:rPr lang="it-IT" sz="1600" dirty="0">
                          <a:latin typeface="Arial" panose="020B0604020202020204" pitchFamily="34" charset="0"/>
                          <a:cs typeface="Arial" panose="020B0604020202020204" pitchFamily="34" charset="0"/>
                        </a:rPr>
                        <a:t>Range(s) of </a:t>
                      </a:r>
                      <a:r>
                        <a:rPr lang="it-IT" sz="1600" dirty="0" err="1">
                          <a:latin typeface="Arial" panose="020B0604020202020204" pitchFamily="34" charset="0"/>
                          <a:cs typeface="Arial" panose="020B0604020202020204" pitchFamily="34" charset="0"/>
                        </a:rPr>
                        <a:t>characters</a:t>
                      </a:r>
                      <a:endParaRPr lang="it-IT" sz="1600" dirty="0">
                        <a:latin typeface="Arial" panose="020B0604020202020204" pitchFamily="34" charset="0"/>
                        <a:cs typeface="Arial" panose="020B0604020202020204" pitchFamily="34" charset="0"/>
                      </a:endParaRPr>
                    </a:p>
                  </a:txBody>
                  <a:tcPr/>
                </a:tc>
                <a:tc>
                  <a:txBody>
                    <a:bodyPr/>
                    <a:lstStyle/>
                    <a:p>
                      <a:r>
                        <a:rPr lang="it-IT" sz="1600" dirty="0">
                          <a:latin typeface="Arial" panose="020B0604020202020204" pitchFamily="34" charset="0"/>
                          <a:cs typeface="Arial" panose="020B0604020202020204" pitchFamily="34" charset="0"/>
                        </a:rPr>
                        <a:t>\^</a:t>
                      </a:r>
                    </a:p>
                  </a:txBody>
                  <a:tcPr/>
                </a:tc>
                <a:tc>
                  <a:txBody>
                    <a:bodyPr/>
                    <a:lstStyle/>
                    <a:p>
                      <a:r>
                        <a:rPr lang="it-IT" sz="1600" dirty="0">
                          <a:latin typeface="Arial" panose="020B0604020202020204" pitchFamily="34" charset="0"/>
                          <a:cs typeface="Arial" panose="020B0604020202020204" pitchFamily="34" charset="0"/>
                        </a:rPr>
                        <a:t>^ (</a:t>
                      </a:r>
                      <a:r>
                        <a:rPr lang="it-IT" sz="1600" dirty="0" err="1">
                          <a:latin typeface="Arial" panose="020B0604020202020204" pitchFamily="34" charset="0"/>
                          <a:cs typeface="Arial" panose="020B0604020202020204" pitchFamily="34" charset="0"/>
                        </a:rPr>
                        <a:t>caret</a:t>
                      </a:r>
                      <a:r>
                        <a:rPr lang="it-IT" sz="1600" dirty="0">
                          <a:latin typeface="Arial" panose="020B0604020202020204" pitchFamily="34" charset="0"/>
                          <a:cs typeface="Arial" panose="020B0604020202020204" pitchFamily="34" charset="0"/>
                        </a:rPr>
                        <a:t>) </a:t>
                      </a:r>
                      <a:r>
                        <a:rPr lang="it-IT" sz="1600" dirty="0" err="1">
                          <a:latin typeface="Arial" panose="020B0604020202020204" pitchFamily="34" charset="0"/>
                          <a:cs typeface="Arial" panose="020B0604020202020204" pitchFamily="34" charset="0"/>
                        </a:rPr>
                        <a:t>character</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70291972"/>
                  </a:ext>
                </a:extLst>
              </a:tr>
              <a:tr h="370840">
                <a:tc>
                  <a:txBody>
                    <a:bodyPr/>
                    <a:lstStyle/>
                    <a:p>
                      <a:r>
                        <a:rPr lang="it-IT" sz="1600" dirty="0">
                          <a:latin typeface="Arial" panose="020B0604020202020204" pitchFamily="34" charset="0"/>
                          <a:cs typeface="Arial" panose="020B0604020202020204" pitchFamily="34" charset="0"/>
                        </a:rPr>
                        <a:t>[</a:t>
                      </a:r>
                      <a:r>
                        <a:rPr lang="it-IT" sz="1600" b="0" i="0" kern="1200" dirty="0" err="1">
                          <a:solidFill>
                            <a:schemeClr val="dk1"/>
                          </a:solidFill>
                          <a:effectLst/>
                          <a:latin typeface="Arial" panose="020B0604020202020204" pitchFamily="34" charset="0"/>
                          <a:ea typeface="+mn-ea"/>
                          <a:cs typeface="Arial" panose="020B0604020202020204" pitchFamily="34" charset="0"/>
                        </a:rPr>
                        <a:t>aeiou</a:t>
                      </a:r>
                      <a:r>
                        <a:rPr lang="it-IT" sz="1600" b="0" i="0" kern="1200" dirty="0">
                          <a:solidFill>
                            <a:schemeClr val="dk1"/>
                          </a:solidFill>
                          <a:effectLst/>
                          <a:latin typeface="Arial" panose="020B0604020202020204" pitchFamily="34" charset="0"/>
                          <a:ea typeface="+mn-ea"/>
                          <a:cs typeface="Arial" panose="020B0604020202020204" pitchFamily="34" charset="0"/>
                        </a:rPr>
                        <a:t>]</a:t>
                      </a:r>
                      <a:endParaRPr lang="it-IT" sz="1600" dirty="0">
                        <a:latin typeface="Arial" panose="020B0604020202020204" pitchFamily="34" charset="0"/>
                        <a:cs typeface="Arial" panose="020B0604020202020204" pitchFamily="34" charset="0"/>
                      </a:endParaRPr>
                    </a:p>
                  </a:txBody>
                  <a:tcPr/>
                </a:tc>
                <a:tc>
                  <a:txBody>
                    <a:bodyPr/>
                    <a:lstStyle/>
                    <a:p>
                      <a:r>
                        <a:rPr lang="it-IT" sz="1600" dirty="0">
                          <a:latin typeface="Arial" panose="020B0604020202020204" pitchFamily="34" charset="0"/>
                          <a:cs typeface="Arial" panose="020B0604020202020204" pitchFamily="34" charset="0"/>
                        </a:rPr>
                        <a:t>Set of </a:t>
                      </a:r>
                      <a:r>
                        <a:rPr lang="it-IT" sz="1600" dirty="0" err="1">
                          <a:latin typeface="Arial" panose="020B0604020202020204" pitchFamily="34" charset="0"/>
                          <a:cs typeface="Arial" panose="020B0604020202020204" pitchFamily="34" charset="0"/>
                        </a:rPr>
                        <a:t>characters</a:t>
                      </a:r>
                      <a:endParaRPr lang="it-IT" sz="16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Arial" panose="020B0604020202020204" pitchFamily="34" charset="0"/>
                          <a:cs typeface="Arial" panose="020B0604020202020204" pitchFamily="34" charset="0"/>
                        </a:rPr>
                        <a:t>[^</a:t>
                      </a:r>
                      <a:r>
                        <a:rPr lang="it-IT" sz="1600" dirty="0" err="1">
                          <a:latin typeface="Arial" panose="020B0604020202020204" pitchFamily="34" charset="0"/>
                          <a:cs typeface="Arial" panose="020B0604020202020204" pitchFamily="34" charset="0"/>
                        </a:rPr>
                        <a:t>aeiou</a:t>
                      </a:r>
                      <a:r>
                        <a:rPr lang="it-IT" sz="1600" dirty="0">
                          <a:latin typeface="Arial" panose="020B0604020202020204" pitchFamily="34" charset="0"/>
                          <a:cs typeface="Arial" panose="020B0604020202020204" pitchFamily="34"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Arial" panose="020B0604020202020204" pitchFamily="34" charset="0"/>
                          <a:cs typeface="Arial" panose="020B0604020202020204" pitchFamily="34" charset="0"/>
                        </a:rPr>
                        <a:t>NOT in a set of </a:t>
                      </a:r>
                      <a:r>
                        <a:rPr lang="it-IT" sz="1600" dirty="0" err="1">
                          <a:latin typeface="Arial" panose="020B0604020202020204" pitchFamily="34" charset="0"/>
                          <a:cs typeface="Arial" panose="020B0604020202020204" pitchFamily="34" charset="0"/>
                        </a:rPr>
                        <a:t>characters</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17666371"/>
                  </a:ext>
                </a:extLst>
              </a:tr>
              <a:tr h="370840">
                <a:tc>
                  <a:txBody>
                    <a:bodyPr/>
                    <a:lstStyle/>
                    <a:p>
                      <a:r>
                        <a:rPr lang="it-IT" sz="1600" dirty="0">
                          <a:latin typeface="Arial" panose="020B0604020202020204" pitchFamily="34" charset="0"/>
                          <a:cs typeface="Arial" panose="020B0604020202020204" pitchFamily="34" charset="0"/>
                        </a:rPr>
                        <a:t>.</a:t>
                      </a:r>
                    </a:p>
                  </a:txBody>
                  <a:tcPr/>
                </a:tc>
                <a:tc>
                  <a:txBody>
                    <a:bodyPr/>
                    <a:lstStyle/>
                    <a:p>
                      <a:r>
                        <a:rPr lang="it-IT" sz="1600" dirty="0" err="1">
                          <a:latin typeface="Arial" panose="020B0604020202020204" pitchFamily="34" charset="0"/>
                          <a:cs typeface="Arial" panose="020B0604020202020204" pitchFamily="34" charset="0"/>
                        </a:rPr>
                        <a:t>Any</a:t>
                      </a:r>
                      <a:r>
                        <a:rPr lang="it-IT" sz="1600" dirty="0">
                          <a:latin typeface="Arial" panose="020B0604020202020204" pitchFamily="34" charset="0"/>
                          <a:cs typeface="Arial" panose="020B0604020202020204" pitchFamily="34" charset="0"/>
                        </a:rPr>
                        <a:t> single </a:t>
                      </a:r>
                      <a:r>
                        <a:rPr lang="it-IT" sz="1600" dirty="0" err="1">
                          <a:latin typeface="Arial" panose="020B0604020202020204" pitchFamily="34" charset="0"/>
                          <a:cs typeface="Arial" panose="020B0604020202020204" pitchFamily="34" charset="0"/>
                        </a:rPr>
                        <a:t>character</a:t>
                      </a:r>
                      <a:endParaRPr lang="it-IT" sz="1600" dirty="0">
                        <a:latin typeface="Arial" panose="020B0604020202020204" pitchFamily="34" charset="0"/>
                        <a:cs typeface="Arial" panose="020B0604020202020204" pitchFamily="34" charset="0"/>
                      </a:endParaRPr>
                    </a:p>
                  </a:txBody>
                  <a:tcPr/>
                </a:tc>
                <a:tc>
                  <a:txBody>
                    <a:bodyPr/>
                    <a:lstStyle/>
                    <a:p>
                      <a:r>
                        <a:rPr lang="it-IT" sz="1600" dirty="0">
                          <a:latin typeface="Arial" panose="020B0604020202020204" pitchFamily="34" charset="0"/>
                          <a:cs typeface="Arial" panose="020B0604020202020204" pitchFamily="34" charset="0"/>
                        </a:rPr>
                        <a:t>\.</a:t>
                      </a:r>
                    </a:p>
                  </a:txBody>
                  <a:tcPr/>
                </a:tc>
                <a:tc>
                  <a:txBody>
                    <a:bodyPr/>
                    <a:lstStyle/>
                    <a:p>
                      <a:r>
                        <a:rPr lang="it-IT" sz="1600" dirty="0">
                          <a:latin typeface="Arial" panose="020B0604020202020204" pitchFamily="34" charset="0"/>
                          <a:cs typeface="Arial" panose="020B0604020202020204" pitchFamily="34" charset="0"/>
                        </a:rPr>
                        <a:t>. (dot) </a:t>
                      </a:r>
                      <a:r>
                        <a:rPr lang="it-IT" sz="1600" dirty="0" err="1">
                          <a:latin typeface="Arial" panose="020B0604020202020204" pitchFamily="34" charset="0"/>
                          <a:cs typeface="Arial" panose="020B0604020202020204" pitchFamily="34" charset="0"/>
                        </a:rPr>
                        <a:t>character</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42972399"/>
                  </a:ext>
                </a:extLst>
              </a:tr>
            </a:tbl>
          </a:graphicData>
        </a:graphic>
      </p:graphicFrame>
      <p:sp>
        <p:nvSpPr>
          <p:cNvPr id="14" name="TextBox 13">
            <a:extLst>
              <a:ext uri="{FF2B5EF4-FFF2-40B4-BE49-F238E27FC236}">
                <a16:creationId xmlns:a16="http://schemas.microsoft.com/office/drawing/2014/main" id="{C532D462-C62B-446A-AF8D-DC044D7A0CA4}"/>
              </a:ext>
            </a:extLst>
          </p:cNvPr>
          <p:cNvSpPr txBox="1"/>
          <p:nvPr/>
        </p:nvSpPr>
        <p:spPr>
          <a:xfrm>
            <a:off x="360937" y="793993"/>
            <a:ext cx="11215367" cy="30777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Here are some common regular expression symbols that you can use in regular expressions:</a:t>
            </a:r>
          </a:p>
        </p:txBody>
      </p:sp>
      <p:sp>
        <p:nvSpPr>
          <p:cNvPr id="15" name="TextBox 14">
            <a:extLst>
              <a:ext uri="{FF2B5EF4-FFF2-40B4-BE49-F238E27FC236}">
                <a16:creationId xmlns:a16="http://schemas.microsoft.com/office/drawing/2014/main" id="{917DF817-AFC9-44ED-A6E0-3653FDC881F4}"/>
              </a:ext>
            </a:extLst>
          </p:cNvPr>
          <p:cNvSpPr txBox="1"/>
          <p:nvPr/>
        </p:nvSpPr>
        <p:spPr>
          <a:xfrm>
            <a:off x="360937" y="4316218"/>
            <a:ext cx="11215367" cy="30777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in addition, here are some regular expression quantifiers that affect the previous symbols in a regular expression:</a:t>
            </a:r>
          </a:p>
        </p:txBody>
      </p:sp>
      <p:graphicFrame>
        <p:nvGraphicFramePr>
          <p:cNvPr id="16" name="Table 4">
            <a:extLst>
              <a:ext uri="{FF2B5EF4-FFF2-40B4-BE49-F238E27FC236}">
                <a16:creationId xmlns:a16="http://schemas.microsoft.com/office/drawing/2014/main" id="{02D5F325-1F15-4078-A50A-E77B9172D6BD}"/>
              </a:ext>
            </a:extLst>
          </p:cNvPr>
          <p:cNvGraphicFramePr>
            <a:graphicFrameLocks noGrp="1"/>
          </p:cNvGraphicFramePr>
          <p:nvPr>
            <p:extLst>
              <p:ext uri="{D42A27DB-BD31-4B8C-83A1-F6EECF244321}">
                <p14:modId xmlns:p14="http://schemas.microsoft.com/office/powerpoint/2010/main" val="3517384111"/>
              </p:ext>
            </p:extLst>
          </p:nvPr>
        </p:nvGraphicFramePr>
        <p:xfrm>
          <a:off x="1952752" y="4747859"/>
          <a:ext cx="8128000" cy="1483360"/>
        </p:xfrm>
        <a:graphic>
          <a:graphicData uri="http://schemas.openxmlformats.org/drawingml/2006/table">
            <a:tbl>
              <a:tblPr firstRow="1" bandRow="1">
                <a:tableStyleId>{5C22544A-7EE6-4342-B048-85BDC9FD1C3A}</a:tableStyleId>
              </a:tblPr>
              <a:tblGrid>
                <a:gridCol w="1308608">
                  <a:extLst>
                    <a:ext uri="{9D8B030D-6E8A-4147-A177-3AD203B41FA5}">
                      <a16:colId xmlns:a16="http://schemas.microsoft.com/office/drawing/2014/main" val="4159365465"/>
                    </a:ext>
                  </a:extLst>
                </a:gridCol>
                <a:gridCol w="2755392">
                  <a:extLst>
                    <a:ext uri="{9D8B030D-6E8A-4147-A177-3AD203B41FA5}">
                      <a16:colId xmlns:a16="http://schemas.microsoft.com/office/drawing/2014/main" val="2222168902"/>
                    </a:ext>
                  </a:extLst>
                </a:gridCol>
                <a:gridCol w="1170432">
                  <a:extLst>
                    <a:ext uri="{9D8B030D-6E8A-4147-A177-3AD203B41FA5}">
                      <a16:colId xmlns:a16="http://schemas.microsoft.com/office/drawing/2014/main" val="548867900"/>
                    </a:ext>
                  </a:extLst>
                </a:gridCol>
                <a:gridCol w="2893568">
                  <a:extLst>
                    <a:ext uri="{9D8B030D-6E8A-4147-A177-3AD203B41FA5}">
                      <a16:colId xmlns:a16="http://schemas.microsoft.com/office/drawing/2014/main" val="3010034575"/>
                    </a:ext>
                  </a:extLst>
                </a:gridCol>
              </a:tblGrid>
              <a:tr h="370840">
                <a:tc>
                  <a:txBody>
                    <a:bodyPr/>
                    <a:lstStyle/>
                    <a:p>
                      <a:r>
                        <a:rPr lang="it-IT" sz="1600" dirty="0">
                          <a:latin typeface="Arial" panose="020B0604020202020204" pitchFamily="34" charset="0"/>
                          <a:cs typeface="Arial" panose="020B0604020202020204" pitchFamily="34" charset="0"/>
                        </a:rPr>
                        <a:t>Symbol</a:t>
                      </a:r>
                    </a:p>
                  </a:txBody>
                  <a:tcPr/>
                </a:tc>
                <a:tc>
                  <a:txBody>
                    <a:bodyPr/>
                    <a:lstStyle/>
                    <a:p>
                      <a:r>
                        <a:rPr lang="it-IT" sz="1600" dirty="0" err="1">
                          <a:latin typeface="Arial" panose="020B0604020202020204" pitchFamily="34" charset="0"/>
                          <a:cs typeface="Arial" panose="020B0604020202020204" pitchFamily="34" charset="0"/>
                        </a:rPr>
                        <a:t>Meaning</a:t>
                      </a:r>
                      <a:endParaRPr lang="it-IT" sz="1600" dirty="0">
                        <a:latin typeface="Arial" panose="020B0604020202020204" pitchFamily="34" charset="0"/>
                        <a:cs typeface="Arial" panose="020B0604020202020204" pitchFamily="34" charset="0"/>
                      </a:endParaRPr>
                    </a:p>
                  </a:txBody>
                  <a:tcPr/>
                </a:tc>
                <a:tc>
                  <a:txBody>
                    <a:bodyPr/>
                    <a:lstStyle/>
                    <a:p>
                      <a:r>
                        <a:rPr lang="it-IT" sz="1600" dirty="0">
                          <a:latin typeface="Arial" panose="020B0604020202020204" pitchFamily="34" charset="0"/>
                          <a:cs typeface="Arial" panose="020B0604020202020204" pitchFamily="34" charset="0"/>
                        </a:rPr>
                        <a:t>Symbol</a:t>
                      </a:r>
                    </a:p>
                  </a:txBody>
                  <a:tcPr/>
                </a:tc>
                <a:tc>
                  <a:txBody>
                    <a:bodyPr/>
                    <a:lstStyle/>
                    <a:p>
                      <a:r>
                        <a:rPr lang="it-IT" sz="1600" dirty="0" err="1">
                          <a:latin typeface="Arial" panose="020B0604020202020204" pitchFamily="34" charset="0"/>
                          <a:cs typeface="Arial" panose="020B0604020202020204" pitchFamily="34" charset="0"/>
                        </a:rPr>
                        <a:t>Meaning</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08395174"/>
                  </a:ext>
                </a:extLst>
              </a:tr>
              <a:tr h="370840">
                <a:tc>
                  <a:txBody>
                    <a:bodyPr/>
                    <a:lstStyle/>
                    <a:p>
                      <a:r>
                        <a:rPr lang="it-IT" sz="1600" dirty="0">
                          <a:latin typeface="Arial" panose="020B0604020202020204" pitchFamily="34" charset="0"/>
                          <a:cs typeface="Arial" panose="020B0604020202020204" pitchFamily="34" charset="0"/>
                        </a:rPr>
                        <a:t>+</a:t>
                      </a:r>
                    </a:p>
                  </a:txBody>
                  <a:tcPr/>
                </a:tc>
                <a:tc>
                  <a:txBody>
                    <a:bodyPr/>
                    <a:lstStyle/>
                    <a:p>
                      <a:r>
                        <a:rPr lang="it-IT" sz="1600" dirty="0">
                          <a:latin typeface="Arial" panose="020B0604020202020204" pitchFamily="34" charset="0"/>
                          <a:cs typeface="Arial" panose="020B0604020202020204" pitchFamily="34" charset="0"/>
                        </a:rPr>
                        <a:t>One or more</a:t>
                      </a:r>
                    </a:p>
                  </a:txBody>
                  <a:tcPr/>
                </a:tc>
                <a:tc>
                  <a:txBody>
                    <a:bodyPr/>
                    <a:lstStyle/>
                    <a:p>
                      <a:r>
                        <a:rPr lang="it-IT" sz="1600" dirty="0">
                          <a:latin typeface="Arial" panose="020B0604020202020204" pitchFamily="34" charset="0"/>
                          <a:cs typeface="Arial" panose="020B0604020202020204" pitchFamily="34" charset="0"/>
                        </a:rPr>
                        <a:t>?</a:t>
                      </a:r>
                    </a:p>
                  </a:txBody>
                  <a:tcPr/>
                </a:tc>
                <a:tc>
                  <a:txBody>
                    <a:bodyPr/>
                    <a:lstStyle/>
                    <a:p>
                      <a:r>
                        <a:rPr lang="it-IT" sz="1600" dirty="0">
                          <a:latin typeface="Arial" panose="020B0604020202020204" pitchFamily="34" charset="0"/>
                          <a:cs typeface="Arial" panose="020B0604020202020204" pitchFamily="34" charset="0"/>
                        </a:rPr>
                        <a:t>One or none</a:t>
                      </a:r>
                    </a:p>
                  </a:txBody>
                  <a:tcPr/>
                </a:tc>
                <a:extLst>
                  <a:ext uri="{0D108BD9-81ED-4DB2-BD59-A6C34878D82A}">
                    <a16:rowId xmlns:a16="http://schemas.microsoft.com/office/drawing/2014/main" val="1382064267"/>
                  </a:ext>
                </a:extLst>
              </a:tr>
              <a:tr h="370840">
                <a:tc>
                  <a:txBody>
                    <a:bodyPr/>
                    <a:lstStyle/>
                    <a:p>
                      <a:r>
                        <a:rPr lang="it-IT" sz="1600" dirty="0">
                          <a:latin typeface="Arial" panose="020B0604020202020204" pitchFamily="34" charset="0"/>
                          <a:cs typeface="Arial" panose="020B0604020202020204" pitchFamily="34" charset="0"/>
                        </a:rPr>
                        <a:t>{3}</a:t>
                      </a:r>
                    </a:p>
                  </a:txBody>
                  <a:tcPr/>
                </a:tc>
                <a:tc>
                  <a:txBody>
                    <a:bodyPr/>
                    <a:lstStyle/>
                    <a:p>
                      <a:r>
                        <a:rPr lang="it-IT" sz="1600" dirty="0" err="1">
                          <a:latin typeface="Arial" panose="020B0604020202020204" pitchFamily="34" charset="0"/>
                          <a:cs typeface="Arial" panose="020B0604020202020204" pitchFamily="34" charset="0"/>
                        </a:rPr>
                        <a:t>Exactly</a:t>
                      </a:r>
                      <a:r>
                        <a:rPr lang="it-IT" sz="1600" dirty="0">
                          <a:latin typeface="Arial" panose="020B0604020202020204" pitchFamily="34" charset="0"/>
                          <a:cs typeface="Arial" panose="020B0604020202020204" pitchFamily="34" charset="0"/>
                        </a:rPr>
                        <a:t> </a:t>
                      </a:r>
                      <a:r>
                        <a:rPr lang="it-IT" sz="1600" dirty="0" err="1">
                          <a:latin typeface="Arial" panose="020B0604020202020204" pitchFamily="34" charset="0"/>
                          <a:cs typeface="Arial" panose="020B0604020202020204" pitchFamily="34" charset="0"/>
                        </a:rPr>
                        <a:t>three</a:t>
                      </a:r>
                      <a:endParaRPr lang="it-IT" sz="1600" dirty="0">
                        <a:latin typeface="Arial" panose="020B0604020202020204" pitchFamily="34" charset="0"/>
                        <a:cs typeface="Arial" panose="020B0604020202020204" pitchFamily="34" charset="0"/>
                      </a:endParaRPr>
                    </a:p>
                  </a:txBody>
                  <a:tcPr/>
                </a:tc>
                <a:tc>
                  <a:txBody>
                    <a:bodyPr/>
                    <a:lstStyle/>
                    <a:p>
                      <a:r>
                        <a:rPr lang="it-IT" sz="1600" dirty="0">
                          <a:latin typeface="Arial" panose="020B0604020202020204" pitchFamily="34" charset="0"/>
                          <a:cs typeface="Arial" panose="020B0604020202020204" pitchFamily="34" charset="0"/>
                        </a:rPr>
                        <a:t>{3,5}</a:t>
                      </a:r>
                    </a:p>
                  </a:txBody>
                  <a:tcPr/>
                </a:tc>
                <a:tc>
                  <a:txBody>
                    <a:bodyPr/>
                    <a:lstStyle/>
                    <a:p>
                      <a:r>
                        <a:rPr lang="it-IT" sz="1600" dirty="0">
                          <a:latin typeface="Arial" panose="020B0604020202020204" pitchFamily="34" charset="0"/>
                          <a:cs typeface="Arial" panose="020B0604020202020204" pitchFamily="34" charset="0"/>
                        </a:rPr>
                        <a:t>Three or </a:t>
                      </a:r>
                      <a:r>
                        <a:rPr lang="it-IT" sz="1600" dirty="0" err="1">
                          <a:latin typeface="Arial" panose="020B0604020202020204" pitchFamily="34" charset="0"/>
                          <a:cs typeface="Arial" panose="020B0604020202020204" pitchFamily="34" charset="0"/>
                        </a:rPr>
                        <a:t>five</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24696314"/>
                  </a:ext>
                </a:extLst>
              </a:tr>
              <a:tr h="370840">
                <a:tc>
                  <a:txBody>
                    <a:bodyPr/>
                    <a:lstStyle/>
                    <a:p>
                      <a:r>
                        <a:rPr lang="it-IT" sz="1600" dirty="0">
                          <a:latin typeface="Arial" panose="020B0604020202020204" pitchFamily="34" charset="0"/>
                          <a:cs typeface="Arial" panose="020B0604020202020204" pitchFamily="34" charset="0"/>
                        </a:rPr>
                        <a:t>{3,}</a:t>
                      </a:r>
                    </a:p>
                  </a:txBody>
                  <a:tcPr/>
                </a:tc>
                <a:tc>
                  <a:txBody>
                    <a:bodyPr/>
                    <a:lstStyle/>
                    <a:p>
                      <a:r>
                        <a:rPr lang="it-IT" sz="1600" dirty="0">
                          <a:latin typeface="Arial" panose="020B0604020202020204" pitchFamily="34" charset="0"/>
                          <a:cs typeface="Arial" panose="020B0604020202020204" pitchFamily="34" charset="0"/>
                        </a:rPr>
                        <a:t>At </a:t>
                      </a:r>
                      <a:r>
                        <a:rPr lang="it-IT" sz="1600" dirty="0" err="1">
                          <a:latin typeface="Arial" panose="020B0604020202020204" pitchFamily="34" charset="0"/>
                          <a:cs typeface="Arial" panose="020B0604020202020204" pitchFamily="34" charset="0"/>
                        </a:rPr>
                        <a:t>least</a:t>
                      </a:r>
                      <a:r>
                        <a:rPr lang="it-IT" sz="1600" dirty="0">
                          <a:latin typeface="Arial" panose="020B0604020202020204" pitchFamily="34" charset="0"/>
                          <a:cs typeface="Arial" panose="020B0604020202020204" pitchFamily="34" charset="0"/>
                        </a:rPr>
                        <a:t> </a:t>
                      </a:r>
                      <a:r>
                        <a:rPr lang="it-IT" sz="1600" dirty="0" err="1">
                          <a:latin typeface="Arial" panose="020B0604020202020204" pitchFamily="34" charset="0"/>
                          <a:cs typeface="Arial" panose="020B0604020202020204" pitchFamily="34" charset="0"/>
                        </a:rPr>
                        <a:t>three</a:t>
                      </a:r>
                      <a:endParaRPr lang="it-IT" sz="1600" dirty="0">
                        <a:latin typeface="Arial" panose="020B0604020202020204" pitchFamily="34" charset="0"/>
                        <a:cs typeface="Arial" panose="020B0604020202020204" pitchFamily="34" charset="0"/>
                      </a:endParaRPr>
                    </a:p>
                  </a:txBody>
                  <a:tcPr/>
                </a:tc>
                <a:tc>
                  <a:txBody>
                    <a:bodyPr/>
                    <a:lstStyle/>
                    <a:p>
                      <a:r>
                        <a:rPr lang="it-IT" sz="1600" dirty="0">
                          <a:latin typeface="Arial" panose="020B0604020202020204" pitchFamily="34" charset="0"/>
                          <a:cs typeface="Arial" panose="020B0604020202020204" pitchFamily="34" charset="0"/>
                        </a:rPr>
                        <a:t>{,3}</a:t>
                      </a:r>
                    </a:p>
                  </a:txBody>
                  <a:tcPr/>
                </a:tc>
                <a:tc>
                  <a:txBody>
                    <a:bodyPr/>
                    <a:lstStyle/>
                    <a:p>
                      <a:r>
                        <a:rPr lang="it-IT" sz="1600" dirty="0">
                          <a:latin typeface="Arial" panose="020B0604020202020204" pitchFamily="34" charset="0"/>
                          <a:cs typeface="Arial" panose="020B0604020202020204" pitchFamily="34" charset="0"/>
                        </a:rPr>
                        <a:t>Up to </a:t>
                      </a:r>
                      <a:r>
                        <a:rPr lang="it-IT" sz="1600" dirty="0" err="1">
                          <a:latin typeface="Arial" panose="020B0604020202020204" pitchFamily="34" charset="0"/>
                          <a:cs typeface="Arial" panose="020B0604020202020204" pitchFamily="34" charset="0"/>
                        </a:rPr>
                        <a:t>three</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5928051"/>
                  </a:ext>
                </a:extLst>
              </a:tr>
            </a:tbl>
          </a:graphicData>
        </a:graphic>
      </p:graphicFrame>
    </p:spTree>
    <p:extLst>
      <p:ext uri="{BB962C8B-B14F-4D97-AF65-F5344CB8AC3E}">
        <p14:creationId xmlns:p14="http://schemas.microsoft.com/office/powerpoint/2010/main" val="3792849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852610"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Pattern matching with regular expressions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96000" y="178454"/>
            <a:ext cx="5848349"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Examples of regular expressions</a:t>
            </a:r>
          </a:p>
        </p:txBody>
      </p:sp>
      <p:graphicFrame>
        <p:nvGraphicFramePr>
          <p:cNvPr id="3" name="Table 4">
            <a:extLst>
              <a:ext uri="{FF2B5EF4-FFF2-40B4-BE49-F238E27FC236}">
                <a16:creationId xmlns:a16="http://schemas.microsoft.com/office/drawing/2014/main" id="{A0B9CD36-E48F-41F6-9A0E-1DCA8913B220}"/>
              </a:ext>
            </a:extLst>
          </p:cNvPr>
          <p:cNvGraphicFramePr>
            <a:graphicFrameLocks noGrp="1"/>
          </p:cNvGraphicFramePr>
          <p:nvPr>
            <p:extLst>
              <p:ext uri="{D42A27DB-BD31-4B8C-83A1-F6EECF244321}">
                <p14:modId xmlns:p14="http://schemas.microsoft.com/office/powerpoint/2010/main" val="763050020"/>
              </p:ext>
            </p:extLst>
          </p:nvPr>
        </p:nvGraphicFramePr>
        <p:xfrm>
          <a:off x="360937" y="1097618"/>
          <a:ext cx="11215367" cy="5542280"/>
        </p:xfrm>
        <a:graphic>
          <a:graphicData uri="http://schemas.openxmlformats.org/drawingml/2006/table">
            <a:tbl>
              <a:tblPr firstRow="1" bandRow="1">
                <a:tableStyleId>{5C22544A-7EE6-4342-B048-85BDC9FD1C3A}</a:tableStyleId>
              </a:tblPr>
              <a:tblGrid>
                <a:gridCol w="2003689">
                  <a:extLst>
                    <a:ext uri="{9D8B030D-6E8A-4147-A177-3AD203B41FA5}">
                      <a16:colId xmlns:a16="http://schemas.microsoft.com/office/drawing/2014/main" val="4159365465"/>
                    </a:ext>
                  </a:extLst>
                </a:gridCol>
                <a:gridCol w="9211678">
                  <a:extLst>
                    <a:ext uri="{9D8B030D-6E8A-4147-A177-3AD203B41FA5}">
                      <a16:colId xmlns:a16="http://schemas.microsoft.com/office/drawing/2014/main" val="2222168902"/>
                    </a:ext>
                  </a:extLst>
                </a:gridCol>
              </a:tblGrid>
              <a:tr h="176446">
                <a:tc>
                  <a:txBody>
                    <a:bodyPr/>
                    <a:lstStyle/>
                    <a:p>
                      <a:r>
                        <a:rPr lang="it-IT" sz="1200" dirty="0" err="1">
                          <a:latin typeface="Arial" panose="020B0604020202020204" pitchFamily="34" charset="0"/>
                          <a:cs typeface="Arial" panose="020B0604020202020204" pitchFamily="34" charset="0"/>
                        </a:rPr>
                        <a:t>Expression</a:t>
                      </a:r>
                      <a:endParaRPr lang="it-IT" sz="1200" dirty="0">
                        <a:latin typeface="Arial" panose="020B0604020202020204" pitchFamily="34" charset="0"/>
                        <a:cs typeface="Arial" panose="020B0604020202020204" pitchFamily="34" charset="0"/>
                      </a:endParaRPr>
                    </a:p>
                  </a:txBody>
                  <a:tcPr/>
                </a:tc>
                <a:tc>
                  <a:txBody>
                    <a:bodyPr/>
                    <a:lstStyle/>
                    <a:p>
                      <a:r>
                        <a:rPr lang="it-IT" sz="1200" dirty="0" err="1">
                          <a:latin typeface="Arial" panose="020B0604020202020204" pitchFamily="34" charset="0"/>
                          <a:cs typeface="Arial" panose="020B0604020202020204" pitchFamily="34" charset="0"/>
                        </a:rPr>
                        <a:t>Meaning</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08395174"/>
                  </a:ext>
                </a:extLst>
              </a:tr>
              <a:tr h="370840">
                <a:tc>
                  <a:txBody>
                    <a:bodyPr/>
                    <a:lstStyle/>
                    <a:p>
                      <a:r>
                        <a:rPr lang="it-IT" sz="1200" dirty="0">
                          <a:latin typeface="Arial" panose="020B0604020202020204" pitchFamily="34" charset="0"/>
                          <a:cs typeface="Arial" panose="020B0604020202020204" pitchFamily="34" charset="0"/>
                        </a:rPr>
                        <a:t>\d</a:t>
                      </a:r>
                    </a:p>
                  </a:txBody>
                  <a:tcPr/>
                </a:tc>
                <a:tc>
                  <a:txBody>
                    <a:bodyPr/>
                    <a:lstStyle/>
                    <a:p>
                      <a:r>
                        <a:rPr lang="en-US" sz="1200" dirty="0">
                          <a:latin typeface="Arial" panose="020B0604020202020204" pitchFamily="34" charset="0"/>
                          <a:cs typeface="Arial" panose="020B0604020202020204" pitchFamily="34" charset="0"/>
                        </a:rPr>
                        <a:t>A single digit somewhere in the input</a:t>
                      </a:r>
                    </a:p>
                  </a:txBody>
                  <a:tcPr/>
                </a:tc>
                <a:extLst>
                  <a:ext uri="{0D108BD9-81ED-4DB2-BD59-A6C34878D82A}">
                    <a16:rowId xmlns:a16="http://schemas.microsoft.com/office/drawing/2014/main" val="724696314"/>
                  </a:ext>
                </a:extLst>
              </a:tr>
              <a:tr h="370840">
                <a:tc>
                  <a:txBody>
                    <a:bodyPr/>
                    <a:lstStyle/>
                    <a:p>
                      <a:r>
                        <a:rPr lang="it-IT" sz="1200" dirty="0">
                          <a:latin typeface="Arial" panose="020B0604020202020204" pitchFamily="34" charset="0"/>
                          <a:cs typeface="Arial" panose="020B0604020202020204" pitchFamily="34" charset="0"/>
                        </a:rPr>
                        <a:t>a</a:t>
                      </a:r>
                    </a:p>
                  </a:txBody>
                  <a:tcPr/>
                </a:tc>
                <a:tc>
                  <a:txBody>
                    <a:bodyPr/>
                    <a:lstStyle/>
                    <a:p>
                      <a:r>
                        <a:rPr lang="en-US" sz="1200" dirty="0">
                          <a:latin typeface="Arial" panose="020B0604020202020204" pitchFamily="34" charset="0"/>
                          <a:cs typeface="Arial" panose="020B0604020202020204" pitchFamily="34" charset="0"/>
                        </a:rPr>
                        <a:t>The character </a:t>
                      </a:r>
                      <a:r>
                        <a:rPr lang="en-US" sz="1200" i="1" dirty="0">
                          <a:latin typeface="Arial" panose="020B0604020202020204" pitchFamily="34" charset="0"/>
                          <a:cs typeface="Arial" panose="020B0604020202020204" pitchFamily="34" charset="0"/>
                        </a:rPr>
                        <a:t>a</a:t>
                      </a:r>
                      <a:r>
                        <a:rPr lang="en-US" sz="1200" dirty="0">
                          <a:latin typeface="Arial" panose="020B0604020202020204" pitchFamily="34" charset="0"/>
                          <a:cs typeface="Arial" panose="020B0604020202020204" pitchFamily="34" charset="0"/>
                        </a:rPr>
                        <a:t> somewhere in the input</a:t>
                      </a:r>
                    </a:p>
                  </a:txBody>
                  <a:tcPr/>
                </a:tc>
                <a:extLst>
                  <a:ext uri="{0D108BD9-81ED-4DB2-BD59-A6C34878D82A}">
                    <a16:rowId xmlns:a16="http://schemas.microsoft.com/office/drawing/2014/main" val="135928051"/>
                  </a:ext>
                </a:extLst>
              </a:tr>
              <a:tr h="370840">
                <a:tc>
                  <a:txBody>
                    <a:bodyPr/>
                    <a:lstStyle/>
                    <a:p>
                      <a:r>
                        <a:rPr lang="it-IT" sz="1200" b="0" i="0" kern="1200" dirty="0">
                          <a:solidFill>
                            <a:schemeClr val="dk1"/>
                          </a:solidFill>
                          <a:effectLst/>
                          <a:latin typeface="Arial" panose="020B0604020202020204" pitchFamily="34" charset="0"/>
                          <a:ea typeface="+mn-ea"/>
                          <a:cs typeface="Arial" panose="020B0604020202020204" pitchFamily="34" charset="0"/>
                        </a:rPr>
                        <a:t>Bob</a:t>
                      </a:r>
                      <a:endParaRPr lang="it-IT" sz="1200" dirty="0">
                        <a:latin typeface="Arial" panose="020B0604020202020204" pitchFamily="34" charset="0"/>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rPr>
                        <a:t>The word </a:t>
                      </a:r>
                      <a:r>
                        <a:rPr lang="en-US" sz="1200" i="1" dirty="0">
                          <a:latin typeface="Arial" panose="020B0604020202020204" pitchFamily="34" charset="0"/>
                          <a:cs typeface="Arial" panose="020B0604020202020204" pitchFamily="34" charset="0"/>
                        </a:rPr>
                        <a:t>Bob</a:t>
                      </a:r>
                      <a:r>
                        <a:rPr lang="en-US" sz="1200" dirty="0">
                          <a:latin typeface="Arial" panose="020B0604020202020204" pitchFamily="34" charset="0"/>
                          <a:cs typeface="Arial" panose="020B0604020202020204" pitchFamily="34" charset="0"/>
                        </a:rPr>
                        <a:t> somewhere in the input</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35846121"/>
                  </a:ext>
                </a:extLst>
              </a:tr>
              <a:tr h="370840">
                <a:tc>
                  <a:txBody>
                    <a:bodyPr/>
                    <a:lstStyle/>
                    <a:p>
                      <a:r>
                        <a:rPr lang="it-IT" sz="1200" dirty="0">
                          <a:latin typeface="Arial" panose="020B0604020202020204" pitchFamily="34" charset="0"/>
                          <a:cs typeface="Arial" panose="020B0604020202020204" pitchFamily="34" charset="0"/>
                        </a:rPr>
                        <a:t>^Bob</a:t>
                      </a:r>
                    </a:p>
                  </a:txBody>
                  <a:tcPr/>
                </a:tc>
                <a:tc>
                  <a:txBody>
                    <a:bodyPr/>
                    <a:lstStyle/>
                    <a:p>
                      <a:r>
                        <a:rPr lang="en-US" sz="1200" dirty="0">
                          <a:latin typeface="Arial" panose="020B0604020202020204" pitchFamily="34" charset="0"/>
                          <a:cs typeface="Arial" panose="020B0604020202020204" pitchFamily="34" charset="0"/>
                        </a:rPr>
                        <a:t>The word </a:t>
                      </a:r>
                      <a:r>
                        <a:rPr lang="en-US" sz="1200" i="1" dirty="0">
                          <a:latin typeface="Arial" panose="020B0604020202020204" pitchFamily="34" charset="0"/>
                          <a:cs typeface="Arial" panose="020B0604020202020204" pitchFamily="34" charset="0"/>
                        </a:rPr>
                        <a:t>Bob</a:t>
                      </a:r>
                      <a:r>
                        <a:rPr lang="en-US" sz="1200" dirty="0">
                          <a:latin typeface="Arial" panose="020B0604020202020204" pitchFamily="34" charset="0"/>
                          <a:cs typeface="Arial" panose="020B0604020202020204" pitchFamily="34" charset="0"/>
                        </a:rPr>
                        <a:t> at the start of the input</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70291972"/>
                  </a:ext>
                </a:extLst>
              </a:tr>
              <a:tr h="370840">
                <a:tc>
                  <a:txBody>
                    <a:bodyPr/>
                    <a:lstStyle/>
                    <a:p>
                      <a:r>
                        <a:rPr lang="it-IT" sz="1200" dirty="0">
                          <a:latin typeface="Arial" panose="020B0604020202020204" pitchFamily="34" charset="0"/>
                          <a:cs typeface="Arial" panose="020B0604020202020204" pitchFamily="34" charset="0"/>
                        </a:rPr>
                        <a:t>Bob$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The word </a:t>
                      </a:r>
                      <a:r>
                        <a:rPr lang="en-US" sz="1200" i="1" dirty="0">
                          <a:latin typeface="Arial" panose="020B0604020202020204" pitchFamily="34" charset="0"/>
                          <a:cs typeface="Arial" panose="020B0604020202020204" pitchFamily="34" charset="0"/>
                        </a:rPr>
                        <a:t>Bob</a:t>
                      </a:r>
                      <a:r>
                        <a:rPr lang="en-US" sz="1200" dirty="0">
                          <a:latin typeface="Arial" panose="020B0604020202020204" pitchFamily="34" charset="0"/>
                          <a:cs typeface="Arial" panose="020B0604020202020204" pitchFamily="34" charset="0"/>
                        </a:rPr>
                        <a:t> at the end of the input</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17666371"/>
                  </a:ext>
                </a:extLst>
              </a:tr>
              <a:tr h="370840">
                <a:tc>
                  <a:txBody>
                    <a:bodyPr/>
                    <a:lstStyle/>
                    <a:p>
                      <a:r>
                        <a:rPr lang="it-IT" sz="1200" b="0" i="0" kern="1200" dirty="0">
                          <a:solidFill>
                            <a:schemeClr val="dk1"/>
                          </a:solidFill>
                          <a:effectLst/>
                          <a:latin typeface="Arial" panose="020B0604020202020204" pitchFamily="34" charset="0"/>
                          <a:ea typeface="+mn-ea"/>
                          <a:cs typeface="Arial" panose="020B0604020202020204" pitchFamily="34" charset="0"/>
                        </a:rPr>
                        <a:t>^\d{2}$</a:t>
                      </a:r>
                      <a:endParaRPr lang="it-IT" sz="1200" dirty="0">
                        <a:latin typeface="Arial" panose="020B0604020202020204" pitchFamily="34" charset="0"/>
                        <a:cs typeface="Arial" panose="020B0604020202020204" pitchFamily="34" charset="0"/>
                      </a:endParaRPr>
                    </a:p>
                  </a:txBody>
                  <a:tcPr/>
                </a:tc>
                <a:tc>
                  <a:txBody>
                    <a:bodyPr/>
                    <a:lstStyle/>
                    <a:p>
                      <a:r>
                        <a:rPr lang="it-IT" sz="1200" dirty="0" err="1">
                          <a:latin typeface="Arial" panose="020B0604020202020204" pitchFamily="34" charset="0"/>
                          <a:cs typeface="Arial" panose="020B0604020202020204" pitchFamily="34" charset="0"/>
                        </a:rPr>
                        <a:t>Exactly</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two</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digits</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42972399"/>
                  </a:ext>
                </a:extLst>
              </a:tr>
              <a:tr h="370840">
                <a:tc>
                  <a:txBody>
                    <a:bodyPr/>
                    <a:lstStyle/>
                    <a:p>
                      <a:r>
                        <a:rPr lang="it-IT" sz="1200" dirty="0">
                          <a:latin typeface="Arial" panose="020B0604020202020204" pitchFamily="34" charset="0"/>
                          <a:cs typeface="Arial" panose="020B0604020202020204" pitchFamily="34" charset="0"/>
                        </a:rPr>
                        <a:t>^[0-9]{2}$</a:t>
                      </a:r>
                    </a:p>
                  </a:txBody>
                  <a:tcPr/>
                </a:tc>
                <a:tc>
                  <a:txBody>
                    <a:bodyPr/>
                    <a:lstStyle/>
                    <a:p>
                      <a:r>
                        <a:rPr lang="it-IT" sz="1200" dirty="0" err="1">
                          <a:latin typeface="Arial" panose="020B0604020202020204" pitchFamily="34" charset="0"/>
                          <a:cs typeface="Arial" panose="020B0604020202020204" pitchFamily="34" charset="0"/>
                        </a:rPr>
                        <a:t>Exactly</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two</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digits</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9994741"/>
                  </a:ext>
                </a:extLst>
              </a:tr>
              <a:tr h="370840">
                <a:tc>
                  <a:txBody>
                    <a:bodyPr/>
                    <a:lstStyle/>
                    <a:p>
                      <a:r>
                        <a:rPr lang="it-IT" sz="1200" dirty="0">
                          <a:latin typeface="Arial" panose="020B0604020202020204" pitchFamily="34" charset="0"/>
                          <a:cs typeface="Arial" panose="020B0604020202020204" pitchFamily="34" charset="0"/>
                        </a:rPr>
                        <a:t>^[A-Z]{4,}$</a:t>
                      </a:r>
                    </a:p>
                  </a:txBody>
                  <a:tcPr/>
                </a:tc>
                <a:tc>
                  <a:txBody>
                    <a:bodyPr/>
                    <a:lstStyle/>
                    <a:p>
                      <a:r>
                        <a:rPr lang="en-US" sz="1200" dirty="0">
                          <a:latin typeface="Arial" panose="020B0604020202020204" pitchFamily="34" charset="0"/>
                          <a:cs typeface="Arial" panose="020B0604020202020204" pitchFamily="34" charset="0"/>
                        </a:rPr>
                        <a:t>At least four uppercase English letters in the ASCII character set only</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35748872"/>
                  </a:ext>
                </a:extLst>
              </a:tr>
              <a:tr h="370840">
                <a:tc>
                  <a:txBody>
                    <a:bodyPr/>
                    <a:lstStyle/>
                    <a:p>
                      <a:r>
                        <a:rPr lang="it-IT" sz="1200" dirty="0">
                          <a:latin typeface="Arial" panose="020B0604020202020204" pitchFamily="34" charset="0"/>
                          <a:cs typeface="Arial" panose="020B0604020202020204" pitchFamily="34" charset="0"/>
                        </a:rPr>
                        <a:t>^[A-Z]{2}\d{3}$</a:t>
                      </a:r>
                    </a:p>
                  </a:txBody>
                  <a:tcPr/>
                </a:tc>
                <a:tc>
                  <a:txBody>
                    <a:bodyPr/>
                    <a:lstStyle/>
                    <a:p>
                      <a:r>
                        <a:rPr lang="en-US" sz="1200" dirty="0">
                          <a:latin typeface="Arial" panose="020B0604020202020204" pitchFamily="34" charset="0"/>
                          <a:cs typeface="Arial" panose="020B0604020202020204" pitchFamily="34" charset="0"/>
                        </a:rPr>
                        <a:t>Two uppercase English letters in the ASCII character set and three digits only</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04677867"/>
                  </a:ext>
                </a:extLst>
              </a:tr>
              <a:tr h="370840">
                <a:tc>
                  <a:txBody>
                    <a:bodyPr/>
                    <a:lstStyle/>
                    <a:p>
                      <a:r>
                        <a:rPr lang="it-IT" sz="1200" dirty="0">
                          <a:latin typeface="Arial" panose="020B0604020202020204" pitchFamily="34" charset="0"/>
                          <a:cs typeface="Arial" panose="020B0604020202020204" pitchFamily="34" charset="0"/>
                        </a:rPr>
                        <a:t>^[A-Za-z\u00c0-\u017e]+$</a:t>
                      </a:r>
                    </a:p>
                  </a:txBody>
                  <a:tcPr/>
                </a:tc>
                <a:tc>
                  <a:txBody>
                    <a:bodyPr/>
                    <a:lstStyle/>
                    <a:p>
                      <a:r>
                        <a:rPr lang="it-IT" sz="1200" dirty="0">
                          <a:latin typeface="Arial" panose="020B0604020202020204" pitchFamily="34" charset="0"/>
                          <a:cs typeface="Arial" panose="020B0604020202020204" pitchFamily="34" charset="0"/>
                        </a:rPr>
                        <a:t>At </a:t>
                      </a:r>
                      <a:r>
                        <a:rPr lang="it-IT" sz="1200" dirty="0" err="1">
                          <a:latin typeface="Arial" panose="020B0604020202020204" pitchFamily="34" charset="0"/>
                          <a:cs typeface="Arial" panose="020B0604020202020204" pitchFamily="34" charset="0"/>
                        </a:rPr>
                        <a:t>least</a:t>
                      </a:r>
                      <a:r>
                        <a:rPr lang="it-IT" sz="1200" dirty="0">
                          <a:latin typeface="Arial" panose="020B0604020202020204" pitchFamily="34" charset="0"/>
                          <a:cs typeface="Arial" panose="020B0604020202020204" pitchFamily="34" charset="0"/>
                        </a:rPr>
                        <a:t> one </a:t>
                      </a:r>
                      <a:r>
                        <a:rPr lang="it-IT" sz="1200" dirty="0" err="1">
                          <a:latin typeface="Arial" panose="020B0604020202020204" pitchFamily="34" charset="0"/>
                          <a:cs typeface="Arial" panose="020B0604020202020204" pitchFamily="34" charset="0"/>
                        </a:rPr>
                        <a:t>uppercase</a:t>
                      </a:r>
                      <a:r>
                        <a:rPr lang="it-IT" sz="1200" dirty="0">
                          <a:latin typeface="Arial" panose="020B0604020202020204" pitchFamily="34" charset="0"/>
                          <a:cs typeface="Arial" panose="020B0604020202020204" pitchFamily="34" charset="0"/>
                        </a:rPr>
                        <a:t> or </a:t>
                      </a:r>
                      <a:r>
                        <a:rPr lang="it-IT" sz="1200" dirty="0" err="1">
                          <a:latin typeface="Arial" panose="020B0604020202020204" pitchFamily="34" charset="0"/>
                          <a:cs typeface="Arial" panose="020B0604020202020204" pitchFamily="34" charset="0"/>
                        </a:rPr>
                        <a:t>lowercase</a:t>
                      </a:r>
                      <a:r>
                        <a:rPr lang="it-IT" sz="1200" dirty="0">
                          <a:latin typeface="Arial" panose="020B0604020202020204" pitchFamily="34" charset="0"/>
                          <a:cs typeface="Arial" panose="020B0604020202020204" pitchFamily="34" charset="0"/>
                        </a:rPr>
                        <a:t> English </a:t>
                      </a:r>
                      <a:r>
                        <a:rPr lang="it-IT" sz="1200" dirty="0" err="1">
                          <a:latin typeface="Arial" panose="020B0604020202020204" pitchFamily="34" charset="0"/>
                          <a:cs typeface="Arial" panose="020B0604020202020204" pitchFamily="34" charset="0"/>
                        </a:rPr>
                        <a:t>letter</a:t>
                      </a:r>
                      <a:r>
                        <a:rPr lang="it-IT" sz="1200" dirty="0">
                          <a:latin typeface="Arial" panose="020B0604020202020204" pitchFamily="34" charset="0"/>
                          <a:cs typeface="Arial" panose="020B0604020202020204" pitchFamily="34" charset="0"/>
                        </a:rPr>
                        <a:t> in the ASCII </a:t>
                      </a:r>
                      <a:r>
                        <a:rPr lang="it-IT" sz="1200" dirty="0" err="1">
                          <a:latin typeface="Arial" panose="020B0604020202020204" pitchFamily="34" charset="0"/>
                          <a:cs typeface="Arial" panose="020B0604020202020204" pitchFamily="34" charset="0"/>
                        </a:rPr>
                        <a:t>character</a:t>
                      </a:r>
                      <a:r>
                        <a:rPr lang="it-IT" sz="1200" dirty="0">
                          <a:latin typeface="Arial" panose="020B0604020202020204" pitchFamily="34" charset="0"/>
                          <a:cs typeface="Arial" panose="020B0604020202020204" pitchFamily="34" charset="0"/>
                        </a:rPr>
                        <a:t> set or </a:t>
                      </a:r>
                      <a:r>
                        <a:rPr lang="it-IT" sz="1200" dirty="0" err="1">
                          <a:latin typeface="Arial" panose="020B0604020202020204" pitchFamily="34" charset="0"/>
                          <a:cs typeface="Arial" panose="020B0604020202020204" pitchFamily="34" charset="0"/>
                        </a:rPr>
                        <a:t>European</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letters</a:t>
                      </a:r>
                      <a:r>
                        <a:rPr lang="it-IT" sz="1200" dirty="0">
                          <a:latin typeface="Arial" panose="020B0604020202020204" pitchFamily="34" charset="0"/>
                          <a:cs typeface="Arial" panose="020B0604020202020204" pitchFamily="34" charset="0"/>
                        </a:rPr>
                        <a:t> in the Unicode </a:t>
                      </a:r>
                      <a:r>
                        <a:rPr lang="it-IT" sz="1200" dirty="0" err="1">
                          <a:latin typeface="Arial" panose="020B0604020202020204" pitchFamily="34" charset="0"/>
                          <a:cs typeface="Arial" panose="020B0604020202020204" pitchFamily="34" charset="0"/>
                        </a:rPr>
                        <a:t>character</a:t>
                      </a:r>
                      <a:r>
                        <a:rPr lang="it-IT" sz="1200" dirty="0">
                          <a:latin typeface="Arial" panose="020B0604020202020204" pitchFamily="34" charset="0"/>
                          <a:cs typeface="Arial" panose="020B0604020202020204" pitchFamily="34" charset="0"/>
                        </a:rPr>
                        <a:t> set, </a:t>
                      </a:r>
                      <a:r>
                        <a:rPr lang="it-IT" sz="1200" dirty="0" err="1">
                          <a:latin typeface="Arial" panose="020B0604020202020204" pitchFamily="34" charset="0"/>
                          <a:cs typeface="Arial" panose="020B0604020202020204" pitchFamily="34" charset="0"/>
                        </a:rPr>
                        <a:t>as</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shown</a:t>
                      </a:r>
                      <a:r>
                        <a:rPr lang="it-IT" sz="1200" dirty="0">
                          <a:latin typeface="Arial" panose="020B0604020202020204" pitchFamily="34" charset="0"/>
                          <a:cs typeface="Arial" panose="020B0604020202020204" pitchFamily="34" charset="0"/>
                        </a:rPr>
                        <a:t> in the following list:</a:t>
                      </a:r>
                    </a:p>
                    <a:p>
                      <a:endParaRPr lang="it-IT" sz="1200" dirty="0">
                        <a:latin typeface="Arial" panose="020B0604020202020204" pitchFamily="34" charset="0"/>
                        <a:cs typeface="Arial" panose="020B0604020202020204" pitchFamily="34" charset="0"/>
                      </a:endParaRPr>
                    </a:p>
                    <a:p>
                      <a:r>
                        <a:rPr lang="it-IT" sz="1200" dirty="0">
                          <a:latin typeface="Arial" panose="020B0604020202020204" pitchFamily="34" charset="0"/>
                          <a:cs typeface="Arial" panose="020B0604020202020204" pitchFamily="34" charset="0"/>
                        </a:rPr>
                        <a:t>ÀÁÂÃÄÅÆÇÈÉÊËÌÍÎÏÐÑÒÓÔÕÖ×ØÙÚÛÜÝ</a:t>
                      </a:r>
                    </a:p>
                    <a:p>
                      <a:endParaRPr lang="it-IT" sz="1200" dirty="0">
                        <a:latin typeface="Arial" panose="020B0604020202020204" pitchFamily="34" charset="0"/>
                        <a:cs typeface="Arial" panose="020B0604020202020204" pitchFamily="34" charset="0"/>
                      </a:endParaRPr>
                    </a:p>
                    <a:p>
                      <a:r>
                        <a:rPr lang="it-IT" sz="1200" dirty="0" err="1">
                          <a:latin typeface="Arial" panose="020B0604020202020204" pitchFamily="34" charset="0"/>
                          <a:cs typeface="Arial" panose="020B0604020202020204" pitchFamily="34" charset="0"/>
                        </a:rPr>
                        <a:t>Þßàáâãäåæçèéêëìíîïðñòóôõö÷øùúûüýþÿıŒœŠšŸ</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Žž</a:t>
                      </a:r>
                      <a:endParaRPr lang="it-IT"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44110655"/>
                  </a:ext>
                </a:extLst>
              </a:tr>
              <a:tr h="370840">
                <a:tc>
                  <a:txBody>
                    <a:bodyPr/>
                    <a:lstStyle/>
                    <a:p>
                      <a:r>
                        <a:rPr lang="it-IT" sz="1200" dirty="0">
                          <a:latin typeface="Arial" panose="020B0604020202020204" pitchFamily="34" charset="0"/>
                          <a:cs typeface="Arial" panose="020B0604020202020204" pitchFamily="34" charset="0"/>
                        </a:rPr>
                        <a:t>^</a:t>
                      </a:r>
                      <a:r>
                        <a:rPr lang="it-IT" sz="1200" dirty="0" err="1">
                          <a:latin typeface="Arial" panose="020B0604020202020204" pitchFamily="34" charset="0"/>
                          <a:cs typeface="Arial" panose="020B0604020202020204" pitchFamily="34" charset="0"/>
                        </a:rPr>
                        <a:t>d.g</a:t>
                      </a:r>
                      <a:r>
                        <a:rPr lang="it-IT" sz="1200" dirty="0">
                          <a:latin typeface="Arial" panose="020B0604020202020204" pitchFamily="34" charset="0"/>
                          <a:cs typeface="Arial" panose="020B0604020202020204" pitchFamily="34" charset="0"/>
                        </a:rPr>
                        <a:t>$</a:t>
                      </a:r>
                    </a:p>
                  </a:txBody>
                  <a:tcPr/>
                </a:tc>
                <a:tc>
                  <a:txBody>
                    <a:bodyPr/>
                    <a:lstStyle/>
                    <a:p>
                      <a:r>
                        <a:rPr lang="en-US" sz="1200" dirty="0">
                          <a:latin typeface="Arial" panose="020B0604020202020204" pitchFamily="34" charset="0"/>
                          <a:cs typeface="Arial" panose="020B0604020202020204" pitchFamily="34" charset="0"/>
                        </a:rPr>
                        <a:t>The letter </a:t>
                      </a:r>
                      <a:r>
                        <a:rPr lang="en-US" sz="1200" i="1" dirty="0">
                          <a:latin typeface="Arial" panose="020B0604020202020204" pitchFamily="34" charset="0"/>
                          <a:cs typeface="Arial" panose="020B0604020202020204" pitchFamily="34" charset="0"/>
                        </a:rPr>
                        <a:t>d</a:t>
                      </a:r>
                      <a:r>
                        <a:rPr lang="en-US" sz="1200" dirty="0">
                          <a:latin typeface="Arial" panose="020B0604020202020204" pitchFamily="34" charset="0"/>
                          <a:cs typeface="Arial" panose="020B0604020202020204" pitchFamily="34" charset="0"/>
                        </a:rPr>
                        <a:t>, then any character, and then the letter g, so it would match both </a:t>
                      </a:r>
                      <a:r>
                        <a:rPr lang="en-US" sz="1200" i="1" kern="1200" dirty="0">
                          <a:solidFill>
                            <a:schemeClr val="dk1"/>
                          </a:solidFill>
                          <a:latin typeface="Arial" panose="020B0604020202020204" pitchFamily="34" charset="0"/>
                          <a:ea typeface="+mn-ea"/>
                          <a:cs typeface="Arial" panose="020B0604020202020204" pitchFamily="34" charset="0"/>
                        </a:rPr>
                        <a:t>dig</a:t>
                      </a:r>
                      <a:r>
                        <a:rPr lang="en-US" sz="1200" dirty="0">
                          <a:latin typeface="Arial" panose="020B0604020202020204" pitchFamily="34" charset="0"/>
                          <a:cs typeface="Arial" panose="020B0604020202020204" pitchFamily="34" charset="0"/>
                        </a:rPr>
                        <a:t> and </a:t>
                      </a:r>
                      <a:r>
                        <a:rPr lang="en-US" sz="1200" i="1" kern="1200" dirty="0">
                          <a:solidFill>
                            <a:schemeClr val="dk1"/>
                          </a:solidFill>
                          <a:latin typeface="Arial" panose="020B0604020202020204" pitchFamily="34" charset="0"/>
                          <a:ea typeface="+mn-ea"/>
                          <a:cs typeface="Arial" panose="020B0604020202020204" pitchFamily="34" charset="0"/>
                        </a:rPr>
                        <a:t>dog</a:t>
                      </a:r>
                      <a:r>
                        <a:rPr lang="en-US" sz="1200" dirty="0">
                          <a:latin typeface="Arial" panose="020B0604020202020204" pitchFamily="34" charset="0"/>
                          <a:cs typeface="Arial" panose="020B0604020202020204" pitchFamily="34" charset="0"/>
                        </a:rPr>
                        <a:t> or any single character between the </a:t>
                      </a:r>
                      <a:r>
                        <a:rPr lang="en-US" sz="1200" i="1" kern="1200" dirty="0">
                          <a:solidFill>
                            <a:schemeClr val="dk1"/>
                          </a:solidFill>
                          <a:latin typeface="Arial" panose="020B0604020202020204" pitchFamily="34" charset="0"/>
                          <a:ea typeface="+mn-ea"/>
                          <a:cs typeface="Arial" panose="020B0604020202020204" pitchFamily="34" charset="0"/>
                        </a:rPr>
                        <a:t>d</a:t>
                      </a:r>
                      <a:r>
                        <a:rPr lang="en-US" sz="1200" dirty="0">
                          <a:latin typeface="Arial" panose="020B0604020202020204" pitchFamily="34" charset="0"/>
                          <a:cs typeface="Arial" panose="020B0604020202020204" pitchFamily="34" charset="0"/>
                        </a:rPr>
                        <a:t> and </a:t>
                      </a:r>
                      <a:r>
                        <a:rPr lang="en-US" sz="1200" i="1" kern="1200" dirty="0">
                          <a:solidFill>
                            <a:schemeClr val="dk1"/>
                          </a:solidFill>
                          <a:latin typeface="Arial" panose="020B0604020202020204" pitchFamily="34" charset="0"/>
                          <a:ea typeface="+mn-ea"/>
                          <a:cs typeface="Arial" panose="020B0604020202020204" pitchFamily="34" charset="0"/>
                        </a:rPr>
                        <a:t>g</a:t>
                      </a:r>
                      <a:endParaRPr lang="it-IT" sz="1200" i="1" kern="120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163403204"/>
                  </a:ext>
                </a:extLst>
              </a:tr>
              <a:tr h="370840">
                <a:tc>
                  <a:txBody>
                    <a:bodyPr/>
                    <a:lstStyle/>
                    <a:p>
                      <a:r>
                        <a:rPr lang="it-IT" sz="1200" dirty="0">
                          <a:latin typeface="Arial" panose="020B0604020202020204" pitchFamily="34" charset="0"/>
                          <a:cs typeface="Arial" panose="020B0604020202020204" pitchFamily="34" charset="0"/>
                        </a:rPr>
                        <a:t>^d\.g$</a:t>
                      </a:r>
                    </a:p>
                  </a:txBody>
                  <a:tcPr/>
                </a:tc>
                <a:tc>
                  <a:txBody>
                    <a:bodyPr/>
                    <a:lstStyle/>
                    <a:p>
                      <a:r>
                        <a:rPr lang="en-US" sz="1200" i="0" kern="1200" dirty="0">
                          <a:solidFill>
                            <a:schemeClr val="dk1"/>
                          </a:solidFill>
                          <a:latin typeface="Arial" panose="020B0604020202020204" pitchFamily="34" charset="0"/>
                          <a:ea typeface="+mn-ea"/>
                          <a:cs typeface="Arial" panose="020B0604020202020204" pitchFamily="34" charset="0"/>
                        </a:rPr>
                        <a:t>The letter </a:t>
                      </a:r>
                      <a:r>
                        <a:rPr lang="en-US" sz="1200" i="1" kern="1200" dirty="0">
                          <a:solidFill>
                            <a:schemeClr val="dk1"/>
                          </a:solidFill>
                          <a:latin typeface="Arial" panose="020B0604020202020204" pitchFamily="34" charset="0"/>
                          <a:ea typeface="+mn-ea"/>
                          <a:cs typeface="Arial" panose="020B0604020202020204" pitchFamily="34" charset="0"/>
                        </a:rPr>
                        <a:t>d</a:t>
                      </a:r>
                      <a:r>
                        <a:rPr lang="en-US" sz="1200" i="0" kern="1200" dirty="0">
                          <a:solidFill>
                            <a:schemeClr val="dk1"/>
                          </a:solidFill>
                          <a:latin typeface="Arial" panose="020B0604020202020204" pitchFamily="34" charset="0"/>
                          <a:ea typeface="+mn-ea"/>
                          <a:cs typeface="Arial" panose="020B0604020202020204" pitchFamily="34" charset="0"/>
                        </a:rPr>
                        <a:t>, then a dot (.), and then the letter </a:t>
                      </a:r>
                      <a:r>
                        <a:rPr lang="en-US" sz="1200" i="1" kern="1200" dirty="0">
                          <a:solidFill>
                            <a:schemeClr val="dk1"/>
                          </a:solidFill>
                          <a:latin typeface="Arial" panose="020B0604020202020204" pitchFamily="34" charset="0"/>
                          <a:ea typeface="+mn-ea"/>
                          <a:cs typeface="Arial" panose="020B0604020202020204" pitchFamily="34" charset="0"/>
                        </a:rPr>
                        <a:t>g</a:t>
                      </a:r>
                      <a:r>
                        <a:rPr lang="en-US" sz="1200" i="0" kern="1200" dirty="0">
                          <a:solidFill>
                            <a:schemeClr val="dk1"/>
                          </a:solidFill>
                          <a:latin typeface="Arial" panose="020B0604020202020204" pitchFamily="34" charset="0"/>
                          <a:ea typeface="+mn-ea"/>
                          <a:cs typeface="Arial" panose="020B0604020202020204" pitchFamily="34" charset="0"/>
                        </a:rPr>
                        <a:t>, so it would match </a:t>
                      </a:r>
                      <a:r>
                        <a:rPr lang="en-US" sz="1200" i="1" kern="1200" dirty="0" err="1">
                          <a:solidFill>
                            <a:schemeClr val="dk1"/>
                          </a:solidFill>
                          <a:latin typeface="Arial" panose="020B0604020202020204" pitchFamily="34" charset="0"/>
                          <a:ea typeface="+mn-ea"/>
                          <a:cs typeface="Arial" panose="020B0604020202020204" pitchFamily="34" charset="0"/>
                        </a:rPr>
                        <a:t>d.g</a:t>
                      </a:r>
                      <a:r>
                        <a:rPr lang="en-US" sz="1200" i="0" kern="1200" dirty="0">
                          <a:solidFill>
                            <a:schemeClr val="dk1"/>
                          </a:solidFill>
                          <a:latin typeface="Arial" panose="020B0604020202020204" pitchFamily="34" charset="0"/>
                          <a:ea typeface="+mn-ea"/>
                          <a:cs typeface="Arial" panose="020B0604020202020204" pitchFamily="34" charset="0"/>
                        </a:rPr>
                        <a:t> only</a:t>
                      </a:r>
                      <a:endParaRPr lang="it-IT" sz="1200" i="0" kern="120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803897004"/>
                  </a:ext>
                </a:extLst>
              </a:tr>
            </a:tbl>
          </a:graphicData>
        </a:graphic>
      </p:graphicFrame>
      <p:sp>
        <p:nvSpPr>
          <p:cNvPr id="14" name="TextBox 13">
            <a:extLst>
              <a:ext uri="{FF2B5EF4-FFF2-40B4-BE49-F238E27FC236}">
                <a16:creationId xmlns:a16="http://schemas.microsoft.com/office/drawing/2014/main" id="{C532D462-C62B-446A-AF8D-DC044D7A0CA4}"/>
              </a:ext>
            </a:extLst>
          </p:cNvPr>
          <p:cNvSpPr txBox="1"/>
          <p:nvPr/>
        </p:nvSpPr>
        <p:spPr>
          <a:xfrm>
            <a:off x="360937" y="732821"/>
            <a:ext cx="11215367" cy="30777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Here are some examples of regular expressions with a description of their meaning:</a:t>
            </a:r>
          </a:p>
        </p:txBody>
      </p:sp>
      <p:sp>
        <p:nvSpPr>
          <p:cNvPr id="10" name="TextBox 9">
            <a:extLst>
              <a:ext uri="{FF2B5EF4-FFF2-40B4-BE49-F238E27FC236}">
                <a16:creationId xmlns:a16="http://schemas.microsoft.com/office/drawing/2014/main" id="{93939995-BD22-46F7-BB15-F7B89E6CF5B0}"/>
              </a:ext>
            </a:extLst>
          </p:cNvPr>
          <p:cNvSpPr txBox="1"/>
          <p:nvPr/>
        </p:nvSpPr>
        <p:spPr>
          <a:xfrm>
            <a:off x="7040880" y="2119991"/>
            <a:ext cx="3505200" cy="1169551"/>
          </a:xfrm>
          <a:prstGeom prst="rect">
            <a:avLst/>
          </a:prstGeom>
          <a:solidFill>
            <a:srgbClr val="C00000"/>
          </a:solidFill>
        </p:spPr>
        <p:txBody>
          <a:bodyPr wrap="square">
            <a:spAutoFit/>
          </a:bodyPr>
          <a:lstStyle/>
          <a:p>
            <a:r>
              <a:rPr lang="en-US" sz="1400" dirty="0">
                <a:latin typeface="Arial" panose="020B0604020202020204" pitchFamily="34" charset="0"/>
                <a:cs typeface="Arial" panose="020B0604020202020204" pitchFamily="34" charset="0"/>
              </a:rPr>
              <a:t>use regular expressions to validate input from the user</a:t>
            </a:r>
          </a:p>
          <a:p>
            <a:r>
              <a:rPr lang="en-US" sz="1400" dirty="0">
                <a:latin typeface="Arial" panose="020B0604020202020204" pitchFamily="34" charset="0"/>
                <a:cs typeface="Arial" panose="020B0604020202020204" pitchFamily="34" charset="0"/>
              </a:rPr>
              <a:t>the same regular expressions can be reused in other languages such as JavaScript and Python</a:t>
            </a:r>
            <a:endParaRPr lang="it-IT"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034475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4118</TotalTime>
  <Words>6197</Words>
  <Application>Microsoft Office PowerPoint</Application>
  <PresentationFormat>Widescreen</PresentationFormat>
  <Paragraphs>742</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Corbel</vt:lpstr>
      <vt:lpstr>Courier New</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 Natali - External</dc:creator>
  <cp:lastModifiedBy>Luca Natali - External</cp:lastModifiedBy>
  <cp:revision>278</cp:revision>
  <dcterms:created xsi:type="dcterms:W3CDTF">2022-04-27T20:50:39Z</dcterms:created>
  <dcterms:modified xsi:type="dcterms:W3CDTF">2022-06-19T13:29:16Z</dcterms:modified>
</cp:coreProperties>
</file>