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89" r:id="rId3"/>
    <p:sldId id="391" r:id="rId4"/>
    <p:sldId id="393" r:id="rId5"/>
    <p:sldId id="394" r:id="rId6"/>
    <p:sldId id="395" r:id="rId7"/>
    <p:sldId id="396" r:id="rId8"/>
    <p:sldId id="397" r:id="rId9"/>
    <p:sldId id="398" r:id="rId10"/>
    <p:sldId id="399" r:id="rId11"/>
    <p:sldId id="400" r:id="rId12"/>
    <p:sldId id="401" r:id="rId13"/>
    <p:sldId id="402" r:id="rId14"/>
    <p:sldId id="403" r:id="rId15"/>
    <p:sldId id="404" r:id="rId16"/>
    <p:sldId id="405" r:id="rId17"/>
    <p:sldId id="406" r:id="rId18"/>
    <p:sldId id="407" r:id="rId19"/>
    <p:sldId id="408" r:id="rId20"/>
    <p:sldId id="409" r:id="rId21"/>
    <p:sldId id="41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Natali - External" initials="LN-E" lastIdx="1" clrIdx="0">
    <p:extLst>
      <p:ext uri="{19B8F6BF-5375-455C-9EA6-DF929625EA0E}">
        <p15:presenceInfo xmlns:p15="http://schemas.microsoft.com/office/powerpoint/2012/main" userId="S::natalil@ynap.world::d5bd336a-750e-44f4-9c39-08868a5d49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5" d="100"/>
          <a:sy n="125"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6/19/2022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8021683" cy="2185214"/>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Working with Files, Streams, and Serialization</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Managing the filesystem</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Reading and writing with streams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Encoding and decoding text</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Serializing object graphs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Controlling JSON processing</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Stream helpers</a:t>
            </a:r>
          </a:p>
        </p:txBody>
      </p:sp>
      <p:graphicFrame>
        <p:nvGraphicFramePr>
          <p:cNvPr id="3" name="Table 4">
            <a:extLst>
              <a:ext uri="{FF2B5EF4-FFF2-40B4-BE49-F238E27FC236}">
                <a16:creationId xmlns:a16="http://schemas.microsoft.com/office/drawing/2014/main" id="{F85AB2A6-BFCC-491E-87E4-8AF61D7AA936}"/>
              </a:ext>
            </a:extLst>
          </p:cNvPr>
          <p:cNvGraphicFramePr>
            <a:graphicFrameLocks noGrp="1"/>
          </p:cNvGraphicFramePr>
          <p:nvPr>
            <p:extLst>
              <p:ext uri="{D42A27DB-BD31-4B8C-83A1-F6EECF244321}">
                <p14:modId xmlns:p14="http://schemas.microsoft.com/office/powerpoint/2010/main" val="4100850028"/>
              </p:ext>
            </p:extLst>
          </p:nvPr>
        </p:nvGraphicFramePr>
        <p:xfrm>
          <a:off x="360937" y="3048338"/>
          <a:ext cx="11583412" cy="3500120"/>
        </p:xfrm>
        <a:graphic>
          <a:graphicData uri="http://schemas.openxmlformats.org/drawingml/2006/table">
            <a:tbl>
              <a:tblPr firstRow="1" bandRow="1">
                <a:tableStyleId>{5C22544A-7EE6-4342-B048-85BDC9FD1C3A}</a:tableStyleId>
              </a:tblPr>
              <a:tblGrid>
                <a:gridCol w="1742183">
                  <a:extLst>
                    <a:ext uri="{9D8B030D-6E8A-4147-A177-3AD203B41FA5}">
                      <a16:colId xmlns:a16="http://schemas.microsoft.com/office/drawing/2014/main" val="128367970"/>
                    </a:ext>
                  </a:extLst>
                </a:gridCol>
                <a:gridCol w="2151888">
                  <a:extLst>
                    <a:ext uri="{9D8B030D-6E8A-4147-A177-3AD203B41FA5}">
                      <a16:colId xmlns:a16="http://schemas.microsoft.com/office/drawing/2014/main" val="2564560742"/>
                    </a:ext>
                  </a:extLst>
                </a:gridCol>
                <a:gridCol w="7689341">
                  <a:extLst>
                    <a:ext uri="{9D8B030D-6E8A-4147-A177-3AD203B41FA5}">
                      <a16:colId xmlns:a16="http://schemas.microsoft.com/office/drawing/2014/main" val="805408274"/>
                    </a:ext>
                  </a:extLst>
                </a:gridCol>
              </a:tblGrid>
              <a:tr h="370840">
                <a:tc>
                  <a:txBody>
                    <a:bodyPr/>
                    <a:lstStyle/>
                    <a:p>
                      <a:r>
                        <a:rPr lang="it-IT" sz="1600" dirty="0" err="1">
                          <a:latin typeface="Arial" panose="020B0604020202020204" pitchFamily="34" charset="0"/>
                          <a:cs typeface="Arial" panose="020B0604020202020204" pitchFamily="34" charset="0"/>
                        </a:rPr>
                        <a:t>Namespace</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Class</a:t>
                      </a: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0993764"/>
                  </a:ext>
                </a:extLst>
              </a:tr>
              <a:tr h="370840">
                <a:tc>
                  <a:txBody>
                    <a:bodyPr/>
                    <a:lstStyle/>
                    <a:p>
                      <a:r>
                        <a:rPr lang="it-IT" sz="1600" dirty="0" err="1">
                          <a:latin typeface="Courier New" panose="02070309020205020404" pitchFamily="49" charset="0"/>
                          <a:cs typeface="Courier New" panose="02070309020205020404" pitchFamily="49" charset="0"/>
                        </a:rPr>
                        <a:t>System.IO</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kern="1200" dirty="0" err="1">
                          <a:solidFill>
                            <a:schemeClr val="dk1"/>
                          </a:solidFill>
                          <a:latin typeface="Courier New" panose="02070309020205020404" pitchFamily="49" charset="0"/>
                          <a:ea typeface="+mn-ea"/>
                          <a:cs typeface="Courier New" panose="02070309020205020404" pitchFamily="49" charset="0"/>
                        </a:rPr>
                        <a:t>StreamReader</a:t>
                      </a:r>
                      <a:endParaRPr lang="en-US" sz="1600" kern="1200" dirty="0">
                        <a:solidFill>
                          <a:schemeClr val="dk1"/>
                        </a:solidFill>
                        <a:latin typeface="Courier New" panose="02070309020205020404" pitchFamily="49" charset="0"/>
                        <a:ea typeface="+mn-ea"/>
                        <a:cs typeface="Courier New" panose="02070309020205020404" pitchFamily="49" charset="0"/>
                      </a:endParaRPr>
                    </a:p>
                  </a:txBody>
                  <a:tcPr anchor="ctr"/>
                </a:tc>
                <a:tc>
                  <a:txBody>
                    <a:bodyPr/>
                    <a:lstStyle/>
                    <a:p>
                      <a:r>
                        <a:rPr lang="en-US" sz="1600" b="0" dirty="0">
                          <a:effectLst/>
                          <a:latin typeface="Arial" panose="020B0604020202020204" pitchFamily="34" charset="0"/>
                          <a:cs typeface="Arial" panose="020B0604020202020204" pitchFamily="34" charset="0"/>
                        </a:rPr>
                        <a:t>reads from the underlying stream as plain text</a:t>
                      </a:r>
                    </a:p>
                  </a:txBody>
                  <a:tcPr anchor="ctr"/>
                </a:tc>
                <a:extLst>
                  <a:ext uri="{0D108BD9-81ED-4DB2-BD59-A6C34878D82A}">
                    <a16:rowId xmlns:a16="http://schemas.microsoft.com/office/drawing/2014/main" val="61465559"/>
                  </a:ext>
                </a:extLst>
              </a:tr>
              <a:tr h="370840">
                <a:tc>
                  <a:txBody>
                    <a:bodyPr/>
                    <a:lstStyle/>
                    <a:p>
                      <a:r>
                        <a:rPr lang="it-IT" sz="1600" dirty="0" err="1">
                          <a:latin typeface="Courier New" panose="02070309020205020404" pitchFamily="49" charset="0"/>
                          <a:cs typeface="Courier New" panose="02070309020205020404" pitchFamily="49" charset="0"/>
                        </a:rPr>
                        <a:t>System.IO</a:t>
                      </a:r>
                      <a:endParaRPr lang="it-IT" sz="1600" dirty="0">
                        <a:latin typeface="Courier New" panose="02070309020205020404" pitchFamily="49" charset="0"/>
                        <a:cs typeface="Courier New" panose="02070309020205020404" pitchFamily="49" charset="0"/>
                      </a:endParaRPr>
                    </a:p>
                  </a:txBody>
                  <a:tcPr/>
                </a:tc>
                <a:tc>
                  <a:txBody>
                    <a:bodyPr/>
                    <a:lstStyle/>
                    <a:p>
                      <a:r>
                        <a:rPr lang="it-IT" sz="1600" kern="1200" dirty="0" err="1">
                          <a:solidFill>
                            <a:schemeClr val="dk1"/>
                          </a:solidFill>
                          <a:latin typeface="Courier New" panose="02070309020205020404" pitchFamily="49" charset="0"/>
                          <a:ea typeface="+mn-ea"/>
                          <a:cs typeface="Courier New" panose="02070309020205020404" pitchFamily="49" charset="0"/>
                        </a:rPr>
                        <a:t>StreamWriter</a:t>
                      </a:r>
                      <a:endParaRPr lang="it-IT" sz="1600" kern="1200" dirty="0">
                        <a:solidFill>
                          <a:schemeClr val="dk1"/>
                        </a:solidFill>
                        <a:latin typeface="Courier New" panose="02070309020205020404" pitchFamily="49" charset="0"/>
                        <a:ea typeface="+mn-ea"/>
                        <a:cs typeface="Courier New" panose="02070309020205020404" pitchFamily="49" charset="0"/>
                      </a:endParaRPr>
                    </a:p>
                  </a:txBody>
                  <a:tcPr anchor="ctr"/>
                </a:tc>
                <a:tc>
                  <a:txBody>
                    <a:bodyPr/>
                    <a:lstStyle/>
                    <a:p>
                      <a:r>
                        <a:rPr lang="en-US" sz="1800" b="0" i="0" kern="1200" dirty="0">
                          <a:solidFill>
                            <a:schemeClr val="dk1"/>
                          </a:solidFill>
                          <a:effectLst/>
                          <a:latin typeface="+mn-lt"/>
                          <a:ea typeface="+mn-ea"/>
                          <a:cs typeface="+mn-cs"/>
                        </a:rPr>
                        <a:t> writes to the underlying stream as plain text</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3026345"/>
                  </a:ext>
                </a:extLst>
              </a:tr>
              <a:tr h="370840">
                <a:tc>
                  <a:txBody>
                    <a:bodyPr/>
                    <a:lstStyle/>
                    <a:p>
                      <a:r>
                        <a:rPr lang="it-IT" sz="1600" dirty="0" err="1">
                          <a:latin typeface="Courier New" panose="02070309020205020404" pitchFamily="49" charset="0"/>
                          <a:cs typeface="Courier New" panose="02070309020205020404" pitchFamily="49" charset="0"/>
                        </a:rPr>
                        <a:t>System.IO</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kern="1200" dirty="0" err="1">
                          <a:solidFill>
                            <a:schemeClr val="dk1"/>
                          </a:solidFill>
                          <a:latin typeface="Courier New" panose="02070309020205020404" pitchFamily="49" charset="0"/>
                          <a:ea typeface="+mn-ea"/>
                          <a:cs typeface="Courier New" panose="02070309020205020404" pitchFamily="49" charset="0"/>
                        </a:rPr>
                        <a:t>BinaryReader</a:t>
                      </a:r>
                      <a:endParaRPr lang="en-US"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reads from streams as .NET types i.e., the </a:t>
                      </a:r>
                      <a:r>
                        <a:rPr lang="en-US" sz="1600" dirty="0" err="1">
                          <a:latin typeface="Courier New" panose="02070309020205020404" pitchFamily="49" charset="0"/>
                          <a:cs typeface="Courier New" panose="02070309020205020404" pitchFamily="49" charset="0"/>
                        </a:rPr>
                        <a:t>ReadDecimal</a:t>
                      </a:r>
                      <a:r>
                        <a:rPr lang="en-US" sz="1600" dirty="0">
                          <a:latin typeface="Arial" panose="020B0604020202020204" pitchFamily="34" charset="0"/>
                          <a:cs typeface="Arial" panose="020B0604020202020204" pitchFamily="34" charset="0"/>
                        </a:rPr>
                        <a:t> method reads the next 16 bytes from the underlying stream as a </a:t>
                      </a:r>
                      <a:r>
                        <a:rPr lang="en-US" sz="1600" kern="1200" dirty="0">
                          <a:solidFill>
                            <a:schemeClr val="dk1"/>
                          </a:solidFill>
                          <a:latin typeface="Courier New" panose="02070309020205020404" pitchFamily="49" charset="0"/>
                          <a:ea typeface="+mn-ea"/>
                          <a:cs typeface="Courier New" panose="02070309020205020404" pitchFamily="49" charset="0"/>
                        </a:rPr>
                        <a:t>decimal</a:t>
                      </a:r>
                      <a:r>
                        <a:rPr lang="en-US" sz="1600" dirty="0">
                          <a:latin typeface="Arial" panose="020B0604020202020204" pitchFamily="34" charset="0"/>
                          <a:cs typeface="Arial" panose="020B0604020202020204" pitchFamily="34" charset="0"/>
                        </a:rPr>
                        <a:t> value and the </a:t>
                      </a:r>
                      <a:r>
                        <a:rPr lang="en-US" sz="1600" kern="1200" dirty="0">
                          <a:solidFill>
                            <a:schemeClr val="dk1"/>
                          </a:solidFill>
                          <a:latin typeface="Courier New" panose="02070309020205020404" pitchFamily="49" charset="0"/>
                          <a:ea typeface="+mn-ea"/>
                          <a:cs typeface="Courier New" panose="02070309020205020404" pitchFamily="49" charset="0"/>
                        </a:rPr>
                        <a:t>ReadInt32</a:t>
                      </a:r>
                      <a:r>
                        <a:rPr lang="en-US" sz="1600" dirty="0">
                          <a:latin typeface="Arial" panose="020B0604020202020204" pitchFamily="34" charset="0"/>
                          <a:cs typeface="Arial" panose="020B0604020202020204" pitchFamily="34" charset="0"/>
                        </a:rPr>
                        <a:t> method reads the next 4 bytes as an </a:t>
                      </a:r>
                      <a:r>
                        <a:rPr lang="en-US" sz="1600" kern="1200" dirty="0">
                          <a:solidFill>
                            <a:schemeClr val="dk1"/>
                          </a:solidFill>
                          <a:latin typeface="Courier New" panose="02070309020205020404" pitchFamily="49" charset="0"/>
                          <a:ea typeface="+mn-ea"/>
                          <a:cs typeface="Courier New" panose="02070309020205020404" pitchFamily="49" charset="0"/>
                        </a:rPr>
                        <a:t>int</a:t>
                      </a:r>
                      <a:r>
                        <a:rPr lang="en-US" sz="1600" dirty="0">
                          <a:latin typeface="Arial" panose="020B0604020202020204" pitchFamily="34" charset="0"/>
                          <a:cs typeface="Arial" panose="020B0604020202020204" pitchFamily="34" charset="0"/>
                        </a:rPr>
                        <a:t> value.</a:t>
                      </a:r>
                    </a:p>
                  </a:txBody>
                  <a:tcPr/>
                </a:tc>
                <a:extLst>
                  <a:ext uri="{0D108BD9-81ED-4DB2-BD59-A6C34878D82A}">
                    <a16:rowId xmlns:a16="http://schemas.microsoft.com/office/drawing/2014/main" val="31710431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err="1">
                          <a:latin typeface="Courier New" panose="02070309020205020404" pitchFamily="49" charset="0"/>
                          <a:cs typeface="Courier New" panose="02070309020205020404" pitchFamily="49" charset="0"/>
                        </a:rPr>
                        <a:t>System.IO</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kern="1200" dirty="0" err="1">
                          <a:solidFill>
                            <a:schemeClr val="dk1"/>
                          </a:solidFill>
                          <a:latin typeface="Courier New" panose="02070309020205020404" pitchFamily="49" charset="0"/>
                          <a:ea typeface="+mn-ea"/>
                          <a:cs typeface="Courier New" panose="02070309020205020404" pitchFamily="49" charset="0"/>
                        </a:rPr>
                        <a:t>BinaryWriter</a:t>
                      </a:r>
                      <a:endParaRPr lang="en-US"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writes to streams as .NET types i.e., the </a:t>
                      </a:r>
                      <a:r>
                        <a:rPr lang="en-US" sz="1600" kern="1200" dirty="0">
                          <a:solidFill>
                            <a:schemeClr val="dk1"/>
                          </a:solidFill>
                          <a:latin typeface="Courier New" panose="02070309020205020404" pitchFamily="49" charset="0"/>
                          <a:ea typeface="+mn-ea"/>
                          <a:cs typeface="Courier New" panose="02070309020205020404" pitchFamily="49" charset="0"/>
                        </a:rPr>
                        <a:t>Write</a:t>
                      </a:r>
                      <a:r>
                        <a:rPr lang="en-US" sz="1600" dirty="0">
                          <a:latin typeface="Arial" panose="020B0604020202020204" pitchFamily="34" charset="0"/>
                          <a:cs typeface="Arial" panose="020B0604020202020204" pitchFamily="34" charset="0"/>
                        </a:rPr>
                        <a:t> method with a </a:t>
                      </a:r>
                      <a:r>
                        <a:rPr lang="en-US" sz="1600" kern="1200" dirty="0">
                          <a:solidFill>
                            <a:schemeClr val="dk1"/>
                          </a:solidFill>
                          <a:latin typeface="Courier New" panose="02070309020205020404" pitchFamily="49" charset="0"/>
                          <a:ea typeface="+mn-ea"/>
                          <a:cs typeface="Courier New" panose="02070309020205020404" pitchFamily="49" charset="0"/>
                        </a:rPr>
                        <a:t>decimal</a:t>
                      </a:r>
                      <a:r>
                        <a:rPr lang="en-US" sz="1600" dirty="0">
                          <a:latin typeface="Arial" panose="020B0604020202020204" pitchFamily="34" charset="0"/>
                          <a:cs typeface="Arial" panose="020B0604020202020204" pitchFamily="34" charset="0"/>
                        </a:rPr>
                        <a:t> parameter writes 16 bytes to the underlying stream and the Write method with an </a:t>
                      </a:r>
                      <a:r>
                        <a:rPr lang="en-US" sz="1600" kern="1200" dirty="0">
                          <a:solidFill>
                            <a:schemeClr val="dk1"/>
                          </a:solidFill>
                          <a:latin typeface="Courier New" panose="02070309020205020404" pitchFamily="49" charset="0"/>
                          <a:ea typeface="+mn-ea"/>
                          <a:cs typeface="Courier New" panose="02070309020205020404" pitchFamily="49" charset="0"/>
                        </a:rPr>
                        <a:t>int</a:t>
                      </a:r>
                      <a:r>
                        <a:rPr lang="en-US" sz="1600" dirty="0">
                          <a:latin typeface="Arial" panose="020B0604020202020204" pitchFamily="34" charset="0"/>
                          <a:cs typeface="Arial" panose="020B0604020202020204" pitchFamily="34" charset="0"/>
                        </a:rPr>
                        <a:t> parameter writes 4 bytes.</a:t>
                      </a:r>
                    </a:p>
                  </a:txBody>
                  <a:tcPr/>
                </a:tc>
                <a:extLst>
                  <a:ext uri="{0D108BD9-81ED-4DB2-BD59-A6C34878D82A}">
                    <a16:rowId xmlns:a16="http://schemas.microsoft.com/office/drawing/2014/main" val="3998860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err="1">
                          <a:latin typeface="Courier New" panose="02070309020205020404" pitchFamily="49" charset="0"/>
                          <a:cs typeface="Courier New" panose="02070309020205020404" pitchFamily="49" charset="0"/>
                        </a:rPr>
                        <a:t>System.Xml</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kern="1200" dirty="0" err="1">
                          <a:solidFill>
                            <a:schemeClr val="dk1"/>
                          </a:solidFill>
                          <a:latin typeface="Courier New" panose="02070309020205020404" pitchFamily="49" charset="0"/>
                          <a:ea typeface="+mn-ea"/>
                          <a:cs typeface="Courier New" panose="02070309020205020404" pitchFamily="49" charset="0"/>
                        </a:rPr>
                        <a:t>XmlReader</a:t>
                      </a:r>
                      <a:endParaRPr lang="en-US"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reads from the underlying stream using XML format</a:t>
                      </a:r>
                    </a:p>
                  </a:txBody>
                  <a:tcPr/>
                </a:tc>
                <a:extLst>
                  <a:ext uri="{0D108BD9-81ED-4DB2-BD59-A6C34878D82A}">
                    <a16:rowId xmlns:a16="http://schemas.microsoft.com/office/drawing/2014/main" val="1354231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err="1">
                          <a:latin typeface="Courier New" panose="02070309020205020404" pitchFamily="49" charset="0"/>
                          <a:cs typeface="Courier New" panose="02070309020205020404" pitchFamily="49" charset="0"/>
                        </a:rPr>
                        <a:t>System.Xml</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kern="1200" dirty="0" err="1">
                          <a:solidFill>
                            <a:schemeClr val="dk1"/>
                          </a:solidFill>
                          <a:latin typeface="Courier New" panose="02070309020205020404" pitchFamily="49" charset="0"/>
                          <a:ea typeface="+mn-ea"/>
                          <a:cs typeface="Courier New" panose="02070309020205020404" pitchFamily="49" charset="0"/>
                        </a:rPr>
                        <a:t>XmlWriter</a:t>
                      </a:r>
                      <a:endParaRPr lang="en-US"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writes from the underlying stream using XML format</a:t>
                      </a:r>
                    </a:p>
                  </a:txBody>
                  <a:tcPr/>
                </a:tc>
                <a:extLst>
                  <a:ext uri="{0D108BD9-81ED-4DB2-BD59-A6C34878D82A}">
                    <a16:rowId xmlns:a16="http://schemas.microsoft.com/office/drawing/2014/main" val="1482733928"/>
                  </a:ext>
                </a:extLst>
              </a:tr>
            </a:tbl>
          </a:graphicData>
        </a:graphic>
      </p:graphicFrame>
      <p:sp>
        <p:nvSpPr>
          <p:cNvPr id="6" name="TextBox 5">
            <a:extLst>
              <a:ext uri="{FF2B5EF4-FFF2-40B4-BE49-F238E27FC236}">
                <a16:creationId xmlns:a16="http://schemas.microsoft.com/office/drawing/2014/main" id="{9E957335-4658-4708-A48B-F8177FD6DF8E}"/>
              </a:ext>
            </a:extLst>
          </p:cNvPr>
          <p:cNvSpPr txBox="1"/>
          <p:nvPr/>
        </p:nvSpPr>
        <p:spPr>
          <a:xfrm>
            <a:off x="360937" y="855034"/>
            <a:ext cx="11450063" cy="196060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although there will be occasions where you need to work with streams at a low level, most often, you can plug helper classes into the chain to make things easier</a:t>
            </a:r>
          </a:p>
          <a:p>
            <a:r>
              <a:rPr lang="en-US" sz="1400" b="0" dirty="0"/>
              <a:t>all the helper types for streams implement </a:t>
            </a:r>
            <a:r>
              <a:rPr lang="en-US" sz="1400" b="0" dirty="0" err="1">
                <a:latin typeface="Courier New" panose="02070309020205020404" pitchFamily="49" charset="0"/>
                <a:cs typeface="Courier New" panose="02070309020205020404" pitchFamily="49" charset="0"/>
              </a:rPr>
              <a:t>IDisposable</a:t>
            </a:r>
            <a:r>
              <a:rPr lang="en-US" sz="1400" b="0" dirty="0"/>
              <a:t>, so they have a </a:t>
            </a:r>
            <a:r>
              <a:rPr lang="en-US" sz="1400" b="0" dirty="0">
                <a:latin typeface="Courier New" panose="02070309020205020404" pitchFamily="49" charset="0"/>
                <a:cs typeface="Courier New" panose="02070309020205020404" pitchFamily="49" charset="0"/>
              </a:rPr>
              <a:t>Dispose</a:t>
            </a:r>
            <a:r>
              <a:rPr lang="en-US" sz="1400" b="0" dirty="0"/>
              <a:t> method to release unmanaged resources</a:t>
            </a:r>
          </a:p>
          <a:p>
            <a:r>
              <a:rPr lang="en-US" sz="1400" b="0" dirty="0"/>
              <a:t>here are Some helper classes to handle common scenarios</a:t>
            </a:r>
          </a:p>
        </p:txBody>
      </p:sp>
    </p:spTree>
    <p:extLst>
      <p:ext uri="{BB962C8B-B14F-4D97-AF65-F5344CB8AC3E}">
        <p14:creationId xmlns:p14="http://schemas.microsoft.com/office/powerpoint/2010/main" val="564763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Disposing of file resources</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855034"/>
            <a:ext cx="11450063" cy="226837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when you open a file to read or write to it, you are using resources outside of .NET</a:t>
            </a:r>
          </a:p>
          <a:p>
            <a:r>
              <a:rPr lang="en-US" sz="1400" b="0" dirty="0"/>
              <a:t>these are called unmanaged resources and must be disposed of when you are done working with them</a:t>
            </a:r>
          </a:p>
          <a:p>
            <a:r>
              <a:rPr lang="en-US" sz="1400" b="0" dirty="0"/>
              <a:t>to deterministically control when they are disposed of, we can call the </a:t>
            </a:r>
            <a:r>
              <a:rPr lang="en-US" sz="1400" b="0" dirty="0">
                <a:latin typeface="Courier New" panose="02070309020205020404" pitchFamily="49" charset="0"/>
                <a:cs typeface="Courier New" panose="02070309020205020404" pitchFamily="49" charset="0"/>
              </a:rPr>
              <a:t>Dispose</a:t>
            </a:r>
            <a:r>
              <a:rPr lang="en-US" sz="1400" b="0" dirty="0"/>
              <a:t> method inside of a finally block</a:t>
            </a:r>
          </a:p>
          <a:p>
            <a:r>
              <a:rPr lang="en-US" sz="1400" b="0" dirty="0"/>
              <a:t>NOTE: before calling the </a:t>
            </a:r>
            <a:r>
              <a:rPr lang="en-US" sz="1400" b="0" dirty="0">
                <a:latin typeface="Courier New" panose="02070309020205020404" pitchFamily="49" charset="0"/>
                <a:cs typeface="Courier New" panose="02070309020205020404" pitchFamily="49" charset="0"/>
              </a:rPr>
              <a:t>Dispose</a:t>
            </a:r>
            <a:r>
              <a:rPr lang="en-US" sz="1400" b="0" dirty="0"/>
              <a:t> method, check that the object is not </a:t>
            </a:r>
            <a:r>
              <a:rPr lang="en-US" sz="1400" b="0" dirty="0">
                <a:latin typeface="Courier New" panose="02070309020205020404" pitchFamily="49" charset="0"/>
                <a:cs typeface="Courier New" panose="02070309020205020404" pitchFamily="49" charset="0"/>
              </a:rPr>
              <a:t>null</a:t>
            </a:r>
          </a:p>
        </p:txBody>
      </p:sp>
    </p:spTree>
    <p:extLst>
      <p:ext uri="{BB962C8B-B14F-4D97-AF65-F5344CB8AC3E}">
        <p14:creationId xmlns:p14="http://schemas.microsoft.com/office/powerpoint/2010/main" val="57809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Simplifying disposal by using the using statement</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1287850"/>
            <a:ext cx="11450063" cy="35078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you can simplify the code that needs to check for a </a:t>
            </a:r>
            <a:r>
              <a:rPr lang="en-US" sz="1600" b="0" dirty="0">
                <a:latin typeface="Courier New" panose="02070309020205020404" pitchFamily="49" charset="0"/>
                <a:cs typeface="Courier New" panose="02070309020205020404" pitchFamily="49" charset="0"/>
              </a:rPr>
              <a:t>null</a:t>
            </a:r>
            <a:r>
              <a:rPr lang="en-US" sz="1600" b="0" dirty="0"/>
              <a:t> object and then call its </a:t>
            </a:r>
            <a:r>
              <a:rPr lang="en-US" sz="1600" b="0" dirty="0">
                <a:latin typeface="Courier New" panose="02070309020205020404" pitchFamily="49" charset="0"/>
                <a:cs typeface="Courier New" panose="02070309020205020404" pitchFamily="49" charset="0"/>
              </a:rPr>
              <a:t>Dispose</a:t>
            </a:r>
            <a:r>
              <a:rPr lang="en-US" sz="1600" b="0" dirty="0"/>
              <a:t> method by using the </a:t>
            </a:r>
            <a:r>
              <a:rPr lang="en-US" sz="1600" b="0" dirty="0">
                <a:latin typeface="Courier New" panose="02070309020205020404" pitchFamily="49" charset="0"/>
                <a:cs typeface="Courier New" panose="02070309020205020404" pitchFamily="49" charset="0"/>
              </a:rPr>
              <a:t>using</a:t>
            </a:r>
            <a:r>
              <a:rPr lang="en-US" sz="1600" b="0" dirty="0"/>
              <a:t> statement</a:t>
            </a:r>
          </a:p>
          <a:p>
            <a:r>
              <a:rPr lang="en-US" sz="1600" b="0" dirty="0"/>
              <a:t>generally, it is recommended using </a:t>
            </a:r>
            <a:r>
              <a:rPr lang="en-US" sz="1600" b="0" dirty="0">
                <a:latin typeface="Courier New" panose="02070309020205020404" pitchFamily="49" charset="0"/>
                <a:cs typeface="Courier New" panose="02070309020205020404" pitchFamily="49" charset="0"/>
              </a:rPr>
              <a:t>using</a:t>
            </a:r>
            <a:r>
              <a:rPr lang="en-US" sz="1600" b="0" dirty="0"/>
              <a:t> rather than manually calling </a:t>
            </a:r>
            <a:r>
              <a:rPr lang="en-US" sz="1600" b="0" dirty="0">
                <a:latin typeface="Courier New" panose="02070309020205020404" pitchFamily="49" charset="0"/>
                <a:cs typeface="Courier New" panose="02070309020205020404" pitchFamily="49" charset="0"/>
              </a:rPr>
              <a:t>Dispose</a:t>
            </a:r>
            <a:r>
              <a:rPr lang="en-US" sz="1600" b="0" dirty="0"/>
              <a:t> unless you need a greater level of control</a:t>
            </a:r>
          </a:p>
          <a:p>
            <a:r>
              <a:rPr lang="en-US" sz="1600" b="0" dirty="0"/>
              <a:t>there are two uses for the </a:t>
            </a:r>
            <a:r>
              <a:rPr lang="en-US" sz="1600" b="0" dirty="0">
                <a:latin typeface="Courier New" panose="02070309020205020404" pitchFamily="49" charset="0"/>
                <a:cs typeface="Courier New" panose="02070309020205020404" pitchFamily="49" charset="0"/>
              </a:rPr>
              <a:t>using</a:t>
            </a:r>
            <a:r>
              <a:rPr lang="en-US" sz="1600" b="0" dirty="0"/>
              <a:t> keyword:</a:t>
            </a:r>
          </a:p>
          <a:p>
            <a:pPr marL="285750" indent="-285750">
              <a:buFont typeface="Arial" panose="020B0604020202020204" pitchFamily="34" charset="0"/>
              <a:buChar char="•"/>
            </a:pPr>
            <a:r>
              <a:rPr lang="en-US" sz="1600" b="0" dirty="0"/>
              <a:t>importing a namespace </a:t>
            </a:r>
          </a:p>
          <a:p>
            <a:pPr marL="285750" indent="-285750">
              <a:buFont typeface="Arial" panose="020B0604020202020204" pitchFamily="34" charset="0"/>
              <a:buChar char="•"/>
            </a:pPr>
            <a:r>
              <a:rPr lang="en-US" sz="1600" b="0" dirty="0"/>
              <a:t>generating a </a:t>
            </a:r>
            <a:r>
              <a:rPr lang="en-US" sz="1600" b="0" dirty="0">
                <a:latin typeface="Courier New" panose="02070309020205020404" pitchFamily="49" charset="0"/>
                <a:cs typeface="Courier New" panose="02070309020205020404" pitchFamily="49" charset="0"/>
              </a:rPr>
              <a:t>finally</a:t>
            </a:r>
            <a:r>
              <a:rPr lang="en-US" sz="1600" b="0" dirty="0"/>
              <a:t> statement that calls </a:t>
            </a:r>
            <a:r>
              <a:rPr lang="en-US" sz="1600" b="0" dirty="0">
                <a:latin typeface="Courier New" panose="02070309020205020404" pitchFamily="49" charset="0"/>
                <a:cs typeface="Courier New" panose="02070309020205020404" pitchFamily="49" charset="0"/>
              </a:rPr>
              <a:t>Dispose</a:t>
            </a:r>
            <a:r>
              <a:rPr lang="en-US" sz="1600" b="0" dirty="0"/>
              <a:t> on an object that implements </a:t>
            </a:r>
            <a:r>
              <a:rPr lang="en-US" sz="1600" b="0" dirty="0" err="1">
                <a:latin typeface="Courier New" panose="02070309020205020404" pitchFamily="49" charset="0"/>
                <a:cs typeface="Courier New" panose="02070309020205020404" pitchFamily="49" charset="0"/>
              </a:rPr>
              <a:t>Idisposable</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699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Simplifying disposal by using the using statement</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855034"/>
            <a:ext cx="11450063" cy="91993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200" b="0" dirty="0"/>
              <a:t>the compiler changes a </a:t>
            </a:r>
            <a:r>
              <a:rPr lang="en-US" sz="1200" b="0" dirty="0">
                <a:latin typeface="Courier New" panose="02070309020205020404" pitchFamily="49" charset="0"/>
                <a:cs typeface="Courier New" panose="02070309020205020404" pitchFamily="49" charset="0"/>
              </a:rPr>
              <a:t>using</a:t>
            </a:r>
            <a:r>
              <a:rPr lang="en-US" sz="1200" b="0" dirty="0"/>
              <a:t> statement block into a </a:t>
            </a:r>
            <a:r>
              <a:rPr lang="en-US" sz="1200" b="0" dirty="0">
                <a:latin typeface="Courier New" panose="02070309020205020404" pitchFamily="49" charset="0"/>
                <a:cs typeface="Courier New" panose="02070309020205020404" pitchFamily="49" charset="0"/>
              </a:rPr>
              <a:t>try-finally</a:t>
            </a:r>
            <a:r>
              <a:rPr lang="en-US" sz="1200" b="0" dirty="0"/>
              <a:t> statement without a </a:t>
            </a:r>
            <a:r>
              <a:rPr lang="en-US" sz="1200" b="0" dirty="0">
                <a:latin typeface="Courier New" panose="02070309020205020404" pitchFamily="49" charset="0"/>
                <a:cs typeface="Courier New" panose="02070309020205020404" pitchFamily="49" charset="0"/>
              </a:rPr>
              <a:t>catch</a:t>
            </a:r>
            <a:r>
              <a:rPr lang="en-US" sz="1200" b="0" dirty="0"/>
              <a:t> statement</a:t>
            </a:r>
          </a:p>
          <a:p>
            <a:r>
              <a:rPr lang="en-US" sz="1200" b="0" dirty="0"/>
              <a:t>you can use nested try statements; so, if you do want to catch any exceptions, you can</a:t>
            </a:r>
          </a:p>
        </p:txBody>
      </p:sp>
      <p:sp>
        <p:nvSpPr>
          <p:cNvPr id="8" name="TextBox 7">
            <a:extLst>
              <a:ext uri="{FF2B5EF4-FFF2-40B4-BE49-F238E27FC236}">
                <a16:creationId xmlns:a16="http://schemas.microsoft.com/office/drawing/2014/main" id="{ED87C07C-DBFD-4A7D-A6B5-1F159BEBBCFA}"/>
              </a:ext>
            </a:extLst>
          </p:cNvPr>
          <p:cNvSpPr txBox="1"/>
          <p:nvPr/>
        </p:nvSpPr>
        <p:spPr>
          <a:xfrm>
            <a:off x="360936" y="1929277"/>
            <a:ext cx="5735063" cy="2862322"/>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a:t>
            </a:r>
            <a:r>
              <a:rPr lang="en-US" sz="1200" dirty="0" err="1">
                <a:latin typeface="Courier New" panose="02070309020205020404" pitchFamily="49" charset="0"/>
                <a:cs typeface="Courier New" panose="02070309020205020404" pitchFamily="49" charset="0"/>
              </a:rPr>
              <a:t>FileStream</a:t>
            </a:r>
            <a:r>
              <a:rPr lang="en-US" sz="1200" dirty="0">
                <a:latin typeface="Courier New" panose="02070309020205020404" pitchFamily="49" charset="0"/>
                <a:cs typeface="Courier New" panose="02070309020205020404" pitchFamily="49" charset="0"/>
              </a:rPr>
              <a:t> file2 = </a:t>
            </a:r>
            <a:r>
              <a:rPr lang="en-US" sz="1200" dirty="0" err="1">
                <a:latin typeface="Courier New" panose="02070309020205020404" pitchFamily="49" charset="0"/>
                <a:cs typeface="Courier New" panose="02070309020205020404" pitchFamily="49" charset="0"/>
              </a:rPr>
              <a:t>File.OpenWrite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Path.Combine</a:t>
            </a:r>
            <a:r>
              <a:rPr lang="en-US" sz="1200" dirty="0">
                <a:latin typeface="Courier New" panose="02070309020205020404" pitchFamily="49" charset="0"/>
                <a:cs typeface="Courier New" panose="02070309020205020404" pitchFamily="49" charset="0"/>
              </a:rPr>
              <a:t>(path, "file2.txt")))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using (</a:t>
            </a:r>
            <a:r>
              <a:rPr lang="en-US" sz="1200" dirty="0" err="1">
                <a:latin typeface="Courier New" panose="02070309020205020404" pitchFamily="49" charset="0"/>
                <a:cs typeface="Courier New" panose="02070309020205020404" pitchFamily="49" charset="0"/>
              </a:rPr>
              <a:t>StreamWriter</a:t>
            </a:r>
            <a:r>
              <a:rPr lang="en-US" sz="1200" dirty="0">
                <a:latin typeface="Courier New" panose="02070309020205020404" pitchFamily="49" charset="0"/>
                <a:cs typeface="Courier New" panose="02070309020205020404" pitchFamily="49" charset="0"/>
              </a:rPr>
              <a:t> writer2 = new </a:t>
            </a:r>
            <a:r>
              <a:rPr lang="en-US" sz="1200" dirty="0" err="1">
                <a:latin typeface="Courier New" panose="02070309020205020404" pitchFamily="49" charset="0"/>
                <a:cs typeface="Courier New" panose="02070309020205020404" pitchFamily="49" charset="0"/>
              </a:rPr>
              <a:t>StreamWriter</a:t>
            </a:r>
            <a:r>
              <a:rPr lang="en-US" sz="1200" dirty="0">
                <a:latin typeface="Courier New" panose="02070309020205020404" pitchFamily="49" charset="0"/>
                <a:cs typeface="Courier New" panose="02070309020205020404" pitchFamily="49" charset="0"/>
              </a:rPr>
              <a:t>(file2))</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try</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writer2.WriteLine("Welcome, .NET!");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catch(Exception ex)</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WriteLine($"{</a:t>
            </a:r>
            <a:r>
              <a:rPr lang="en-US" sz="1200" dirty="0" err="1">
                <a:latin typeface="Courier New" panose="02070309020205020404" pitchFamily="49" charset="0"/>
                <a:cs typeface="Courier New" panose="02070309020205020404" pitchFamily="49" charset="0"/>
              </a:rPr>
              <a:t>ex.GetType</a:t>
            </a:r>
            <a:r>
              <a:rPr lang="en-US" sz="1200" dirty="0">
                <a:latin typeface="Courier New" panose="02070309020205020404" pitchFamily="49" charset="0"/>
                <a:cs typeface="Courier New" panose="02070309020205020404" pitchFamily="49" charset="0"/>
              </a:rPr>
              <a:t>()} says {</a:t>
            </a:r>
            <a:r>
              <a:rPr lang="en-US" sz="1200" dirty="0" err="1">
                <a:latin typeface="Courier New" panose="02070309020205020404" pitchFamily="49" charset="0"/>
                <a:cs typeface="Courier New" panose="02070309020205020404" pitchFamily="49" charset="0"/>
              </a:rPr>
              <a:t>ex.Message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 automatically calls Dispose if the object is not null</a:t>
            </a:r>
          </a:p>
          <a:p>
            <a:r>
              <a:rPr lang="en-US" sz="1200" dirty="0">
                <a:latin typeface="Courier New" panose="02070309020205020404" pitchFamily="49" charset="0"/>
                <a:cs typeface="Courier New" panose="02070309020205020404" pitchFamily="49" charset="0"/>
              </a:rPr>
              <a:t>} // automatically calls Dispose if the object is not null</a:t>
            </a:r>
          </a:p>
        </p:txBody>
      </p:sp>
      <p:sp>
        <p:nvSpPr>
          <p:cNvPr id="9" name="TextBox 8">
            <a:extLst>
              <a:ext uri="{FF2B5EF4-FFF2-40B4-BE49-F238E27FC236}">
                <a16:creationId xmlns:a16="http://schemas.microsoft.com/office/drawing/2014/main" id="{930D3620-D25B-49C4-8504-B51965436099}"/>
              </a:ext>
            </a:extLst>
          </p:cNvPr>
          <p:cNvSpPr txBox="1"/>
          <p:nvPr/>
        </p:nvSpPr>
        <p:spPr>
          <a:xfrm>
            <a:off x="6453124" y="4224573"/>
            <a:ext cx="5491225" cy="2308324"/>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a:t>
            </a:r>
            <a:r>
              <a:rPr lang="en-US" sz="1200" dirty="0" err="1">
                <a:latin typeface="Courier New" panose="02070309020205020404" pitchFamily="49" charset="0"/>
                <a:cs typeface="Courier New" panose="02070309020205020404" pitchFamily="49" charset="0"/>
              </a:rPr>
              <a:t>FileStream</a:t>
            </a:r>
            <a:r>
              <a:rPr lang="en-US" sz="1200" dirty="0">
                <a:latin typeface="Courier New" panose="02070309020205020404" pitchFamily="49" charset="0"/>
                <a:cs typeface="Courier New" panose="02070309020205020404" pitchFamily="49" charset="0"/>
              </a:rPr>
              <a:t> file2 = </a:t>
            </a:r>
            <a:r>
              <a:rPr lang="en-US" sz="1200" dirty="0" err="1">
                <a:latin typeface="Courier New" panose="02070309020205020404" pitchFamily="49" charset="0"/>
                <a:cs typeface="Courier New" panose="02070309020205020404" pitchFamily="49" charset="0"/>
              </a:rPr>
              <a:t>File.OpenWrite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Path.Combine</a:t>
            </a:r>
            <a:r>
              <a:rPr lang="en-US" sz="1200" dirty="0">
                <a:latin typeface="Courier New" panose="02070309020205020404" pitchFamily="49" charset="0"/>
                <a:cs typeface="Courier New" panose="02070309020205020404" pitchFamily="49" charset="0"/>
              </a:rPr>
              <a:t>(path, "file2.txt"));</a:t>
            </a:r>
          </a:p>
          <a:p>
            <a:r>
              <a:rPr lang="en-US" sz="1200" dirty="0">
                <a:latin typeface="Courier New" panose="02070309020205020404" pitchFamily="49" charset="0"/>
                <a:cs typeface="Courier New" panose="02070309020205020404" pitchFamily="49" charset="0"/>
              </a:rPr>
              <a:t>using </a:t>
            </a:r>
            <a:r>
              <a:rPr lang="en-US" sz="1200" dirty="0" err="1">
                <a:latin typeface="Courier New" panose="02070309020205020404" pitchFamily="49" charset="0"/>
                <a:cs typeface="Courier New" panose="02070309020205020404" pitchFamily="49" charset="0"/>
              </a:rPr>
              <a:t>StreamWriter</a:t>
            </a:r>
            <a:r>
              <a:rPr lang="en-US" sz="1200" dirty="0">
                <a:latin typeface="Courier New" panose="02070309020205020404" pitchFamily="49" charset="0"/>
                <a:cs typeface="Courier New" panose="02070309020205020404" pitchFamily="49" charset="0"/>
              </a:rPr>
              <a:t> writer2 = new(file2);</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try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writer2.WriteLine("Welcome, .NET!");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catch(Exception ex)</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WriteLine($"{</a:t>
            </a:r>
            <a:r>
              <a:rPr lang="en-US" sz="1200" dirty="0" err="1">
                <a:latin typeface="Courier New" panose="02070309020205020404" pitchFamily="49" charset="0"/>
                <a:cs typeface="Courier New" panose="02070309020205020404" pitchFamily="49" charset="0"/>
              </a:rPr>
              <a:t>ex.GetType</a:t>
            </a:r>
            <a:r>
              <a:rPr lang="en-US" sz="1200" dirty="0">
                <a:latin typeface="Courier New" panose="02070309020205020404" pitchFamily="49" charset="0"/>
                <a:cs typeface="Courier New" panose="02070309020205020404" pitchFamily="49" charset="0"/>
              </a:rPr>
              <a:t>()} says {</a:t>
            </a:r>
            <a:r>
              <a:rPr lang="en-US" sz="1200" dirty="0" err="1">
                <a:latin typeface="Courier New" panose="02070309020205020404" pitchFamily="49" charset="0"/>
                <a:cs typeface="Courier New" panose="02070309020205020404" pitchFamily="49" charset="0"/>
              </a:rPr>
              <a:t>ex.Message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60077FE6-03C3-4B43-AD53-242A6E98E4A5}"/>
              </a:ext>
            </a:extLst>
          </p:cNvPr>
          <p:cNvSpPr txBox="1"/>
          <p:nvPr/>
        </p:nvSpPr>
        <p:spPr>
          <a:xfrm>
            <a:off x="6386833" y="3539400"/>
            <a:ext cx="5557516" cy="61215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200" b="0" dirty="0"/>
              <a:t>you can simplify the code further by not explicitly specifying the braces and indentation for the using statements </a:t>
            </a:r>
          </a:p>
        </p:txBody>
      </p:sp>
    </p:spTree>
    <p:extLst>
      <p:ext uri="{BB962C8B-B14F-4D97-AF65-F5344CB8AC3E}">
        <p14:creationId xmlns:p14="http://schemas.microsoft.com/office/powerpoint/2010/main" val="1926430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Compressing streams</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1184218"/>
            <a:ext cx="11450063" cy="101874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XML is relatively verbose, so it takes up more space in bytes than plain text</a:t>
            </a:r>
          </a:p>
          <a:p>
            <a:r>
              <a:rPr lang="en-US" sz="1400" b="0" dirty="0"/>
              <a:t>let's see how we can squeeze the XML using a common compression algorithm known as GZIP with </a:t>
            </a:r>
            <a:r>
              <a:rPr lang="en-US" sz="1400" b="0" dirty="0" err="1">
                <a:latin typeface="Courier New" panose="02070309020205020404" pitchFamily="49" charset="0"/>
                <a:cs typeface="Courier New" panose="02070309020205020404" pitchFamily="49" charset="0"/>
              </a:rPr>
              <a:t>System.IO.Compression</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922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Encoding and decoding text</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1495114"/>
            <a:ext cx="11450063" cy="356103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text characters can be represented in different ways: i.e., the alphabet can be encoded using Morse code into a series of dots and dashes for transmission over a telegraph line</a:t>
            </a:r>
          </a:p>
          <a:p>
            <a:r>
              <a:rPr lang="en-US" sz="1400" b="0" dirty="0"/>
              <a:t>in a similar way, text inside a computer is stored as bits (ones and zeros) representing a code point within a code space. Most code points represent a single character, but they can also have other meanings like formatting</a:t>
            </a:r>
          </a:p>
          <a:p>
            <a:r>
              <a:rPr lang="en-US" sz="1400" b="0" dirty="0"/>
              <a:t>for example, </a:t>
            </a:r>
            <a:r>
              <a:rPr lang="en-US" sz="1400" dirty="0"/>
              <a:t>ASCII</a:t>
            </a:r>
            <a:r>
              <a:rPr lang="en-US" sz="1400" b="0" dirty="0"/>
              <a:t> has a code space with 128 code points. .NET uses a standard called </a:t>
            </a:r>
            <a:r>
              <a:rPr lang="en-US" sz="1400" dirty="0"/>
              <a:t>Unicode</a:t>
            </a:r>
            <a:r>
              <a:rPr lang="en-US" sz="1400" b="0" dirty="0"/>
              <a:t> to encode text internally: Unicode has more than one million code points</a:t>
            </a:r>
          </a:p>
          <a:p>
            <a:r>
              <a:rPr lang="en-US" sz="1400" b="0" dirty="0"/>
              <a:t>sometimes, you will need to move text outside .NET for use by systems that do not use Unicode or use a variation of Unicode, so it is important to learn how to convert between encodings</a:t>
            </a:r>
          </a:p>
        </p:txBody>
      </p:sp>
    </p:spTree>
    <p:extLst>
      <p:ext uri="{BB962C8B-B14F-4D97-AF65-F5344CB8AC3E}">
        <p14:creationId xmlns:p14="http://schemas.microsoft.com/office/powerpoint/2010/main" val="124179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Encoding and decoding text</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800170"/>
            <a:ext cx="11450063" cy="3755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Here some alternative text encodings commonly used by computers</a:t>
            </a:r>
          </a:p>
        </p:txBody>
      </p:sp>
      <p:graphicFrame>
        <p:nvGraphicFramePr>
          <p:cNvPr id="8" name="Table 4">
            <a:extLst>
              <a:ext uri="{FF2B5EF4-FFF2-40B4-BE49-F238E27FC236}">
                <a16:creationId xmlns:a16="http://schemas.microsoft.com/office/drawing/2014/main" id="{E4F4E677-CC9C-40B0-AFDD-DF1E7294AA4B}"/>
              </a:ext>
            </a:extLst>
          </p:cNvPr>
          <p:cNvGraphicFramePr>
            <a:graphicFrameLocks noGrp="1"/>
          </p:cNvGraphicFramePr>
          <p:nvPr>
            <p:extLst>
              <p:ext uri="{D42A27DB-BD31-4B8C-83A1-F6EECF244321}">
                <p14:modId xmlns:p14="http://schemas.microsoft.com/office/powerpoint/2010/main" val="3545309504"/>
              </p:ext>
            </p:extLst>
          </p:nvPr>
        </p:nvGraphicFramePr>
        <p:xfrm>
          <a:off x="743712" y="1428106"/>
          <a:ext cx="10393680" cy="32207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28367970"/>
                    </a:ext>
                  </a:extLst>
                </a:gridCol>
                <a:gridCol w="8869680">
                  <a:extLst>
                    <a:ext uri="{9D8B030D-6E8A-4147-A177-3AD203B41FA5}">
                      <a16:colId xmlns:a16="http://schemas.microsoft.com/office/drawing/2014/main" val="2564560742"/>
                    </a:ext>
                  </a:extLst>
                </a:gridCol>
              </a:tblGrid>
              <a:tr h="370840">
                <a:tc>
                  <a:txBody>
                    <a:bodyPr/>
                    <a:lstStyle/>
                    <a:p>
                      <a:r>
                        <a:rPr lang="it-IT" sz="1600" dirty="0">
                          <a:latin typeface="Arial" panose="020B0604020202020204" pitchFamily="34" charset="0"/>
                          <a:cs typeface="Arial" panose="020B0604020202020204" pitchFamily="34" charset="0"/>
                        </a:rPr>
                        <a:t>Encoding</a:t>
                      </a: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0993764"/>
                  </a:ext>
                </a:extLst>
              </a:tr>
              <a:tr h="370840">
                <a:tc>
                  <a:txBody>
                    <a:bodyPr/>
                    <a:lstStyle/>
                    <a:p>
                      <a:r>
                        <a:rPr lang="it-IT" sz="1600" dirty="0">
                          <a:latin typeface="Arial" panose="020B0604020202020204" pitchFamily="34" charset="0"/>
                          <a:cs typeface="Arial" panose="020B0604020202020204" pitchFamily="34" charset="0"/>
                        </a:rPr>
                        <a:t>ASCII</a:t>
                      </a:r>
                    </a:p>
                  </a:txBody>
                  <a:tcPr/>
                </a:tc>
                <a:tc>
                  <a:txBody>
                    <a:bodyPr/>
                    <a:lstStyle/>
                    <a:p>
                      <a:r>
                        <a:rPr lang="en-US" sz="1600" kern="1200" dirty="0">
                          <a:solidFill>
                            <a:schemeClr val="dk1"/>
                          </a:solidFill>
                          <a:latin typeface="Arial" panose="020B0604020202020204" pitchFamily="34" charset="0"/>
                          <a:ea typeface="+mn-ea"/>
                          <a:cs typeface="Arial" panose="020B0604020202020204" pitchFamily="34" charset="0"/>
                        </a:rPr>
                        <a:t>This encodes a limited range of characters using the lower seven bits of a byte</a:t>
                      </a:r>
                    </a:p>
                  </a:txBody>
                  <a:tcPr anchor="ctr"/>
                </a:tc>
                <a:extLst>
                  <a:ext uri="{0D108BD9-81ED-4DB2-BD59-A6C34878D82A}">
                    <a16:rowId xmlns:a16="http://schemas.microsoft.com/office/drawing/2014/main" val="61465559"/>
                  </a:ext>
                </a:extLst>
              </a:tr>
              <a:tr h="370840">
                <a:tc>
                  <a:txBody>
                    <a:bodyPr/>
                    <a:lstStyle/>
                    <a:p>
                      <a:r>
                        <a:rPr lang="it-IT" sz="1600" dirty="0">
                          <a:latin typeface="Arial" panose="020B0604020202020204" pitchFamily="34" charset="0"/>
                          <a:cs typeface="Arial" panose="020B0604020202020204" pitchFamily="34" charset="0"/>
                        </a:rPr>
                        <a:t>UTF-8</a:t>
                      </a:r>
                    </a:p>
                  </a:txBody>
                  <a:tcPr/>
                </a:tc>
                <a:tc>
                  <a:txBody>
                    <a:bodyPr/>
                    <a:lstStyle/>
                    <a:p>
                      <a:r>
                        <a:rPr lang="en-US" sz="1600" kern="1200" dirty="0">
                          <a:solidFill>
                            <a:schemeClr val="dk1"/>
                          </a:solidFill>
                          <a:latin typeface="Arial" panose="020B0604020202020204" pitchFamily="34" charset="0"/>
                          <a:ea typeface="+mn-ea"/>
                          <a:cs typeface="Arial" panose="020B0604020202020204" pitchFamily="34" charset="0"/>
                        </a:rPr>
                        <a:t>This represents each Unicode code point as a sequence of one to four bytes</a:t>
                      </a:r>
                      <a:endParaRPr lang="it-IT" sz="160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23026345"/>
                  </a:ext>
                </a:extLst>
              </a:tr>
              <a:tr h="370840">
                <a:tc>
                  <a:txBody>
                    <a:bodyPr/>
                    <a:lstStyle/>
                    <a:p>
                      <a:r>
                        <a:rPr lang="it-IT" sz="1600" dirty="0">
                          <a:latin typeface="Arial" panose="020B0604020202020204" pitchFamily="34" charset="0"/>
                          <a:cs typeface="Arial" panose="020B0604020202020204" pitchFamily="34" charset="0"/>
                        </a:rPr>
                        <a:t>UTF-7</a:t>
                      </a:r>
                    </a:p>
                  </a:txBody>
                  <a:tcPr/>
                </a:tc>
                <a:tc>
                  <a:txBody>
                    <a:bodyPr/>
                    <a:lstStyle/>
                    <a:p>
                      <a:r>
                        <a:rPr lang="en-US" sz="1600" kern="1200" dirty="0">
                          <a:solidFill>
                            <a:schemeClr val="dk1"/>
                          </a:solidFill>
                          <a:latin typeface="Arial" panose="020B0604020202020204" pitchFamily="34" charset="0"/>
                          <a:ea typeface="+mn-ea"/>
                          <a:cs typeface="Arial" panose="020B0604020202020204" pitchFamily="34" charset="0"/>
                        </a:rPr>
                        <a:t>This is designed to be more efficient over 7-bit channels than UTF-8 but it has security and robustness issues, so UTF-8 is recommended over UTF-7</a:t>
                      </a:r>
                    </a:p>
                  </a:txBody>
                  <a:tcPr/>
                </a:tc>
                <a:extLst>
                  <a:ext uri="{0D108BD9-81ED-4DB2-BD59-A6C34878D82A}">
                    <a16:rowId xmlns:a16="http://schemas.microsoft.com/office/drawing/2014/main" val="3171043112"/>
                  </a:ext>
                </a:extLst>
              </a:tr>
              <a:tr h="370840">
                <a:tc>
                  <a:txBody>
                    <a:bodyPr/>
                    <a:lstStyle/>
                    <a:p>
                      <a:r>
                        <a:rPr lang="it-IT" sz="1600" dirty="0">
                          <a:latin typeface="Arial" panose="020B0604020202020204" pitchFamily="34" charset="0"/>
                          <a:cs typeface="Arial" panose="020B0604020202020204" pitchFamily="34" charset="0"/>
                        </a:rPr>
                        <a:t>UTF-16</a:t>
                      </a:r>
                    </a:p>
                  </a:txBody>
                  <a:tcPr/>
                </a:tc>
                <a:tc>
                  <a:txBody>
                    <a:bodyPr/>
                    <a:lstStyle/>
                    <a:p>
                      <a:r>
                        <a:rPr lang="en-US" sz="1600" kern="1200" dirty="0">
                          <a:solidFill>
                            <a:schemeClr val="dk1"/>
                          </a:solidFill>
                          <a:latin typeface="Arial" panose="020B0604020202020204" pitchFamily="34" charset="0"/>
                          <a:ea typeface="+mn-ea"/>
                          <a:cs typeface="Arial" panose="020B0604020202020204" pitchFamily="34" charset="0"/>
                        </a:rPr>
                        <a:t>This represents each Unicode code point as a sequence of one or two 16-bit integers.</a:t>
                      </a:r>
                    </a:p>
                  </a:txBody>
                  <a:tcPr/>
                </a:tc>
                <a:extLst>
                  <a:ext uri="{0D108BD9-81ED-4DB2-BD59-A6C34878D82A}">
                    <a16:rowId xmlns:a16="http://schemas.microsoft.com/office/drawing/2014/main" val="3998860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Arial" panose="020B0604020202020204" pitchFamily="34" charset="0"/>
                          <a:cs typeface="Arial" panose="020B0604020202020204" pitchFamily="34" charset="0"/>
                        </a:rPr>
                        <a:t>UTF-32</a:t>
                      </a:r>
                    </a:p>
                  </a:txBody>
                  <a:tcPr/>
                </a:tc>
                <a:tc>
                  <a:txBody>
                    <a:bodyPr/>
                    <a:lstStyle/>
                    <a:p>
                      <a:r>
                        <a:rPr lang="en-US" sz="1600" kern="1200" dirty="0">
                          <a:solidFill>
                            <a:schemeClr val="dk1"/>
                          </a:solidFill>
                          <a:latin typeface="Arial" panose="020B0604020202020204" pitchFamily="34" charset="0"/>
                          <a:ea typeface="+mn-ea"/>
                          <a:cs typeface="Arial" panose="020B0604020202020204" pitchFamily="34" charset="0"/>
                        </a:rPr>
                        <a:t>This represents each Unicode code point as a 32-bit integer and is therefore a fixed-length encoding unlike the other Unicode encodings, which are all variable-length encodings.</a:t>
                      </a:r>
                    </a:p>
                  </a:txBody>
                  <a:tcPr/>
                </a:tc>
                <a:extLst>
                  <a:ext uri="{0D108BD9-81ED-4DB2-BD59-A6C34878D82A}">
                    <a16:rowId xmlns:a16="http://schemas.microsoft.com/office/drawing/2014/main" val="1354231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Arial" panose="020B0604020202020204" pitchFamily="34" charset="0"/>
                          <a:cs typeface="Arial" panose="020B0604020202020204" pitchFamily="34" charset="0"/>
                        </a:rPr>
                        <a:t>ANSI/ISO </a:t>
                      </a:r>
                      <a:r>
                        <a:rPr lang="it-IT" sz="1600" dirty="0" err="1">
                          <a:latin typeface="Arial" panose="020B0604020202020204" pitchFamily="34" charset="0"/>
                          <a:cs typeface="Arial" panose="020B0604020202020204" pitchFamily="34" charset="0"/>
                        </a:rPr>
                        <a:t>encodings</a:t>
                      </a:r>
                      <a:endParaRPr lang="it-IT" sz="1600" dirty="0">
                        <a:latin typeface="Arial" panose="020B0604020202020204" pitchFamily="34" charset="0"/>
                        <a:cs typeface="Arial" panose="020B0604020202020204" pitchFamily="34" charset="0"/>
                      </a:endParaRPr>
                    </a:p>
                  </a:txBody>
                  <a:tcPr/>
                </a:tc>
                <a:tc>
                  <a:txBody>
                    <a:bodyPr/>
                    <a:lstStyle/>
                    <a:p>
                      <a:r>
                        <a:rPr lang="en-US" sz="1600" kern="1200" dirty="0">
                          <a:solidFill>
                            <a:schemeClr val="dk1"/>
                          </a:solidFill>
                          <a:latin typeface="Arial" panose="020B0604020202020204" pitchFamily="34" charset="0"/>
                          <a:ea typeface="+mn-ea"/>
                          <a:cs typeface="Arial" panose="020B0604020202020204" pitchFamily="34" charset="0"/>
                        </a:rPr>
                        <a:t>This provides support for a variety of code pages that are used to support a specific language or group of languages.</a:t>
                      </a:r>
                    </a:p>
                  </a:txBody>
                  <a:tcPr/>
                </a:tc>
                <a:extLst>
                  <a:ext uri="{0D108BD9-81ED-4DB2-BD59-A6C34878D82A}">
                    <a16:rowId xmlns:a16="http://schemas.microsoft.com/office/drawing/2014/main" val="1239971469"/>
                  </a:ext>
                </a:extLst>
              </a:tr>
            </a:tbl>
          </a:graphicData>
        </a:graphic>
      </p:graphicFrame>
      <p:sp>
        <p:nvSpPr>
          <p:cNvPr id="9" name="TextBox 8">
            <a:extLst>
              <a:ext uri="{FF2B5EF4-FFF2-40B4-BE49-F238E27FC236}">
                <a16:creationId xmlns:a16="http://schemas.microsoft.com/office/drawing/2014/main" id="{158180F4-E2D9-4483-A32B-C84FBEB526D7}"/>
              </a:ext>
            </a:extLst>
          </p:cNvPr>
          <p:cNvSpPr txBox="1"/>
          <p:nvPr/>
        </p:nvSpPr>
        <p:spPr>
          <a:xfrm>
            <a:off x="360937" y="5178475"/>
            <a:ext cx="11583411"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 most cases today, UTF-8 is a good default, which is why it is literally the default encoding, that is, </a:t>
            </a:r>
            <a:r>
              <a:rPr lang="en-US" sz="1600" dirty="0" err="1">
                <a:latin typeface="Courier New" panose="02070309020205020404" pitchFamily="49" charset="0"/>
                <a:cs typeface="Courier New" panose="02070309020205020404" pitchFamily="49" charset="0"/>
              </a:rPr>
              <a:t>Encoding.Default</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04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Encoding and decoding text in files</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800170"/>
            <a:ext cx="11450063" cy="100649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when using stream helper classes, such as </a:t>
            </a:r>
            <a:r>
              <a:rPr lang="en-US" sz="1400" b="0" dirty="0" err="1">
                <a:latin typeface="Courier New" panose="02070309020205020404" pitchFamily="49" charset="0"/>
                <a:cs typeface="Courier New" panose="02070309020205020404" pitchFamily="49" charset="0"/>
              </a:rPr>
              <a:t>StreamReader</a:t>
            </a:r>
            <a:r>
              <a:rPr lang="en-US" sz="1400" b="0" dirty="0"/>
              <a:t> and </a:t>
            </a:r>
            <a:r>
              <a:rPr lang="en-US" sz="1400" b="0" dirty="0" err="1">
                <a:latin typeface="Courier New" panose="02070309020205020404" pitchFamily="49" charset="0"/>
                <a:cs typeface="Courier New" panose="02070309020205020404" pitchFamily="49" charset="0"/>
              </a:rPr>
              <a:t>StreamWriter</a:t>
            </a:r>
            <a:r>
              <a:rPr lang="en-US" sz="1400" b="0" dirty="0"/>
              <a:t>, you can specify the encoding you want to use</a:t>
            </a:r>
          </a:p>
          <a:p>
            <a:r>
              <a:rPr lang="en-US" sz="1400" b="0" dirty="0"/>
              <a:t>as you write to the helper, the text will automatically be encoded, and as you read from the helper, the bytes will be automatically decoded</a:t>
            </a:r>
          </a:p>
        </p:txBody>
      </p:sp>
      <p:sp>
        <p:nvSpPr>
          <p:cNvPr id="9" name="TextBox 8">
            <a:extLst>
              <a:ext uri="{FF2B5EF4-FFF2-40B4-BE49-F238E27FC236}">
                <a16:creationId xmlns:a16="http://schemas.microsoft.com/office/drawing/2014/main" id="{158180F4-E2D9-4483-A32B-C84FBEB526D7}"/>
              </a:ext>
            </a:extLst>
          </p:cNvPr>
          <p:cNvSpPr txBox="1"/>
          <p:nvPr/>
        </p:nvSpPr>
        <p:spPr>
          <a:xfrm>
            <a:off x="360936" y="3087547"/>
            <a:ext cx="11583411" cy="830997"/>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NOTE: often, you won't have the choice of which encoding to use, because you will be generating a file for use by another system</a:t>
            </a:r>
          </a:p>
          <a:p>
            <a:r>
              <a:rPr lang="en-US" sz="1600" dirty="0">
                <a:latin typeface="Arial" panose="020B0604020202020204" pitchFamily="34" charset="0"/>
                <a:cs typeface="Arial" panose="020B0604020202020204" pitchFamily="34" charset="0"/>
              </a:rPr>
              <a:t>however, if you do, pick one that uses the least number of bytes, but can store every character you need</a:t>
            </a:r>
            <a:endParaRPr lang="it-IT"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E6964EF-4EB3-4BF6-A1C7-76490EE95281}"/>
              </a:ext>
            </a:extLst>
          </p:cNvPr>
          <p:cNvSpPr txBox="1"/>
          <p:nvPr/>
        </p:nvSpPr>
        <p:spPr>
          <a:xfrm>
            <a:off x="360936" y="1929277"/>
            <a:ext cx="11583411" cy="461665"/>
          </a:xfrm>
          <a:prstGeom prst="rect">
            <a:avLst/>
          </a:prstGeom>
          <a:solidFill>
            <a:schemeClr val="tx1">
              <a:lumMod val="65000"/>
            </a:schemeClr>
          </a:solidFill>
        </p:spPr>
        <p:txBody>
          <a:bodyPr wrap="square">
            <a:spAutoFit/>
          </a:bodyPr>
          <a:lstStyle/>
          <a:p>
            <a:r>
              <a:rPr lang="en-US" sz="1200" dirty="0" err="1">
                <a:latin typeface="Courier New" panose="02070309020205020404" pitchFamily="49" charset="0"/>
                <a:cs typeface="Courier New" panose="02070309020205020404" pitchFamily="49" charset="0"/>
              </a:rPr>
              <a:t>StreamReader</a:t>
            </a:r>
            <a:r>
              <a:rPr lang="en-US" sz="1200" dirty="0">
                <a:latin typeface="Courier New" panose="02070309020205020404" pitchFamily="49" charset="0"/>
                <a:cs typeface="Courier New" panose="02070309020205020404" pitchFamily="49" charset="0"/>
              </a:rPr>
              <a:t> reader = new(stream, Encoding.UTF8); </a:t>
            </a:r>
          </a:p>
          <a:p>
            <a:r>
              <a:rPr lang="en-US" sz="1200" dirty="0" err="1">
                <a:latin typeface="Courier New" panose="02070309020205020404" pitchFamily="49" charset="0"/>
                <a:cs typeface="Courier New" panose="02070309020205020404" pitchFamily="49" charset="0"/>
              </a:rPr>
              <a:t>StreamWriter</a:t>
            </a:r>
            <a:r>
              <a:rPr lang="en-US" sz="1200" dirty="0">
                <a:latin typeface="Courier New" panose="02070309020205020404" pitchFamily="49" charset="0"/>
                <a:cs typeface="Courier New" panose="02070309020205020404" pitchFamily="49" charset="0"/>
              </a:rPr>
              <a:t> writer = new(stream, Encoding.UTF8);</a:t>
            </a:r>
          </a:p>
        </p:txBody>
      </p:sp>
    </p:spTree>
    <p:extLst>
      <p:ext uri="{BB962C8B-B14F-4D97-AF65-F5344CB8AC3E}">
        <p14:creationId xmlns:p14="http://schemas.microsoft.com/office/powerpoint/2010/main" val="348565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1618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Serializing object graphs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Serializing object graphs</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800170"/>
            <a:ext cx="11450063" cy="577703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dirty="0"/>
              <a:t>serialization</a:t>
            </a:r>
            <a:r>
              <a:rPr lang="en-US" sz="1400" b="0" dirty="0"/>
              <a:t> is the process of converting a live object into a sequence of bytes using a specified format</a:t>
            </a:r>
          </a:p>
          <a:p>
            <a:r>
              <a:rPr lang="en-US" sz="1400" dirty="0"/>
              <a:t>deserialization</a:t>
            </a:r>
            <a:r>
              <a:rPr lang="en-US" sz="1400" b="0" dirty="0"/>
              <a:t> is the reverse process</a:t>
            </a:r>
          </a:p>
          <a:p>
            <a:r>
              <a:rPr lang="en-US" sz="1400" b="0" dirty="0"/>
              <a:t>you would do this to save the current state of a live object so that you can recreate it in the future (i.e. saving the current state of a game so that you can continue at the same place tomorrow)</a:t>
            </a:r>
          </a:p>
          <a:p>
            <a:r>
              <a:rPr lang="en-US" sz="1400" b="0" dirty="0"/>
              <a:t>serialized objects are usually stored in a file or database</a:t>
            </a:r>
          </a:p>
          <a:p>
            <a:r>
              <a:rPr lang="en-US" sz="1400" b="0" dirty="0"/>
              <a:t>there are dozens of formats you can specify, but the two most common ones are </a:t>
            </a:r>
            <a:r>
              <a:rPr lang="en-US" sz="1400" dirty="0" err="1"/>
              <a:t>eXtensible</a:t>
            </a:r>
            <a:r>
              <a:rPr lang="en-US" sz="1400" dirty="0"/>
              <a:t> Markup Language (XML) </a:t>
            </a:r>
            <a:r>
              <a:rPr lang="en-US" sz="1400" b="0" dirty="0"/>
              <a:t>and </a:t>
            </a:r>
            <a:r>
              <a:rPr lang="en-US" sz="1400" dirty="0"/>
              <a:t>JavaScript Object Notation (JSON)</a:t>
            </a:r>
          </a:p>
          <a:p>
            <a:r>
              <a:rPr lang="en-US" sz="1400" dirty="0"/>
              <a:t>NOTE: </a:t>
            </a:r>
            <a:r>
              <a:rPr lang="en-US" sz="1400" b="0" dirty="0"/>
              <a:t>JSON is more compact and is best for web and mobile applications. XML is more verbose but is better supported in more legacy systems. Use JSON to minimize the size of serialized object graphs. JSON is also a good choice when sending object graphs to web applications and mobile applications because JSON is the native serialization format for JavaScript and mobile apps often make calls over limited bandwidth, so the number of bytes is important</a:t>
            </a:r>
          </a:p>
          <a:p>
            <a:r>
              <a:rPr lang="en-US" sz="1400" b="0" dirty="0"/>
              <a:t>.NET has multiple classes that will serialize to and from XML and JSON. We will start by looking at </a:t>
            </a:r>
            <a:r>
              <a:rPr lang="en-US" sz="1400" b="0" dirty="0" err="1">
                <a:latin typeface="Courier New" panose="02070309020205020404" pitchFamily="49" charset="0"/>
                <a:cs typeface="Courier New" panose="02070309020205020404" pitchFamily="49" charset="0"/>
              </a:rPr>
              <a:t>XmlSerializer</a:t>
            </a:r>
            <a:r>
              <a:rPr lang="en-US" sz="1400" b="0" dirty="0"/>
              <a:t> and </a:t>
            </a:r>
            <a:r>
              <a:rPr lang="en-US" sz="1400" b="0" dirty="0" err="1">
                <a:latin typeface="Courier New" panose="02070309020205020404" pitchFamily="49" charset="0"/>
                <a:cs typeface="Courier New" panose="02070309020205020404" pitchFamily="49" charset="0"/>
              </a:rPr>
              <a:t>JsonSerializer</a:t>
            </a:r>
            <a:endParaRPr lang="en-US" sz="1400" b="0" dirty="0"/>
          </a:p>
        </p:txBody>
      </p:sp>
    </p:spTree>
    <p:extLst>
      <p:ext uri="{BB962C8B-B14F-4D97-AF65-F5344CB8AC3E}">
        <p14:creationId xmlns:p14="http://schemas.microsoft.com/office/powerpoint/2010/main" val="28985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1618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Serializing object graphs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High-performance JSON processing</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800170"/>
            <a:ext cx="11450063" cy="71096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.NET Core 3.0 introduced a new namespace for working with JSON, </a:t>
            </a:r>
            <a:r>
              <a:rPr lang="en-US" sz="1400" b="0" dirty="0" err="1">
                <a:latin typeface="Courier New" panose="02070309020205020404" pitchFamily="49" charset="0"/>
                <a:cs typeface="Courier New" panose="02070309020205020404" pitchFamily="49" charset="0"/>
              </a:rPr>
              <a:t>System.Text.Json</a:t>
            </a:r>
            <a:r>
              <a:rPr lang="en-US" sz="1400" b="0" dirty="0"/>
              <a:t>, which is optimized for performance by leveraging APIs like </a:t>
            </a:r>
            <a:r>
              <a:rPr lang="en-US" sz="1400" b="0" dirty="0">
                <a:latin typeface="Courier New" panose="02070309020205020404" pitchFamily="49" charset="0"/>
                <a:cs typeface="Courier New" panose="02070309020205020404" pitchFamily="49" charset="0"/>
              </a:rPr>
              <a:t>Span&lt;T&gt;</a:t>
            </a:r>
          </a:p>
        </p:txBody>
      </p:sp>
      <p:sp>
        <p:nvSpPr>
          <p:cNvPr id="8" name="TextBox 7">
            <a:extLst>
              <a:ext uri="{FF2B5EF4-FFF2-40B4-BE49-F238E27FC236}">
                <a16:creationId xmlns:a16="http://schemas.microsoft.com/office/drawing/2014/main" id="{08802342-F2DF-446D-B83C-E892404232A7}"/>
              </a:ext>
            </a:extLst>
          </p:cNvPr>
          <p:cNvSpPr txBox="1"/>
          <p:nvPr/>
        </p:nvSpPr>
        <p:spPr>
          <a:xfrm>
            <a:off x="360936" y="1929277"/>
            <a:ext cx="11583411" cy="3785652"/>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a:t>
            </a:r>
            <a:r>
              <a:rPr lang="en-US" sz="1200" dirty="0" err="1">
                <a:latin typeface="Courier New" panose="02070309020205020404" pitchFamily="49" charset="0"/>
                <a:cs typeface="Courier New" panose="02070309020205020404" pitchFamily="49" charset="0"/>
              </a:rPr>
              <a:t>System.Text.Json.JsonSerializer</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using (</a:t>
            </a:r>
            <a:r>
              <a:rPr lang="en-US" sz="1200" dirty="0" err="1">
                <a:latin typeface="Courier New" panose="02070309020205020404" pitchFamily="49" charset="0"/>
                <a:cs typeface="Courier New" panose="02070309020205020404" pitchFamily="49" charset="0"/>
              </a:rPr>
              <a:t>FileStream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jsonLoad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File.Open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jsonPath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FileMode.Open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 deserialize object graph into a List of Person</a:t>
            </a:r>
          </a:p>
          <a:p>
            <a:r>
              <a:rPr lang="en-US" sz="1200" dirty="0">
                <a:latin typeface="Courier New" panose="02070309020205020404" pitchFamily="49" charset="0"/>
                <a:cs typeface="Courier New" panose="02070309020205020404" pitchFamily="49" charset="0"/>
              </a:rPr>
              <a:t>  List&lt;Person&gt;? </a:t>
            </a:r>
            <a:r>
              <a:rPr lang="en-US" sz="1200" dirty="0" err="1">
                <a:latin typeface="Courier New" panose="02070309020205020404" pitchFamily="49" charset="0"/>
                <a:cs typeface="Courier New" panose="02070309020205020404" pitchFamily="49" charset="0"/>
              </a:rPr>
              <a:t>loadedPeople</a:t>
            </a:r>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await </a:t>
            </a:r>
            <a:r>
              <a:rPr lang="en-US" sz="1200" dirty="0" err="1">
                <a:latin typeface="Courier New" panose="02070309020205020404" pitchFamily="49" charset="0"/>
                <a:cs typeface="Courier New" panose="02070309020205020404" pitchFamily="49" charset="0"/>
              </a:rPr>
              <a:t>DeserializeAsync</a:t>
            </a:r>
            <a:r>
              <a:rPr lang="en-US" sz="1200" dirty="0">
                <a:latin typeface="Courier New" panose="02070309020205020404" pitchFamily="49" charset="0"/>
                <a:cs typeface="Courier New" panose="02070309020205020404" pitchFamily="49" charset="0"/>
              </a:rPr>
              <a:t>(utf8Json: </a:t>
            </a:r>
            <a:r>
              <a:rPr lang="en-US" sz="1200" dirty="0" err="1">
                <a:latin typeface="Courier New" panose="02070309020205020404" pitchFamily="49" charset="0"/>
                <a:cs typeface="Courier New" panose="02070309020205020404" pitchFamily="49" charset="0"/>
              </a:rPr>
              <a:t>jsonLoad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returnType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typeof</a:t>
            </a:r>
            <a:r>
              <a:rPr lang="en-US" sz="1200" dirty="0">
                <a:latin typeface="Courier New" panose="02070309020205020404" pitchFamily="49" charset="0"/>
                <a:cs typeface="Courier New" panose="02070309020205020404" pitchFamily="49" charset="0"/>
              </a:rPr>
              <a:t>(List&lt;Person&gt;)) as List&lt;Person&gt;;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loadedPeople</a:t>
            </a:r>
            <a:r>
              <a:rPr lang="en-US" sz="1200" dirty="0">
                <a:latin typeface="Courier New" panose="02070309020205020404" pitchFamily="49" charset="0"/>
                <a:cs typeface="Courier New" panose="02070309020205020404" pitchFamily="49" charset="0"/>
              </a:rPr>
              <a:t> is not null)</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foreach (Person p in </a:t>
            </a:r>
            <a:r>
              <a:rPr lang="en-US" sz="1200" dirty="0" err="1">
                <a:latin typeface="Courier New" panose="02070309020205020404" pitchFamily="49" charset="0"/>
                <a:cs typeface="Courier New" panose="02070309020205020404" pitchFamily="49" charset="0"/>
              </a:rPr>
              <a:t>loadedPeople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WriteLine("{0} has {1} children.",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p.LastName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p.Children?.Count</a:t>
            </a:r>
            <a:r>
              <a:rPr lang="en-US" sz="1200" dirty="0">
                <a:latin typeface="Courier New" panose="02070309020205020404" pitchFamily="49" charset="0"/>
                <a:cs typeface="Courier New" panose="02070309020205020404" pitchFamily="49" charset="0"/>
              </a:rPr>
              <a:t> ?? 0);</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3046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6488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the filesystem</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252376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The </a:t>
            </a:r>
            <a:r>
              <a:rPr lang="en-US" sz="1400" b="0" dirty="0">
                <a:latin typeface="Courier New" panose="02070309020205020404" pitchFamily="49" charset="0"/>
                <a:cs typeface="Courier New" panose="02070309020205020404" pitchFamily="49" charset="0"/>
              </a:rPr>
              <a:t>System</a:t>
            </a:r>
            <a:r>
              <a:rPr lang="en-US" sz="1400" b="0" dirty="0"/>
              <a:t> and </a:t>
            </a:r>
            <a:r>
              <a:rPr lang="en-US" sz="1400" b="0" dirty="0">
                <a:latin typeface="Courier New" panose="02070309020205020404" pitchFamily="49" charset="0"/>
                <a:cs typeface="Courier New" panose="02070309020205020404" pitchFamily="49" charset="0"/>
              </a:rPr>
              <a:t>System.IO </a:t>
            </a:r>
            <a:r>
              <a:rPr lang="en-US" sz="1400" b="0" dirty="0"/>
              <a:t>namespaces contain classes to perform input and output operations with files and directories in different environments</a:t>
            </a:r>
          </a:p>
          <a:p>
            <a:pPr>
              <a:lnSpc>
                <a:spcPct val="100000"/>
              </a:lnSpc>
            </a:pPr>
            <a:r>
              <a:rPr lang="en-US" sz="1400" b="0" dirty="0"/>
              <a:t>let's explore how to handle cross-platform environments like the differences between Windows and Linux or macOS</a:t>
            </a:r>
          </a:p>
          <a:p>
            <a:pPr>
              <a:lnSpc>
                <a:spcPct val="100000"/>
              </a:lnSpc>
            </a:pPr>
            <a:r>
              <a:rPr lang="en-US" sz="1400" b="0" dirty="0"/>
              <a:t>paths are different for Windows, macOS, and Linux, .NET handles this with </a:t>
            </a:r>
            <a:r>
              <a:rPr lang="en-US" sz="1400" b="0" dirty="0">
                <a:latin typeface="Courier New" panose="02070309020205020404" pitchFamily="49" charset="0"/>
                <a:cs typeface="Courier New" panose="02070309020205020404" pitchFamily="49" charset="0"/>
              </a:rPr>
              <a:t>Environment</a:t>
            </a:r>
            <a:r>
              <a:rPr lang="en-US" sz="1400" b="0" dirty="0"/>
              <a:t> class that provides information about, and means to manipulate, the current environment and platform</a:t>
            </a:r>
          </a:p>
          <a:p>
            <a:pPr>
              <a:lnSpc>
                <a:spcPct val="100000"/>
              </a:lnSpc>
            </a:pPr>
            <a:r>
              <a:rPr lang="en-US" sz="1400" b="0" dirty="0"/>
              <a:t>NOTE: Windows uses a backslash </a:t>
            </a:r>
            <a:r>
              <a:rPr lang="en-US" sz="1400" b="0" dirty="0">
                <a:latin typeface="Courier New" panose="02070309020205020404" pitchFamily="49" charset="0"/>
                <a:cs typeface="Courier New" panose="02070309020205020404" pitchFamily="49" charset="0"/>
              </a:rPr>
              <a:t>\</a:t>
            </a:r>
            <a:r>
              <a:rPr lang="en-US" sz="1400" b="0" dirty="0"/>
              <a:t> for the directory separator character. macOS and Linux use a forward slash </a:t>
            </a:r>
            <a:r>
              <a:rPr lang="en-US" sz="1400" b="0" dirty="0">
                <a:latin typeface="Courier New" panose="02070309020205020404" pitchFamily="49" charset="0"/>
                <a:cs typeface="Courier New" panose="02070309020205020404" pitchFamily="49" charset="0"/>
              </a:rPr>
              <a:t>/</a:t>
            </a:r>
            <a:r>
              <a:rPr lang="en-US" sz="1400" b="0" dirty="0"/>
              <a:t> for the directory separator character: do not assume what character is used in your code when combining paths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Handling cross-platform environments and filesystems</a:t>
            </a:r>
          </a:p>
        </p:txBody>
      </p:sp>
    </p:spTree>
    <p:extLst>
      <p:ext uri="{BB962C8B-B14F-4D97-AF65-F5344CB8AC3E}">
        <p14:creationId xmlns:p14="http://schemas.microsoft.com/office/powerpoint/2010/main" val="2308046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1618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Serializing object graphs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JSON processing</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800170"/>
            <a:ext cx="11450063" cy="291156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There are many options for taking control of how JSON is processed, as shown in the following list:</a:t>
            </a:r>
          </a:p>
          <a:p>
            <a:pPr marL="285750" indent="-285750">
              <a:buFont typeface="Arial" panose="020B0604020202020204" pitchFamily="34" charset="0"/>
              <a:buChar char="•"/>
            </a:pPr>
            <a:r>
              <a:rPr lang="en-US" sz="1400" b="0" dirty="0"/>
              <a:t>including and excluding fields</a:t>
            </a:r>
          </a:p>
          <a:p>
            <a:pPr marL="285750" indent="-285750">
              <a:buFont typeface="Arial" panose="020B0604020202020204" pitchFamily="34" charset="0"/>
              <a:buChar char="•"/>
            </a:pPr>
            <a:r>
              <a:rPr lang="en-US" sz="1400" b="0" dirty="0"/>
              <a:t>setting a casing policy</a:t>
            </a:r>
          </a:p>
          <a:p>
            <a:pPr marL="285750" indent="-285750">
              <a:buFont typeface="Arial" panose="020B0604020202020204" pitchFamily="34" charset="0"/>
              <a:buChar char="•"/>
            </a:pPr>
            <a:r>
              <a:rPr lang="en-US" sz="1400" b="0" dirty="0"/>
              <a:t>selecting a case-sensitivity policy</a:t>
            </a:r>
          </a:p>
          <a:p>
            <a:pPr marL="285750" indent="-285750">
              <a:buFont typeface="Arial" panose="020B0604020202020204" pitchFamily="34" charset="0"/>
              <a:buChar char="•"/>
            </a:pPr>
            <a:r>
              <a:rPr lang="en-US" sz="1400" b="0" dirty="0"/>
              <a:t>choosing between compact and prettified whitespace</a:t>
            </a:r>
            <a:endParaRPr lang="en-US" sz="1400" b="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8802342-F2DF-446D-B83C-E892404232A7}"/>
              </a:ext>
            </a:extLst>
          </p:cNvPr>
          <p:cNvSpPr txBox="1"/>
          <p:nvPr/>
        </p:nvSpPr>
        <p:spPr>
          <a:xfrm>
            <a:off x="360938" y="3916573"/>
            <a:ext cx="11583411" cy="646331"/>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a:t>
            </a:r>
            <a:r>
              <a:rPr lang="en-US" sz="1200" dirty="0" err="1">
                <a:latin typeface="Courier New" panose="02070309020205020404" pitchFamily="49" charset="0"/>
                <a:cs typeface="Courier New" panose="02070309020205020404" pitchFamily="49" charset="0"/>
              </a:rPr>
              <a:t>System.Text.Json.JsonSerializer</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565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1618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Serializing object graphs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Migrating from </a:t>
            </a:r>
            <a:r>
              <a:rPr lang="en-US" b="1" dirty="0" err="1">
                <a:latin typeface="Arial" panose="020B0604020202020204" pitchFamily="34" charset="0"/>
                <a:cs typeface="Arial" panose="020B0604020202020204" pitchFamily="34" charset="0"/>
              </a:rPr>
              <a:t>Newtonsoft</a:t>
            </a:r>
            <a:r>
              <a:rPr lang="en-US" b="1" dirty="0">
                <a:latin typeface="Arial" panose="020B0604020202020204" pitchFamily="34" charset="0"/>
                <a:cs typeface="Arial" panose="020B0604020202020204" pitchFamily="34" charset="0"/>
              </a:rPr>
              <a:t> to new JSON</a:t>
            </a:r>
          </a:p>
        </p:txBody>
      </p:sp>
      <p:sp>
        <p:nvSpPr>
          <p:cNvPr id="6" name="TextBox 5">
            <a:extLst>
              <a:ext uri="{FF2B5EF4-FFF2-40B4-BE49-F238E27FC236}">
                <a16:creationId xmlns:a16="http://schemas.microsoft.com/office/drawing/2014/main" id="{9E957335-4658-4708-A48B-F8177FD6DF8E}"/>
              </a:ext>
            </a:extLst>
          </p:cNvPr>
          <p:cNvSpPr txBox="1"/>
          <p:nvPr/>
        </p:nvSpPr>
        <p:spPr>
          <a:xfrm>
            <a:off x="360937" y="800170"/>
            <a:ext cx="11450063" cy="134190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If you have existing code that uses the </a:t>
            </a:r>
            <a:r>
              <a:rPr lang="en-US" sz="1400" b="0" dirty="0" err="1"/>
              <a:t>Newtonsoft</a:t>
            </a:r>
            <a:r>
              <a:rPr lang="en-US" sz="1400" b="0" dirty="0"/>
              <a:t> Json.NET library and you want to migrate to the new </a:t>
            </a:r>
            <a:r>
              <a:rPr lang="en-US" sz="1400" b="0" dirty="0" err="1">
                <a:latin typeface="Courier New" panose="02070309020205020404" pitchFamily="49" charset="0"/>
                <a:cs typeface="Courier New" panose="02070309020205020404" pitchFamily="49" charset="0"/>
              </a:rPr>
              <a:t>System.Text.Json</a:t>
            </a:r>
            <a:r>
              <a:rPr lang="en-US" sz="1400" b="0" dirty="0">
                <a:latin typeface="Courier New" panose="02070309020205020404" pitchFamily="49" charset="0"/>
                <a:cs typeface="Courier New" panose="02070309020205020404" pitchFamily="49" charset="0"/>
              </a:rPr>
              <a:t> </a:t>
            </a:r>
            <a:r>
              <a:rPr lang="en-US" sz="1400" b="0" dirty="0"/>
              <a:t>namespace, then Microsoft has specific documentation for that, which you will find at the following link:</a:t>
            </a:r>
          </a:p>
          <a:p>
            <a:r>
              <a:rPr lang="en-US" sz="1400" b="0" dirty="0"/>
              <a:t>https://docs.microsoft.com/en-us/dotnet/standard/serialization/system-text-json-migrate-from-newtonsoft-how-to</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477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6488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the filesystem</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Managing drives, directories, files and paths</a:t>
            </a:r>
          </a:p>
        </p:txBody>
      </p:sp>
      <p:sp>
        <p:nvSpPr>
          <p:cNvPr id="9" name="TextBox 8">
            <a:extLst>
              <a:ext uri="{FF2B5EF4-FFF2-40B4-BE49-F238E27FC236}">
                <a16:creationId xmlns:a16="http://schemas.microsoft.com/office/drawing/2014/main" id="{C48B595F-49E4-4182-BE8D-96A2C2BBE076}"/>
              </a:ext>
            </a:extLst>
          </p:cNvPr>
          <p:cNvSpPr txBox="1"/>
          <p:nvPr/>
        </p:nvSpPr>
        <p:spPr>
          <a:xfrm>
            <a:off x="360937" y="855034"/>
            <a:ext cx="11450063" cy="486287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lnSpc>
                <a:spcPct val="100000"/>
              </a:lnSpc>
              <a:buFont typeface="Arial" panose="020B0604020202020204" pitchFamily="34" charset="0"/>
              <a:buChar char="•"/>
            </a:pPr>
            <a:r>
              <a:rPr lang="en-US" sz="1400" b="0" dirty="0"/>
              <a:t>to manage </a:t>
            </a:r>
            <a:r>
              <a:rPr lang="en-US" sz="1400" dirty="0"/>
              <a:t>directories</a:t>
            </a:r>
            <a:r>
              <a:rPr lang="en-US" sz="1400" b="0" dirty="0"/>
              <a:t>, use the </a:t>
            </a:r>
            <a:r>
              <a:rPr lang="en-US" sz="1400" b="0" dirty="0">
                <a:latin typeface="Courier New" panose="02070309020205020404" pitchFamily="49" charset="0"/>
                <a:cs typeface="Courier New" panose="02070309020205020404" pitchFamily="49" charset="0"/>
              </a:rPr>
              <a:t>Directory</a:t>
            </a:r>
            <a:r>
              <a:rPr lang="en-US" sz="1400" b="0" dirty="0"/>
              <a:t>, </a:t>
            </a:r>
            <a:r>
              <a:rPr lang="en-US" sz="1400" b="0" dirty="0">
                <a:latin typeface="Courier New" panose="02070309020205020404" pitchFamily="49" charset="0"/>
                <a:cs typeface="Courier New" panose="02070309020205020404" pitchFamily="49" charset="0"/>
              </a:rPr>
              <a:t>Path</a:t>
            </a:r>
            <a:r>
              <a:rPr lang="en-US" sz="1400" b="0" dirty="0"/>
              <a:t>, and </a:t>
            </a:r>
            <a:r>
              <a:rPr lang="en-US" sz="1400" b="0" dirty="0">
                <a:latin typeface="Courier New" panose="02070309020205020404" pitchFamily="49" charset="0"/>
                <a:cs typeface="Courier New" panose="02070309020205020404" pitchFamily="49" charset="0"/>
              </a:rPr>
              <a:t>Environment</a:t>
            </a:r>
            <a:r>
              <a:rPr lang="en-US" sz="1400" b="0" dirty="0"/>
              <a:t> static classes: these types include many members for working with the filesystem</a:t>
            </a:r>
            <a:br>
              <a:rPr lang="en-US" sz="1400" b="0" dirty="0"/>
            </a:br>
            <a:r>
              <a:rPr lang="en-US" sz="1400" b="0" dirty="0"/>
              <a:t>when constructing custom paths, you must be careful to write your code so that it makes no assumptions about the platform, for example, what to use for the directory separator character, so use </a:t>
            </a:r>
            <a:r>
              <a:rPr lang="en-US" sz="1400" b="0" dirty="0">
                <a:latin typeface="Courier New" panose="02070309020205020404" pitchFamily="49" charset="0"/>
                <a:cs typeface="Courier New" panose="02070309020205020404" pitchFamily="49" charset="0"/>
              </a:rPr>
              <a:t>Combine</a:t>
            </a:r>
          </a:p>
          <a:p>
            <a:pPr marL="285750" indent="-285750">
              <a:lnSpc>
                <a:spcPct val="100000"/>
              </a:lnSpc>
              <a:buFont typeface="Arial" panose="020B0604020202020204" pitchFamily="34" charset="0"/>
              <a:buChar char="•"/>
            </a:pPr>
            <a:r>
              <a:rPr lang="en-US" sz="1400" b="0" dirty="0"/>
              <a:t>to manage </a:t>
            </a:r>
            <a:r>
              <a:rPr lang="en-US" sz="1400" dirty="0"/>
              <a:t>drives</a:t>
            </a:r>
            <a:r>
              <a:rPr lang="en-US" sz="1400" b="0" dirty="0"/>
              <a:t>, use the </a:t>
            </a:r>
            <a:r>
              <a:rPr lang="en-US" sz="1400" b="0" dirty="0" err="1">
                <a:latin typeface="Courier New" panose="02070309020205020404" pitchFamily="49" charset="0"/>
                <a:cs typeface="Courier New" panose="02070309020205020404" pitchFamily="49" charset="0"/>
              </a:rPr>
              <a:t>DriveInfo</a:t>
            </a:r>
            <a:r>
              <a:rPr lang="en-US" sz="1400" b="0" dirty="0"/>
              <a:t> type, which has a static method that returns information about all the drives connected to your computer</a:t>
            </a:r>
            <a:br>
              <a:rPr lang="en-US" sz="1400" b="0" dirty="0"/>
            </a:br>
            <a:r>
              <a:rPr lang="en-US" sz="1400" b="0" dirty="0"/>
              <a:t>each drive has a drive type</a:t>
            </a:r>
            <a:br>
              <a:rPr lang="en-US" sz="1400" b="0" dirty="0"/>
            </a:br>
            <a:r>
              <a:rPr lang="en-US" sz="1400" dirty="0"/>
              <a:t>NOTE</a:t>
            </a:r>
            <a:r>
              <a:rPr lang="en-US" sz="1400" b="0" dirty="0"/>
              <a:t>: check that a drive is ready before reading properties such as </a:t>
            </a:r>
            <a:r>
              <a:rPr lang="en-US" sz="1400" b="0" dirty="0" err="1">
                <a:latin typeface="Courier New" panose="02070309020205020404" pitchFamily="49" charset="0"/>
                <a:cs typeface="Courier New" panose="02070309020205020404" pitchFamily="49" charset="0"/>
              </a:rPr>
              <a:t>TotalSize</a:t>
            </a:r>
            <a:r>
              <a:rPr lang="en-US" sz="1400" b="0" dirty="0"/>
              <a:t> or you will see an exception thrown with removable drives</a:t>
            </a:r>
          </a:p>
          <a:p>
            <a:pPr marL="285750" indent="-285750">
              <a:lnSpc>
                <a:spcPct val="100000"/>
              </a:lnSpc>
              <a:buFont typeface="Arial" panose="020B0604020202020204" pitchFamily="34" charset="0"/>
              <a:buChar char="•"/>
            </a:pPr>
            <a:r>
              <a:rPr lang="en-US" sz="1400" b="0" dirty="0"/>
              <a:t>when working with </a:t>
            </a:r>
            <a:r>
              <a:rPr lang="en-US" sz="1400" dirty="0"/>
              <a:t>files</a:t>
            </a:r>
            <a:r>
              <a:rPr lang="en-US" sz="1400" b="0" dirty="0"/>
              <a:t>, you can use the </a:t>
            </a:r>
            <a:r>
              <a:rPr lang="en-US" sz="1400" b="0" dirty="0">
                <a:latin typeface="Courier New" panose="02070309020205020404" pitchFamily="49" charset="0"/>
                <a:cs typeface="Courier New" panose="02070309020205020404" pitchFamily="49" charset="0"/>
              </a:rPr>
              <a:t>File</a:t>
            </a:r>
            <a:r>
              <a:rPr lang="en-US" sz="1400" b="0" dirty="0"/>
              <a:t> type</a:t>
            </a:r>
          </a:p>
          <a:p>
            <a:pPr marL="285750" indent="-285750">
              <a:lnSpc>
                <a:spcPct val="100000"/>
              </a:lnSpc>
              <a:buFont typeface="Arial" panose="020B0604020202020204" pitchFamily="34" charset="0"/>
              <a:buChar char="•"/>
            </a:pPr>
            <a:r>
              <a:rPr lang="en-US" sz="1400" b="0" dirty="0"/>
              <a:t>to work with </a:t>
            </a:r>
            <a:r>
              <a:rPr lang="en-US" sz="1400" dirty="0"/>
              <a:t>parts of a path</a:t>
            </a:r>
            <a:r>
              <a:rPr lang="en-US" sz="1400" b="0" dirty="0"/>
              <a:t>; for example, you might want to extract just the folder name, the filename, or the extension or you need to generate temporary folders and filenames, You can use </a:t>
            </a:r>
            <a:r>
              <a:rPr lang="en-US" sz="1400" b="0" dirty="0">
                <a:latin typeface="Courier New" panose="02070309020205020404" pitchFamily="49" charset="0"/>
                <a:cs typeface="Courier New" panose="02070309020205020404" pitchFamily="49" charset="0"/>
              </a:rPr>
              <a:t>Path</a:t>
            </a:r>
            <a:r>
              <a:rPr lang="en-US" sz="1400" b="0" dirty="0"/>
              <a:t> class</a:t>
            </a:r>
            <a:br>
              <a:rPr lang="en-US" sz="1400" b="0" dirty="0"/>
            </a:br>
            <a:r>
              <a:rPr lang="en-US" sz="1400" b="0" dirty="0" err="1">
                <a:latin typeface="Courier New" panose="02070309020205020404" pitchFamily="49" charset="0"/>
                <a:cs typeface="Courier New" panose="02070309020205020404" pitchFamily="49" charset="0"/>
              </a:rPr>
              <a:t>GetTempFileName</a:t>
            </a:r>
            <a:r>
              <a:rPr lang="en-US" sz="1400" b="0" dirty="0"/>
              <a:t> creates a zero-byte file and returns its name, ready for you to use. </a:t>
            </a:r>
            <a:r>
              <a:rPr lang="en-US" sz="1400" b="0" dirty="0" err="1">
                <a:latin typeface="Courier New" panose="02070309020205020404" pitchFamily="49" charset="0"/>
                <a:cs typeface="Courier New" panose="02070309020205020404" pitchFamily="49" charset="0"/>
              </a:rPr>
              <a:t>GetRandomFileName</a:t>
            </a:r>
            <a:r>
              <a:rPr lang="en-US" sz="1400" b="0" dirty="0"/>
              <a:t> just returns a filename; it doesn't create the file.</a:t>
            </a:r>
          </a:p>
          <a:p>
            <a:pPr marL="285750" indent="-285750">
              <a:lnSpc>
                <a:spcPct val="100000"/>
              </a:lnSpc>
              <a:buFont typeface="Arial" panose="020B0604020202020204" pitchFamily="34" charset="0"/>
              <a:buChar char="•"/>
            </a:pPr>
            <a:endParaRPr lang="en-US" sz="1400" b="0" dirty="0"/>
          </a:p>
          <a:p>
            <a:pPr marL="285750" indent="-285750">
              <a:lnSpc>
                <a:spcPct val="100000"/>
              </a:lnSpc>
              <a:buFont typeface="Arial" panose="020B0604020202020204" pitchFamily="34" charset="0"/>
              <a:buChar char="•"/>
            </a:pP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736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6488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the filesystem</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Getting file information</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65282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to get more information about a file or directory, for example, its size or when it was last accessed, you can create an instance of the </a:t>
            </a:r>
            <a:r>
              <a:rPr lang="en-US" sz="1400" b="0" dirty="0" err="1">
                <a:latin typeface="Courier New" panose="02070309020205020404" pitchFamily="49" charset="0"/>
                <a:cs typeface="Courier New" panose="02070309020205020404" pitchFamily="49" charset="0"/>
              </a:rPr>
              <a:t>FileInfo</a:t>
            </a:r>
            <a:r>
              <a:rPr lang="en-US" sz="1400" b="0" dirty="0"/>
              <a:t> or </a:t>
            </a:r>
            <a:r>
              <a:rPr lang="en-US" sz="1400" b="0" dirty="0" err="1">
                <a:latin typeface="Courier New" panose="02070309020205020404" pitchFamily="49" charset="0"/>
                <a:cs typeface="Courier New" panose="02070309020205020404" pitchFamily="49" charset="0"/>
              </a:rPr>
              <a:t>DirectoryInfo</a:t>
            </a:r>
            <a:r>
              <a:rPr lang="en-US" sz="1400" b="0" dirty="0"/>
              <a:t> class</a:t>
            </a:r>
          </a:p>
          <a:p>
            <a:r>
              <a:rPr lang="en-US" sz="1400" b="0" dirty="0" err="1">
                <a:latin typeface="Courier New" panose="02070309020205020404" pitchFamily="49" charset="0"/>
                <a:cs typeface="Courier New" panose="02070309020205020404" pitchFamily="49" charset="0"/>
              </a:rPr>
              <a:t>FileInfo</a:t>
            </a:r>
            <a:r>
              <a:rPr lang="en-US" sz="1400" b="0" dirty="0"/>
              <a:t> and </a:t>
            </a:r>
            <a:r>
              <a:rPr lang="en-US" sz="1400" b="0" dirty="0" err="1">
                <a:latin typeface="Courier New" panose="02070309020205020404" pitchFamily="49" charset="0"/>
                <a:cs typeface="Courier New" panose="02070309020205020404" pitchFamily="49" charset="0"/>
              </a:rPr>
              <a:t>DirectoryInfo</a:t>
            </a:r>
            <a:r>
              <a:rPr lang="en-US" sz="1400" b="0" dirty="0"/>
              <a:t> both inherit from </a:t>
            </a:r>
            <a:r>
              <a:rPr lang="en-US" sz="1400" b="0" dirty="0" err="1">
                <a:latin typeface="Courier New" panose="02070309020205020404" pitchFamily="49" charset="0"/>
                <a:cs typeface="Courier New" panose="02070309020205020404" pitchFamily="49" charset="0"/>
              </a:rPr>
              <a:t>FileSystemInfo</a:t>
            </a:r>
            <a:r>
              <a:rPr lang="en-US" sz="1400" b="0" dirty="0"/>
              <a:t>, so they both have members such as </a:t>
            </a:r>
            <a:r>
              <a:rPr lang="en-US" sz="1400" b="0" dirty="0" err="1">
                <a:latin typeface="Courier New" panose="02070309020205020404" pitchFamily="49" charset="0"/>
                <a:cs typeface="Courier New" panose="02070309020205020404" pitchFamily="49" charset="0"/>
              </a:rPr>
              <a:t>LastAccessTime</a:t>
            </a:r>
            <a:r>
              <a:rPr lang="en-US" sz="1400" b="0" dirty="0"/>
              <a:t> and </a:t>
            </a:r>
            <a:r>
              <a:rPr lang="en-US" sz="1400" b="0" dirty="0">
                <a:latin typeface="Courier New" panose="02070309020205020404" pitchFamily="49" charset="0"/>
                <a:cs typeface="Courier New" panose="02070309020205020404" pitchFamily="49" charset="0"/>
              </a:rPr>
              <a:t>Delete</a:t>
            </a:r>
            <a:r>
              <a:rPr lang="en-US" sz="1400" b="0" dirty="0"/>
              <a:t>, as well as extra members specific to themselves:</a:t>
            </a:r>
          </a:p>
        </p:txBody>
      </p:sp>
      <p:graphicFrame>
        <p:nvGraphicFramePr>
          <p:cNvPr id="5" name="Table 8">
            <a:extLst>
              <a:ext uri="{FF2B5EF4-FFF2-40B4-BE49-F238E27FC236}">
                <a16:creationId xmlns:a16="http://schemas.microsoft.com/office/drawing/2014/main" id="{BF540455-C67B-47F6-8ACB-13EF9E31F137}"/>
              </a:ext>
            </a:extLst>
          </p:cNvPr>
          <p:cNvGraphicFramePr>
            <a:graphicFrameLocks noGrp="1"/>
          </p:cNvGraphicFramePr>
          <p:nvPr>
            <p:extLst>
              <p:ext uri="{D42A27DB-BD31-4B8C-83A1-F6EECF244321}">
                <p14:modId xmlns:p14="http://schemas.microsoft.com/office/powerpoint/2010/main" val="1443547281"/>
              </p:ext>
            </p:extLst>
          </p:nvPr>
        </p:nvGraphicFramePr>
        <p:xfrm>
          <a:off x="360936" y="2597234"/>
          <a:ext cx="11450064" cy="3845560"/>
        </p:xfrm>
        <a:graphic>
          <a:graphicData uri="http://schemas.openxmlformats.org/drawingml/2006/table">
            <a:tbl>
              <a:tblPr firstRow="1" bandRow="1">
                <a:tableStyleId>{5C22544A-7EE6-4342-B048-85BDC9FD1C3A}</a:tableStyleId>
              </a:tblPr>
              <a:tblGrid>
                <a:gridCol w="1912872">
                  <a:extLst>
                    <a:ext uri="{9D8B030D-6E8A-4147-A177-3AD203B41FA5}">
                      <a16:colId xmlns:a16="http://schemas.microsoft.com/office/drawing/2014/main" val="963619996"/>
                    </a:ext>
                  </a:extLst>
                </a:gridCol>
                <a:gridCol w="9537192">
                  <a:extLst>
                    <a:ext uri="{9D8B030D-6E8A-4147-A177-3AD203B41FA5}">
                      <a16:colId xmlns:a16="http://schemas.microsoft.com/office/drawing/2014/main" val="3984756636"/>
                    </a:ext>
                  </a:extLst>
                </a:gridCol>
              </a:tblGrid>
              <a:tr h="370840">
                <a:tc>
                  <a:txBody>
                    <a:bodyPr/>
                    <a:lstStyle/>
                    <a:p>
                      <a:r>
                        <a:rPr lang="it-IT" sz="1400" dirty="0">
                          <a:latin typeface="Arial" panose="020B0604020202020204" pitchFamily="34" charset="0"/>
                          <a:cs typeface="Arial" panose="020B0604020202020204" pitchFamily="34" charset="0"/>
                        </a:rPr>
                        <a:t>Class</a:t>
                      </a:r>
                    </a:p>
                  </a:txBody>
                  <a:tcPr/>
                </a:tc>
                <a:tc>
                  <a:txBody>
                    <a:bodyPr/>
                    <a:lstStyle/>
                    <a:p>
                      <a:r>
                        <a:rPr lang="it-IT" sz="1400" dirty="0" err="1">
                          <a:latin typeface="Arial" panose="020B0604020202020204" pitchFamily="34" charset="0"/>
                          <a:cs typeface="Arial" panose="020B0604020202020204" pitchFamily="34" charset="0"/>
                        </a:rPr>
                        <a:t>Members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83403477"/>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FileSystemInfo</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it-IT" sz="1400" dirty="0">
                          <a:latin typeface="Arial" panose="020B0604020202020204" pitchFamily="34" charset="0"/>
                          <a:cs typeface="Arial" panose="020B0604020202020204" pitchFamily="34" charset="0"/>
                        </a:rPr>
                        <a:t>Fields: </a:t>
                      </a:r>
                      <a:r>
                        <a:rPr lang="it-IT" sz="1400" dirty="0" err="1">
                          <a:latin typeface="Courier New" panose="02070309020205020404" pitchFamily="49" charset="0"/>
                          <a:cs typeface="Courier New" panose="02070309020205020404" pitchFamily="49" charset="0"/>
                        </a:rPr>
                        <a:t>FullPath</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OriginalPath</a:t>
                      </a:r>
                      <a:endParaRPr lang="it-IT" sz="1400" dirty="0">
                        <a:latin typeface="Courier New" panose="02070309020205020404" pitchFamily="49" charset="0"/>
                        <a:cs typeface="Courier New" panose="02070309020205020404" pitchFamily="49" charset="0"/>
                      </a:endParaRPr>
                    </a:p>
                    <a:p>
                      <a:endParaRPr lang="it-IT" sz="1400" dirty="0">
                        <a:latin typeface="Arial" panose="020B0604020202020204" pitchFamily="34" charset="0"/>
                        <a:cs typeface="Arial" panose="020B0604020202020204" pitchFamily="34" charset="0"/>
                      </a:endParaRPr>
                    </a:p>
                    <a:p>
                      <a:r>
                        <a:rPr lang="it-IT" sz="1400" dirty="0" err="1">
                          <a:latin typeface="Arial" panose="020B0604020202020204" pitchFamily="34" charset="0"/>
                          <a:cs typeface="Arial" panose="020B0604020202020204" pitchFamily="34" charset="0"/>
                        </a:rPr>
                        <a:t>Properties</a:t>
                      </a:r>
                      <a:r>
                        <a:rPr lang="it-IT" sz="1400" dirty="0">
                          <a:latin typeface="Arial" panose="020B0604020202020204" pitchFamily="34" charset="0"/>
                          <a:cs typeface="Arial" panose="020B0604020202020204" pitchFamily="34"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Attributes</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CreationTime</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CreationTimeUtc</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Exists</a:t>
                      </a:r>
                      <a:r>
                        <a:rPr lang="it-IT" sz="1400" kern="1200" dirty="0">
                          <a:solidFill>
                            <a:schemeClr val="dk1"/>
                          </a:solidFill>
                          <a:latin typeface="Courier New" panose="02070309020205020404" pitchFamily="49" charset="0"/>
                          <a:ea typeface="+mn-ea"/>
                          <a:cs typeface="Courier New" panose="02070309020205020404" pitchFamily="49" charset="0"/>
                        </a:rPr>
                        <a:t>, Extension, </a:t>
                      </a:r>
                      <a:r>
                        <a:rPr lang="it-IT" sz="1400" kern="1200" dirty="0" err="1">
                          <a:solidFill>
                            <a:schemeClr val="dk1"/>
                          </a:solidFill>
                          <a:latin typeface="Courier New" panose="02070309020205020404" pitchFamily="49" charset="0"/>
                          <a:ea typeface="+mn-ea"/>
                          <a:cs typeface="Courier New" panose="02070309020205020404" pitchFamily="49" charset="0"/>
                        </a:rPr>
                        <a:t>FullName</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LastAccessTime</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LastAccessTimeUtc</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LastWriteTime</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LastWriteTimeUtc</a:t>
                      </a:r>
                      <a:r>
                        <a:rPr lang="it-IT" sz="1400" kern="1200" dirty="0">
                          <a:solidFill>
                            <a:schemeClr val="dk1"/>
                          </a:solidFill>
                          <a:latin typeface="Courier New" panose="02070309020205020404" pitchFamily="49" charset="0"/>
                          <a:ea typeface="+mn-ea"/>
                          <a:cs typeface="Courier New" panose="02070309020205020404" pitchFamily="49" charset="0"/>
                        </a:rPr>
                        <a:t>, Name</a:t>
                      </a:r>
                    </a:p>
                    <a:p>
                      <a:endParaRPr lang="it-IT" sz="1400" dirty="0">
                        <a:latin typeface="Arial" panose="020B0604020202020204" pitchFamily="34" charset="0"/>
                        <a:cs typeface="Arial" panose="020B0604020202020204" pitchFamily="34" charset="0"/>
                      </a:endParaRPr>
                    </a:p>
                    <a:p>
                      <a:r>
                        <a:rPr lang="it-IT" sz="1400" dirty="0" err="1">
                          <a:latin typeface="Arial" panose="020B0604020202020204" pitchFamily="34" charset="0"/>
                          <a:cs typeface="Arial" panose="020B0604020202020204" pitchFamily="34" charset="0"/>
                        </a:rPr>
                        <a:t>Methods</a:t>
                      </a:r>
                      <a:r>
                        <a:rPr lang="it-IT" sz="1400" dirty="0">
                          <a:latin typeface="Arial" panose="020B0604020202020204" pitchFamily="34" charset="0"/>
                          <a:cs typeface="Arial" panose="020B0604020202020204" pitchFamily="34" charset="0"/>
                        </a:rPr>
                        <a:t>: </a:t>
                      </a:r>
                      <a:r>
                        <a:rPr lang="it-IT" sz="1400" kern="1200" dirty="0">
                          <a:solidFill>
                            <a:schemeClr val="dk1"/>
                          </a:solidFill>
                          <a:latin typeface="Courier New" panose="02070309020205020404" pitchFamily="49" charset="0"/>
                          <a:ea typeface="+mn-ea"/>
                          <a:cs typeface="Courier New" panose="02070309020205020404" pitchFamily="49" charset="0"/>
                        </a:rPr>
                        <a:t>Delete, </a:t>
                      </a:r>
                      <a:r>
                        <a:rPr lang="it-IT" sz="1400" kern="1200" dirty="0" err="1">
                          <a:solidFill>
                            <a:schemeClr val="dk1"/>
                          </a:solidFill>
                          <a:latin typeface="Courier New" panose="02070309020205020404" pitchFamily="49" charset="0"/>
                          <a:ea typeface="+mn-ea"/>
                          <a:cs typeface="Courier New" panose="02070309020205020404" pitchFamily="49" charset="0"/>
                        </a:rPr>
                        <a:t>GetObjectData</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Refresh</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470740021"/>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DirectoryInfo</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it-IT" sz="1400" dirty="0" err="1">
                          <a:latin typeface="Arial" panose="020B0604020202020204" pitchFamily="34" charset="0"/>
                          <a:cs typeface="Arial" panose="020B0604020202020204" pitchFamily="34" charset="0"/>
                        </a:rPr>
                        <a:t>Properties</a:t>
                      </a:r>
                      <a:r>
                        <a:rPr lang="it-IT" sz="1400" dirty="0">
                          <a:latin typeface="Arial" panose="020B0604020202020204" pitchFamily="34" charset="0"/>
                          <a:cs typeface="Arial" panose="020B0604020202020204" pitchFamily="34" charset="0"/>
                        </a:rPr>
                        <a:t>: </a:t>
                      </a:r>
                      <a:r>
                        <a:rPr lang="it-IT" sz="1400" kern="1200" dirty="0">
                          <a:solidFill>
                            <a:schemeClr val="dk1"/>
                          </a:solidFill>
                          <a:latin typeface="Courier New" panose="02070309020205020404" pitchFamily="49" charset="0"/>
                          <a:ea typeface="+mn-ea"/>
                          <a:cs typeface="Courier New" panose="02070309020205020404" pitchFamily="49" charset="0"/>
                        </a:rPr>
                        <a:t>Parent, Root</a:t>
                      </a:r>
                    </a:p>
                    <a:p>
                      <a:endParaRPr lang="it-IT" sz="1400" dirty="0">
                        <a:latin typeface="Arial" panose="020B0604020202020204" pitchFamily="34" charset="0"/>
                        <a:cs typeface="Arial" panose="020B0604020202020204" pitchFamily="34" charset="0"/>
                      </a:endParaRPr>
                    </a:p>
                    <a:p>
                      <a:r>
                        <a:rPr lang="it-IT" sz="1400" dirty="0" err="1">
                          <a:latin typeface="Arial" panose="020B0604020202020204" pitchFamily="34" charset="0"/>
                          <a:cs typeface="Arial" panose="020B0604020202020204" pitchFamily="34" charset="0"/>
                        </a:rPr>
                        <a:t>Methods</a:t>
                      </a:r>
                      <a:r>
                        <a:rPr lang="it-IT" sz="1400" dirty="0">
                          <a:latin typeface="Arial" panose="020B0604020202020204" pitchFamily="34" charset="0"/>
                          <a:cs typeface="Arial" panose="020B0604020202020204" pitchFamily="34" charset="0"/>
                        </a:rPr>
                        <a:t>: </a:t>
                      </a:r>
                      <a:r>
                        <a:rPr lang="it-IT" sz="1400" kern="1200" dirty="0">
                          <a:solidFill>
                            <a:schemeClr val="dk1"/>
                          </a:solidFill>
                          <a:latin typeface="Courier New" panose="02070309020205020404" pitchFamily="49" charset="0"/>
                          <a:ea typeface="+mn-ea"/>
                          <a:cs typeface="Courier New" panose="02070309020205020404" pitchFamily="49" charset="0"/>
                        </a:rPr>
                        <a:t>Create, </a:t>
                      </a:r>
                      <a:r>
                        <a:rPr lang="it-IT" sz="1400" kern="1200" dirty="0" err="1">
                          <a:solidFill>
                            <a:schemeClr val="dk1"/>
                          </a:solidFill>
                          <a:latin typeface="Courier New" panose="02070309020205020404" pitchFamily="49" charset="0"/>
                          <a:ea typeface="+mn-ea"/>
                          <a:cs typeface="Courier New" panose="02070309020205020404" pitchFamily="49" charset="0"/>
                        </a:rPr>
                        <a:t>CreateSubdirectory</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EnumerateDirectories</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EnumerateFiles</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EnumerateFileSystemInfos</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GetAccessControl</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GetDirectories</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GetFiles</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GetFileSystemInfos</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MoveTo</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SetAccessControl</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3713148262"/>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FileInfo</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it-IT" sz="1400" dirty="0" err="1">
                          <a:latin typeface="Arial" panose="020B0604020202020204" pitchFamily="34" charset="0"/>
                          <a:cs typeface="Arial" panose="020B0604020202020204" pitchFamily="34" charset="0"/>
                        </a:rPr>
                        <a:t>Properties</a:t>
                      </a:r>
                      <a:r>
                        <a:rPr lang="it-IT" sz="1400" dirty="0">
                          <a:latin typeface="Arial" panose="020B0604020202020204" pitchFamily="34" charset="0"/>
                          <a:cs typeface="Arial" panose="020B0604020202020204" pitchFamily="34" charset="0"/>
                        </a:rPr>
                        <a:t>: </a:t>
                      </a:r>
                      <a:r>
                        <a:rPr lang="it-IT" sz="1400" kern="1200" dirty="0">
                          <a:solidFill>
                            <a:schemeClr val="dk1"/>
                          </a:solidFill>
                          <a:latin typeface="Courier New" panose="02070309020205020404" pitchFamily="49" charset="0"/>
                          <a:ea typeface="+mn-ea"/>
                          <a:cs typeface="Courier New" panose="02070309020205020404" pitchFamily="49" charset="0"/>
                        </a:rPr>
                        <a:t>Directory, </a:t>
                      </a:r>
                      <a:r>
                        <a:rPr lang="it-IT" sz="1400" kern="1200" dirty="0" err="1">
                          <a:solidFill>
                            <a:schemeClr val="dk1"/>
                          </a:solidFill>
                          <a:latin typeface="Courier New" panose="02070309020205020404" pitchFamily="49" charset="0"/>
                          <a:ea typeface="+mn-ea"/>
                          <a:cs typeface="Courier New" panose="02070309020205020404" pitchFamily="49" charset="0"/>
                        </a:rPr>
                        <a:t>DirectoryName</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IsReadOnly</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Length</a:t>
                      </a:r>
                      <a:endParaRPr lang="it-IT" sz="1400" kern="1200" dirty="0">
                        <a:solidFill>
                          <a:schemeClr val="dk1"/>
                        </a:solidFill>
                        <a:latin typeface="Courier New" panose="02070309020205020404" pitchFamily="49" charset="0"/>
                        <a:ea typeface="+mn-ea"/>
                        <a:cs typeface="Courier New" panose="02070309020205020404" pitchFamily="49" charset="0"/>
                      </a:endParaRPr>
                    </a:p>
                    <a:p>
                      <a:endParaRPr lang="it-IT" sz="1400" dirty="0">
                        <a:latin typeface="Arial" panose="020B0604020202020204" pitchFamily="34" charset="0"/>
                        <a:cs typeface="Arial" panose="020B0604020202020204" pitchFamily="34" charset="0"/>
                      </a:endParaRPr>
                    </a:p>
                    <a:p>
                      <a:r>
                        <a:rPr lang="it-IT" sz="1400" dirty="0" err="1">
                          <a:latin typeface="Arial" panose="020B0604020202020204" pitchFamily="34" charset="0"/>
                          <a:cs typeface="Arial" panose="020B0604020202020204" pitchFamily="34" charset="0"/>
                        </a:rPr>
                        <a:t>Methods</a:t>
                      </a:r>
                      <a:r>
                        <a:rPr lang="it-IT" sz="1400" dirty="0">
                          <a:latin typeface="Arial" panose="020B0604020202020204" pitchFamily="34" charset="0"/>
                          <a:cs typeface="Arial" panose="020B0604020202020204" pitchFamily="34"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AppendText</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CopyTo</a:t>
                      </a:r>
                      <a:r>
                        <a:rPr lang="it-IT" sz="1400" kern="1200" dirty="0">
                          <a:solidFill>
                            <a:schemeClr val="dk1"/>
                          </a:solidFill>
                          <a:latin typeface="Courier New" panose="02070309020205020404" pitchFamily="49" charset="0"/>
                          <a:ea typeface="+mn-ea"/>
                          <a:cs typeface="Courier New" panose="02070309020205020404" pitchFamily="49" charset="0"/>
                        </a:rPr>
                        <a:t>, Create, </a:t>
                      </a:r>
                      <a:r>
                        <a:rPr lang="it-IT" sz="1400" kern="1200" dirty="0" err="1">
                          <a:solidFill>
                            <a:schemeClr val="dk1"/>
                          </a:solidFill>
                          <a:latin typeface="Courier New" panose="02070309020205020404" pitchFamily="49" charset="0"/>
                          <a:ea typeface="+mn-ea"/>
                          <a:cs typeface="Courier New" panose="02070309020205020404" pitchFamily="49" charset="0"/>
                        </a:rPr>
                        <a:t>CreateText</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Decrypt</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Encrypt</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GetAccessControl</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MoveTo</a:t>
                      </a:r>
                      <a:r>
                        <a:rPr lang="it-IT" sz="1400" kern="1200" dirty="0">
                          <a:solidFill>
                            <a:schemeClr val="dk1"/>
                          </a:solidFill>
                          <a:latin typeface="Courier New" panose="02070309020205020404" pitchFamily="49" charset="0"/>
                          <a:ea typeface="+mn-ea"/>
                          <a:cs typeface="Courier New" panose="02070309020205020404" pitchFamily="49" charset="0"/>
                        </a:rPr>
                        <a:t>, Open, </a:t>
                      </a:r>
                      <a:r>
                        <a:rPr lang="it-IT" sz="1400" kern="1200" dirty="0" err="1">
                          <a:solidFill>
                            <a:schemeClr val="dk1"/>
                          </a:solidFill>
                          <a:latin typeface="Courier New" panose="02070309020205020404" pitchFamily="49" charset="0"/>
                          <a:ea typeface="+mn-ea"/>
                          <a:cs typeface="Courier New" panose="02070309020205020404" pitchFamily="49" charset="0"/>
                        </a:rPr>
                        <a:t>OpenRead</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OpenText</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OpenWrite</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Replace</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SetAccessControl</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923644487"/>
                  </a:ext>
                </a:extLst>
              </a:tr>
            </a:tbl>
          </a:graphicData>
        </a:graphic>
      </p:graphicFrame>
    </p:spTree>
    <p:extLst>
      <p:ext uri="{BB962C8B-B14F-4D97-AF65-F5344CB8AC3E}">
        <p14:creationId xmlns:p14="http://schemas.microsoft.com/office/powerpoint/2010/main" val="203724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6488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the filesystem</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how you work with files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8993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when working with files, you often need to control how they are opened</a:t>
            </a:r>
          </a:p>
          <a:p>
            <a:r>
              <a:rPr lang="en-US" sz="1400" b="0" dirty="0"/>
              <a:t>the </a:t>
            </a:r>
            <a:r>
              <a:rPr lang="en-US" sz="1400" b="0" dirty="0" err="1">
                <a:latin typeface="Courier New" panose="02070309020205020404" pitchFamily="49" charset="0"/>
                <a:cs typeface="Courier New" panose="02070309020205020404" pitchFamily="49" charset="0"/>
              </a:rPr>
              <a:t>File.Open</a:t>
            </a:r>
            <a:r>
              <a:rPr lang="en-US" sz="1400" b="0" dirty="0">
                <a:latin typeface="Courier New" panose="02070309020205020404" pitchFamily="49" charset="0"/>
                <a:cs typeface="Courier New" panose="02070309020205020404" pitchFamily="49" charset="0"/>
              </a:rPr>
              <a:t> </a:t>
            </a:r>
            <a:r>
              <a:rPr lang="en-US" sz="1400" b="0" dirty="0"/>
              <a:t>method has overloads to specify additional options using </a:t>
            </a:r>
            <a:r>
              <a:rPr lang="en-US" sz="1400" b="0" dirty="0" err="1">
                <a:latin typeface="Courier New" panose="02070309020205020404" pitchFamily="49" charset="0"/>
                <a:cs typeface="Courier New" panose="02070309020205020404" pitchFamily="49" charset="0"/>
              </a:rPr>
              <a:t>enum</a:t>
            </a:r>
            <a:r>
              <a:rPr lang="en-US" sz="1400" b="0" dirty="0"/>
              <a:t> values:</a:t>
            </a:r>
          </a:p>
          <a:p>
            <a:pPr marL="285750" indent="-285750">
              <a:buFont typeface="Arial" panose="020B0604020202020204" pitchFamily="34" charset="0"/>
              <a:buChar char="•"/>
            </a:pPr>
            <a:r>
              <a:rPr lang="en-US" sz="1400" b="0" dirty="0" err="1">
                <a:latin typeface="Courier New" panose="02070309020205020404" pitchFamily="49" charset="0"/>
                <a:cs typeface="Courier New" panose="02070309020205020404" pitchFamily="49" charset="0"/>
              </a:rPr>
              <a:t>FileMode</a:t>
            </a:r>
            <a:r>
              <a:rPr lang="en-US" sz="1400" b="0" dirty="0"/>
              <a:t>: This controls what you want to do with the file, like </a:t>
            </a:r>
            <a:r>
              <a:rPr lang="en-US" sz="1400" b="0" dirty="0" err="1">
                <a:latin typeface="Courier New" panose="02070309020205020404" pitchFamily="49" charset="0"/>
                <a:cs typeface="Courier New" panose="02070309020205020404" pitchFamily="49" charset="0"/>
              </a:rPr>
              <a:t>CreateNew</a:t>
            </a:r>
            <a:r>
              <a:rPr lang="en-US" sz="1400" b="0" dirty="0"/>
              <a:t>, </a:t>
            </a:r>
            <a:r>
              <a:rPr lang="en-US" sz="1400" b="0" dirty="0" err="1">
                <a:latin typeface="Courier New" panose="02070309020205020404" pitchFamily="49" charset="0"/>
                <a:cs typeface="Courier New" panose="02070309020205020404" pitchFamily="49" charset="0"/>
              </a:rPr>
              <a:t>OpenOrCreate</a:t>
            </a:r>
            <a:r>
              <a:rPr lang="en-US" sz="1400" b="0" dirty="0"/>
              <a:t>, or </a:t>
            </a:r>
            <a:r>
              <a:rPr lang="en-US" sz="1400" b="0" dirty="0">
                <a:latin typeface="Courier New" panose="02070309020205020404" pitchFamily="49" charset="0"/>
                <a:cs typeface="Courier New" panose="02070309020205020404" pitchFamily="49" charset="0"/>
              </a:rPr>
              <a:t>Truncate</a:t>
            </a:r>
            <a:endParaRPr lang="en-US" sz="1400" b="0" dirty="0"/>
          </a:p>
          <a:p>
            <a:pPr marL="285750" indent="-285750">
              <a:buFont typeface="Arial" panose="020B0604020202020204" pitchFamily="34" charset="0"/>
              <a:buChar char="•"/>
            </a:pPr>
            <a:r>
              <a:rPr lang="en-US" sz="1400" b="0" dirty="0" err="1">
                <a:latin typeface="Courier New" panose="02070309020205020404" pitchFamily="49" charset="0"/>
                <a:cs typeface="Courier New" panose="02070309020205020404" pitchFamily="49" charset="0"/>
              </a:rPr>
              <a:t>FileAccess</a:t>
            </a:r>
            <a:r>
              <a:rPr lang="en-US" sz="1400" b="0" dirty="0"/>
              <a:t>: This controls what level of access you need, like </a:t>
            </a:r>
            <a:r>
              <a:rPr lang="en-US" sz="1400" b="0" dirty="0" err="1">
                <a:latin typeface="Courier New" panose="02070309020205020404" pitchFamily="49" charset="0"/>
                <a:cs typeface="Courier New" panose="02070309020205020404" pitchFamily="49" charset="0"/>
              </a:rPr>
              <a:t>ReadWrite</a:t>
            </a:r>
            <a:endParaRPr lang="en-US" sz="1400" b="0" dirty="0"/>
          </a:p>
          <a:p>
            <a:pPr marL="285750" indent="-285750">
              <a:buFont typeface="Arial" panose="020B0604020202020204" pitchFamily="34" charset="0"/>
              <a:buChar char="•"/>
            </a:pPr>
            <a:r>
              <a:rPr lang="en-US" sz="1400" b="0" dirty="0" err="1">
                <a:latin typeface="Courier New" panose="02070309020205020404" pitchFamily="49" charset="0"/>
                <a:cs typeface="Courier New" panose="02070309020205020404" pitchFamily="49" charset="0"/>
              </a:rPr>
              <a:t>FileShare</a:t>
            </a:r>
            <a:r>
              <a:rPr lang="en-US" sz="1400" b="0" dirty="0"/>
              <a:t>: This controls locks on the file to allow other processes the specified level of access, like </a:t>
            </a:r>
            <a:r>
              <a:rPr lang="en-US" sz="1400" b="0" dirty="0">
                <a:latin typeface="Courier New" panose="02070309020205020404" pitchFamily="49" charset="0"/>
                <a:cs typeface="Courier New" panose="02070309020205020404" pitchFamily="49" charset="0"/>
              </a:rPr>
              <a:t>Read</a:t>
            </a:r>
          </a:p>
        </p:txBody>
      </p:sp>
      <p:sp>
        <p:nvSpPr>
          <p:cNvPr id="8" name="TextBox 7">
            <a:extLst>
              <a:ext uri="{FF2B5EF4-FFF2-40B4-BE49-F238E27FC236}">
                <a16:creationId xmlns:a16="http://schemas.microsoft.com/office/drawing/2014/main" id="{E99920BA-C66F-4777-AD6E-DE6414E87733}"/>
              </a:ext>
            </a:extLst>
          </p:cNvPr>
          <p:cNvSpPr txBox="1"/>
          <p:nvPr/>
        </p:nvSpPr>
        <p:spPr>
          <a:xfrm>
            <a:off x="360936" y="4061602"/>
            <a:ext cx="11450063" cy="52322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open a file and read from it, and allow other processes to read it too</a:t>
            </a:r>
          </a:p>
          <a:p>
            <a:r>
              <a:rPr lang="en-US" sz="1400" dirty="0" err="1">
                <a:latin typeface="Courier New" panose="02070309020205020404" pitchFamily="49" charset="0"/>
                <a:cs typeface="Courier New" panose="02070309020205020404" pitchFamily="49" charset="0"/>
              </a:rPr>
              <a:t>FileStream</a:t>
            </a:r>
            <a:r>
              <a:rPr lang="en-US" sz="1400" dirty="0">
                <a:latin typeface="Courier New" panose="02070309020205020404" pitchFamily="49" charset="0"/>
                <a:cs typeface="Courier New" panose="02070309020205020404" pitchFamily="49" charset="0"/>
              </a:rPr>
              <a:t> file = </a:t>
            </a:r>
            <a:r>
              <a:rPr lang="en-US" sz="1400" dirty="0" err="1">
                <a:latin typeface="Courier New" panose="02070309020205020404" pitchFamily="49" charset="0"/>
                <a:cs typeface="Courier New" panose="02070309020205020404" pitchFamily="49" charset="0"/>
              </a:rPr>
              <a:t>File.Open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pathToFile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FileMode.Open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FileAccess.Read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FileShare.Read</a:t>
            </a:r>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E00D8984-160E-4162-B5DB-E59FCD1E2859}"/>
              </a:ext>
            </a:extLst>
          </p:cNvPr>
          <p:cNvSpPr txBox="1"/>
          <p:nvPr/>
        </p:nvSpPr>
        <p:spPr>
          <a:xfrm>
            <a:off x="360935" y="4725994"/>
            <a:ext cx="11450063" cy="71096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400" b="0" dirty="0"/>
              <a:t>there is also an </a:t>
            </a:r>
            <a:r>
              <a:rPr lang="en-US" sz="1400" b="0" dirty="0" err="1">
                <a:latin typeface="Courier New" panose="02070309020205020404" pitchFamily="49" charset="0"/>
                <a:cs typeface="Courier New" panose="02070309020205020404" pitchFamily="49" charset="0"/>
              </a:rPr>
              <a:t>enum</a:t>
            </a:r>
            <a:r>
              <a:rPr lang="en-US" sz="1400" b="0" dirty="0"/>
              <a:t> for attributes of a file as follows</a:t>
            </a:r>
            <a:br>
              <a:rPr lang="en-US" sz="1400" b="0" dirty="0"/>
            </a:br>
            <a:r>
              <a:rPr lang="en-US" sz="1400" b="0" dirty="0" err="1">
                <a:latin typeface="Courier New" panose="02070309020205020404" pitchFamily="49" charset="0"/>
                <a:cs typeface="Courier New" panose="02070309020205020404" pitchFamily="49" charset="0"/>
              </a:rPr>
              <a:t>FileAttributes</a:t>
            </a:r>
            <a:r>
              <a:rPr lang="en-US" sz="1400" b="0" dirty="0"/>
              <a:t>: This is to check a </a:t>
            </a:r>
            <a:r>
              <a:rPr lang="en-US" sz="1400" b="0" dirty="0" err="1">
                <a:latin typeface="Courier New" panose="02070309020205020404" pitchFamily="49" charset="0"/>
                <a:cs typeface="Courier New" panose="02070309020205020404" pitchFamily="49" charset="0"/>
              </a:rPr>
              <a:t>FileSystemInfo</a:t>
            </a:r>
            <a:r>
              <a:rPr lang="en-US" sz="1400" b="0" dirty="0"/>
              <a:t>-derived types' </a:t>
            </a:r>
            <a:r>
              <a:rPr lang="en-US" sz="1400" b="0" dirty="0">
                <a:latin typeface="Courier New" panose="02070309020205020404" pitchFamily="49" charset="0"/>
                <a:cs typeface="Courier New" panose="02070309020205020404" pitchFamily="49" charset="0"/>
              </a:rPr>
              <a:t>Attributes</a:t>
            </a:r>
            <a:r>
              <a:rPr lang="en-US" sz="1400" b="0" dirty="0"/>
              <a:t> property for values like </a:t>
            </a:r>
            <a:r>
              <a:rPr lang="en-US" sz="1400" b="0" dirty="0">
                <a:latin typeface="Courier New" panose="02070309020205020404" pitchFamily="49" charset="0"/>
                <a:cs typeface="Courier New" panose="02070309020205020404" pitchFamily="49" charset="0"/>
              </a:rPr>
              <a:t>Archive</a:t>
            </a:r>
            <a:r>
              <a:rPr lang="en-US" sz="1400" b="0" dirty="0"/>
              <a:t> and </a:t>
            </a:r>
            <a:r>
              <a:rPr lang="en-US" sz="1400" b="0" dirty="0">
                <a:latin typeface="Courier New" panose="02070309020205020404" pitchFamily="49" charset="0"/>
                <a:cs typeface="Courier New" panose="02070309020205020404" pitchFamily="49" charset="0"/>
              </a:rPr>
              <a:t>Encrypted</a:t>
            </a:r>
          </a:p>
        </p:txBody>
      </p:sp>
      <p:sp>
        <p:nvSpPr>
          <p:cNvPr id="11" name="TextBox 10">
            <a:extLst>
              <a:ext uri="{FF2B5EF4-FFF2-40B4-BE49-F238E27FC236}">
                <a16:creationId xmlns:a16="http://schemas.microsoft.com/office/drawing/2014/main" id="{8FF25F60-2248-4CBA-9896-C3314F9EE0F7}"/>
              </a:ext>
            </a:extLst>
          </p:cNvPr>
          <p:cNvSpPr txBox="1"/>
          <p:nvPr/>
        </p:nvSpPr>
        <p:spPr>
          <a:xfrm>
            <a:off x="360935" y="5573628"/>
            <a:ext cx="11450063" cy="738664"/>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this checks a file or directory's attributes</a:t>
            </a:r>
          </a:p>
          <a:p>
            <a:r>
              <a:rPr lang="en-US" sz="1400" dirty="0" err="1">
                <a:latin typeface="Courier New" panose="02070309020205020404" pitchFamily="49" charset="0"/>
                <a:cs typeface="Courier New" panose="02070309020205020404" pitchFamily="49" charset="0"/>
              </a:rPr>
              <a:t>FileInfo</a:t>
            </a:r>
            <a:r>
              <a:rPr lang="en-US" sz="1400" dirty="0">
                <a:latin typeface="Courier New" panose="02070309020205020404" pitchFamily="49" charset="0"/>
                <a:cs typeface="Courier New" panose="02070309020205020404" pitchFamily="49" charset="0"/>
              </a:rPr>
              <a:t> info = new(</a:t>
            </a:r>
            <a:r>
              <a:rPr lang="en-US" sz="1400" dirty="0" err="1">
                <a:latin typeface="Courier New" panose="02070309020205020404" pitchFamily="49" charset="0"/>
                <a:cs typeface="Courier New" panose="02070309020205020404" pitchFamily="49" charset="0"/>
              </a:rPr>
              <a:t>backupFile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WriteLine("Is the backup file compressed? {0}", </a:t>
            </a:r>
            <a:r>
              <a:rPr lang="en-US" sz="1400" dirty="0" err="1">
                <a:latin typeface="Courier New" panose="02070309020205020404" pitchFamily="49" charset="0"/>
                <a:cs typeface="Courier New" panose="02070309020205020404" pitchFamily="49" charset="0"/>
              </a:rPr>
              <a:t>info.Attributes.HasFlag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FileAttributes.Compressed</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2456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23787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a </a:t>
            </a:r>
            <a:r>
              <a:rPr lang="en-US" sz="1400" dirty="0"/>
              <a:t>stream</a:t>
            </a:r>
            <a:r>
              <a:rPr lang="en-US" sz="1400" b="0" dirty="0"/>
              <a:t> is a sequence of bytes that can be read from and written to</a:t>
            </a:r>
          </a:p>
          <a:p>
            <a:r>
              <a:rPr lang="en-US" sz="1400" b="0" dirty="0"/>
              <a:t>although files can be processed rather like arrays, with random access provided by knowing the position of a byte within the file, it can be useful to process files as a stream in which the bytes can be accessed in sequential order</a:t>
            </a:r>
          </a:p>
          <a:p>
            <a:r>
              <a:rPr lang="en-US" sz="1400" b="0" dirty="0"/>
              <a:t>streams can also be used to process terminal input and output and networking resources such as sockets and ports that do not provide random access and cannot seek (that is, move) to a position</a:t>
            </a:r>
          </a:p>
          <a:p>
            <a:r>
              <a:rPr lang="en-US" sz="1400" b="0" dirty="0"/>
              <a:t>you can write code to process some arbitrary bytes without knowing or caring where it comes from: your code simply reads or writes to a stream, and another piece of code handles where the bytes are actually stored</a:t>
            </a:r>
          </a:p>
        </p:txBody>
      </p:sp>
    </p:spTree>
    <p:extLst>
      <p:ext uri="{BB962C8B-B14F-4D97-AF65-F5344CB8AC3E}">
        <p14:creationId xmlns:p14="http://schemas.microsoft.com/office/powerpoint/2010/main" val="262313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Abstract and concrete streams</a:t>
            </a:r>
          </a:p>
        </p:txBody>
      </p:sp>
      <p:graphicFrame>
        <p:nvGraphicFramePr>
          <p:cNvPr id="3" name="Table 4">
            <a:extLst>
              <a:ext uri="{FF2B5EF4-FFF2-40B4-BE49-F238E27FC236}">
                <a16:creationId xmlns:a16="http://schemas.microsoft.com/office/drawing/2014/main" id="{F85AB2A6-BFCC-491E-87E4-8AF61D7AA936}"/>
              </a:ext>
            </a:extLst>
          </p:cNvPr>
          <p:cNvGraphicFramePr>
            <a:graphicFrameLocks noGrp="1"/>
          </p:cNvGraphicFramePr>
          <p:nvPr>
            <p:extLst>
              <p:ext uri="{D42A27DB-BD31-4B8C-83A1-F6EECF244321}">
                <p14:modId xmlns:p14="http://schemas.microsoft.com/office/powerpoint/2010/main" val="2380010651"/>
              </p:ext>
            </p:extLst>
          </p:nvPr>
        </p:nvGraphicFramePr>
        <p:xfrm>
          <a:off x="360937" y="963506"/>
          <a:ext cx="11583412" cy="4704080"/>
        </p:xfrm>
        <a:graphic>
          <a:graphicData uri="http://schemas.openxmlformats.org/drawingml/2006/table">
            <a:tbl>
              <a:tblPr firstRow="1" bandRow="1">
                <a:tableStyleId>{5C22544A-7EE6-4342-B048-85BDC9FD1C3A}</a:tableStyleId>
              </a:tblPr>
              <a:tblGrid>
                <a:gridCol w="2890061">
                  <a:extLst>
                    <a:ext uri="{9D8B030D-6E8A-4147-A177-3AD203B41FA5}">
                      <a16:colId xmlns:a16="http://schemas.microsoft.com/office/drawing/2014/main" val="128367970"/>
                    </a:ext>
                  </a:extLst>
                </a:gridCol>
                <a:gridCol w="8693351">
                  <a:extLst>
                    <a:ext uri="{9D8B030D-6E8A-4147-A177-3AD203B41FA5}">
                      <a16:colId xmlns:a16="http://schemas.microsoft.com/office/drawing/2014/main" val="805408274"/>
                    </a:ext>
                  </a:extLst>
                </a:gridCol>
              </a:tblGrid>
              <a:tr h="370840">
                <a:tc>
                  <a:txBody>
                    <a:bodyPr/>
                    <a:lstStyle/>
                    <a:p>
                      <a:r>
                        <a:rPr lang="it-IT" sz="1600" dirty="0" err="1">
                          <a:latin typeface="Arial" panose="020B0604020202020204" pitchFamily="34" charset="0"/>
                          <a:cs typeface="Arial" panose="020B0604020202020204" pitchFamily="34" charset="0"/>
                        </a:rPr>
                        <a:t>Member</a:t>
                      </a:r>
                      <a:endParaRPr lang="it-IT" sz="1600" dirty="0">
                        <a:latin typeface="Arial" panose="020B0604020202020204" pitchFamily="34" charset="0"/>
                        <a:cs typeface="Arial" panose="020B0604020202020204" pitchFamily="34" charset="0"/>
                      </a:endParaRP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0993764"/>
                  </a:ext>
                </a:extLst>
              </a:tr>
              <a:tr h="370840">
                <a:tc>
                  <a:txBody>
                    <a:bodyPr/>
                    <a:lstStyle/>
                    <a:p>
                      <a:r>
                        <a:rPr lang="it-IT" sz="1600" dirty="0" err="1">
                          <a:latin typeface="Courier New" panose="02070309020205020404" pitchFamily="49" charset="0"/>
                          <a:cs typeface="Courier New" panose="02070309020205020404" pitchFamily="49" charset="0"/>
                        </a:rPr>
                        <a:t>CanRead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CanWrite</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b="0" dirty="0">
                          <a:effectLst/>
                          <a:latin typeface="Arial" panose="020B0604020202020204" pitchFamily="34" charset="0"/>
                          <a:cs typeface="Arial" panose="020B0604020202020204" pitchFamily="34" charset="0"/>
                        </a:rPr>
                        <a:t>These properties determine if you can read from and write to the stream.</a:t>
                      </a:r>
                    </a:p>
                  </a:txBody>
                  <a:tcPr anchor="ctr"/>
                </a:tc>
                <a:extLst>
                  <a:ext uri="{0D108BD9-81ED-4DB2-BD59-A6C34878D82A}">
                    <a16:rowId xmlns:a16="http://schemas.microsoft.com/office/drawing/2014/main" val="61465559"/>
                  </a:ext>
                </a:extLst>
              </a:tr>
              <a:tr h="370840">
                <a:tc>
                  <a:txBody>
                    <a:bodyPr/>
                    <a:lstStyle/>
                    <a:p>
                      <a:r>
                        <a:rPr lang="it-IT" sz="1600" dirty="0" err="1">
                          <a:latin typeface="Courier New" panose="02070309020205020404" pitchFamily="49" charset="0"/>
                          <a:cs typeface="Courier New" panose="02070309020205020404" pitchFamily="49" charset="0"/>
                        </a:rPr>
                        <a:t>Length</a:t>
                      </a:r>
                      <a:r>
                        <a:rPr lang="it-IT" sz="1600" b="0" i="0" kern="1200" dirty="0">
                          <a:solidFill>
                            <a:schemeClr val="dk1"/>
                          </a:solidFill>
                          <a:effectLst/>
                          <a:latin typeface="Courier New" panose="02070309020205020404" pitchFamily="49" charset="0"/>
                          <a:ea typeface="+mn-ea"/>
                          <a:cs typeface="Courier New" panose="02070309020205020404" pitchFamily="49" charset="0"/>
                        </a:rPr>
                        <a:t>, </a:t>
                      </a:r>
                      <a:r>
                        <a:rPr lang="it-IT" sz="1600" dirty="0">
                          <a:latin typeface="Courier New" panose="02070309020205020404" pitchFamily="49" charset="0"/>
                          <a:cs typeface="Courier New" panose="02070309020205020404" pitchFamily="49" charset="0"/>
                        </a:rPr>
                        <a:t>Position</a:t>
                      </a:r>
                    </a:p>
                  </a:txBody>
                  <a:tcPr/>
                </a:tc>
                <a:tc>
                  <a:txBody>
                    <a:bodyPr/>
                    <a:lstStyle/>
                    <a:p>
                      <a:r>
                        <a:rPr lang="en-US" sz="1600" b="0" dirty="0">
                          <a:effectLst/>
                          <a:latin typeface="Arial" panose="020B0604020202020204" pitchFamily="34" charset="0"/>
                          <a:cs typeface="Arial" panose="020B0604020202020204" pitchFamily="34" charset="0"/>
                        </a:rPr>
                        <a:t>These properties determine the total number of bytes and the current position within the stream. These properties may throw an exception for some types of streams.</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3026345"/>
                  </a:ext>
                </a:extLst>
              </a:tr>
              <a:tr h="370840">
                <a:tc>
                  <a:txBody>
                    <a:bodyPr/>
                    <a:lstStyle/>
                    <a:p>
                      <a:r>
                        <a:rPr lang="it-IT" sz="1600" b="0" i="0" kern="1200" dirty="0">
                          <a:solidFill>
                            <a:schemeClr val="dk1"/>
                          </a:solidFill>
                          <a:effectLst/>
                          <a:latin typeface="Courier New" panose="02070309020205020404" pitchFamily="49" charset="0"/>
                          <a:ea typeface="+mn-ea"/>
                          <a:cs typeface="Courier New" panose="02070309020205020404" pitchFamily="49" charset="0"/>
                        </a:rPr>
                        <a:t>Dispose</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This method closes the stream and releases its resources.</a:t>
                      </a:r>
                    </a:p>
                  </a:txBody>
                  <a:tcPr/>
                </a:tc>
                <a:extLst>
                  <a:ext uri="{0D108BD9-81ED-4DB2-BD59-A6C34878D82A}">
                    <a16:rowId xmlns:a16="http://schemas.microsoft.com/office/drawing/2014/main" val="3171043112"/>
                  </a:ext>
                </a:extLst>
              </a:tr>
              <a:tr h="370840">
                <a:tc>
                  <a:txBody>
                    <a:bodyPr/>
                    <a:lstStyle/>
                    <a:p>
                      <a:r>
                        <a:rPr lang="it-IT" sz="1600" b="0" i="0" kern="1200" dirty="0">
                          <a:solidFill>
                            <a:schemeClr val="dk1"/>
                          </a:solidFill>
                          <a:effectLst/>
                          <a:latin typeface="Courier New" panose="02070309020205020404" pitchFamily="49" charset="0"/>
                          <a:ea typeface="+mn-ea"/>
                          <a:cs typeface="Courier New" panose="02070309020205020404" pitchFamily="49" charset="0"/>
                        </a:rPr>
                        <a:t>Flush</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If the stream has a buffer, then this method writes the bytes in the buffer to the stream and the buffer is cleared.</a:t>
                      </a:r>
                    </a:p>
                  </a:txBody>
                  <a:tcPr/>
                </a:tc>
                <a:extLst>
                  <a:ext uri="{0D108BD9-81ED-4DB2-BD59-A6C34878D82A}">
                    <a16:rowId xmlns:a16="http://schemas.microsoft.com/office/drawing/2014/main" val="3195493987"/>
                  </a:ext>
                </a:extLst>
              </a:tr>
              <a:tr h="370840">
                <a:tc>
                  <a:txBody>
                    <a:bodyPr/>
                    <a:lstStyle/>
                    <a:p>
                      <a:r>
                        <a:rPr lang="it-IT" sz="1600" b="0" i="0" kern="1200" dirty="0" err="1">
                          <a:solidFill>
                            <a:schemeClr val="dk1"/>
                          </a:solidFill>
                          <a:effectLst/>
                          <a:latin typeface="Courier New" panose="02070309020205020404" pitchFamily="49" charset="0"/>
                          <a:ea typeface="+mn-ea"/>
                          <a:cs typeface="Courier New" panose="02070309020205020404" pitchFamily="49" charset="0"/>
                        </a:rPr>
                        <a:t>CanSeek</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This property determines if the Seek method can be used.</a:t>
                      </a:r>
                    </a:p>
                  </a:txBody>
                  <a:tcPr/>
                </a:tc>
                <a:extLst>
                  <a:ext uri="{0D108BD9-81ED-4DB2-BD59-A6C34878D82A}">
                    <a16:rowId xmlns:a16="http://schemas.microsoft.com/office/drawing/2014/main" val="3342566335"/>
                  </a:ext>
                </a:extLst>
              </a:tr>
              <a:tr h="370840">
                <a:tc>
                  <a:txBody>
                    <a:bodyPr/>
                    <a:lstStyle/>
                    <a:p>
                      <a:r>
                        <a:rPr lang="it-IT" sz="1600" b="0" i="0" kern="1200" dirty="0">
                          <a:solidFill>
                            <a:schemeClr val="dk1"/>
                          </a:solidFill>
                          <a:effectLst/>
                          <a:latin typeface="Courier New" panose="02070309020205020404" pitchFamily="49" charset="0"/>
                          <a:ea typeface="+mn-ea"/>
                          <a:cs typeface="Courier New" panose="02070309020205020404" pitchFamily="49" charset="0"/>
                        </a:rPr>
                        <a:t>Seek</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This method moves the current position to the one specified in its parameter.</a:t>
                      </a:r>
                    </a:p>
                  </a:txBody>
                  <a:tcPr/>
                </a:tc>
                <a:extLst>
                  <a:ext uri="{0D108BD9-81ED-4DB2-BD59-A6C34878D82A}">
                    <a16:rowId xmlns:a16="http://schemas.microsoft.com/office/drawing/2014/main" val="3501377154"/>
                  </a:ext>
                </a:extLst>
              </a:tr>
              <a:tr h="370840">
                <a:tc>
                  <a:txBody>
                    <a:bodyPr/>
                    <a:lstStyle/>
                    <a:p>
                      <a:r>
                        <a:rPr lang="it-IT" sz="1600" dirty="0">
                          <a:latin typeface="Courier New" panose="02070309020205020404" pitchFamily="49" charset="0"/>
                          <a:cs typeface="Courier New" panose="02070309020205020404" pitchFamily="49" charset="0"/>
                        </a:rPr>
                        <a:t>Read</a:t>
                      </a:r>
                      <a:r>
                        <a:rPr lang="it-IT" sz="1600" b="0" i="0" kern="1200" dirty="0">
                          <a:solidFill>
                            <a:schemeClr val="dk1"/>
                          </a:solidFill>
                          <a:effectLst/>
                          <a:latin typeface="Courier New" panose="02070309020205020404" pitchFamily="49" charset="0"/>
                          <a:ea typeface="+mn-ea"/>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ReadAsync</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These methods read a specified number of bytes from the stream into a byte array and advance the position.</a:t>
                      </a:r>
                    </a:p>
                  </a:txBody>
                  <a:tcPr/>
                </a:tc>
                <a:extLst>
                  <a:ext uri="{0D108BD9-81ED-4DB2-BD59-A6C34878D82A}">
                    <a16:rowId xmlns:a16="http://schemas.microsoft.com/office/drawing/2014/main" val="1090260876"/>
                  </a:ext>
                </a:extLst>
              </a:tr>
              <a:tr h="370840">
                <a:tc>
                  <a:txBody>
                    <a:bodyPr/>
                    <a:lstStyle/>
                    <a:p>
                      <a:r>
                        <a:rPr lang="it-IT" sz="1600" b="0" i="0" kern="1200" dirty="0" err="1">
                          <a:solidFill>
                            <a:schemeClr val="dk1"/>
                          </a:solidFill>
                          <a:effectLst/>
                          <a:latin typeface="Courier New" panose="02070309020205020404" pitchFamily="49" charset="0"/>
                          <a:ea typeface="+mn-ea"/>
                          <a:cs typeface="Courier New" panose="02070309020205020404" pitchFamily="49" charset="0"/>
                        </a:rPr>
                        <a:t>ReadByte</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This method reads the next byte from the stream and advances the position.</a:t>
                      </a:r>
                    </a:p>
                  </a:txBody>
                  <a:tcPr/>
                </a:tc>
                <a:extLst>
                  <a:ext uri="{0D108BD9-81ED-4DB2-BD59-A6C34878D82A}">
                    <a16:rowId xmlns:a16="http://schemas.microsoft.com/office/drawing/2014/main" val="1270673050"/>
                  </a:ext>
                </a:extLst>
              </a:tr>
              <a:tr h="370840">
                <a:tc>
                  <a:txBody>
                    <a:bodyPr/>
                    <a:lstStyle/>
                    <a:p>
                      <a:r>
                        <a:rPr lang="it-IT" sz="1600" dirty="0">
                          <a:latin typeface="Courier New" panose="02070309020205020404" pitchFamily="49" charset="0"/>
                          <a:cs typeface="Courier New" panose="02070309020205020404" pitchFamily="49" charset="0"/>
                        </a:rPr>
                        <a:t>Write</a:t>
                      </a:r>
                      <a:r>
                        <a:rPr lang="it-IT" sz="1600" b="0" i="0" kern="1200" dirty="0">
                          <a:solidFill>
                            <a:schemeClr val="dk1"/>
                          </a:solidFill>
                          <a:effectLst/>
                          <a:latin typeface="Courier New" panose="02070309020205020404" pitchFamily="49" charset="0"/>
                          <a:ea typeface="+mn-ea"/>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WriteAsync</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These methods write the contents of a byte array into the stream.</a:t>
                      </a:r>
                    </a:p>
                  </a:txBody>
                  <a:tcPr/>
                </a:tc>
                <a:extLst>
                  <a:ext uri="{0D108BD9-81ED-4DB2-BD59-A6C34878D82A}">
                    <a16:rowId xmlns:a16="http://schemas.microsoft.com/office/drawing/2014/main" val="4258004834"/>
                  </a:ext>
                </a:extLst>
              </a:tr>
              <a:tr h="370840">
                <a:tc>
                  <a:txBody>
                    <a:bodyPr/>
                    <a:lstStyle/>
                    <a:p>
                      <a:r>
                        <a:rPr lang="it-IT" sz="1600" b="0" i="0" kern="1200" dirty="0" err="1">
                          <a:solidFill>
                            <a:schemeClr val="dk1"/>
                          </a:solidFill>
                          <a:effectLst/>
                          <a:latin typeface="Courier New" panose="02070309020205020404" pitchFamily="49" charset="0"/>
                          <a:ea typeface="+mn-ea"/>
                          <a:cs typeface="Courier New" panose="02070309020205020404" pitchFamily="49" charset="0"/>
                        </a:rPr>
                        <a:t>WriteByte</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This method writes a byte to the stream.</a:t>
                      </a:r>
                    </a:p>
                  </a:txBody>
                  <a:tcPr/>
                </a:tc>
                <a:extLst>
                  <a:ext uri="{0D108BD9-81ED-4DB2-BD59-A6C34878D82A}">
                    <a16:rowId xmlns:a16="http://schemas.microsoft.com/office/drawing/2014/main" val="2946816255"/>
                  </a:ext>
                </a:extLst>
              </a:tr>
            </a:tbl>
          </a:graphicData>
        </a:graphic>
      </p:graphicFrame>
    </p:spTree>
    <p:extLst>
      <p:ext uri="{BB962C8B-B14F-4D97-AF65-F5344CB8AC3E}">
        <p14:creationId xmlns:p14="http://schemas.microsoft.com/office/powerpoint/2010/main" val="1404903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Storage stream</a:t>
            </a:r>
          </a:p>
        </p:txBody>
      </p:sp>
      <p:graphicFrame>
        <p:nvGraphicFramePr>
          <p:cNvPr id="3" name="Table 4">
            <a:extLst>
              <a:ext uri="{FF2B5EF4-FFF2-40B4-BE49-F238E27FC236}">
                <a16:creationId xmlns:a16="http://schemas.microsoft.com/office/drawing/2014/main" id="{F85AB2A6-BFCC-491E-87E4-8AF61D7AA936}"/>
              </a:ext>
            </a:extLst>
          </p:cNvPr>
          <p:cNvGraphicFramePr>
            <a:graphicFrameLocks noGrp="1"/>
          </p:cNvGraphicFramePr>
          <p:nvPr>
            <p:extLst>
              <p:ext uri="{D42A27DB-BD31-4B8C-83A1-F6EECF244321}">
                <p14:modId xmlns:p14="http://schemas.microsoft.com/office/powerpoint/2010/main" val="2452996646"/>
              </p:ext>
            </p:extLst>
          </p:nvPr>
        </p:nvGraphicFramePr>
        <p:xfrm>
          <a:off x="360937" y="1603586"/>
          <a:ext cx="11583412" cy="1691640"/>
        </p:xfrm>
        <a:graphic>
          <a:graphicData uri="http://schemas.openxmlformats.org/drawingml/2006/table">
            <a:tbl>
              <a:tblPr firstRow="1" bandRow="1">
                <a:tableStyleId>{5C22544A-7EE6-4342-B048-85BDC9FD1C3A}</a:tableStyleId>
              </a:tblPr>
              <a:tblGrid>
                <a:gridCol w="2565143">
                  <a:extLst>
                    <a:ext uri="{9D8B030D-6E8A-4147-A177-3AD203B41FA5}">
                      <a16:colId xmlns:a16="http://schemas.microsoft.com/office/drawing/2014/main" val="128367970"/>
                    </a:ext>
                  </a:extLst>
                </a:gridCol>
                <a:gridCol w="1969008">
                  <a:extLst>
                    <a:ext uri="{9D8B030D-6E8A-4147-A177-3AD203B41FA5}">
                      <a16:colId xmlns:a16="http://schemas.microsoft.com/office/drawing/2014/main" val="2564560742"/>
                    </a:ext>
                  </a:extLst>
                </a:gridCol>
                <a:gridCol w="7049261">
                  <a:extLst>
                    <a:ext uri="{9D8B030D-6E8A-4147-A177-3AD203B41FA5}">
                      <a16:colId xmlns:a16="http://schemas.microsoft.com/office/drawing/2014/main" val="805408274"/>
                    </a:ext>
                  </a:extLst>
                </a:gridCol>
              </a:tblGrid>
              <a:tr h="370840">
                <a:tc>
                  <a:txBody>
                    <a:bodyPr/>
                    <a:lstStyle/>
                    <a:p>
                      <a:r>
                        <a:rPr lang="it-IT" sz="1600" dirty="0" err="1">
                          <a:latin typeface="Arial" panose="020B0604020202020204" pitchFamily="34" charset="0"/>
                          <a:cs typeface="Arial" panose="020B0604020202020204" pitchFamily="34" charset="0"/>
                        </a:rPr>
                        <a:t>Namespace</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Class</a:t>
                      </a: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0993764"/>
                  </a:ext>
                </a:extLst>
              </a:tr>
              <a:tr h="370840">
                <a:tc>
                  <a:txBody>
                    <a:bodyPr/>
                    <a:lstStyle/>
                    <a:p>
                      <a:r>
                        <a:rPr lang="it-IT" sz="1600" dirty="0" err="1">
                          <a:latin typeface="Courier New" panose="02070309020205020404" pitchFamily="49" charset="0"/>
                          <a:cs typeface="Courier New" panose="02070309020205020404" pitchFamily="49" charset="0"/>
                        </a:rPr>
                        <a:t>System.IO</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kern="1200" dirty="0" err="1">
                          <a:solidFill>
                            <a:schemeClr val="dk1"/>
                          </a:solidFill>
                          <a:latin typeface="Courier New" panose="02070309020205020404" pitchFamily="49" charset="0"/>
                          <a:ea typeface="+mn-ea"/>
                          <a:cs typeface="Courier New" panose="02070309020205020404" pitchFamily="49" charset="0"/>
                        </a:rPr>
                        <a:t>FileStream</a:t>
                      </a:r>
                      <a:endParaRPr lang="en-US" sz="1600" kern="1200" dirty="0">
                        <a:solidFill>
                          <a:schemeClr val="dk1"/>
                        </a:solidFill>
                        <a:latin typeface="Courier New" panose="02070309020205020404" pitchFamily="49" charset="0"/>
                        <a:ea typeface="+mn-ea"/>
                        <a:cs typeface="Courier New" panose="02070309020205020404" pitchFamily="49" charset="0"/>
                      </a:endParaRPr>
                    </a:p>
                  </a:txBody>
                  <a:tcPr anchor="ctr"/>
                </a:tc>
                <a:tc>
                  <a:txBody>
                    <a:bodyPr/>
                    <a:lstStyle/>
                    <a:p>
                      <a:r>
                        <a:rPr lang="en-US" sz="1600" b="0" dirty="0">
                          <a:effectLst/>
                          <a:latin typeface="Arial" panose="020B0604020202020204" pitchFamily="34" charset="0"/>
                          <a:cs typeface="Arial" panose="020B0604020202020204" pitchFamily="34" charset="0"/>
                        </a:rPr>
                        <a:t>Bytes stored in the filesystem (</a:t>
                      </a:r>
                      <a:r>
                        <a:rPr lang="en-US" sz="1600" b="0" dirty="0" err="1">
                          <a:effectLst/>
                          <a:latin typeface="Arial" panose="020B0604020202020204" pitchFamily="34" charset="0"/>
                          <a:cs typeface="Arial" panose="020B0604020202020204" pitchFamily="34" charset="0"/>
                        </a:rPr>
                        <a:t>FileStream</a:t>
                      </a:r>
                      <a:r>
                        <a:rPr lang="en-US" sz="1600" b="0" dirty="0">
                          <a:effectLst/>
                          <a:latin typeface="Arial" panose="020B0604020202020204" pitchFamily="34" charset="0"/>
                          <a:cs typeface="Arial" panose="020B0604020202020204" pitchFamily="34" charset="0"/>
                        </a:rPr>
                        <a:t> has been re-written in .NET 6 to have much higher performance and reliability)</a:t>
                      </a:r>
                    </a:p>
                  </a:txBody>
                  <a:tcPr anchor="ctr"/>
                </a:tc>
                <a:extLst>
                  <a:ext uri="{0D108BD9-81ED-4DB2-BD59-A6C34878D82A}">
                    <a16:rowId xmlns:a16="http://schemas.microsoft.com/office/drawing/2014/main" val="61465559"/>
                  </a:ext>
                </a:extLst>
              </a:tr>
              <a:tr h="370840">
                <a:tc>
                  <a:txBody>
                    <a:bodyPr/>
                    <a:lstStyle/>
                    <a:p>
                      <a:r>
                        <a:rPr lang="it-IT" sz="1600" dirty="0" err="1">
                          <a:latin typeface="Courier New" panose="02070309020205020404" pitchFamily="49" charset="0"/>
                          <a:cs typeface="Courier New" panose="02070309020205020404" pitchFamily="49" charset="0"/>
                        </a:rPr>
                        <a:t>System.IO</a:t>
                      </a:r>
                      <a:endParaRPr lang="it-IT" sz="1600" dirty="0">
                        <a:latin typeface="Courier New" panose="02070309020205020404" pitchFamily="49" charset="0"/>
                        <a:cs typeface="Courier New" panose="02070309020205020404" pitchFamily="49" charset="0"/>
                      </a:endParaRPr>
                    </a:p>
                  </a:txBody>
                  <a:tcPr/>
                </a:tc>
                <a:tc>
                  <a:txBody>
                    <a:bodyPr/>
                    <a:lstStyle/>
                    <a:p>
                      <a:r>
                        <a:rPr lang="it-IT" sz="1600" kern="1200" dirty="0" err="1">
                          <a:solidFill>
                            <a:schemeClr val="dk1"/>
                          </a:solidFill>
                          <a:latin typeface="Courier New" panose="02070309020205020404" pitchFamily="49" charset="0"/>
                          <a:ea typeface="+mn-ea"/>
                          <a:cs typeface="Courier New" panose="02070309020205020404" pitchFamily="49" charset="0"/>
                        </a:rPr>
                        <a:t>MemoryStream</a:t>
                      </a:r>
                      <a:endParaRPr lang="it-IT" sz="1600" kern="1200" dirty="0">
                        <a:solidFill>
                          <a:schemeClr val="dk1"/>
                        </a:solidFill>
                        <a:latin typeface="Courier New" panose="02070309020205020404" pitchFamily="49" charset="0"/>
                        <a:ea typeface="+mn-ea"/>
                        <a:cs typeface="Courier New" panose="02070309020205020404" pitchFamily="49" charset="0"/>
                      </a:endParaRPr>
                    </a:p>
                  </a:txBody>
                  <a:tcPr anchor="ctr"/>
                </a:tc>
                <a:tc>
                  <a:txBody>
                    <a:bodyPr/>
                    <a:lstStyle/>
                    <a:p>
                      <a:r>
                        <a:rPr lang="en-US" sz="1600" b="0" dirty="0">
                          <a:effectLst/>
                          <a:latin typeface="Arial" panose="020B0604020202020204" pitchFamily="34" charset="0"/>
                          <a:cs typeface="Arial" panose="020B0604020202020204" pitchFamily="34" charset="0"/>
                        </a:rPr>
                        <a:t>Bytes stored in memory in the current process</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3026345"/>
                  </a:ext>
                </a:extLst>
              </a:tr>
              <a:tr h="370840">
                <a:tc>
                  <a:txBody>
                    <a:bodyPr/>
                    <a:lstStyle/>
                    <a:p>
                      <a:r>
                        <a:rPr lang="it-IT" sz="1600" b="0" i="0" kern="1200" dirty="0" err="1">
                          <a:solidFill>
                            <a:schemeClr val="dk1"/>
                          </a:solidFill>
                          <a:effectLst/>
                          <a:latin typeface="Courier New" panose="02070309020205020404" pitchFamily="49" charset="0"/>
                          <a:ea typeface="+mn-ea"/>
                          <a:cs typeface="Courier New" panose="02070309020205020404" pitchFamily="49" charset="0"/>
                        </a:rPr>
                        <a:t>System.Net.Sockets</a:t>
                      </a:r>
                      <a:endParaRPr lang="it-IT" sz="1600" b="0" i="0" kern="1200" dirty="0">
                        <a:solidFill>
                          <a:schemeClr val="dk1"/>
                        </a:solidFill>
                        <a:effectLst/>
                        <a:latin typeface="Courier New" panose="02070309020205020404" pitchFamily="49" charset="0"/>
                        <a:ea typeface="+mn-ea"/>
                        <a:cs typeface="Courier New" panose="02070309020205020404" pitchFamily="49" charset="0"/>
                      </a:endParaRPr>
                    </a:p>
                  </a:txBody>
                  <a:tcPr/>
                </a:tc>
                <a:tc>
                  <a:txBody>
                    <a:bodyPr/>
                    <a:lstStyle/>
                    <a:p>
                      <a:r>
                        <a:rPr lang="en-US" sz="1600" kern="1200" dirty="0" err="1">
                          <a:solidFill>
                            <a:schemeClr val="dk1"/>
                          </a:solidFill>
                          <a:latin typeface="Courier New" panose="02070309020205020404" pitchFamily="49" charset="0"/>
                          <a:ea typeface="+mn-ea"/>
                          <a:cs typeface="Courier New" panose="02070309020205020404" pitchFamily="49" charset="0"/>
                        </a:rPr>
                        <a:t>NetworkStream</a:t>
                      </a:r>
                      <a:endParaRPr lang="en-US"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Bytes stored at a network location</a:t>
                      </a:r>
                    </a:p>
                  </a:txBody>
                  <a:tcPr/>
                </a:tc>
                <a:extLst>
                  <a:ext uri="{0D108BD9-81ED-4DB2-BD59-A6C34878D82A}">
                    <a16:rowId xmlns:a16="http://schemas.microsoft.com/office/drawing/2014/main" val="3171043112"/>
                  </a:ext>
                </a:extLst>
              </a:tr>
            </a:tbl>
          </a:graphicData>
        </a:graphic>
      </p:graphicFrame>
      <p:sp>
        <p:nvSpPr>
          <p:cNvPr id="6" name="TextBox 5">
            <a:extLst>
              <a:ext uri="{FF2B5EF4-FFF2-40B4-BE49-F238E27FC236}">
                <a16:creationId xmlns:a16="http://schemas.microsoft.com/office/drawing/2014/main" id="{9E957335-4658-4708-A48B-F8177FD6DF8E}"/>
              </a:ext>
            </a:extLst>
          </p:cNvPr>
          <p:cNvSpPr txBox="1"/>
          <p:nvPr/>
        </p:nvSpPr>
        <p:spPr>
          <a:xfrm>
            <a:off x="360937" y="855034"/>
            <a:ext cx="11450063" cy="3755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some storage streams that represent a location where the bytes will be stored</a:t>
            </a:r>
          </a:p>
        </p:txBody>
      </p:sp>
    </p:spTree>
    <p:extLst>
      <p:ext uri="{BB962C8B-B14F-4D97-AF65-F5344CB8AC3E}">
        <p14:creationId xmlns:p14="http://schemas.microsoft.com/office/powerpoint/2010/main" val="340132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86516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Reading and writing with streams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Function stream</a:t>
            </a:r>
          </a:p>
        </p:txBody>
      </p:sp>
      <p:graphicFrame>
        <p:nvGraphicFramePr>
          <p:cNvPr id="3" name="Table 4">
            <a:extLst>
              <a:ext uri="{FF2B5EF4-FFF2-40B4-BE49-F238E27FC236}">
                <a16:creationId xmlns:a16="http://schemas.microsoft.com/office/drawing/2014/main" id="{F85AB2A6-BFCC-491E-87E4-8AF61D7AA936}"/>
              </a:ext>
            </a:extLst>
          </p:cNvPr>
          <p:cNvGraphicFramePr>
            <a:graphicFrameLocks noGrp="1"/>
          </p:cNvGraphicFramePr>
          <p:nvPr>
            <p:extLst>
              <p:ext uri="{D42A27DB-BD31-4B8C-83A1-F6EECF244321}">
                <p14:modId xmlns:p14="http://schemas.microsoft.com/office/powerpoint/2010/main" val="3608583879"/>
              </p:ext>
            </p:extLst>
          </p:nvPr>
        </p:nvGraphicFramePr>
        <p:xfrm>
          <a:off x="360937" y="1603586"/>
          <a:ext cx="11583412" cy="1691640"/>
        </p:xfrm>
        <a:graphic>
          <a:graphicData uri="http://schemas.openxmlformats.org/drawingml/2006/table">
            <a:tbl>
              <a:tblPr firstRow="1" bandRow="1">
                <a:tableStyleId>{5C22544A-7EE6-4342-B048-85BDC9FD1C3A}</a:tableStyleId>
              </a:tblPr>
              <a:tblGrid>
                <a:gridCol w="3680711">
                  <a:extLst>
                    <a:ext uri="{9D8B030D-6E8A-4147-A177-3AD203B41FA5}">
                      <a16:colId xmlns:a16="http://schemas.microsoft.com/office/drawing/2014/main" val="128367970"/>
                    </a:ext>
                  </a:extLst>
                </a:gridCol>
                <a:gridCol w="2548128">
                  <a:extLst>
                    <a:ext uri="{9D8B030D-6E8A-4147-A177-3AD203B41FA5}">
                      <a16:colId xmlns:a16="http://schemas.microsoft.com/office/drawing/2014/main" val="2564560742"/>
                    </a:ext>
                  </a:extLst>
                </a:gridCol>
                <a:gridCol w="5354573">
                  <a:extLst>
                    <a:ext uri="{9D8B030D-6E8A-4147-A177-3AD203B41FA5}">
                      <a16:colId xmlns:a16="http://schemas.microsoft.com/office/drawing/2014/main" val="805408274"/>
                    </a:ext>
                  </a:extLst>
                </a:gridCol>
              </a:tblGrid>
              <a:tr h="370840">
                <a:tc>
                  <a:txBody>
                    <a:bodyPr/>
                    <a:lstStyle/>
                    <a:p>
                      <a:r>
                        <a:rPr lang="it-IT" sz="1600" dirty="0" err="1">
                          <a:latin typeface="Arial" panose="020B0604020202020204" pitchFamily="34" charset="0"/>
                          <a:cs typeface="Arial" panose="020B0604020202020204" pitchFamily="34" charset="0"/>
                        </a:rPr>
                        <a:t>Namespace</a:t>
                      </a:r>
                      <a:endParaRPr lang="it-IT" sz="1600" dirty="0">
                        <a:latin typeface="Arial" panose="020B0604020202020204" pitchFamily="34" charset="0"/>
                        <a:cs typeface="Arial" panose="020B0604020202020204" pitchFamily="34" charset="0"/>
                      </a:endParaRPr>
                    </a:p>
                  </a:txBody>
                  <a:tcPr/>
                </a:tc>
                <a:tc>
                  <a:txBody>
                    <a:bodyPr/>
                    <a:lstStyle/>
                    <a:p>
                      <a:r>
                        <a:rPr lang="it-IT" sz="1600" dirty="0">
                          <a:latin typeface="Arial" panose="020B0604020202020204" pitchFamily="34" charset="0"/>
                          <a:cs typeface="Arial" panose="020B0604020202020204" pitchFamily="34" charset="0"/>
                        </a:rPr>
                        <a:t>Class</a:t>
                      </a: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0993764"/>
                  </a:ext>
                </a:extLst>
              </a:tr>
              <a:tr h="370840">
                <a:tc>
                  <a:txBody>
                    <a:bodyPr/>
                    <a:lstStyle/>
                    <a:p>
                      <a:r>
                        <a:rPr lang="it-IT" sz="1600" dirty="0" err="1">
                          <a:latin typeface="Courier New" panose="02070309020205020404" pitchFamily="49" charset="0"/>
                          <a:cs typeface="Courier New" panose="02070309020205020404" pitchFamily="49" charset="0"/>
                        </a:rPr>
                        <a:t>System.Security.Cryptography</a:t>
                      </a:r>
                      <a:endParaRPr lang="it-IT" sz="1600" dirty="0">
                        <a:latin typeface="Courier New" panose="02070309020205020404" pitchFamily="49" charset="0"/>
                        <a:cs typeface="Courier New" panose="02070309020205020404" pitchFamily="49" charset="0"/>
                      </a:endParaRPr>
                    </a:p>
                  </a:txBody>
                  <a:tcPr/>
                </a:tc>
                <a:tc>
                  <a:txBody>
                    <a:bodyPr/>
                    <a:lstStyle/>
                    <a:p>
                      <a:r>
                        <a:rPr lang="en-US" sz="1600" kern="1200" dirty="0" err="1">
                          <a:solidFill>
                            <a:schemeClr val="dk1"/>
                          </a:solidFill>
                          <a:latin typeface="Courier New" panose="02070309020205020404" pitchFamily="49" charset="0"/>
                          <a:ea typeface="+mn-ea"/>
                          <a:cs typeface="Courier New" panose="02070309020205020404" pitchFamily="49" charset="0"/>
                        </a:rPr>
                        <a:t>CryptoStream</a:t>
                      </a:r>
                      <a:endParaRPr lang="en-US" sz="1600" kern="1200" dirty="0">
                        <a:solidFill>
                          <a:schemeClr val="dk1"/>
                        </a:solidFill>
                        <a:latin typeface="Courier New" panose="02070309020205020404" pitchFamily="49" charset="0"/>
                        <a:ea typeface="+mn-ea"/>
                        <a:cs typeface="Courier New" panose="02070309020205020404" pitchFamily="49" charset="0"/>
                      </a:endParaRPr>
                    </a:p>
                  </a:txBody>
                  <a:tcPr anchor="ctr"/>
                </a:tc>
                <a:tc>
                  <a:txBody>
                    <a:bodyPr/>
                    <a:lstStyle/>
                    <a:p>
                      <a:r>
                        <a:rPr lang="en-US" sz="1600" b="0" dirty="0">
                          <a:effectLst/>
                          <a:latin typeface="Arial" panose="020B0604020202020204" pitchFamily="34" charset="0"/>
                          <a:cs typeface="Arial" panose="020B0604020202020204" pitchFamily="34" charset="0"/>
                        </a:rPr>
                        <a:t>This encrypts and decrypts the stream</a:t>
                      </a:r>
                    </a:p>
                  </a:txBody>
                  <a:tcPr anchor="ctr"/>
                </a:tc>
                <a:extLst>
                  <a:ext uri="{0D108BD9-81ED-4DB2-BD59-A6C34878D82A}">
                    <a16:rowId xmlns:a16="http://schemas.microsoft.com/office/drawing/2014/main" val="61465559"/>
                  </a:ext>
                </a:extLst>
              </a:tr>
              <a:tr h="370840">
                <a:tc>
                  <a:txBody>
                    <a:bodyPr/>
                    <a:lstStyle/>
                    <a:p>
                      <a:r>
                        <a:rPr lang="it-IT" sz="1600" dirty="0" err="1">
                          <a:latin typeface="Courier New" panose="02070309020205020404" pitchFamily="49" charset="0"/>
                          <a:cs typeface="Courier New" panose="02070309020205020404" pitchFamily="49" charset="0"/>
                        </a:rPr>
                        <a:t>System.IO.Compression</a:t>
                      </a:r>
                      <a:endParaRPr lang="it-IT" sz="1600" dirty="0">
                        <a:latin typeface="Courier New" panose="02070309020205020404" pitchFamily="49" charset="0"/>
                        <a:cs typeface="Courier New" panose="02070309020205020404" pitchFamily="49" charset="0"/>
                      </a:endParaRPr>
                    </a:p>
                  </a:txBody>
                  <a:tcPr/>
                </a:tc>
                <a:tc>
                  <a:txBody>
                    <a:bodyPr/>
                    <a:lstStyle/>
                    <a:p>
                      <a:r>
                        <a:rPr lang="it-IT" sz="1600" kern="1200" dirty="0" err="1">
                          <a:solidFill>
                            <a:schemeClr val="dk1"/>
                          </a:solidFill>
                          <a:latin typeface="Courier New" panose="02070309020205020404" pitchFamily="49" charset="0"/>
                          <a:ea typeface="+mn-ea"/>
                          <a:cs typeface="Courier New" panose="02070309020205020404" pitchFamily="49" charset="0"/>
                        </a:rPr>
                        <a:t>GZipStream</a:t>
                      </a:r>
                      <a:r>
                        <a:rPr lang="it-IT" sz="1600" kern="1200" dirty="0">
                          <a:solidFill>
                            <a:schemeClr val="dk1"/>
                          </a:solidFill>
                          <a:latin typeface="Courier New" panose="02070309020205020404" pitchFamily="49" charset="0"/>
                          <a:ea typeface="+mn-ea"/>
                          <a:cs typeface="Courier New" panose="02070309020205020404" pitchFamily="49" charset="0"/>
                        </a:rPr>
                        <a:t>, </a:t>
                      </a:r>
                      <a:r>
                        <a:rPr lang="it-IT" sz="1600" kern="1200" dirty="0" err="1">
                          <a:solidFill>
                            <a:schemeClr val="dk1"/>
                          </a:solidFill>
                          <a:latin typeface="Courier New" panose="02070309020205020404" pitchFamily="49" charset="0"/>
                          <a:ea typeface="+mn-ea"/>
                          <a:cs typeface="Courier New" panose="02070309020205020404" pitchFamily="49" charset="0"/>
                        </a:rPr>
                        <a:t>DeflateStream</a:t>
                      </a:r>
                      <a:endParaRPr lang="it-IT" sz="1600" kern="1200" dirty="0">
                        <a:solidFill>
                          <a:schemeClr val="dk1"/>
                        </a:solidFill>
                        <a:latin typeface="Courier New" panose="02070309020205020404" pitchFamily="49" charset="0"/>
                        <a:ea typeface="+mn-ea"/>
                        <a:cs typeface="Courier New" panose="02070309020205020404" pitchFamily="49" charset="0"/>
                      </a:endParaRPr>
                    </a:p>
                  </a:txBody>
                  <a:tcPr anchor="ctr"/>
                </a:tc>
                <a:tc>
                  <a:txBody>
                    <a:bodyPr/>
                    <a:lstStyle/>
                    <a:p>
                      <a:r>
                        <a:rPr lang="en-US" sz="1600" b="0" dirty="0">
                          <a:effectLst/>
                          <a:latin typeface="Arial" panose="020B0604020202020204" pitchFamily="34" charset="0"/>
                          <a:cs typeface="Arial" panose="020B0604020202020204" pitchFamily="34" charset="0"/>
                        </a:rPr>
                        <a:t>These compress and decompress the stream</a:t>
                      </a:r>
                      <a:endParaRPr lang="it-IT"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3026345"/>
                  </a:ext>
                </a:extLst>
              </a:tr>
              <a:tr h="370840">
                <a:tc>
                  <a:txBody>
                    <a:bodyPr/>
                    <a:lstStyle/>
                    <a:p>
                      <a:r>
                        <a:rPr lang="it-IT" sz="1600" b="0" i="0" kern="1200" dirty="0" err="1">
                          <a:solidFill>
                            <a:schemeClr val="dk1"/>
                          </a:solidFill>
                          <a:effectLst/>
                          <a:latin typeface="Courier New" panose="02070309020205020404" pitchFamily="49" charset="0"/>
                          <a:ea typeface="+mn-ea"/>
                          <a:cs typeface="Courier New" panose="02070309020205020404" pitchFamily="49" charset="0"/>
                        </a:rPr>
                        <a:t>System.Net.Security</a:t>
                      </a:r>
                      <a:endParaRPr lang="it-IT" sz="1600" b="0" i="0" kern="1200" dirty="0">
                        <a:solidFill>
                          <a:schemeClr val="dk1"/>
                        </a:solidFill>
                        <a:effectLst/>
                        <a:latin typeface="Courier New" panose="02070309020205020404" pitchFamily="49" charset="0"/>
                        <a:ea typeface="+mn-ea"/>
                        <a:cs typeface="Courier New" panose="02070309020205020404" pitchFamily="49" charset="0"/>
                      </a:endParaRPr>
                    </a:p>
                  </a:txBody>
                  <a:tcPr/>
                </a:tc>
                <a:tc>
                  <a:txBody>
                    <a:bodyPr/>
                    <a:lstStyle/>
                    <a:p>
                      <a:r>
                        <a:rPr lang="en-US" sz="1600" kern="1200" dirty="0" err="1">
                          <a:solidFill>
                            <a:schemeClr val="dk1"/>
                          </a:solidFill>
                          <a:latin typeface="Courier New" panose="02070309020205020404" pitchFamily="49" charset="0"/>
                          <a:ea typeface="+mn-ea"/>
                          <a:cs typeface="Courier New" panose="02070309020205020404" pitchFamily="49" charset="0"/>
                        </a:rPr>
                        <a:t>AuthenticatedStream</a:t>
                      </a:r>
                      <a:endParaRPr lang="en-US"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This sends credentials across the stream</a:t>
                      </a:r>
                    </a:p>
                  </a:txBody>
                  <a:tcPr/>
                </a:tc>
                <a:extLst>
                  <a:ext uri="{0D108BD9-81ED-4DB2-BD59-A6C34878D82A}">
                    <a16:rowId xmlns:a16="http://schemas.microsoft.com/office/drawing/2014/main" val="3171043112"/>
                  </a:ext>
                </a:extLst>
              </a:tr>
            </a:tbl>
          </a:graphicData>
        </a:graphic>
      </p:graphicFrame>
      <p:sp>
        <p:nvSpPr>
          <p:cNvPr id="6" name="TextBox 5">
            <a:extLst>
              <a:ext uri="{FF2B5EF4-FFF2-40B4-BE49-F238E27FC236}">
                <a16:creationId xmlns:a16="http://schemas.microsoft.com/office/drawing/2014/main" id="{9E957335-4658-4708-A48B-F8177FD6DF8E}"/>
              </a:ext>
            </a:extLst>
          </p:cNvPr>
          <p:cNvSpPr txBox="1"/>
          <p:nvPr/>
        </p:nvSpPr>
        <p:spPr>
          <a:xfrm>
            <a:off x="360937" y="855034"/>
            <a:ext cx="11450063" cy="3755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some function streams that cannot exist on their own, but can only be "plugged onto" other streams to add functionality</a:t>
            </a:r>
          </a:p>
        </p:txBody>
      </p:sp>
    </p:spTree>
    <p:extLst>
      <p:ext uri="{BB962C8B-B14F-4D97-AF65-F5344CB8AC3E}">
        <p14:creationId xmlns:p14="http://schemas.microsoft.com/office/powerpoint/2010/main" val="69629009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4439</TotalTime>
  <Words>2868</Words>
  <Application>Microsoft Office PowerPoint</Application>
  <PresentationFormat>Widescreen</PresentationFormat>
  <Paragraphs>287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297</cp:revision>
  <dcterms:created xsi:type="dcterms:W3CDTF">2022-04-27T20:50:39Z</dcterms:created>
  <dcterms:modified xsi:type="dcterms:W3CDTF">2022-06-19T18:51:41Z</dcterms:modified>
</cp:coreProperties>
</file>