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6" r:id="rId2"/>
    <p:sldId id="394" r:id="rId3"/>
    <p:sldId id="395" r:id="rId4"/>
    <p:sldId id="396" r:id="rId5"/>
    <p:sldId id="397" r:id="rId6"/>
    <p:sldId id="398" r:id="rId7"/>
    <p:sldId id="399" r:id="rId8"/>
    <p:sldId id="400" r:id="rId9"/>
    <p:sldId id="401" r:id="rId10"/>
    <p:sldId id="402" r:id="rId11"/>
    <p:sldId id="403" r:id="rId12"/>
    <p:sldId id="404" r:id="rId13"/>
    <p:sldId id="405" r:id="rId14"/>
    <p:sldId id="406" r:id="rId15"/>
    <p:sldId id="407" r:id="rId16"/>
    <p:sldId id="408" r:id="rId17"/>
    <p:sldId id="409" r:id="rId18"/>
    <p:sldId id="410" r:id="rId19"/>
    <p:sldId id="411" r:id="rId20"/>
    <p:sldId id="412" r:id="rId21"/>
    <p:sldId id="413" r:id="rId22"/>
    <p:sldId id="414" r:id="rId23"/>
    <p:sldId id="415" r:id="rId24"/>
    <p:sldId id="416" r:id="rId25"/>
    <p:sldId id="417" r:id="rId26"/>
    <p:sldId id="418" r:id="rId27"/>
    <p:sldId id="419" r:id="rId28"/>
    <p:sldId id="420" r:id="rId29"/>
    <p:sldId id="421" r:id="rId30"/>
    <p:sldId id="422" r:id="rId31"/>
    <p:sldId id="423" r:id="rId32"/>
    <p:sldId id="424" r:id="rId33"/>
    <p:sldId id="425" r:id="rId34"/>
    <p:sldId id="426" r:id="rId35"/>
    <p:sldId id="427" r:id="rId36"/>
    <p:sldId id="428" r:id="rId37"/>
    <p:sldId id="430" r:id="rId38"/>
    <p:sldId id="431" r:id="rId39"/>
    <p:sldId id="429" r:id="rId40"/>
    <p:sldId id="432" r:id="rId41"/>
    <p:sldId id="433" r:id="rId42"/>
    <p:sldId id="434" r:id="rId43"/>
    <p:sldId id="435" r:id="rId44"/>
    <p:sldId id="436" r:id="rId45"/>
    <p:sldId id="437" r:id="rId46"/>
    <p:sldId id="439" r:id="rId47"/>
    <p:sldId id="440" r:id="rId48"/>
    <p:sldId id="441" r:id="rId49"/>
    <p:sldId id="442" r:id="rId50"/>
    <p:sldId id="443" r:id="rId51"/>
    <p:sldId id="438" r:id="rId52"/>
    <p:sldId id="444" r:id="rId53"/>
    <p:sldId id="445" r:id="rId54"/>
    <p:sldId id="446" r:id="rId55"/>
    <p:sldId id="447" r:id="rId56"/>
    <p:sldId id="448" r:id="rId57"/>
    <p:sldId id="452" r:id="rId58"/>
    <p:sldId id="450" r:id="rId59"/>
    <p:sldId id="453" r:id="rId60"/>
    <p:sldId id="454" r:id="rId61"/>
    <p:sldId id="455" r:id="rId62"/>
    <p:sldId id="456" r:id="rId63"/>
    <p:sldId id="457" r:id="rId64"/>
    <p:sldId id="458" r:id="rId65"/>
    <p:sldId id="459" r:id="rId66"/>
    <p:sldId id="460" r:id="rId67"/>
    <p:sldId id="461" r:id="rId68"/>
    <p:sldId id="449" r:id="rId69"/>
    <p:sldId id="451"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a Natali - External" initials="LN-E" lastIdx="1" clrIdx="0">
    <p:extLst>
      <p:ext uri="{19B8F6BF-5375-455C-9EA6-DF929625EA0E}">
        <p15:presenceInfo xmlns:p15="http://schemas.microsoft.com/office/powerpoint/2012/main" userId="S::natalil@ynap.world::d5bd336a-750e-44f4-9c39-08868a5d49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67" d="100"/>
          <a:sy n="67" d="100"/>
        </p:scale>
        <p:origin x="52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6/30/2022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1162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07426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39637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4313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75704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6/30/2022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19644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6/30/2022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669928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29555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601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0767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535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287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6/30/2022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0417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6/30/2022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0511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6/30/2022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5608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8554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6011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2345051-2045-45DA-935E-2E3CA1A69ADC}" type="datetimeFigureOut">
              <a:rPr lang="en-US" smtClean="0"/>
              <a:t>6/30/2022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9873857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63378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 Language</a:t>
            </a:r>
          </a:p>
        </p:txBody>
      </p:sp>
      <p:sp>
        <p:nvSpPr>
          <p:cNvPr id="7" name="TextBox 6">
            <a:extLst>
              <a:ext uri="{FF2B5EF4-FFF2-40B4-BE49-F238E27FC236}">
                <a16:creationId xmlns:a16="http://schemas.microsoft.com/office/drawing/2014/main" id="{45DDE18D-9544-4708-8626-B70B76ED6EA2}"/>
              </a:ext>
            </a:extLst>
          </p:cNvPr>
          <p:cNvSpPr txBox="1"/>
          <p:nvPr/>
        </p:nvSpPr>
        <p:spPr>
          <a:xfrm>
            <a:off x="815003" y="1452899"/>
            <a:ext cx="8443273" cy="3293209"/>
          </a:xfrm>
          <a:prstGeom prst="rect">
            <a:avLst/>
          </a:prstGeom>
          <a:noFill/>
        </p:spPr>
        <p:txBody>
          <a:bodyPr wrap="none" rtlCol="0">
            <a:spAutoFit/>
          </a:bodyPr>
          <a:lstStyle/>
          <a:p>
            <a:pPr algn="l"/>
            <a:r>
              <a:rPr lang="en-US" sz="2800" b="1" i="0" dirty="0">
                <a:effectLst/>
                <a:latin typeface="Arial" panose="020B0604020202020204" pitchFamily="34" charset="0"/>
                <a:cs typeface="Arial" panose="020B0604020202020204" pitchFamily="34" charset="0"/>
              </a:rPr>
              <a:t>Working with Data Using Entity Framework Core</a:t>
            </a:r>
          </a:p>
          <a:p>
            <a:pPr algn="l"/>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Understanding modern databases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Setting up EF Core</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Defining EF Core models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Querying EF Core models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Loading patterns with EF Core</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Manipulating data with EF Core</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Working with transactions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Code First EF Core models</a:t>
            </a:r>
          </a:p>
          <a:p>
            <a:pPr marL="285750" indent="-285750" algn="l">
              <a:buFont typeface="Arial" panose="020B0604020202020204" pitchFamily="34" charset="0"/>
              <a:buChar char="•"/>
            </a:pPr>
            <a:r>
              <a:rPr lang="en-US" b="0" i="0" dirty="0" err="1">
                <a:effectLst/>
                <a:latin typeface="Arial" panose="020B0604020202020204" pitchFamily="34" charset="0"/>
                <a:cs typeface="Arial" panose="020B0604020202020204" pitchFamily="34" charset="0"/>
              </a:rPr>
              <a:t>MongoDb</a:t>
            </a:r>
            <a:endParaRPr lang="en-US"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49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621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Setting up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Connecting to a Database</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416120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to connect to an SQLite database, we just need to know the database filename, set using the parameter </a:t>
            </a:r>
            <a:r>
              <a:rPr lang="en-US" sz="1400" b="0" dirty="0">
                <a:latin typeface="Courier New" panose="02070309020205020404" pitchFamily="49" charset="0"/>
                <a:cs typeface="Courier New" panose="02070309020205020404" pitchFamily="49" charset="0"/>
              </a:rPr>
              <a:t>Filename</a:t>
            </a:r>
            <a:endParaRPr lang="en-US" sz="1400" b="0" dirty="0"/>
          </a:p>
          <a:p>
            <a:r>
              <a:rPr lang="en-US" sz="1400" b="0" dirty="0"/>
              <a:t>to connect to an SQL Server database, we need to know multiple pieces of information:</a:t>
            </a:r>
          </a:p>
          <a:p>
            <a:pPr marL="285750" indent="-285750">
              <a:buFont typeface="Arial" panose="020B0604020202020204" pitchFamily="34" charset="0"/>
              <a:buChar char="•"/>
            </a:pPr>
            <a:r>
              <a:rPr lang="en-US" sz="1400" b="0" dirty="0"/>
              <a:t>the name of the server (and the instance if it has one)</a:t>
            </a:r>
          </a:p>
          <a:p>
            <a:pPr marL="285750" indent="-285750">
              <a:buFont typeface="Arial" panose="020B0604020202020204" pitchFamily="34" charset="0"/>
              <a:buChar char="•"/>
            </a:pPr>
            <a:r>
              <a:rPr lang="en-US" sz="1400" b="0" dirty="0"/>
              <a:t>the name of the database</a:t>
            </a:r>
          </a:p>
          <a:p>
            <a:pPr marL="285750" indent="-285750">
              <a:buFont typeface="Arial" panose="020B0604020202020204" pitchFamily="34" charset="0"/>
              <a:buChar char="•"/>
            </a:pPr>
            <a:r>
              <a:rPr lang="en-US" sz="1400" b="0" dirty="0"/>
              <a:t>security information, such as username and password, or if we should pass the currently logged-on user's credentials automatically</a:t>
            </a:r>
          </a:p>
          <a:p>
            <a:pPr marL="285750" indent="-285750">
              <a:buFont typeface="Arial" panose="020B0604020202020204" pitchFamily="34" charset="0"/>
              <a:buChar char="•"/>
            </a:pPr>
            <a:endParaRPr lang="en-US" sz="1400" b="0" dirty="0"/>
          </a:p>
          <a:p>
            <a:r>
              <a:rPr lang="en-US" sz="1400" b="0" dirty="0"/>
              <a:t>we specify this information in a </a:t>
            </a:r>
            <a:r>
              <a:rPr lang="en-US" sz="1400" dirty="0"/>
              <a:t>connection string</a:t>
            </a:r>
          </a:p>
        </p:txBody>
      </p:sp>
    </p:spTree>
    <p:extLst>
      <p:ext uri="{BB962C8B-B14F-4D97-AF65-F5344CB8AC3E}">
        <p14:creationId xmlns:p14="http://schemas.microsoft.com/office/powerpoint/2010/main" val="3269022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621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Setting up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Connecting to a Database</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419198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for backward compatibility, there are multiple possible keywords we can use in an SQL Server connection string for the various parameters, as shown in the following list:</a:t>
            </a:r>
          </a:p>
          <a:p>
            <a:pPr marL="285750" indent="-285750">
              <a:buFont typeface="Arial" panose="020B0604020202020204" pitchFamily="34" charset="0"/>
              <a:buChar char="•"/>
            </a:pPr>
            <a:r>
              <a:rPr lang="en-US" sz="1400" b="0" dirty="0">
                <a:latin typeface="Courier New" panose="02070309020205020404" pitchFamily="49" charset="0"/>
                <a:cs typeface="Courier New" panose="02070309020205020404" pitchFamily="49" charset="0"/>
              </a:rPr>
              <a:t>Data Source</a:t>
            </a:r>
            <a:r>
              <a:rPr lang="en-US" sz="1400" b="0" dirty="0"/>
              <a:t> or </a:t>
            </a:r>
            <a:r>
              <a:rPr lang="en-US" sz="1400" b="0" dirty="0">
                <a:latin typeface="Courier New" panose="02070309020205020404" pitchFamily="49" charset="0"/>
                <a:cs typeface="Courier New" panose="02070309020205020404" pitchFamily="49" charset="0"/>
              </a:rPr>
              <a:t>server</a:t>
            </a:r>
            <a:r>
              <a:rPr lang="en-US" sz="1400" b="0" dirty="0"/>
              <a:t> or </a:t>
            </a:r>
            <a:r>
              <a:rPr lang="en-US" sz="1400" b="0" dirty="0" err="1">
                <a:latin typeface="Courier New" panose="02070309020205020404" pitchFamily="49" charset="0"/>
                <a:cs typeface="Courier New" panose="02070309020205020404" pitchFamily="49" charset="0"/>
              </a:rPr>
              <a:t>addr:</a:t>
            </a:r>
            <a:r>
              <a:rPr lang="en-US" sz="1400" b="0" dirty="0" err="1"/>
              <a:t>These</a:t>
            </a:r>
            <a:r>
              <a:rPr lang="en-US" sz="1400" b="0" dirty="0"/>
              <a:t> keywords are the name of the server (and an optional instance). You can use a dot </a:t>
            </a:r>
            <a:r>
              <a:rPr lang="en-US" sz="1400" b="0" dirty="0">
                <a:latin typeface="Courier New" panose="02070309020205020404" pitchFamily="49" charset="0"/>
                <a:cs typeface="Courier New" panose="02070309020205020404" pitchFamily="49" charset="0"/>
              </a:rPr>
              <a:t>.</a:t>
            </a:r>
            <a:r>
              <a:rPr lang="en-US" sz="1400" b="0" dirty="0"/>
              <a:t> to mean the local server</a:t>
            </a:r>
          </a:p>
          <a:p>
            <a:pPr marL="285750" indent="-285750">
              <a:buFont typeface="Arial" panose="020B0604020202020204" pitchFamily="34" charset="0"/>
              <a:buChar char="•"/>
            </a:pPr>
            <a:r>
              <a:rPr lang="en-US" sz="1400" b="0" dirty="0">
                <a:latin typeface="Courier New" panose="02070309020205020404" pitchFamily="49" charset="0"/>
                <a:cs typeface="Courier New" panose="02070309020205020404" pitchFamily="49" charset="0"/>
              </a:rPr>
              <a:t>Initial Catalog </a:t>
            </a:r>
            <a:r>
              <a:rPr lang="en-US" sz="1400" b="0" dirty="0"/>
              <a:t>or </a:t>
            </a:r>
            <a:r>
              <a:rPr lang="en-US" sz="1400" b="0" dirty="0">
                <a:latin typeface="Courier New" panose="02070309020205020404" pitchFamily="49" charset="0"/>
                <a:cs typeface="Courier New" panose="02070309020205020404" pitchFamily="49" charset="0"/>
              </a:rPr>
              <a:t>database: </a:t>
            </a:r>
            <a:r>
              <a:rPr lang="en-US" sz="1400" b="0" dirty="0"/>
              <a:t>These keywords are the name of the database</a:t>
            </a:r>
          </a:p>
          <a:p>
            <a:pPr marL="285750" indent="-285750">
              <a:buFont typeface="Arial" panose="020B0604020202020204" pitchFamily="34" charset="0"/>
              <a:buChar char="•"/>
            </a:pPr>
            <a:r>
              <a:rPr lang="en-US" sz="1400" b="0" dirty="0">
                <a:latin typeface="Courier New" panose="02070309020205020404" pitchFamily="49" charset="0"/>
                <a:cs typeface="Courier New" panose="02070309020205020404" pitchFamily="49" charset="0"/>
              </a:rPr>
              <a:t>Integrated Security </a:t>
            </a:r>
            <a:r>
              <a:rPr lang="en-US" sz="1400" b="0" dirty="0"/>
              <a:t>or </a:t>
            </a:r>
            <a:r>
              <a:rPr lang="en-US" sz="1400" b="0" dirty="0" err="1">
                <a:latin typeface="Courier New" panose="02070309020205020404" pitchFamily="49" charset="0"/>
                <a:cs typeface="Courier New" panose="02070309020205020404" pitchFamily="49" charset="0"/>
              </a:rPr>
              <a:t>trusted_connection</a:t>
            </a:r>
            <a:r>
              <a:rPr lang="en-US" sz="1400" b="0" dirty="0"/>
              <a:t>: These keywords are set to </a:t>
            </a:r>
            <a:r>
              <a:rPr lang="en-US" sz="1400" b="0" dirty="0">
                <a:latin typeface="Courier New" panose="02070309020205020404" pitchFamily="49" charset="0"/>
                <a:cs typeface="Courier New" panose="02070309020205020404" pitchFamily="49" charset="0"/>
              </a:rPr>
              <a:t>true</a:t>
            </a:r>
            <a:r>
              <a:rPr lang="en-US" sz="1400" b="0" dirty="0"/>
              <a:t> or </a:t>
            </a:r>
            <a:r>
              <a:rPr lang="en-US" sz="1400" b="0" dirty="0">
                <a:latin typeface="Courier New" panose="02070309020205020404" pitchFamily="49" charset="0"/>
                <a:cs typeface="Courier New" panose="02070309020205020404" pitchFamily="49" charset="0"/>
              </a:rPr>
              <a:t>SSPI</a:t>
            </a:r>
            <a:r>
              <a:rPr lang="en-US" sz="1400" b="0" dirty="0"/>
              <a:t> to pass the thread's current user credentials</a:t>
            </a:r>
          </a:p>
          <a:p>
            <a:pPr marL="285750" indent="-285750">
              <a:buFont typeface="Arial" panose="020B0604020202020204" pitchFamily="34" charset="0"/>
              <a:buChar char="•"/>
            </a:pPr>
            <a:r>
              <a:rPr lang="en-US" sz="1400" b="0" dirty="0" err="1">
                <a:latin typeface="Courier New" panose="02070309020205020404" pitchFamily="49" charset="0"/>
                <a:cs typeface="Courier New" panose="02070309020205020404" pitchFamily="49" charset="0"/>
              </a:rPr>
              <a:t>MultipleActiveResultSets</a:t>
            </a:r>
            <a:r>
              <a:rPr lang="en-US" sz="1400" b="0" dirty="0"/>
              <a:t>: This keyword is set to </a:t>
            </a:r>
            <a:r>
              <a:rPr lang="en-US" sz="1400" b="0" dirty="0">
                <a:latin typeface="Courier New" panose="02070309020205020404" pitchFamily="49" charset="0"/>
                <a:cs typeface="Courier New" panose="02070309020205020404" pitchFamily="49" charset="0"/>
              </a:rPr>
              <a:t>true</a:t>
            </a:r>
            <a:r>
              <a:rPr lang="en-US" sz="1400" b="0" dirty="0"/>
              <a:t> to enable a single connection to be used to work with multiple tables simultaneously to improve efficiency. It is used for lazy loading rows from related tables.</a:t>
            </a:r>
            <a:endParaRPr lang="en-US" sz="1400" dirty="0"/>
          </a:p>
        </p:txBody>
      </p:sp>
    </p:spTree>
    <p:extLst>
      <p:ext uri="{BB962C8B-B14F-4D97-AF65-F5344CB8AC3E}">
        <p14:creationId xmlns:p14="http://schemas.microsoft.com/office/powerpoint/2010/main" val="3116276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621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Setting up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Connecting to a Database</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100649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when you write code to connect to an SQL Server database, you need to know its server name</a:t>
            </a:r>
          </a:p>
          <a:p>
            <a:r>
              <a:rPr lang="en-US" sz="1400" b="0" dirty="0"/>
              <a:t>the server name depends on the edition and version of SQL Server that you will connect to, as shown in the following table:</a:t>
            </a:r>
            <a:endParaRPr lang="en-US" sz="1400" dirty="0"/>
          </a:p>
        </p:txBody>
      </p:sp>
      <p:graphicFrame>
        <p:nvGraphicFramePr>
          <p:cNvPr id="3" name="Table 4">
            <a:extLst>
              <a:ext uri="{FF2B5EF4-FFF2-40B4-BE49-F238E27FC236}">
                <a16:creationId xmlns:a16="http://schemas.microsoft.com/office/drawing/2014/main" id="{3416A796-6C9E-45D0-B95D-432F0E011B51}"/>
              </a:ext>
            </a:extLst>
          </p:cNvPr>
          <p:cNvGraphicFramePr>
            <a:graphicFrameLocks noGrp="1"/>
          </p:cNvGraphicFramePr>
          <p:nvPr>
            <p:extLst>
              <p:ext uri="{D42A27DB-BD31-4B8C-83A1-F6EECF244321}">
                <p14:modId xmlns:p14="http://schemas.microsoft.com/office/powerpoint/2010/main" val="2158995243"/>
              </p:ext>
            </p:extLst>
          </p:nvPr>
        </p:nvGraphicFramePr>
        <p:xfrm>
          <a:off x="2021968" y="2168776"/>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82277078"/>
                    </a:ext>
                  </a:extLst>
                </a:gridCol>
                <a:gridCol w="4064000">
                  <a:extLst>
                    <a:ext uri="{9D8B030D-6E8A-4147-A177-3AD203B41FA5}">
                      <a16:colId xmlns:a16="http://schemas.microsoft.com/office/drawing/2014/main" val="2798010064"/>
                    </a:ext>
                  </a:extLst>
                </a:gridCol>
              </a:tblGrid>
              <a:tr h="370840">
                <a:tc>
                  <a:txBody>
                    <a:bodyPr/>
                    <a:lstStyle/>
                    <a:p>
                      <a:r>
                        <a:rPr lang="it-IT" b="0" dirty="0">
                          <a:effectLst/>
                          <a:latin typeface="Noto serif" panose="02020600060500020200" pitchFamily="18" charset="0"/>
                        </a:rPr>
                        <a:t>SQL Server </a:t>
                      </a:r>
                      <a:r>
                        <a:rPr lang="it-IT" b="0" dirty="0" err="1">
                          <a:effectLst/>
                          <a:latin typeface="Noto serif" panose="02020600060500020200" pitchFamily="18" charset="0"/>
                        </a:rPr>
                        <a:t>edition</a:t>
                      </a:r>
                      <a:endParaRPr lang="it-IT" b="0" dirty="0">
                        <a:effectLst/>
                        <a:latin typeface="Noto serif" panose="02020600060500020200" pitchFamily="18" charset="0"/>
                      </a:endParaRPr>
                    </a:p>
                  </a:txBody>
                  <a:tcPr anchor="ctr"/>
                </a:tc>
                <a:tc>
                  <a:txBody>
                    <a:bodyPr/>
                    <a:lstStyle/>
                    <a:p>
                      <a:r>
                        <a:rPr lang="it-IT" b="0" dirty="0">
                          <a:effectLst/>
                          <a:latin typeface="Noto serif" panose="02020600060500020200" pitchFamily="18" charset="0"/>
                        </a:rPr>
                        <a:t>Server name \ </a:t>
                      </a:r>
                      <a:r>
                        <a:rPr lang="it-IT" b="0" dirty="0" err="1">
                          <a:effectLst/>
                          <a:latin typeface="Noto serif" panose="02020600060500020200" pitchFamily="18" charset="0"/>
                        </a:rPr>
                        <a:t>Instance</a:t>
                      </a:r>
                      <a:r>
                        <a:rPr lang="it-IT" b="0" dirty="0">
                          <a:effectLst/>
                          <a:latin typeface="Noto serif" panose="02020600060500020200" pitchFamily="18" charset="0"/>
                        </a:rPr>
                        <a:t> name</a:t>
                      </a:r>
                    </a:p>
                  </a:txBody>
                  <a:tcPr anchor="ctr"/>
                </a:tc>
                <a:extLst>
                  <a:ext uri="{0D108BD9-81ED-4DB2-BD59-A6C34878D82A}">
                    <a16:rowId xmlns:a16="http://schemas.microsoft.com/office/drawing/2014/main" val="1844451890"/>
                  </a:ext>
                </a:extLst>
              </a:tr>
              <a:tr h="370840">
                <a:tc>
                  <a:txBody>
                    <a:bodyPr/>
                    <a:lstStyle/>
                    <a:p>
                      <a:r>
                        <a:rPr lang="it-IT" b="0" dirty="0" err="1">
                          <a:effectLst/>
                          <a:latin typeface="Noto serif" panose="02020600060500020200" pitchFamily="18" charset="0"/>
                        </a:rPr>
                        <a:t>LocalDB</a:t>
                      </a:r>
                      <a:r>
                        <a:rPr lang="it-IT" b="0" dirty="0">
                          <a:effectLst/>
                          <a:latin typeface="Noto serif" panose="02020600060500020200" pitchFamily="18" charset="0"/>
                        </a:rPr>
                        <a:t> 2012</a:t>
                      </a:r>
                    </a:p>
                  </a:txBody>
                  <a:tcPr anchor="ctr"/>
                </a:tc>
                <a:tc>
                  <a:txBody>
                    <a:bodyPr/>
                    <a:lstStyle/>
                    <a:p>
                      <a:r>
                        <a:rPr lang="it-IT" b="0" dirty="0">
                          <a:effectLst/>
                          <a:latin typeface="Noto serif" panose="02020600060500020200" pitchFamily="18" charset="0"/>
                        </a:rPr>
                        <a:t>(</a:t>
                      </a:r>
                      <a:r>
                        <a:rPr lang="it-IT" b="0" dirty="0" err="1">
                          <a:effectLst/>
                          <a:latin typeface="Noto serif" panose="02020600060500020200" pitchFamily="18" charset="0"/>
                        </a:rPr>
                        <a:t>localdb</a:t>
                      </a:r>
                      <a:r>
                        <a:rPr lang="it-IT" b="0" dirty="0">
                          <a:effectLst/>
                          <a:latin typeface="Noto serif" panose="02020600060500020200" pitchFamily="18" charset="0"/>
                        </a:rPr>
                        <a:t>)\v11.0</a:t>
                      </a:r>
                    </a:p>
                  </a:txBody>
                  <a:tcPr anchor="ctr"/>
                </a:tc>
                <a:extLst>
                  <a:ext uri="{0D108BD9-81ED-4DB2-BD59-A6C34878D82A}">
                    <a16:rowId xmlns:a16="http://schemas.microsoft.com/office/drawing/2014/main" val="3275885464"/>
                  </a:ext>
                </a:extLst>
              </a:tr>
              <a:tr h="370840">
                <a:tc>
                  <a:txBody>
                    <a:bodyPr/>
                    <a:lstStyle/>
                    <a:p>
                      <a:r>
                        <a:rPr lang="it-IT" b="0" dirty="0" err="1">
                          <a:effectLst/>
                          <a:latin typeface="Noto serif" panose="02020600060500020200" pitchFamily="18" charset="0"/>
                        </a:rPr>
                        <a:t>LocalDB</a:t>
                      </a:r>
                      <a:r>
                        <a:rPr lang="it-IT" b="0" dirty="0">
                          <a:effectLst/>
                          <a:latin typeface="Noto serif" panose="02020600060500020200" pitchFamily="18" charset="0"/>
                        </a:rPr>
                        <a:t> 2016 or </a:t>
                      </a:r>
                      <a:r>
                        <a:rPr lang="it-IT" b="0" dirty="0" err="1">
                          <a:effectLst/>
                          <a:latin typeface="Noto serif" panose="02020600060500020200" pitchFamily="18" charset="0"/>
                        </a:rPr>
                        <a:t>later</a:t>
                      </a:r>
                      <a:endParaRPr lang="it-IT" b="0" dirty="0">
                        <a:effectLst/>
                        <a:latin typeface="Noto serif" panose="02020600060500020200" pitchFamily="18" charset="0"/>
                      </a:endParaRPr>
                    </a:p>
                  </a:txBody>
                  <a:tcPr anchor="ctr"/>
                </a:tc>
                <a:tc>
                  <a:txBody>
                    <a:bodyPr/>
                    <a:lstStyle/>
                    <a:p>
                      <a:r>
                        <a:rPr lang="it-IT" b="0" dirty="0">
                          <a:effectLst/>
                          <a:latin typeface="Noto serif" panose="02020600060500020200" pitchFamily="18" charset="0"/>
                        </a:rPr>
                        <a:t>(</a:t>
                      </a:r>
                      <a:r>
                        <a:rPr lang="it-IT" b="0" dirty="0" err="1">
                          <a:effectLst/>
                          <a:latin typeface="Noto serif" panose="02020600060500020200" pitchFamily="18" charset="0"/>
                        </a:rPr>
                        <a:t>localdb</a:t>
                      </a:r>
                      <a:r>
                        <a:rPr lang="it-IT" b="0" dirty="0">
                          <a:effectLst/>
                          <a:latin typeface="Noto serif" panose="02020600060500020200" pitchFamily="18" charset="0"/>
                        </a:rPr>
                        <a:t>)\</a:t>
                      </a:r>
                      <a:r>
                        <a:rPr lang="it-IT" b="0" dirty="0" err="1">
                          <a:effectLst/>
                          <a:latin typeface="Noto serif" panose="02020600060500020200" pitchFamily="18" charset="0"/>
                        </a:rPr>
                        <a:t>mssqllocaldb</a:t>
                      </a:r>
                      <a:endParaRPr lang="it-IT" b="0" dirty="0">
                        <a:effectLst/>
                        <a:latin typeface="Noto serif" panose="02020600060500020200" pitchFamily="18" charset="0"/>
                      </a:endParaRPr>
                    </a:p>
                  </a:txBody>
                  <a:tcPr anchor="ctr"/>
                </a:tc>
                <a:extLst>
                  <a:ext uri="{0D108BD9-81ED-4DB2-BD59-A6C34878D82A}">
                    <a16:rowId xmlns:a16="http://schemas.microsoft.com/office/drawing/2014/main" val="236640974"/>
                  </a:ext>
                </a:extLst>
              </a:tr>
              <a:tr h="370840">
                <a:tc>
                  <a:txBody>
                    <a:bodyPr/>
                    <a:lstStyle/>
                    <a:p>
                      <a:r>
                        <a:rPr lang="it-IT" sz="1800" b="0" i="0" kern="1200" dirty="0">
                          <a:solidFill>
                            <a:schemeClr val="dk1"/>
                          </a:solidFill>
                          <a:effectLst/>
                          <a:latin typeface="+mn-lt"/>
                          <a:ea typeface="+mn-ea"/>
                          <a:cs typeface="+mn-cs"/>
                        </a:rPr>
                        <a:t>Express</a:t>
                      </a:r>
                      <a:endParaRPr lang="it-IT" dirty="0"/>
                    </a:p>
                  </a:txBody>
                  <a:tcPr/>
                </a:tc>
                <a:tc>
                  <a:txBody>
                    <a:bodyPr/>
                    <a:lstStyle/>
                    <a:p>
                      <a:r>
                        <a:rPr lang="it-IT" b="0" dirty="0">
                          <a:effectLst/>
                          <a:latin typeface="Noto serif" panose="02020600060500020200" pitchFamily="18" charset="0"/>
                        </a:rPr>
                        <a:t>.\</a:t>
                      </a:r>
                      <a:r>
                        <a:rPr lang="it-IT" b="0" dirty="0" err="1">
                          <a:effectLst/>
                          <a:latin typeface="Noto serif" panose="02020600060500020200" pitchFamily="18" charset="0"/>
                        </a:rPr>
                        <a:t>sqlexpress</a:t>
                      </a:r>
                      <a:endParaRPr lang="it-IT" b="0" dirty="0">
                        <a:effectLst/>
                        <a:latin typeface="Noto serif" panose="02020600060500020200" pitchFamily="18" charset="0"/>
                      </a:endParaRPr>
                    </a:p>
                  </a:txBody>
                  <a:tcPr anchor="ctr"/>
                </a:tc>
                <a:extLst>
                  <a:ext uri="{0D108BD9-81ED-4DB2-BD59-A6C34878D82A}">
                    <a16:rowId xmlns:a16="http://schemas.microsoft.com/office/drawing/2014/main" val="627737893"/>
                  </a:ext>
                </a:extLst>
              </a:tr>
              <a:tr h="370840">
                <a:tc>
                  <a:txBody>
                    <a:bodyPr/>
                    <a:lstStyle/>
                    <a:p>
                      <a:r>
                        <a:rPr lang="it-IT" b="0" dirty="0">
                          <a:effectLst/>
                          <a:latin typeface="Noto serif" panose="02020600060500020200" pitchFamily="18" charset="0"/>
                        </a:rPr>
                        <a:t>Full/Developer (default </a:t>
                      </a:r>
                      <a:r>
                        <a:rPr lang="it-IT" b="0" dirty="0" err="1">
                          <a:effectLst/>
                          <a:latin typeface="Noto serif" panose="02020600060500020200" pitchFamily="18" charset="0"/>
                        </a:rPr>
                        <a:t>instance</a:t>
                      </a:r>
                      <a:r>
                        <a:rPr lang="it-IT" b="0" dirty="0">
                          <a:effectLst/>
                          <a:latin typeface="Noto serif" panose="02020600060500020200" pitchFamily="18" charset="0"/>
                        </a:rPr>
                        <a:t>)</a:t>
                      </a:r>
                    </a:p>
                  </a:txBody>
                  <a:tcPr anchor="ctr"/>
                </a:tc>
                <a:tc>
                  <a:txBody>
                    <a:bodyPr/>
                    <a:lstStyle/>
                    <a:p>
                      <a:r>
                        <a:rPr lang="it-IT" b="0" dirty="0">
                          <a:effectLst/>
                          <a:latin typeface="Noto serif" panose="02020600060500020200" pitchFamily="18" charset="0"/>
                        </a:rPr>
                        <a:t>.</a:t>
                      </a:r>
                    </a:p>
                  </a:txBody>
                  <a:tcPr anchor="ctr"/>
                </a:tc>
                <a:extLst>
                  <a:ext uri="{0D108BD9-81ED-4DB2-BD59-A6C34878D82A}">
                    <a16:rowId xmlns:a16="http://schemas.microsoft.com/office/drawing/2014/main" val="931657325"/>
                  </a:ext>
                </a:extLst>
              </a:tr>
              <a:tr h="370840">
                <a:tc>
                  <a:txBody>
                    <a:bodyPr/>
                    <a:lstStyle/>
                    <a:p>
                      <a:r>
                        <a:rPr lang="it-IT" b="0" dirty="0">
                          <a:effectLst/>
                          <a:latin typeface="Noto serif" panose="02020600060500020200" pitchFamily="18" charset="0"/>
                        </a:rPr>
                        <a:t>Full/Developer (</a:t>
                      </a:r>
                      <a:r>
                        <a:rPr lang="it-IT" b="0" dirty="0" err="1">
                          <a:effectLst/>
                          <a:latin typeface="Noto serif" panose="02020600060500020200" pitchFamily="18" charset="0"/>
                        </a:rPr>
                        <a:t>named</a:t>
                      </a:r>
                      <a:r>
                        <a:rPr lang="it-IT" b="0" dirty="0">
                          <a:effectLst/>
                          <a:latin typeface="Noto serif" panose="02020600060500020200" pitchFamily="18" charset="0"/>
                        </a:rPr>
                        <a:t> </a:t>
                      </a:r>
                      <a:r>
                        <a:rPr lang="it-IT" b="0" dirty="0" err="1">
                          <a:effectLst/>
                          <a:latin typeface="Noto serif" panose="02020600060500020200" pitchFamily="18" charset="0"/>
                        </a:rPr>
                        <a:t>instance</a:t>
                      </a:r>
                      <a:r>
                        <a:rPr lang="it-IT" b="0" dirty="0">
                          <a:effectLst/>
                          <a:latin typeface="Noto serif" panose="02020600060500020200" pitchFamily="18" charset="0"/>
                        </a:rPr>
                        <a:t>)</a:t>
                      </a:r>
                    </a:p>
                  </a:txBody>
                  <a:tcPr anchor="ctr"/>
                </a:tc>
                <a:tc>
                  <a:txBody>
                    <a:bodyPr/>
                    <a:lstStyle/>
                    <a:p>
                      <a:r>
                        <a:rPr lang="it-IT" b="0" dirty="0">
                          <a:effectLst/>
                          <a:latin typeface="Noto serif" panose="02020600060500020200" pitchFamily="18" charset="0"/>
                        </a:rPr>
                        <a:t>.\</a:t>
                      </a:r>
                      <a:r>
                        <a:rPr lang="it-IT" b="0" dirty="0" err="1">
                          <a:effectLst/>
                          <a:latin typeface="Noto serif" panose="02020600060500020200" pitchFamily="18" charset="0"/>
                        </a:rPr>
                        <a:t>mynamedinstance</a:t>
                      </a:r>
                      <a:endParaRPr lang="it-IT" b="0" dirty="0">
                        <a:effectLst/>
                        <a:latin typeface="Noto serif" panose="02020600060500020200" pitchFamily="18" charset="0"/>
                      </a:endParaRPr>
                    </a:p>
                  </a:txBody>
                  <a:tcPr anchor="ctr"/>
                </a:tc>
                <a:extLst>
                  <a:ext uri="{0D108BD9-81ED-4DB2-BD59-A6C34878D82A}">
                    <a16:rowId xmlns:a16="http://schemas.microsoft.com/office/drawing/2014/main" val="458109586"/>
                  </a:ext>
                </a:extLst>
              </a:tr>
            </a:tbl>
          </a:graphicData>
        </a:graphic>
      </p:graphicFrame>
      <p:sp>
        <p:nvSpPr>
          <p:cNvPr id="8" name="TextBox 7">
            <a:extLst>
              <a:ext uri="{FF2B5EF4-FFF2-40B4-BE49-F238E27FC236}">
                <a16:creationId xmlns:a16="http://schemas.microsoft.com/office/drawing/2014/main" id="{E803549F-A235-473B-9EEE-8246BE339A49}"/>
              </a:ext>
            </a:extLst>
          </p:cNvPr>
          <p:cNvSpPr txBox="1"/>
          <p:nvPr/>
        </p:nvSpPr>
        <p:spPr>
          <a:xfrm>
            <a:off x="360937" y="4899701"/>
            <a:ext cx="6096000" cy="1200329"/>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NOTE: server names for SQL Server are made of two parts: the name of the computer and the name of an SQL Server instance</a:t>
            </a:r>
          </a:p>
          <a:p>
            <a:r>
              <a:rPr lang="en-US" dirty="0">
                <a:latin typeface="Arial" panose="020B0604020202020204" pitchFamily="34" charset="0"/>
                <a:cs typeface="Arial" panose="020B0604020202020204" pitchFamily="34" charset="0"/>
              </a:rPr>
              <a:t>you provide instance names during custom installation</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764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621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Setting up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Defining the database context class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6" y="674059"/>
            <a:ext cx="11450063" cy="226837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the </a:t>
            </a:r>
            <a:r>
              <a:rPr lang="en-US" sz="1400" b="0" i="1" dirty="0" err="1"/>
              <a:t>MyDatabase</a:t>
            </a:r>
            <a:r>
              <a:rPr lang="en-US" sz="1400" b="0" dirty="0"/>
              <a:t> class will be used to represent the database</a:t>
            </a:r>
          </a:p>
          <a:p>
            <a:r>
              <a:rPr lang="en-US" sz="1400" b="0" dirty="0"/>
              <a:t>to use EF Core, the class must inherit from </a:t>
            </a:r>
            <a:r>
              <a:rPr lang="en-US" sz="1400" b="0" dirty="0" err="1">
                <a:latin typeface="Courier New" panose="02070309020205020404" pitchFamily="49" charset="0"/>
                <a:cs typeface="Courier New" panose="02070309020205020404" pitchFamily="49" charset="0"/>
              </a:rPr>
              <a:t>DbContext</a:t>
            </a:r>
            <a:endParaRPr lang="en-US" sz="1400" b="0" dirty="0">
              <a:latin typeface="Courier New" panose="02070309020205020404" pitchFamily="49" charset="0"/>
              <a:cs typeface="Courier New" panose="02070309020205020404" pitchFamily="49" charset="0"/>
            </a:endParaRPr>
          </a:p>
          <a:p>
            <a:r>
              <a:rPr lang="en-US" sz="1400" b="0" dirty="0"/>
              <a:t>this class understands how to communicate with databases and dynamically generate SQL statements to query and manipulate data</a:t>
            </a:r>
          </a:p>
          <a:p>
            <a:r>
              <a:rPr lang="en-US" sz="1400" b="0" dirty="0"/>
              <a:t>your </a:t>
            </a:r>
            <a:r>
              <a:rPr lang="en-US" sz="1400" b="0" dirty="0" err="1">
                <a:latin typeface="Courier New" panose="02070309020205020404" pitchFamily="49" charset="0"/>
                <a:cs typeface="Courier New" panose="02070309020205020404" pitchFamily="49" charset="0"/>
              </a:rPr>
              <a:t>DbContext</a:t>
            </a:r>
            <a:r>
              <a:rPr lang="en-US" sz="1400" b="0" dirty="0"/>
              <a:t>-derived class should have an overridden method named </a:t>
            </a:r>
            <a:r>
              <a:rPr lang="en-US" sz="1400" b="0" dirty="0" err="1">
                <a:latin typeface="Courier New" panose="02070309020205020404" pitchFamily="49" charset="0"/>
                <a:cs typeface="Courier New" panose="02070309020205020404" pitchFamily="49" charset="0"/>
              </a:rPr>
              <a:t>OnConfiguring</a:t>
            </a:r>
            <a:r>
              <a:rPr lang="en-US" sz="1400" b="0" dirty="0"/>
              <a:t>, which will set the database connection string</a:t>
            </a:r>
            <a:endParaRPr lang="en-US" sz="1400" dirty="0"/>
          </a:p>
        </p:txBody>
      </p:sp>
      <p:sp>
        <p:nvSpPr>
          <p:cNvPr id="8" name="TextBox 7">
            <a:extLst>
              <a:ext uri="{FF2B5EF4-FFF2-40B4-BE49-F238E27FC236}">
                <a16:creationId xmlns:a16="http://schemas.microsoft.com/office/drawing/2014/main" id="{C67DEDA9-9093-4563-B7DC-27B10847916E}"/>
              </a:ext>
            </a:extLst>
          </p:cNvPr>
          <p:cNvSpPr txBox="1"/>
          <p:nvPr/>
        </p:nvSpPr>
        <p:spPr>
          <a:xfrm>
            <a:off x="360935" y="3068710"/>
            <a:ext cx="11450063" cy="3539430"/>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namespace </a:t>
            </a:r>
            <a:r>
              <a:rPr lang="en-US" sz="1400" dirty="0" err="1">
                <a:latin typeface="Courier New" panose="02070309020205020404" pitchFamily="49" charset="0"/>
                <a:cs typeface="Courier New" panose="02070309020205020404" pitchFamily="49" charset="0"/>
              </a:rPr>
              <a:t>WorkingWithEFCore</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using </a:t>
            </a:r>
            <a:r>
              <a:rPr lang="en-US" sz="1400" dirty="0" err="1">
                <a:latin typeface="Courier New" panose="02070309020205020404" pitchFamily="49" charset="0"/>
                <a:cs typeface="Courier New" panose="02070309020205020404" pitchFamily="49" charset="0"/>
              </a:rPr>
              <a:t>Microsoft.EntityFrameworkCore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DbContext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DbContextOptionsBuilder</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this manages the connection to the database</a:t>
            </a:r>
          </a:p>
          <a:p>
            <a:r>
              <a:rPr lang="en-US" sz="1400" dirty="0">
                <a:latin typeface="Courier New" panose="02070309020205020404" pitchFamily="49" charset="0"/>
                <a:cs typeface="Courier New" panose="02070309020205020404" pitchFamily="49" charset="0"/>
              </a:rPr>
              <a:t>public class Northwind : </a:t>
            </a:r>
            <a:r>
              <a:rPr lang="en-US" sz="1400" dirty="0" err="1">
                <a:latin typeface="Courier New" panose="02070309020205020404" pitchFamily="49" charset="0"/>
                <a:cs typeface="Courier New" panose="02070309020205020404" pitchFamily="49" charset="0"/>
              </a:rPr>
              <a:t>DbContext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protected override void </a:t>
            </a:r>
            <a:r>
              <a:rPr lang="en-US" sz="1400" dirty="0" err="1">
                <a:latin typeface="Courier New" panose="02070309020205020404" pitchFamily="49" charset="0"/>
                <a:cs typeface="Courier New" panose="02070309020205020404" pitchFamily="49" charset="0"/>
              </a:rPr>
              <a:t>OnConfiguring</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DbContextOptionsBuilder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optionsBuilder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string connection = "Data Source=.;" +</a:t>
            </a:r>
          </a:p>
          <a:p>
            <a:r>
              <a:rPr lang="en-US" sz="1400" dirty="0">
                <a:latin typeface="Courier New" panose="02070309020205020404" pitchFamily="49" charset="0"/>
                <a:cs typeface="Courier New" panose="02070309020205020404" pitchFamily="49" charset="0"/>
              </a:rPr>
              <a:t>                            "Initial Catalog=Northwind;" +</a:t>
            </a:r>
          </a:p>
          <a:p>
            <a:r>
              <a:rPr lang="en-US" sz="1400" dirty="0">
                <a:latin typeface="Courier New" panose="02070309020205020404" pitchFamily="49" charset="0"/>
                <a:cs typeface="Courier New" panose="02070309020205020404" pitchFamily="49" charset="0"/>
              </a:rPr>
              <a:t>                            "Integrated Security=true;"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MultipleActiveResultSets</a:t>
            </a:r>
            <a:r>
              <a:rPr lang="en-US" sz="1400" dirty="0">
                <a:latin typeface="Courier New" panose="02070309020205020404" pitchFamily="49" charset="0"/>
                <a:cs typeface="Courier New" panose="02070309020205020404" pitchFamily="49" charset="0"/>
              </a:rPr>
              <a:t>=true;";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optionsBuilder.UseSqlServer</a:t>
            </a:r>
            <a:r>
              <a:rPr lang="en-US" sz="1400" dirty="0">
                <a:latin typeface="Courier New" panose="02070309020205020404" pitchFamily="49" charset="0"/>
                <a:cs typeface="Courier New" panose="02070309020205020404" pitchFamily="49" charset="0"/>
              </a:rPr>
              <a:t>(connection);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17548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621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Setting up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Defining EF Core models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6" y="674059"/>
            <a:ext cx="11450063" cy="423244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EF Core uses a combination of </a:t>
            </a:r>
            <a:r>
              <a:rPr lang="en-US" sz="1600" dirty="0"/>
              <a:t>conventions</a:t>
            </a:r>
            <a:r>
              <a:rPr lang="en-US" sz="1600" b="0" dirty="0"/>
              <a:t>, </a:t>
            </a:r>
            <a:r>
              <a:rPr lang="en-US" sz="1600" dirty="0"/>
              <a:t>annotation attributes</a:t>
            </a:r>
            <a:r>
              <a:rPr lang="en-US" sz="1600" b="0" dirty="0"/>
              <a:t>, and </a:t>
            </a:r>
            <a:r>
              <a:rPr lang="en-US" sz="1600" dirty="0"/>
              <a:t>Fluent API </a:t>
            </a:r>
            <a:r>
              <a:rPr lang="en-US" sz="1600" b="0" dirty="0"/>
              <a:t>statements to build an entity model at runtime so that any actions performed on the classes can later be automatically translated into actions performed on the actual database</a:t>
            </a:r>
          </a:p>
          <a:p>
            <a:r>
              <a:rPr lang="en-US" sz="1600" b="0" dirty="0"/>
              <a:t>an entity class represents the structure of a table and an instance of the class represents a row in that table</a:t>
            </a:r>
          </a:p>
          <a:p>
            <a:endParaRPr lang="en-US" sz="1600" b="0" dirty="0"/>
          </a:p>
          <a:p>
            <a:endParaRPr lang="en-US" sz="1600" b="0" dirty="0"/>
          </a:p>
          <a:p>
            <a:r>
              <a:rPr lang="en-US" sz="1600" b="0" dirty="0"/>
              <a:t>first, we will review the three ways to define a model, with code examples, and then we will create some classes that implement those techniques</a:t>
            </a:r>
            <a:endParaRPr lang="en-US" sz="1600" dirty="0"/>
          </a:p>
        </p:txBody>
      </p:sp>
    </p:spTree>
    <p:extLst>
      <p:ext uri="{BB962C8B-B14F-4D97-AF65-F5344CB8AC3E}">
        <p14:creationId xmlns:p14="http://schemas.microsoft.com/office/powerpoint/2010/main" val="306766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621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Setting up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Using EF Core conventions to define the model</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6" y="674059"/>
            <a:ext cx="11450063" cy="564821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the code we will write will use the following conventions:</a:t>
            </a:r>
          </a:p>
          <a:p>
            <a:pPr marL="285750" indent="-285750">
              <a:buFont typeface="Arial" panose="020B0604020202020204" pitchFamily="34" charset="0"/>
              <a:buChar char="•"/>
            </a:pPr>
            <a:r>
              <a:rPr lang="en-US" sz="1600" b="0" dirty="0"/>
              <a:t>the name of a table is assumed to match the name of a </a:t>
            </a:r>
            <a:r>
              <a:rPr lang="en-US" sz="1600" b="0" dirty="0" err="1">
                <a:latin typeface="Courier New" panose="02070309020205020404" pitchFamily="49" charset="0"/>
                <a:cs typeface="Courier New" panose="02070309020205020404" pitchFamily="49" charset="0"/>
              </a:rPr>
              <a:t>DbSet</a:t>
            </a:r>
            <a:r>
              <a:rPr lang="en-US" sz="1600" b="0" dirty="0">
                <a:latin typeface="Courier New" panose="02070309020205020404" pitchFamily="49" charset="0"/>
                <a:cs typeface="Courier New" panose="02070309020205020404" pitchFamily="49" charset="0"/>
              </a:rPr>
              <a:t>&lt;T&gt;</a:t>
            </a:r>
            <a:r>
              <a:rPr lang="en-US" sz="1600" b="0" dirty="0"/>
              <a:t> property in the </a:t>
            </a:r>
            <a:r>
              <a:rPr lang="en-US" sz="1600" b="0" dirty="0" err="1">
                <a:latin typeface="Courier New" panose="02070309020205020404" pitchFamily="49" charset="0"/>
                <a:cs typeface="Courier New" panose="02070309020205020404" pitchFamily="49" charset="0"/>
              </a:rPr>
              <a:t>DbContext</a:t>
            </a:r>
            <a:r>
              <a:rPr lang="en-US" sz="1600" b="0" dirty="0"/>
              <a:t> class, for example, </a:t>
            </a:r>
            <a:r>
              <a:rPr lang="en-US" sz="1600" b="0" dirty="0">
                <a:latin typeface="Courier New" panose="02070309020205020404" pitchFamily="49" charset="0"/>
                <a:cs typeface="Courier New" panose="02070309020205020404" pitchFamily="49" charset="0"/>
              </a:rPr>
              <a:t>Products</a:t>
            </a:r>
            <a:endParaRPr lang="en-US" sz="1600" b="0" dirty="0"/>
          </a:p>
          <a:p>
            <a:pPr marL="285750" indent="-285750">
              <a:buFont typeface="Arial" panose="020B0604020202020204" pitchFamily="34" charset="0"/>
              <a:buChar char="•"/>
            </a:pPr>
            <a:r>
              <a:rPr lang="en-US" sz="1600" b="0" dirty="0"/>
              <a:t>the names of the columns are assumed to match the names of properties in the entity model class, for example, </a:t>
            </a:r>
            <a:r>
              <a:rPr lang="en-US" sz="1600" b="0" dirty="0" err="1">
                <a:latin typeface="Courier New" panose="02070309020205020404" pitchFamily="49" charset="0"/>
                <a:cs typeface="Courier New" panose="02070309020205020404" pitchFamily="49" charset="0"/>
              </a:rPr>
              <a:t>ProductId</a:t>
            </a:r>
            <a:endParaRPr lang="en-US" sz="1600" b="0" dirty="0"/>
          </a:p>
          <a:p>
            <a:pPr marL="285750" indent="-285750">
              <a:buFont typeface="Arial" panose="020B0604020202020204" pitchFamily="34" charset="0"/>
              <a:buChar char="•"/>
            </a:pPr>
            <a:r>
              <a:rPr lang="en-US" sz="1600" b="0" dirty="0"/>
              <a:t>The </a:t>
            </a:r>
            <a:r>
              <a:rPr lang="en-US" sz="1600" b="0" dirty="0">
                <a:latin typeface="Courier New" panose="02070309020205020404" pitchFamily="49" charset="0"/>
                <a:cs typeface="Courier New" panose="02070309020205020404" pitchFamily="49" charset="0"/>
              </a:rPr>
              <a:t>string</a:t>
            </a:r>
            <a:r>
              <a:rPr lang="en-US" sz="1600" b="0" dirty="0"/>
              <a:t> .NET type is assumed to be a </a:t>
            </a:r>
            <a:r>
              <a:rPr lang="en-US" sz="1600" b="0" dirty="0" err="1">
                <a:latin typeface="Courier New" panose="02070309020205020404" pitchFamily="49" charset="0"/>
                <a:cs typeface="Courier New" panose="02070309020205020404" pitchFamily="49" charset="0"/>
              </a:rPr>
              <a:t>nvarchar</a:t>
            </a:r>
            <a:r>
              <a:rPr lang="en-US" sz="1600" b="0" dirty="0"/>
              <a:t> type in the database</a:t>
            </a:r>
          </a:p>
          <a:p>
            <a:pPr marL="285750" indent="-285750">
              <a:buFont typeface="Arial" panose="020B0604020202020204" pitchFamily="34" charset="0"/>
              <a:buChar char="•"/>
            </a:pPr>
            <a:r>
              <a:rPr lang="en-US" sz="1600" b="0" dirty="0"/>
              <a:t>The </a:t>
            </a:r>
            <a:r>
              <a:rPr lang="en-US" sz="1600" b="0" dirty="0">
                <a:latin typeface="Courier New" panose="02070309020205020404" pitchFamily="49" charset="0"/>
                <a:cs typeface="Courier New" panose="02070309020205020404" pitchFamily="49" charset="0"/>
              </a:rPr>
              <a:t>int</a:t>
            </a:r>
            <a:r>
              <a:rPr lang="en-US" sz="1600" b="0" dirty="0"/>
              <a:t> .NET type is assumed to be an </a:t>
            </a:r>
            <a:r>
              <a:rPr lang="en-US" sz="1600" b="0" dirty="0">
                <a:latin typeface="Courier New" panose="02070309020205020404" pitchFamily="49" charset="0"/>
                <a:cs typeface="Courier New" panose="02070309020205020404" pitchFamily="49" charset="0"/>
              </a:rPr>
              <a:t>int</a:t>
            </a:r>
            <a:r>
              <a:rPr lang="en-US" sz="1600" b="0" dirty="0"/>
              <a:t> type in the database</a:t>
            </a:r>
          </a:p>
          <a:p>
            <a:pPr marL="285750" indent="-285750">
              <a:buFont typeface="Arial" panose="020B0604020202020204" pitchFamily="34" charset="0"/>
              <a:buChar char="•"/>
            </a:pPr>
            <a:r>
              <a:rPr lang="en-US" sz="1600" b="0" dirty="0"/>
              <a:t>the primary key is assumed to be a property that is named </a:t>
            </a:r>
            <a:r>
              <a:rPr lang="en-US" sz="1600" b="0" dirty="0">
                <a:latin typeface="Courier New" panose="02070309020205020404" pitchFamily="49" charset="0"/>
                <a:cs typeface="Courier New" panose="02070309020205020404" pitchFamily="49" charset="0"/>
              </a:rPr>
              <a:t>Id</a:t>
            </a:r>
            <a:r>
              <a:rPr lang="en-US" sz="1600" b="0" dirty="0"/>
              <a:t> or </a:t>
            </a:r>
            <a:r>
              <a:rPr lang="en-US" sz="1600" b="0" dirty="0">
                <a:latin typeface="Courier New" panose="02070309020205020404" pitchFamily="49" charset="0"/>
                <a:cs typeface="Courier New" panose="02070309020205020404" pitchFamily="49" charset="0"/>
              </a:rPr>
              <a:t>ID</a:t>
            </a:r>
            <a:r>
              <a:rPr lang="en-US" sz="1600" b="0" dirty="0"/>
              <a:t>, or when the entity model class is named </a:t>
            </a:r>
            <a:r>
              <a:rPr lang="en-US" sz="1600" b="0" dirty="0">
                <a:latin typeface="Courier New" panose="02070309020205020404" pitchFamily="49" charset="0"/>
                <a:cs typeface="Courier New" panose="02070309020205020404" pitchFamily="49" charset="0"/>
              </a:rPr>
              <a:t>Product</a:t>
            </a:r>
            <a:r>
              <a:rPr lang="en-US" sz="1600" b="0" dirty="0"/>
              <a:t>, then the property can be named </a:t>
            </a:r>
            <a:r>
              <a:rPr lang="en-US" sz="1600" b="0" dirty="0" err="1">
                <a:latin typeface="Courier New" panose="02070309020205020404" pitchFamily="49" charset="0"/>
                <a:cs typeface="Courier New" panose="02070309020205020404" pitchFamily="49" charset="0"/>
              </a:rPr>
              <a:t>ProductId</a:t>
            </a:r>
            <a:r>
              <a:rPr lang="en-US" sz="1600" b="0" dirty="0"/>
              <a:t> or </a:t>
            </a:r>
            <a:r>
              <a:rPr lang="en-US" sz="1600" b="0" dirty="0" err="1">
                <a:latin typeface="Courier New" panose="02070309020205020404" pitchFamily="49" charset="0"/>
                <a:cs typeface="Courier New" panose="02070309020205020404" pitchFamily="49" charset="0"/>
              </a:rPr>
              <a:t>ProductID</a:t>
            </a:r>
            <a:br>
              <a:rPr lang="en-US" sz="1600" b="0" dirty="0">
                <a:latin typeface="Courier New" panose="02070309020205020404" pitchFamily="49" charset="0"/>
                <a:cs typeface="Courier New" panose="02070309020205020404" pitchFamily="49" charset="0"/>
              </a:rPr>
            </a:br>
            <a:r>
              <a:rPr lang="en-US" sz="1600" b="0" dirty="0"/>
              <a:t>if this property is an integer type or the </a:t>
            </a:r>
            <a:r>
              <a:rPr lang="en-US" sz="1600" b="0" dirty="0" err="1">
                <a:latin typeface="Courier New" panose="02070309020205020404" pitchFamily="49" charset="0"/>
                <a:cs typeface="Courier New" panose="02070309020205020404" pitchFamily="49" charset="0"/>
              </a:rPr>
              <a:t>Guid</a:t>
            </a:r>
            <a:r>
              <a:rPr lang="en-US" sz="1600" b="0" dirty="0"/>
              <a:t> type, then it is also assumed to be an </a:t>
            </a:r>
            <a:r>
              <a:rPr lang="en-US" sz="1600" b="0" dirty="0">
                <a:latin typeface="Courier New" panose="02070309020205020404" pitchFamily="49" charset="0"/>
                <a:cs typeface="Courier New" panose="02070309020205020404" pitchFamily="49" charset="0"/>
              </a:rPr>
              <a:t>IDENTITY</a:t>
            </a:r>
            <a:r>
              <a:rPr lang="en-US" sz="1600" b="0" dirty="0"/>
              <a:t> column (a column type that automatically assigns a value when inserting)</a:t>
            </a:r>
            <a:endParaRPr lang="en-US" sz="1600" dirty="0"/>
          </a:p>
        </p:txBody>
      </p:sp>
      <p:sp>
        <p:nvSpPr>
          <p:cNvPr id="8" name="TextBox 7">
            <a:extLst>
              <a:ext uri="{FF2B5EF4-FFF2-40B4-BE49-F238E27FC236}">
                <a16:creationId xmlns:a16="http://schemas.microsoft.com/office/drawing/2014/main" id="{014C923C-E5F6-420F-B8AF-27F824E1EA27}"/>
              </a:ext>
            </a:extLst>
          </p:cNvPr>
          <p:cNvSpPr txBox="1"/>
          <p:nvPr/>
        </p:nvSpPr>
        <p:spPr>
          <a:xfrm>
            <a:off x="7696200" y="3199923"/>
            <a:ext cx="4248149" cy="1169551"/>
          </a:xfrm>
          <a:prstGeom prst="rect">
            <a:avLst/>
          </a:prstGeom>
          <a:solidFill>
            <a:srgbClr val="C00000"/>
          </a:solidFill>
          <a:ln>
            <a:noFill/>
          </a:ln>
        </p:spPr>
        <p:txBody>
          <a:bodyPr wrap="square">
            <a:spAutoFit/>
          </a:bodyPr>
          <a:lstStyle/>
          <a:p>
            <a:r>
              <a:rPr lang="en-US" sz="1400" dirty="0">
                <a:latin typeface="Arial" panose="020B0604020202020204" pitchFamily="34" charset="0"/>
                <a:cs typeface="Arial" panose="020B0604020202020204" pitchFamily="34" charset="0"/>
              </a:rPr>
              <a:t>NOTE: there are many other conventions that you should know, and you can even define your own</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you can read about them at the following link: https://docs.microsoft.com/en-us/ef/core/modeling/</a:t>
            </a:r>
            <a:endParaRPr lang="it-IT"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2836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621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Setting up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Using EF Core annotation attributes to define the model</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6" y="674059"/>
            <a:ext cx="11450063" cy="177022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conventions often aren't enough to completely map the classes to the database objects</a:t>
            </a:r>
          </a:p>
          <a:p>
            <a:r>
              <a:rPr lang="en-US" sz="1600" b="0" dirty="0"/>
              <a:t>a simple way of adding more smarts to your model is to apply annotation attributes.</a:t>
            </a:r>
          </a:p>
          <a:p>
            <a:r>
              <a:rPr lang="en-US" sz="1600" b="0" dirty="0"/>
              <a:t>Some common attributes are shown in the following table:</a:t>
            </a:r>
            <a:endParaRPr lang="en-US" sz="1600" dirty="0"/>
          </a:p>
        </p:txBody>
      </p:sp>
      <p:graphicFrame>
        <p:nvGraphicFramePr>
          <p:cNvPr id="3" name="Table 4">
            <a:extLst>
              <a:ext uri="{FF2B5EF4-FFF2-40B4-BE49-F238E27FC236}">
                <a16:creationId xmlns:a16="http://schemas.microsoft.com/office/drawing/2014/main" id="{4EB62946-3573-4F2A-B9E9-7BB106BEB229}"/>
              </a:ext>
            </a:extLst>
          </p:cNvPr>
          <p:cNvGraphicFramePr>
            <a:graphicFrameLocks noGrp="1"/>
          </p:cNvGraphicFramePr>
          <p:nvPr>
            <p:extLst>
              <p:ext uri="{D42A27DB-BD31-4B8C-83A1-F6EECF244321}">
                <p14:modId xmlns:p14="http://schemas.microsoft.com/office/powerpoint/2010/main" val="2621220467"/>
              </p:ext>
            </p:extLst>
          </p:nvPr>
        </p:nvGraphicFramePr>
        <p:xfrm>
          <a:off x="360936" y="2846024"/>
          <a:ext cx="11450062" cy="2062480"/>
        </p:xfrm>
        <a:graphic>
          <a:graphicData uri="http://schemas.openxmlformats.org/drawingml/2006/table">
            <a:tbl>
              <a:tblPr firstRow="1" bandRow="1">
                <a:tableStyleId>{5C22544A-7EE6-4342-B048-85BDC9FD1C3A}</a:tableStyleId>
              </a:tblPr>
              <a:tblGrid>
                <a:gridCol w="5725031">
                  <a:extLst>
                    <a:ext uri="{9D8B030D-6E8A-4147-A177-3AD203B41FA5}">
                      <a16:colId xmlns:a16="http://schemas.microsoft.com/office/drawing/2014/main" val="67903188"/>
                    </a:ext>
                  </a:extLst>
                </a:gridCol>
                <a:gridCol w="5725031">
                  <a:extLst>
                    <a:ext uri="{9D8B030D-6E8A-4147-A177-3AD203B41FA5}">
                      <a16:colId xmlns:a16="http://schemas.microsoft.com/office/drawing/2014/main" val="1201305786"/>
                    </a:ext>
                  </a:extLst>
                </a:gridCol>
              </a:tblGrid>
              <a:tr h="370840">
                <a:tc>
                  <a:txBody>
                    <a:bodyPr/>
                    <a:lstStyle/>
                    <a:p>
                      <a:r>
                        <a:rPr lang="it-IT" sz="1600" dirty="0" err="1">
                          <a:latin typeface="Arial" panose="020B0604020202020204" pitchFamily="34" charset="0"/>
                          <a:cs typeface="Arial" panose="020B0604020202020204" pitchFamily="34" charset="0"/>
                        </a:rPr>
                        <a:t>Attribute</a:t>
                      </a:r>
                      <a:endParaRPr lang="it-IT" sz="1600" dirty="0">
                        <a:latin typeface="Arial" panose="020B0604020202020204" pitchFamily="34" charset="0"/>
                        <a:cs typeface="Arial" panose="020B0604020202020204" pitchFamily="34" charset="0"/>
                      </a:endParaRPr>
                    </a:p>
                  </a:txBody>
                  <a:tcPr/>
                </a:tc>
                <a:tc>
                  <a:txBody>
                    <a:bodyPr/>
                    <a:lstStyle/>
                    <a:p>
                      <a:r>
                        <a:rPr lang="it-IT" sz="1600" dirty="0" err="1">
                          <a:latin typeface="Arial" panose="020B0604020202020204" pitchFamily="34" charset="0"/>
                          <a:cs typeface="Arial" panose="020B0604020202020204" pitchFamily="34" charset="0"/>
                        </a:rPr>
                        <a:t>Description</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48484419"/>
                  </a:ext>
                </a:extLst>
              </a:tr>
              <a:tr h="370840">
                <a:tc>
                  <a:txBody>
                    <a:bodyPr/>
                    <a:lstStyle/>
                    <a:p>
                      <a:pPr marL="0" algn="l" defTabSz="914400" rtl="0" eaLnBrk="1" latinLnBrk="0" hangingPunct="1"/>
                      <a:r>
                        <a:rPr lang="it-IT" sz="1600" b="0" kern="1200" dirty="0">
                          <a:solidFill>
                            <a:schemeClr val="dk1"/>
                          </a:solidFill>
                          <a:effectLst/>
                          <a:latin typeface="Courier New" panose="02070309020205020404" pitchFamily="49" charset="0"/>
                          <a:ea typeface="+mn-ea"/>
                          <a:cs typeface="Courier New" panose="02070309020205020404" pitchFamily="49" charset="0"/>
                        </a:rPr>
                        <a:t>[</a:t>
                      </a:r>
                      <a:r>
                        <a:rPr lang="it-IT" sz="1600" b="0" kern="1200" dirty="0" err="1">
                          <a:solidFill>
                            <a:schemeClr val="dk1"/>
                          </a:solidFill>
                          <a:effectLst/>
                          <a:latin typeface="Courier New" panose="02070309020205020404" pitchFamily="49" charset="0"/>
                          <a:ea typeface="+mn-ea"/>
                          <a:cs typeface="Courier New" panose="02070309020205020404" pitchFamily="49" charset="0"/>
                        </a:rPr>
                        <a:t>Required</a:t>
                      </a:r>
                      <a:r>
                        <a:rPr lang="it-IT" sz="1600" b="0" kern="1200" dirty="0">
                          <a:solidFill>
                            <a:schemeClr val="dk1"/>
                          </a:solidFill>
                          <a:effectLst/>
                          <a:latin typeface="Courier New" panose="02070309020205020404" pitchFamily="49" charset="0"/>
                          <a:ea typeface="+mn-ea"/>
                          <a:cs typeface="Courier New" panose="02070309020205020404" pitchFamily="49" charset="0"/>
                        </a:rPr>
                        <a:t>]</a:t>
                      </a:r>
                    </a:p>
                  </a:txBody>
                  <a:tcPr anchor="ctr"/>
                </a:tc>
                <a:tc>
                  <a:txBody>
                    <a:bodyPr/>
                    <a:lstStyle/>
                    <a:p>
                      <a:r>
                        <a:rPr lang="en-US" sz="1600" b="0" dirty="0">
                          <a:effectLst/>
                          <a:latin typeface="Arial" panose="020B0604020202020204" pitchFamily="34" charset="0"/>
                          <a:cs typeface="Arial" panose="020B0604020202020204" pitchFamily="34" charset="0"/>
                        </a:rPr>
                        <a:t>ensures the value is not null.</a:t>
                      </a:r>
                    </a:p>
                  </a:txBody>
                  <a:tcPr anchor="ctr"/>
                </a:tc>
                <a:extLst>
                  <a:ext uri="{0D108BD9-81ED-4DB2-BD59-A6C34878D82A}">
                    <a16:rowId xmlns:a16="http://schemas.microsoft.com/office/drawing/2014/main" val="1425016034"/>
                  </a:ext>
                </a:extLst>
              </a:tr>
              <a:tr h="370840">
                <a:tc>
                  <a:txBody>
                    <a:bodyPr/>
                    <a:lstStyle/>
                    <a:p>
                      <a:pPr marL="0" algn="l" defTabSz="914400" rtl="0" eaLnBrk="1" latinLnBrk="0" hangingPunct="1"/>
                      <a:r>
                        <a:rPr lang="it-IT" sz="1600" b="0" kern="1200" dirty="0">
                          <a:solidFill>
                            <a:schemeClr val="dk1"/>
                          </a:solidFill>
                          <a:effectLst/>
                          <a:latin typeface="Courier New" panose="02070309020205020404" pitchFamily="49" charset="0"/>
                          <a:ea typeface="+mn-ea"/>
                          <a:cs typeface="Courier New" panose="02070309020205020404" pitchFamily="49" charset="0"/>
                        </a:rPr>
                        <a:t>[</a:t>
                      </a:r>
                      <a:r>
                        <a:rPr lang="it-IT" sz="1600" b="0" kern="1200" dirty="0" err="1">
                          <a:solidFill>
                            <a:schemeClr val="dk1"/>
                          </a:solidFill>
                          <a:effectLst/>
                          <a:latin typeface="Courier New" panose="02070309020205020404" pitchFamily="49" charset="0"/>
                          <a:ea typeface="+mn-ea"/>
                          <a:cs typeface="Courier New" panose="02070309020205020404" pitchFamily="49" charset="0"/>
                        </a:rPr>
                        <a:t>StringLength</a:t>
                      </a:r>
                      <a:r>
                        <a:rPr lang="it-IT" sz="1600" b="0" kern="1200" dirty="0">
                          <a:solidFill>
                            <a:schemeClr val="dk1"/>
                          </a:solidFill>
                          <a:effectLst/>
                          <a:latin typeface="Courier New" panose="02070309020205020404" pitchFamily="49" charset="0"/>
                          <a:ea typeface="+mn-ea"/>
                          <a:cs typeface="Courier New" panose="02070309020205020404" pitchFamily="49" charset="0"/>
                        </a:rPr>
                        <a:t>(50)]</a:t>
                      </a:r>
                    </a:p>
                  </a:txBody>
                  <a:tcPr anchor="ctr"/>
                </a:tc>
                <a:tc>
                  <a:txBody>
                    <a:bodyPr/>
                    <a:lstStyle/>
                    <a:p>
                      <a:r>
                        <a:rPr lang="en-US" sz="1600" b="0" dirty="0">
                          <a:effectLst/>
                          <a:latin typeface="Arial" panose="020B0604020202020204" pitchFamily="34" charset="0"/>
                          <a:cs typeface="Arial" panose="020B0604020202020204" pitchFamily="34" charset="0"/>
                        </a:rPr>
                        <a:t>ensures the value is up to 50 characters in length.</a:t>
                      </a:r>
                    </a:p>
                  </a:txBody>
                  <a:tcPr anchor="ctr"/>
                </a:tc>
                <a:extLst>
                  <a:ext uri="{0D108BD9-81ED-4DB2-BD59-A6C34878D82A}">
                    <a16:rowId xmlns:a16="http://schemas.microsoft.com/office/drawing/2014/main" val="1951142981"/>
                  </a:ext>
                </a:extLst>
              </a:tr>
              <a:tr h="370840">
                <a:tc>
                  <a:txBody>
                    <a:bodyPr/>
                    <a:lstStyle/>
                    <a:p>
                      <a:pPr marL="0" algn="l" defTabSz="914400" rtl="0" eaLnBrk="1" latinLnBrk="0" hangingPunct="1"/>
                      <a:r>
                        <a:rPr lang="it-IT" sz="1600" b="0" kern="1200" dirty="0">
                          <a:solidFill>
                            <a:schemeClr val="dk1"/>
                          </a:solidFill>
                          <a:effectLst/>
                          <a:latin typeface="Courier New" panose="02070309020205020404" pitchFamily="49" charset="0"/>
                          <a:ea typeface="+mn-ea"/>
                          <a:cs typeface="Courier New" panose="02070309020205020404" pitchFamily="49" charset="0"/>
                        </a:rPr>
                        <a:t>[</a:t>
                      </a:r>
                      <a:r>
                        <a:rPr lang="it-IT" sz="1600" b="0" kern="1200" dirty="0" err="1">
                          <a:solidFill>
                            <a:schemeClr val="dk1"/>
                          </a:solidFill>
                          <a:effectLst/>
                          <a:latin typeface="Courier New" panose="02070309020205020404" pitchFamily="49" charset="0"/>
                          <a:ea typeface="+mn-ea"/>
                          <a:cs typeface="Courier New" panose="02070309020205020404" pitchFamily="49" charset="0"/>
                        </a:rPr>
                        <a:t>RegularExpression</a:t>
                      </a:r>
                      <a:r>
                        <a:rPr lang="it-IT" sz="1600" b="0" kern="1200" dirty="0">
                          <a:solidFill>
                            <a:schemeClr val="dk1"/>
                          </a:solidFill>
                          <a:effectLst/>
                          <a:latin typeface="Courier New" panose="02070309020205020404" pitchFamily="49" charset="0"/>
                          <a:ea typeface="+mn-ea"/>
                          <a:cs typeface="Courier New" panose="02070309020205020404" pitchFamily="49" charset="0"/>
                        </a:rPr>
                        <a:t>(</a:t>
                      </a:r>
                      <a:r>
                        <a:rPr lang="it-IT" sz="1600" b="0" kern="1200" dirty="0" err="1">
                          <a:solidFill>
                            <a:schemeClr val="dk1"/>
                          </a:solidFill>
                          <a:effectLst/>
                          <a:latin typeface="Courier New" panose="02070309020205020404" pitchFamily="49" charset="0"/>
                          <a:ea typeface="+mn-ea"/>
                          <a:cs typeface="Courier New" panose="02070309020205020404" pitchFamily="49" charset="0"/>
                        </a:rPr>
                        <a:t>expression</a:t>
                      </a:r>
                      <a:r>
                        <a:rPr lang="it-IT" sz="1600" b="0" kern="1200" dirty="0">
                          <a:solidFill>
                            <a:schemeClr val="dk1"/>
                          </a:solidFill>
                          <a:effectLst/>
                          <a:latin typeface="Courier New" panose="02070309020205020404" pitchFamily="49" charset="0"/>
                          <a:ea typeface="+mn-ea"/>
                          <a:cs typeface="Courier New" panose="02070309020205020404" pitchFamily="49" charset="0"/>
                        </a:rPr>
                        <a:t>)]</a:t>
                      </a:r>
                    </a:p>
                  </a:txBody>
                  <a:tcPr anchor="ctr"/>
                </a:tc>
                <a:tc>
                  <a:txBody>
                    <a:bodyPr/>
                    <a:lstStyle/>
                    <a:p>
                      <a:r>
                        <a:rPr lang="en-US" sz="1600" b="0" i="0" kern="1200" dirty="0">
                          <a:solidFill>
                            <a:schemeClr val="dk1"/>
                          </a:solidFill>
                          <a:effectLst/>
                          <a:latin typeface="Arial" panose="020B0604020202020204" pitchFamily="34" charset="0"/>
                          <a:ea typeface="+mn-ea"/>
                          <a:cs typeface="Arial" panose="020B0604020202020204" pitchFamily="34" charset="0"/>
                        </a:rPr>
                        <a:t>ensures the value matches the specified regular expression.</a:t>
                      </a:r>
                      <a:endParaRPr lang="it-IT" sz="1600" b="0"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681358963"/>
                  </a:ext>
                </a:extLst>
              </a:tr>
              <a:tr h="370840">
                <a:tc>
                  <a:txBody>
                    <a:bodyPr/>
                    <a:lstStyle/>
                    <a:p>
                      <a:pPr marL="0" algn="l" defTabSz="914400" rtl="0" eaLnBrk="1" latinLnBrk="0" hangingPunct="1"/>
                      <a:r>
                        <a:rPr lang="en-US" sz="1600" b="0" kern="1200" dirty="0">
                          <a:solidFill>
                            <a:schemeClr val="dk1"/>
                          </a:solidFill>
                          <a:effectLst/>
                          <a:latin typeface="Courier New" panose="02070309020205020404" pitchFamily="49" charset="0"/>
                          <a:ea typeface="+mn-ea"/>
                          <a:cs typeface="Courier New" panose="02070309020205020404" pitchFamily="49" charset="0"/>
                        </a:rPr>
                        <a:t>[Column(TypeName = "money", Name = "</a:t>
                      </a:r>
                      <a:r>
                        <a:rPr lang="en-US" sz="1600" b="0" kern="1200" dirty="0" err="1">
                          <a:solidFill>
                            <a:schemeClr val="dk1"/>
                          </a:solidFill>
                          <a:effectLst/>
                          <a:latin typeface="Courier New" panose="02070309020205020404" pitchFamily="49" charset="0"/>
                          <a:ea typeface="+mn-ea"/>
                          <a:cs typeface="Courier New" panose="02070309020205020404" pitchFamily="49" charset="0"/>
                        </a:rPr>
                        <a:t>UnitPrice</a:t>
                      </a:r>
                      <a:r>
                        <a:rPr lang="en-US" sz="1600" b="0" kern="1200" dirty="0">
                          <a:solidFill>
                            <a:schemeClr val="dk1"/>
                          </a:solidFill>
                          <a:effectLst/>
                          <a:latin typeface="Courier New" panose="02070309020205020404" pitchFamily="49" charset="0"/>
                          <a:ea typeface="+mn-ea"/>
                          <a:cs typeface="Courier New" panose="02070309020205020404" pitchFamily="49" charset="0"/>
                        </a:rPr>
                        <a:t>")]</a:t>
                      </a:r>
                      <a:endParaRPr lang="it-IT" sz="1600" b="0" kern="1200" dirty="0">
                        <a:solidFill>
                          <a:schemeClr val="dk1"/>
                        </a:solidFill>
                        <a:effectLst/>
                        <a:latin typeface="Courier New" panose="02070309020205020404" pitchFamily="49" charset="0"/>
                        <a:ea typeface="+mn-ea"/>
                        <a:cs typeface="Courier New" panose="02070309020205020404" pitchFamily="49" charset="0"/>
                      </a:endParaRPr>
                    </a:p>
                  </a:txBody>
                  <a:tcPr/>
                </a:tc>
                <a:tc>
                  <a:txBody>
                    <a:bodyPr/>
                    <a:lstStyle/>
                    <a:p>
                      <a:r>
                        <a:rPr lang="en-US" sz="1600" b="0" i="0" kern="1200" dirty="0">
                          <a:solidFill>
                            <a:schemeClr val="dk1"/>
                          </a:solidFill>
                          <a:effectLst/>
                          <a:latin typeface="Arial" panose="020B0604020202020204" pitchFamily="34" charset="0"/>
                          <a:ea typeface="+mn-ea"/>
                          <a:cs typeface="Arial" panose="020B0604020202020204" pitchFamily="34" charset="0"/>
                        </a:rPr>
                        <a:t>specifies the column type and column name used in the table.</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30902759"/>
                  </a:ext>
                </a:extLst>
              </a:tr>
            </a:tbl>
          </a:graphicData>
        </a:graphic>
      </p:graphicFrame>
    </p:spTree>
    <p:extLst>
      <p:ext uri="{BB962C8B-B14F-4D97-AF65-F5344CB8AC3E}">
        <p14:creationId xmlns:p14="http://schemas.microsoft.com/office/powerpoint/2010/main" val="2177790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621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Setting up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Using EF Core annotation attributes to define the model</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0762"/>
            <a:ext cx="11450063"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i.e., in the database, the maximum length of a product name is 40, and the value cannot be null, as shown highlighted in the following Data Definition Language (DDL) code that defines how to create a table named Products with its columns, data types, keys, and other constraints</a:t>
            </a:r>
            <a:endParaRPr lang="it-IT" sz="14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C7F5144-F4DB-487F-BCE9-069509F05991}"/>
              </a:ext>
            </a:extLst>
          </p:cNvPr>
          <p:cNvSpPr txBox="1"/>
          <p:nvPr/>
        </p:nvSpPr>
        <p:spPr>
          <a:xfrm>
            <a:off x="360936" y="1665458"/>
            <a:ext cx="11450063" cy="4708981"/>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CREATE TABLE Products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ProductId</a:t>
            </a:r>
            <a:r>
              <a:rPr lang="en-US" sz="1200" dirty="0">
                <a:latin typeface="Courier New" panose="02070309020205020404" pitchFamily="49" charset="0"/>
                <a:cs typeface="Courier New" panose="02070309020205020404" pitchFamily="49" charset="0"/>
              </a:rPr>
              <a:t>       INTEGER       PRIMARY KEY,</a:t>
            </a:r>
          </a:p>
          <a:p>
            <a:r>
              <a:rPr lang="en-US" sz="1200" dirty="0">
                <a:latin typeface="Courier New" panose="02070309020205020404" pitchFamily="49" charset="0"/>
                <a:cs typeface="Courier New" panose="02070309020205020404" pitchFamily="49" charset="0"/>
              </a:rPr>
              <a:t>    ProductName     NVARCHAR (40) NOT NULL,</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SupplierId</a:t>
            </a:r>
            <a:r>
              <a:rPr lang="en-US" sz="1200" dirty="0">
                <a:latin typeface="Courier New" panose="02070309020205020404" pitchFamily="49" charset="0"/>
                <a:cs typeface="Courier New" panose="02070309020205020404" pitchFamily="49" charset="0"/>
              </a:rPr>
              <a:t>      "INT",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CategoryId</a:t>
            </a:r>
            <a:r>
              <a:rPr lang="en-US" sz="1200" dirty="0">
                <a:latin typeface="Courier New" panose="02070309020205020404" pitchFamily="49" charset="0"/>
                <a:cs typeface="Courier New" panose="02070309020205020404" pitchFamily="49" charset="0"/>
              </a:rPr>
              <a:t>      "INT",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QuantityPerUnit</a:t>
            </a:r>
            <a:r>
              <a:rPr lang="en-US" sz="1200" dirty="0">
                <a:latin typeface="Courier New" panose="02070309020205020404" pitchFamily="49" charset="0"/>
                <a:cs typeface="Courier New" panose="02070309020205020404" pitchFamily="49" charset="0"/>
              </a:rPr>
              <a:t> NVARCHAR (20),</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UnitPrice</a:t>
            </a:r>
            <a:r>
              <a:rPr lang="en-US" sz="1200" dirty="0">
                <a:latin typeface="Courier New" panose="02070309020205020404" pitchFamily="49" charset="0"/>
                <a:cs typeface="Courier New" panose="02070309020205020404" pitchFamily="49" charset="0"/>
              </a:rPr>
              <a:t>       "MONEY"       CONSTRAINT </a:t>
            </a:r>
            <a:r>
              <a:rPr lang="en-US" sz="1200" dirty="0" err="1">
                <a:latin typeface="Courier New" panose="02070309020205020404" pitchFamily="49" charset="0"/>
                <a:cs typeface="Courier New" panose="02070309020205020404" pitchFamily="49" charset="0"/>
              </a:rPr>
              <a:t>DF_Products_UnitPrice</a:t>
            </a:r>
            <a:r>
              <a:rPr lang="en-US" sz="1200" dirty="0">
                <a:latin typeface="Courier New" panose="02070309020205020404" pitchFamily="49" charset="0"/>
                <a:cs typeface="Courier New" panose="02070309020205020404" pitchFamily="49" charset="0"/>
              </a:rPr>
              <a:t> DEFAULT (0),</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UnitsInStock</a:t>
            </a:r>
            <a:r>
              <a:rPr lang="en-US" sz="1200" dirty="0">
                <a:latin typeface="Courier New" panose="02070309020205020404" pitchFamily="49" charset="0"/>
                <a:cs typeface="Courier New" panose="02070309020205020404" pitchFamily="49" charset="0"/>
              </a:rPr>
              <a:t>    "SMALLINT"    CONSTRAINT </a:t>
            </a:r>
            <a:r>
              <a:rPr lang="en-US" sz="1200" dirty="0" err="1">
                <a:latin typeface="Courier New" panose="02070309020205020404" pitchFamily="49" charset="0"/>
                <a:cs typeface="Courier New" panose="02070309020205020404" pitchFamily="49" charset="0"/>
              </a:rPr>
              <a:t>DF_Products_UnitsInStock</a:t>
            </a:r>
            <a:r>
              <a:rPr lang="en-US" sz="1200" dirty="0">
                <a:latin typeface="Courier New" panose="02070309020205020404" pitchFamily="49" charset="0"/>
                <a:cs typeface="Courier New" panose="02070309020205020404" pitchFamily="49" charset="0"/>
              </a:rPr>
              <a:t> DEFAULT (0),</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UnitsOnOrder</a:t>
            </a:r>
            <a:r>
              <a:rPr lang="en-US" sz="1200" dirty="0">
                <a:latin typeface="Courier New" panose="02070309020205020404" pitchFamily="49" charset="0"/>
                <a:cs typeface="Courier New" panose="02070309020205020404" pitchFamily="49" charset="0"/>
              </a:rPr>
              <a:t>    "SMALLINT"    CONSTRAINT </a:t>
            </a:r>
            <a:r>
              <a:rPr lang="en-US" sz="1200" dirty="0" err="1">
                <a:latin typeface="Courier New" panose="02070309020205020404" pitchFamily="49" charset="0"/>
                <a:cs typeface="Courier New" panose="02070309020205020404" pitchFamily="49" charset="0"/>
              </a:rPr>
              <a:t>DF_Products_UnitsOnOrder</a:t>
            </a:r>
            <a:r>
              <a:rPr lang="en-US" sz="1200" dirty="0">
                <a:latin typeface="Courier New" panose="02070309020205020404" pitchFamily="49" charset="0"/>
                <a:cs typeface="Courier New" panose="02070309020205020404" pitchFamily="49" charset="0"/>
              </a:rPr>
              <a:t> DEFAULT (0),</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ReorderLevel</a:t>
            </a:r>
            <a:r>
              <a:rPr lang="en-US" sz="1200" dirty="0">
                <a:latin typeface="Courier New" panose="02070309020205020404" pitchFamily="49" charset="0"/>
                <a:cs typeface="Courier New" panose="02070309020205020404" pitchFamily="49" charset="0"/>
              </a:rPr>
              <a:t>    "SMALLINT"    CONSTRAINT </a:t>
            </a:r>
            <a:r>
              <a:rPr lang="en-US" sz="1200" dirty="0" err="1">
                <a:latin typeface="Courier New" panose="02070309020205020404" pitchFamily="49" charset="0"/>
                <a:cs typeface="Courier New" panose="02070309020205020404" pitchFamily="49" charset="0"/>
              </a:rPr>
              <a:t>DF_Products_ReorderLevel</a:t>
            </a:r>
            <a:r>
              <a:rPr lang="en-US" sz="1200" dirty="0">
                <a:latin typeface="Courier New" panose="02070309020205020404" pitchFamily="49" charset="0"/>
                <a:cs typeface="Courier New" panose="02070309020205020404" pitchFamily="49" charset="0"/>
              </a:rPr>
              <a:t> DEFAULT (0),</a:t>
            </a:r>
          </a:p>
          <a:p>
            <a:r>
              <a:rPr lang="en-US" sz="1200" dirty="0">
                <a:latin typeface="Courier New" panose="02070309020205020404" pitchFamily="49" charset="0"/>
                <a:cs typeface="Courier New" panose="02070309020205020404" pitchFamily="49" charset="0"/>
              </a:rPr>
              <a:t>    Discontinued    "BIT"         NOT NULL</a:t>
            </a:r>
          </a:p>
          <a:p>
            <a:r>
              <a:rPr lang="en-US" sz="1200" dirty="0">
                <a:latin typeface="Courier New" panose="02070309020205020404" pitchFamily="49" charset="0"/>
                <a:cs typeface="Courier New" panose="02070309020205020404" pitchFamily="49" charset="0"/>
              </a:rPr>
              <a:t>                                  CONSTRAINT </a:t>
            </a:r>
            <a:r>
              <a:rPr lang="en-US" sz="1200" dirty="0" err="1">
                <a:latin typeface="Courier New" panose="02070309020205020404" pitchFamily="49" charset="0"/>
                <a:cs typeface="Courier New" panose="02070309020205020404" pitchFamily="49" charset="0"/>
              </a:rPr>
              <a:t>DF_Products_Discontinued</a:t>
            </a:r>
            <a:r>
              <a:rPr lang="en-US" sz="1200" dirty="0">
                <a:latin typeface="Courier New" panose="02070309020205020404" pitchFamily="49" charset="0"/>
                <a:cs typeface="Courier New" panose="02070309020205020404" pitchFamily="49" charset="0"/>
              </a:rPr>
              <a:t> DEFAULT (0),</a:t>
            </a:r>
          </a:p>
          <a:p>
            <a:r>
              <a:rPr lang="en-US" sz="1200" dirty="0">
                <a:latin typeface="Courier New" panose="02070309020205020404" pitchFamily="49" charset="0"/>
                <a:cs typeface="Courier New" panose="02070309020205020404" pitchFamily="49" charset="0"/>
              </a:rPr>
              <a:t>    CONSTRAINT </a:t>
            </a:r>
            <a:r>
              <a:rPr lang="en-US" sz="1200" dirty="0" err="1">
                <a:latin typeface="Courier New" panose="02070309020205020404" pitchFamily="49" charset="0"/>
                <a:cs typeface="Courier New" panose="02070309020205020404" pitchFamily="49" charset="0"/>
              </a:rPr>
              <a:t>FK_Products_Categories</a:t>
            </a:r>
            <a:r>
              <a:rPr lang="en-US" sz="1200" dirty="0">
                <a:latin typeface="Courier New" panose="02070309020205020404" pitchFamily="49" charset="0"/>
                <a:cs typeface="Courier New" panose="02070309020205020404" pitchFamily="49" charset="0"/>
              </a:rPr>
              <a:t> FOREIGN KEY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CategoryId</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REFERENCES Categories (</a:t>
            </a:r>
            <a:r>
              <a:rPr lang="en-US" sz="1200" dirty="0" err="1">
                <a:latin typeface="Courier New" panose="02070309020205020404" pitchFamily="49" charset="0"/>
                <a:cs typeface="Courier New" panose="02070309020205020404" pitchFamily="49" charset="0"/>
              </a:rPr>
              <a:t>CategoryId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CONSTRAINT </a:t>
            </a:r>
            <a:r>
              <a:rPr lang="en-US" sz="1200" dirty="0" err="1">
                <a:latin typeface="Courier New" panose="02070309020205020404" pitchFamily="49" charset="0"/>
                <a:cs typeface="Courier New" panose="02070309020205020404" pitchFamily="49" charset="0"/>
              </a:rPr>
              <a:t>FK_Products_Suppliers</a:t>
            </a:r>
            <a:r>
              <a:rPr lang="en-US" sz="1200" dirty="0">
                <a:latin typeface="Courier New" panose="02070309020205020404" pitchFamily="49" charset="0"/>
                <a:cs typeface="Courier New" panose="02070309020205020404" pitchFamily="49" charset="0"/>
              </a:rPr>
              <a:t> FOREIGN KEY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SupplierId</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REFERENCES Suppliers (</a:t>
            </a:r>
            <a:r>
              <a:rPr lang="en-US" sz="1200" dirty="0" err="1">
                <a:latin typeface="Courier New" panose="02070309020205020404" pitchFamily="49" charset="0"/>
                <a:cs typeface="Courier New" panose="02070309020205020404" pitchFamily="49" charset="0"/>
              </a:rPr>
              <a:t>SupplierId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CONSTRAINT </a:t>
            </a:r>
            <a:r>
              <a:rPr lang="en-US" sz="1200" dirty="0" err="1">
                <a:latin typeface="Courier New" panose="02070309020205020404" pitchFamily="49" charset="0"/>
                <a:cs typeface="Courier New" panose="02070309020205020404" pitchFamily="49" charset="0"/>
              </a:rPr>
              <a:t>CK_Products_UnitPrice</a:t>
            </a:r>
            <a:r>
              <a:rPr lang="en-US" sz="1200" dirty="0">
                <a:latin typeface="Courier New" panose="02070309020205020404" pitchFamily="49" charset="0"/>
                <a:cs typeface="Courier New" panose="02070309020205020404" pitchFamily="49" charset="0"/>
              </a:rPr>
              <a:t> CHECK (</a:t>
            </a:r>
            <a:r>
              <a:rPr lang="en-US" sz="1200" dirty="0" err="1">
                <a:latin typeface="Courier New" panose="02070309020205020404" pitchFamily="49" charset="0"/>
                <a:cs typeface="Courier New" panose="02070309020205020404" pitchFamily="49" charset="0"/>
              </a:rPr>
              <a:t>UnitPrice</a:t>
            </a:r>
            <a:r>
              <a:rPr lang="en-US" sz="1200" dirty="0">
                <a:latin typeface="Courier New" panose="02070309020205020404" pitchFamily="49" charset="0"/>
                <a:cs typeface="Courier New" panose="02070309020205020404" pitchFamily="49" charset="0"/>
              </a:rPr>
              <a:t> &gt;= 0),</a:t>
            </a:r>
          </a:p>
          <a:p>
            <a:r>
              <a:rPr lang="en-US" sz="1200" dirty="0">
                <a:latin typeface="Courier New" panose="02070309020205020404" pitchFamily="49" charset="0"/>
                <a:cs typeface="Courier New" panose="02070309020205020404" pitchFamily="49" charset="0"/>
              </a:rPr>
              <a:t>    CONSTRAINT </a:t>
            </a:r>
            <a:r>
              <a:rPr lang="en-US" sz="1200" dirty="0" err="1">
                <a:latin typeface="Courier New" panose="02070309020205020404" pitchFamily="49" charset="0"/>
                <a:cs typeface="Courier New" panose="02070309020205020404" pitchFamily="49" charset="0"/>
              </a:rPr>
              <a:t>CK_ReorderLevel</a:t>
            </a:r>
            <a:r>
              <a:rPr lang="en-US" sz="1200" dirty="0">
                <a:latin typeface="Courier New" panose="02070309020205020404" pitchFamily="49" charset="0"/>
                <a:cs typeface="Courier New" panose="02070309020205020404" pitchFamily="49" charset="0"/>
              </a:rPr>
              <a:t> CHECK (</a:t>
            </a:r>
            <a:r>
              <a:rPr lang="en-US" sz="1200" dirty="0" err="1">
                <a:latin typeface="Courier New" panose="02070309020205020404" pitchFamily="49" charset="0"/>
                <a:cs typeface="Courier New" panose="02070309020205020404" pitchFamily="49" charset="0"/>
              </a:rPr>
              <a:t>ReorderLevel</a:t>
            </a:r>
            <a:r>
              <a:rPr lang="en-US" sz="1200" dirty="0">
                <a:latin typeface="Courier New" panose="02070309020205020404" pitchFamily="49" charset="0"/>
                <a:cs typeface="Courier New" panose="02070309020205020404" pitchFamily="49" charset="0"/>
              </a:rPr>
              <a:t> &gt;= 0),</a:t>
            </a:r>
          </a:p>
          <a:p>
            <a:r>
              <a:rPr lang="en-US" sz="1200" dirty="0">
                <a:latin typeface="Courier New" panose="02070309020205020404" pitchFamily="49" charset="0"/>
                <a:cs typeface="Courier New" panose="02070309020205020404" pitchFamily="49" charset="0"/>
              </a:rPr>
              <a:t>    CONSTRAINT </a:t>
            </a:r>
            <a:r>
              <a:rPr lang="en-US" sz="1200" dirty="0" err="1">
                <a:latin typeface="Courier New" panose="02070309020205020404" pitchFamily="49" charset="0"/>
                <a:cs typeface="Courier New" panose="02070309020205020404" pitchFamily="49" charset="0"/>
              </a:rPr>
              <a:t>CK_UnitsInStock</a:t>
            </a:r>
            <a:r>
              <a:rPr lang="en-US" sz="1200" dirty="0">
                <a:latin typeface="Courier New" panose="02070309020205020404" pitchFamily="49" charset="0"/>
                <a:cs typeface="Courier New" panose="02070309020205020404" pitchFamily="49" charset="0"/>
              </a:rPr>
              <a:t> CHECK (</a:t>
            </a:r>
            <a:r>
              <a:rPr lang="en-US" sz="1200" dirty="0" err="1">
                <a:latin typeface="Courier New" panose="02070309020205020404" pitchFamily="49" charset="0"/>
                <a:cs typeface="Courier New" panose="02070309020205020404" pitchFamily="49" charset="0"/>
              </a:rPr>
              <a:t>UnitsInStock</a:t>
            </a:r>
            <a:r>
              <a:rPr lang="en-US" sz="1200" dirty="0">
                <a:latin typeface="Courier New" panose="02070309020205020404" pitchFamily="49" charset="0"/>
                <a:cs typeface="Courier New" panose="02070309020205020404" pitchFamily="49" charset="0"/>
              </a:rPr>
              <a:t> &gt;= 0),</a:t>
            </a:r>
          </a:p>
          <a:p>
            <a:r>
              <a:rPr lang="en-US" sz="1200" dirty="0">
                <a:latin typeface="Courier New" panose="02070309020205020404" pitchFamily="49" charset="0"/>
                <a:cs typeface="Courier New" panose="02070309020205020404" pitchFamily="49" charset="0"/>
              </a:rPr>
              <a:t>    CONSTRAINT </a:t>
            </a:r>
            <a:r>
              <a:rPr lang="en-US" sz="1200" dirty="0" err="1">
                <a:latin typeface="Courier New" panose="02070309020205020404" pitchFamily="49" charset="0"/>
                <a:cs typeface="Courier New" panose="02070309020205020404" pitchFamily="49" charset="0"/>
              </a:rPr>
              <a:t>CK_UnitsOnOrder</a:t>
            </a:r>
            <a:r>
              <a:rPr lang="en-US" sz="1200" dirty="0">
                <a:latin typeface="Courier New" panose="02070309020205020404" pitchFamily="49" charset="0"/>
                <a:cs typeface="Courier New" panose="02070309020205020404" pitchFamily="49" charset="0"/>
              </a:rPr>
              <a:t> CHECK (</a:t>
            </a:r>
            <a:r>
              <a:rPr lang="en-US" sz="1200" dirty="0" err="1">
                <a:latin typeface="Courier New" panose="02070309020205020404" pitchFamily="49" charset="0"/>
                <a:cs typeface="Courier New" panose="02070309020205020404" pitchFamily="49" charset="0"/>
              </a:rPr>
              <a:t>UnitsOnOrder</a:t>
            </a:r>
            <a:r>
              <a:rPr lang="en-US" sz="1200" dirty="0">
                <a:latin typeface="Courier New" panose="02070309020205020404" pitchFamily="49" charset="0"/>
                <a:cs typeface="Courier New" panose="02070309020205020404" pitchFamily="49" charset="0"/>
              </a:rPr>
              <a:t> &gt;= 0) </a:t>
            </a: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03416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621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Setting up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Using EF Core annotation attributes to define the model</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0762"/>
            <a:ext cx="11450063"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in a </a:t>
            </a:r>
            <a:r>
              <a:rPr lang="en-US" sz="1600" dirty="0">
                <a:latin typeface="Courier New" panose="02070309020205020404" pitchFamily="49" charset="0"/>
                <a:cs typeface="Courier New" panose="02070309020205020404" pitchFamily="49" charset="0"/>
              </a:rPr>
              <a:t>Product</a:t>
            </a:r>
            <a:r>
              <a:rPr lang="en-US" sz="1600" dirty="0">
                <a:latin typeface="Arial" panose="020B0604020202020204" pitchFamily="34" charset="0"/>
                <a:cs typeface="Arial" panose="020B0604020202020204" pitchFamily="34" charset="0"/>
              </a:rPr>
              <a:t> class, we could apply attributes to specify this, as shown in the following code</a:t>
            </a:r>
            <a:endParaRPr lang="it-IT" sz="16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BB34A2D-2EE9-40D4-82BB-0CCB3A9281DD}"/>
              </a:ext>
            </a:extLst>
          </p:cNvPr>
          <p:cNvSpPr txBox="1"/>
          <p:nvPr/>
        </p:nvSpPr>
        <p:spPr>
          <a:xfrm>
            <a:off x="360934" y="1306864"/>
            <a:ext cx="11450063" cy="830997"/>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[Required] </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StringLength</a:t>
            </a:r>
            <a:r>
              <a:rPr lang="en-US" sz="1600" dirty="0">
                <a:latin typeface="Courier New" panose="02070309020205020404" pitchFamily="49" charset="0"/>
                <a:cs typeface="Courier New" panose="02070309020205020404" pitchFamily="49" charset="0"/>
              </a:rPr>
              <a:t>(40)]</a:t>
            </a:r>
          </a:p>
          <a:p>
            <a:r>
              <a:rPr lang="en-US" sz="1600" dirty="0">
                <a:latin typeface="Courier New" panose="02070309020205020404" pitchFamily="49" charset="0"/>
                <a:cs typeface="Courier New" panose="02070309020205020404" pitchFamily="49" charset="0"/>
              </a:rPr>
              <a:t>public string ProductName { get; set; }</a:t>
            </a:r>
          </a:p>
        </p:txBody>
      </p:sp>
      <p:sp>
        <p:nvSpPr>
          <p:cNvPr id="11" name="TextBox 10">
            <a:extLst>
              <a:ext uri="{FF2B5EF4-FFF2-40B4-BE49-F238E27FC236}">
                <a16:creationId xmlns:a16="http://schemas.microsoft.com/office/drawing/2014/main" id="{36DB1209-EE8E-42A2-8D7F-3F1EDC1A4093}"/>
              </a:ext>
            </a:extLst>
          </p:cNvPr>
          <p:cNvSpPr txBox="1"/>
          <p:nvPr/>
        </p:nvSpPr>
        <p:spPr>
          <a:xfrm>
            <a:off x="360937" y="2784004"/>
            <a:ext cx="11450063" cy="1077218"/>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when there isn't an obvious map between .NET types and database types, an attribute can be used</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i.e., in the database, the column type of </a:t>
            </a:r>
            <a:r>
              <a:rPr lang="en-US" sz="1600" dirty="0" err="1">
                <a:latin typeface="Courier New" panose="02070309020205020404" pitchFamily="49" charset="0"/>
                <a:cs typeface="Courier New" panose="02070309020205020404" pitchFamily="49" charset="0"/>
              </a:rPr>
              <a:t>UnitPrice</a:t>
            </a:r>
            <a:r>
              <a:rPr lang="en-US" sz="1600" dirty="0">
                <a:latin typeface="Arial" panose="020B0604020202020204" pitchFamily="34" charset="0"/>
                <a:cs typeface="Arial" panose="020B0604020202020204" pitchFamily="34" charset="0"/>
              </a:rPr>
              <a:t> for the </a:t>
            </a:r>
            <a:r>
              <a:rPr lang="en-US" sz="1600" dirty="0">
                <a:latin typeface="Courier New" panose="02070309020205020404" pitchFamily="49" charset="0"/>
                <a:cs typeface="Courier New" panose="02070309020205020404" pitchFamily="49" charset="0"/>
              </a:rPr>
              <a:t>Products</a:t>
            </a:r>
            <a:r>
              <a:rPr lang="en-US" sz="1600" dirty="0">
                <a:latin typeface="Arial" panose="020B0604020202020204" pitchFamily="34" charset="0"/>
                <a:cs typeface="Arial" panose="020B0604020202020204" pitchFamily="34" charset="0"/>
              </a:rPr>
              <a:t> table is </a:t>
            </a:r>
            <a:r>
              <a:rPr lang="en-US" sz="1600" dirty="0">
                <a:latin typeface="Courier New" panose="02070309020205020404" pitchFamily="49" charset="0"/>
                <a:cs typeface="Courier New" panose="02070309020205020404" pitchFamily="49" charset="0"/>
              </a:rPr>
              <a:t>money</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.NET does not have a </a:t>
            </a:r>
            <a:r>
              <a:rPr lang="en-US" sz="1600" dirty="0">
                <a:latin typeface="Courier New" panose="02070309020205020404" pitchFamily="49" charset="0"/>
                <a:cs typeface="Courier New" panose="02070309020205020404" pitchFamily="49" charset="0"/>
              </a:rPr>
              <a:t>money</a:t>
            </a:r>
            <a:r>
              <a:rPr lang="en-US" sz="1600" dirty="0">
                <a:latin typeface="Arial" panose="020B0604020202020204" pitchFamily="34" charset="0"/>
                <a:cs typeface="Arial" panose="020B0604020202020204" pitchFamily="34" charset="0"/>
              </a:rPr>
              <a:t> type, so it should use </a:t>
            </a:r>
            <a:r>
              <a:rPr lang="en-US" sz="1600" dirty="0">
                <a:latin typeface="Courier New" panose="02070309020205020404" pitchFamily="49" charset="0"/>
                <a:cs typeface="Courier New" panose="02070309020205020404" pitchFamily="49" charset="0"/>
              </a:rPr>
              <a:t>decimal</a:t>
            </a:r>
            <a:r>
              <a:rPr lang="en-US" sz="1600" dirty="0">
                <a:latin typeface="Arial" panose="020B0604020202020204" pitchFamily="34" charset="0"/>
                <a:cs typeface="Arial" panose="020B0604020202020204" pitchFamily="34" charset="0"/>
              </a:rPr>
              <a:t> instead:</a:t>
            </a:r>
            <a:endParaRPr lang="it-IT" sz="16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3789F37-8F7F-4197-A2DE-EF49459A5F41}"/>
              </a:ext>
            </a:extLst>
          </p:cNvPr>
          <p:cNvSpPr txBox="1"/>
          <p:nvPr/>
        </p:nvSpPr>
        <p:spPr>
          <a:xfrm>
            <a:off x="360933" y="4036766"/>
            <a:ext cx="11450063" cy="584775"/>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[Column(TypeName = "money")]</a:t>
            </a:r>
          </a:p>
          <a:p>
            <a:r>
              <a:rPr lang="en-US" sz="1600" dirty="0">
                <a:latin typeface="Courier New" panose="02070309020205020404" pitchFamily="49" charset="0"/>
                <a:cs typeface="Courier New" panose="02070309020205020404" pitchFamily="49" charset="0"/>
              </a:rPr>
              <a:t>public decimal? </a:t>
            </a:r>
            <a:r>
              <a:rPr lang="en-US" sz="1600" dirty="0" err="1">
                <a:latin typeface="Courier New" panose="02070309020205020404" pitchFamily="49" charset="0"/>
                <a:cs typeface="Courier New" panose="02070309020205020404" pitchFamily="49" charset="0"/>
              </a:rPr>
              <a:t>UnitPrice</a:t>
            </a:r>
            <a:r>
              <a:rPr lang="en-US" sz="1600" dirty="0">
                <a:latin typeface="Courier New" panose="02070309020205020404" pitchFamily="49" charset="0"/>
                <a:cs typeface="Courier New" panose="02070309020205020404" pitchFamily="49" charset="0"/>
              </a:rPr>
              <a:t> { get; set; }</a:t>
            </a:r>
          </a:p>
        </p:txBody>
      </p:sp>
    </p:spTree>
    <p:extLst>
      <p:ext uri="{BB962C8B-B14F-4D97-AF65-F5344CB8AC3E}">
        <p14:creationId xmlns:p14="http://schemas.microsoft.com/office/powerpoint/2010/main" val="1060353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621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Setting up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Using EF Core annotation attributes to define the model</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0762"/>
            <a:ext cx="11450063"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another example is for the </a:t>
            </a:r>
            <a:r>
              <a:rPr lang="en-US" sz="1600" dirty="0">
                <a:latin typeface="Courier New" panose="02070309020205020404" pitchFamily="49" charset="0"/>
                <a:cs typeface="Courier New" panose="02070309020205020404" pitchFamily="49" charset="0"/>
              </a:rPr>
              <a:t>Categories</a:t>
            </a:r>
            <a:r>
              <a:rPr lang="en-US" sz="1600" dirty="0">
                <a:latin typeface="Arial" panose="020B0604020202020204" pitchFamily="34" charset="0"/>
                <a:cs typeface="Arial" panose="020B0604020202020204" pitchFamily="34" charset="0"/>
              </a:rPr>
              <a:t> table, as shown in the following DDL code:</a:t>
            </a:r>
            <a:endParaRPr lang="it-IT" sz="16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BB34A2D-2EE9-40D4-82BB-0CCB3A9281DD}"/>
              </a:ext>
            </a:extLst>
          </p:cNvPr>
          <p:cNvSpPr txBox="1"/>
          <p:nvPr/>
        </p:nvSpPr>
        <p:spPr>
          <a:xfrm>
            <a:off x="360934" y="1306864"/>
            <a:ext cx="11450063" cy="1569660"/>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CREATE TABLE Categories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CategoryId</a:t>
            </a:r>
            <a:r>
              <a:rPr lang="en-US" sz="1600" dirty="0">
                <a:latin typeface="Courier New" panose="02070309020205020404" pitchFamily="49" charset="0"/>
                <a:cs typeface="Courier New" panose="02070309020205020404" pitchFamily="49" charset="0"/>
              </a:rPr>
              <a:t>   INTEGER       PRIMARY KEY,</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CategoryName</a:t>
            </a:r>
            <a:r>
              <a:rPr lang="en-US" sz="1600" dirty="0">
                <a:latin typeface="Courier New" panose="02070309020205020404" pitchFamily="49" charset="0"/>
                <a:cs typeface="Courier New" panose="02070309020205020404" pitchFamily="49" charset="0"/>
              </a:rPr>
              <a:t> NVARCHAR (15) NOT NULL,</a:t>
            </a:r>
          </a:p>
          <a:p>
            <a:r>
              <a:rPr lang="en-US" sz="1600" dirty="0">
                <a:latin typeface="Courier New" panose="02070309020205020404" pitchFamily="49" charset="0"/>
                <a:cs typeface="Courier New" panose="02070309020205020404" pitchFamily="49" charset="0"/>
              </a:rPr>
              <a:t>    Description  "NTEXT",</a:t>
            </a:r>
          </a:p>
          <a:p>
            <a:r>
              <a:rPr lang="en-US" sz="1600" dirty="0">
                <a:latin typeface="Courier New" panose="02070309020205020404" pitchFamily="49" charset="0"/>
                <a:cs typeface="Courier New" panose="02070309020205020404" pitchFamily="49" charset="0"/>
              </a:rPr>
              <a:t>    Picture      "IMAGE"</a:t>
            </a:r>
          </a:p>
          <a:p>
            <a:r>
              <a:rPr lang="en-US" sz="1600" dirty="0">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36DB1209-EE8E-42A2-8D7F-3F1EDC1A4093}"/>
              </a:ext>
            </a:extLst>
          </p:cNvPr>
          <p:cNvSpPr txBox="1"/>
          <p:nvPr/>
        </p:nvSpPr>
        <p:spPr>
          <a:xfrm>
            <a:off x="360938" y="3546004"/>
            <a:ext cx="11450063" cy="58477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a:t>
            </a:r>
            <a:r>
              <a:rPr lang="en-US" sz="1600" dirty="0">
                <a:latin typeface="Courier New" panose="02070309020205020404" pitchFamily="49" charset="0"/>
                <a:cs typeface="Courier New" panose="02070309020205020404" pitchFamily="49" charset="0"/>
              </a:rPr>
              <a:t>Description</a:t>
            </a:r>
            <a:r>
              <a:rPr lang="en-US" sz="1600" dirty="0">
                <a:latin typeface="Arial" panose="020B0604020202020204" pitchFamily="34" charset="0"/>
                <a:cs typeface="Arial" panose="020B0604020202020204" pitchFamily="34" charset="0"/>
              </a:rPr>
              <a:t> column can be longer than the maximum 8,000 characters that can be stored in a </a:t>
            </a:r>
            <a:r>
              <a:rPr lang="en-US" sz="1600" dirty="0" err="1">
                <a:latin typeface="Courier New" panose="02070309020205020404" pitchFamily="49" charset="0"/>
                <a:cs typeface="Courier New" panose="02070309020205020404" pitchFamily="49" charset="0"/>
              </a:rPr>
              <a:t>nvarchar</a:t>
            </a:r>
            <a:r>
              <a:rPr lang="en-US" sz="1600" dirty="0">
                <a:latin typeface="Arial" panose="020B0604020202020204" pitchFamily="34" charset="0"/>
                <a:cs typeface="Arial" panose="020B0604020202020204" pitchFamily="34" charset="0"/>
              </a:rPr>
              <a:t> variable, so it needs to map to </a:t>
            </a:r>
            <a:r>
              <a:rPr lang="en-US" sz="1600" dirty="0" err="1">
                <a:latin typeface="Courier New" panose="02070309020205020404" pitchFamily="49" charset="0"/>
                <a:cs typeface="Courier New" panose="02070309020205020404" pitchFamily="49" charset="0"/>
              </a:rPr>
              <a:t>ntext</a:t>
            </a:r>
            <a:r>
              <a:rPr lang="en-US" sz="1600" dirty="0">
                <a:latin typeface="Arial" panose="020B0604020202020204" pitchFamily="34" charset="0"/>
                <a:cs typeface="Arial" panose="020B0604020202020204" pitchFamily="34" charset="0"/>
              </a:rPr>
              <a:t> instead, as shown in the following code:</a:t>
            </a:r>
            <a:endParaRPr lang="it-IT" sz="16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3789F37-8F7F-4197-A2DE-EF49459A5F41}"/>
              </a:ext>
            </a:extLst>
          </p:cNvPr>
          <p:cNvSpPr txBox="1"/>
          <p:nvPr/>
        </p:nvSpPr>
        <p:spPr>
          <a:xfrm>
            <a:off x="360934" y="4214849"/>
            <a:ext cx="11450063" cy="584775"/>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[Column(TypeName = "</a:t>
            </a:r>
            <a:r>
              <a:rPr lang="en-US" sz="1600" dirty="0" err="1">
                <a:latin typeface="Courier New" panose="02070309020205020404" pitchFamily="49" charset="0"/>
                <a:cs typeface="Courier New" panose="02070309020205020404" pitchFamily="49" charset="0"/>
              </a:rPr>
              <a:t>ntext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public string Description { get; set; }</a:t>
            </a:r>
          </a:p>
        </p:txBody>
      </p:sp>
    </p:spTree>
    <p:extLst>
      <p:ext uri="{BB962C8B-B14F-4D97-AF65-F5344CB8AC3E}">
        <p14:creationId xmlns:p14="http://schemas.microsoft.com/office/powerpoint/2010/main" val="260771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916457"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modern databases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modern databases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164968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two of the most common places to store data are in</a:t>
            </a:r>
          </a:p>
          <a:p>
            <a:pPr marL="285750" indent="-285750">
              <a:buFont typeface="Arial" panose="020B0604020202020204" pitchFamily="34" charset="0"/>
              <a:buChar char="•"/>
            </a:pPr>
            <a:r>
              <a:rPr lang="en-US" sz="1400" b="0" dirty="0"/>
              <a:t>a Relational Database Management System (RDBMS) such as Microsoft SQL Server, PostgreSQL, MySQL, and SQLite</a:t>
            </a:r>
          </a:p>
          <a:p>
            <a:pPr marL="285750" indent="-285750">
              <a:buFont typeface="Arial" panose="020B0604020202020204" pitchFamily="34" charset="0"/>
              <a:buChar char="•"/>
            </a:pPr>
            <a:r>
              <a:rPr lang="en-US" sz="1400" b="0" dirty="0"/>
              <a:t>a NoSQL database such as Microsoft Azure Cosmos DB, Redis, MongoDB, AWS DynamoDB, and Apache Cassandra</a:t>
            </a:r>
            <a:endParaRPr lang="en-US" sz="14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4567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621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Setting up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Using the EF Core Fluent API to define the model</a:t>
            </a:r>
          </a:p>
        </p:txBody>
      </p:sp>
      <p:sp>
        <p:nvSpPr>
          <p:cNvPr id="8" name="TextBox 7">
            <a:extLst>
              <a:ext uri="{FF2B5EF4-FFF2-40B4-BE49-F238E27FC236}">
                <a16:creationId xmlns:a16="http://schemas.microsoft.com/office/drawing/2014/main" id="{DDA23A5C-4A76-412F-B07D-AEC8D6677651}"/>
              </a:ext>
            </a:extLst>
          </p:cNvPr>
          <p:cNvSpPr txBox="1"/>
          <p:nvPr/>
        </p:nvSpPr>
        <p:spPr>
          <a:xfrm>
            <a:off x="370968" y="848776"/>
            <a:ext cx="11450063" cy="2276714"/>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the last way that the model can be defined is by using the Fluent API</a:t>
            </a:r>
          </a:p>
          <a:p>
            <a:pPr>
              <a:lnSpc>
                <a:spcPct val="150000"/>
              </a:lnSpc>
            </a:pPr>
            <a:endParaRPr lang="en-US" sz="1600" dirty="0">
              <a:latin typeface="Arial" panose="020B0604020202020204" pitchFamily="34" charset="0"/>
              <a:cs typeface="Arial" panose="020B0604020202020204" pitchFamily="34" charset="0"/>
            </a:endParaRPr>
          </a:p>
          <a:p>
            <a:pPr>
              <a:lnSpc>
                <a:spcPct val="150000"/>
              </a:lnSpc>
            </a:pPr>
            <a:r>
              <a:rPr lang="en-US" sz="1600" dirty="0">
                <a:latin typeface="Arial" panose="020B0604020202020204" pitchFamily="34" charset="0"/>
                <a:cs typeface="Arial" panose="020B0604020202020204" pitchFamily="34" charset="0"/>
              </a:rPr>
              <a:t>this API can be used instead of attributes, as well as being used in addition to them</a:t>
            </a:r>
          </a:p>
          <a:p>
            <a:pPr>
              <a:lnSpc>
                <a:spcPct val="150000"/>
              </a:lnSpc>
            </a:pPr>
            <a:endParaRPr lang="en-US" sz="1600" dirty="0">
              <a:latin typeface="Arial" panose="020B0604020202020204" pitchFamily="34" charset="0"/>
              <a:cs typeface="Arial" panose="020B0604020202020204" pitchFamily="34" charset="0"/>
            </a:endParaRPr>
          </a:p>
          <a:p>
            <a:pPr>
              <a:lnSpc>
                <a:spcPct val="150000"/>
              </a:lnSpc>
            </a:pPr>
            <a:r>
              <a:rPr lang="en-US" sz="1600" dirty="0">
                <a:latin typeface="Arial" panose="020B0604020202020204" pitchFamily="34" charset="0"/>
                <a:cs typeface="Arial" panose="020B0604020202020204" pitchFamily="34" charset="0"/>
              </a:rPr>
              <a:t>i.e., to define the </a:t>
            </a:r>
            <a:r>
              <a:rPr lang="en-US" sz="1600" dirty="0">
                <a:latin typeface="Courier New" panose="02070309020205020404" pitchFamily="49" charset="0"/>
                <a:cs typeface="Courier New" panose="02070309020205020404" pitchFamily="49" charset="0"/>
              </a:rPr>
              <a:t>ProductName</a:t>
            </a:r>
            <a:r>
              <a:rPr lang="en-US" sz="1600" dirty="0">
                <a:latin typeface="Arial" panose="020B0604020202020204" pitchFamily="34" charset="0"/>
                <a:cs typeface="Arial" panose="020B0604020202020204" pitchFamily="34" charset="0"/>
              </a:rPr>
              <a:t> property, instead of decorating the property with two attributes, an equivalent Fluent API statement could be written in the </a:t>
            </a:r>
            <a:r>
              <a:rPr lang="en-US" sz="1600" dirty="0" err="1">
                <a:latin typeface="Courier New" panose="02070309020205020404" pitchFamily="49" charset="0"/>
                <a:cs typeface="Courier New" panose="02070309020205020404" pitchFamily="49" charset="0"/>
              </a:rPr>
              <a:t>OnModelCreating</a:t>
            </a:r>
            <a:r>
              <a:rPr lang="en-US" sz="1600" dirty="0">
                <a:latin typeface="Arial" panose="020B0604020202020204" pitchFamily="34" charset="0"/>
                <a:cs typeface="Arial" panose="020B0604020202020204" pitchFamily="34" charset="0"/>
              </a:rPr>
              <a:t> method of the database context class:</a:t>
            </a:r>
            <a:endParaRPr lang="it-IT" sz="16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3789F37-8F7F-4197-A2DE-EF49459A5F41}"/>
              </a:ext>
            </a:extLst>
          </p:cNvPr>
          <p:cNvSpPr txBox="1"/>
          <p:nvPr/>
        </p:nvSpPr>
        <p:spPr>
          <a:xfrm>
            <a:off x="360936" y="3300361"/>
            <a:ext cx="11450063" cy="1077218"/>
          </a:xfrm>
          <a:prstGeom prst="rect">
            <a:avLst/>
          </a:prstGeom>
          <a:solidFill>
            <a:schemeClr val="tx1">
              <a:lumMod val="65000"/>
            </a:schemeClr>
          </a:solidFill>
        </p:spPr>
        <p:txBody>
          <a:bodyPr wrap="square">
            <a:spAutoFit/>
          </a:bodyPr>
          <a:lstStyle/>
          <a:p>
            <a:r>
              <a:rPr lang="en-US" sz="1600" dirty="0" err="1">
                <a:latin typeface="Courier New" panose="02070309020205020404" pitchFamily="49" charset="0"/>
                <a:cs typeface="Courier New" panose="02070309020205020404" pitchFamily="49" charset="0"/>
              </a:rPr>
              <a:t>modelBuilder.Entity</a:t>
            </a:r>
            <a:r>
              <a:rPr lang="en-US" sz="1600" dirty="0">
                <a:latin typeface="Courier New" panose="02070309020205020404" pitchFamily="49" charset="0"/>
                <a:cs typeface="Courier New" panose="02070309020205020404" pitchFamily="49" charset="0"/>
              </a:rPr>
              <a:t>&lt;Product&gt;()</a:t>
            </a:r>
          </a:p>
          <a:p>
            <a:r>
              <a:rPr lang="en-US" sz="1600" dirty="0">
                <a:latin typeface="Courier New" panose="02070309020205020404" pitchFamily="49" charset="0"/>
                <a:cs typeface="Courier New" panose="02070309020205020404" pitchFamily="49" charset="0"/>
              </a:rPr>
              <a:t>  .Property(product =&gt; </a:t>
            </a:r>
            <a:r>
              <a:rPr lang="en-US" sz="1600" dirty="0" err="1">
                <a:latin typeface="Courier New" panose="02070309020205020404" pitchFamily="49" charset="0"/>
                <a:cs typeface="Courier New" panose="02070309020205020404" pitchFamily="49" charset="0"/>
              </a:rPr>
              <a:t>product.ProductName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IsRequired</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HasMaxLength</a:t>
            </a:r>
            <a:r>
              <a:rPr lang="en-US" sz="1600" dirty="0">
                <a:latin typeface="Courier New" panose="02070309020205020404" pitchFamily="49" charset="0"/>
                <a:cs typeface="Courier New" panose="02070309020205020404" pitchFamily="49" charset="0"/>
              </a:rPr>
              <a:t>(40);</a:t>
            </a:r>
          </a:p>
        </p:txBody>
      </p:sp>
      <p:sp>
        <p:nvSpPr>
          <p:cNvPr id="13" name="TextBox 12">
            <a:extLst>
              <a:ext uri="{FF2B5EF4-FFF2-40B4-BE49-F238E27FC236}">
                <a16:creationId xmlns:a16="http://schemas.microsoft.com/office/drawing/2014/main" id="{BB3DCD81-F9AC-4EE2-ACE6-DDE8573BD0A9}"/>
              </a:ext>
            </a:extLst>
          </p:cNvPr>
          <p:cNvSpPr txBox="1"/>
          <p:nvPr/>
        </p:nvSpPr>
        <p:spPr>
          <a:xfrm>
            <a:off x="360936" y="4571770"/>
            <a:ext cx="6143624" cy="58477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this keeps the entity model class simpler and cleaner</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5104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621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Setting up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data seeding with the Fluent API</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0762"/>
            <a:ext cx="11450063" cy="2276714"/>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another benefit of the Fluent API is to provide initial data to populate a database</a:t>
            </a:r>
          </a:p>
          <a:p>
            <a:pPr>
              <a:lnSpc>
                <a:spcPct val="150000"/>
              </a:lnSpc>
            </a:pPr>
            <a:endParaRPr lang="en-US" sz="1600" dirty="0">
              <a:latin typeface="Arial" panose="020B0604020202020204" pitchFamily="34" charset="0"/>
              <a:cs typeface="Arial" panose="020B0604020202020204" pitchFamily="34" charset="0"/>
            </a:endParaRPr>
          </a:p>
          <a:p>
            <a:pPr>
              <a:lnSpc>
                <a:spcPct val="150000"/>
              </a:lnSpc>
            </a:pPr>
            <a:r>
              <a:rPr lang="en-US" sz="1600" dirty="0">
                <a:latin typeface="Arial" panose="020B0604020202020204" pitchFamily="34" charset="0"/>
                <a:cs typeface="Arial" panose="020B0604020202020204" pitchFamily="34" charset="0"/>
              </a:rPr>
              <a:t>EF Core automatically works out what insert, update, or delete operations must be executed</a:t>
            </a:r>
          </a:p>
          <a:p>
            <a:pPr>
              <a:lnSpc>
                <a:spcPct val="150000"/>
              </a:lnSpc>
            </a:pPr>
            <a:endParaRPr lang="en-US" sz="1600" dirty="0">
              <a:latin typeface="Arial" panose="020B0604020202020204" pitchFamily="34" charset="0"/>
              <a:cs typeface="Arial" panose="020B0604020202020204" pitchFamily="34" charset="0"/>
            </a:endParaRPr>
          </a:p>
          <a:p>
            <a:pPr>
              <a:lnSpc>
                <a:spcPct val="150000"/>
              </a:lnSpc>
            </a:pPr>
            <a:r>
              <a:rPr lang="en-US" sz="1600" dirty="0">
                <a:latin typeface="Arial" panose="020B0604020202020204" pitchFamily="34" charset="0"/>
                <a:cs typeface="Arial" panose="020B0604020202020204" pitchFamily="34" charset="0"/>
              </a:rPr>
              <a:t>i.e., if we wanted to make sure that a new database has at least one row in the </a:t>
            </a:r>
            <a:r>
              <a:rPr lang="en-US" sz="1600" dirty="0">
                <a:latin typeface="Courier New" panose="02070309020205020404" pitchFamily="49" charset="0"/>
                <a:cs typeface="Courier New" panose="02070309020205020404" pitchFamily="49" charset="0"/>
              </a:rPr>
              <a:t>Product</a:t>
            </a:r>
            <a:r>
              <a:rPr lang="en-US" sz="1600" dirty="0">
                <a:latin typeface="Arial" panose="020B0604020202020204" pitchFamily="34" charset="0"/>
                <a:cs typeface="Arial" panose="020B0604020202020204" pitchFamily="34" charset="0"/>
              </a:rPr>
              <a:t> table, then we would call the </a:t>
            </a:r>
            <a:r>
              <a:rPr lang="en-US" sz="1600" dirty="0" err="1">
                <a:latin typeface="Courier New" panose="02070309020205020404" pitchFamily="49" charset="0"/>
                <a:cs typeface="Courier New" panose="02070309020205020404" pitchFamily="49" charset="0"/>
              </a:rPr>
              <a:t>HasData</a:t>
            </a:r>
            <a:r>
              <a:rPr lang="en-US" sz="1600" dirty="0">
                <a:latin typeface="Arial" panose="020B0604020202020204" pitchFamily="34" charset="0"/>
                <a:cs typeface="Arial" panose="020B0604020202020204" pitchFamily="34" charset="0"/>
              </a:rPr>
              <a:t> method, as shown in the following code</a:t>
            </a:r>
            <a:endParaRPr lang="it-IT" sz="16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EFD5E16-5645-4591-A140-8F55B970C41B}"/>
              </a:ext>
            </a:extLst>
          </p:cNvPr>
          <p:cNvSpPr txBox="1"/>
          <p:nvPr/>
        </p:nvSpPr>
        <p:spPr>
          <a:xfrm>
            <a:off x="360936" y="3511962"/>
            <a:ext cx="11450063" cy="1815882"/>
          </a:xfrm>
          <a:prstGeom prst="rect">
            <a:avLst/>
          </a:prstGeom>
          <a:solidFill>
            <a:schemeClr val="tx1">
              <a:lumMod val="65000"/>
            </a:schemeClr>
          </a:solidFill>
        </p:spPr>
        <p:txBody>
          <a:bodyPr wrap="square">
            <a:spAutoFit/>
          </a:bodyPr>
          <a:lstStyle/>
          <a:p>
            <a:r>
              <a:rPr lang="en-US" sz="1600" dirty="0" err="1">
                <a:latin typeface="Courier New" panose="02070309020205020404" pitchFamily="49" charset="0"/>
                <a:cs typeface="Courier New" panose="02070309020205020404" pitchFamily="49" charset="0"/>
              </a:rPr>
              <a:t>modelBuilder.Entity</a:t>
            </a:r>
            <a:r>
              <a:rPr lang="en-US" sz="1600" dirty="0">
                <a:latin typeface="Courier New" panose="02070309020205020404" pitchFamily="49" charset="0"/>
                <a:cs typeface="Courier New" panose="02070309020205020404" pitchFamily="49" charset="0"/>
              </a:rPr>
              <a:t>&lt;Product&gt;()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HasData</a:t>
            </a:r>
            <a:r>
              <a:rPr lang="en-US" sz="1600" dirty="0">
                <a:latin typeface="Courier New" panose="02070309020205020404" pitchFamily="49" charset="0"/>
                <a:cs typeface="Courier New" panose="02070309020205020404" pitchFamily="49" charset="0"/>
              </a:rPr>
              <a:t>(new Product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ProductId</a:t>
            </a:r>
            <a:r>
              <a:rPr lang="en-US" sz="1600" dirty="0">
                <a:latin typeface="Courier New" panose="02070309020205020404" pitchFamily="49" charset="0"/>
                <a:cs typeface="Courier New" panose="02070309020205020404" pitchFamily="49" charset="0"/>
              </a:rPr>
              <a:t> = 1,</a:t>
            </a:r>
          </a:p>
          <a:p>
            <a:r>
              <a:rPr lang="en-US" sz="1600" dirty="0">
                <a:latin typeface="Courier New" panose="02070309020205020404" pitchFamily="49" charset="0"/>
                <a:cs typeface="Courier New" panose="02070309020205020404" pitchFamily="49" charset="0"/>
              </a:rPr>
              <a:t>    ProductName = "Chai",</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UnitPrice</a:t>
            </a:r>
            <a:r>
              <a:rPr lang="en-US" sz="1600" dirty="0">
                <a:latin typeface="Courier New" panose="02070309020205020404" pitchFamily="49" charset="0"/>
                <a:cs typeface="Courier New" panose="02070309020205020404" pitchFamily="49" charset="0"/>
              </a:rPr>
              <a:t> = 8.99M</a:t>
            </a:r>
          </a:p>
          <a:p>
            <a:r>
              <a:rPr lang="en-US" sz="1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10515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621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Setting up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Building an EF Core model for the Northwind tables</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0762"/>
            <a:ext cx="11450063" cy="1893339"/>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now that we’ve learned about ways to define an EF Core model, let's build a model to represent two tables in the </a:t>
            </a:r>
            <a:r>
              <a:rPr lang="en-US" sz="1600" dirty="0">
                <a:latin typeface="Courier New" panose="02070309020205020404" pitchFamily="49" charset="0"/>
                <a:cs typeface="Courier New" panose="02070309020205020404" pitchFamily="49" charset="0"/>
              </a:rPr>
              <a:t>Northwind</a:t>
            </a:r>
            <a:r>
              <a:rPr lang="en-US" sz="1600" dirty="0">
                <a:latin typeface="Arial" panose="020B0604020202020204" pitchFamily="34" charset="0"/>
                <a:cs typeface="Arial" panose="020B0604020202020204" pitchFamily="34" charset="0"/>
              </a:rPr>
              <a:t> database</a:t>
            </a:r>
          </a:p>
          <a:p>
            <a:pPr>
              <a:lnSpc>
                <a:spcPct val="150000"/>
              </a:lnSpc>
            </a:pPr>
            <a:endParaRPr lang="en-US" sz="1600" dirty="0">
              <a:latin typeface="Arial" panose="020B0604020202020204" pitchFamily="34" charset="0"/>
              <a:cs typeface="Arial" panose="020B0604020202020204" pitchFamily="34" charset="0"/>
            </a:endParaRPr>
          </a:p>
          <a:p>
            <a:pPr>
              <a:lnSpc>
                <a:spcPct val="150000"/>
              </a:lnSpc>
            </a:pPr>
            <a:r>
              <a:rPr lang="en-US" sz="1600" dirty="0">
                <a:latin typeface="Arial" panose="020B0604020202020204" pitchFamily="34" charset="0"/>
                <a:cs typeface="Arial" panose="020B0604020202020204" pitchFamily="34" charset="0"/>
              </a:rPr>
              <a:t>the two entity classes will refer to each other, so to avoid compiler errors, we will create the classes without any members first:</a:t>
            </a:r>
          </a:p>
        </p:txBody>
      </p:sp>
      <p:sp>
        <p:nvSpPr>
          <p:cNvPr id="10" name="TextBox 9">
            <a:extLst>
              <a:ext uri="{FF2B5EF4-FFF2-40B4-BE49-F238E27FC236}">
                <a16:creationId xmlns:a16="http://schemas.microsoft.com/office/drawing/2014/main" id="{18F01E0B-0C82-471E-8389-9B9E6D4796B4}"/>
              </a:ext>
            </a:extLst>
          </p:cNvPr>
          <p:cNvSpPr txBox="1"/>
          <p:nvPr/>
        </p:nvSpPr>
        <p:spPr>
          <a:xfrm>
            <a:off x="360937" y="2978562"/>
            <a:ext cx="5106414" cy="830997"/>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public class Category</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8E24637A-7CFD-4440-A17B-19DDCC5B6AE4}"/>
              </a:ext>
            </a:extLst>
          </p:cNvPr>
          <p:cNvSpPr txBox="1"/>
          <p:nvPr/>
        </p:nvSpPr>
        <p:spPr>
          <a:xfrm>
            <a:off x="6704586" y="2978562"/>
            <a:ext cx="5106414" cy="830997"/>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public class Product</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34501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621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Setting up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Defining the Category and Product entity classes</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0762"/>
            <a:ext cx="11450063" cy="698717"/>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the </a:t>
            </a:r>
            <a:r>
              <a:rPr lang="en-US" sz="1400" dirty="0">
                <a:latin typeface="Courier New" panose="02070309020205020404" pitchFamily="49" charset="0"/>
                <a:cs typeface="Courier New" panose="02070309020205020404" pitchFamily="49" charset="0"/>
              </a:rPr>
              <a:t>Category</a:t>
            </a:r>
            <a:r>
              <a:rPr lang="en-US" sz="1400" dirty="0">
                <a:latin typeface="Arial" panose="020B0604020202020204" pitchFamily="34" charset="0"/>
                <a:cs typeface="Arial" panose="020B0604020202020204" pitchFamily="34" charset="0"/>
              </a:rPr>
              <a:t> class, also known as an </a:t>
            </a:r>
            <a:r>
              <a:rPr lang="en-US" sz="1400" b="1" dirty="0">
                <a:latin typeface="Arial" panose="020B0604020202020204" pitchFamily="34" charset="0"/>
                <a:cs typeface="Arial" panose="020B0604020202020204" pitchFamily="34" charset="0"/>
              </a:rPr>
              <a:t>entity model</a:t>
            </a:r>
            <a:r>
              <a:rPr lang="en-US" sz="1400" dirty="0">
                <a:latin typeface="Arial" panose="020B0604020202020204" pitchFamily="34" charset="0"/>
                <a:cs typeface="Arial" panose="020B0604020202020204" pitchFamily="34" charset="0"/>
              </a:rPr>
              <a:t>, will be used to represent a row in the </a:t>
            </a:r>
            <a:r>
              <a:rPr lang="en-US" sz="1400" dirty="0">
                <a:latin typeface="Courier New" panose="02070309020205020404" pitchFamily="49" charset="0"/>
                <a:cs typeface="Courier New" panose="02070309020205020404" pitchFamily="49" charset="0"/>
              </a:rPr>
              <a:t>Categories</a:t>
            </a:r>
            <a:r>
              <a:rPr lang="en-US" sz="1400" dirty="0">
                <a:latin typeface="Arial" panose="020B0604020202020204" pitchFamily="34" charset="0"/>
                <a:cs typeface="Arial" panose="020B0604020202020204" pitchFamily="34" charset="0"/>
              </a:rPr>
              <a:t> table</a:t>
            </a:r>
          </a:p>
          <a:p>
            <a:pPr>
              <a:lnSpc>
                <a:spcPct val="150000"/>
              </a:lnSpc>
            </a:pPr>
            <a:r>
              <a:rPr lang="en-US" sz="1400" dirty="0">
                <a:latin typeface="Arial" panose="020B0604020202020204" pitchFamily="34" charset="0"/>
                <a:cs typeface="Arial" panose="020B0604020202020204" pitchFamily="34" charset="0"/>
              </a:rPr>
              <a:t>this table has four columns, as shown in the following DDL:</a:t>
            </a:r>
          </a:p>
        </p:txBody>
      </p:sp>
      <p:sp>
        <p:nvSpPr>
          <p:cNvPr id="10" name="TextBox 9">
            <a:extLst>
              <a:ext uri="{FF2B5EF4-FFF2-40B4-BE49-F238E27FC236}">
                <a16:creationId xmlns:a16="http://schemas.microsoft.com/office/drawing/2014/main" id="{18F01E0B-0C82-471E-8389-9B9E6D4796B4}"/>
              </a:ext>
            </a:extLst>
          </p:cNvPr>
          <p:cNvSpPr txBox="1"/>
          <p:nvPr/>
        </p:nvSpPr>
        <p:spPr>
          <a:xfrm>
            <a:off x="360937" y="1888416"/>
            <a:ext cx="11450062" cy="1569660"/>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CREATE TABLE Categories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CategoryId</a:t>
            </a:r>
            <a:r>
              <a:rPr lang="en-US" sz="1600" dirty="0">
                <a:latin typeface="Courier New" panose="02070309020205020404" pitchFamily="49" charset="0"/>
                <a:cs typeface="Courier New" panose="02070309020205020404" pitchFamily="49" charset="0"/>
              </a:rPr>
              <a:t>   INTEGER       PRIMARY KEY,</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CategoryName</a:t>
            </a:r>
            <a:r>
              <a:rPr lang="en-US" sz="1600" dirty="0">
                <a:latin typeface="Courier New" panose="02070309020205020404" pitchFamily="49" charset="0"/>
                <a:cs typeface="Courier New" panose="02070309020205020404" pitchFamily="49" charset="0"/>
              </a:rPr>
              <a:t> NVARCHAR (15) NOT NULL,</a:t>
            </a:r>
          </a:p>
          <a:p>
            <a:r>
              <a:rPr lang="en-US" sz="1600" dirty="0">
                <a:latin typeface="Courier New" panose="02070309020205020404" pitchFamily="49" charset="0"/>
                <a:cs typeface="Courier New" panose="02070309020205020404" pitchFamily="49" charset="0"/>
              </a:rPr>
              <a:t>    Description  "NTEXT",</a:t>
            </a:r>
          </a:p>
          <a:p>
            <a:r>
              <a:rPr lang="en-US" sz="1600" dirty="0">
                <a:latin typeface="Courier New" panose="02070309020205020404" pitchFamily="49" charset="0"/>
                <a:cs typeface="Courier New" panose="02070309020205020404" pitchFamily="49" charset="0"/>
              </a:rPr>
              <a:t>    Picture      "IMAGE"</a:t>
            </a:r>
          </a:p>
          <a:p>
            <a:r>
              <a:rPr lang="en-US" sz="16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A732EC68-F379-4E92-B02C-01471A878CE3}"/>
              </a:ext>
            </a:extLst>
          </p:cNvPr>
          <p:cNvSpPr txBox="1"/>
          <p:nvPr/>
        </p:nvSpPr>
        <p:spPr>
          <a:xfrm>
            <a:off x="360936" y="3458076"/>
            <a:ext cx="11450063" cy="2960875"/>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We will use conventions to define:</a:t>
            </a:r>
          </a:p>
          <a:p>
            <a:pPr>
              <a:lnSpc>
                <a:spcPct val="150000"/>
              </a:lnSpc>
            </a:pPr>
            <a:endParaRPr lang="en-US" sz="1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three of the four properties (we will not map the Picture column)</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the primary key</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the one-to-many relationship to the Products table</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to map the </a:t>
            </a:r>
            <a:r>
              <a:rPr lang="en-US" sz="1400" dirty="0">
                <a:latin typeface="Courier New" panose="02070309020205020404" pitchFamily="49" charset="0"/>
                <a:cs typeface="Courier New" panose="02070309020205020404" pitchFamily="49" charset="0"/>
              </a:rPr>
              <a:t>Description</a:t>
            </a:r>
            <a:r>
              <a:rPr lang="en-US" sz="1400" dirty="0">
                <a:latin typeface="Arial" panose="020B0604020202020204" pitchFamily="34" charset="0"/>
                <a:cs typeface="Arial" panose="020B0604020202020204" pitchFamily="34" charset="0"/>
              </a:rPr>
              <a:t> column to the correct database type, we will need to decorate the string property with the </a:t>
            </a:r>
            <a:r>
              <a:rPr lang="en-US" sz="1400" dirty="0">
                <a:latin typeface="Courier New" panose="02070309020205020404" pitchFamily="49" charset="0"/>
                <a:cs typeface="Courier New" panose="02070309020205020404" pitchFamily="49" charset="0"/>
              </a:rPr>
              <a:t>Column</a:t>
            </a:r>
            <a:r>
              <a:rPr lang="en-US" sz="1400" dirty="0">
                <a:latin typeface="Arial" panose="020B0604020202020204" pitchFamily="34" charset="0"/>
                <a:cs typeface="Arial" panose="020B0604020202020204" pitchFamily="34" charset="0"/>
              </a:rPr>
              <a:t> attribute.</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Later, we will use the Fluent API to define that </a:t>
            </a:r>
            <a:r>
              <a:rPr lang="en-US" sz="1400" dirty="0" err="1">
                <a:latin typeface="Courier New" panose="02070309020205020404" pitchFamily="49" charset="0"/>
                <a:cs typeface="Courier New" panose="02070309020205020404" pitchFamily="49" charset="0"/>
              </a:rPr>
              <a:t>CategoryName</a:t>
            </a:r>
            <a:r>
              <a:rPr lang="en-US" sz="1400" dirty="0">
                <a:latin typeface="Arial" panose="020B0604020202020204" pitchFamily="34" charset="0"/>
                <a:cs typeface="Arial" panose="020B0604020202020204" pitchFamily="34" charset="0"/>
              </a:rPr>
              <a:t> cannot be null and is limited to a maximum of 15 characters.</a:t>
            </a:r>
          </a:p>
        </p:txBody>
      </p:sp>
    </p:spTree>
    <p:extLst>
      <p:ext uri="{BB962C8B-B14F-4D97-AF65-F5344CB8AC3E}">
        <p14:creationId xmlns:p14="http://schemas.microsoft.com/office/powerpoint/2010/main" val="313028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621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Setting up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Defining the Category and Product entity classes</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0762"/>
            <a:ext cx="11450063" cy="5223033"/>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the </a:t>
            </a:r>
            <a:r>
              <a:rPr lang="en-US" sz="1400" dirty="0">
                <a:latin typeface="Courier New" panose="02070309020205020404" pitchFamily="49" charset="0"/>
                <a:cs typeface="Courier New" panose="02070309020205020404" pitchFamily="49" charset="0"/>
              </a:rPr>
              <a:t>Product</a:t>
            </a:r>
            <a:r>
              <a:rPr lang="en-US" sz="1400" dirty="0">
                <a:latin typeface="Arial" panose="020B0604020202020204" pitchFamily="34" charset="0"/>
                <a:cs typeface="Arial" panose="020B0604020202020204" pitchFamily="34" charset="0"/>
              </a:rPr>
              <a:t> class will be used to represent a row in the </a:t>
            </a:r>
            <a:r>
              <a:rPr lang="en-US" sz="1400" dirty="0">
                <a:latin typeface="Courier New" panose="02070309020205020404" pitchFamily="49" charset="0"/>
                <a:cs typeface="Courier New" panose="02070309020205020404" pitchFamily="49" charset="0"/>
              </a:rPr>
              <a:t>Products</a:t>
            </a:r>
            <a:r>
              <a:rPr lang="en-US" sz="1400" dirty="0">
                <a:latin typeface="Arial" panose="020B0604020202020204" pitchFamily="34" charset="0"/>
                <a:cs typeface="Arial" panose="020B0604020202020204" pitchFamily="34" charset="0"/>
              </a:rPr>
              <a:t> table, which has ten columns</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You do not need to include all columns from a table as properties of a class: we will only map six properties: </a:t>
            </a:r>
            <a:r>
              <a:rPr lang="en-US" sz="1400" dirty="0" err="1">
                <a:latin typeface="Courier New" panose="02070309020205020404" pitchFamily="49" charset="0"/>
                <a:cs typeface="Courier New" panose="02070309020205020404" pitchFamily="49" charset="0"/>
              </a:rPr>
              <a:t>ProductId</a:t>
            </a:r>
            <a:r>
              <a:rPr lang="en-US" sz="1400" dirty="0">
                <a:latin typeface="Arial" panose="020B0604020202020204" pitchFamily="34" charset="0"/>
                <a:cs typeface="Arial" panose="020B0604020202020204" pitchFamily="34" charset="0"/>
              </a:rPr>
              <a:t>, </a:t>
            </a:r>
            <a:r>
              <a:rPr lang="en-US" sz="1400" dirty="0">
                <a:latin typeface="Courier New" panose="02070309020205020404" pitchFamily="49" charset="0"/>
                <a:cs typeface="Courier New" panose="02070309020205020404" pitchFamily="49" charset="0"/>
              </a:rPr>
              <a:t>ProductName</a:t>
            </a:r>
            <a:r>
              <a:rPr lang="en-US" sz="1400" dirty="0">
                <a:latin typeface="Arial" panose="020B0604020202020204" pitchFamily="34" charset="0"/>
                <a:cs typeface="Arial" panose="020B0604020202020204" pitchFamily="34" charset="0"/>
              </a:rPr>
              <a:t>, </a:t>
            </a:r>
            <a:r>
              <a:rPr lang="en-US" sz="1400" dirty="0" err="1">
                <a:latin typeface="Courier New" panose="02070309020205020404" pitchFamily="49" charset="0"/>
                <a:cs typeface="Courier New" panose="02070309020205020404" pitchFamily="49" charset="0"/>
              </a:rPr>
              <a:t>UnitPrice</a:t>
            </a:r>
            <a:r>
              <a:rPr lang="en-US" sz="1400" dirty="0">
                <a:latin typeface="Arial" panose="020B0604020202020204" pitchFamily="34" charset="0"/>
                <a:cs typeface="Arial" panose="020B0604020202020204" pitchFamily="34" charset="0"/>
              </a:rPr>
              <a:t>, </a:t>
            </a:r>
            <a:r>
              <a:rPr lang="en-US" sz="1400" dirty="0" err="1">
                <a:latin typeface="Courier New" panose="02070309020205020404" pitchFamily="49" charset="0"/>
                <a:cs typeface="Courier New" panose="02070309020205020404" pitchFamily="49" charset="0"/>
              </a:rPr>
              <a:t>UnitsInStock</a:t>
            </a:r>
            <a:r>
              <a:rPr lang="en-US" sz="1400" dirty="0">
                <a:latin typeface="Arial" panose="020B0604020202020204" pitchFamily="34" charset="0"/>
                <a:cs typeface="Arial" panose="020B0604020202020204" pitchFamily="34" charset="0"/>
              </a:rPr>
              <a:t>, </a:t>
            </a:r>
            <a:r>
              <a:rPr lang="en-US" sz="1400" dirty="0">
                <a:latin typeface="Courier New" panose="02070309020205020404" pitchFamily="49" charset="0"/>
                <a:cs typeface="Courier New" panose="02070309020205020404" pitchFamily="49" charset="0"/>
              </a:rPr>
              <a:t>Discontinued</a:t>
            </a:r>
            <a:r>
              <a:rPr lang="en-US" sz="1400" dirty="0">
                <a:latin typeface="Arial" panose="020B0604020202020204" pitchFamily="34" charset="0"/>
                <a:cs typeface="Arial" panose="020B0604020202020204" pitchFamily="34" charset="0"/>
              </a:rPr>
              <a:t>, and </a:t>
            </a:r>
            <a:r>
              <a:rPr lang="en-US" sz="1400" dirty="0" err="1">
                <a:latin typeface="Courier New" panose="02070309020205020404" pitchFamily="49" charset="0"/>
                <a:cs typeface="Courier New" panose="02070309020205020404" pitchFamily="49" charset="0"/>
              </a:rPr>
              <a:t>CategoryId</a:t>
            </a:r>
            <a:endParaRPr lang="en-US" sz="1400" dirty="0">
              <a:latin typeface="Arial" panose="020B0604020202020204" pitchFamily="34" charset="0"/>
              <a:cs typeface="Arial" panose="020B0604020202020204" pitchFamily="34" charset="0"/>
            </a:endParaRP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columns that are not mapped to properties cannot be read or set using the class instances</a:t>
            </a:r>
          </a:p>
          <a:p>
            <a:pPr>
              <a:lnSpc>
                <a:spcPct val="150000"/>
              </a:lnSpc>
            </a:pPr>
            <a:r>
              <a:rPr lang="en-US" sz="1400" dirty="0">
                <a:latin typeface="Arial" panose="020B0604020202020204" pitchFamily="34" charset="0"/>
                <a:cs typeface="Arial" panose="020B0604020202020204" pitchFamily="34" charset="0"/>
              </a:rPr>
              <a:t>if you use the class to create a new object, then the new row in the table will have </a:t>
            </a:r>
            <a:r>
              <a:rPr lang="en-US" sz="1400" dirty="0">
                <a:latin typeface="Courier New" panose="02070309020205020404" pitchFamily="49" charset="0"/>
                <a:cs typeface="Courier New" panose="02070309020205020404" pitchFamily="49" charset="0"/>
              </a:rPr>
              <a:t>NULL</a:t>
            </a:r>
            <a:r>
              <a:rPr lang="en-US" sz="1400" dirty="0">
                <a:latin typeface="Arial" panose="020B0604020202020204" pitchFamily="34" charset="0"/>
                <a:cs typeface="Arial" panose="020B0604020202020204" pitchFamily="34" charset="0"/>
              </a:rPr>
              <a:t> or some other default value for the unmapped column values in that row</a:t>
            </a:r>
          </a:p>
          <a:p>
            <a:pPr>
              <a:lnSpc>
                <a:spcPct val="150000"/>
              </a:lnSpc>
            </a:pPr>
            <a:r>
              <a:rPr lang="en-US" sz="1400" dirty="0">
                <a:latin typeface="Arial" panose="020B0604020202020204" pitchFamily="34" charset="0"/>
                <a:cs typeface="Arial" panose="020B0604020202020204" pitchFamily="34" charset="0"/>
              </a:rPr>
              <a:t>you must make sure that those missing columns are optional or have default values set by the database or an exception will be thrown at runtime</a:t>
            </a:r>
          </a:p>
          <a:p>
            <a:pPr>
              <a:lnSpc>
                <a:spcPct val="150000"/>
              </a:lnSpc>
            </a:pPr>
            <a:r>
              <a:rPr lang="en-US" sz="1400" dirty="0">
                <a:latin typeface="Arial" panose="020B0604020202020204" pitchFamily="34" charset="0"/>
                <a:cs typeface="Arial" panose="020B0604020202020204" pitchFamily="34" charset="0"/>
              </a:rPr>
              <a:t>in this scenario, the rows already have data values and I have decided that I do not need to read those values in this application</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we can rename a column by defining a property with a different name, like </a:t>
            </a:r>
            <a:r>
              <a:rPr lang="en-US" sz="1400" dirty="0">
                <a:latin typeface="Courier New" panose="02070309020205020404" pitchFamily="49" charset="0"/>
                <a:cs typeface="Courier New" panose="02070309020205020404" pitchFamily="49" charset="0"/>
              </a:rPr>
              <a:t>Cost</a:t>
            </a:r>
            <a:r>
              <a:rPr lang="en-US" sz="1400" dirty="0">
                <a:latin typeface="Arial" panose="020B0604020202020204" pitchFamily="34" charset="0"/>
                <a:cs typeface="Arial" panose="020B0604020202020204" pitchFamily="34" charset="0"/>
              </a:rPr>
              <a:t>, and then decorating the property with the </a:t>
            </a:r>
            <a:r>
              <a:rPr lang="en-US" sz="1400" dirty="0">
                <a:latin typeface="Courier New" panose="02070309020205020404" pitchFamily="49" charset="0"/>
                <a:cs typeface="Courier New" panose="02070309020205020404" pitchFamily="49" charset="0"/>
              </a:rPr>
              <a:t>[Column]</a:t>
            </a:r>
            <a:r>
              <a:rPr lang="en-US" sz="1400" dirty="0">
                <a:latin typeface="Arial" panose="020B0604020202020204" pitchFamily="34" charset="0"/>
                <a:cs typeface="Arial" panose="020B0604020202020204" pitchFamily="34" charset="0"/>
              </a:rPr>
              <a:t> attribute and specifying its column name, like </a:t>
            </a:r>
            <a:r>
              <a:rPr lang="en-US" sz="1400" dirty="0" err="1">
                <a:latin typeface="Courier New" panose="02070309020205020404" pitchFamily="49" charset="0"/>
                <a:cs typeface="Courier New" panose="02070309020205020404" pitchFamily="49" charset="0"/>
              </a:rPr>
              <a:t>UnitPrice</a:t>
            </a:r>
            <a:endParaRPr lang="en-US" sz="1400" dirty="0">
              <a:latin typeface="Arial" panose="020B0604020202020204" pitchFamily="34" charset="0"/>
              <a:cs typeface="Arial" panose="020B0604020202020204" pitchFamily="34" charset="0"/>
            </a:endParaRP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t</a:t>
            </a:r>
            <a:r>
              <a:rPr lang="en-US" sz="1400">
                <a:latin typeface="Arial" panose="020B0604020202020204" pitchFamily="34" charset="0"/>
                <a:cs typeface="Arial" panose="020B0604020202020204" pitchFamily="34" charset="0"/>
              </a:rPr>
              <a:t>he </a:t>
            </a:r>
            <a:r>
              <a:rPr lang="en-US" sz="1400" dirty="0">
                <a:latin typeface="Arial" panose="020B0604020202020204" pitchFamily="34" charset="0"/>
                <a:cs typeface="Arial" panose="020B0604020202020204" pitchFamily="34" charset="0"/>
              </a:rPr>
              <a:t>final property, </a:t>
            </a:r>
            <a:r>
              <a:rPr lang="en-US" sz="1400" dirty="0" err="1">
                <a:latin typeface="Courier New" panose="02070309020205020404" pitchFamily="49" charset="0"/>
                <a:cs typeface="Courier New" panose="02070309020205020404" pitchFamily="49" charset="0"/>
              </a:rPr>
              <a:t>CategoryId</a:t>
            </a:r>
            <a:r>
              <a:rPr lang="en-US" sz="1400" dirty="0">
                <a:latin typeface="Arial" panose="020B0604020202020204" pitchFamily="34" charset="0"/>
                <a:cs typeface="Arial" panose="020B0604020202020204" pitchFamily="34" charset="0"/>
              </a:rPr>
              <a:t>, is associated with a </a:t>
            </a:r>
            <a:r>
              <a:rPr lang="en-US" sz="1400" dirty="0">
                <a:latin typeface="Courier New" panose="02070309020205020404" pitchFamily="49" charset="0"/>
                <a:cs typeface="Courier New" panose="02070309020205020404" pitchFamily="49" charset="0"/>
              </a:rPr>
              <a:t>Category</a:t>
            </a:r>
            <a:r>
              <a:rPr lang="en-US" sz="1400" dirty="0">
                <a:latin typeface="Arial" panose="020B0604020202020204" pitchFamily="34" charset="0"/>
                <a:cs typeface="Arial" panose="020B0604020202020204" pitchFamily="34" charset="0"/>
              </a:rPr>
              <a:t> property that will be used to map each product to its parent category</a:t>
            </a:r>
          </a:p>
        </p:txBody>
      </p:sp>
    </p:spTree>
    <p:extLst>
      <p:ext uri="{BB962C8B-B14F-4D97-AF65-F5344CB8AC3E}">
        <p14:creationId xmlns:p14="http://schemas.microsoft.com/office/powerpoint/2010/main" val="2887633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621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Setting up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Defining the Category and Product entity classes</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0762"/>
            <a:ext cx="11450063" cy="1021883"/>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note that the two properties that relate the two entities, </a:t>
            </a:r>
            <a:r>
              <a:rPr lang="en-US" sz="1400" dirty="0" err="1">
                <a:latin typeface="Courier New" panose="02070309020205020404" pitchFamily="49" charset="0"/>
                <a:cs typeface="Courier New" panose="02070309020205020404" pitchFamily="49" charset="0"/>
              </a:rPr>
              <a:t>Category.Products</a:t>
            </a:r>
            <a:r>
              <a:rPr lang="en-US" sz="1400" dirty="0">
                <a:latin typeface="Arial" panose="020B0604020202020204" pitchFamily="34" charset="0"/>
                <a:cs typeface="Arial" panose="020B0604020202020204" pitchFamily="34" charset="0"/>
              </a:rPr>
              <a:t> and </a:t>
            </a:r>
            <a:r>
              <a:rPr lang="en-US" sz="1400" dirty="0" err="1">
                <a:latin typeface="Courier New" panose="02070309020205020404" pitchFamily="49" charset="0"/>
                <a:cs typeface="Courier New" panose="02070309020205020404" pitchFamily="49" charset="0"/>
              </a:rPr>
              <a:t>Product.Category</a:t>
            </a:r>
            <a:r>
              <a:rPr lang="en-US" sz="1400" dirty="0">
                <a:latin typeface="Arial" panose="020B0604020202020204" pitchFamily="34" charset="0"/>
                <a:cs typeface="Arial" panose="020B0604020202020204" pitchFamily="34" charset="0"/>
              </a:rPr>
              <a:t>, are both marked as virtual</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this allows EF Core to inherit and override the properties to provide extra features, such as </a:t>
            </a:r>
            <a:r>
              <a:rPr lang="en-US" sz="1400">
                <a:latin typeface="Arial" panose="020B0604020202020204" pitchFamily="34" charset="0"/>
                <a:cs typeface="Arial" panose="020B0604020202020204" pitchFamily="34" charset="0"/>
              </a:rPr>
              <a:t>lazy loading</a:t>
            </a:r>
            <a:endParaRPr lang="en-US" sz="14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BF4D94-743A-419C-80D4-103D06C45ED5}"/>
              </a:ext>
            </a:extLst>
          </p:cNvPr>
          <p:cNvSpPr txBox="1"/>
          <p:nvPr/>
        </p:nvSpPr>
        <p:spPr>
          <a:xfrm>
            <a:off x="360937" y="2382192"/>
            <a:ext cx="5509511" cy="1384995"/>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CREATE TABLE Categories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CategoryId</a:t>
            </a:r>
            <a:r>
              <a:rPr lang="en-US" sz="1400" dirty="0">
                <a:latin typeface="Courier New" panose="02070309020205020404" pitchFamily="49" charset="0"/>
                <a:cs typeface="Courier New" panose="02070309020205020404" pitchFamily="49" charset="0"/>
              </a:rPr>
              <a:t>   INTEGER       PRIMARY KEY,</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CategoryName</a:t>
            </a:r>
            <a:r>
              <a:rPr lang="en-US" sz="1400" dirty="0">
                <a:latin typeface="Courier New" panose="02070309020205020404" pitchFamily="49" charset="0"/>
                <a:cs typeface="Courier New" panose="02070309020205020404" pitchFamily="49" charset="0"/>
              </a:rPr>
              <a:t> NVARCHAR (15) NOT NULL,</a:t>
            </a:r>
          </a:p>
          <a:p>
            <a:r>
              <a:rPr lang="en-US" sz="1400" dirty="0">
                <a:latin typeface="Courier New" panose="02070309020205020404" pitchFamily="49" charset="0"/>
                <a:cs typeface="Courier New" panose="02070309020205020404" pitchFamily="49" charset="0"/>
              </a:rPr>
              <a:t>    Description  "NTEXT",</a:t>
            </a:r>
          </a:p>
          <a:p>
            <a:r>
              <a:rPr lang="en-US" sz="1400" dirty="0">
                <a:latin typeface="Courier New" panose="02070309020205020404" pitchFamily="49" charset="0"/>
                <a:cs typeface="Courier New" panose="02070309020205020404" pitchFamily="49" charset="0"/>
              </a:rPr>
              <a:t>    Picture      "IMAGE"</a:t>
            </a:r>
          </a:p>
          <a:p>
            <a:r>
              <a:rPr lang="en-US" sz="14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45399BF5-323E-4A60-AFCD-F30D093E4543}"/>
              </a:ext>
            </a:extLst>
          </p:cNvPr>
          <p:cNvSpPr txBox="1"/>
          <p:nvPr/>
        </p:nvSpPr>
        <p:spPr>
          <a:xfrm>
            <a:off x="6096000" y="1989267"/>
            <a:ext cx="5509511" cy="4616648"/>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public class Category</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these properties map to columns in the database</a:t>
            </a:r>
          </a:p>
          <a:p>
            <a:r>
              <a:rPr lang="en-US" sz="1400" dirty="0">
                <a:latin typeface="Courier New" panose="02070309020205020404" pitchFamily="49" charset="0"/>
                <a:cs typeface="Courier New" panose="02070309020205020404" pitchFamily="49" charset="0"/>
              </a:rPr>
              <a:t>  public int </a:t>
            </a:r>
            <a:r>
              <a:rPr lang="en-US" sz="1400" dirty="0" err="1">
                <a:latin typeface="Courier New" panose="02070309020205020404" pitchFamily="49" charset="0"/>
                <a:cs typeface="Courier New" panose="02070309020205020404" pitchFamily="49" charset="0"/>
              </a:rPr>
              <a:t>CategoryId</a:t>
            </a:r>
            <a:r>
              <a:rPr lang="en-US" sz="1400" dirty="0">
                <a:latin typeface="Courier New" panose="02070309020205020404" pitchFamily="49" charset="0"/>
                <a:cs typeface="Courier New" panose="02070309020205020404" pitchFamily="49" charset="0"/>
              </a:rPr>
              <a:t> { get; set; }</a:t>
            </a:r>
          </a:p>
          <a:p>
            <a:r>
              <a:rPr lang="en-US" sz="1400" dirty="0">
                <a:latin typeface="Courier New" panose="02070309020205020404" pitchFamily="49" charset="0"/>
                <a:cs typeface="Courier New" panose="02070309020205020404" pitchFamily="49" charset="0"/>
              </a:rPr>
              <a:t>  public string? </a:t>
            </a:r>
            <a:r>
              <a:rPr lang="en-US" sz="1400" dirty="0" err="1">
                <a:latin typeface="Courier New" panose="02070309020205020404" pitchFamily="49" charset="0"/>
                <a:cs typeface="Courier New" panose="02070309020205020404" pitchFamily="49" charset="0"/>
              </a:rPr>
              <a:t>CategoryName</a:t>
            </a:r>
            <a:r>
              <a:rPr lang="en-US" sz="1400" dirty="0">
                <a:latin typeface="Courier New" panose="02070309020205020404" pitchFamily="49" charset="0"/>
                <a:cs typeface="Courier New" panose="02070309020205020404" pitchFamily="49" charset="0"/>
              </a:rPr>
              <a:t> { get; set; }</a:t>
            </a:r>
          </a:p>
          <a:p>
            <a:r>
              <a:rPr lang="en-US" sz="1400" dirty="0">
                <a:latin typeface="Courier New" panose="02070309020205020404" pitchFamily="49" charset="0"/>
                <a:cs typeface="Courier New" panose="02070309020205020404" pitchFamily="49" charset="0"/>
              </a:rPr>
              <a:t>  [Column(TypeName = "</a:t>
            </a:r>
            <a:r>
              <a:rPr lang="en-US" sz="1400" dirty="0" err="1">
                <a:latin typeface="Courier New" panose="02070309020205020404" pitchFamily="49" charset="0"/>
                <a:cs typeface="Courier New" panose="02070309020205020404" pitchFamily="49" charset="0"/>
              </a:rPr>
              <a:t>ntext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string? Description { get; set; }</a:t>
            </a:r>
          </a:p>
          <a:p>
            <a:r>
              <a:rPr lang="en-US" sz="1400" dirty="0">
                <a:latin typeface="Courier New" panose="02070309020205020404" pitchFamily="49" charset="0"/>
                <a:cs typeface="Courier New" panose="02070309020205020404" pitchFamily="49" charset="0"/>
              </a:rPr>
              <a:t>  // defines a navigation property for related rows</a:t>
            </a:r>
          </a:p>
          <a:p>
            <a:r>
              <a:rPr lang="en-US" sz="1400" dirty="0">
                <a:latin typeface="Courier New" panose="02070309020205020404" pitchFamily="49" charset="0"/>
                <a:cs typeface="Courier New" panose="02070309020205020404" pitchFamily="49" charset="0"/>
              </a:rPr>
              <a:t>  public virtual </a:t>
            </a:r>
            <a:r>
              <a:rPr lang="en-US" sz="1400" dirty="0" err="1">
                <a:latin typeface="Courier New" panose="02070309020205020404" pitchFamily="49" charset="0"/>
                <a:cs typeface="Courier New" panose="02070309020205020404" pitchFamily="49" charset="0"/>
              </a:rPr>
              <a:t>ICollection</a:t>
            </a:r>
            <a:r>
              <a:rPr lang="en-US" sz="1400" dirty="0">
                <a:latin typeface="Courier New" panose="02070309020205020404" pitchFamily="49" charset="0"/>
                <a:cs typeface="Courier New" panose="02070309020205020404" pitchFamily="49" charset="0"/>
              </a:rPr>
              <a:t>&lt;Product&gt; Products { get; set; }</a:t>
            </a:r>
          </a:p>
          <a:p>
            <a:r>
              <a:rPr lang="en-US" sz="1400" dirty="0">
                <a:latin typeface="Courier New" panose="02070309020205020404" pitchFamily="49" charset="0"/>
                <a:cs typeface="Courier New" panose="02070309020205020404" pitchFamily="49" charset="0"/>
              </a:rPr>
              <a:t>  public Category()</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to enable developers to add products to a Category we must</a:t>
            </a:r>
          </a:p>
          <a:p>
            <a:r>
              <a:rPr lang="en-US" sz="1400" dirty="0">
                <a:latin typeface="Courier New" panose="02070309020205020404" pitchFamily="49" charset="0"/>
                <a:cs typeface="Courier New" panose="02070309020205020404" pitchFamily="49" charset="0"/>
              </a:rPr>
              <a:t>    // initialize the navigation property to an empty collection</a:t>
            </a:r>
          </a:p>
          <a:p>
            <a:r>
              <a:rPr lang="en-US" sz="1400" dirty="0">
                <a:latin typeface="Courier New" panose="02070309020205020404" pitchFamily="49" charset="0"/>
                <a:cs typeface="Courier New" panose="02070309020205020404" pitchFamily="49" charset="0"/>
              </a:rPr>
              <a:t>    Products = new HashSet&lt;Product&gt;();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13887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621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Setting up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Defining the Category and Product entity classes</a:t>
            </a:r>
          </a:p>
        </p:txBody>
      </p:sp>
      <p:sp>
        <p:nvSpPr>
          <p:cNvPr id="9" name="TextBox 8">
            <a:extLst>
              <a:ext uri="{FF2B5EF4-FFF2-40B4-BE49-F238E27FC236}">
                <a16:creationId xmlns:a16="http://schemas.microsoft.com/office/drawing/2014/main" id="{B3BF4D94-743A-419C-80D4-103D06C45ED5}"/>
              </a:ext>
            </a:extLst>
          </p:cNvPr>
          <p:cNvSpPr txBox="1"/>
          <p:nvPr/>
        </p:nvSpPr>
        <p:spPr>
          <a:xfrm>
            <a:off x="360937" y="681408"/>
            <a:ext cx="5509511" cy="5816977"/>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CREATE TABLE Products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ProductId</a:t>
            </a:r>
            <a:r>
              <a:rPr lang="en-US" sz="1200" dirty="0">
                <a:latin typeface="Courier New" panose="02070309020205020404" pitchFamily="49" charset="0"/>
                <a:cs typeface="Courier New" panose="02070309020205020404" pitchFamily="49" charset="0"/>
              </a:rPr>
              <a:t>       INTEGER       PRIMARY KEY,</a:t>
            </a:r>
          </a:p>
          <a:p>
            <a:r>
              <a:rPr lang="en-US" sz="1200" dirty="0">
                <a:latin typeface="Courier New" panose="02070309020205020404" pitchFamily="49" charset="0"/>
                <a:cs typeface="Courier New" panose="02070309020205020404" pitchFamily="49" charset="0"/>
              </a:rPr>
              <a:t>    ProductName     NVARCHAR (40) NOT NULL,</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SupplierId</a:t>
            </a:r>
            <a:r>
              <a:rPr lang="en-US" sz="1200" dirty="0">
                <a:latin typeface="Courier New" panose="02070309020205020404" pitchFamily="49" charset="0"/>
                <a:cs typeface="Courier New" panose="02070309020205020404" pitchFamily="49" charset="0"/>
              </a:rPr>
              <a:t>      "INT",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CategoryId</a:t>
            </a:r>
            <a:r>
              <a:rPr lang="en-US" sz="1200" dirty="0">
                <a:latin typeface="Courier New" panose="02070309020205020404" pitchFamily="49" charset="0"/>
                <a:cs typeface="Courier New" panose="02070309020205020404" pitchFamily="49" charset="0"/>
              </a:rPr>
              <a:t>      "INT",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QuantityPerUnit</a:t>
            </a:r>
            <a:r>
              <a:rPr lang="en-US" sz="1200" dirty="0">
                <a:latin typeface="Courier New" panose="02070309020205020404" pitchFamily="49" charset="0"/>
                <a:cs typeface="Courier New" panose="02070309020205020404" pitchFamily="49" charset="0"/>
              </a:rPr>
              <a:t> NVARCHAR (20),</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UnitPrice</a:t>
            </a:r>
            <a:r>
              <a:rPr lang="en-US" sz="1200" dirty="0">
                <a:latin typeface="Courier New" panose="02070309020205020404" pitchFamily="49" charset="0"/>
                <a:cs typeface="Courier New" panose="02070309020205020404" pitchFamily="49" charset="0"/>
              </a:rPr>
              <a:t>       "MONEY"       CONSTRAINT </a:t>
            </a:r>
            <a:r>
              <a:rPr lang="en-US" sz="1200" dirty="0" err="1">
                <a:latin typeface="Courier New" panose="02070309020205020404" pitchFamily="49" charset="0"/>
                <a:cs typeface="Courier New" panose="02070309020205020404" pitchFamily="49" charset="0"/>
              </a:rPr>
              <a:t>DF_Products_UnitPrice</a:t>
            </a:r>
            <a:r>
              <a:rPr lang="en-US" sz="1200" dirty="0">
                <a:latin typeface="Courier New" panose="02070309020205020404" pitchFamily="49" charset="0"/>
                <a:cs typeface="Courier New" panose="02070309020205020404" pitchFamily="49" charset="0"/>
              </a:rPr>
              <a:t> DEFAULT (0),</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UnitsInStock</a:t>
            </a:r>
            <a:r>
              <a:rPr lang="en-US" sz="1200" dirty="0">
                <a:latin typeface="Courier New" panose="02070309020205020404" pitchFamily="49" charset="0"/>
                <a:cs typeface="Courier New" panose="02070309020205020404" pitchFamily="49" charset="0"/>
              </a:rPr>
              <a:t>    "SMALLINT"    CONSTRAINT </a:t>
            </a:r>
            <a:r>
              <a:rPr lang="en-US" sz="1200" dirty="0" err="1">
                <a:latin typeface="Courier New" panose="02070309020205020404" pitchFamily="49" charset="0"/>
                <a:cs typeface="Courier New" panose="02070309020205020404" pitchFamily="49" charset="0"/>
              </a:rPr>
              <a:t>DF_Products_UnitsInStock</a:t>
            </a:r>
            <a:r>
              <a:rPr lang="en-US" sz="1200" dirty="0">
                <a:latin typeface="Courier New" panose="02070309020205020404" pitchFamily="49" charset="0"/>
                <a:cs typeface="Courier New" panose="02070309020205020404" pitchFamily="49" charset="0"/>
              </a:rPr>
              <a:t> DEFAULT (0),</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UnitsOnOrder</a:t>
            </a:r>
            <a:r>
              <a:rPr lang="en-US" sz="1200" dirty="0">
                <a:latin typeface="Courier New" panose="02070309020205020404" pitchFamily="49" charset="0"/>
                <a:cs typeface="Courier New" panose="02070309020205020404" pitchFamily="49" charset="0"/>
              </a:rPr>
              <a:t>    "SMALLINT"    CONSTRAINT </a:t>
            </a:r>
            <a:r>
              <a:rPr lang="en-US" sz="1200" dirty="0" err="1">
                <a:latin typeface="Courier New" panose="02070309020205020404" pitchFamily="49" charset="0"/>
                <a:cs typeface="Courier New" panose="02070309020205020404" pitchFamily="49" charset="0"/>
              </a:rPr>
              <a:t>DF_Products_UnitsOnOrder</a:t>
            </a:r>
            <a:r>
              <a:rPr lang="en-US" sz="1200" dirty="0">
                <a:latin typeface="Courier New" panose="02070309020205020404" pitchFamily="49" charset="0"/>
                <a:cs typeface="Courier New" panose="02070309020205020404" pitchFamily="49" charset="0"/>
              </a:rPr>
              <a:t> DEFAULT (0),</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ReorderLevel</a:t>
            </a:r>
            <a:r>
              <a:rPr lang="en-US" sz="1200" dirty="0">
                <a:latin typeface="Courier New" panose="02070309020205020404" pitchFamily="49" charset="0"/>
                <a:cs typeface="Courier New" panose="02070309020205020404" pitchFamily="49" charset="0"/>
              </a:rPr>
              <a:t>    "SMALLINT"    CONSTRAINT </a:t>
            </a:r>
            <a:r>
              <a:rPr lang="en-US" sz="1200" dirty="0" err="1">
                <a:latin typeface="Courier New" panose="02070309020205020404" pitchFamily="49" charset="0"/>
                <a:cs typeface="Courier New" panose="02070309020205020404" pitchFamily="49" charset="0"/>
              </a:rPr>
              <a:t>DF_Products_ReorderLevel</a:t>
            </a:r>
            <a:r>
              <a:rPr lang="en-US" sz="1200" dirty="0">
                <a:latin typeface="Courier New" panose="02070309020205020404" pitchFamily="49" charset="0"/>
                <a:cs typeface="Courier New" panose="02070309020205020404" pitchFamily="49" charset="0"/>
              </a:rPr>
              <a:t> DEFAULT (0),</a:t>
            </a:r>
          </a:p>
          <a:p>
            <a:r>
              <a:rPr lang="en-US" sz="1200" dirty="0">
                <a:latin typeface="Courier New" panose="02070309020205020404" pitchFamily="49" charset="0"/>
                <a:cs typeface="Courier New" panose="02070309020205020404" pitchFamily="49" charset="0"/>
              </a:rPr>
              <a:t>    Discontinued    "BIT"         NOT NULL</a:t>
            </a:r>
          </a:p>
          <a:p>
            <a:r>
              <a:rPr lang="en-US" sz="1200" dirty="0">
                <a:latin typeface="Courier New" panose="02070309020205020404" pitchFamily="49" charset="0"/>
                <a:cs typeface="Courier New" panose="02070309020205020404" pitchFamily="49" charset="0"/>
              </a:rPr>
              <a:t>                                  CONSTRAINT </a:t>
            </a:r>
            <a:r>
              <a:rPr lang="en-US" sz="1200" dirty="0" err="1">
                <a:latin typeface="Courier New" panose="02070309020205020404" pitchFamily="49" charset="0"/>
                <a:cs typeface="Courier New" panose="02070309020205020404" pitchFamily="49" charset="0"/>
              </a:rPr>
              <a:t>DF_Products_Discontinued</a:t>
            </a:r>
            <a:r>
              <a:rPr lang="en-US" sz="1200" dirty="0">
                <a:latin typeface="Courier New" panose="02070309020205020404" pitchFamily="49" charset="0"/>
                <a:cs typeface="Courier New" panose="02070309020205020404" pitchFamily="49" charset="0"/>
              </a:rPr>
              <a:t> DEFAULT (0),</a:t>
            </a:r>
          </a:p>
          <a:p>
            <a:r>
              <a:rPr lang="en-US" sz="1200" dirty="0">
                <a:latin typeface="Courier New" panose="02070309020205020404" pitchFamily="49" charset="0"/>
                <a:cs typeface="Courier New" panose="02070309020205020404" pitchFamily="49" charset="0"/>
              </a:rPr>
              <a:t>    CONSTRAINT </a:t>
            </a:r>
            <a:r>
              <a:rPr lang="en-US" sz="1200" dirty="0" err="1">
                <a:latin typeface="Courier New" panose="02070309020205020404" pitchFamily="49" charset="0"/>
                <a:cs typeface="Courier New" panose="02070309020205020404" pitchFamily="49" charset="0"/>
              </a:rPr>
              <a:t>FK_Products_Categories</a:t>
            </a:r>
            <a:r>
              <a:rPr lang="en-US" sz="1200" dirty="0">
                <a:latin typeface="Courier New" panose="02070309020205020404" pitchFamily="49" charset="0"/>
                <a:cs typeface="Courier New" panose="02070309020205020404" pitchFamily="49" charset="0"/>
              </a:rPr>
              <a:t> FOREIGN KEY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CategoryId</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REFERENCES Categories (</a:t>
            </a:r>
            <a:r>
              <a:rPr lang="en-US" sz="1200" dirty="0" err="1">
                <a:latin typeface="Courier New" panose="02070309020205020404" pitchFamily="49" charset="0"/>
                <a:cs typeface="Courier New" panose="02070309020205020404" pitchFamily="49" charset="0"/>
              </a:rPr>
              <a:t>CategoryId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CONSTRAINT </a:t>
            </a:r>
            <a:r>
              <a:rPr lang="en-US" sz="1200" dirty="0" err="1">
                <a:latin typeface="Courier New" panose="02070309020205020404" pitchFamily="49" charset="0"/>
                <a:cs typeface="Courier New" panose="02070309020205020404" pitchFamily="49" charset="0"/>
              </a:rPr>
              <a:t>FK_Products_Suppliers</a:t>
            </a:r>
            <a:r>
              <a:rPr lang="en-US" sz="1200" dirty="0">
                <a:latin typeface="Courier New" panose="02070309020205020404" pitchFamily="49" charset="0"/>
                <a:cs typeface="Courier New" panose="02070309020205020404" pitchFamily="49" charset="0"/>
              </a:rPr>
              <a:t> FOREIGN KEY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SupplierId</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REFERENCES Suppliers (</a:t>
            </a:r>
            <a:r>
              <a:rPr lang="en-US" sz="1200" dirty="0" err="1">
                <a:latin typeface="Courier New" panose="02070309020205020404" pitchFamily="49" charset="0"/>
                <a:cs typeface="Courier New" panose="02070309020205020404" pitchFamily="49" charset="0"/>
              </a:rPr>
              <a:t>SupplierId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CONSTRAINT </a:t>
            </a:r>
            <a:r>
              <a:rPr lang="en-US" sz="1200" dirty="0" err="1">
                <a:latin typeface="Courier New" panose="02070309020205020404" pitchFamily="49" charset="0"/>
                <a:cs typeface="Courier New" panose="02070309020205020404" pitchFamily="49" charset="0"/>
              </a:rPr>
              <a:t>CK_Products_UnitPrice</a:t>
            </a:r>
            <a:r>
              <a:rPr lang="en-US" sz="1200" dirty="0">
                <a:latin typeface="Courier New" panose="02070309020205020404" pitchFamily="49" charset="0"/>
                <a:cs typeface="Courier New" panose="02070309020205020404" pitchFamily="49" charset="0"/>
              </a:rPr>
              <a:t> CHECK (</a:t>
            </a:r>
            <a:r>
              <a:rPr lang="en-US" sz="1200" dirty="0" err="1">
                <a:latin typeface="Courier New" panose="02070309020205020404" pitchFamily="49" charset="0"/>
                <a:cs typeface="Courier New" panose="02070309020205020404" pitchFamily="49" charset="0"/>
              </a:rPr>
              <a:t>UnitPrice</a:t>
            </a:r>
            <a:r>
              <a:rPr lang="en-US" sz="1200" dirty="0">
                <a:latin typeface="Courier New" panose="02070309020205020404" pitchFamily="49" charset="0"/>
                <a:cs typeface="Courier New" panose="02070309020205020404" pitchFamily="49" charset="0"/>
              </a:rPr>
              <a:t> &gt;= 0),</a:t>
            </a:r>
          </a:p>
          <a:p>
            <a:r>
              <a:rPr lang="en-US" sz="1200" dirty="0">
                <a:latin typeface="Courier New" panose="02070309020205020404" pitchFamily="49" charset="0"/>
                <a:cs typeface="Courier New" panose="02070309020205020404" pitchFamily="49" charset="0"/>
              </a:rPr>
              <a:t>    CONSTRAINT </a:t>
            </a:r>
            <a:r>
              <a:rPr lang="en-US" sz="1200" dirty="0" err="1">
                <a:latin typeface="Courier New" panose="02070309020205020404" pitchFamily="49" charset="0"/>
                <a:cs typeface="Courier New" panose="02070309020205020404" pitchFamily="49" charset="0"/>
              </a:rPr>
              <a:t>CK_ReorderLevel</a:t>
            </a:r>
            <a:r>
              <a:rPr lang="en-US" sz="1200" dirty="0">
                <a:latin typeface="Courier New" panose="02070309020205020404" pitchFamily="49" charset="0"/>
                <a:cs typeface="Courier New" panose="02070309020205020404" pitchFamily="49" charset="0"/>
              </a:rPr>
              <a:t> CHECK (</a:t>
            </a:r>
            <a:r>
              <a:rPr lang="en-US" sz="1200" dirty="0" err="1">
                <a:latin typeface="Courier New" panose="02070309020205020404" pitchFamily="49" charset="0"/>
                <a:cs typeface="Courier New" panose="02070309020205020404" pitchFamily="49" charset="0"/>
              </a:rPr>
              <a:t>ReorderLevel</a:t>
            </a:r>
            <a:r>
              <a:rPr lang="en-US" sz="1200" dirty="0">
                <a:latin typeface="Courier New" panose="02070309020205020404" pitchFamily="49" charset="0"/>
                <a:cs typeface="Courier New" panose="02070309020205020404" pitchFamily="49" charset="0"/>
              </a:rPr>
              <a:t> &gt;= 0),</a:t>
            </a:r>
          </a:p>
          <a:p>
            <a:r>
              <a:rPr lang="en-US" sz="1200" dirty="0">
                <a:latin typeface="Courier New" panose="02070309020205020404" pitchFamily="49" charset="0"/>
                <a:cs typeface="Courier New" panose="02070309020205020404" pitchFamily="49" charset="0"/>
              </a:rPr>
              <a:t>    CONSTRAINT </a:t>
            </a:r>
            <a:r>
              <a:rPr lang="en-US" sz="1200" dirty="0" err="1">
                <a:latin typeface="Courier New" panose="02070309020205020404" pitchFamily="49" charset="0"/>
                <a:cs typeface="Courier New" panose="02070309020205020404" pitchFamily="49" charset="0"/>
              </a:rPr>
              <a:t>CK_UnitsInStock</a:t>
            </a:r>
            <a:r>
              <a:rPr lang="en-US" sz="1200" dirty="0">
                <a:latin typeface="Courier New" panose="02070309020205020404" pitchFamily="49" charset="0"/>
                <a:cs typeface="Courier New" panose="02070309020205020404" pitchFamily="49" charset="0"/>
              </a:rPr>
              <a:t> CHECK (</a:t>
            </a:r>
            <a:r>
              <a:rPr lang="en-US" sz="1200" dirty="0" err="1">
                <a:latin typeface="Courier New" panose="02070309020205020404" pitchFamily="49" charset="0"/>
                <a:cs typeface="Courier New" panose="02070309020205020404" pitchFamily="49" charset="0"/>
              </a:rPr>
              <a:t>UnitsInStock</a:t>
            </a:r>
            <a:r>
              <a:rPr lang="en-US" sz="1200" dirty="0">
                <a:latin typeface="Courier New" panose="02070309020205020404" pitchFamily="49" charset="0"/>
                <a:cs typeface="Courier New" panose="02070309020205020404" pitchFamily="49" charset="0"/>
              </a:rPr>
              <a:t> &gt;= 0),</a:t>
            </a:r>
          </a:p>
          <a:p>
            <a:r>
              <a:rPr lang="en-US" sz="1200" dirty="0">
                <a:latin typeface="Courier New" panose="02070309020205020404" pitchFamily="49" charset="0"/>
                <a:cs typeface="Courier New" panose="02070309020205020404" pitchFamily="49" charset="0"/>
              </a:rPr>
              <a:t>    CONSTRAINT </a:t>
            </a:r>
            <a:r>
              <a:rPr lang="en-US" sz="1200" dirty="0" err="1">
                <a:latin typeface="Courier New" panose="02070309020205020404" pitchFamily="49" charset="0"/>
                <a:cs typeface="Courier New" panose="02070309020205020404" pitchFamily="49" charset="0"/>
              </a:rPr>
              <a:t>CK_UnitsOnOrder</a:t>
            </a:r>
            <a:r>
              <a:rPr lang="en-US" sz="1200" dirty="0">
                <a:latin typeface="Courier New" panose="02070309020205020404" pitchFamily="49" charset="0"/>
                <a:cs typeface="Courier New" panose="02070309020205020404" pitchFamily="49" charset="0"/>
              </a:rPr>
              <a:t> CHECK (</a:t>
            </a:r>
            <a:r>
              <a:rPr lang="en-US" sz="1200" dirty="0" err="1">
                <a:latin typeface="Courier New" panose="02070309020205020404" pitchFamily="49" charset="0"/>
                <a:cs typeface="Courier New" panose="02070309020205020404" pitchFamily="49" charset="0"/>
              </a:rPr>
              <a:t>UnitsOnOrder</a:t>
            </a:r>
            <a:r>
              <a:rPr lang="en-US" sz="1200" dirty="0">
                <a:latin typeface="Courier New" panose="02070309020205020404" pitchFamily="49" charset="0"/>
                <a:cs typeface="Courier New" panose="02070309020205020404" pitchFamily="49" charset="0"/>
              </a:rPr>
              <a:t> &gt;= 0) </a:t>
            </a:r>
          </a:p>
          <a:p>
            <a:r>
              <a:rPr lang="en-US" sz="12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45399BF5-323E-4A60-AFCD-F30D093E4543}"/>
              </a:ext>
            </a:extLst>
          </p:cNvPr>
          <p:cNvSpPr txBox="1"/>
          <p:nvPr/>
        </p:nvSpPr>
        <p:spPr>
          <a:xfrm>
            <a:off x="6096000" y="1989267"/>
            <a:ext cx="5509511" cy="4185761"/>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public class Product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int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 { get; set; } // primary key</a:t>
            </a:r>
          </a:p>
          <a:p>
            <a:r>
              <a:rPr lang="en-US" sz="1400" dirty="0">
                <a:latin typeface="Courier New" panose="02070309020205020404" pitchFamily="49" charset="0"/>
                <a:cs typeface="Courier New" panose="02070309020205020404" pitchFamily="49" charset="0"/>
              </a:rPr>
              <a:t>  [Required]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StringLength</a:t>
            </a:r>
            <a:r>
              <a:rPr lang="en-US" sz="1400" dirty="0">
                <a:latin typeface="Courier New" panose="02070309020205020404" pitchFamily="49" charset="0"/>
                <a:cs typeface="Courier New" panose="02070309020205020404" pitchFamily="49" charset="0"/>
              </a:rPr>
              <a:t>(40)]</a:t>
            </a:r>
          </a:p>
          <a:p>
            <a:r>
              <a:rPr lang="en-US" sz="1400" dirty="0">
                <a:latin typeface="Courier New" panose="02070309020205020404" pitchFamily="49" charset="0"/>
                <a:cs typeface="Courier New" panose="02070309020205020404" pitchFamily="49" charset="0"/>
              </a:rPr>
              <a:t>  public string ProductName { get; set; } = null!;</a:t>
            </a:r>
          </a:p>
          <a:p>
            <a:r>
              <a:rPr lang="en-US" sz="1400" dirty="0">
                <a:latin typeface="Courier New" panose="02070309020205020404" pitchFamily="49" charset="0"/>
                <a:cs typeface="Courier New" panose="02070309020205020404" pitchFamily="49" charset="0"/>
              </a:rPr>
              <a:t>  [Column("</a:t>
            </a:r>
            <a:r>
              <a:rPr lang="en-US" sz="1400" dirty="0" err="1">
                <a:latin typeface="Courier New" panose="02070309020205020404" pitchFamily="49" charset="0"/>
                <a:cs typeface="Courier New" panose="02070309020205020404" pitchFamily="49" charset="0"/>
              </a:rPr>
              <a:t>UnitPrice</a:t>
            </a:r>
            <a:r>
              <a:rPr lang="en-US" sz="1400" dirty="0">
                <a:latin typeface="Courier New" panose="02070309020205020404" pitchFamily="49" charset="0"/>
                <a:cs typeface="Courier New" panose="02070309020205020404" pitchFamily="49" charset="0"/>
              </a:rPr>
              <a:t>", TypeName = "money")]</a:t>
            </a:r>
          </a:p>
          <a:p>
            <a:r>
              <a:rPr lang="en-US" sz="1400" dirty="0">
                <a:latin typeface="Courier New" panose="02070309020205020404" pitchFamily="49" charset="0"/>
                <a:cs typeface="Courier New" panose="02070309020205020404" pitchFamily="49" charset="0"/>
              </a:rPr>
              <a:t>  public decimal? Cost { get; set; } // property name != column name</a:t>
            </a:r>
          </a:p>
          <a:p>
            <a:r>
              <a:rPr lang="en-US" sz="1400" dirty="0">
                <a:latin typeface="Courier New" panose="02070309020205020404" pitchFamily="49" charset="0"/>
                <a:cs typeface="Courier New" panose="02070309020205020404" pitchFamily="49" charset="0"/>
              </a:rPr>
              <a:t>  [Column("</a:t>
            </a:r>
            <a:r>
              <a:rPr lang="en-US" sz="1400" dirty="0" err="1">
                <a:latin typeface="Courier New" panose="02070309020205020404" pitchFamily="49" charset="0"/>
                <a:cs typeface="Courier New" panose="02070309020205020404" pitchFamily="49" charset="0"/>
              </a:rPr>
              <a:t>UnitsInStock</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short? Stock { get; set; }</a:t>
            </a:r>
          </a:p>
          <a:p>
            <a:r>
              <a:rPr lang="en-US" sz="1400" dirty="0">
                <a:latin typeface="Courier New" panose="02070309020205020404" pitchFamily="49" charset="0"/>
                <a:cs typeface="Courier New" panose="02070309020205020404" pitchFamily="49" charset="0"/>
              </a:rPr>
              <a:t>  public bool Discontinued { get; set; }</a:t>
            </a:r>
          </a:p>
          <a:p>
            <a:r>
              <a:rPr lang="en-US" sz="1400" dirty="0">
                <a:latin typeface="Courier New" panose="02070309020205020404" pitchFamily="49" charset="0"/>
                <a:cs typeface="Courier New" panose="02070309020205020404" pitchFamily="49" charset="0"/>
              </a:rPr>
              <a:t>  // these two define the foreign key relationship</a:t>
            </a:r>
          </a:p>
          <a:p>
            <a:r>
              <a:rPr lang="en-US" sz="1400" dirty="0">
                <a:latin typeface="Courier New" panose="02070309020205020404" pitchFamily="49" charset="0"/>
                <a:cs typeface="Courier New" panose="02070309020205020404" pitchFamily="49" charset="0"/>
              </a:rPr>
              <a:t>  // to the Categories table</a:t>
            </a:r>
          </a:p>
          <a:p>
            <a:r>
              <a:rPr lang="en-US" sz="1400" dirty="0">
                <a:latin typeface="Courier New" panose="02070309020205020404" pitchFamily="49" charset="0"/>
                <a:cs typeface="Courier New" panose="02070309020205020404" pitchFamily="49" charset="0"/>
              </a:rPr>
              <a:t>  public int </a:t>
            </a:r>
            <a:r>
              <a:rPr lang="en-US" sz="1400" dirty="0" err="1">
                <a:latin typeface="Courier New" panose="02070309020205020404" pitchFamily="49" charset="0"/>
                <a:cs typeface="Courier New" panose="02070309020205020404" pitchFamily="49" charset="0"/>
              </a:rPr>
              <a:t>CategoryId</a:t>
            </a:r>
            <a:r>
              <a:rPr lang="en-US" sz="1400" dirty="0">
                <a:latin typeface="Courier New" panose="02070309020205020404" pitchFamily="49" charset="0"/>
                <a:cs typeface="Courier New" panose="02070309020205020404" pitchFamily="49" charset="0"/>
              </a:rPr>
              <a:t> { get; set; }</a:t>
            </a:r>
          </a:p>
          <a:p>
            <a:r>
              <a:rPr lang="en-US" sz="1400" dirty="0">
                <a:latin typeface="Courier New" panose="02070309020205020404" pitchFamily="49" charset="0"/>
                <a:cs typeface="Courier New" panose="02070309020205020404" pitchFamily="49" charset="0"/>
              </a:rPr>
              <a:t>  public virtual Category </a:t>
            </a:r>
            <a:r>
              <a:rPr lang="en-US" sz="1400" dirty="0" err="1">
                <a:latin typeface="Courier New" panose="02070309020205020404" pitchFamily="49" charset="0"/>
                <a:cs typeface="Courier New" panose="02070309020205020404" pitchFamily="49" charset="0"/>
              </a:rPr>
              <a:t>Category</a:t>
            </a:r>
            <a:r>
              <a:rPr lang="en-US" sz="1400" dirty="0">
                <a:latin typeface="Courier New" panose="02070309020205020404" pitchFamily="49" charset="0"/>
                <a:cs typeface="Courier New" panose="02070309020205020404" pitchFamily="49" charset="0"/>
              </a:rPr>
              <a:t> { get; set; } = null!;</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38562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621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Setting up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Adding tables to the Northwind database context class</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0762"/>
            <a:ext cx="11450063" cy="2314544"/>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inside your </a:t>
            </a:r>
            <a:r>
              <a:rPr lang="en-US" sz="1400" dirty="0" err="1">
                <a:latin typeface="Courier New" panose="02070309020205020404" pitchFamily="49" charset="0"/>
                <a:cs typeface="Courier New" panose="02070309020205020404" pitchFamily="49" charset="0"/>
              </a:rPr>
              <a:t>DbContext</a:t>
            </a:r>
            <a:r>
              <a:rPr lang="en-US" sz="1400" dirty="0">
                <a:latin typeface="Arial" panose="020B0604020202020204" pitchFamily="34" charset="0"/>
                <a:cs typeface="Arial" panose="020B0604020202020204" pitchFamily="34" charset="0"/>
              </a:rPr>
              <a:t>-derived class, you must define at least one property of the </a:t>
            </a:r>
            <a:r>
              <a:rPr lang="en-US" sz="1400" dirty="0" err="1">
                <a:latin typeface="Courier New" panose="02070309020205020404" pitchFamily="49" charset="0"/>
                <a:cs typeface="Courier New" panose="02070309020205020404" pitchFamily="49" charset="0"/>
              </a:rPr>
              <a:t>DbSet</a:t>
            </a:r>
            <a:r>
              <a:rPr lang="en-US" sz="1400" dirty="0">
                <a:latin typeface="Courier New" panose="02070309020205020404" pitchFamily="49" charset="0"/>
                <a:cs typeface="Courier New" panose="02070309020205020404" pitchFamily="49" charset="0"/>
              </a:rPr>
              <a:t>&lt;T&gt;</a:t>
            </a:r>
            <a:r>
              <a:rPr lang="en-US" sz="1400" dirty="0">
                <a:latin typeface="Arial" panose="020B0604020202020204" pitchFamily="34" charset="0"/>
                <a:cs typeface="Arial" panose="020B0604020202020204" pitchFamily="34" charset="0"/>
              </a:rPr>
              <a:t> type: these properties represent the tables</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to tell EF Core what columns each table has, the </a:t>
            </a:r>
            <a:r>
              <a:rPr lang="en-US" sz="1400" dirty="0" err="1">
                <a:latin typeface="Courier New" panose="02070309020205020404" pitchFamily="49" charset="0"/>
                <a:cs typeface="Courier New" panose="02070309020205020404" pitchFamily="49" charset="0"/>
              </a:rPr>
              <a:t>DbSet</a:t>
            </a:r>
            <a:r>
              <a:rPr lang="en-US" sz="1400" dirty="0">
                <a:latin typeface="Courier New" panose="02070309020205020404" pitchFamily="49" charset="0"/>
                <a:cs typeface="Courier New" panose="02070309020205020404" pitchFamily="49" charset="0"/>
              </a:rPr>
              <a:t>&lt;T&gt;</a:t>
            </a:r>
            <a:r>
              <a:rPr lang="en-US" sz="1400" dirty="0">
                <a:latin typeface="Arial" panose="020B0604020202020204" pitchFamily="34" charset="0"/>
                <a:cs typeface="Arial" panose="020B0604020202020204" pitchFamily="34" charset="0"/>
              </a:rPr>
              <a:t> properties use generics to specify a class that represents a row in the table</a:t>
            </a:r>
          </a:p>
          <a:p>
            <a:pPr>
              <a:lnSpc>
                <a:spcPct val="150000"/>
              </a:lnSpc>
            </a:pPr>
            <a:r>
              <a:rPr lang="en-US" sz="1400" dirty="0">
                <a:latin typeface="Arial" panose="020B0604020202020204" pitchFamily="34" charset="0"/>
                <a:cs typeface="Arial" panose="020B0604020202020204" pitchFamily="34" charset="0"/>
              </a:rPr>
              <a:t>that entity model class has properties that represent its columns</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The </a:t>
            </a:r>
            <a:r>
              <a:rPr lang="en-US" sz="1400" dirty="0" err="1">
                <a:latin typeface="Courier New" panose="02070309020205020404" pitchFamily="49" charset="0"/>
                <a:cs typeface="Courier New" panose="02070309020205020404" pitchFamily="49" charset="0"/>
              </a:rPr>
              <a:t>DbContext</a:t>
            </a:r>
            <a:r>
              <a:rPr lang="en-US" sz="1400" dirty="0">
                <a:latin typeface="Arial" panose="020B0604020202020204" pitchFamily="34" charset="0"/>
                <a:cs typeface="Arial" panose="020B0604020202020204" pitchFamily="34" charset="0"/>
              </a:rPr>
              <a:t>-derived class can optionally have an overridden method named </a:t>
            </a:r>
            <a:r>
              <a:rPr lang="en-US" sz="1400" dirty="0" err="1">
                <a:latin typeface="Courier New" panose="02070309020205020404" pitchFamily="49" charset="0"/>
                <a:cs typeface="Courier New" panose="02070309020205020404" pitchFamily="49" charset="0"/>
              </a:rPr>
              <a:t>OnModelCreating</a:t>
            </a: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this is where you can write Fluent API statements as an alternative to decorating your entity classes with attributes</a:t>
            </a:r>
          </a:p>
        </p:txBody>
      </p:sp>
    </p:spTree>
    <p:extLst>
      <p:ext uri="{BB962C8B-B14F-4D97-AF65-F5344CB8AC3E}">
        <p14:creationId xmlns:p14="http://schemas.microsoft.com/office/powerpoint/2010/main" val="3158795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621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Setting up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Setting up the dotnet-</a:t>
            </a:r>
            <a:r>
              <a:rPr lang="en-US" b="1" dirty="0" err="1">
                <a:latin typeface="Arial" panose="020B0604020202020204" pitchFamily="34" charset="0"/>
                <a:cs typeface="Arial" panose="020B0604020202020204" pitchFamily="34" charset="0"/>
              </a:rPr>
              <a:t>ef</a:t>
            </a:r>
            <a:r>
              <a:rPr lang="en-US" b="1" dirty="0">
                <a:latin typeface="Arial" panose="020B0604020202020204" pitchFamily="34" charset="0"/>
                <a:cs typeface="Arial" panose="020B0604020202020204" pitchFamily="34" charset="0"/>
              </a:rPr>
              <a:t> tool</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0762"/>
            <a:ext cx="11450063" cy="2314544"/>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instead of defining an entity model manually, there is a tool that can do some of the work for you</a:t>
            </a:r>
          </a:p>
          <a:p>
            <a:pPr>
              <a:lnSpc>
                <a:spcPct val="150000"/>
              </a:lnSpc>
            </a:pPr>
            <a:r>
              <a:rPr lang="en-US" sz="1400" dirty="0">
                <a:latin typeface="Arial" panose="020B0604020202020204" pitchFamily="34" charset="0"/>
                <a:cs typeface="Arial" panose="020B0604020202020204" pitchFamily="34" charset="0"/>
              </a:rPr>
              <a:t>.NET has a command-line tool named </a:t>
            </a:r>
            <a:r>
              <a:rPr lang="en-US" sz="1400" dirty="0">
                <a:latin typeface="Courier New" panose="02070309020205020404" pitchFamily="49" charset="0"/>
                <a:cs typeface="Courier New" panose="02070309020205020404" pitchFamily="49" charset="0"/>
              </a:rPr>
              <a:t>dotnet</a:t>
            </a:r>
            <a:r>
              <a:rPr lang="en-US" sz="1400" dirty="0">
                <a:latin typeface="Arial" panose="020B0604020202020204" pitchFamily="34" charset="0"/>
                <a:cs typeface="Arial" panose="020B0604020202020204" pitchFamily="34" charset="0"/>
              </a:rPr>
              <a:t> that can be extended with capabilities useful for working with EF Core at design-time: </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creating and applying migrations from an older model to a newer model</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generating code for a model from an existing database</a:t>
            </a:r>
          </a:p>
          <a:p>
            <a:pPr marL="285750" indent="-285750">
              <a:lnSpc>
                <a:spcPct val="150000"/>
              </a:lnSpc>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the </a:t>
            </a:r>
            <a:r>
              <a:rPr lang="en-US" sz="1400" dirty="0">
                <a:latin typeface="Courier New" panose="02070309020205020404" pitchFamily="49" charset="0"/>
                <a:cs typeface="Courier New" panose="02070309020205020404" pitchFamily="49" charset="0"/>
              </a:rPr>
              <a:t>dotnet </a:t>
            </a:r>
            <a:r>
              <a:rPr lang="en-US" sz="1400" dirty="0" err="1">
                <a:latin typeface="Courier New" panose="02070309020205020404" pitchFamily="49" charset="0"/>
                <a:cs typeface="Courier New" panose="02070309020205020404" pitchFamily="49" charset="0"/>
              </a:rPr>
              <a:t>ef</a:t>
            </a:r>
            <a:r>
              <a:rPr lang="en-US" sz="1400" dirty="0">
                <a:latin typeface="Arial" panose="020B0604020202020204" pitchFamily="34" charset="0"/>
                <a:cs typeface="Arial" panose="020B0604020202020204" pitchFamily="34" charset="0"/>
              </a:rPr>
              <a:t> command-line tool is not automatically installed: you have to install this package as either a global or local tool</a:t>
            </a:r>
          </a:p>
          <a:p>
            <a:pPr>
              <a:lnSpc>
                <a:spcPct val="150000"/>
              </a:lnSpc>
            </a:pPr>
            <a:r>
              <a:rPr lang="en-US" sz="1400" dirty="0">
                <a:latin typeface="Arial" panose="020B0604020202020204" pitchFamily="34" charset="0"/>
                <a:cs typeface="Arial" panose="020B0604020202020204" pitchFamily="34" charset="0"/>
              </a:rPr>
              <a:t>if you have already installed an older version of the tool, then you should uninstall any existing version</a:t>
            </a:r>
          </a:p>
        </p:txBody>
      </p:sp>
      <p:sp>
        <p:nvSpPr>
          <p:cNvPr id="9" name="TextBox 8">
            <a:extLst>
              <a:ext uri="{FF2B5EF4-FFF2-40B4-BE49-F238E27FC236}">
                <a16:creationId xmlns:a16="http://schemas.microsoft.com/office/drawing/2014/main" id="{C159AD87-7E2B-40A9-B0E2-8C8D24C5FC85}"/>
              </a:ext>
            </a:extLst>
          </p:cNvPr>
          <p:cNvSpPr txBox="1"/>
          <p:nvPr/>
        </p:nvSpPr>
        <p:spPr>
          <a:xfrm>
            <a:off x="360937" y="3324918"/>
            <a:ext cx="6826247" cy="2677656"/>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dotnet tool list –global</a:t>
            </a:r>
          </a:p>
          <a:p>
            <a:endParaRPr lang="en-US" sz="1400" dirty="0">
              <a:latin typeface="Courier New" panose="02070309020205020404" pitchFamily="49" charset="0"/>
              <a:cs typeface="Courier New" panose="02070309020205020404" pitchFamily="49" charset="0"/>
            </a:endParaRPr>
          </a:p>
          <a:p>
            <a:r>
              <a:rPr lang="fr-FR" sz="1400" dirty="0">
                <a:latin typeface="Courier New" panose="02070309020205020404" pitchFamily="49" charset="0"/>
                <a:cs typeface="Courier New" panose="02070309020205020404" pitchFamily="49" charset="0"/>
              </a:rPr>
              <a:t>Package Id      Version     </a:t>
            </a:r>
            <a:r>
              <a:rPr lang="fr-FR" sz="1400" dirty="0" err="1">
                <a:latin typeface="Courier New" panose="02070309020205020404" pitchFamily="49" charset="0"/>
                <a:cs typeface="Courier New" panose="02070309020205020404" pitchFamily="49" charset="0"/>
              </a:rPr>
              <a:t>Commands</a:t>
            </a:r>
            <a:endParaRPr lang="fr-FR" sz="1400" dirty="0">
              <a:latin typeface="Courier New" panose="02070309020205020404" pitchFamily="49" charset="0"/>
              <a:cs typeface="Courier New" panose="02070309020205020404" pitchFamily="49" charset="0"/>
            </a:endParaRPr>
          </a:p>
          <a:p>
            <a:r>
              <a:rPr lang="fr-FR" sz="1400" dirty="0">
                <a:latin typeface="Courier New" panose="02070309020205020404" pitchFamily="49" charset="0"/>
                <a:cs typeface="Courier New" panose="02070309020205020404" pitchFamily="49" charset="0"/>
              </a:rPr>
              <a:t>-------------------------------------</a:t>
            </a:r>
          </a:p>
          <a:p>
            <a:r>
              <a:rPr lang="fr-FR" sz="1400" dirty="0" err="1">
                <a:latin typeface="Courier New" panose="02070309020205020404" pitchFamily="49" charset="0"/>
                <a:cs typeface="Courier New" panose="02070309020205020404" pitchFamily="49" charset="0"/>
              </a:rPr>
              <a:t>dotnet-ef</a:t>
            </a:r>
            <a:r>
              <a:rPr lang="fr-FR" sz="1400" dirty="0">
                <a:latin typeface="Courier New" panose="02070309020205020404" pitchFamily="49" charset="0"/>
                <a:cs typeface="Courier New" panose="02070309020205020404" pitchFamily="49" charset="0"/>
              </a:rPr>
              <a:t>       3.1.0       </a:t>
            </a:r>
            <a:r>
              <a:rPr lang="fr-FR" sz="1400" dirty="0" err="1">
                <a:latin typeface="Courier New" panose="02070309020205020404" pitchFamily="49" charset="0"/>
                <a:cs typeface="Courier New" panose="02070309020205020404" pitchFamily="49" charset="0"/>
              </a:rPr>
              <a:t>dotnet-ef</a:t>
            </a:r>
            <a:endParaRPr lang="fr-FR" sz="1400" dirty="0">
              <a:latin typeface="Courier New" panose="02070309020205020404" pitchFamily="49" charset="0"/>
              <a:cs typeface="Courier New" panose="02070309020205020404" pitchFamily="49" charset="0"/>
            </a:endParaRPr>
          </a:p>
          <a:p>
            <a:endParaRPr lang="fr-FR"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dotnet tool uninstall --global dotnet-</a:t>
            </a:r>
            <a:r>
              <a:rPr lang="en-US" sz="1400" dirty="0" err="1">
                <a:latin typeface="Courier New" panose="02070309020205020404" pitchFamily="49" charset="0"/>
                <a:cs typeface="Courier New" panose="02070309020205020404" pitchFamily="49" charset="0"/>
              </a:rPr>
              <a:t>ef</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dotnet tool install --global dotnet-</a:t>
            </a:r>
            <a:r>
              <a:rPr lang="en-US" sz="1400" dirty="0" err="1">
                <a:latin typeface="Courier New" panose="02070309020205020404" pitchFamily="49" charset="0"/>
                <a:cs typeface="Courier New" panose="02070309020205020404" pitchFamily="49" charset="0"/>
              </a:rPr>
              <a:t>ef</a:t>
            </a:r>
            <a:r>
              <a:rPr lang="en-US" sz="1400" dirty="0">
                <a:latin typeface="Courier New" panose="02070309020205020404" pitchFamily="49" charset="0"/>
                <a:cs typeface="Courier New" panose="02070309020205020404" pitchFamily="49" charset="0"/>
              </a:rPr>
              <a:t> --version 6.0.6</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You can invoke the tool using the following command: dotnet-</a:t>
            </a:r>
            <a:r>
              <a:rPr lang="en-US" sz="1400" dirty="0" err="1">
                <a:latin typeface="Courier New" panose="02070309020205020404" pitchFamily="49" charset="0"/>
                <a:cs typeface="Courier New" panose="02070309020205020404" pitchFamily="49" charset="0"/>
              </a:rPr>
              <a:t>ef</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Tool 'dotnet-</a:t>
            </a:r>
            <a:r>
              <a:rPr lang="en-US" sz="1400" dirty="0" err="1">
                <a:latin typeface="Courier New" panose="02070309020205020404" pitchFamily="49" charset="0"/>
                <a:cs typeface="Courier New" panose="02070309020205020404" pitchFamily="49" charset="0"/>
              </a:rPr>
              <a:t>ef</a:t>
            </a:r>
            <a:r>
              <a:rPr lang="en-US" sz="1400" dirty="0">
                <a:latin typeface="Courier New" panose="02070309020205020404" pitchFamily="49" charset="0"/>
                <a:cs typeface="Courier New" panose="02070309020205020404" pitchFamily="49" charset="0"/>
              </a:rPr>
              <a:t>' (version '6.0.0') was successfully installed.</a:t>
            </a:r>
          </a:p>
        </p:txBody>
      </p:sp>
      <p:cxnSp>
        <p:nvCxnSpPr>
          <p:cNvPr id="6" name="Straight Arrow Connector 5">
            <a:extLst>
              <a:ext uri="{FF2B5EF4-FFF2-40B4-BE49-F238E27FC236}">
                <a16:creationId xmlns:a16="http://schemas.microsoft.com/office/drawing/2014/main" id="{57EA5EF6-F51C-493C-BB46-55B35CF84E10}"/>
              </a:ext>
            </a:extLst>
          </p:cNvPr>
          <p:cNvCxnSpPr/>
          <p:nvPr/>
        </p:nvCxnSpPr>
        <p:spPr>
          <a:xfrm flipH="1">
            <a:off x="3218688" y="3483864"/>
            <a:ext cx="410260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2134C7E-FCE4-4AE8-AC4B-E798B3BC8B1F}"/>
              </a:ext>
            </a:extLst>
          </p:cNvPr>
          <p:cNvSpPr txBox="1"/>
          <p:nvPr/>
        </p:nvSpPr>
        <p:spPr>
          <a:xfrm>
            <a:off x="7503090" y="3326661"/>
            <a:ext cx="3507872" cy="307777"/>
          </a:xfrm>
          <a:prstGeom prst="rect">
            <a:avLst/>
          </a:prstGeom>
          <a:noFill/>
        </p:spPr>
        <p:txBody>
          <a:bodyPr wrap="square">
            <a:spAutoFit/>
          </a:bodyPr>
          <a:lstStyle/>
          <a:p>
            <a:r>
              <a:rPr lang="it-IT" sz="1400" dirty="0" err="1">
                <a:latin typeface="Arial" panose="020B0604020202020204" pitchFamily="34" charset="0"/>
                <a:cs typeface="Arial" panose="020B0604020202020204" pitchFamily="34" charset="0"/>
              </a:rPr>
              <a:t>search</a:t>
            </a:r>
            <a:r>
              <a:rPr lang="it-IT" sz="1400" dirty="0">
                <a:latin typeface="Arial" panose="020B0604020202020204" pitchFamily="34" charset="0"/>
                <a:cs typeface="Arial" panose="020B0604020202020204" pitchFamily="34" charset="0"/>
              </a:rPr>
              <a:t> for </a:t>
            </a:r>
            <a:r>
              <a:rPr lang="it-IT" sz="1400" dirty="0" err="1">
                <a:latin typeface="Arial" panose="020B0604020202020204" pitchFamily="34" charset="0"/>
                <a:cs typeface="Arial" panose="020B0604020202020204" pitchFamily="34" charset="0"/>
              </a:rPr>
              <a:t>installed</a:t>
            </a:r>
            <a:r>
              <a:rPr lang="it-IT" sz="1400" dirty="0">
                <a:latin typeface="Arial" panose="020B0604020202020204" pitchFamily="34" charset="0"/>
                <a:cs typeface="Arial" panose="020B0604020202020204" pitchFamily="34" charset="0"/>
              </a:rPr>
              <a:t> tools</a:t>
            </a:r>
          </a:p>
        </p:txBody>
      </p:sp>
      <p:cxnSp>
        <p:nvCxnSpPr>
          <p:cNvPr id="12" name="Straight Arrow Connector 11">
            <a:extLst>
              <a:ext uri="{FF2B5EF4-FFF2-40B4-BE49-F238E27FC236}">
                <a16:creationId xmlns:a16="http://schemas.microsoft.com/office/drawing/2014/main" id="{0EBA081D-C21D-46C2-B2B9-EDB3DEBCF6B8}"/>
              </a:ext>
            </a:extLst>
          </p:cNvPr>
          <p:cNvCxnSpPr>
            <a:cxnSpLocks/>
          </p:cNvCxnSpPr>
          <p:nvPr/>
        </p:nvCxnSpPr>
        <p:spPr>
          <a:xfrm flipH="1">
            <a:off x="4498848" y="4085598"/>
            <a:ext cx="282244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9ED6537-D484-4902-972F-44409659DC37}"/>
              </a:ext>
            </a:extLst>
          </p:cNvPr>
          <p:cNvSpPr txBox="1"/>
          <p:nvPr/>
        </p:nvSpPr>
        <p:spPr>
          <a:xfrm>
            <a:off x="7503090" y="3951757"/>
            <a:ext cx="3507872" cy="307777"/>
          </a:xfrm>
          <a:prstGeom prst="rect">
            <a:avLst/>
          </a:prstGeom>
          <a:noFill/>
        </p:spPr>
        <p:txBody>
          <a:bodyPr wrap="square">
            <a:spAutoFit/>
          </a:bodyPr>
          <a:lstStyle/>
          <a:p>
            <a:r>
              <a:rPr lang="it-IT" sz="1400" dirty="0" err="1">
                <a:latin typeface="Arial" panose="020B0604020202020204" pitchFamily="34" charset="0"/>
                <a:cs typeface="Arial" panose="020B0604020202020204" pitchFamily="34" charset="0"/>
              </a:rPr>
              <a:t>found</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older</a:t>
            </a:r>
            <a:r>
              <a:rPr lang="it-IT" sz="1400" dirty="0">
                <a:latin typeface="Arial" panose="020B0604020202020204" pitchFamily="34" charset="0"/>
                <a:cs typeface="Arial" panose="020B0604020202020204" pitchFamily="34" charset="0"/>
              </a:rPr>
              <a:t> </a:t>
            </a:r>
            <a:r>
              <a:rPr lang="it-IT" sz="1400" dirty="0" err="1">
                <a:latin typeface="Courier New" panose="02070309020205020404" pitchFamily="49" charset="0"/>
                <a:cs typeface="Courier New" panose="02070309020205020404" pitchFamily="49" charset="0"/>
              </a:rPr>
              <a:t>dotnet-ef</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version</a:t>
            </a:r>
            <a:endParaRPr lang="it-IT" sz="1400" dirty="0">
              <a:latin typeface="Arial" panose="020B0604020202020204" pitchFamily="34" charset="0"/>
              <a:cs typeface="Arial" panose="020B0604020202020204" pitchFamily="34" charset="0"/>
            </a:endParaRPr>
          </a:p>
        </p:txBody>
      </p:sp>
      <p:cxnSp>
        <p:nvCxnSpPr>
          <p:cNvPr id="15" name="Straight Arrow Connector 14">
            <a:extLst>
              <a:ext uri="{FF2B5EF4-FFF2-40B4-BE49-F238E27FC236}">
                <a16:creationId xmlns:a16="http://schemas.microsoft.com/office/drawing/2014/main" id="{529AFB4C-19FF-43C1-91EE-A4654F580D8F}"/>
              </a:ext>
            </a:extLst>
          </p:cNvPr>
          <p:cNvCxnSpPr>
            <a:cxnSpLocks/>
          </p:cNvCxnSpPr>
          <p:nvPr/>
        </p:nvCxnSpPr>
        <p:spPr>
          <a:xfrm flipH="1">
            <a:off x="4821936" y="4741674"/>
            <a:ext cx="249936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97E4438-4DBC-4F02-8C6A-24107016F3F4}"/>
              </a:ext>
            </a:extLst>
          </p:cNvPr>
          <p:cNvSpPr txBox="1"/>
          <p:nvPr/>
        </p:nvSpPr>
        <p:spPr>
          <a:xfrm>
            <a:off x="7503090" y="4607833"/>
            <a:ext cx="3507872" cy="307777"/>
          </a:xfrm>
          <a:prstGeom prst="rect">
            <a:avLst/>
          </a:prstGeom>
          <a:noFill/>
        </p:spPr>
        <p:txBody>
          <a:bodyPr wrap="square">
            <a:spAutoFit/>
          </a:bodyPr>
          <a:lstStyle/>
          <a:p>
            <a:r>
              <a:rPr lang="it-IT" sz="1400" dirty="0" err="1">
                <a:latin typeface="Arial" panose="020B0604020202020204" pitchFamily="34" charset="0"/>
                <a:cs typeface="Arial" panose="020B0604020202020204" pitchFamily="34" charset="0"/>
              </a:rPr>
              <a:t>uninstall</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older</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version</a:t>
            </a:r>
            <a:endParaRPr lang="it-IT" sz="1400" dirty="0">
              <a:latin typeface="Arial" panose="020B0604020202020204" pitchFamily="34" charset="0"/>
              <a:cs typeface="Arial" panose="020B0604020202020204" pitchFamily="34" charset="0"/>
            </a:endParaRPr>
          </a:p>
        </p:txBody>
      </p:sp>
      <p:cxnSp>
        <p:nvCxnSpPr>
          <p:cNvPr id="18" name="Straight Arrow Connector 17">
            <a:extLst>
              <a:ext uri="{FF2B5EF4-FFF2-40B4-BE49-F238E27FC236}">
                <a16:creationId xmlns:a16="http://schemas.microsoft.com/office/drawing/2014/main" id="{E855B691-602C-49D7-AFA5-F2F8F5217017}"/>
              </a:ext>
            </a:extLst>
          </p:cNvPr>
          <p:cNvCxnSpPr>
            <a:cxnSpLocks/>
          </p:cNvCxnSpPr>
          <p:nvPr/>
        </p:nvCxnSpPr>
        <p:spPr>
          <a:xfrm flipH="1">
            <a:off x="6303264" y="5171821"/>
            <a:ext cx="101803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698E4E7-16B7-4F53-9C74-C9B27720801E}"/>
              </a:ext>
            </a:extLst>
          </p:cNvPr>
          <p:cNvSpPr txBox="1"/>
          <p:nvPr/>
        </p:nvSpPr>
        <p:spPr>
          <a:xfrm>
            <a:off x="7503090" y="5037980"/>
            <a:ext cx="3507872" cy="307777"/>
          </a:xfrm>
          <a:prstGeom prst="rect">
            <a:avLst/>
          </a:prstGeom>
          <a:noFill/>
        </p:spPr>
        <p:txBody>
          <a:bodyPr wrap="square">
            <a:spAutoFit/>
          </a:bodyPr>
          <a:lstStyle/>
          <a:p>
            <a:r>
              <a:rPr lang="it-IT" sz="1400" dirty="0" err="1">
                <a:latin typeface="Arial" panose="020B0604020202020204" pitchFamily="34" charset="0"/>
                <a:cs typeface="Arial" panose="020B0604020202020204" pitchFamily="34" charset="0"/>
              </a:rPr>
              <a:t>install</a:t>
            </a:r>
            <a:r>
              <a:rPr lang="it-IT" sz="1400" dirty="0">
                <a:latin typeface="Arial" panose="020B0604020202020204" pitchFamily="34" charset="0"/>
                <a:cs typeface="Arial" panose="020B0604020202020204" pitchFamily="34" charset="0"/>
              </a:rPr>
              <a:t> new </a:t>
            </a:r>
            <a:r>
              <a:rPr lang="it-IT" sz="1400" dirty="0" err="1">
                <a:latin typeface="Arial" panose="020B0604020202020204" pitchFamily="34" charset="0"/>
                <a:cs typeface="Arial" panose="020B0604020202020204" pitchFamily="34" charset="0"/>
              </a:rPr>
              <a:t>version</a:t>
            </a:r>
            <a:endParaRPr lang="it-IT"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010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621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Setting up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Scaffolding models using an existing database</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0762"/>
            <a:ext cx="11450063" cy="1991379"/>
          </a:xfrm>
          <a:prstGeom prst="rect">
            <a:avLst/>
          </a:prstGeom>
          <a:noFill/>
        </p:spPr>
        <p:txBody>
          <a:bodyPr wrap="square">
            <a:spAutoFit/>
          </a:bodyPr>
          <a:lstStyle/>
          <a:p>
            <a:pPr>
              <a:lnSpc>
                <a:spcPct val="150000"/>
              </a:lnSpc>
            </a:pPr>
            <a:r>
              <a:rPr lang="en-US" sz="1400" b="1" dirty="0">
                <a:latin typeface="Arial" panose="020B0604020202020204" pitchFamily="34" charset="0"/>
                <a:cs typeface="Arial" panose="020B0604020202020204" pitchFamily="34" charset="0"/>
              </a:rPr>
              <a:t>scaffolding</a:t>
            </a:r>
            <a:r>
              <a:rPr lang="en-US" sz="1400" dirty="0">
                <a:latin typeface="Arial" panose="020B0604020202020204" pitchFamily="34" charset="0"/>
                <a:cs typeface="Arial" panose="020B0604020202020204" pitchFamily="34" charset="0"/>
              </a:rPr>
              <a:t> is the process of using a tool to create classes that represent the model of an existing database using reverse engineering</a:t>
            </a:r>
          </a:p>
          <a:p>
            <a:pPr>
              <a:lnSpc>
                <a:spcPct val="150000"/>
              </a:lnSpc>
            </a:pPr>
            <a:r>
              <a:rPr lang="en-US" sz="1400" dirty="0">
                <a:latin typeface="Arial" panose="020B0604020202020204" pitchFamily="34" charset="0"/>
                <a:cs typeface="Arial" panose="020B0604020202020204" pitchFamily="34" charset="0"/>
              </a:rPr>
              <a:t>a good scaffolding tool allows you to extend the automatically generated classes and then regenerate those classes without losing your extended classes</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if you know that you will never regenerate the classes using the tool, then feel free to change the code for the automatically generated classes as much as you want: the code generated by the tool is just the best approximation</a:t>
            </a:r>
          </a:p>
        </p:txBody>
      </p:sp>
      <p:sp>
        <p:nvSpPr>
          <p:cNvPr id="6" name="TextBox 5">
            <a:extLst>
              <a:ext uri="{FF2B5EF4-FFF2-40B4-BE49-F238E27FC236}">
                <a16:creationId xmlns:a16="http://schemas.microsoft.com/office/drawing/2014/main" id="{DFF1B1C2-639F-4D69-88A0-99C33F9C8B3B}"/>
              </a:ext>
            </a:extLst>
          </p:cNvPr>
          <p:cNvSpPr txBox="1"/>
          <p:nvPr/>
        </p:nvSpPr>
        <p:spPr>
          <a:xfrm>
            <a:off x="360937" y="3324918"/>
            <a:ext cx="11450063" cy="2893100"/>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dotnet </a:t>
            </a:r>
            <a:r>
              <a:rPr lang="en-US" sz="1400" dirty="0" err="1">
                <a:latin typeface="Courier New" panose="02070309020205020404" pitchFamily="49" charset="0"/>
                <a:cs typeface="Courier New" panose="02070309020205020404" pitchFamily="49" charset="0"/>
              </a:rPr>
              <a:t>ef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dbcontext</a:t>
            </a:r>
            <a:r>
              <a:rPr lang="en-US" sz="1400" dirty="0">
                <a:latin typeface="Courier New" panose="02070309020205020404" pitchFamily="49" charset="0"/>
                <a:cs typeface="Courier New" panose="02070309020205020404" pitchFamily="49" charset="0"/>
              </a:rPr>
              <a:t> scaffold "Data Source=.\</a:t>
            </a:r>
            <a:r>
              <a:rPr lang="en-US" sz="1400" dirty="0" err="1">
                <a:latin typeface="Courier New" panose="02070309020205020404" pitchFamily="49" charset="0"/>
                <a:cs typeface="Courier New" panose="02070309020205020404" pitchFamily="49" charset="0"/>
              </a:rPr>
              <a:t>SQLEXPRESS;Initial</a:t>
            </a:r>
            <a:r>
              <a:rPr lang="en-US" sz="1400" dirty="0">
                <a:latin typeface="Courier New" panose="02070309020205020404" pitchFamily="49" charset="0"/>
                <a:cs typeface="Courier New" panose="02070309020205020404" pitchFamily="49" charset="0"/>
              </a:rPr>
              <a:t> Catalog=</a:t>
            </a:r>
            <a:r>
              <a:rPr lang="en-US" sz="1400" dirty="0" err="1">
                <a:latin typeface="Courier New" panose="02070309020205020404" pitchFamily="49" charset="0"/>
                <a:cs typeface="Courier New" panose="02070309020205020404" pitchFamily="49" charset="0"/>
              </a:rPr>
              <a:t>Northwind;Integrated</a:t>
            </a:r>
            <a:r>
              <a:rPr lang="en-US" sz="1400" dirty="0">
                <a:latin typeface="Courier New" panose="02070309020205020404" pitchFamily="49" charset="0"/>
                <a:cs typeface="Courier New" panose="02070309020205020404" pitchFamily="49" charset="0"/>
              </a:rPr>
              <a:t> Security=true;" </a:t>
            </a:r>
            <a:r>
              <a:rPr lang="en-US" sz="1400" dirty="0" err="1">
                <a:latin typeface="Courier New" panose="02070309020205020404" pitchFamily="49" charset="0"/>
                <a:cs typeface="Courier New" panose="02070309020205020404" pitchFamily="49" charset="0"/>
              </a:rPr>
              <a:t>Microsoft.EntityFrameworkCore.SqlServer</a:t>
            </a:r>
            <a:r>
              <a:rPr lang="en-US" sz="1400" dirty="0">
                <a:latin typeface="Courier New" panose="02070309020205020404" pitchFamily="49" charset="0"/>
                <a:cs typeface="Courier New" panose="02070309020205020404" pitchFamily="49" charset="0"/>
              </a:rPr>
              <a:t> --table Categories --table Products --output-</a:t>
            </a:r>
            <a:r>
              <a:rPr lang="en-US" sz="1400" dirty="0" err="1">
                <a:latin typeface="Courier New" panose="02070309020205020404" pitchFamily="49" charset="0"/>
                <a:cs typeface="Courier New" panose="02070309020205020404" pitchFamily="49" charset="0"/>
              </a:rPr>
              <a:t>dir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AutoGenModels</a:t>
            </a:r>
            <a:r>
              <a:rPr lang="en-US" sz="1400" dirty="0">
                <a:latin typeface="Courier New" panose="02070309020205020404" pitchFamily="49" charset="0"/>
                <a:cs typeface="Courier New" panose="02070309020205020404" pitchFamily="49" charset="0"/>
              </a:rPr>
              <a:t> --namespace </a:t>
            </a:r>
            <a:r>
              <a:rPr lang="en-US" sz="1400" dirty="0" err="1">
                <a:latin typeface="Courier New" panose="02070309020205020404" pitchFamily="49" charset="0"/>
                <a:cs typeface="Courier New" panose="02070309020205020404" pitchFamily="49" charset="0"/>
              </a:rPr>
              <a:t>WorkingWithEFCore.AutoGen</a:t>
            </a:r>
            <a:r>
              <a:rPr lang="en-US" sz="1400" dirty="0">
                <a:latin typeface="Courier New" panose="02070309020205020404" pitchFamily="49" charset="0"/>
                <a:cs typeface="Courier New" panose="02070309020205020404" pitchFamily="49" charset="0"/>
              </a:rPr>
              <a:t> --data-annotations --context Northwind</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Build started...</a:t>
            </a:r>
          </a:p>
          <a:p>
            <a:r>
              <a:rPr lang="en-US" sz="1400" dirty="0">
                <a:latin typeface="Courier New" panose="02070309020205020404" pitchFamily="49" charset="0"/>
                <a:cs typeface="Courier New" panose="02070309020205020404" pitchFamily="49" charset="0"/>
              </a:rPr>
              <a:t>Build succeeded.</a:t>
            </a:r>
          </a:p>
          <a:p>
            <a:r>
              <a:rPr lang="en-US" sz="1400" dirty="0">
                <a:latin typeface="Courier New" panose="02070309020205020404" pitchFamily="49" charset="0"/>
                <a:cs typeface="Courier New" panose="02070309020205020404" pitchFamily="49" charset="0"/>
              </a:rPr>
              <a:t>To protect potentially sensitive information in your connection string, you should move it out of source code. You can avoid scaffolding the connection string by using the Name= syntax to read it from configuration - see https://go.microsoft.com/fwlink/?linkid=2131148. For more guidance on storing connection strings, see http://go.microsoft.com/fwlink/?LinkId=723263.</a:t>
            </a:r>
          </a:p>
          <a:p>
            <a:r>
              <a:rPr lang="en-US" sz="1400" dirty="0">
                <a:latin typeface="Courier New" panose="02070309020205020404" pitchFamily="49" charset="0"/>
                <a:cs typeface="Courier New" panose="02070309020205020404" pitchFamily="49" charset="0"/>
              </a:rPr>
              <a:t>Skipping foreign key '</a:t>
            </a:r>
            <a:r>
              <a:rPr lang="en-US" sz="1400" dirty="0" err="1">
                <a:latin typeface="Courier New" panose="02070309020205020404" pitchFamily="49" charset="0"/>
                <a:cs typeface="Courier New" panose="02070309020205020404" pitchFamily="49" charset="0"/>
              </a:rPr>
              <a:t>FK_Products_Suppliers</a:t>
            </a:r>
            <a:r>
              <a:rPr lang="en-US" sz="1400" dirty="0">
                <a:latin typeface="Courier New" panose="02070309020205020404" pitchFamily="49" charset="0"/>
                <a:cs typeface="Courier New" panose="02070309020205020404" pitchFamily="49" charset="0"/>
              </a:rPr>
              <a:t>' on table '</a:t>
            </a:r>
            <a:r>
              <a:rPr lang="en-US" sz="1400" dirty="0" err="1">
                <a:latin typeface="Courier New" panose="02070309020205020404" pitchFamily="49" charset="0"/>
                <a:cs typeface="Courier New" panose="02070309020205020404" pitchFamily="49" charset="0"/>
              </a:rPr>
              <a:t>dbo.Products</a:t>
            </a:r>
            <a:r>
              <a:rPr lang="en-US" sz="1400" dirty="0">
                <a:latin typeface="Courier New" panose="02070309020205020404" pitchFamily="49" charset="0"/>
                <a:cs typeface="Courier New" panose="02070309020205020404" pitchFamily="49" charset="0"/>
              </a:rPr>
              <a:t>' since principal table '</a:t>
            </a:r>
            <a:r>
              <a:rPr lang="en-US" sz="1400" dirty="0" err="1">
                <a:latin typeface="Courier New" panose="02070309020205020404" pitchFamily="49" charset="0"/>
                <a:cs typeface="Courier New" panose="02070309020205020404" pitchFamily="49" charset="0"/>
              </a:rPr>
              <a:t>dbo.Suppliers</a:t>
            </a:r>
            <a:r>
              <a:rPr lang="en-US" sz="1400" dirty="0">
                <a:latin typeface="Courier New" panose="02070309020205020404" pitchFamily="49" charset="0"/>
                <a:cs typeface="Courier New" panose="02070309020205020404" pitchFamily="49" charset="0"/>
              </a:rPr>
              <a:t>' was not found in the model. This usually happens when the principal table was not included in the selection set.</a:t>
            </a:r>
          </a:p>
        </p:txBody>
      </p:sp>
    </p:spTree>
    <p:extLst>
      <p:ext uri="{BB962C8B-B14F-4D97-AF65-F5344CB8AC3E}">
        <p14:creationId xmlns:p14="http://schemas.microsoft.com/office/powerpoint/2010/main" val="4208109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916457"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modern databases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Legacy Entity Framework</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515833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dirty="0"/>
              <a:t>Entity Framework (EF) </a:t>
            </a:r>
            <a:r>
              <a:rPr lang="en-US" sz="1400" b="0" dirty="0"/>
              <a:t>was first released as part of .NET Framework 3.5 with Service Pack 1 back in late 2008. Since then, Entity Framework has evolved, as Microsoft has observed how programmers use an object-relational mapping (ORM) tool in the real world</a:t>
            </a:r>
          </a:p>
          <a:p>
            <a:r>
              <a:rPr lang="en-US" sz="1400" b="0" dirty="0"/>
              <a:t>ORMs use a mapping definition to associate columns in tables to properties in classes</a:t>
            </a:r>
          </a:p>
          <a:p>
            <a:r>
              <a:rPr lang="en-US" sz="1400" b="0" dirty="0"/>
              <a:t>then, a programmer can interact with objects of different types in a way that they are familiar with, instead of having to deal with knowing how to store the values in a relational table or another structure provided by a NoSQL data store</a:t>
            </a:r>
          </a:p>
          <a:p>
            <a:r>
              <a:rPr lang="en-US" sz="1400" b="0" dirty="0"/>
              <a:t>the version of EF included with .NET Framework is </a:t>
            </a:r>
            <a:r>
              <a:rPr lang="en-US" sz="1400" dirty="0"/>
              <a:t>Entity Framework 6 (EF6)</a:t>
            </a:r>
            <a:r>
              <a:rPr lang="en-US" sz="1400" b="0" dirty="0"/>
              <a:t>; it is mature, stable, and supports an EDMX (XML file) way of defining the model as well as complex inheritance models, and a few other advanced features</a:t>
            </a:r>
          </a:p>
          <a:p>
            <a:r>
              <a:rPr lang="en-US" sz="1400" b="0" dirty="0"/>
              <a:t>EF 6.3 and later have been extracted from .NET Framework as a separate package so it can be supported on .NET Core 3.0 and later: this enables existing projects like web applications and services to be ported and run cross-platform</a:t>
            </a:r>
          </a:p>
          <a:p>
            <a:r>
              <a:rPr lang="en-US" sz="1400" b="0" dirty="0"/>
              <a:t>however, EF6 should be considered a legacy technology because it has some limitations when running cross-platform and no new features will be added to it</a:t>
            </a:r>
            <a:endParaRPr lang="en-US" sz="14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6919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621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Setting up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Configuring preconvention models</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0762"/>
            <a:ext cx="11450063" cy="1991379"/>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one of the new features introduced with EF Core 6 is configuring preconvention models: as models become more complex, relying on conventions to discover entity types and their properties and successfully map them to tables and columns becomes harder</a:t>
            </a:r>
          </a:p>
          <a:p>
            <a:pPr>
              <a:lnSpc>
                <a:spcPct val="150000"/>
              </a:lnSpc>
            </a:pPr>
            <a:r>
              <a:rPr lang="en-US" sz="1400" dirty="0">
                <a:latin typeface="Arial" panose="020B0604020202020204" pitchFamily="34" charset="0"/>
                <a:cs typeface="Arial" panose="020B0604020202020204" pitchFamily="34" charset="0"/>
              </a:rPr>
              <a:t>it would be useful if you could configure the conventions themselves before they are used to analyze and build a model</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i.e., you might want to define a convention to say that all </a:t>
            </a:r>
            <a:r>
              <a:rPr lang="en-US" sz="1400" dirty="0">
                <a:latin typeface="Courier New" panose="02070309020205020404" pitchFamily="49" charset="0"/>
                <a:cs typeface="Courier New" panose="02070309020205020404" pitchFamily="49" charset="0"/>
              </a:rPr>
              <a:t>string</a:t>
            </a:r>
            <a:r>
              <a:rPr lang="en-US" sz="1400" dirty="0">
                <a:latin typeface="Arial" panose="020B0604020202020204" pitchFamily="34" charset="0"/>
                <a:cs typeface="Arial" panose="020B0604020202020204" pitchFamily="34" charset="0"/>
              </a:rPr>
              <a:t> properties should have a maximum length of 50 characters as a default, or any property types that implement a custom interface should not be mapped:</a:t>
            </a:r>
          </a:p>
        </p:txBody>
      </p:sp>
      <p:sp>
        <p:nvSpPr>
          <p:cNvPr id="6" name="TextBox 5">
            <a:extLst>
              <a:ext uri="{FF2B5EF4-FFF2-40B4-BE49-F238E27FC236}">
                <a16:creationId xmlns:a16="http://schemas.microsoft.com/office/drawing/2014/main" id="{DFF1B1C2-639F-4D69-88A0-99C33F9C8B3B}"/>
              </a:ext>
            </a:extLst>
          </p:cNvPr>
          <p:cNvSpPr txBox="1"/>
          <p:nvPr/>
        </p:nvSpPr>
        <p:spPr>
          <a:xfrm>
            <a:off x="360937" y="3324918"/>
            <a:ext cx="11450063" cy="1384995"/>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protected override void </a:t>
            </a:r>
            <a:r>
              <a:rPr lang="en-US" sz="1400" dirty="0" err="1">
                <a:latin typeface="Courier New" panose="02070309020205020404" pitchFamily="49" charset="0"/>
                <a:cs typeface="Courier New" panose="02070309020205020404" pitchFamily="49" charset="0"/>
              </a:rPr>
              <a:t>ConfigureConventions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ModelConfigurationBuilder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configurationBuilder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configurationBuilder.Properties</a:t>
            </a:r>
            <a:r>
              <a:rPr lang="en-US" sz="1400" dirty="0">
                <a:latin typeface="Courier New" panose="02070309020205020404" pitchFamily="49" charset="0"/>
                <a:cs typeface="Courier New" panose="02070309020205020404" pitchFamily="49" charset="0"/>
              </a:rPr>
              <a:t>&lt;string&gt;().</a:t>
            </a:r>
            <a:r>
              <a:rPr lang="en-US" sz="1400" dirty="0" err="1">
                <a:latin typeface="Courier New" panose="02070309020205020404" pitchFamily="49" charset="0"/>
                <a:cs typeface="Courier New" panose="02070309020205020404" pitchFamily="49" charset="0"/>
              </a:rPr>
              <a:t>HaveMaxLength</a:t>
            </a:r>
            <a:r>
              <a:rPr lang="en-US" sz="1400" dirty="0">
                <a:latin typeface="Courier New" panose="02070309020205020404" pitchFamily="49" charset="0"/>
                <a:cs typeface="Courier New" panose="02070309020205020404" pitchFamily="49" charset="0"/>
              </a:rPr>
              <a:t>(50);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configurationBuilder.IgnoreAny</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IDoNotMap</a:t>
            </a:r>
            <a:r>
              <a:rPr lang="en-US" sz="1400" dirty="0">
                <a:latin typeface="Courier New" panose="02070309020205020404" pitchFamily="49" charset="0"/>
                <a:cs typeface="Courier New" panose="02070309020205020404" pitchFamily="49" charset="0"/>
              </a:rPr>
              <a:t>&gt;();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07909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18775"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Querying EF Core models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Querying EF Core models</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0762"/>
            <a:ext cx="11450063" cy="698717"/>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database context instances are designed for short lifetimes in a unit of work</a:t>
            </a:r>
          </a:p>
          <a:p>
            <a:pPr>
              <a:lnSpc>
                <a:spcPct val="150000"/>
              </a:lnSpc>
            </a:pPr>
            <a:r>
              <a:rPr lang="en-US" sz="1400" dirty="0">
                <a:latin typeface="Arial" panose="020B0604020202020204" pitchFamily="34" charset="0"/>
                <a:cs typeface="Arial" panose="020B0604020202020204" pitchFamily="34" charset="0"/>
              </a:rPr>
              <a:t>they should be disposed of as soon as possible so we will wrap it in a using statement</a:t>
            </a:r>
          </a:p>
        </p:txBody>
      </p:sp>
      <p:sp>
        <p:nvSpPr>
          <p:cNvPr id="9" name="TextBox 8">
            <a:extLst>
              <a:ext uri="{FF2B5EF4-FFF2-40B4-BE49-F238E27FC236}">
                <a16:creationId xmlns:a16="http://schemas.microsoft.com/office/drawing/2014/main" id="{73B2BEFC-BA9D-494A-99B2-84EB5314100F}"/>
              </a:ext>
            </a:extLst>
          </p:cNvPr>
          <p:cNvSpPr txBox="1"/>
          <p:nvPr/>
        </p:nvSpPr>
        <p:spPr>
          <a:xfrm>
            <a:off x="8436864" y="944495"/>
            <a:ext cx="2739264" cy="954107"/>
          </a:xfrm>
          <a:prstGeom prst="rect">
            <a:avLst/>
          </a:prstGeom>
          <a:solidFill>
            <a:srgbClr val="C00000"/>
          </a:solidFill>
          <a:ln>
            <a:noFill/>
          </a:ln>
        </p:spPr>
        <p:txBody>
          <a:bodyPr wrap="square">
            <a:spAutoFit/>
          </a:bodyPr>
          <a:lstStyle/>
          <a:p>
            <a:r>
              <a:rPr lang="en-US" sz="1400" dirty="0">
                <a:latin typeface="Arial" panose="020B0604020202020204" pitchFamily="34" charset="0"/>
                <a:cs typeface="Arial" panose="020B0604020202020204" pitchFamily="34" charset="0"/>
              </a:rPr>
              <a:t>Unit of Work is referred to as a single transaction that involves multiple operations of insert/update/delete and so on</a:t>
            </a:r>
            <a:endParaRPr lang="it-IT"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576BD77-74B9-4EC2-99CD-CCC3408958F4}"/>
              </a:ext>
            </a:extLst>
          </p:cNvPr>
          <p:cNvSpPr txBox="1"/>
          <p:nvPr/>
        </p:nvSpPr>
        <p:spPr>
          <a:xfrm>
            <a:off x="360937" y="3355398"/>
            <a:ext cx="11450063" cy="95410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return categories by related filtered products by stock</a:t>
            </a:r>
          </a:p>
          <a:p>
            <a:r>
              <a:rPr lang="en-US" sz="1400" dirty="0">
                <a:latin typeface="Courier New" panose="02070309020205020404" pitchFamily="49" charset="0"/>
                <a:cs typeface="Courier New" panose="02070309020205020404" pitchFamily="49" charset="0"/>
              </a:rPr>
              <a:t>Using (Northwind </a:t>
            </a:r>
            <a:r>
              <a:rPr lang="en-US" sz="1400" dirty="0" err="1">
                <a:latin typeface="Courier New" panose="02070309020205020404" pitchFamily="49" charset="0"/>
                <a:cs typeface="Courier New" panose="02070309020205020404" pitchFamily="49" charset="0"/>
              </a:rPr>
              <a:t>db</a:t>
            </a:r>
            <a:r>
              <a:rPr lang="en-US" sz="1400" dirty="0">
                <a:latin typeface="Courier New" panose="02070309020205020404" pitchFamily="49" charset="0"/>
                <a:cs typeface="Courier New" panose="02070309020205020404" pitchFamily="49" charset="0"/>
              </a:rPr>
              <a:t> = new())</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IQueryable</a:t>
            </a:r>
            <a:r>
              <a:rPr lang="en-US" sz="1400" dirty="0">
                <a:latin typeface="Courier New" panose="02070309020205020404" pitchFamily="49" charset="0"/>
                <a:cs typeface="Courier New" panose="02070309020205020404" pitchFamily="49" charset="0"/>
              </a:rPr>
              <a:t>&lt;Category&gt;? categories = </a:t>
            </a:r>
            <a:r>
              <a:rPr lang="en-US" sz="1400" dirty="0" err="1">
                <a:latin typeface="Courier New" panose="02070309020205020404" pitchFamily="49" charset="0"/>
                <a:cs typeface="Courier New" panose="02070309020205020404" pitchFamily="49" charset="0"/>
              </a:rPr>
              <a:t>db.Categories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.Include(c =&gt; </a:t>
            </a:r>
            <a:r>
              <a:rPr lang="en-US" sz="1400" dirty="0" err="1">
                <a:latin typeface="Courier New" panose="02070309020205020404" pitchFamily="49" charset="0"/>
                <a:cs typeface="Courier New" panose="02070309020205020404" pitchFamily="49" charset="0"/>
              </a:rPr>
              <a:t>c.Products.Where</a:t>
            </a:r>
            <a:r>
              <a:rPr lang="en-US" sz="1400" dirty="0">
                <a:latin typeface="Courier New" panose="02070309020205020404" pitchFamily="49" charset="0"/>
                <a:cs typeface="Courier New" panose="02070309020205020404" pitchFamily="49" charset="0"/>
              </a:rPr>
              <a:t>(p =&gt; </a:t>
            </a:r>
            <a:r>
              <a:rPr lang="en-US" sz="1400" dirty="0" err="1">
                <a:latin typeface="Courier New" panose="02070309020205020404" pitchFamily="49" charset="0"/>
                <a:cs typeface="Courier New" panose="02070309020205020404" pitchFamily="49" charset="0"/>
              </a:rPr>
              <a:t>p.Stock</a:t>
            </a:r>
            <a:r>
              <a:rPr lang="en-US" sz="1400" dirty="0">
                <a:latin typeface="Courier New" panose="02070309020205020404" pitchFamily="49" charset="0"/>
                <a:cs typeface="Courier New" panose="02070309020205020404" pitchFamily="49" charset="0"/>
              </a:rPr>
              <a:t> &gt;= stock));</a:t>
            </a:r>
          </a:p>
        </p:txBody>
      </p:sp>
      <p:sp>
        <p:nvSpPr>
          <p:cNvPr id="11" name="TextBox 10">
            <a:extLst>
              <a:ext uri="{FF2B5EF4-FFF2-40B4-BE49-F238E27FC236}">
                <a16:creationId xmlns:a16="http://schemas.microsoft.com/office/drawing/2014/main" id="{53E52EA8-0911-41F6-8F03-D31EB9EF8DB6}"/>
              </a:ext>
            </a:extLst>
          </p:cNvPr>
          <p:cNvSpPr txBox="1"/>
          <p:nvPr/>
        </p:nvSpPr>
        <p:spPr>
          <a:xfrm>
            <a:off x="360936" y="4646566"/>
            <a:ext cx="11450063" cy="1169551"/>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filter and order products by cost</a:t>
            </a:r>
          </a:p>
          <a:p>
            <a:r>
              <a:rPr lang="en-US" sz="1400" dirty="0">
                <a:latin typeface="Courier New" panose="02070309020205020404" pitchFamily="49" charset="0"/>
                <a:cs typeface="Courier New" panose="02070309020205020404" pitchFamily="49" charset="0"/>
              </a:rPr>
              <a:t>using (Northwind </a:t>
            </a:r>
            <a:r>
              <a:rPr lang="en-US" sz="1400" dirty="0" err="1">
                <a:latin typeface="Courier New" panose="02070309020205020404" pitchFamily="49" charset="0"/>
                <a:cs typeface="Courier New" panose="02070309020205020404" pitchFamily="49" charset="0"/>
              </a:rPr>
              <a:t>db</a:t>
            </a:r>
            <a:r>
              <a:rPr lang="en-US" sz="1400" dirty="0">
                <a:latin typeface="Courier New" panose="02070309020205020404" pitchFamily="49" charset="0"/>
                <a:cs typeface="Courier New" panose="02070309020205020404" pitchFamily="49" charset="0"/>
              </a:rPr>
              <a:t> = new())</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IQueryable</a:t>
            </a:r>
            <a:r>
              <a:rPr lang="en-US" sz="1400" dirty="0">
                <a:latin typeface="Courier New" panose="02070309020205020404" pitchFamily="49" charset="0"/>
                <a:cs typeface="Courier New" panose="02070309020205020404" pitchFamily="49" charset="0"/>
              </a:rPr>
              <a:t>&lt;Product&gt;? products = </a:t>
            </a:r>
            <a:r>
              <a:rPr lang="en-US" sz="1400" dirty="0" err="1">
                <a:latin typeface="Courier New" panose="02070309020205020404" pitchFamily="49" charset="0"/>
                <a:cs typeface="Courier New" panose="02070309020205020404" pitchFamily="49" charset="0"/>
              </a:rPr>
              <a:t>db.Products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.Where(product =&gt; </a:t>
            </a:r>
            <a:r>
              <a:rPr lang="en-US" sz="1400" dirty="0" err="1">
                <a:latin typeface="Courier New" panose="02070309020205020404" pitchFamily="49" charset="0"/>
                <a:cs typeface="Courier New" panose="02070309020205020404" pitchFamily="49" charset="0"/>
              </a:rPr>
              <a:t>product.Cost</a:t>
            </a:r>
            <a:r>
              <a:rPr lang="en-US" sz="1400" dirty="0">
                <a:latin typeface="Courier New" panose="02070309020205020404" pitchFamily="49" charset="0"/>
                <a:cs typeface="Courier New" panose="02070309020205020404" pitchFamily="49" charset="0"/>
              </a:rPr>
              <a:t> &gt; price)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OrderByDescending</a:t>
            </a:r>
            <a:r>
              <a:rPr lang="en-US" sz="1400" dirty="0">
                <a:latin typeface="Courier New" panose="02070309020205020404" pitchFamily="49" charset="0"/>
                <a:cs typeface="Courier New" panose="02070309020205020404" pitchFamily="49" charset="0"/>
              </a:rPr>
              <a:t>(product =&gt; </a:t>
            </a:r>
            <a:r>
              <a:rPr lang="en-US" sz="1400" dirty="0" err="1">
                <a:latin typeface="Courier New" panose="02070309020205020404" pitchFamily="49" charset="0"/>
                <a:cs typeface="Courier New" panose="02070309020205020404" pitchFamily="49" charset="0"/>
              </a:rPr>
              <a:t>product.Cost</a:t>
            </a:r>
            <a:r>
              <a:rPr lang="en-US" sz="1400" dirty="0">
                <a:latin typeface="Courier New" panose="02070309020205020404" pitchFamily="49" charset="0"/>
                <a:cs typeface="Courier New" panose="02070309020205020404" pitchFamily="49" charset="0"/>
              </a:rPr>
              <a:t>);</a:t>
            </a:r>
          </a:p>
        </p:txBody>
      </p:sp>
      <p:sp>
        <p:nvSpPr>
          <p:cNvPr id="14" name="TextBox 13">
            <a:extLst>
              <a:ext uri="{FF2B5EF4-FFF2-40B4-BE49-F238E27FC236}">
                <a16:creationId xmlns:a16="http://schemas.microsoft.com/office/drawing/2014/main" id="{4D6BACEF-0816-4F2F-94A4-6F9D6837C62B}"/>
              </a:ext>
            </a:extLst>
          </p:cNvPr>
          <p:cNvSpPr txBox="1"/>
          <p:nvPr/>
        </p:nvSpPr>
        <p:spPr>
          <a:xfrm>
            <a:off x="360936" y="2101668"/>
            <a:ext cx="11450063" cy="95410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a query to get all categories and their related products</a:t>
            </a:r>
          </a:p>
          <a:p>
            <a:r>
              <a:rPr lang="en-US" sz="1400" dirty="0">
                <a:latin typeface="Courier New" panose="02070309020205020404" pitchFamily="49" charset="0"/>
                <a:cs typeface="Courier New" panose="02070309020205020404" pitchFamily="49" charset="0"/>
              </a:rPr>
              <a:t>using (Northwind </a:t>
            </a:r>
            <a:r>
              <a:rPr lang="en-US" sz="1400" dirty="0" err="1">
                <a:latin typeface="Courier New" panose="02070309020205020404" pitchFamily="49" charset="0"/>
                <a:cs typeface="Courier New" panose="02070309020205020404" pitchFamily="49" charset="0"/>
              </a:rPr>
              <a:t>db</a:t>
            </a:r>
            <a:r>
              <a:rPr lang="en-US" sz="1400" dirty="0">
                <a:latin typeface="Courier New" panose="02070309020205020404" pitchFamily="49" charset="0"/>
                <a:cs typeface="Courier New" panose="02070309020205020404" pitchFamily="49" charset="0"/>
              </a:rPr>
              <a:t> = new())</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IQueryable</a:t>
            </a:r>
            <a:r>
              <a:rPr lang="en-US" sz="1400" dirty="0">
                <a:latin typeface="Courier New" panose="02070309020205020404" pitchFamily="49" charset="0"/>
                <a:cs typeface="Courier New" panose="02070309020205020404" pitchFamily="49" charset="0"/>
              </a:rPr>
              <a:t>&lt;Category&gt;? categories = </a:t>
            </a:r>
            <a:r>
              <a:rPr lang="en-US" sz="1400" dirty="0" err="1">
                <a:latin typeface="Courier New" panose="02070309020205020404" pitchFamily="49" charset="0"/>
                <a:cs typeface="Courier New" panose="02070309020205020404" pitchFamily="49" charset="0"/>
              </a:rPr>
              <a:t>db.Categories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.Include(c =&gt; </a:t>
            </a:r>
            <a:r>
              <a:rPr lang="en-US" sz="1400" dirty="0" err="1">
                <a:latin typeface="Courier New" panose="02070309020205020404" pitchFamily="49" charset="0"/>
                <a:cs typeface="Courier New" panose="02070309020205020404" pitchFamily="49" charset="0"/>
              </a:rPr>
              <a:t>c.Products</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72191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18775"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Querying EF Core models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Getting the generated SQL</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0762"/>
            <a:ext cx="11450063" cy="698717"/>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you might be wondering how well written the SQL statements are that are generated from the C# queries we write</a:t>
            </a:r>
          </a:p>
          <a:p>
            <a:pPr>
              <a:lnSpc>
                <a:spcPct val="150000"/>
              </a:lnSpc>
            </a:pPr>
            <a:r>
              <a:rPr lang="en-US" sz="1400" dirty="0">
                <a:latin typeface="Arial" panose="020B0604020202020204" pitchFamily="34" charset="0"/>
                <a:cs typeface="Arial" panose="020B0604020202020204" pitchFamily="34" charset="0"/>
              </a:rPr>
              <a:t>EF Core 5.0 introduced a quick and easy way to see the SQL generated:</a:t>
            </a:r>
          </a:p>
        </p:txBody>
      </p:sp>
      <p:sp>
        <p:nvSpPr>
          <p:cNvPr id="14" name="TextBox 13">
            <a:extLst>
              <a:ext uri="{FF2B5EF4-FFF2-40B4-BE49-F238E27FC236}">
                <a16:creationId xmlns:a16="http://schemas.microsoft.com/office/drawing/2014/main" id="{4D6BACEF-0816-4F2F-94A4-6F9D6837C62B}"/>
              </a:ext>
            </a:extLst>
          </p:cNvPr>
          <p:cNvSpPr txBox="1"/>
          <p:nvPr/>
        </p:nvSpPr>
        <p:spPr>
          <a:xfrm>
            <a:off x="360936" y="1766388"/>
            <a:ext cx="11450063" cy="30777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WriteLine($"</a:t>
            </a:r>
            <a:r>
              <a:rPr lang="en-US" sz="1400" dirty="0" err="1">
                <a:latin typeface="Courier New" panose="02070309020205020404" pitchFamily="49" charset="0"/>
                <a:cs typeface="Courier New" panose="02070309020205020404" pitchFamily="49" charset="0"/>
              </a:rPr>
              <a:t>ToQueryString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categories.ToQueryString</a:t>
            </a:r>
            <a:r>
              <a:rPr lang="en-US" sz="1400"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5338EF6E-2903-47D8-8525-F01CD4950FDE}"/>
              </a:ext>
            </a:extLst>
          </p:cNvPr>
          <p:cNvSpPr txBox="1"/>
          <p:nvPr/>
        </p:nvSpPr>
        <p:spPr>
          <a:xfrm>
            <a:off x="360935" y="2659772"/>
            <a:ext cx="11450063" cy="2246769"/>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Products that cost more than a price, highest at top.</a:t>
            </a:r>
          </a:p>
          <a:p>
            <a:r>
              <a:rPr lang="en-US" sz="1400" dirty="0">
                <a:latin typeface="Courier New" panose="02070309020205020404" pitchFamily="49" charset="0"/>
                <a:cs typeface="Courier New" panose="02070309020205020404" pitchFamily="49" charset="0"/>
              </a:rPr>
              <a:t>Enter a product price: 150</a:t>
            </a:r>
          </a:p>
          <a:p>
            <a:r>
              <a:rPr lang="en-US" sz="1400" dirty="0" err="1">
                <a:latin typeface="Courier New" panose="02070309020205020404" pitchFamily="49" charset="0"/>
                <a:cs typeface="Courier New" panose="02070309020205020404" pitchFamily="49" charset="0"/>
              </a:rPr>
              <a:t>ToQueryString</a:t>
            </a:r>
            <a:r>
              <a:rPr lang="en-US" sz="1400" dirty="0">
                <a:latin typeface="Courier New" panose="02070309020205020404" pitchFamily="49" charset="0"/>
                <a:cs typeface="Courier New" panose="02070309020205020404" pitchFamily="49" charset="0"/>
              </a:rPr>
              <a:t>: DECLARE @__price_0 decimal(3) = 150.0;</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SELECT [p].[</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 [p].[</a:t>
            </a:r>
            <a:r>
              <a:rPr lang="en-US" sz="1400" dirty="0" err="1">
                <a:latin typeface="Courier New" panose="02070309020205020404" pitchFamily="49" charset="0"/>
                <a:cs typeface="Courier New" panose="02070309020205020404" pitchFamily="49" charset="0"/>
              </a:rPr>
              <a:t>CategoryId</a:t>
            </a:r>
            <a:r>
              <a:rPr lang="en-US" sz="1400" dirty="0">
                <a:latin typeface="Courier New" panose="02070309020205020404" pitchFamily="49" charset="0"/>
                <a:cs typeface="Courier New" panose="02070309020205020404" pitchFamily="49" charset="0"/>
              </a:rPr>
              <a:t>], [p].[</a:t>
            </a:r>
            <a:r>
              <a:rPr lang="en-US" sz="1400" dirty="0" err="1">
                <a:latin typeface="Courier New" panose="02070309020205020404" pitchFamily="49" charset="0"/>
                <a:cs typeface="Courier New" panose="02070309020205020404" pitchFamily="49" charset="0"/>
              </a:rPr>
              <a:t>UnitPrice</a:t>
            </a:r>
            <a:r>
              <a:rPr lang="en-US" sz="1400" dirty="0">
                <a:latin typeface="Courier New" panose="02070309020205020404" pitchFamily="49" charset="0"/>
                <a:cs typeface="Courier New" panose="02070309020205020404" pitchFamily="49" charset="0"/>
              </a:rPr>
              <a:t>], [p].[Discontinued], [p].[ProductName], [p].[</a:t>
            </a:r>
            <a:r>
              <a:rPr lang="en-US" sz="1400" dirty="0" err="1">
                <a:latin typeface="Courier New" panose="02070309020205020404" pitchFamily="49" charset="0"/>
                <a:cs typeface="Courier New" panose="02070309020205020404" pitchFamily="49" charset="0"/>
              </a:rPr>
              <a:t>UnitsInStock</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FROM [Products] AS [p]</a:t>
            </a:r>
          </a:p>
          <a:p>
            <a:r>
              <a:rPr lang="en-US" sz="1400" dirty="0">
                <a:latin typeface="Courier New" panose="02070309020205020404" pitchFamily="49" charset="0"/>
                <a:cs typeface="Courier New" panose="02070309020205020404" pitchFamily="49" charset="0"/>
              </a:rPr>
              <a:t>WHERE [p].[</a:t>
            </a:r>
            <a:r>
              <a:rPr lang="en-US" sz="1400" dirty="0" err="1">
                <a:latin typeface="Courier New" panose="02070309020205020404" pitchFamily="49" charset="0"/>
                <a:cs typeface="Courier New" panose="02070309020205020404" pitchFamily="49" charset="0"/>
              </a:rPr>
              <a:t>UnitPrice</a:t>
            </a:r>
            <a:r>
              <a:rPr lang="en-US" sz="1400" dirty="0">
                <a:latin typeface="Courier New" panose="02070309020205020404" pitchFamily="49" charset="0"/>
                <a:cs typeface="Courier New" panose="02070309020205020404" pitchFamily="49" charset="0"/>
              </a:rPr>
              <a:t>] &gt; @__price_0</a:t>
            </a:r>
          </a:p>
          <a:p>
            <a:r>
              <a:rPr lang="en-US" sz="1400" dirty="0">
                <a:latin typeface="Courier New" panose="02070309020205020404" pitchFamily="49" charset="0"/>
                <a:cs typeface="Courier New" panose="02070309020205020404" pitchFamily="49" charset="0"/>
              </a:rPr>
              <a:t>ORDER BY [p].[</a:t>
            </a:r>
            <a:r>
              <a:rPr lang="en-US" sz="1400" dirty="0" err="1">
                <a:latin typeface="Courier New" panose="02070309020205020404" pitchFamily="49" charset="0"/>
                <a:cs typeface="Courier New" panose="02070309020205020404" pitchFamily="49" charset="0"/>
              </a:rPr>
              <a:t>UnitPrice</a:t>
            </a:r>
            <a:r>
              <a:rPr lang="en-US" sz="1400" dirty="0">
                <a:latin typeface="Courier New" panose="02070309020205020404" pitchFamily="49" charset="0"/>
                <a:cs typeface="Courier New" panose="02070309020205020404" pitchFamily="49" charset="0"/>
              </a:rPr>
              <a:t>] DESC</a:t>
            </a:r>
          </a:p>
          <a:p>
            <a:r>
              <a:rPr lang="en-US" sz="1400" dirty="0">
                <a:latin typeface="Courier New" panose="02070309020205020404" pitchFamily="49" charset="0"/>
                <a:cs typeface="Courier New" panose="02070309020205020404" pitchFamily="49" charset="0"/>
              </a:rPr>
              <a:t>38: Côte de </a:t>
            </a:r>
            <a:r>
              <a:rPr lang="en-US" sz="1400" dirty="0" err="1">
                <a:latin typeface="Courier New" panose="02070309020205020404" pitchFamily="49" charset="0"/>
                <a:cs typeface="Courier New" panose="02070309020205020404" pitchFamily="49" charset="0"/>
              </a:rPr>
              <a:t>Blaye</a:t>
            </a:r>
            <a:r>
              <a:rPr lang="en-US" sz="1400" dirty="0">
                <a:latin typeface="Courier New" panose="02070309020205020404" pitchFamily="49" charset="0"/>
                <a:cs typeface="Courier New" panose="02070309020205020404" pitchFamily="49" charset="0"/>
              </a:rPr>
              <a:t> costs $263,50 and has 17 in stock.</a:t>
            </a:r>
          </a:p>
        </p:txBody>
      </p:sp>
      <p:cxnSp>
        <p:nvCxnSpPr>
          <p:cNvPr id="5" name="Straight Arrow Connector 4">
            <a:extLst>
              <a:ext uri="{FF2B5EF4-FFF2-40B4-BE49-F238E27FC236}">
                <a16:creationId xmlns:a16="http://schemas.microsoft.com/office/drawing/2014/main" id="{10FEC30D-50FE-4FBD-A1D8-E3A04EF9AABC}"/>
              </a:ext>
            </a:extLst>
          </p:cNvPr>
          <p:cNvCxnSpPr>
            <a:cxnSpLocks/>
          </p:cNvCxnSpPr>
          <p:nvPr/>
        </p:nvCxnSpPr>
        <p:spPr>
          <a:xfrm flipH="1">
            <a:off x="6175248" y="3216655"/>
            <a:ext cx="1121664"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82AF30A-ED77-4EDD-BB13-30355A5C50B6}"/>
              </a:ext>
            </a:extLst>
          </p:cNvPr>
          <p:cNvSpPr txBox="1"/>
          <p:nvPr/>
        </p:nvSpPr>
        <p:spPr>
          <a:xfrm>
            <a:off x="7480934" y="2755126"/>
            <a:ext cx="2041018" cy="738664"/>
          </a:xfrm>
          <a:prstGeom prst="rect">
            <a:avLst/>
          </a:prstGeom>
          <a:solidFill>
            <a:srgbClr val="C00000"/>
          </a:solidFill>
          <a:ln>
            <a:noFill/>
          </a:ln>
        </p:spPr>
        <p:txBody>
          <a:bodyPr wrap="square">
            <a:spAutoFit/>
          </a:bodyPr>
          <a:lstStyle/>
          <a:p>
            <a:r>
              <a:rPr lang="en-US" sz="1400" dirty="0">
                <a:latin typeface="Arial" panose="020B0604020202020204" pitchFamily="34" charset="0"/>
                <a:cs typeface="Arial" panose="020B0604020202020204" pitchFamily="34" charset="0"/>
              </a:rPr>
              <a:t>the SQL parameter named @_price_0 has been set to 150.0</a:t>
            </a:r>
            <a:endParaRPr lang="it-IT"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5745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18775"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Querying EF Core models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Logging EF Core using a custom logging provider</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0762"/>
            <a:ext cx="11450063" cy="2314544"/>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To monitor the interaction between EF Core and the database, we can enable logging, this requires the following two tasks:</a:t>
            </a:r>
          </a:p>
          <a:p>
            <a:pPr>
              <a:lnSpc>
                <a:spcPct val="150000"/>
              </a:lnSpc>
            </a:pPr>
            <a:endParaRPr lang="en-US" sz="1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The registering of a logging provider</a:t>
            </a:r>
          </a:p>
          <a:p>
            <a:pPr marL="285750" indent="-285750">
              <a:lnSpc>
                <a:spcPct val="150000"/>
              </a:lnSpc>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The implementation of a logger</a:t>
            </a:r>
          </a:p>
        </p:txBody>
      </p:sp>
      <p:sp>
        <p:nvSpPr>
          <p:cNvPr id="14" name="TextBox 13">
            <a:extLst>
              <a:ext uri="{FF2B5EF4-FFF2-40B4-BE49-F238E27FC236}">
                <a16:creationId xmlns:a16="http://schemas.microsoft.com/office/drawing/2014/main" id="{4D6BACEF-0816-4F2F-94A4-6F9D6837C62B}"/>
              </a:ext>
            </a:extLst>
          </p:cNvPr>
          <p:cNvSpPr txBox="1"/>
          <p:nvPr/>
        </p:nvSpPr>
        <p:spPr>
          <a:xfrm>
            <a:off x="781561" y="2127556"/>
            <a:ext cx="7417560" cy="523220"/>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ILoggerFactory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loggerFactory</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db.GetService</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ILoggerFactory</a:t>
            </a:r>
            <a:r>
              <a:rPr lang="en-US" sz="1400" dirty="0">
                <a:latin typeface="Courier New" panose="02070309020205020404" pitchFamily="49" charset="0"/>
                <a:cs typeface="Courier New" panose="02070309020205020404" pitchFamily="49" charset="0"/>
              </a:rPr>
              <a:t>&gt;();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loggerFactory.AddProvider</a:t>
            </a:r>
            <a:r>
              <a:rPr lang="en-US" sz="1400" dirty="0">
                <a:latin typeface="Courier New" panose="02070309020205020404" pitchFamily="49" charset="0"/>
                <a:cs typeface="Courier New" panose="02070309020205020404" pitchFamily="49" charset="0"/>
              </a:rPr>
              <a:t>(new </a:t>
            </a:r>
            <a:r>
              <a:rPr lang="en-US" sz="1400" dirty="0" err="1">
                <a:latin typeface="Courier New" panose="02070309020205020404" pitchFamily="49" charset="0"/>
                <a:cs typeface="Courier New" panose="02070309020205020404" pitchFamily="49" charset="0"/>
              </a:rPr>
              <a:t>ConsoleLoggerProvider</a:t>
            </a:r>
            <a:r>
              <a:rPr lang="en-US" sz="14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F7D1A9B2-A5A3-4EB1-9B51-88B67AF7EACB}"/>
              </a:ext>
            </a:extLst>
          </p:cNvPr>
          <p:cNvSpPr txBox="1"/>
          <p:nvPr/>
        </p:nvSpPr>
        <p:spPr>
          <a:xfrm>
            <a:off x="781561" y="3429000"/>
            <a:ext cx="7417560" cy="2031325"/>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ConsoleLoggerProvider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ILoggerProvider</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ConsoleLogger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Ilogger</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21565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18775"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Querying EF Core models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Logging with query tags</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0762"/>
            <a:ext cx="11450063" cy="1345048"/>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when logging LINQ queries, it can be tricky to correlate log messages in complex scenarios</a:t>
            </a:r>
          </a:p>
          <a:p>
            <a:pPr>
              <a:lnSpc>
                <a:spcPct val="150000"/>
              </a:lnSpc>
            </a:pPr>
            <a:r>
              <a:rPr lang="en-US" sz="1400" dirty="0">
                <a:latin typeface="Arial" panose="020B0604020202020204" pitchFamily="34" charset="0"/>
                <a:cs typeface="Arial" panose="020B0604020202020204" pitchFamily="34" charset="0"/>
              </a:rPr>
              <a:t>EF Core 2.2 introduced the query tags feature to help by allowing you to add SQL comments to the log</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you can annotate a LINQ query using the </a:t>
            </a:r>
            <a:r>
              <a:rPr lang="en-US" sz="1400" dirty="0" err="1">
                <a:latin typeface="Courier New" panose="02070309020205020404" pitchFamily="49" charset="0"/>
                <a:cs typeface="Courier New" panose="02070309020205020404" pitchFamily="49" charset="0"/>
              </a:rPr>
              <a:t>TagWith</a:t>
            </a:r>
            <a:r>
              <a:rPr lang="en-US" sz="1400" dirty="0">
                <a:latin typeface="Arial" panose="020B0604020202020204" pitchFamily="34" charset="0"/>
                <a:cs typeface="Arial" panose="020B0604020202020204" pitchFamily="34" charset="0"/>
              </a:rPr>
              <a:t> method</a:t>
            </a:r>
          </a:p>
        </p:txBody>
      </p:sp>
      <p:sp>
        <p:nvSpPr>
          <p:cNvPr id="9" name="TextBox 8">
            <a:extLst>
              <a:ext uri="{FF2B5EF4-FFF2-40B4-BE49-F238E27FC236}">
                <a16:creationId xmlns:a16="http://schemas.microsoft.com/office/drawing/2014/main" id="{F7D1A9B2-A5A3-4EB1-9B51-88B67AF7EACB}"/>
              </a:ext>
            </a:extLst>
          </p:cNvPr>
          <p:cNvSpPr txBox="1"/>
          <p:nvPr/>
        </p:nvSpPr>
        <p:spPr>
          <a:xfrm>
            <a:off x="805945" y="2371261"/>
            <a:ext cx="7417560" cy="954107"/>
          </a:xfrm>
          <a:prstGeom prst="rect">
            <a:avLst/>
          </a:prstGeom>
          <a:solidFill>
            <a:schemeClr val="tx1">
              <a:lumMod val="65000"/>
            </a:schemeClr>
          </a:solidFill>
        </p:spPr>
        <p:txBody>
          <a:bodyPr wrap="square">
            <a:spAutoFit/>
          </a:bodyPr>
          <a:lstStyle/>
          <a:p>
            <a:r>
              <a:rPr lang="en-US" sz="1400" dirty="0" err="1">
                <a:latin typeface="Courier New" panose="02070309020205020404" pitchFamily="49" charset="0"/>
                <a:cs typeface="Courier New" panose="02070309020205020404" pitchFamily="49" charset="0"/>
              </a:rPr>
              <a:t>IQueryable</a:t>
            </a:r>
            <a:r>
              <a:rPr lang="en-US" sz="1400" dirty="0">
                <a:latin typeface="Courier New" panose="02070309020205020404" pitchFamily="49" charset="0"/>
                <a:cs typeface="Courier New" panose="02070309020205020404" pitchFamily="49" charset="0"/>
              </a:rPr>
              <a:t>&lt;Product&gt;? products = </a:t>
            </a:r>
            <a:r>
              <a:rPr lang="en-US" sz="1400" dirty="0" err="1">
                <a:latin typeface="Courier New" panose="02070309020205020404" pitchFamily="49" charset="0"/>
                <a:cs typeface="Courier New" panose="02070309020205020404" pitchFamily="49" charset="0"/>
              </a:rPr>
              <a:t>db.Products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TagWith</a:t>
            </a:r>
            <a:r>
              <a:rPr lang="en-US" sz="1400" dirty="0">
                <a:latin typeface="Courier New" panose="02070309020205020404" pitchFamily="49" charset="0"/>
                <a:cs typeface="Courier New" panose="02070309020205020404" pitchFamily="49" charset="0"/>
              </a:rPr>
              <a:t>("Products filtered by price and sorted.")</a:t>
            </a:r>
          </a:p>
          <a:p>
            <a:r>
              <a:rPr lang="en-US" sz="1400" dirty="0">
                <a:latin typeface="Courier New" panose="02070309020205020404" pitchFamily="49" charset="0"/>
                <a:cs typeface="Courier New" panose="02070309020205020404" pitchFamily="49" charset="0"/>
              </a:rPr>
              <a:t>  .Where(product =&gt; </a:t>
            </a:r>
            <a:r>
              <a:rPr lang="en-US" sz="1400" dirty="0" err="1">
                <a:latin typeface="Courier New" panose="02070309020205020404" pitchFamily="49" charset="0"/>
                <a:cs typeface="Courier New" panose="02070309020205020404" pitchFamily="49" charset="0"/>
              </a:rPr>
              <a:t>product.Cost</a:t>
            </a:r>
            <a:r>
              <a:rPr lang="en-US" sz="1400" dirty="0">
                <a:latin typeface="Courier New" panose="02070309020205020404" pitchFamily="49" charset="0"/>
                <a:cs typeface="Courier New" panose="02070309020205020404" pitchFamily="49" charset="0"/>
              </a:rPr>
              <a:t> &gt; price)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OrderByDescending</a:t>
            </a:r>
            <a:r>
              <a:rPr lang="en-US" sz="1400" dirty="0">
                <a:latin typeface="Courier New" panose="02070309020205020404" pitchFamily="49" charset="0"/>
                <a:cs typeface="Courier New" panose="02070309020205020404" pitchFamily="49" charset="0"/>
              </a:rPr>
              <a:t>(product =&gt; </a:t>
            </a:r>
            <a:r>
              <a:rPr lang="en-US" sz="1400" dirty="0" err="1">
                <a:latin typeface="Courier New" panose="02070309020205020404" pitchFamily="49" charset="0"/>
                <a:cs typeface="Courier New" panose="02070309020205020404" pitchFamily="49" charset="0"/>
              </a:rPr>
              <a:t>product.Cost</a:t>
            </a:r>
            <a:r>
              <a:rPr lang="en-US" sz="14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40F739A1-ECAB-4541-85E2-394CA5C140CF}"/>
              </a:ext>
            </a:extLst>
          </p:cNvPr>
          <p:cNvSpPr txBox="1"/>
          <p:nvPr/>
        </p:nvSpPr>
        <p:spPr>
          <a:xfrm>
            <a:off x="360937" y="3440819"/>
            <a:ext cx="6096000" cy="584775"/>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This will add an SQL comment to the log, as shown in the following output:</a:t>
            </a:r>
          </a:p>
          <a:p>
            <a:endParaRPr lang="en-US" dirty="0"/>
          </a:p>
        </p:txBody>
      </p:sp>
      <p:sp>
        <p:nvSpPr>
          <p:cNvPr id="11" name="TextBox 10">
            <a:extLst>
              <a:ext uri="{FF2B5EF4-FFF2-40B4-BE49-F238E27FC236}">
                <a16:creationId xmlns:a16="http://schemas.microsoft.com/office/drawing/2014/main" id="{692C6C88-065B-44C6-B7F9-5D3A305B6CC1}"/>
              </a:ext>
            </a:extLst>
          </p:cNvPr>
          <p:cNvSpPr txBox="1"/>
          <p:nvPr/>
        </p:nvSpPr>
        <p:spPr>
          <a:xfrm>
            <a:off x="805945" y="3806624"/>
            <a:ext cx="7417560" cy="30777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Products filtered by price and sorted.</a:t>
            </a:r>
          </a:p>
        </p:txBody>
      </p:sp>
    </p:spTree>
    <p:extLst>
      <p:ext uri="{BB962C8B-B14F-4D97-AF65-F5344CB8AC3E}">
        <p14:creationId xmlns:p14="http://schemas.microsoft.com/office/powerpoint/2010/main" val="3017615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18775"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Querying EF Core models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Pattern matching with Like</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0762"/>
            <a:ext cx="11450063" cy="375552"/>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EF Core supports common SQL statements including Like for pattern matching</a:t>
            </a:r>
          </a:p>
        </p:txBody>
      </p:sp>
      <p:sp>
        <p:nvSpPr>
          <p:cNvPr id="11" name="TextBox 10">
            <a:extLst>
              <a:ext uri="{FF2B5EF4-FFF2-40B4-BE49-F238E27FC236}">
                <a16:creationId xmlns:a16="http://schemas.microsoft.com/office/drawing/2014/main" id="{692C6C88-065B-44C6-B7F9-5D3A305B6CC1}"/>
              </a:ext>
            </a:extLst>
          </p:cNvPr>
          <p:cNvSpPr txBox="1"/>
          <p:nvPr/>
        </p:nvSpPr>
        <p:spPr>
          <a:xfrm>
            <a:off x="360937" y="1313360"/>
            <a:ext cx="7417560" cy="461665"/>
          </a:xfrm>
          <a:prstGeom prst="rect">
            <a:avLst/>
          </a:prstGeom>
          <a:solidFill>
            <a:schemeClr val="tx1">
              <a:lumMod val="65000"/>
            </a:schemeClr>
          </a:solidFill>
        </p:spPr>
        <p:txBody>
          <a:bodyPr wrap="square">
            <a:spAutoFit/>
          </a:bodyPr>
          <a:lstStyle/>
          <a:p>
            <a:r>
              <a:rPr lang="en-US" sz="1200" dirty="0" err="1">
                <a:latin typeface="Courier New" panose="02070309020205020404" pitchFamily="49" charset="0"/>
                <a:cs typeface="Courier New" panose="02070309020205020404" pitchFamily="49" charset="0"/>
              </a:rPr>
              <a:t>IQueryable</a:t>
            </a:r>
            <a:r>
              <a:rPr lang="en-US" sz="1200" dirty="0">
                <a:latin typeface="Courier New" panose="02070309020205020404" pitchFamily="49" charset="0"/>
                <a:cs typeface="Courier New" panose="02070309020205020404" pitchFamily="49" charset="0"/>
              </a:rPr>
              <a:t>&lt;Product&gt;? products = </a:t>
            </a:r>
            <a:r>
              <a:rPr lang="en-US" sz="1200" dirty="0" err="1">
                <a:latin typeface="Courier New" panose="02070309020205020404" pitchFamily="49" charset="0"/>
                <a:cs typeface="Courier New" panose="02070309020205020404" pitchFamily="49" charset="0"/>
              </a:rPr>
              <a:t>db.Products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.Where(p =&gt; </a:t>
            </a:r>
            <a:r>
              <a:rPr lang="en-US" sz="1200" dirty="0" err="1">
                <a:latin typeface="Courier New" panose="02070309020205020404" pitchFamily="49" charset="0"/>
                <a:cs typeface="Courier New" panose="02070309020205020404" pitchFamily="49" charset="0"/>
              </a:rPr>
              <a:t>EF.Functions.Like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p.ProductName</a:t>
            </a:r>
            <a:r>
              <a:rPr lang="en-US" sz="1200" dirty="0">
                <a:latin typeface="Courier New" panose="02070309020205020404" pitchFamily="49" charset="0"/>
                <a:cs typeface="Courier New" panose="02070309020205020404" pitchFamily="49" charset="0"/>
              </a:rPr>
              <a:t>, $"%{input}%"));</a:t>
            </a:r>
          </a:p>
        </p:txBody>
      </p:sp>
      <p:sp>
        <p:nvSpPr>
          <p:cNvPr id="12" name="TextBox 11">
            <a:extLst>
              <a:ext uri="{FF2B5EF4-FFF2-40B4-BE49-F238E27FC236}">
                <a16:creationId xmlns:a16="http://schemas.microsoft.com/office/drawing/2014/main" id="{EE7A6F9A-ABD2-422E-BFEA-B1C6201B22F9}"/>
              </a:ext>
            </a:extLst>
          </p:cNvPr>
          <p:cNvSpPr txBox="1"/>
          <p:nvPr/>
        </p:nvSpPr>
        <p:spPr>
          <a:xfrm>
            <a:off x="360937" y="1890424"/>
            <a:ext cx="11450063" cy="1034129"/>
          </a:xfrm>
          <a:prstGeom prst="rect">
            <a:avLst/>
          </a:prstGeom>
          <a:noFill/>
        </p:spPr>
        <p:txBody>
          <a:bodyPr wrap="square">
            <a:spAutoFit/>
          </a:bodyPr>
          <a:lstStyle/>
          <a:p>
            <a:pPr>
              <a:lnSpc>
                <a:spcPct val="150000"/>
              </a:lnSpc>
            </a:pPr>
            <a:r>
              <a:rPr lang="en-US" sz="1400" b="1" dirty="0">
                <a:latin typeface="Arial" panose="020B0604020202020204" pitchFamily="34" charset="0"/>
                <a:cs typeface="Arial" panose="020B0604020202020204" pitchFamily="34" charset="0"/>
              </a:rPr>
              <a:t>Defining global filters</a:t>
            </a:r>
          </a:p>
          <a:p>
            <a:pPr>
              <a:lnSpc>
                <a:spcPct val="150000"/>
              </a:lnSpc>
            </a:pPr>
            <a:r>
              <a:rPr lang="en-US" sz="1400" dirty="0">
                <a:latin typeface="Arial" panose="020B0604020202020204" pitchFamily="34" charset="0"/>
                <a:cs typeface="Arial" panose="020B0604020202020204" pitchFamily="34" charset="0"/>
              </a:rPr>
              <a:t>Northwind products can be discontinued, so it might be useful to ensure that discontinued products are never returned in results, even if the programmer does not use </a:t>
            </a:r>
            <a:r>
              <a:rPr lang="en-US" sz="1400" dirty="0">
                <a:latin typeface="Courier New" panose="02070309020205020404" pitchFamily="49" charset="0"/>
                <a:cs typeface="Courier New" panose="02070309020205020404" pitchFamily="49" charset="0"/>
              </a:rPr>
              <a:t>Where</a:t>
            </a:r>
            <a:r>
              <a:rPr lang="en-US" sz="1400" dirty="0">
                <a:latin typeface="Arial" panose="020B0604020202020204" pitchFamily="34" charset="0"/>
                <a:cs typeface="Arial" panose="020B0604020202020204" pitchFamily="34" charset="0"/>
              </a:rPr>
              <a:t> to filter them out in their queries:</a:t>
            </a:r>
          </a:p>
        </p:txBody>
      </p:sp>
      <p:sp>
        <p:nvSpPr>
          <p:cNvPr id="13" name="TextBox 12">
            <a:extLst>
              <a:ext uri="{FF2B5EF4-FFF2-40B4-BE49-F238E27FC236}">
                <a16:creationId xmlns:a16="http://schemas.microsoft.com/office/drawing/2014/main" id="{D9BB9B78-3ED9-4435-A4BB-4FE4AC8A0278}"/>
              </a:ext>
            </a:extLst>
          </p:cNvPr>
          <p:cNvSpPr txBox="1"/>
          <p:nvPr/>
        </p:nvSpPr>
        <p:spPr>
          <a:xfrm>
            <a:off x="360937" y="3000158"/>
            <a:ext cx="7417560" cy="1384995"/>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protected override void </a:t>
            </a:r>
            <a:r>
              <a:rPr lang="en-US" sz="1200" dirty="0" err="1">
                <a:latin typeface="Courier New" panose="02070309020205020404" pitchFamily="49" charset="0"/>
                <a:cs typeface="Courier New" panose="02070309020205020404" pitchFamily="49" charset="0"/>
              </a:rPr>
              <a:t>OnModelCreating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ModelBuilder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modelBuilder</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 global filter to remove discontinued products</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modelBuilder.Entity</a:t>
            </a:r>
            <a:r>
              <a:rPr lang="en-US" sz="1200" dirty="0">
                <a:latin typeface="Courier New" panose="02070309020205020404" pitchFamily="49" charset="0"/>
                <a:cs typeface="Courier New" panose="02070309020205020404" pitchFamily="49" charset="0"/>
              </a:rPr>
              <a:t>&lt;Product&gt;()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HasQueryFilter</a:t>
            </a:r>
            <a:r>
              <a:rPr lang="en-US" sz="1200" dirty="0">
                <a:latin typeface="Courier New" panose="02070309020205020404" pitchFamily="49" charset="0"/>
                <a:cs typeface="Courier New" panose="02070309020205020404" pitchFamily="49" charset="0"/>
              </a:rPr>
              <a:t>(p =&gt; !</a:t>
            </a:r>
            <a:r>
              <a:rPr lang="en-US" sz="1200" dirty="0" err="1">
                <a:latin typeface="Courier New" panose="02070309020205020404" pitchFamily="49" charset="0"/>
                <a:cs typeface="Courier New" panose="02070309020205020404" pitchFamily="49" charset="0"/>
              </a:rPr>
              <a:t>p.Discontinued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p:txBody>
      </p:sp>
      <p:sp>
        <p:nvSpPr>
          <p:cNvPr id="14" name="TextBox 13">
            <a:extLst>
              <a:ext uri="{FF2B5EF4-FFF2-40B4-BE49-F238E27FC236}">
                <a16:creationId xmlns:a16="http://schemas.microsoft.com/office/drawing/2014/main" id="{31C76344-A98C-41EA-95AD-5A4998047D83}"/>
              </a:ext>
            </a:extLst>
          </p:cNvPr>
          <p:cNvSpPr txBox="1"/>
          <p:nvPr/>
        </p:nvSpPr>
        <p:spPr>
          <a:xfrm>
            <a:off x="360937" y="4597310"/>
            <a:ext cx="11583412" cy="1938992"/>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Using </a:t>
            </a:r>
            <a:r>
              <a:rPr lang="en-US" sz="1200" dirty="0" err="1">
                <a:latin typeface="Courier New" panose="02070309020205020404" pitchFamily="49" charset="0"/>
                <a:cs typeface="Courier New" panose="02070309020205020404" pitchFamily="49" charset="0"/>
              </a:rPr>
              <a:t>SQLServer</a:t>
            </a:r>
            <a:r>
              <a:rPr lang="en-US" sz="1200" dirty="0">
                <a:latin typeface="Courier New" panose="02070309020205020404" pitchFamily="49" charset="0"/>
                <a:cs typeface="Courier New" panose="02070309020205020404" pitchFamily="49" charset="0"/>
              </a:rPr>
              <a:t> database provider.</a:t>
            </a:r>
          </a:p>
          <a:p>
            <a:r>
              <a:rPr lang="en-US" sz="1200" dirty="0">
                <a:latin typeface="Courier New" panose="02070309020205020404" pitchFamily="49" charset="0"/>
                <a:cs typeface="Courier New" panose="02070309020205020404" pitchFamily="49" charset="0"/>
              </a:rPr>
              <a:t>Enter part of a product name: </a:t>
            </a:r>
            <a:r>
              <a:rPr lang="en-US" sz="1200" dirty="0" err="1">
                <a:latin typeface="Courier New" panose="02070309020205020404" pitchFamily="49" charset="0"/>
                <a:cs typeface="Courier New" panose="02070309020205020404" pitchFamily="49" charset="0"/>
              </a:rPr>
              <a:t>che</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Level: Debug, Event Id: 20100, State: Executing </a:t>
            </a:r>
            <a:r>
              <a:rPr lang="en-US" sz="1200" dirty="0" err="1">
                <a:latin typeface="Courier New" panose="02070309020205020404" pitchFamily="49" charset="0"/>
                <a:cs typeface="Courier New" panose="02070309020205020404" pitchFamily="49" charset="0"/>
              </a:rPr>
              <a:t>DbCommand</a:t>
            </a:r>
            <a:r>
              <a:rPr lang="en-US" sz="1200" dirty="0">
                <a:latin typeface="Courier New" panose="02070309020205020404" pitchFamily="49" charset="0"/>
                <a:cs typeface="Courier New" panose="02070309020205020404" pitchFamily="49" charset="0"/>
              </a:rPr>
              <a:t> [Parameters=[@__Format_1='?' (Size = 40)], </a:t>
            </a:r>
            <a:r>
              <a:rPr lang="en-US" sz="1200" dirty="0" err="1">
                <a:latin typeface="Courier New" panose="02070309020205020404" pitchFamily="49" charset="0"/>
                <a:cs typeface="Courier New" panose="02070309020205020404" pitchFamily="49" charset="0"/>
              </a:rPr>
              <a:t>CommandType</a:t>
            </a:r>
            <a:r>
              <a:rPr lang="en-US" sz="1200" dirty="0">
                <a:latin typeface="Courier New" panose="02070309020205020404" pitchFamily="49" charset="0"/>
                <a:cs typeface="Courier New" panose="02070309020205020404" pitchFamily="49" charset="0"/>
              </a:rPr>
              <a:t>='Text', </a:t>
            </a:r>
            <a:r>
              <a:rPr lang="en-US" sz="1200" dirty="0" err="1">
                <a:latin typeface="Courier New" panose="02070309020205020404" pitchFamily="49" charset="0"/>
                <a:cs typeface="Courier New" panose="02070309020205020404" pitchFamily="49" charset="0"/>
              </a:rPr>
              <a:t>CommandTimeout</a:t>
            </a:r>
            <a:r>
              <a:rPr lang="en-US" sz="1200" dirty="0">
                <a:latin typeface="Courier New" panose="02070309020205020404" pitchFamily="49" charset="0"/>
                <a:cs typeface="Courier New" panose="02070309020205020404" pitchFamily="49" charset="0"/>
              </a:rPr>
              <a:t>='30']</a:t>
            </a:r>
          </a:p>
          <a:p>
            <a:r>
              <a:rPr lang="en-US" sz="1200" dirty="0">
                <a:latin typeface="Courier New" panose="02070309020205020404" pitchFamily="49" charset="0"/>
                <a:cs typeface="Courier New" panose="02070309020205020404" pitchFamily="49" charset="0"/>
              </a:rPr>
              <a:t>SELECT [p].[</a:t>
            </a:r>
            <a:r>
              <a:rPr lang="en-US" sz="1200" dirty="0" err="1">
                <a:latin typeface="Courier New" panose="02070309020205020404" pitchFamily="49" charset="0"/>
                <a:cs typeface="Courier New" panose="02070309020205020404" pitchFamily="49" charset="0"/>
              </a:rPr>
              <a:t>ProductId</a:t>
            </a:r>
            <a:r>
              <a:rPr lang="en-US" sz="1200" dirty="0">
                <a:latin typeface="Courier New" panose="02070309020205020404" pitchFamily="49" charset="0"/>
                <a:cs typeface="Courier New" panose="02070309020205020404" pitchFamily="49" charset="0"/>
              </a:rPr>
              <a:t>], [p].[</a:t>
            </a:r>
            <a:r>
              <a:rPr lang="en-US" sz="1200" dirty="0" err="1">
                <a:latin typeface="Courier New" panose="02070309020205020404" pitchFamily="49" charset="0"/>
                <a:cs typeface="Courier New" panose="02070309020205020404" pitchFamily="49" charset="0"/>
              </a:rPr>
              <a:t>CategoryId</a:t>
            </a:r>
            <a:r>
              <a:rPr lang="en-US" sz="1200" dirty="0">
                <a:latin typeface="Courier New" panose="02070309020205020404" pitchFamily="49" charset="0"/>
                <a:cs typeface="Courier New" panose="02070309020205020404" pitchFamily="49" charset="0"/>
              </a:rPr>
              <a:t>], [p].[</a:t>
            </a:r>
            <a:r>
              <a:rPr lang="en-US" sz="1200" dirty="0" err="1">
                <a:latin typeface="Courier New" panose="02070309020205020404" pitchFamily="49" charset="0"/>
                <a:cs typeface="Courier New" panose="02070309020205020404" pitchFamily="49" charset="0"/>
              </a:rPr>
              <a:t>UnitPrice</a:t>
            </a:r>
            <a:r>
              <a:rPr lang="en-US" sz="1200" dirty="0">
                <a:latin typeface="Courier New" panose="02070309020205020404" pitchFamily="49" charset="0"/>
                <a:cs typeface="Courier New" panose="02070309020205020404" pitchFamily="49" charset="0"/>
              </a:rPr>
              <a:t>], [p].[Discontinued], [p].[ProductName], [p].[</a:t>
            </a:r>
            <a:r>
              <a:rPr lang="en-US" sz="1200" dirty="0" err="1">
                <a:latin typeface="Courier New" panose="02070309020205020404" pitchFamily="49" charset="0"/>
                <a:cs typeface="Courier New" panose="02070309020205020404" pitchFamily="49" charset="0"/>
              </a:rPr>
              <a:t>UnitsInStock</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FROM [Products] AS [p]</a:t>
            </a:r>
          </a:p>
          <a:p>
            <a:r>
              <a:rPr lang="en-US" sz="1200" dirty="0">
                <a:latin typeface="Courier New" panose="02070309020205020404" pitchFamily="49" charset="0"/>
                <a:cs typeface="Courier New" panose="02070309020205020404" pitchFamily="49" charset="0"/>
              </a:rPr>
              <a:t>WHERE </a:t>
            </a:r>
            <a:r>
              <a:rPr lang="en-US" sz="1200" b="1" dirty="0">
                <a:latin typeface="Courier New" panose="02070309020205020404" pitchFamily="49" charset="0"/>
                <a:cs typeface="Courier New" panose="02070309020205020404" pitchFamily="49" charset="0"/>
              </a:rPr>
              <a:t>([p].[Discontinued] = CAST(0 AS bit)) </a:t>
            </a:r>
            <a:r>
              <a:rPr lang="en-US" sz="1200" dirty="0">
                <a:latin typeface="Courier New" panose="02070309020205020404" pitchFamily="49" charset="0"/>
                <a:cs typeface="Courier New" panose="02070309020205020404" pitchFamily="49" charset="0"/>
              </a:rPr>
              <a:t>AND ([p].[ProductName] LIKE @__Format_1)</a:t>
            </a:r>
          </a:p>
          <a:p>
            <a:r>
              <a:rPr lang="en-US" sz="1200" dirty="0">
                <a:latin typeface="Courier New" panose="02070309020205020404" pitchFamily="49" charset="0"/>
                <a:cs typeface="Courier New" panose="02070309020205020404" pitchFamily="49" charset="0"/>
              </a:rPr>
              <a:t>Chef Anton's Cajun Seasoning has 53 units in stock. Discontinued? False</a:t>
            </a:r>
          </a:p>
          <a:p>
            <a:r>
              <a:rPr lang="en-US" sz="1200" dirty="0">
                <a:latin typeface="Courier New" panose="02070309020205020404" pitchFamily="49" charset="0"/>
                <a:cs typeface="Courier New" panose="02070309020205020404" pitchFamily="49" charset="0"/>
              </a:rPr>
              <a:t>Queso Manchego La </a:t>
            </a:r>
            <a:r>
              <a:rPr lang="en-US" sz="1200" dirty="0" err="1">
                <a:latin typeface="Courier New" panose="02070309020205020404" pitchFamily="49" charset="0"/>
                <a:cs typeface="Courier New" panose="02070309020205020404" pitchFamily="49" charset="0"/>
              </a:rPr>
              <a:t>Pastora</a:t>
            </a:r>
            <a:r>
              <a:rPr lang="en-US" sz="1200" dirty="0">
                <a:latin typeface="Courier New" panose="02070309020205020404" pitchFamily="49" charset="0"/>
                <a:cs typeface="Courier New" panose="02070309020205020404" pitchFamily="49" charset="0"/>
              </a:rPr>
              <a:t> has 86 units in stock. Discontinued? False</a:t>
            </a:r>
          </a:p>
          <a:p>
            <a:r>
              <a:rPr lang="en-US" sz="1200" dirty="0" err="1">
                <a:latin typeface="Courier New" panose="02070309020205020404" pitchFamily="49" charset="0"/>
                <a:cs typeface="Courier New" panose="02070309020205020404" pitchFamily="49" charset="0"/>
              </a:rPr>
              <a:t>Gumbär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Gummibärchen</a:t>
            </a:r>
            <a:r>
              <a:rPr lang="en-US" sz="1200" dirty="0">
                <a:latin typeface="Courier New" panose="02070309020205020404" pitchFamily="49" charset="0"/>
                <a:cs typeface="Courier New" panose="02070309020205020404" pitchFamily="49" charset="0"/>
              </a:rPr>
              <a:t> has 15 units in stock. Discontinued? False</a:t>
            </a:r>
          </a:p>
        </p:txBody>
      </p:sp>
    </p:spTree>
    <p:extLst>
      <p:ext uri="{BB962C8B-B14F-4D97-AF65-F5344CB8AC3E}">
        <p14:creationId xmlns:p14="http://schemas.microsoft.com/office/powerpoint/2010/main" val="2025280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531736"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Loading patterns with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Loading patterns with EF Core</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0762"/>
            <a:ext cx="10471655" cy="2960875"/>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There are three loading patterns that are commonly used with EF Core:</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endParaRPr lang="en-US" sz="1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Eager loading: Load data early – data is loaded from the database as part of the initial query</a:t>
            </a:r>
          </a:p>
          <a:p>
            <a:pPr marL="285750" indent="-285750">
              <a:lnSpc>
                <a:spcPct val="150000"/>
              </a:lnSpc>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Lazy loading: Load data automatically just before it is needed - data is transparently loaded from the database when the navigation property is accessed</a:t>
            </a:r>
          </a:p>
          <a:p>
            <a:pPr marL="285750" indent="-285750">
              <a:lnSpc>
                <a:spcPct val="150000"/>
              </a:lnSpc>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Explicit loading: Load data manually – data is explicitly loaded from the database at a later time</a:t>
            </a:r>
          </a:p>
        </p:txBody>
      </p:sp>
    </p:spTree>
    <p:extLst>
      <p:ext uri="{BB962C8B-B14F-4D97-AF65-F5344CB8AC3E}">
        <p14:creationId xmlns:p14="http://schemas.microsoft.com/office/powerpoint/2010/main" val="1231811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531736"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Loading patterns with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Eager loading</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0762"/>
            <a:ext cx="11583412" cy="710964"/>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you can use the </a:t>
            </a:r>
            <a:r>
              <a:rPr lang="en-US" sz="1400" dirty="0">
                <a:latin typeface="Courier New" panose="02070309020205020404" pitchFamily="49" charset="0"/>
                <a:cs typeface="Courier New" panose="02070309020205020404" pitchFamily="49" charset="0"/>
              </a:rPr>
              <a:t>Include</a:t>
            </a:r>
            <a:r>
              <a:rPr lang="en-US" sz="1400" dirty="0">
                <a:latin typeface="Arial" panose="020B0604020202020204" pitchFamily="34" charset="0"/>
                <a:cs typeface="Arial" panose="020B0604020202020204" pitchFamily="34" charset="0"/>
              </a:rPr>
              <a:t> method to specify related data to be included in query results</a:t>
            </a:r>
          </a:p>
          <a:p>
            <a:pPr>
              <a:lnSpc>
                <a:spcPct val="150000"/>
              </a:lnSpc>
            </a:pPr>
            <a:r>
              <a:rPr lang="en-US" sz="1400" dirty="0">
                <a:latin typeface="Arial" panose="020B0604020202020204" pitchFamily="34" charset="0"/>
                <a:cs typeface="Arial" panose="020B0604020202020204" pitchFamily="34" charset="0"/>
              </a:rPr>
              <a:t>here, the blogs that are returned in the results will have their </a:t>
            </a:r>
            <a:r>
              <a:rPr lang="en-US" sz="1400" dirty="0">
                <a:latin typeface="Courier New" panose="02070309020205020404" pitchFamily="49" charset="0"/>
                <a:cs typeface="Courier New" panose="02070309020205020404" pitchFamily="49" charset="0"/>
              </a:rPr>
              <a:t>Posts</a:t>
            </a:r>
            <a:r>
              <a:rPr lang="en-US" sz="1400" dirty="0">
                <a:latin typeface="Arial" panose="020B0604020202020204" pitchFamily="34" charset="0"/>
                <a:cs typeface="Arial" panose="020B0604020202020204" pitchFamily="34" charset="0"/>
              </a:rPr>
              <a:t> property populated with the related posts:</a:t>
            </a:r>
          </a:p>
        </p:txBody>
      </p:sp>
      <p:sp>
        <p:nvSpPr>
          <p:cNvPr id="6" name="TextBox 5">
            <a:extLst>
              <a:ext uri="{FF2B5EF4-FFF2-40B4-BE49-F238E27FC236}">
                <a16:creationId xmlns:a16="http://schemas.microsoft.com/office/drawing/2014/main" id="{3920F796-D276-448E-9091-155BEAC1A7F7}"/>
              </a:ext>
            </a:extLst>
          </p:cNvPr>
          <p:cNvSpPr txBox="1"/>
          <p:nvPr/>
        </p:nvSpPr>
        <p:spPr>
          <a:xfrm>
            <a:off x="360936" y="1754638"/>
            <a:ext cx="11583411" cy="1200329"/>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using (var context = new </a:t>
            </a:r>
            <a:r>
              <a:rPr lang="en-US" sz="1200" dirty="0" err="1">
                <a:latin typeface="Courier New" panose="02070309020205020404" pitchFamily="49" charset="0"/>
                <a:cs typeface="Courier New" panose="02070309020205020404" pitchFamily="49" charset="0"/>
              </a:rPr>
              <a:t>BloggingContext</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var blogs = </a:t>
            </a:r>
            <a:r>
              <a:rPr lang="en-US" sz="1200" dirty="0" err="1">
                <a:latin typeface="Courier New" panose="02070309020205020404" pitchFamily="49" charset="0"/>
                <a:cs typeface="Courier New" panose="02070309020205020404" pitchFamily="49" charset="0"/>
              </a:rPr>
              <a:t>context.Blogs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.Include(blog =&gt; </a:t>
            </a:r>
            <a:r>
              <a:rPr lang="en-US" sz="1200" dirty="0" err="1">
                <a:latin typeface="Courier New" panose="02070309020205020404" pitchFamily="49" charset="0"/>
                <a:cs typeface="Courier New" panose="02070309020205020404" pitchFamily="49" charset="0"/>
              </a:rPr>
              <a:t>blog.Posts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ToList</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E7FC25E7-295E-4BC1-B386-E4C5D88B68BC}"/>
              </a:ext>
            </a:extLst>
          </p:cNvPr>
          <p:cNvSpPr txBox="1"/>
          <p:nvPr/>
        </p:nvSpPr>
        <p:spPr>
          <a:xfrm>
            <a:off x="360937" y="3059158"/>
            <a:ext cx="11583412" cy="375552"/>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you can include related data from multiple relationships in a single query</a:t>
            </a:r>
          </a:p>
        </p:txBody>
      </p:sp>
      <p:sp>
        <p:nvSpPr>
          <p:cNvPr id="10" name="TextBox 9">
            <a:extLst>
              <a:ext uri="{FF2B5EF4-FFF2-40B4-BE49-F238E27FC236}">
                <a16:creationId xmlns:a16="http://schemas.microsoft.com/office/drawing/2014/main" id="{AF74F84D-6D88-4B67-8080-1F73B4F51EF3}"/>
              </a:ext>
            </a:extLst>
          </p:cNvPr>
          <p:cNvSpPr txBox="1"/>
          <p:nvPr/>
        </p:nvSpPr>
        <p:spPr>
          <a:xfrm>
            <a:off x="360936" y="3561658"/>
            <a:ext cx="11583411" cy="1384995"/>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using (var context = new </a:t>
            </a:r>
            <a:r>
              <a:rPr lang="en-US" sz="1200" dirty="0" err="1">
                <a:latin typeface="Courier New" panose="02070309020205020404" pitchFamily="49" charset="0"/>
                <a:cs typeface="Courier New" panose="02070309020205020404" pitchFamily="49" charset="0"/>
              </a:rPr>
              <a:t>BloggingContext</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var blogs = </a:t>
            </a:r>
            <a:r>
              <a:rPr lang="en-US" sz="1200" dirty="0" err="1">
                <a:latin typeface="Courier New" panose="02070309020205020404" pitchFamily="49" charset="0"/>
                <a:cs typeface="Courier New" panose="02070309020205020404" pitchFamily="49" charset="0"/>
              </a:rPr>
              <a:t>context.Blogs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.Include(blog =&gt; </a:t>
            </a:r>
            <a:r>
              <a:rPr lang="en-US" sz="1200" dirty="0" err="1">
                <a:latin typeface="Courier New" panose="02070309020205020404" pitchFamily="49" charset="0"/>
                <a:cs typeface="Courier New" panose="02070309020205020404" pitchFamily="49" charset="0"/>
              </a:rPr>
              <a:t>blog.Posts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.Include(blog =&gt; </a:t>
            </a:r>
            <a:r>
              <a:rPr lang="en-US" sz="1200" dirty="0" err="1">
                <a:latin typeface="Courier New" panose="02070309020205020404" pitchFamily="49" charset="0"/>
                <a:cs typeface="Courier New" panose="02070309020205020404" pitchFamily="49" charset="0"/>
              </a:rPr>
              <a:t>blog.Owner</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ToList</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24825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531736"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Loading patterns with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Including multiple levels</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0762"/>
            <a:ext cx="11583412" cy="710964"/>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you can drill down through relationships to include multiple levels of related data using the </a:t>
            </a:r>
            <a:r>
              <a:rPr lang="en-US" sz="1400" dirty="0" err="1">
                <a:latin typeface="Courier New" panose="02070309020205020404" pitchFamily="49" charset="0"/>
                <a:cs typeface="Courier New" panose="02070309020205020404" pitchFamily="49" charset="0"/>
              </a:rPr>
              <a:t>ThenInclude</a:t>
            </a:r>
            <a:r>
              <a:rPr lang="en-US" sz="1400" dirty="0">
                <a:latin typeface="Arial" panose="020B0604020202020204" pitchFamily="34" charset="0"/>
                <a:cs typeface="Arial" panose="020B0604020202020204" pitchFamily="34" charset="0"/>
              </a:rPr>
              <a:t> method</a:t>
            </a:r>
          </a:p>
          <a:p>
            <a:pPr>
              <a:lnSpc>
                <a:spcPct val="150000"/>
              </a:lnSpc>
            </a:pPr>
            <a:r>
              <a:rPr lang="en-US" sz="1400" dirty="0">
                <a:latin typeface="Arial" panose="020B0604020202020204" pitchFamily="34" charset="0"/>
                <a:cs typeface="Arial" panose="020B0604020202020204" pitchFamily="34" charset="0"/>
              </a:rPr>
              <a:t>i.e. an example that loads all </a:t>
            </a:r>
            <a:r>
              <a:rPr lang="en-US" sz="1400" i="1" dirty="0">
                <a:latin typeface="Arial" panose="020B0604020202020204" pitchFamily="34" charset="0"/>
                <a:cs typeface="Arial" panose="020B0604020202020204" pitchFamily="34" charset="0"/>
              </a:rPr>
              <a:t>blogs</a:t>
            </a:r>
            <a:r>
              <a:rPr lang="en-US" sz="1400" dirty="0">
                <a:latin typeface="Arial" panose="020B0604020202020204" pitchFamily="34" charset="0"/>
                <a:cs typeface="Arial" panose="020B0604020202020204" pitchFamily="34" charset="0"/>
              </a:rPr>
              <a:t>, their related </a:t>
            </a:r>
            <a:r>
              <a:rPr lang="en-US" sz="1400" i="1" dirty="0">
                <a:latin typeface="Arial" panose="020B0604020202020204" pitchFamily="34" charset="0"/>
                <a:cs typeface="Arial" panose="020B0604020202020204" pitchFamily="34" charset="0"/>
              </a:rPr>
              <a:t>posts</a:t>
            </a:r>
            <a:r>
              <a:rPr lang="en-US" sz="1400" dirty="0">
                <a:latin typeface="Arial" panose="020B0604020202020204" pitchFamily="34" charset="0"/>
                <a:cs typeface="Arial" panose="020B0604020202020204" pitchFamily="34" charset="0"/>
              </a:rPr>
              <a:t>, and the </a:t>
            </a:r>
            <a:r>
              <a:rPr lang="en-US" sz="1400" i="1" dirty="0">
                <a:latin typeface="Arial" panose="020B0604020202020204" pitchFamily="34" charset="0"/>
                <a:cs typeface="Arial" panose="020B0604020202020204" pitchFamily="34" charset="0"/>
              </a:rPr>
              <a:t>author</a:t>
            </a:r>
            <a:r>
              <a:rPr lang="en-US" sz="1400" dirty="0">
                <a:latin typeface="Arial" panose="020B0604020202020204" pitchFamily="34" charset="0"/>
                <a:cs typeface="Arial" panose="020B0604020202020204" pitchFamily="34" charset="0"/>
              </a:rPr>
              <a:t> of each post.</a:t>
            </a:r>
          </a:p>
        </p:txBody>
      </p:sp>
      <p:sp>
        <p:nvSpPr>
          <p:cNvPr id="6" name="TextBox 5">
            <a:extLst>
              <a:ext uri="{FF2B5EF4-FFF2-40B4-BE49-F238E27FC236}">
                <a16:creationId xmlns:a16="http://schemas.microsoft.com/office/drawing/2014/main" id="{3920F796-D276-448E-9091-155BEAC1A7F7}"/>
              </a:ext>
            </a:extLst>
          </p:cNvPr>
          <p:cNvSpPr txBox="1"/>
          <p:nvPr/>
        </p:nvSpPr>
        <p:spPr>
          <a:xfrm>
            <a:off x="360936" y="1754638"/>
            <a:ext cx="11583411" cy="1384995"/>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using (var context = new </a:t>
            </a:r>
            <a:r>
              <a:rPr lang="en-US" sz="1200" dirty="0" err="1">
                <a:latin typeface="Courier New" panose="02070309020205020404" pitchFamily="49" charset="0"/>
                <a:cs typeface="Courier New" panose="02070309020205020404" pitchFamily="49" charset="0"/>
              </a:rPr>
              <a:t>BloggingContext</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var blogs = </a:t>
            </a:r>
            <a:r>
              <a:rPr lang="en-US" sz="1200" dirty="0" err="1">
                <a:latin typeface="Courier New" panose="02070309020205020404" pitchFamily="49" charset="0"/>
                <a:cs typeface="Courier New" panose="02070309020205020404" pitchFamily="49" charset="0"/>
              </a:rPr>
              <a:t>context.Blogs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.Include(blog =&gt; </a:t>
            </a:r>
            <a:r>
              <a:rPr lang="en-US" sz="1200" dirty="0" err="1">
                <a:latin typeface="Courier New" panose="02070309020205020404" pitchFamily="49" charset="0"/>
                <a:cs typeface="Courier New" panose="02070309020205020404" pitchFamily="49" charset="0"/>
              </a:rPr>
              <a:t>blog.Posts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ThenInclude</a:t>
            </a:r>
            <a:r>
              <a:rPr lang="en-US" sz="1200" dirty="0">
                <a:latin typeface="Courier New" panose="02070309020205020404" pitchFamily="49" charset="0"/>
                <a:cs typeface="Courier New" panose="02070309020205020404" pitchFamily="49" charset="0"/>
              </a:rPr>
              <a:t>(post =&gt; </a:t>
            </a:r>
            <a:r>
              <a:rPr lang="en-US" sz="1200" dirty="0" err="1">
                <a:latin typeface="Courier New" panose="02070309020205020404" pitchFamily="49" charset="0"/>
                <a:cs typeface="Courier New" panose="02070309020205020404" pitchFamily="49" charset="0"/>
              </a:rPr>
              <a:t>post.Author</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ToList</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E7FC25E7-295E-4BC1-B386-E4C5D88B68BC}"/>
              </a:ext>
            </a:extLst>
          </p:cNvPr>
          <p:cNvSpPr txBox="1"/>
          <p:nvPr/>
        </p:nvSpPr>
        <p:spPr>
          <a:xfrm>
            <a:off x="360937" y="3302998"/>
            <a:ext cx="11583412" cy="387798"/>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you can chain multiple calls to </a:t>
            </a:r>
            <a:r>
              <a:rPr lang="en-US" sz="1400" dirty="0" err="1">
                <a:latin typeface="Courier New" panose="02070309020205020404" pitchFamily="49" charset="0"/>
                <a:cs typeface="Courier New" panose="02070309020205020404" pitchFamily="49" charset="0"/>
              </a:rPr>
              <a:t>ThenInclude</a:t>
            </a:r>
            <a:r>
              <a:rPr lang="en-US" sz="1400" dirty="0">
                <a:latin typeface="Arial" panose="020B0604020202020204" pitchFamily="34" charset="0"/>
                <a:cs typeface="Arial" panose="020B0604020202020204" pitchFamily="34" charset="0"/>
              </a:rPr>
              <a:t> to continue including further levels of related data</a:t>
            </a:r>
          </a:p>
        </p:txBody>
      </p:sp>
      <p:sp>
        <p:nvSpPr>
          <p:cNvPr id="10" name="TextBox 9">
            <a:extLst>
              <a:ext uri="{FF2B5EF4-FFF2-40B4-BE49-F238E27FC236}">
                <a16:creationId xmlns:a16="http://schemas.microsoft.com/office/drawing/2014/main" id="{AF74F84D-6D88-4B67-8080-1F73B4F51EF3}"/>
              </a:ext>
            </a:extLst>
          </p:cNvPr>
          <p:cNvSpPr txBox="1"/>
          <p:nvPr/>
        </p:nvSpPr>
        <p:spPr>
          <a:xfrm>
            <a:off x="360936" y="3805498"/>
            <a:ext cx="11583411" cy="1569660"/>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using (var context = new </a:t>
            </a:r>
            <a:r>
              <a:rPr lang="en-US" sz="1200" dirty="0" err="1">
                <a:latin typeface="Courier New" panose="02070309020205020404" pitchFamily="49" charset="0"/>
                <a:cs typeface="Courier New" panose="02070309020205020404" pitchFamily="49" charset="0"/>
              </a:rPr>
              <a:t>BloggingContext</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var blogs = </a:t>
            </a:r>
            <a:r>
              <a:rPr lang="en-US" sz="1200" dirty="0" err="1">
                <a:latin typeface="Courier New" panose="02070309020205020404" pitchFamily="49" charset="0"/>
                <a:cs typeface="Courier New" panose="02070309020205020404" pitchFamily="49" charset="0"/>
              </a:rPr>
              <a:t>context.Blogs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.Include(blog =&gt; </a:t>
            </a:r>
            <a:r>
              <a:rPr lang="en-US" sz="1200" dirty="0" err="1">
                <a:latin typeface="Courier New" panose="02070309020205020404" pitchFamily="49" charset="0"/>
                <a:cs typeface="Courier New" panose="02070309020205020404" pitchFamily="49" charset="0"/>
              </a:rPr>
              <a:t>blog.Posts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ThenInclude</a:t>
            </a:r>
            <a:r>
              <a:rPr lang="en-US" sz="1200" dirty="0">
                <a:latin typeface="Courier New" panose="02070309020205020404" pitchFamily="49" charset="0"/>
                <a:cs typeface="Courier New" panose="02070309020205020404" pitchFamily="49" charset="0"/>
              </a:rPr>
              <a:t>(post =&gt; </a:t>
            </a:r>
            <a:r>
              <a:rPr lang="en-US" sz="1200" dirty="0" err="1">
                <a:latin typeface="Courier New" panose="02070309020205020404" pitchFamily="49" charset="0"/>
                <a:cs typeface="Courier New" panose="02070309020205020404" pitchFamily="49" charset="0"/>
              </a:rPr>
              <a:t>post.Author</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ThenInclude</a:t>
            </a:r>
            <a:r>
              <a:rPr lang="en-US" sz="1200" dirty="0">
                <a:latin typeface="Courier New" panose="02070309020205020404" pitchFamily="49" charset="0"/>
                <a:cs typeface="Courier New" panose="02070309020205020404" pitchFamily="49" charset="0"/>
              </a:rPr>
              <a:t>(author =&gt; </a:t>
            </a:r>
            <a:r>
              <a:rPr lang="en-US" sz="1200" dirty="0" err="1">
                <a:latin typeface="Courier New" panose="02070309020205020404" pitchFamily="49" charset="0"/>
                <a:cs typeface="Courier New" panose="02070309020205020404" pitchFamily="49" charset="0"/>
              </a:rPr>
              <a:t>author.Photo</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ToList</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F4C05C5E-C8DA-4AFF-B877-AC986621531B}"/>
              </a:ext>
            </a:extLst>
          </p:cNvPr>
          <p:cNvSpPr txBox="1"/>
          <p:nvPr/>
        </p:nvSpPr>
        <p:spPr>
          <a:xfrm>
            <a:off x="2716910" y="5563969"/>
            <a:ext cx="5744338" cy="954107"/>
          </a:xfrm>
          <a:prstGeom prst="rect">
            <a:avLst/>
          </a:prstGeom>
          <a:solidFill>
            <a:srgbClr val="C00000"/>
          </a:solidFill>
          <a:ln>
            <a:noFill/>
          </a:ln>
        </p:spPr>
        <p:txBody>
          <a:bodyPr wrap="square">
            <a:spAutoFit/>
          </a:bodyPr>
          <a:lstStyle/>
          <a:p>
            <a:r>
              <a:rPr lang="en-US" sz="1400" dirty="0">
                <a:latin typeface="Arial" panose="020B0604020202020204" pitchFamily="34" charset="0"/>
                <a:cs typeface="Arial" panose="020B0604020202020204" pitchFamily="34" charset="0"/>
              </a:rPr>
              <a:t>eager loading a collection navigation in a single query may cause performance issues</a:t>
            </a:r>
          </a:p>
          <a:p>
            <a:r>
              <a:rPr lang="en-US" sz="1400" dirty="0">
                <a:latin typeface="Arial" panose="020B0604020202020204" pitchFamily="34" charset="0"/>
                <a:cs typeface="Arial" panose="020B0604020202020204" pitchFamily="34" charset="0"/>
              </a:rPr>
              <a:t>see Single vs split queries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https://docs.microsoft.com/en-us/ef/core/querying/single-split-queries</a:t>
            </a:r>
            <a:endParaRPr lang="it-IT"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0336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531736"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Loading patterns with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Lazy loading</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0762"/>
            <a:ext cx="11583412" cy="711733"/>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the simplest way to use lazy-loading is by installing the </a:t>
            </a:r>
            <a:r>
              <a:rPr lang="en-US" sz="1400" dirty="0" err="1">
                <a:latin typeface="Courier New" panose="02070309020205020404" pitchFamily="49" charset="0"/>
                <a:cs typeface="Courier New" panose="02070309020205020404" pitchFamily="49" charset="0"/>
              </a:rPr>
              <a:t>Microsoft.EntityFrameworkCore.Proxies</a:t>
            </a:r>
            <a:r>
              <a:rPr lang="en-US" sz="1400" dirty="0">
                <a:latin typeface="Courier New" panose="02070309020205020404" pitchFamily="49" charset="0"/>
                <a:cs typeface="Courier New" panose="02070309020205020404" pitchFamily="49" charset="0"/>
              </a:rPr>
              <a:t> </a:t>
            </a:r>
            <a:r>
              <a:rPr lang="en-US" sz="1400" dirty="0">
                <a:latin typeface="Arial" panose="020B0604020202020204" pitchFamily="34" charset="0"/>
                <a:cs typeface="Arial" panose="020B0604020202020204" pitchFamily="34" charset="0"/>
              </a:rPr>
              <a:t>package and enabling it with a call to </a:t>
            </a:r>
            <a:r>
              <a:rPr lang="en-US" sz="1400" dirty="0" err="1">
                <a:latin typeface="Courier New" panose="02070309020205020404" pitchFamily="49" charset="0"/>
                <a:cs typeface="Courier New" panose="02070309020205020404" pitchFamily="49" charset="0"/>
              </a:rPr>
              <a:t>UseLazyLoadingProxies</a:t>
            </a:r>
            <a:r>
              <a:rPr lang="en-US" sz="1400" dirty="0">
                <a:latin typeface="Courier New" panose="02070309020205020404" pitchFamily="49" charset="0"/>
                <a:cs typeface="Courier New" panose="02070309020205020404" pitchFamily="49" charset="0"/>
              </a:rPr>
              <a:t> </a:t>
            </a:r>
            <a:r>
              <a:rPr lang="en-US" sz="1400" dirty="0">
                <a:latin typeface="Arial" panose="020B0604020202020204" pitchFamily="34" charset="0"/>
                <a:cs typeface="Arial" panose="020B0604020202020204" pitchFamily="34" charset="0"/>
              </a:rPr>
              <a:t>inside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OnConfiguring</a:t>
            </a:r>
            <a:r>
              <a:rPr lang="en-US" sz="1400" dirty="0">
                <a:latin typeface="Courier New" panose="02070309020205020404" pitchFamily="49" charset="0"/>
                <a:cs typeface="Courier New" panose="02070309020205020404" pitchFamily="49" charset="0"/>
              </a:rPr>
              <a:t> </a:t>
            </a:r>
            <a:r>
              <a:rPr lang="en-US" sz="1400" dirty="0">
                <a:latin typeface="Arial" panose="020B0604020202020204" pitchFamily="34" charset="0"/>
                <a:cs typeface="Arial" panose="020B0604020202020204" pitchFamily="34" charset="0"/>
              </a:rPr>
              <a:t>method</a:t>
            </a:r>
            <a:r>
              <a:rPr lang="en-US" sz="140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4888426E-5F92-46B1-B8C7-3E5BEF1EAFA3}"/>
              </a:ext>
            </a:extLst>
          </p:cNvPr>
          <p:cNvSpPr txBox="1"/>
          <p:nvPr/>
        </p:nvSpPr>
        <p:spPr>
          <a:xfrm>
            <a:off x="360936" y="1754638"/>
            <a:ext cx="11583411" cy="830997"/>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protected override void </a:t>
            </a:r>
            <a:r>
              <a:rPr lang="en-US" sz="1200" dirty="0" err="1">
                <a:latin typeface="Courier New" panose="02070309020205020404" pitchFamily="49" charset="0"/>
                <a:cs typeface="Courier New" panose="02070309020205020404" pitchFamily="49" charset="0"/>
              </a:rPr>
              <a:t>OnConfiguring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DbContextOptionsBuilder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optionsBuilder</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optionsBuilder.UseLazyLoadingProxies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E346E00F-EA50-4219-BE94-1D7AACDBFBC3}"/>
              </a:ext>
            </a:extLst>
          </p:cNvPr>
          <p:cNvSpPr txBox="1"/>
          <p:nvPr/>
        </p:nvSpPr>
        <p:spPr>
          <a:xfrm>
            <a:off x="360935" y="2585635"/>
            <a:ext cx="11583412" cy="375552"/>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or when using </a:t>
            </a:r>
            <a:r>
              <a:rPr lang="en-US" sz="1400" dirty="0" err="1">
                <a:latin typeface="Arial" panose="020B0604020202020204" pitchFamily="34" charset="0"/>
                <a:cs typeface="Arial" panose="020B0604020202020204" pitchFamily="34" charset="0"/>
              </a:rPr>
              <a:t>AddDbContext</a:t>
            </a:r>
            <a:r>
              <a:rPr lang="en-US" sz="1400"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8AD11FF0-BD8B-4095-84A1-3B3FD5D82F47}"/>
              </a:ext>
            </a:extLst>
          </p:cNvPr>
          <p:cNvSpPr txBox="1"/>
          <p:nvPr/>
        </p:nvSpPr>
        <p:spPr>
          <a:xfrm>
            <a:off x="360936" y="3029360"/>
            <a:ext cx="11583411" cy="646331"/>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AddDbContext</a:t>
            </a:r>
            <a:r>
              <a:rPr lang="en-US" sz="1200" dirty="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BloggingContext</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    b =&gt; </a:t>
            </a:r>
            <a:r>
              <a:rPr lang="en-US" sz="1200" dirty="0" err="1">
                <a:latin typeface="Courier New" panose="02070309020205020404" pitchFamily="49" charset="0"/>
                <a:cs typeface="Courier New" panose="02070309020205020404" pitchFamily="49" charset="0"/>
              </a:rPr>
              <a:t>b.UseLazyLoadingProxies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UseSqlServer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myConnectionString</a:t>
            </a:r>
            <a:r>
              <a:rPr lang="en-US" sz="1200" dirty="0">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5909B3B5-20D4-479C-ABED-DD05AA6FE270}"/>
              </a:ext>
            </a:extLst>
          </p:cNvPr>
          <p:cNvSpPr txBox="1"/>
          <p:nvPr/>
        </p:nvSpPr>
        <p:spPr>
          <a:xfrm>
            <a:off x="360935" y="3932840"/>
            <a:ext cx="11583410" cy="95410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EF Core will then enable lazy loading for any navigation property that can be overridden (it must be </a:t>
            </a:r>
            <a:r>
              <a:rPr lang="en-US" sz="1400" dirty="0">
                <a:latin typeface="Courier New" panose="02070309020205020404" pitchFamily="49" charset="0"/>
                <a:cs typeface="Courier New" panose="02070309020205020404" pitchFamily="49" charset="0"/>
              </a:rPr>
              <a:t>virtual</a:t>
            </a:r>
            <a:r>
              <a:rPr lang="en-US" sz="1400" dirty="0">
                <a:latin typeface="Arial" panose="020B0604020202020204" pitchFamily="34" charset="0"/>
                <a:cs typeface="Arial" panose="020B0604020202020204" pitchFamily="34" charset="0"/>
              </a:rPr>
              <a:t> and on a class that can be inherited from)</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i.e., the </a:t>
            </a:r>
            <a:r>
              <a:rPr lang="en-US" sz="1400" dirty="0" err="1">
                <a:latin typeface="Courier New" panose="02070309020205020404" pitchFamily="49" charset="0"/>
                <a:cs typeface="Courier New" panose="02070309020205020404" pitchFamily="49" charset="0"/>
              </a:rPr>
              <a:t>Post.Blog</a:t>
            </a:r>
            <a:r>
              <a:rPr lang="en-US" sz="1400" dirty="0">
                <a:latin typeface="Arial" panose="020B0604020202020204" pitchFamily="34" charset="0"/>
                <a:cs typeface="Arial" panose="020B0604020202020204" pitchFamily="34" charset="0"/>
              </a:rPr>
              <a:t> and </a:t>
            </a:r>
            <a:r>
              <a:rPr lang="en-US" sz="1400" dirty="0" err="1">
                <a:latin typeface="Courier New" panose="02070309020205020404" pitchFamily="49" charset="0"/>
                <a:cs typeface="Courier New" panose="02070309020205020404" pitchFamily="49" charset="0"/>
              </a:rPr>
              <a:t>Blog.Posts</a:t>
            </a:r>
            <a:r>
              <a:rPr lang="en-US" sz="1400" dirty="0">
                <a:latin typeface="Courier New" panose="02070309020205020404" pitchFamily="49" charset="0"/>
                <a:cs typeface="Courier New" panose="02070309020205020404" pitchFamily="49" charset="0"/>
              </a:rPr>
              <a:t> </a:t>
            </a:r>
            <a:r>
              <a:rPr lang="en-US" sz="1400" dirty="0">
                <a:latin typeface="Arial" panose="020B0604020202020204" pitchFamily="34" charset="0"/>
                <a:cs typeface="Arial" panose="020B0604020202020204" pitchFamily="34" charset="0"/>
              </a:rPr>
              <a:t>navigation properties will be lazy-loaded</a:t>
            </a:r>
            <a:endParaRPr lang="it-IT" sz="14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75A27389-C9C0-4139-A52B-347102823B57}"/>
              </a:ext>
            </a:extLst>
          </p:cNvPr>
          <p:cNvSpPr txBox="1"/>
          <p:nvPr/>
        </p:nvSpPr>
        <p:spPr>
          <a:xfrm>
            <a:off x="360935" y="4964467"/>
            <a:ext cx="5399785" cy="1384995"/>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public class Blog</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public int Id { get; set; }</a:t>
            </a:r>
          </a:p>
          <a:p>
            <a:r>
              <a:rPr lang="en-US" sz="1200" dirty="0">
                <a:latin typeface="Courier New" panose="02070309020205020404" pitchFamily="49" charset="0"/>
                <a:cs typeface="Courier New" panose="02070309020205020404" pitchFamily="49" charset="0"/>
              </a:rPr>
              <a:t>    public string Name { get; set;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public virtual </a:t>
            </a:r>
            <a:r>
              <a:rPr lang="en-US" sz="1200" dirty="0" err="1">
                <a:latin typeface="Courier New" panose="02070309020205020404" pitchFamily="49" charset="0"/>
                <a:cs typeface="Courier New" panose="02070309020205020404" pitchFamily="49" charset="0"/>
              </a:rPr>
              <a:t>ICollection</a:t>
            </a:r>
            <a:r>
              <a:rPr lang="en-US" sz="1200" dirty="0">
                <a:latin typeface="Courier New" panose="02070309020205020404" pitchFamily="49" charset="0"/>
                <a:cs typeface="Courier New" panose="02070309020205020404" pitchFamily="49" charset="0"/>
              </a:rPr>
              <a:t>&lt;Post&gt; Posts { get; set; }</a:t>
            </a:r>
          </a:p>
          <a:p>
            <a:r>
              <a:rPr lang="en-US" sz="1200" dirty="0">
                <a:latin typeface="Courier New" panose="02070309020205020404" pitchFamily="49" charset="0"/>
                <a:cs typeface="Courier New" panose="02070309020205020404" pitchFamily="49" charset="0"/>
              </a:rPr>
              <a:t>}</a:t>
            </a:r>
          </a:p>
        </p:txBody>
      </p:sp>
      <p:sp>
        <p:nvSpPr>
          <p:cNvPr id="14" name="TextBox 13">
            <a:extLst>
              <a:ext uri="{FF2B5EF4-FFF2-40B4-BE49-F238E27FC236}">
                <a16:creationId xmlns:a16="http://schemas.microsoft.com/office/drawing/2014/main" id="{776545E4-F1FB-4C67-82AD-B5C5EB750E8B}"/>
              </a:ext>
            </a:extLst>
          </p:cNvPr>
          <p:cNvSpPr txBox="1"/>
          <p:nvPr/>
        </p:nvSpPr>
        <p:spPr>
          <a:xfrm>
            <a:off x="6544560" y="4964467"/>
            <a:ext cx="5399785" cy="1569660"/>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public class Post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public int Id { get; set; }</a:t>
            </a:r>
          </a:p>
          <a:p>
            <a:r>
              <a:rPr lang="en-US" sz="1200" dirty="0">
                <a:latin typeface="Courier New" panose="02070309020205020404" pitchFamily="49" charset="0"/>
                <a:cs typeface="Courier New" panose="02070309020205020404" pitchFamily="49" charset="0"/>
              </a:rPr>
              <a:t>    public string Title { get; set; }</a:t>
            </a:r>
          </a:p>
          <a:p>
            <a:r>
              <a:rPr lang="en-US" sz="1200" dirty="0">
                <a:latin typeface="Courier New" panose="02070309020205020404" pitchFamily="49" charset="0"/>
                <a:cs typeface="Courier New" panose="02070309020205020404" pitchFamily="49" charset="0"/>
              </a:rPr>
              <a:t>    public string Content { get; set;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public virtual Blog </a:t>
            </a:r>
            <a:r>
              <a:rPr lang="en-US" sz="1200" dirty="0" err="1">
                <a:latin typeface="Courier New" panose="02070309020205020404" pitchFamily="49" charset="0"/>
                <a:cs typeface="Courier New" panose="02070309020205020404" pitchFamily="49" charset="0"/>
              </a:rPr>
              <a:t>Blog</a:t>
            </a:r>
            <a:r>
              <a:rPr lang="en-US" sz="1200" dirty="0">
                <a:latin typeface="Courier New" panose="02070309020205020404" pitchFamily="49" charset="0"/>
                <a:cs typeface="Courier New" panose="02070309020205020404" pitchFamily="49" charset="0"/>
              </a:rPr>
              <a:t> { get; set; }</a:t>
            </a: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541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916457"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modern databases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Using the legacy Entity Framework 6.3 or later</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71096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to use the legacy Entity Framework in a .NET Core 3.0 or later project, you must add a package reference to it in your project file, as shown in the following markup:</a:t>
            </a:r>
            <a:endParaRPr lang="en-US" sz="1400" b="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8FF25F60-2248-4CBA-9896-C3314F9EE0F7}"/>
              </a:ext>
            </a:extLst>
          </p:cNvPr>
          <p:cNvSpPr txBox="1"/>
          <p:nvPr/>
        </p:nvSpPr>
        <p:spPr>
          <a:xfrm>
            <a:off x="360936" y="1659996"/>
            <a:ext cx="11450063" cy="30777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PackageReference</a:t>
            </a:r>
            <a:r>
              <a:rPr lang="en-US" sz="1400" dirty="0">
                <a:latin typeface="Courier New" panose="02070309020205020404" pitchFamily="49" charset="0"/>
                <a:cs typeface="Courier New" panose="02070309020205020404" pitchFamily="49" charset="0"/>
              </a:rPr>
              <a:t> Include="</a:t>
            </a:r>
            <a:r>
              <a:rPr lang="en-US" sz="1400" dirty="0" err="1">
                <a:latin typeface="Courier New" panose="02070309020205020404" pitchFamily="49" charset="0"/>
                <a:cs typeface="Courier New" panose="02070309020205020404" pitchFamily="49" charset="0"/>
              </a:rPr>
              <a:t>EntityFramework</a:t>
            </a:r>
            <a:r>
              <a:rPr lang="en-US" sz="1400" dirty="0">
                <a:latin typeface="Courier New" panose="02070309020205020404" pitchFamily="49" charset="0"/>
                <a:cs typeface="Courier New" panose="02070309020205020404" pitchFamily="49" charset="0"/>
              </a:rPr>
              <a:t>" Version="6.4.4" /&gt;</a:t>
            </a:r>
          </a:p>
        </p:txBody>
      </p:sp>
      <p:sp>
        <p:nvSpPr>
          <p:cNvPr id="8" name="TextBox 7">
            <a:extLst>
              <a:ext uri="{FF2B5EF4-FFF2-40B4-BE49-F238E27FC236}">
                <a16:creationId xmlns:a16="http://schemas.microsoft.com/office/drawing/2014/main" id="{98DC3D5B-06E2-4FB7-AADE-C5224AA9DDAB}"/>
              </a:ext>
            </a:extLst>
          </p:cNvPr>
          <p:cNvSpPr txBox="1"/>
          <p:nvPr/>
        </p:nvSpPr>
        <p:spPr>
          <a:xfrm>
            <a:off x="360935" y="2061771"/>
            <a:ext cx="11450063" cy="1034129"/>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NOTE: only use </a:t>
            </a:r>
            <a:r>
              <a:rPr lang="en-US" sz="1400" dirty="0"/>
              <a:t>legacy EF6 </a:t>
            </a:r>
            <a:r>
              <a:rPr lang="en-US" sz="1400" b="0" dirty="0"/>
              <a:t>if you have to, for example, when migrating a WPF app that uses it</a:t>
            </a:r>
            <a:br>
              <a:rPr lang="en-US" sz="1400" b="0" dirty="0"/>
            </a:br>
            <a:r>
              <a:rPr lang="en-US" sz="1400" b="0" dirty="0"/>
              <a:t>we will only cover the modern </a:t>
            </a:r>
            <a:r>
              <a:rPr lang="en-US" sz="1400" dirty="0"/>
              <a:t>Entity Framework Core</a:t>
            </a:r>
            <a:r>
              <a:rPr lang="en-US" sz="1400" b="0" dirty="0"/>
              <a:t> so you will not need to reference the legacy EF6 package as shown above in the rest of this course</a:t>
            </a:r>
            <a:endParaRPr lang="en-US" sz="14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38998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531736"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Loading patterns with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Explicit loading</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0762"/>
            <a:ext cx="11583412" cy="710964"/>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it works in a similar way to </a:t>
            </a:r>
            <a:r>
              <a:rPr lang="en-US" sz="1400" i="1" dirty="0">
                <a:latin typeface="Arial" panose="020B0604020202020204" pitchFamily="34" charset="0"/>
                <a:cs typeface="Arial" panose="020B0604020202020204" pitchFamily="34" charset="0"/>
              </a:rPr>
              <a:t>lazy loading</a:t>
            </a:r>
            <a:r>
              <a:rPr lang="en-US" sz="1400" dirty="0">
                <a:latin typeface="Arial" panose="020B0604020202020204" pitchFamily="34" charset="0"/>
                <a:cs typeface="Arial" panose="020B0604020202020204" pitchFamily="34" charset="0"/>
              </a:rPr>
              <a:t>, with the difference being that you are in control of exactly </a:t>
            </a:r>
            <a:r>
              <a:rPr lang="en-US" sz="1400" b="1" dirty="0">
                <a:latin typeface="Arial" panose="020B0604020202020204" pitchFamily="34" charset="0"/>
                <a:cs typeface="Arial" panose="020B0604020202020204" pitchFamily="34" charset="0"/>
              </a:rPr>
              <a:t>what</a:t>
            </a:r>
            <a:r>
              <a:rPr lang="en-US" sz="1400" dirty="0">
                <a:latin typeface="Arial" panose="020B0604020202020204" pitchFamily="34" charset="0"/>
                <a:cs typeface="Arial" panose="020B0604020202020204" pitchFamily="34" charset="0"/>
              </a:rPr>
              <a:t> related data is loaded and </a:t>
            </a:r>
            <a:r>
              <a:rPr lang="en-US" sz="1400" b="1" dirty="0">
                <a:latin typeface="Arial" panose="020B0604020202020204" pitchFamily="34" charset="0"/>
                <a:cs typeface="Arial" panose="020B0604020202020204" pitchFamily="34" charset="0"/>
              </a:rPr>
              <a:t>when</a:t>
            </a:r>
            <a:r>
              <a:rPr lang="en-US" sz="1400" dirty="0">
                <a:latin typeface="Arial" panose="020B0604020202020204" pitchFamily="34" charset="0"/>
                <a:cs typeface="Arial" panose="020B0604020202020204" pitchFamily="34" charset="0"/>
              </a:rPr>
              <a:t> via the </a:t>
            </a:r>
            <a:r>
              <a:rPr lang="en-US" sz="1400" dirty="0" err="1">
                <a:latin typeface="Courier New" panose="02070309020205020404" pitchFamily="49" charset="0"/>
                <a:cs typeface="Courier New" panose="02070309020205020404" pitchFamily="49" charset="0"/>
              </a:rPr>
              <a:t>DbContext.Entry</a:t>
            </a:r>
            <a:r>
              <a:rPr lang="en-US" sz="1400" dirty="0">
                <a:latin typeface="Courier New" panose="02070309020205020404" pitchFamily="49" charset="0"/>
                <a:cs typeface="Courier New" panose="02070309020205020404" pitchFamily="49" charset="0"/>
              </a:rPr>
              <a:t>(...)</a:t>
            </a:r>
            <a:r>
              <a:rPr lang="en-US" sz="1400" dirty="0">
                <a:latin typeface="Arial" panose="020B0604020202020204" pitchFamily="34" charset="0"/>
                <a:cs typeface="Arial" panose="020B0604020202020204" pitchFamily="34" charset="0"/>
              </a:rPr>
              <a:t> API </a:t>
            </a:r>
          </a:p>
        </p:txBody>
      </p:sp>
      <p:sp>
        <p:nvSpPr>
          <p:cNvPr id="6" name="TextBox 5">
            <a:extLst>
              <a:ext uri="{FF2B5EF4-FFF2-40B4-BE49-F238E27FC236}">
                <a16:creationId xmlns:a16="http://schemas.microsoft.com/office/drawing/2014/main" id="{3920F796-D276-448E-9091-155BEAC1A7F7}"/>
              </a:ext>
            </a:extLst>
          </p:cNvPr>
          <p:cNvSpPr txBox="1"/>
          <p:nvPr/>
        </p:nvSpPr>
        <p:spPr>
          <a:xfrm>
            <a:off x="360936" y="1754638"/>
            <a:ext cx="11583411" cy="2492990"/>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using (var context = new </a:t>
            </a:r>
            <a:r>
              <a:rPr lang="en-US" sz="1200" dirty="0" err="1">
                <a:latin typeface="Courier New" panose="02070309020205020404" pitchFamily="49" charset="0"/>
                <a:cs typeface="Courier New" panose="02070309020205020404" pitchFamily="49" charset="0"/>
              </a:rPr>
              <a:t>BloggingContext</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var blog = </a:t>
            </a:r>
            <a:r>
              <a:rPr lang="en-US" sz="1200" dirty="0" err="1">
                <a:latin typeface="Courier New" panose="02070309020205020404" pitchFamily="49" charset="0"/>
                <a:cs typeface="Courier New" panose="02070309020205020404" pitchFamily="49" charset="0"/>
              </a:rPr>
              <a:t>context.Blogs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.Single(b =&gt; </a:t>
            </a:r>
            <a:r>
              <a:rPr lang="en-US" sz="1200" dirty="0" err="1">
                <a:latin typeface="Courier New" panose="02070309020205020404" pitchFamily="49" charset="0"/>
                <a:cs typeface="Courier New" panose="02070309020205020404" pitchFamily="49" charset="0"/>
              </a:rPr>
              <a:t>b.BlogId</a:t>
            </a:r>
            <a:r>
              <a:rPr lang="en-US" sz="1200" dirty="0">
                <a:latin typeface="Courier New" panose="02070309020205020404" pitchFamily="49" charset="0"/>
                <a:cs typeface="Courier New" panose="02070309020205020404" pitchFamily="49" charset="0"/>
              </a:rPr>
              <a:t> == 1);</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context.Entry</a:t>
            </a:r>
            <a:r>
              <a:rPr lang="en-US" sz="1200" dirty="0">
                <a:latin typeface="Courier New" panose="02070309020205020404" pitchFamily="49" charset="0"/>
                <a:cs typeface="Courier New" panose="02070309020205020404" pitchFamily="49" charset="0"/>
              </a:rPr>
              <a:t>(blog)</a:t>
            </a:r>
          </a:p>
          <a:p>
            <a:r>
              <a:rPr lang="en-US" sz="1200" dirty="0">
                <a:latin typeface="Courier New" panose="02070309020205020404" pitchFamily="49" charset="0"/>
                <a:cs typeface="Courier New" panose="02070309020205020404" pitchFamily="49" charset="0"/>
              </a:rPr>
              <a:t>        .Collection(b =&gt; </a:t>
            </a:r>
            <a:r>
              <a:rPr lang="en-US" sz="1200" dirty="0" err="1">
                <a:latin typeface="Courier New" panose="02070309020205020404" pitchFamily="49" charset="0"/>
                <a:cs typeface="Courier New" panose="02070309020205020404" pitchFamily="49" charset="0"/>
              </a:rPr>
              <a:t>b.Posts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.Load();</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context.Entry</a:t>
            </a:r>
            <a:r>
              <a:rPr lang="en-US" sz="1200" dirty="0">
                <a:latin typeface="Courier New" panose="02070309020205020404" pitchFamily="49" charset="0"/>
                <a:cs typeface="Courier New" panose="02070309020205020404" pitchFamily="49" charset="0"/>
              </a:rPr>
              <a:t>(blog)</a:t>
            </a:r>
          </a:p>
          <a:p>
            <a:r>
              <a:rPr lang="en-US" sz="1200" dirty="0">
                <a:latin typeface="Courier New" panose="02070309020205020404" pitchFamily="49" charset="0"/>
                <a:cs typeface="Courier New" panose="02070309020205020404" pitchFamily="49" charset="0"/>
              </a:rPr>
              <a:t>        .Reference(b =&gt; </a:t>
            </a:r>
            <a:r>
              <a:rPr lang="en-US" sz="1200" dirty="0" err="1">
                <a:latin typeface="Courier New" panose="02070309020205020404" pitchFamily="49" charset="0"/>
                <a:cs typeface="Courier New" panose="02070309020205020404" pitchFamily="49" charset="0"/>
              </a:rPr>
              <a:t>b.Owner</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.Load();</a:t>
            </a: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780235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531736"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Loading patterns with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Querying related entities</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0762"/>
            <a:ext cx="11583412" cy="375552"/>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you can also get a LINQ query that represents the contents of a navigation property and filter which related entities are loaded into memory</a:t>
            </a:r>
          </a:p>
        </p:txBody>
      </p:sp>
      <p:sp>
        <p:nvSpPr>
          <p:cNvPr id="6" name="TextBox 5">
            <a:extLst>
              <a:ext uri="{FF2B5EF4-FFF2-40B4-BE49-F238E27FC236}">
                <a16:creationId xmlns:a16="http://schemas.microsoft.com/office/drawing/2014/main" id="{3920F796-D276-448E-9091-155BEAC1A7F7}"/>
              </a:ext>
            </a:extLst>
          </p:cNvPr>
          <p:cNvSpPr txBox="1"/>
          <p:nvPr/>
        </p:nvSpPr>
        <p:spPr>
          <a:xfrm>
            <a:off x="360936" y="1754638"/>
            <a:ext cx="11583411" cy="2308324"/>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using (var context = new </a:t>
            </a:r>
            <a:r>
              <a:rPr lang="en-US" sz="1200" dirty="0" err="1">
                <a:latin typeface="Courier New" panose="02070309020205020404" pitchFamily="49" charset="0"/>
                <a:cs typeface="Courier New" panose="02070309020205020404" pitchFamily="49" charset="0"/>
              </a:rPr>
              <a:t>BloggingContext</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var blog = </a:t>
            </a:r>
            <a:r>
              <a:rPr lang="en-US" sz="1200" dirty="0" err="1">
                <a:latin typeface="Courier New" panose="02070309020205020404" pitchFamily="49" charset="0"/>
                <a:cs typeface="Courier New" panose="02070309020205020404" pitchFamily="49" charset="0"/>
              </a:rPr>
              <a:t>context.Blogs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.Single(b =&gt; </a:t>
            </a:r>
            <a:r>
              <a:rPr lang="en-US" sz="1200" dirty="0" err="1">
                <a:latin typeface="Courier New" panose="02070309020205020404" pitchFamily="49" charset="0"/>
                <a:cs typeface="Courier New" panose="02070309020205020404" pitchFamily="49" charset="0"/>
              </a:rPr>
              <a:t>b.BlogId</a:t>
            </a:r>
            <a:r>
              <a:rPr lang="en-US" sz="1200" dirty="0">
                <a:latin typeface="Courier New" panose="02070309020205020404" pitchFamily="49" charset="0"/>
                <a:cs typeface="Courier New" panose="02070309020205020404" pitchFamily="49" charset="0"/>
              </a:rPr>
              <a:t> == 1);</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var </a:t>
            </a:r>
            <a:r>
              <a:rPr lang="en-US" sz="1200" dirty="0" err="1">
                <a:latin typeface="Courier New" panose="02070309020205020404" pitchFamily="49" charset="0"/>
                <a:cs typeface="Courier New" panose="02070309020205020404" pitchFamily="49" charset="0"/>
              </a:rPr>
              <a:t>goodPosts</a:t>
            </a:r>
            <a:r>
              <a:rPr lang="en-US" sz="1200" dirty="0">
                <a:latin typeface="Courier New" panose="02070309020205020404" pitchFamily="49" charset="0"/>
                <a:cs typeface="Courier New" panose="02070309020205020404" pitchFamily="49" charset="0"/>
              </a:rPr>
              <a:t> = context</a:t>
            </a:r>
          </a:p>
          <a:p>
            <a:r>
              <a:rPr lang="en-US" sz="1200" dirty="0">
                <a:latin typeface="Courier New" panose="02070309020205020404" pitchFamily="49" charset="0"/>
                <a:cs typeface="Courier New" panose="02070309020205020404" pitchFamily="49" charset="0"/>
              </a:rPr>
              <a:t>		.Entry(blog)</a:t>
            </a:r>
          </a:p>
          <a:p>
            <a:pPr lvl="2"/>
            <a:r>
              <a:rPr lang="en-US" sz="1200" dirty="0">
                <a:latin typeface="Courier New" panose="02070309020205020404" pitchFamily="49" charset="0"/>
                <a:cs typeface="Courier New" panose="02070309020205020404" pitchFamily="49" charset="0"/>
              </a:rPr>
              <a:t>.Collection(b =&gt; </a:t>
            </a:r>
            <a:r>
              <a:rPr lang="en-US" sz="1200" dirty="0" err="1">
                <a:latin typeface="Courier New" panose="02070309020205020404" pitchFamily="49" charset="0"/>
                <a:cs typeface="Courier New" panose="02070309020205020404" pitchFamily="49" charset="0"/>
              </a:rPr>
              <a:t>b.Posts</a:t>
            </a:r>
            <a:r>
              <a:rPr lang="en-US" sz="1200" dirty="0">
                <a:latin typeface="Courier New" panose="02070309020205020404" pitchFamily="49" charset="0"/>
                <a:cs typeface="Courier New" panose="02070309020205020404" pitchFamily="49" charset="0"/>
              </a:rPr>
              <a:t>)</a:t>
            </a:r>
          </a:p>
          <a:p>
            <a:pPr lvl="2"/>
            <a:r>
              <a:rPr lang="en-US" sz="1200" dirty="0">
                <a:latin typeface="Courier New" panose="02070309020205020404" pitchFamily="49" charset="0"/>
                <a:cs typeface="Courier New" panose="02070309020205020404" pitchFamily="49" charset="0"/>
              </a:rPr>
              <a:t>.Query()</a:t>
            </a:r>
          </a:p>
          <a:p>
            <a:pPr lvl="2"/>
            <a:r>
              <a:rPr lang="en-US" sz="1200" dirty="0">
                <a:latin typeface="Courier New" panose="02070309020205020404" pitchFamily="49" charset="0"/>
                <a:cs typeface="Courier New" panose="02070309020205020404" pitchFamily="49" charset="0"/>
              </a:rPr>
              <a:t>.Where(p =&gt; </a:t>
            </a:r>
            <a:r>
              <a:rPr lang="en-US" sz="1200" dirty="0" err="1">
                <a:latin typeface="Courier New" panose="02070309020205020404" pitchFamily="49" charset="0"/>
                <a:cs typeface="Courier New" panose="02070309020205020404" pitchFamily="49" charset="0"/>
              </a:rPr>
              <a:t>p.Rating</a:t>
            </a:r>
            <a:r>
              <a:rPr lang="en-US" sz="1200" dirty="0">
                <a:latin typeface="Courier New" panose="02070309020205020404" pitchFamily="49" charset="0"/>
                <a:cs typeface="Courier New" panose="02070309020205020404" pitchFamily="49" charset="0"/>
              </a:rPr>
              <a:t> &gt; 3)</a:t>
            </a:r>
          </a:p>
          <a:p>
            <a:pPr lvl="2"/>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ToList</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98237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62150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Manipulating data with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Intro</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0762"/>
            <a:ext cx="11583412" cy="3607206"/>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inserting, updating, and deleting entities using EF Core is an easy task to accomplish</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err="1">
                <a:latin typeface="Courier New" panose="02070309020205020404" pitchFamily="49" charset="0"/>
                <a:cs typeface="Courier New" panose="02070309020205020404" pitchFamily="49" charset="0"/>
              </a:rPr>
              <a:t>DbContext</a:t>
            </a:r>
            <a:r>
              <a:rPr lang="en-US" sz="1400" dirty="0">
                <a:latin typeface="Arial" panose="020B0604020202020204" pitchFamily="34" charset="0"/>
                <a:cs typeface="Arial" panose="020B0604020202020204" pitchFamily="34" charset="0"/>
              </a:rPr>
              <a:t> maintains change tracking automatically, so the local entities can have multiple changes tracked, including</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adding new entities</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modifying existing entities</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removing entities</a:t>
            </a:r>
          </a:p>
          <a:p>
            <a:pPr marL="285750" indent="-285750">
              <a:lnSpc>
                <a:spcPct val="150000"/>
              </a:lnSpc>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when you are ready to send those changes to the underlying database, call the </a:t>
            </a:r>
            <a:r>
              <a:rPr lang="en-US" sz="1400" dirty="0" err="1">
                <a:latin typeface="Courier New" panose="02070309020205020404" pitchFamily="49" charset="0"/>
                <a:cs typeface="Courier New" panose="02070309020205020404" pitchFamily="49" charset="0"/>
              </a:rPr>
              <a:t>SaveChanges</a:t>
            </a:r>
            <a:r>
              <a:rPr lang="en-US" sz="1400" dirty="0">
                <a:latin typeface="Arial" panose="020B0604020202020204" pitchFamily="34" charset="0"/>
                <a:cs typeface="Arial" panose="020B0604020202020204" pitchFamily="34" charset="0"/>
              </a:rPr>
              <a:t> method</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the number of entities successfully changed will be returned</a:t>
            </a:r>
          </a:p>
        </p:txBody>
      </p:sp>
    </p:spTree>
    <p:extLst>
      <p:ext uri="{BB962C8B-B14F-4D97-AF65-F5344CB8AC3E}">
        <p14:creationId xmlns:p14="http://schemas.microsoft.com/office/powerpoint/2010/main" val="3129294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62150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Manipulating data with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Pooling database contexts</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0762"/>
            <a:ext cx="11583412" cy="2973122"/>
          </a:xfrm>
          <a:prstGeom prst="rect">
            <a:avLst/>
          </a:prstGeom>
          <a:noFill/>
        </p:spPr>
        <p:txBody>
          <a:bodyPr wrap="square">
            <a:spAutoFit/>
          </a:bodyPr>
          <a:lstStyle/>
          <a:p>
            <a:pPr>
              <a:lnSpc>
                <a:spcPct val="150000"/>
              </a:lnSpc>
            </a:pPr>
            <a:r>
              <a:rPr lang="en-US" sz="1400" dirty="0" err="1">
                <a:latin typeface="Courier New" panose="02070309020205020404" pitchFamily="49" charset="0"/>
                <a:cs typeface="Courier New" panose="02070309020205020404" pitchFamily="49" charset="0"/>
              </a:rPr>
              <a:t>DbContext</a:t>
            </a:r>
            <a:r>
              <a:rPr lang="en-US" sz="1400" dirty="0">
                <a:latin typeface="Arial" panose="020B0604020202020204" pitchFamily="34" charset="0"/>
                <a:cs typeface="Arial" panose="020B0604020202020204" pitchFamily="34" charset="0"/>
              </a:rPr>
              <a:t> class is disposable and is designed following the single-unit-of-work principle</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in the previous code examples, we created all the </a:t>
            </a:r>
            <a:r>
              <a:rPr lang="en-US" sz="1400" dirty="0" err="1">
                <a:latin typeface="Courier New" panose="02070309020205020404" pitchFamily="49" charset="0"/>
                <a:cs typeface="Courier New" panose="02070309020205020404" pitchFamily="49" charset="0"/>
              </a:rPr>
              <a:t>DbContext</a:t>
            </a:r>
            <a:r>
              <a:rPr lang="en-US" sz="1400" dirty="0">
                <a:latin typeface="Arial" panose="020B0604020202020204" pitchFamily="34" charset="0"/>
                <a:cs typeface="Arial" panose="020B0604020202020204" pitchFamily="34" charset="0"/>
              </a:rPr>
              <a:t>-derived Northwind instances in a </a:t>
            </a:r>
            <a:r>
              <a:rPr lang="en-US" sz="1400" dirty="0">
                <a:latin typeface="Courier New" panose="02070309020205020404" pitchFamily="49" charset="0"/>
                <a:cs typeface="Courier New" panose="02070309020205020404" pitchFamily="49" charset="0"/>
              </a:rPr>
              <a:t>using</a:t>
            </a:r>
            <a:r>
              <a:rPr lang="en-US" sz="1400" dirty="0">
                <a:latin typeface="Arial" panose="020B0604020202020204" pitchFamily="34" charset="0"/>
                <a:cs typeface="Arial" panose="020B0604020202020204" pitchFamily="34" charset="0"/>
              </a:rPr>
              <a:t> block so that </a:t>
            </a:r>
            <a:r>
              <a:rPr lang="en-US" sz="1400" dirty="0">
                <a:latin typeface="Courier New" panose="02070309020205020404" pitchFamily="49" charset="0"/>
                <a:cs typeface="Courier New" panose="02070309020205020404" pitchFamily="49" charset="0"/>
              </a:rPr>
              <a:t>Dispose</a:t>
            </a:r>
            <a:r>
              <a:rPr lang="en-US" sz="1400" dirty="0">
                <a:latin typeface="Arial" panose="020B0604020202020204" pitchFamily="34" charset="0"/>
                <a:cs typeface="Arial" panose="020B0604020202020204" pitchFamily="34" charset="0"/>
              </a:rPr>
              <a:t> is properly called at the end of each unit of work</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a feature of ASP.NET Core that is related to EF Core is that it makes your code more efficient by pooling database contexts when building websites and services</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this allows you to create and dispose of as many </a:t>
            </a:r>
            <a:r>
              <a:rPr lang="en-US" sz="1400" dirty="0" err="1">
                <a:latin typeface="Courier New" panose="02070309020205020404" pitchFamily="49" charset="0"/>
                <a:cs typeface="Courier New" panose="02070309020205020404" pitchFamily="49" charset="0"/>
              </a:rPr>
              <a:t>DbContext</a:t>
            </a:r>
            <a:r>
              <a:rPr lang="en-US" sz="1400" dirty="0">
                <a:latin typeface="Arial" panose="020B0604020202020204" pitchFamily="34" charset="0"/>
                <a:cs typeface="Arial" panose="020B0604020202020204" pitchFamily="34" charset="0"/>
              </a:rPr>
              <a:t>-derived objects as you want, knowing that your code is still as efficient as possible</a:t>
            </a:r>
          </a:p>
        </p:txBody>
      </p:sp>
    </p:spTree>
    <p:extLst>
      <p:ext uri="{BB962C8B-B14F-4D97-AF65-F5344CB8AC3E}">
        <p14:creationId xmlns:p14="http://schemas.microsoft.com/office/powerpoint/2010/main" val="7371097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6590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transactions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Intro</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6858"/>
            <a:ext cx="11583412" cy="1991379"/>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every time you call the </a:t>
            </a:r>
            <a:r>
              <a:rPr lang="en-US" sz="1400" dirty="0" err="1">
                <a:latin typeface="Courier New" panose="02070309020205020404" pitchFamily="49" charset="0"/>
                <a:cs typeface="Courier New" panose="02070309020205020404" pitchFamily="49" charset="0"/>
              </a:rPr>
              <a:t>SaveChanges</a:t>
            </a:r>
            <a:r>
              <a:rPr lang="en-US" sz="1400" dirty="0">
                <a:latin typeface="Arial" panose="020B0604020202020204" pitchFamily="34" charset="0"/>
                <a:cs typeface="Arial" panose="020B0604020202020204" pitchFamily="34" charset="0"/>
              </a:rPr>
              <a:t> method, an implicit transaction is started so that if something goes wrong, it will automatically roll back all the changes</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if the multiple changes within the transaction succeed, then the transaction and all changes are committed</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transactions maintain the integrity of your database by applying locks to prevent reads and writes while a sequence of changes is occurring</a:t>
            </a:r>
          </a:p>
        </p:txBody>
      </p:sp>
      <p:pic>
        <p:nvPicPr>
          <p:cNvPr id="9" name="Picture 8">
            <a:extLst>
              <a:ext uri="{FF2B5EF4-FFF2-40B4-BE49-F238E27FC236}">
                <a16:creationId xmlns:a16="http://schemas.microsoft.com/office/drawing/2014/main" id="{D8D24DCD-5C96-4A1C-88F8-DC42605CABBA}"/>
              </a:ext>
            </a:extLst>
          </p:cNvPr>
          <p:cNvPicPr>
            <a:picLocks noChangeAspect="1"/>
          </p:cNvPicPr>
          <p:nvPr/>
        </p:nvPicPr>
        <p:blipFill>
          <a:blip r:embed="rId2"/>
          <a:stretch>
            <a:fillRect/>
          </a:stretch>
        </p:blipFill>
        <p:spPr>
          <a:xfrm>
            <a:off x="2627376" y="3043733"/>
            <a:ext cx="6073330" cy="3077550"/>
          </a:xfrm>
          <a:prstGeom prst="rect">
            <a:avLst/>
          </a:prstGeom>
        </p:spPr>
      </p:pic>
    </p:spTree>
    <p:extLst>
      <p:ext uri="{BB962C8B-B14F-4D97-AF65-F5344CB8AC3E}">
        <p14:creationId xmlns:p14="http://schemas.microsoft.com/office/powerpoint/2010/main" val="585952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6590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transactions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Intro</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6858"/>
            <a:ext cx="11583412" cy="4899868"/>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transactions are ACID, which is an acronym explained in the following list:</a:t>
            </a: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A is for atomic: e</a:t>
            </a:r>
            <a:r>
              <a:rPr lang="en-US" sz="1400" dirty="0">
                <a:latin typeface="Arial" panose="020B0604020202020204" pitchFamily="34" charset="0"/>
                <a:cs typeface="Arial" panose="020B0604020202020204" pitchFamily="34" charset="0"/>
              </a:rPr>
              <a:t>ither all the operations in the transaction commit, or none of them do</a:t>
            </a: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C is for consistent:</a:t>
            </a:r>
            <a:r>
              <a:rPr lang="en-US" sz="1400" dirty="0">
                <a:latin typeface="Arial" panose="020B0604020202020204" pitchFamily="34" charset="0"/>
                <a:cs typeface="Arial" panose="020B0604020202020204" pitchFamily="34" charset="0"/>
              </a:rPr>
              <a:t> the state of the database before and after a transaction is consistent;</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this is dependent on your code logic; for example, when transferring money between bank accounts, it is up to your business logic to ensure that if you debit $100 in one account, you credit $100 in the other account</a:t>
            </a: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I is for isolated:</a:t>
            </a:r>
            <a:r>
              <a:rPr lang="en-US" sz="1400" dirty="0">
                <a:latin typeface="Arial" panose="020B0604020202020204" pitchFamily="34" charset="0"/>
                <a:cs typeface="Arial" panose="020B0604020202020204" pitchFamily="34" charset="0"/>
              </a:rPr>
              <a:t> during a transaction, changes are hidden from other processes;</a:t>
            </a:r>
          </a:p>
          <a:p>
            <a:pPr marL="742950" lvl="1" indent="-285750">
              <a:lnSpc>
                <a:spcPct val="150000"/>
              </a:lnSpc>
              <a:buFont typeface="Courier New" panose="02070309020205020404" pitchFamily="49" charset="0"/>
              <a:buChar char="o"/>
            </a:pPr>
            <a:r>
              <a:rPr lang="en-US" sz="1400" dirty="0">
                <a:latin typeface="Arial" panose="020B0604020202020204" pitchFamily="34" charset="0"/>
                <a:cs typeface="Arial" panose="020B0604020202020204" pitchFamily="34" charset="0"/>
              </a:rPr>
              <a:t>there are multiple isolation levels that you can pick from (refer to the following table)</a:t>
            </a:r>
          </a:p>
          <a:p>
            <a:pPr marL="742950" lvl="1" indent="-285750">
              <a:lnSpc>
                <a:spcPct val="150000"/>
              </a:lnSpc>
              <a:buFont typeface="Courier New" panose="02070309020205020404" pitchFamily="49" charset="0"/>
              <a:buChar char="o"/>
            </a:pPr>
            <a:r>
              <a:rPr lang="en-US" sz="1400" dirty="0">
                <a:latin typeface="Arial" panose="020B0604020202020204" pitchFamily="34" charset="0"/>
                <a:cs typeface="Arial" panose="020B0604020202020204" pitchFamily="34" charset="0"/>
              </a:rPr>
              <a:t>the stronger the level, the better the integrity of the data</a:t>
            </a:r>
          </a:p>
          <a:p>
            <a:pPr marL="742950" lvl="1" indent="-285750">
              <a:lnSpc>
                <a:spcPct val="150000"/>
              </a:lnSpc>
              <a:buFont typeface="Courier New" panose="02070309020205020404" pitchFamily="49" charset="0"/>
              <a:buChar char="o"/>
            </a:pPr>
            <a:r>
              <a:rPr lang="en-US" sz="1400" dirty="0">
                <a:latin typeface="Arial" panose="020B0604020202020204" pitchFamily="34" charset="0"/>
                <a:cs typeface="Arial" panose="020B0604020202020204" pitchFamily="34" charset="0"/>
              </a:rPr>
              <a:t>more locks applied will negatively affect other processes</a:t>
            </a:r>
          </a:p>
          <a:p>
            <a:pPr marL="742950" lvl="1" indent="-285750">
              <a:lnSpc>
                <a:spcPct val="150000"/>
              </a:lnSpc>
              <a:buFont typeface="Courier New" panose="02070309020205020404" pitchFamily="49" charset="0"/>
              <a:buChar char="o"/>
            </a:pPr>
            <a:r>
              <a:rPr lang="en-US" sz="1400" i="1" dirty="0">
                <a:latin typeface="Arial" panose="020B0604020202020204" pitchFamily="34" charset="0"/>
                <a:cs typeface="Arial" panose="020B0604020202020204" pitchFamily="34" charset="0"/>
              </a:rPr>
              <a:t>snapshot</a:t>
            </a:r>
            <a:r>
              <a:rPr lang="en-US" sz="1400" dirty="0">
                <a:latin typeface="Arial" panose="020B0604020202020204" pitchFamily="34" charset="0"/>
                <a:cs typeface="Arial" panose="020B0604020202020204" pitchFamily="34" charset="0"/>
              </a:rPr>
              <a:t> is a special case because it creates multiple copies of rows to avoid locks, but this will increase the size of your database while transactions occur</a:t>
            </a: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D is for durable:</a:t>
            </a:r>
            <a:r>
              <a:rPr lang="en-US" sz="1400" dirty="0">
                <a:latin typeface="Arial" panose="020B0604020202020204" pitchFamily="34" charset="0"/>
                <a:cs typeface="Arial" panose="020B0604020202020204" pitchFamily="34" charset="0"/>
              </a:rPr>
              <a:t> if a failure occurs during a transaction, it can be recovered;</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this is often implemented as a two-phase commit and transaction logs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once the transaction is committed it is guaranteed to endure even if there are subsequent errors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the opposite of durable is volatile</a:t>
            </a:r>
          </a:p>
        </p:txBody>
      </p:sp>
    </p:spTree>
    <p:extLst>
      <p:ext uri="{BB962C8B-B14F-4D97-AF65-F5344CB8AC3E}">
        <p14:creationId xmlns:p14="http://schemas.microsoft.com/office/powerpoint/2010/main" val="8685539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6590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transactions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Atomicity</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6858"/>
            <a:ext cx="11583412" cy="2637710"/>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Atomicity means that</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Transactions execute as a whole</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DMBS to guarantee that either all of the operations are performed or none of them</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Example</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Transfer funds between bank accounts:</a:t>
            </a:r>
          </a:p>
          <a:p>
            <a:pPr marL="742950" lvl="1" indent="-285750">
              <a:lnSpc>
                <a:spcPct val="150000"/>
              </a:lnSpc>
              <a:buFont typeface="Courier New" panose="02070309020205020404" pitchFamily="49" charset="0"/>
              <a:buChar char="o"/>
            </a:pPr>
            <a:r>
              <a:rPr lang="en-US" sz="1400" dirty="0">
                <a:latin typeface="Arial" panose="020B0604020202020204" pitchFamily="34" charset="0"/>
                <a:cs typeface="Arial" panose="020B0604020202020204" pitchFamily="34" charset="0"/>
              </a:rPr>
              <a:t>Either withdraw and deposit both execute successfully or none of them</a:t>
            </a:r>
          </a:p>
          <a:p>
            <a:pPr marL="742950" lvl="1" indent="-285750">
              <a:lnSpc>
                <a:spcPct val="150000"/>
              </a:lnSpc>
              <a:buFont typeface="Courier New" panose="02070309020205020404" pitchFamily="49" charset="0"/>
              <a:buChar char="o"/>
            </a:pPr>
            <a:r>
              <a:rPr lang="en-US" sz="1400" dirty="0">
                <a:latin typeface="Arial" panose="020B0604020202020204" pitchFamily="34" charset="0"/>
                <a:cs typeface="Arial" panose="020B0604020202020204" pitchFamily="34" charset="0"/>
              </a:rPr>
              <a:t>In case of failure the DB stays unchanged</a:t>
            </a:r>
          </a:p>
        </p:txBody>
      </p:sp>
    </p:spTree>
    <p:extLst>
      <p:ext uri="{BB962C8B-B14F-4D97-AF65-F5344CB8AC3E}">
        <p14:creationId xmlns:p14="http://schemas.microsoft.com/office/powerpoint/2010/main" val="13598513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6590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transactions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Consistency</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6858"/>
            <a:ext cx="11583412" cy="2314544"/>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Consistency means that</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The database is in a legal state when the transaction begins and when it ends</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Only valid data will be written in the DB</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Transaction cannot break the rules of the database, i.e. integrity constraints (primary keys, foreign keys, alternate keys)</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Example</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Transaction cannot end with a duplicate primary key in a table</a:t>
            </a:r>
          </a:p>
        </p:txBody>
      </p:sp>
    </p:spTree>
    <p:extLst>
      <p:ext uri="{BB962C8B-B14F-4D97-AF65-F5344CB8AC3E}">
        <p14:creationId xmlns:p14="http://schemas.microsoft.com/office/powerpoint/2010/main" val="33599895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6590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transactions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Isolation</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6858"/>
            <a:ext cx="11583412" cy="2314544"/>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Isolation means that</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Multiple transactions running at the same time do not impact each other’s execution</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Transaction don’t see other transaction’s uncommitted changes</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Isolation level defines how deep transactions isolate from one another</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Example</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If two or more people try to buy the last copy of a product, just one of them will succeed</a:t>
            </a:r>
          </a:p>
        </p:txBody>
      </p:sp>
    </p:spTree>
    <p:extLst>
      <p:ext uri="{BB962C8B-B14F-4D97-AF65-F5344CB8AC3E}">
        <p14:creationId xmlns:p14="http://schemas.microsoft.com/office/powerpoint/2010/main" val="2630719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6590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transactions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Durability</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6858"/>
            <a:ext cx="11583412" cy="2314544"/>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Durability means that</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If a transaction is committed it becomes persistent – cannot be lost or undone</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Ensured by use of database transaction logs</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Example</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After fuds are transferred and committed the power supply at the DB server is lost</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Transaction says persistent (no data is lost)</a:t>
            </a:r>
          </a:p>
        </p:txBody>
      </p:sp>
    </p:spTree>
    <p:extLst>
      <p:ext uri="{BB962C8B-B14F-4D97-AF65-F5344CB8AC3E}">
        <p14:creationId xmlns:p14="http://schemas.microsoft.com/office/powerpoint/2010/main" val="3462915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916457"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modern databases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Entity Framework Core</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3561039"/>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the truly cross-platform version, </a:t>
            </a:r>
            <a:r>
              <a:rPr lang="en-US" sz="1400" dirty="0"/>
              <a:t>EF Core</a:t>
            </a:r>
            <a:r>
              <a:rPr lang="en-US" sz="1400" b="0" dirty="0"/>
              <a:t>, is different from the legacy Entity Framework. Although EF Core has a similar name, you should be aware of how it varies from EF6. The latest EF Core is version 6.0 to match .NET 6.0.</a:t>
            </a:r>
          </a:p>
          <a:p>
            <a:r>
              <a:rPr lang="en-US" sz="1400" b="0" dirty="0"/>
              <a:t>EF Core 5 and later only support .NET 5 and later. EF Core 3.0 and later only run on platforms that support .NET Standard 2.1, meaning .NET Core 3.0 and later. It does not support .NET Standard 2.0 platforms like .NET Framework 4.8.</a:t>
            </a:r>
          </a:p>
          <a:p>
            <a:r>
              <a:rPr lang="en-US" sz="1400" b="0" dirty="0"/>
              <a:t>as well as traditional RDBMSs, EF Core supports modern cloud-based, nonrelational, schema-less data stores, such as Microsoft Azure Cosmos DB and MongoDB, sometimes with third-party providers</a:t>
            </a:r>
          </a:p>
          <a:p>
            <a:r>
              <a:rPr lang="en-US" sz="1400" b="0" dirty="0"/>
              <a:t>EF Core has so many improvements that we cannot cover them all. We will focus on the fundamentals that all .NET developers should know and some of the cooler new features.</a:t>
            </a:r>
          </a:p>
        </p:txBody>
      </p:sp>
    </p:spTree>
    <p:extLst>
      <p:ext uri="{BB962C8B-B14F-4D97-AF65-F5344CB8AC3E}">
        <p14:creationId xmlns:p14="http://schemas.microsoft.com/office/powerpoint/2010/main" val="3312484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6590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transactions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In SQL Server</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6858"/>
            <a:ext cx="11583412" cy="375552"/>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Transactions in SQL</a:t>
            </a:r>
          </a:p>
        </p:txBody>
      </p:sp>
      <p:sp>
        <p:nvSpPr>
          <p:cNvPr id="6" name="TextBox 5">
            <a:extLst>
              <a:ext uri="{FF2B5EF4-FFF2-40B4-BE49-F238E27FC236}">
                <a16:creationId xmlns:a16="http://schemas.microsoft.com/office/drawing/2014/main" id="{56C75AE2-4065-4117-B035-EE7E1C6D3372}"/>
              </a:ext>
            </a:extLst>
          </p:cNvPr>
          <p:cNvSpPr txBox="1"/>
          <p:nvPr/>
        </p:nvSpPr>
        <p:spPr>
          <a:xfrm>
            <a:off x="360936" y="1364494"/>
            <a:ext cx="11583411" cy="1015663"/>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BEGIN TRANSACTION</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set of instructions</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COMMIT TRANSACTION | ROLLBACK TRANSACTION</a:t>
            </a:r>
          </a:p>
        </p:txBody>
      </p:sp>
      <p:sp>
        <p:nvSpPr>
          <p:cNvPr id="9" name="TextBox 8">
            <a:extLst>
              <a:ext uri="{FF2B5EF4-FFF2-40B4-BE49-F238E27FC236}">
                <a16:creationId xmlns:a16="http://schemas.microsoft.com/office/drawing/2014/main" id="{B9A4FF7B-29AF-43DA-8213-71358289A03C}"/>
              </a:ext>
            </a:extLst>
          </p:cNvPr>
          <p:cNvSpPr txBox="1"/>
          <p:nvPr/>
        </p:nvSpPr>
        <p:spPr>
          <a:xfrm>
            <a:off x="360935" y="2587162"/>
            <a:ext cx="11583412" cy="698717"/>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Lock: internal memory structure that “tells” us what we all do with the resources inside the system</a:t>
            </a:r>
          </a:p>
          <a:p>
            <a:pPr>
              <a:lnSpc>
                <a:spcPct val="150000"/>
              </a:lnSpc>
            </a:pPr>
            <a:r>
              <a:rPr lang="en-US" sz="1400" dirty="0">
                <a:latin typeface="Arial" panose="020B0604020202020204" pitchFamily="34" charset="0"/>
                <a:cs typeface="Arial" panose="020B0604020202020204" pitchFamily="34" charset="0"/>
              </a:rPr>
              <a:t>Locking: mechanism to protect the resources and guarantee consistent data</a:t>
            </a:r>
          </a:p>
        </p:txBody>
      </p:sp>
      <p:pic>
        <p:nvPicPr>
          <p:cNvPr id="5" name="Picture 4">
            <a:extLst>
              <a:ext uri="{FF2B5EF4-FFF2-40B4-BE49-F238E27FC236}">
                <a16:creationId xmlns:a16="http://schemas.microsoft.com/office/drawing/2014/main" id="{BA7FE97C-395B-4172-82F8-ECA373A861A1}"/>
              </a:ext>
            </a:extLst>
          </p:cNvPr>
          <p:cNvPicPr>
            <a:picLocks noChangeAspect="1"/>
          </p:cNvPicPr>
          <p:nvPr/>
        </p:nvPicPr>
        <p:blipFill>
          <a:blip r:embed="rId2"/>
          <a:stretch>
            <a:fillRect/>
          </a:stretch>
        </p:blipFill>
        <p:spPr>
          <a:xfrm>
            <a:off x="360935" y="4419533"/>
            <a:ext cx="4552950" cy="1466850"/>
          </a:xfrm>
          <a:prstGeom prst="rect">
            <a:avLst/>
          </a:prstGeom>
        </p:spPr>
      </p:pic>
      <p:sp>
        <p:nvSpPr>
          <p:cNvPr id="11" name="TextBox 10">
            <a:extLst>
              <a:ext uri="{FF2B5EF4-FFF2-40B4-BE49-F238E27FC236}">
                <a16:creationId xmlns:a16="http://schemas.microsoft.com/office/drawing/2014/main" id="{DF7224C8-8235-44C6-862A-6A180889FD28}"/>
              </a:ext>
            </a:extLst>
          </p:cNvPr>
          <p:cNvSpPr txBox="1"/>
          <p:nvPr/>
        </p:nvSpPr>
        <p:spPr>
          <a:xfrm>
            <a:off x="360935" y="3983424"/>
            <a:ext cx="4552950" cy="375552"/>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Deadlocks</a:t>
            </a:r>
          </a:p>
        </p:txBody>
      </p:sp>
      <p:sp>
        <p:nvSpPr>
          <p:cNvPr id="13" name="TextBox 12">
            <a:extLst>
              <a:ext uri="{FF2B5EF4-FFF2-40B4-BE49-F238E27FC236}">
                <a16:creationId xmlns:a16="http://schemas.microsoft.com/office/drawing/2014/main" id="{F4E5EE00-EE06-4921-99FE-906DE9371EE7}"/>
              </a:ext>
            </a:extLst>
          </p:cNvPr>
          <p:cNvSpPr txBox="1"/>
          <p:nvPr/>
        </p:nvSpPr>
        <p:spPr>
          <a:xfrm>
            <a:off x="360935" y="6105839"/>
            <a:ext cx="11583412" cy="307777"/>
          </a:xfrm>
          <a:prstGeom prst="rect">
            <a:avLst/>
          </a:prstGeom>
          <a:noFill/>
        </p:spPr>
        <p:txBody>
          <a:bodyPr wrap="square">
            <a:spAutoFit/>
          </a:bodyPr>
          <a:lstStyle/>
          <a:p>
            <a:r>
              <a:rPr lang="it-IT" sz="1400" dirty="0"/>
              <a:t>more info @ https://docs.microsoft.com/en-us/sql/relational-databases/sql-server-transaction-locking-and-row-versioning-guide?view=sql-server-ver16</a:t>
            </a:r>
          </a:p>
        </p:txBody>
      </p:sp>
      <p:sp>
        <p:nvSpPr>
          <p:cNvPr id="15" name="TextBox 14">
            <a:extLst>
              <a:ext uri="{FF2B5EF4-FFF2-40B4-BE49-F238E27FC236}">
                <a16:creationId xmlns:a16="http://schemas.microsoft.com/office/drawing/2014/main" id="{0A868729-ADD0-4597-83B0-71658CCFA01B}"/>
              </a:ext>
            </a:extLst>
          </p:cNvPr>
          <p:cNvSpPr txBox="1"/>
          <p:nvPr/>
        </p:nvSpPr>
        <p:spPr>
          <a:xfrm>
            <a:off x="7214613" y="3983424"/>
            <a:ext cx="1478283" cy="375552"/>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Lock escalation</a:t>
            </a:r>
          </a:p>
        </p:txBody>
      </p:sp>
      <p:pic>
        <p:nvPicPr>
          <p:cNvPr id="17" name="Picture 16">
            <a:extLst>
              <a:ext uri="{FF2B5EF4-FFF2-40B4-BE49-F238E27FC236}">
                <a16:creationId xmlns:a16="http://schemas.microsoft.com/office/drawing/2014/main" id="{0FE422FD-92C1-4854-9678-45234CAB98A2}"/>
              </a:ext>
            </a:extLst>
          </p:cNvPr>
          <p:cNvPicPr>
            <a:picLocks noChangeAspect="1"/>
          </p:cNvPicPr>
          <p:nvPr/>
        </p:nvPicPr>
        <p:blipFill>
          <a:blip r:embed="rId3"/>
          <a:stretch>
            <a:fillRect/>
          </a:stretch>
        </p:blipFill>
        <p:spPr>
          <a:xfrm>
            <a:off x="8772465" y="3429000"/>
            <a:ext cx="3171882" cy="2498022"/>
          </a:xfrm>
          <a:prstGeom prst="rect">
            <a:avLst/>
          </a:prstGeom>
        </p:spPr>
      </p:pic>
    </p:spTree>
    <p:extLst>
      <p:ext uri="{BB962C8B-B14F-4D97-AF65-F5344CB8AC3E}">
        <p14:creationId xmlns:p14="http://schemas.microsoft.com/office/powerpoint/2010/main" val="17707524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6590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transactions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Controlling transactions using isolation levels</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6858"/>
            <a:ext cx="11583412" cy="375552"/>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a developer can control transactions by setting an isolation level, as described here:</a:t>
            </a:r>
          </a:p>
        </p:txBody>
      </p:sp>
      <p:graphicFrame>
        <p:nvGraphicFramePr>
          <p:cNvPr id="3" name="Table 4">
            <a:extLst>
              <a:ext uri="{FF2B5EF4-FFF2-40B4-BE49-F238E27FC236}">
                <a16:creationId xmlns:a16="http://schemas.microsoft.com/office/drawing/2014/main" id="{0CD22F84-FE51-458C-B751-7B272BCCA47B}"/>
              </a:ext>
            </a:extLst>
          </p:cNvPr>
          <p:cNvGraphicFramePr>
            <a:graphicFrameLocks noGrp="1"/>
          </p:cNvGraphicFramePr>
          <p:nvPr>
            <p:extLst>
              <p:ext uri="{D42A27DB-BD31-4B8C-83A1-F6EECF244321}">
                <p14:modId xmlns:p14="http://schemas.microsoft.com/office/powerpoint/2010/main" val="3953569567"/>
              </p:ext>
            </p:extLst>
          </p:nvPr>
        </p:nvGraphicFramePr>
        <p:xfrm>
          <a:off x="360937" y="1469474"/>
          <a:ext cx="8514839" cy="4455160"/>
        </p:xfrm>
        <a:graphic>
          <a:graphicData uri="http://schemas.openxmlformats.org/drawingml/2006/table">
            <a:tbl>
              <a:tblPr firstRow="1" bandRow="1">
                <a:tableStyleId>{5C22544A-7EE6-4342-B048-85BDC9FD1C3A}</a:tableStyleId>
              </a:tblPr>
              <a:tblGrid>
                <a:gridCol w="2070387">
                  <a:extLst>
                    <a:ext uri="{9D8B030D-6E8A-4147-A177-3AD203B41FA5}">
                      <a16:colId xmlns:a16="http://schemas.microsoft.com/office/drawing/2014/main" val="2759779246"/>
                    </a:ext>
                  </a:extLst>
                </a:gridCol>
                <a:gridCol w="3498589">
                  <a:extLst>
                    <a:ext uri="{9D8B030D-6E8A-4147-A177-3AD203B41FA5}">
                      <a16:colId xmlns:a16="http://schemas.microsoft.com/office/drawing/2014/main" val="793445057"/>
                    </a:ext>
                  </a:extLst>
                </a:gridCol>
                <a:gridCol w="2945863">
                  <a:extLst>
                    <a:ext uri="{9D8B030D-6E8A-4147-A177-3AD203B41FA5}">
                      <a16:colId xmlns:a16="http://schemas.microsoft.com/office/drawing/2014/main" val="1269946404"/>
                    </a:ext>
                  </a:extLst>
                </a:gridCol>
              </a:tblGrid>
              <a:tr h="370840">
                <a:tc>
                  <a:txBody>
                    <a:bodyPr/>
                    <a:lstStyle/>
                    <a:p>
                      <a:r>
                        <a:rPr lang="it-IT" sz="1400" dirty="0" err="1">
                          <a:latin typeface="Arial" panose="020B0604020202020204" pitchFamily="34" charset="0"/>
                          <a:cs typeface="Arial" panose="020B0604020202020204" pitchFamily="34" charset="0"/>
                        </a:rPr>
                        <a:t>Isolation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level</a:t>
                      </a:r>
                      <a:endParaRPr lang="it-IT" sz="1400" dirty="0">
                        <a:latin typeface="Arial" panose="020B0604020202020204" pitchFamily="34" charset="0"/>
                        <a:cs typeface="Arial" panose="020B0604020202020204" pitchFamily="34" charset="0"/>
                      </a:endParaRPr>
                    </a:p>
                  </a:txBody>
                  <a:tcPr/>
                </a:tc>
                <a:tc>
                  <a:txBody>
                    <a:bodyPr/>
                    <a:lstStyle/>
                    <a:p>
                      <a:r>
                        <a:rPr lang="it-IT" sz="1400" dirty="0">
                          <a:latin typeface="Arial" panose="020B0604020202020204" pitchFamily="34" charset="0"/>
                          <a:cs typeface="Arial" panose="020B0604020202020204" pitchFamily="34" charset="0"/>
                        </a:rPr>
                        <a:t>Lock(s)</a:t>
                      </a:r>
                    </a:p>
                  </a:txBody>
                  <a:tcPr/>
                </a:tc>
                <a:tc>
                  <a:txBody>
                    <a:bodyPr/>
                    <a:lstStyle/>
                    <a:p>
                      <a:r>
                        <a:rPr lang="it-IT" sz="1400" dirty="0" err="1">
                          <a:latin typeface="Arial" panose="020B0604020202020204" pitchFamily="34" charset="0"/>
                          <a:cs typeface="Arial" panose="020B0604020202020204" pitchFamily="34" charset="0"/>
                        </a:rPr>
                        <a:t>Integrity</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problems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allowed</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2725110"/>
                  </a:ext>
                </a:extLst>
              </a:tr>
              <a:tr h="370840">
                <a:tc>
                  <a:txBody>
                    <a:bodyPr/>
                    <a:lstStyle/>
                    <a:p>
                      <a:r>
                        <a:rPr lang="it-IT" sz="1400" dirty="0" err="1">
                          <a:latin typeface="Courier New" panose="02070309020205020404" pitchFamily="49" charset="0"/>
                          <a:cs typeface="Courier New" panose="02070309020205020404" pitchFamily="49" charset="0"/>
                        </a:rPr>
                        <a:t>ReadUncommitted</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a:latin typeface="Arial" panose="020B0604020202020204" pitchFamily="34" charset="0"/>
                          <a:cs typeface="Arial" panose="020B0604020202020204" pitchFamily="34" charset="0"/>
                        </a:rPr>
                        <a:t>None</a:t>
                      </a:r>
                    </a:p>
                  </a:txBody>
                  <a:tcPr/>
                </a:tc>
                <a:tc>
                  <a:txBody>
                    <a:bodyPr/>
                    <a:lstStyle/>
                    <a:p>
                      <a:r>
                        <a:rPr lang="en-US" sz="1400" dirty="0">
                          <a:latin typeface="Arial" panose="020B0604020202020204" pitchFamily="34" charset="0"/>
                          <a:cs typeface="Arial" panose="020B0604020202020204" pitchFamily="34" charset="0"/>
                        </a:rPr>
                        <a:t>Dirty reads, nonrepeatable reads, and phantom read</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58451091"/>
                  </a:ext>
                </a:extLst>
              </a:tr>
              <a:tr h="370840">
                <a:tc>
                  <a:txBody>
                    <a:bodyPr/>
                    <a:lstStyle/>
                    <a:p>
                      <a:r>
                        <a:rPr lang="it-IT" sz="1400" dirty="0" err="1">
                          <a:latin typeface="Courier New" panose="02070309020205020404" pitchFamily="49" charset="0"/>
                          <a:cs typeface="Courier New" panose="02070309020205020404" pitchFamily="49" charset="0"/>
                        </a:rPr>
                        <a:t>ReadCommitted</a:t>
                      </a:r>
                      <a:endParaRPr lang="it-IT" sz="1400" dirty="0">
                        <a:latin typeface="Courier New" panose="02070309020205020404" pitchFamily="49" charset="0"/>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When editing, it applies read lock(s) to block other users from reading the record(s) until the transaction ends</a:t>
                      </a:r>
                      <a:endParaRPr lang="it-IT"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Nonrepeatable reads and phantom read</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30084683"/>
                  </a:ext>
                </a:extLst>
              </a:tr>
              <a:tr h="370840">
                <a:tc>
                  <a:txBody>
                    <a:bodyPr/>
                    <a:lstStyle/>
                    <a:p>
                      <a:r>
                        <a:rPr lang="it-IT" sz="1400" dirty="0" err="1">
                          <a:latin typeface="Courier New" panose="02070309020205020404" pitchFamily="49" charset="0"/>
                          <a:cs typeface="Courier New" panose="02070309020205020404" pitchFamily="49" charset="0"/>
                        </a:rPr>
                        <a:t>RepeatableRead</a:t>
                      </a:r>
                      <a:endParaRPr lang="it-IT" sz="1400" dirty="0">
                        <a:latin typeface="Courier New" panose="02070309020205020404" pitchFamily="49" charset="0"/>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When reading, it applies edit lock(s) to block other users from editing the record(s) until the transaction ends</a:t>
                      </a:r>
                      <a:endParaRPr lang="it-IT" sz="1400" dirty="0">
                        <a:latin typeface="Arial" panose="020B0604020202020204" pitchFamily="34" charset="0"/>
                        <a:cs typeface="Arial" panose="020B0604020202020204" pitchFamily="34" charset="0"/>
                      </a:endParaRPr>
                    </a:p>
                  </a:txBody>
                  <a:tcPr/>
                </a:tc>
                <a:tc>
                  <a:txBody>
                    <a:bodyPr/>
                    <a:lstStyle/>
                    <a:p>
                      <a:r>
                        <a:rPr lang="it-IT" sz="1400" dirty="0">
                          <a:latin typeface="Arial" panose="020B0604020202020204" pitchFamily="34" charset="0"/>
                          <a:cs typeface="Arial" panose="020B0604020202020204" pitchFamily="34" charset="0"/>
                        </a:rPr>
                        <a:t>Phantom </a:t>
                      </a:r>
                      <a:r>
                        <a:rPr lang="it-IT" sz="1400" dirty="0" err="1">
                          <a:latin typeface="Arial" panose="020B0604020202020204" pitchFamily="34" charset="0"/>
                          <a:cs typeface="Arial" panose="020B0604020202020204" pitchFamily="34" charset="0"/>
                        </a:rPr>
                        <a:t>read</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21309115"/>
                  </a:ext>
                </a:extLst>
              </a:tr>
              <a:tr h="370840">
                <a:tc>
                  <a:txBody>
                    <a:bodyPr/>
                    <a:lstStyle/>
                    <a:p>
                      <a:r>
                        <a:rPr lang="it-IT" sz="1400" dirty="0" err="1">
                          <a:latin typeface="Courier New" panose="02070309020205020404" pitchFamily="49" charset="0"/>
                          <a:cs typeface="Courier New" panose="02070309020205020404" pitchFamily="49" charset="0"/>
                        </a:rPr>
                        <a:t>Serializable</a:t>
                      </a:r>
                      <a:endParaRPr lang="it-IT" sz="1400" dirty="0">
                        <a:latin typeface="Courier New" panose="02070309020205020404" pitchFamily="49" charset="0"/>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Applies key-range locks to prevent any action that would affect the results, including inserts and deletes</a:t>
                      </a:r>
                      <a:endParaRPr lang="it-IT" sz="1400" dirty="0">
                        <a:latin typeface="Arial" panose="020B0604020202020204" pitchFamily="34" charset="0"/>
                        <a:cs typeface="Arial" panose="020B0604020202020204" pitchFamily="34" charset="0"/>
                      </a:endParaRPr>
                    </a:p>
                  </a:txBody>
                  <a:tcPr/>
                </a:tc>
                <a:tc>
                  <a:txBody>
                    <a:bodyPr/>
                    <a:lstStyle/>
                    <a:p>
                      <a:r>
                        <a:rPr lang="it-IT" sz="1400" dirty="0">
                          <a:latin typeface="Arial" panose="020B0604020202020204" pitchFamily="34" charset="0"/>
                          <a:cs typeface="Arial" panose="020B0604020202020204" pitchFamily="34" charset="0"/>
                        </a:rPr>
                        <a:t>None</a:t>
                      </a:r>
                    </a:p>
                  </a:txBody>
                  <a:tcPr/>
                </a:tc>
                <a:extLst>
                  <a:ext uri="{0D108BD9-81ED-4DB2-BD59-A6C34878D82A}">
                    <a16:rowId xmlns:a16="http://schemas.microsoft.com/office/drawing/2014/main" val="3690730693"/>
                  </a:ext>
                </a:extLst>
              </a:tr>
              <a:tr h="370840">
                <a:tc>
                  <a:txBody>
                    <a:bodyPr/>
                    <a:lstStyle/>
                    <a:p>
                      <a:r>
                        <a:rPr lang="it-IT" sz="1400" dirty="0">
                          <a:latin typeface="Courier New" panose="02070309020205020404" pitchFamily="49" charset="0"/>
                          <a:cs typeface="Courier New" panose="02070309020205020404" pitchFamily="49" charset="0"/>
                        </a:rPr>
                        <a:t>Snapshot</a:t>
                      </a:r>
                    </a:p>
                  </a:txBody>
                  <a:tcPr/>
                </a:tc>
                <a:tc>
                  <a:txBody>
                    <a:bodyPr/>
                    <a:lstStyle/>
                    <a:p>
                      <a:r>
                        <a:rPr lang="it-IT" sz="1400" dirty="0">
                          <a:latin typeface="Arial" panose="020B0604020202020204" pitchFamily="34" charset="0"/>
                          <a:cs typeface="Arial" panose="020B0604020202020204" pitchFamily="34" charset="0"/>
                        </a:rPr>
                        <a:t>None, </a:t>
                      </a:r>
                      <a:r>
                        <a:rPr lang="it-IT" sz="1400" dirty="0" err="1">
                          <a:latin typeface="Arial" panose="020B0604020202020204" pitchFamily="34" charset="0"/>
                          <a:cs typeface="Arial" panose="020B0604020202020204" pitchFamily="34" charset="0"/>
                        </a:rPr>
                        <a:t>it</a:t>
                      </a:r>
                      <a:r>
                        <a:rPr lang="it-IT"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specifies that data read within a transaction will never reflect changes made by other simultaneous transactions. The transaction uses the data row versions that exist when the transaction begins.</a:t>
                      </a:r>
                      <a:endParaRPr lang="it-IT" sz="1400" dirty="0">
                        <a:latin typeface="Arial" panose="020B0604020202020204" pitchFamily="34" charset="0"/>
                        <a:cs typeface="Arial" panose="020B0604020202020204" pitchFamily="34" charset="0"/>
                      </a:endParaRPr>
                    </a:p>
                  </a:txBody>
                  <a:tcPr/>
                </a:tc>
                <a:tc>
                  <a:txBody>
                    <a:bodyPr/>
                    <a:lstStyle/>
                    <a:p>
                      <a:r>
                        <a:rPr lang="it-IT" sz="1400" dirty="0">
                          <a:latin typeface="Arial" panose="020B0604020202020204" pitchFamily="34" charset="0"/>
                          <a:cs typeface="Arial" panose="020B0604020202020204" pitchFamily="34" charset="0"/>
                        </a:rPr>
                        <a:t>None</a:t>
                      </a:r>
                    </a:p>
                  </a:txBody>
                  <a:tcPr/>
                </a:tc>
                <a:extLst>
                  <a:ext uri="{0D108BD9-81ED-4DB2-BD59-A6C34878D82A}">
                    <a16:rowId xmlns:a16="http://schemas.microsoft.com/office/drawing/2014/main" val="2280953680"/>
                  </a:ext>
                </a:extLst>
              </a:tr>
            </a:tbl>
          </a:graphicData>
        </a:graphic>
      </p:graphicFrame>
      <p:pic>
        <p:nvPicPr>
          <p:cNvPr id="5" name="Picture 4">
            <a:extLst>
              <a:ext uri="{FF2B5EF4-FFF2-40B4-BE49-F238E27FC236}">
                <a16:creationId xmlns:a16="http://schemas.microsoft.com/office/drawing/2014/main" id="{12D176C3-A747-47C6-8FD0-256E15F7B1E3}"/>
              </a:ext>
            </a:extLst>
          </p:cNvPr>
          <p:cNvPicPr>
            <a:picLocks noChangeAspect="1"/>
          </p:cNvPicPr>
          <p:nvPr/>
        </p:nvPicPr>
        <p:blipFill>
          <a:blip r:embed="rId2"/>
          <a:stretch>
            <a:fillRect/>
          </a:stretch>
        </p:blipFill>
        <p:spPr>
          <a:xfrm>
            <a:off x="6857999" y="3900815"/>
            <a:ext cx="5086350" cy="2552700"/>
          </a:xfrm>
          <a:prstGeom prst="rect">
            <a:avLst/>
          </a:prstGeom>
          <a:ln>
            <a:solidFill>
              <a:schemeClr val="bg1"/>
            </a:solidFill>
          </a:ln>
        </p:spPr>
      </p:pic>
    </p:spTree>
    <p:extLst>
      <p:ext uri="{BB962C8B-B14F-4D97-AF65-F5344CB8AC3E}">
        <p14:creationId xmlns:p14="http://schemas.microsoft.com/office/powerpoint/2010/main" val="9951535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6590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transactions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Dirty read</a:t>
            </a:r>
          </a:p>
        </p:txBody>
      </p:sp>
      <p:pic>
        <p:nvPicPr>
          <p:cNvPr id="5" name="Picture 4">
            <a:extLst>
              <a:ext uri="{FF2B5EF4-FFF2-40B4-BE49-F238E27FC236}">
                <a16:creationId xmlns:a16="http://schemas.microsoft.com/office/drawing/2014/main" id="{06898482-205B-46F7-B03E-1846E1050780}"/>
              </a:ext>
            </a:extLst>
          </p:cNvPr>
          <p:cNvPicPr>
            <a:picLocks noChangeAspect="1"/>
          </p:cNvPicPr>
          <p:nvPr/>
        </p:nvPicPr>
        <p:blipFill>
          <a:blip r:embed="rId2"/>
          <a:stretch>
            <a:fillRect/>
          </a:stretch>
        </p:blipFill>
        <p:spPr>
          <a:xfrm>
            <a:off x="4944051" y="2115312"/>
            <a:ext cx="7000298" cy="3828288"/>
          </a:xfrm>
          <a:prstGeom prst="rect">
            <a:avLst/>
          </a:prstGeom>
        </p:spPr>
      </p:pic>
      <p:sp>
        <p:nvSpPr>
          <p:cNvPr id="9" name="TextBox 8">
            <a:extLst>
              <a:ext uri="{FF2B5EF4-FFF2-40B4-BE49-F238E27FC236}">
                <a16:creationId xmlns:a16="http://schemas.microsoft.com/office/drawing/2014/main" id="{594A7A8F-FCEE-4F6D-B2A7-50F286A44995}"/>
              </a:ext>
            </a:extLst>
          </p:cNvPr>
          <p:cNvSpPr txBox="1"/>
          <p:nvPr/>
        </p:nvSpPr>
        <p:spPr>
          <a:xfrm>
            <a:off x="225552" y="2060448"/>
            <a:ext cx="4669536" cy="4185761"/>
          </a:xfrm>
          <a:prstGeom prst="rect">
            <a:avLst/>
          </a:prstGeom>
          <a:noFill/>
        </p:spPr>
        <p:txBody>
          <a:bodyPr wrap="square">
            <a:spAutoFit/>
          </a:bodyPr>
          <a:lstStyle/>
          <a:p>
            <a:pPr marL="342900" indent="-342900">
              <a:buFont typeface="+mj-lt"/>
              <a:buAutoNum type="arabicPeriod"/>
            </a:pPr>
            <a:r>
              <a:rPr lang="en-US" sz="1400" dirty="0">
                <a:latin typeface="Arial" panose="020B0604020202020204" pitchFamily="34" charset="0"/>
                <a:cs typeface="Arial" panose="020B0604020202020204" pitchFamily="34" charset="0"/>
              </a:rPr>
              <a:t>Alice and Bob start two database transactions.</a:t>
            </a:r>
          </a:p>
          <a:p>
            <a:pPr marL="342900" indent="-342900">
              <a:buFont typeface="+mj-lt"/>
              <a:buAutoNum type="arabicPeriod"/>
            </a:pPr>
            <a:r>
              <a:rPr lang="en-US" sz="1400" dirty="0">
                <a:latin typeface="Arial" panose="020B0604020202020204" pitchFamily="34" charset="0"/>
                <a:cs typeface="Arial" panose="020B0604020202020204" pitchFamily="34" charset="0"/>
              </a:rPr>
              <a:t>Alice modifies the title of a given post record.</a:t>
            </a:r>
          </a:p>
          <a:p>
            <a:pPr marL="342900" indent="-342900">
              <a:buFont typeface="+mj-lt"/>
              <a:buAutoNum type="arabicPeriod"/>
            </a:pPr>
            <a:r>
              <a:rPr lang="en-US" sz="1400" dirty="0">
                <a:latin typeface="Arial" panose="020B0604020202020204" pitchFamily="34" charset="0"/>
                <a:cs typeface="Arial" panose="020B0604020202020204" pitchFamily="34" charset="0"/>
              </a:rPr>
              <a:t>Bob reads the uncommitted post record.</a:t>
            </a:r>
          </a:p>
          <a:p>
            <a:pPr marL="342900" indent="-342900">
              <a:buFont typeface="+mj-lt"/>
              <a:buAutoNum type="arabicPeriod"/>
            </a:pPr>
            <a:r>
              <a:rPr lang="en-US" sz="1400" dirty="0">
                <a:latin typeface="Arial" panose="020B0604020202020204" pitchFamily="34" charset="0"/>
                <a:cs typeface="Arial" panose="020B0604020202020204" pitchFamily="34" charset="0"/>
              </a:rPr>
              <a:t>If Alice commits her transaction, everything is fine. But if Alice rolls back, then Bob will see a record version that no longer exists in the database transaction log</a:t>
            </a:r>
          </a:p>
          <a:p>
            <a:pPr marL="342900" indent="-342900">
              <a:buFont typeface="+mj-lt"/>
              <a:buAutoNum type="arabicPeriod"/>
            </a:pPr>
            <a:endParaRPr lang="en-US" sz="1400" dirty="0">
              <a:latin typeface="Arial" panose="020B0604020202020204" pitchFamily="34" charset="0"/>
              <a:cs typeface="Arial" panose="020B0604020202020204" pitchFamily="34" charset="0"/>
            </a:endParaRPr>
          </a:p>
          <a:p>
            <a:pPr marL="342900" indent="-342900">
              <a:buFont typeface="+mj-lt"/>
              <a:buAutoNum type="arabicPeriod"/>
            </a:pP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to prevent dirty reads, the database engine must hide uncommitted changes from all other concurrent transactions</a:t>
            </a:r>
          </a:p>
          <a:p>
            <a:r>
              <a:rPr lang="en-US" sz="1400" dirty="0">
                <a:latin typeface="Arial" panose="020B0604020202020204" pitchFamily="34" charset="0"/>
                <a:cs typeface="Arial" panose="020B0604020202020204" pitchFamily="34" charset="0"/>
              </a:rPr>
              <a:t>each transaction is allowed to see its own changes because otherwise the read-your-own-writes consistency guarantee is compromised</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Read Committed, Repeatable Read, Serializable isolation levels use the </a:t>
            </a:r>
            <a:r>
              <a:rPr lang="en-US" sz="1400" i="1" dirty="0">
                <a:latin typeface="Arial" panose="020B0604020202020204" pitchFamily="34" charset="0"/>
                <a:cs typeface="Arial" panose="020B0604020202020204" pitchFamily="34" charset="0"/>
              </a:rPr>
              <a:t>undo log </a:t>
            </a:r>
            <a:r>
              <a:rPr lang="en-US" sz="1400" dirty="0">
                <a:latin typeface="Arial" panose="020B0604020202020204" pitchFamily="34" charset="0"/>
                <a:cs typeface="Arial" panose="020B0604020202020204" pitchFamily="34" charset="0"/>
              </a:rPr>
              <a:t>which already captures the previous version of every uncommitted record</a:t>
            </a:r>
            <a:endParaRPr lang="it-IT"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7247C10-7800-4A9A-8CF1-1A5D49866E99}"/>
              </a:ext>
            </a:extLst>
          </p:cNvPr>
          <p:cNvSpPr txBox="1"/>
          <p:nvPr/>
        </p:nvSpPr>
        <p:spPr>
          <a:xfrm>
            <a:off x="360937" y="928565"/>
            <a:ext cx="11583412" cy="375552"/>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taking a business decision on a value that has not been committed is risky because uncommitted changes might get rolled back</a:t>
            </a:r>
          </a:p>
        </p:txBody>
      </p:sp>
    </p:spTree>
    <p:extLst>
      <p:ext uri="{BB962C8B-B14F-4D97-AF65-F5344CB8AC3E}">
        <p14:creationId xmlns:p14="http://schemas.microsoft.com/office/powerpoint/2010/main" val="26564049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6590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transactions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Non repeatable read</a:t>
            </a:r>
          </a:p>
        </p:txBody>
      </p:sp>
      <p:sp>
        <p:nvSpPr>
          <p:cNvPr id="9" name="TextBox 8">
            <a:extLst>
              <a:ext uri="{FF2B5EF4-FFF2-40B4-BE49-F238E27FC236}">
                <a16:creationId xmlns:a16="http://schemas.microsoft.com/office/drawing/2014/main" id="{594A7A8F-FCEE-4F6D-B2A7-50F286A44995}"/>
              </a:ext>
            </a:extLst>
          </p:cNvPr>
          <p:cNvSpPr txBox="1"/>
          <p:nvPr/>
        </p:nvSpPr>
        <p:spPr>
          <a:xfrm>
            <a:off x="225552" y="2060448"/>
            <a:ext cx="4669536" cy="3539430"/>
          </a:xfrm>
          <a:prstGeom prst="rect">
            <a:avLst/>
          </a:prstGeom>
          <a:noFill/>
        </p:spPr>
        <p:txBody>
          <a:bodyPr wrap="square">
            <a:spAutoFit/>
          </a:bodyPr>
          <a:lstStyle/>
          <a:p>
            <a:pPr marL="342900" indent="-342900">
              <a:buFont typeface="+mj-lt"/>
              <a:buAutoNum type="arabicPeriod"/>
            </a:pPr>
            <a:r>
              <a:rPr lang="en-US" sz="1400" dirty="0">
                <a:latin typeface="Arial" panose="020B0604020202020204" pitchFamily="34" charset="0"/>
                <a:cs typeface="Arial" panose="020B0604020202020204" pitchFamily="34" charset="0"/>
              </a:rPr>
              <a:t>Alice and Bob start two database transactions.</a:t>
            </a:r>
          </a:p>
          <a:p>
            <a:pPr marL="342900" indent="-342900">
              <a:buFont typeface="+mj-lt"/>
              <a:buAutoNum type="arabicPeriod"/>
            </a:pPr>
            <a:r>
              <a:rPr lang="en-US" sz="1400" dirty="0">
                <a:latin typeface="Arial" panose="020B0604020202020204" pitchFamily="34" charset="0"/>
                <a:cs typeface="Arial" panose="020B0604020202020204" pitchFamily="34" charset="0"/>
              </a:rPr>
              <a:t>Bob reads the post record and title column value is Transactions.</a:t>
            </a:r>
          </a:p>
          <a:p>
            <a:pPr marL="342900" indent="-342900">
              <a:buFont typeface="+mj-lt"/>
              <a:buAutoNum type="arabicPeriod"/>
            </a:pPr>
            <a:r>
              <a:rPr lang="en-US" sz="1400" dirty="0">
                <a:latin typeface="Arial" panose="020B0604020202020204" pitchFamily="34" charset="0"/>
                <a:cs typeface="Arial" panose="020B0604020202020204" pitchFamily="34" charset="0"/>
              </a:rPr>
              <a:t>Alice modifies the title of a given post record to the value of ACID.</a:t>
            </a:r>
          </a:p>
          <a:p>
            <a:pPr marL="342900" indent="-342900">
              <a:buFont typeface="+mj-lt"/>
              <a:buAutoNum type="arabicPeriod"/>
            </a:pPr>
            <a:r>
              <a:rPr lang="en-US" sz="1400" dirty="0">
                <a:latin typeface="Arial" panose="020B0604020202020204" pitchFamily="34" charset="0"/>
                <a:cs typeface="Arial" panose="020B0604020202020204" pitchFamily="34" charset="0"/>
              </a:rPr>
              <a:t>Alice commits her database transaction.</a:t>
            </a:r>
          </a:p>
          <a:p>
            <a:pPr marL="342900" indent="-342900">
              <a:buFont typeface="+mj-lt"/>
              <a:buAutoNum type="arabicPeriod"/>
            </a:pPr>
            <a:r>
              <a:rPr lang="en-US" sz="1400" dirty="0">
                <a:latin typeface="Arial" panose="020B0604020202020204" pitchFamily="34" charset="0"/>
                <a:cs typeface="Arial" panose="020B0604020202020204" pitchFamily="34" charset="0"/>
              </a:rPr>
              <a:t>If Bob’s re-reads the post record, he will observe a different version of this table row.</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preventing this anomaly need to use a higher isolation level like Repeatable Read (which is the default in MySQL) or Serializable</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or, you can simply lock the database record using a share(read) lock or an exclusive lock if the underlying database does not support shared locks (e.g. Oracle)</a:t>
            </a:r>
            <a:endParaRPr lang="it-IT"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7247C10-7800-4A9A-8CF1-1A5D49866E99}"/>
              </a:ext>
            </a:extLst>
          </p:cNvPr>
          <p:cNvSpPr txBox="1"/>
          <p:nvPr/>
        </p:nvSpPr>
        <p:spPr>
          <a:xfrm>
            <a:off x="360937" y="928565"/>
            <a:ext cx="11583412" cy="698717"/>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if one transaction reads a database row without applying a shared lock on the newly fetched record, then a concurrent transaction might change this row before the first transaction has ended.</a:t>
            </a:r>
          </a:p>
        </p:txBody>
      </p:sp>
      <p:pic>
        <p:nvPicPr>
          <p:cNvPr id="2050" name="Picture 2" descr="Non-Repeatable Read">
            <a:extLst>
              <a:ext uri="{FF2B5EF4-FFF2-40B4-BE49-F238E27FC236}">
                <a16:creationId xmlns:a16="http://schemas.microsoft.com/office/drawing/2014/main" id="{4541D917-EF59-49B6-B6DD-2180DA96E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6635" y="2109417"/>
            <a:ext cx="6077714" cy="3834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0088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6590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transactions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Phantom read</a:t>
            </a:r>
          </a:p>
        </p:txBody>
      </p:sp>
      <p:sp>
        <p:nvSpPr>
          <p:cNvPr id="9" name="TextBox 8">
            <a:extLst>
              <a:ext uri="{FF2B5EF4-FFF2-40B4-BE49-F238E27FC236}">
                <a16:creationId xmlns:a16="http://schemas.microsoft.com/office/drawing/2014/main" id="{594A7A8F-FCEE-4F6D-B2A7-50F286A44995}"/>
              </a:ext>
            </a:extLst>
          </p:cNvPr>
          <p:cNvSpPr txBox="1"/>
          <p:nvPr/>
        </p:nvSpPr>
        <p:spPr>
          <a:xfrm>
            <a:off x="225552" y="2060448"/>
            <a:ext cx="5657088" cy="4401205"/>
          </a:xfrm>
          <a:prstGeom prst="rect">
            <a:avLst/>
          </a:prstGeom>
          <a:noFill/>
        </p:spPr>
        <p:txBody>
          <a:bodyPr wrap="square">
            <a:spAutoFit/>
          </a:bodyPr>
          <a:lstStyle/>
          <a:p>
            <a:pPr marL="342900" indent="-342900">
              <a:buFont typeface="+mj-lt"/>
              <a:buAutoNum type="arabicPeriod"/>
            </a:pPr>
            <a:r>
              <a:rPr lang="en-US" sz="1400" dirty="0">
                <a:latin typeface="Arial" panose="020B0604020202020204" pitchFamily="34" charset="0"/>
                <a:cs typeface="Arial" panose="020B0604020202020204" pitchFamily="34" charset="0"/>
              </a:rPr>
              <a:t>Alice and Bob start two database transactions.</a:t>
            </a:r>
          </a:p>
          <a:p>
            <a:pPr marL="342900" indent="-342900">
              <a:buFont typeface="+mj-lt"/>
              <a:buAutoNum type="arabicPeriod"/>
            </a:pPr>
            <a:r>
              <a:rPr lang="en-US" sz="1400" dirty="0">
                <a:latin typeface="Arial" panose="020B0604020202020204" pitchFamily="34" charset="0"/>
                <a:cs typeface="Arial" panose="020B0604020202020204" pitchFamily="34" charset="0"/>
              </a:rPr>
              <a:t>Bob’s reads all the </a:t>
            </a:r>
            <a:r>
              <a:rPr lang="en-US" sz="1400" dirty="0" err="1">
                <a:latin typeface="Courier New" panose="02070309020205020404" pitchFamily="49" charset="0"/>
                <a:cs typeface="Courier New" panose="02070309020205020404" pitchFamily="49" charset="0"/>
              </a:rPr>
              <a:t>post_comment</a:t>
            </a:r>
            <a:r>
              <a:rPr lang="en-US" sz="1400" dirty="0">
                <a:latin typeface="Courier New" panose="02070309020205020404" pitchFamily="49" charset="0"/>
                <a:cs typeface="Courier New" panose="02070309020205020404" pitchFamily="49" charset="0"/>
              </a:rPr>
              <a:t> </a:t>
            </a:r>
            <a:r>
              <a:rPr lang="en-US" sz="1400" dirty="0">
                <a:latin typeface="Arial" panose="020B0604020202020204" pitchFamily="34" charset="0"/>
                <a:cs typeface="Arial" panose="020B0604020202020204" pitchFamily="34" charset="0"/>
              </a:rPr>
              <a:t>records associated with the </a:t>
            </a:r>
            <a:r>
              <a:rPr lang="en-US" sz="1400" dirty="0">
                <a:latin typeface="Courier New" panose="02070309020205020404" pitchFamily="49" charset="0"/>
                <a:cs typeface="Courier New" panose="02070309020205020404" pitchFamily="49" charset="0"/>
              </a:rPr>
              <a:t>post row </a:t>
            </a:r>
            <a:r>
              <a:rPr lang="en-US" sz="1400" dirty="0">
                <a:latin typeface="Arial" panose="020B0604020202020204" pitchFamily="34" charset="0"/>
                <a:cs typeface="Arial" panose="020B0604020202020204" pitchFamily="34" charset="0"/>
              </a:rPr>
              <a:t>with the identifier value of 1.</a:t>
            </a:r>
          </a:p>
          <a:p>
            <a:pPr marL="342900" indent="-342900">
              <a:buFont typeface="+mj-lt"/>
              <a:buAutoNum type="arabicPeriod"/>
            </a:pPr>
            <a:r>
              <a:rPr lang="en-US" sz="1400" dirty="0">
                <a:latin typeface="Arial" panose="020B0604020202020204" pitchFamily="34" charset="0"/>
                <a:cs typeface="Arial" panose="020B0604020202020204" pitchFamily="34" charset="0"/>
              </a:rPr>
              <a:t>Alice adds a new </a:t>
            </a:r>
            <a:r>
              <a:rPr lang="en-US" sz="1400" dirty="0" err="1">
                <a:latin typeface="Courier New" panose="02070309020205020404" pitchFamily="49" charset="0"/>
                <a:cs typeface="Courier New" panose="02070309020205020404" pitchFamily="49" charset="0"/>
              </a:rPr>
              <a:t>post_comment</a:t>
            </a:r>
            <a:r>
              <a:rPr lang="en-US" sz="1400" dirty="0">
                <a:latin typeface="Courier New" panose="02070309020205020404" pitchFamily="49" charset="0"/>
                <a:cs typeface="Courier New" panose="02070309020205020404" pitchFamily="49" charset="0"/>
              </a:rPr>
              <a:t> </a:t>
            </a:r>
            <a:r>
              <a:rPr lang="en-US" sz="1400" dirty="0">
                <a:latin typeface="Arial" panose="020B0604020202020204" pitchFamily="34" charset="0"/>
                <a:cs typeface="Arial" panose="020B0604020202020204" pitchFamily="34" charset="0"/>
              </a:rPr>
              <a:t>record which is associated with the </a:t>
            </a:r>
            <a:r>
              <a:rPr lang="en-US" sz="1400" dirty="0">
                <a:latin typeface="Courier New" panose="02070309020205020404" pitchFamily="49" charset="0"/>
                <a:cs typeface="Courier New" panose="02070309020205020404" pitchFamily="49" charset="0"/>
              </a:rPr>
              <a:t>post row </a:t>
            </a:r>
            <a:r>
              <a:rPr lang="en-US" sz="1400" dirty="0">
                <a:latin typeface="Arial" panose="020B0604020202020204" pitchFamily="34" charset="0"/>
                <a:cs typeface="Arial" panose="020B0604020202020204" pitchFamily="34" charset="0"/>
              </a:rPr>
              <a:t>having the identifier value of 1.</a:t>
            </a:r>
          </a:p>
          <a:p>
            <a:pPr marL="342900" indent="-342900">
              <a:buFont typeface="+mj-lt"/>
              <a:buAutoNum type="arabicPeriod"/>
            </a:pPr>
            <a:r>
              <a:rPr lang="en-US" sz="1400" dirty="0">
                <a:latin typeface="Arial" panose="020B0604020202020204" pitchFamily="34" charset="0"/>
                <a:cs typeface="Arial" panose="020B0604020202020204" pitchFamily="34" charset="0"/>
              </a:rPr>
              <a:t>Alice commits her database transaction.</a:t>
            </a:r>
          </a:p>
          <a:p>
            <a:pPr marL="342900" indent="-342900">
              <a:buFont typeface="+mj-lt"/>
              <a:buAutoNum type="arabicPeriod"/>
            </a:pPr>
            <a:r>
              <a:rPr lang="en-US" sz="1400" dirty="0">
                <a:latin typeface="Arial" panose="020B0604020202020204" pitchFamily="34" charset="0"/>
                <a:cs typeface="Arial" panose="020B0604020202020204" pitchFamily="34" charset="0"/>
              </a:rPr>
              <a:t>If Bob’s re-reads the </a:t>
            </a:r>
            <a:r>
              <a:rPr lang="en-US" sz="1400" dirty="0" err="1">
                <a:latin typeface="Courier New" panose="02070309020205020404" pitchFamily="49" charset="0"/>
                <a:cs typeface="Courier New" panose="02070309020205020404" pitchFamily="49" charset="0"/>
              </a:rPr>
              <a:t>post_comment</a:t>
            </a:r>
            <a:r>
              <a:rPr lang="en-US" sz="1400" dirty="0">
                <a:latin typeface="Courier New" panose="02070309020205020404" pitchFamily="49" charset="0"/>
                <a:cs typeface="Courier New" panose="02070309020205020404" pitchFamily="49" charset="0"/>
              </a:rPr>
              <a:t> </a:t>
            </a:r>
            <a:r>
              <a:rPr lang="en-US" sz="1400" dirty="0">
                <a:latin typeface="Arial" panose="020B0604020202020204" pitchFamily="34" charset="0"/>
                <a:cs typeface="Arial" panose="020B0604020202020204" pitchFamily="34" charset="0"/>
              </a:rPr>
              <a:t>records having the </a:t>
            </a:r>
            <a:r>
              <a:rPr lang="en-US" sz="1400" dirty="0" err="1">
                <a:latin typeface="Courier New" panose="02070309020205020404" pitchFamily="49" charset="0"/>
                <a:cs typeface="Courier New" panose="02070309020205020404" pitchFamily="49" charset="0"/>
              </a:rPr>
              <a:t>post_id</a:t>
            </a:r>
            <a:r>
              <a:rPr lang="en-US" sz="1400" dirty="0">
                <a:latin typeface="Courier New" panose="02070309020205020404" pitchFamily="49" charset="0"/>
                <a:cs typeface="Courier New" panose="02070309020205020404" pitchFamily="49" charset="0"/>
              </a:rPr>
              <a:t> </a:t>
            </a:r>
            <a:r>
              <a:rPr lang="en-US" sz="1400" dirty="0">
                <a:latin typeface="Arial" panose="020B0604020202020204" pitchFamily="34" charset="0"/>
                <a:cs typeface="Arial" panose="020B0604020202020204" pitchFamily="34" charset="0"/>
              </a:rPr>
              <a:t>column value equal to 1, he will observe a different version of this result set</a:t>
            </a:r>
          </a:p>
          <a:p>
            <a:pPr marL="342900" indent="-342900">
              <a:buFont typeface="+mj-lt"/>
              <a:buAutoNum type="arabicPeriod"/>
            </a:pPr>
            <a:endParaRPr lang="it-IT"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This phenomenon is typical for both Read Uncommitted, Read Committed and Repeatable Read isolation levels. </a:t>
            </a:r>
            <a:r>
              <a:rPr lang="en-US" sz="1400" b="1" dirty="0">
                <a:latin typeface="Arial" panose="020B0604020202020204" pitchFamily="34" charset="0"/>
                <a:cs typeface="Arial" panose="020B0604020202020204" pitchFamily="34" charset="0"/>
              </a:rPr>
              <a:t>The default isolation level being either Read Committed (Oracle, SQL Server or PostgreSQL) or Repeatable Read (MySQL) does not prevent this anomaly</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preventing this anomaly is fairly simple by using a higher isolation level like Serializable or if the underlying RDBMS supports predicate locks, you can simply lock the range of records using a share (read) lock or an exclusive (write) range lock</a:t>
            </a:r>
            <a:endParaRPr lang="it-IT"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7247C10-7800-4A9A-8CF1-1A5D49866E99}"/>
              </a:ext>
            </a:extLst>
          </p:cNvPr>
          <p:cNvSpPr txBox="1"/>
          <p:nvPr/>
        </p:nvSpPr>
        <p:spPr>
          <a:xfrm>
            <a:off x="360937" y="928565"/>
            <a:ext cx="11583412" cy="698717"/>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if a transaction makes a business decision based on a set of rows satisfying a given predicate, without range locks, a concurrent transaction might insert a record matching that particular predicate.</a:t>
            </a:r>
          </a:p>
        </p:txBody>
      </p:sp>
      <p:pic>
        <p:nvPicPr>
          <p:cNvPr id="3" name="Picture 2">
            <a:extLst>
              <a:ext uri="{FF2B5EF4-FFF2-40B4-BE49-F238E27FC236}">
                <a16:creationId xmlns:a16="http://schemas.microsoft.com/office/drawing/2014/main" id="{F5807CDA-0A0E-4DEE-AE11-83963352E5BC}"/>
              </a:ext>
            </a:extLst>
          </p:cNvPr>
          <p:cNvPicPr>
            <a:picLocks noChangeAspect="1"/>
          </p:cNvPicPr>
          <p:nvPr/>
        </p:nvPicPr>
        <p:blipFill>
          <a:blip r:embed="rId2"/>
          <a:stretch>
            <a:fillRect/>
          </a:stretch>
        </p:blipFill>
        <p:spPr>
          <a:xfrm>
            <a:off x="6092189" y="2109417"/>
            <a:ext cx="5852160" cy="3840480"/>
          </a:xfrm>
          <a:prstGeom prst="rect">
            <a:avLst/>
          </a:prstGeom>
        </p:spPr>
      </p:pic>
    </p:spTree>
    <p:extLst>
      <p:ext uri="{BB962C8B-B14F-4D97-AF65-F5344CB8AC3E}">
        <p14:creationId xmlns:p14="http://schemas.microsoft.com/office/powerpoint/2010/main" val="23236416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65904" cy="369332"/>
          </a:xfrm>
          <a:prstGeom prst="rect">
            <a:avLst/>
          </a:prstGeom>
          <a:noFill/>
        </p:spPr>
        <p:txBody>
          <a:bodyPr wrap="none" rtlCol="0">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Code first EF Core models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Intro</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6858"/>
            <a:ext cx="11583412" cy="698717"/>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sometimes you will not have an existing database, instead, you define the EF Core model as </a:t>
            </a:r>
            <a:r>
              <a:rPr lang="en-US" sz="1400" i="1" dirty="0">
                <a:latin typeface="Arial" panose="020B0604020202020204" pitchFamily="34" charset="0"/>
                <a:cs typeface="Arial" panose="020B0604020202020204" pitchFamily="34" charset="0"/>
              </a:rPr>
              <a:t>Code First</a:t>
            </a:r>
            <a:r>
              <a:rPr lang="en-US" sz="1400" dirty="0">
                <a:latin typeface="Arial" panose="020B0604020202020204" pitchFamily="34" charset="0"/>
                <a:cs typeface="Arial" panose="020B0604020202020204" pitchFamily="34" charset="0"/>
              </a:rPr>
              <a:t>, and then EF Core can generate a matching database using create and drop APIs</a:t>
            </a:r>
          </a:p>
        </p:txBody>
      </p:sp>
      <p:sp>
        <p:nvSpPr>
          <p:cNvPr id="9" name="TextBox 8">
            <a:extLst>
              <a:ext uri="{FF2B5EF4-FFF2-40B4-BE49-F238E27FC236}">
                <a16:creationId xmlns:a16="http://schemas.microsoft.com/office/drawing/2014/main" id="{52AB1261-043B-4860-ADE8-342BCB50F1E3}"/>
              </a:ext>
            </a:extLst>
          </p:cNvPr>
          <p:cNvSpPr txBox="1"/>
          <p:nvPr/>
        </p:nvSpPr>
        <p:spPr>
          <a:xfrm>
            <a:off x="5742432" y="1912727"/>
            <a:ext cx="3480816" cy="1815882"/>
          </a:xfrm>
          <a:prstGeom prst="rect">
            <a:avLst/>
          </a:prstGeom>
          <a:solidFill>
            <a:srgbClr val="C00000"/>
          </a:solidFill>
          <a:ln>
            <a:noFill/>
          </a:ln>
        </p:spPr>
        <p:txBody>
          <a:bodyPr wrap="square">
            <a:spAutoFit/>
          </a:bodyPr>
          <a:lstStyle/>
          <a:p>
            <a:r>
              <a:rPr lang="en-US" sz="1600" dirty="0">
                <a:latin typeface="Arial" panose="020B0604020202020204" pitchFamily="34" charset="0"/>
                <a:cs typeface="Arial" panose="020B0604020202020204" pitchFamily="34" charset="0"/>
              </a:rPr>
              <a:t>IMPORTANT:</a:t>
            </a:r>
          </a:p>
          <a:p>
            <a:r>
              <a:rPr lang="en-US" sz="1600" dirty="0">
                <a:latin typeface="Arial" panose="020B0604020202020204" pitchFamily="34" charset="0"/>
                <a:cs typeface="Arial" panose="020B0604020202020204" pitchFamily="34" charset="0"/>
              </a:rPr>
              <a:t>the </a:t>
            </a:r>
            <a:r>
              <a:rPr lang="en-US" sz="1600" dirty="0">
                <a:latin typeface="Courier New" panose="02070309020205020404" pitchFamily="49" charset="0"/>
                <a:cs typeface="Courier New" panose="02070309020205020404" pitchFamily="49" charset="0"/>
              </a:rPr>
              <a:t>create</a:t>
            </a:r>
            <a:r>
              <a:rPr lang="en-US" sz="1600" dirty="0">
                <a:latin typeface="Arial" panose="020B0604020202020204" pitchFamily="34" charset="0"/>
                <a:cs typeface="Arial" panose="020B0604020202020204" pitchFamily="34" charset="0"/>
              </a:rPr>
              <a:t> and </a:t>
            </a:r>
            <a:r>
              <a:rPr lang="en-US" sz="1600" dirty="0">
                <a:latin typeface="Courier New" panose="02070309020205020404" pitchFamily="49" charset="0"/>
                <a:cs typeface="Courier New" panose="02070309020205020404" pitchFamily="49" charset="0"/>
              </a:rPr>
              <a:t>drop</a:t>
            </a:r>
            <a:r>
              <a:rPr lang="en-US" sz="1600" dirty="0">
                <a:latin typeface="Arial" panose="020B0604020202020204" pitchFamily="34" charset="0"/>
                <a:cs typeface="Arial" panose="020B0604020202020204" pitchFamily="34" charset="0"/>
              </a:rPr>
              <a:t> APIs should only be used during development</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once you release the app, you do not want it to delete a production database!</a:t>
            </a:r>
            <a:endParaRPr lang="it-I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93990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65904" cy="369332"/>
          </a:xfrm>
          <a:prstGeom prst="rect">
            <a:avLst/>
          </a:prstGeom>
          <a:noFill/>
        </p:spPr>
        <p:txBody>
          <a:bodyPr wrap="none" rtlCol="0">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Code first EF Core models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migrations</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6858"/>
            <a:ext cx="11583412" cy="3607206"/>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after publishing a project that uses a database, it is likely that you will later need to change your entity data model and therefore the database structure</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at that point, you should not use the </a:t>
            </a:r>
            <a:r>
              <a:rPr lang="en-US" sz="1400" dirty="0">
                <a:latin typeface="Courier New" panose="02070309020205020404" pitchFamily="49" charset="0"/>
                <a:cs typeface="Courier New" panose="02070309020205020404" pitchFamily="49" charset="0"/>
              </a:rPr>
              <a:t>Ensure</a:t>
            </a:r>
            <a:r>
              <a:rPr lang="en-US" sz="1400" dirty="0">
                <a:latin typeface="Arial" panose="020B0604020202020204" pitchFamily="34" charset="0"/>
                <a:cs typeface="Arial" panose="020B0604020202020204" pitchFamily="34" charset="0"/>
              </a:rPr>
              <a:t> methods</a:t>
            </a:r>
          </a:p>
          <a:p>
            <a:pPr>
              <a:lnSpc>
                <a:spcPct val="150000"/>
              </a:lnSpc>
            </a:pPr>
            <a:r>
              <a:rPr lang="en-US" sz="1400" dirty="0">
                <a:latin typeface="Arial" panose="020B0604020202020204" pitchFamily="34" charset="0"/>
                <a:cs typeface="Arial" panose="020B0604020202020204" pitchFamily="34" charset="0"/>
              </a:rPr>
              <a:t>instead, you need to use a system that allows you to incrementally update the database schema while preserving any existing data in the database</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b="1" dirty="0">
                <a:latin typeface="Arial" panose="020B0604020202020204" pitchFamily="34" charset="0"/>
                <a:cs typeface="Arial" panose="020B0604020202020204" pitchFamily="34" charset="0"/>
              </a:rPr>
              <a:t>EF Core migrations are that system</a:t>
            </a:r>
          </a:p>
          <a:p>
            <a:pPr>
              <a:lnSpc>
                <a:spcPct val="150000"/>
              </a:lnSpc>
            </a:pPr>
            <a:endParaRPr lang="en-US" sz="1400" b="1"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The migrations feature in EF Core provides a way to incrementally update the database schema to keep it in sync with the application's data model while preserving existing data in the database.</a:t>
            </a:r>
          </a:p>
        </p:txBody>
      </p:sp>
    </p:spTree>
    <p:extLst>
      <p:ext uri="{BB962C8B-B14F-4D97-AF65-F5344CB8AC3E}">
        <p14:creationId xmlns:p14="http://schemas.microsoft.com/office/powerpoint/2010/main" val="921454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65904" cy="369332"/>
          </a:xfrm>
          <a:prstGeom prst="rect">
            <a:avLst/>
          </a:prstGeom>
          <a:noFill/>
        </p:spPr>
        <p:txBody>
          <a:bodyPr wrap="none" rtlCol="0">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Code first EF Core models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migrations</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6858"/>
            <a:ext cx="11583412" cy="3607206"/>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at a high level, migrations function in the following way:</a:t>
            </a:r>
          </a:p>
          <a:p>
            <a:pPr>
              <a:lnSpc>
                <a:spcPct val="150000"/>
              </a:lnSpc>
            </a:pPr>
            <a:endParaRPr lang="en-US" sz="1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When a data model change is introduced, the developer uses EF Core tools to add a corresponding migration describing the updates necessary to keep the database schema in sync</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EF Core compares the current model against a snapshot of the old model to determine the differences and generates migration source files (the files can be tracked in your project's source control like any other source file)</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Once a new migration has been generated, it can be applied to a database in various ways</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EF Core records all applied migrations in a special history table, allowing it to know which migrations have been applied and which haven’t</a:t>
            </a:r>
          </a:p>
          <a:p>
            <a:pPr marL="285750" indent="-285750">
              <a:lnSpc>
                <a:spcPct val="150000"/>
              </a:lnSpc>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Now… an example…</a:t>
            </a:r>
          </a:p>
        </p:txBody>
      </p:sp>
    </p:spTree>
    <p:extLst>
      <p:ext uri="{BB962C8B-B14F-4D97-AF65-F5344CB8AC3E}">
        <p14:creationId xmlns:p14="http://schemas.microsoft.com/office/powerpoint/2010/main" val="3791977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249060" cy="369332"/>
          </a:xfrm>
          <a:prstGeom prst="rect">
            <a:avLst/>
          </a:prstGeom>
          <a:noFill/>
        </p:spPr>
        <p:txBody>
          <a:bodyPr wrap="none" rtlCol="0">
            <a:spAutoFit/>
          </a:bodyPr>
          <a:lstStyle/>
          <a:p>
            <a:pPr rtl="0">
              <a:spcBef>
                <a:spcPts val="2400"/>
              </a:spcBef>
              <a:spcAft>
                <a:spcPts val="0"/>
              </a:spcAft>
            </a:pPr>
            <a:r>
              <a:rPr lang="en-US" b="1" dirty="0" err="1">
                <a:latin typeface="Arial" panose="020B0604020202020204" pitchFamily="34" charset="0"/>
                <a:cs typeface="Arial" panose="020B0604020202020204" pitchFamily="34" charset="0"/>
              </a:rPr>
              <a:t>MongoDb</a:t>
            </a:r>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NoSQL Databases </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6858"/>
            <a:ext cx="11583412" cy="698717"/>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NoSQL databases, unlike SQL, do not require any kind of fixed table schemas</a:t>
            </a:r>
          </a:p>
          <a:p>
            <a:pPr>
              <a:lnSpc>
                <a:spcPct val="150000"/>
              </a:lnSpc>
            </a:pPr>
            <a:r>
              <a:rPr lang="en-US" sz="1400" dirty="0">
                <a:latin typeface="Arial" panose="020B0604020202020204" pitchFamily="34" charset="0"/>
                <a:cs typeface="Arial" panose="020B0604020202020204" pitchFamily="34" charset="0"/>
              </a:rPr>
              <a:t>NoSQL database allows storing data of any data type: structured, semi-structured, and unstructured data</a:t>
            </a:r>
          </a:p>
        </p:txBody>
      </p:sp>
      <p:pic>
        <p:nvPicPr>
          <p:cNvPr id="3" name="Picture 2">
            <a:extLst>
              <a:ext uri="{FF2B5EF4-FFF2-40B4-BE49-F238E27FC236}">
                <a16:creationId xmlns:a16="http://schemas.microsoft.com/office/drawing/2014/main" id="{2E4308EA-A693-43D4-8684-B85C41B24B74}"/>
              </a:ext>
            </a:extLst>
          </p:cNvPr>
          <p:cNvPicPr>
            <a:picLocks noChangeAspect="1"/>
          </p:cNvPicPr>
          <p:nvPr/>
        </p:nvPicPr>
        <p:blipFill>
          <a:blip r:embed="rId2"/>
          <a:stretch>
            <a:fillRect/>
          </a:stretch>
        </p:blipFill>
        <p:spPr>
          <a:xfrm>
            <a:off x="360937" y="1973608"/>
            <a:ext cx="5624968" cy="3564518"/>
          </a:xfrm>
          <a:prstGeom prst="rect">
            <a:avLst/>
          </a:prstGeom>
        </p:spPr>
      </p:pic>
      <p:sp>
        <p:nvSpPr>
          <p:cNvPr id="9" name="TextBox 8">
            <a:extLst>
              <a:ext uri="{FF2B5EF4-FFF2-40B4-BE49-F238E27FC236}">
                <a16:creationId xmlns:a16="http://schemas.microsoft.com/office/drawing/2014/main" id="{ED48ED10-18F0-4D61-9F17-B22EFBC24ED9}"/>
              </a:ext>
            </a:extLst>
          </p:cNvPr>
          <p:cNvSpPr txBox="1"/>
          <p:nvPr/>
        </p:nvSpPr>
        <p:spPr>
          <a:xfrm>
            <a:off x="6096000" y="1984647"/>
            <a:ext cx="5848349" cy="954107"/>
          </a:xfrm>
          <a:prstGeom prst="rect">
            <a:avLst/>
          </a:prstGeom>
          <a:noFill/>
        </p:spPr>
        <p:txBody>
          <a:bodyPr wrap="square">
            <a:spAutoFit/>
          </a:bodyPr>
          <a:lstStyle/>
          <a:p>
            <a:pPr marL="285750" indent="-285750">
              <a:buFont typeface="Arial" panose="020B0604020202020204" pitchFamily="34" charset="0"/>
              <a:buChar char="•"/>
            </a:pPr>
            <a:r>
              <a:rPr lang="it-IT" sz="1400" b="1" dirty="0">
                <a:latin typeface="Arial" panose="020B0604020202020204" pitchFamily="34" charset="0"/>
                <a:cs typeface="Arial" panose="020B0604020202020204" pitchFamily="34" charset="0"/>
              </a:rPr>
              <a:t>Key-</a:t>
            </a:r>
            <a:r>
              <a:rPr lang="it-IT" sz="1400" b="1" dirty="0" err="1">
                <a:latin typeface="Arial" panose="020B0604020202020204" pitchFamily="34" charset="0"/>
                <a:cs typeface="Arial" panose="020B0604020202020204" pitchFamily="34" charset="0"/>
              </a:rPr>
              <a:t>value</a:t>
            </a:r>
            <a:r>
              <a:rPr lang="it-IT" sz="1400" b="1" dirty="0">
                <a:latin typeface="Arial" panose="020B0604020202020204" pitchFamily="34" charset="0"/>
                <a:cs typeface="Arial" panose="020B0604020202020204" pitchFamily="34" charset="0"/>
              </a:rPr>
              <a:t> Store </a:t>
            </a:r>
            <a:r>
              <a:rPr lang="it-IT" sz="1400" dirty="0">
                <a:latin typeface="Arial" panose="020B0604020202020204" pitchFamily="34" charset="0"/>
                <a:cs typeface="Arial" panose="020B0604020202020204" pitchFamily="34" charset="0"/>
              </a:rPr>
              <a:t>(Oracle </a:t>
            </a:r>
            <a:r>
              <a:rPr lang="it-IT" sz="1400" dirty="0" err="1">
                <a:latin typeface="Arial" panose="020B0604020202020204" pitchFamily="34" charset="0"/>
                <a:cs typeface="Arial" panose="020B0604020202020204" pitchFamily="34" charset="0"/>
              </a:rPr>
              <a:t>NoSQL</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Redis</a:t>
            </a:r>
            <a:r>
              <a:rPr lang="it-IT" sz="1400" dirty="0">
                <a:latin typeface="Arial" panose="020B0604020202020204" pitchFamily="34" charset="0"/>
                <a:cs typeface="Arial" panose="020B0604020202020204" pitchFamily="34" charset="0"/>
              </a:rPr>
              <a:t>, Amazon Dynamo)</a:t>
            </a:r>
          </a:p>
          <a:p>
            <a:pPr marL="285750" indent="-285750">
              <a:buFont typeface="Arial" panose="020B0604020202020204" pitchFamily="34" charset="0"/>
              <a:buChar char="•"/>
            </a:pPr>
            <a:r>
              <a:rPr lang="it-IT" sz="1400" b="1" dirty="0" err="1">
                <a:latin typeface="Arial" panose="020B0604020202020204" pitchFamily="34" charset="0"/>
                <a:cs typeface="Arial" panose="020B0604020202020204" pitchFamily="34" charset="0"/>
              </a:rPr>
              <a:t>Document-Based</a:t>
            </a:r>
            <a:r>
              <a:rPr lang="it-IT" sz="1400" b="1" dirty="0">
                <a:latin typeface="Arial" panose="020B0604020202020204" pitchFamily="34" charset="0"/>
                <a:cs typeface="Arial" panose="020B0604020202020204" pitchFamily="34" charset="0"/>
              </a:rPr>
              <a:t> Store </a:t>
            </a:r>
            <a:r>
              <a:rPr lang="it-IT" sz="1400" dirty="0">
                <a:latin typeface="Arial" panose="020B0604020202020204" pitchFamily="34" charset="0"/>
                <a:cs typeface="Arial" panose="020B0604020202020204" pitchFamily="34" charset="0"/>
              </a:rPr>
              <a:t>(</a:t>
            </a:r>
            <a:r>
              <a:rPr lang="it-IT" sz="1400" dirty="0" err="1">
                <a:latin typeface="Arial" panose="020B0604020202020204" pitchFamily="34" charset="0"/>
                <a:cs typeface="Arial" panose="020B0604020202020204" pitchFamily="34" charset="0"/>
              </a:rPr>
              <a:t>MongoDB</a:t>
            </a:r>
            <a:r>
              <a:rPr lang="it-IT" sz="1400" dirty="0">
                <a:latin typeface="Arial" panose="020B0604020202020204" pitchFamily="34" charset="0"/>
                <a:cs typeface="Arial" panose="020B0604020202020204" pitchFamily="34" charset="0"/>
              </a:rPr>
              <a:t> and </a:t>
            </a:r>
            <a:r>
              <a:rPr lang="it-IT" sz="1400" dirty="0" err="1">
                <a:latin typeface="Arial" panose="020B0604020202020204" pitchFamily="34" charset="0"/>
                <a:cs typeface="Arial" panose="020B0604020202020204" pitchFamily="34" charset="0"/>
              </a:rPr>
              <a:t>Couchbase</a:t>
            </a:r>
            <a:r>
              <a:rPr lang="it-IT" sz="14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it-IT" sz="1400" b="1" dirty="0" err="1">
                <a:latin typeface="Arial" panose="020B0604020202020204" pitchFamily="34" charset="0"/>
                <a:cs typeface="Arial" panose="020B0604020202020204" pitchFamily="34" charset="0"/>
              </a:rPr>
              <a:t>Column-based</a:t>
            </a:r>
            <a:r>
              <a:rPr lang="it-IT" sz="1400" b="1" dirty="0">
                <a:latin typeface="Arial" panose="020B0604020202020204" pitchFamily="34" charset="0"/>
                <a:cs typeface="Arial" panose="020B0604020202020204" pitchFamily="34" charset="0"/>
              </a:rPr>
              <a:t> Store </a:t>
            </a:r>
            <a:r>
              <a:rPr lang="it-IT" sz="1400" dirty="0">
                <a:latin typeface="Arial" panose="020B0604020202020204" pitchFamily="34" charset="0"/>
                <a:cs typeface="Arial" panose="020B0604020202020204" pitchFamily="34" charset="0"/>
              </a:rPr>
              <a:t>(</a:t>
            </a:r>
            <a:r>
              <a:rPr lang="it-IT" sz="1400" dirty="0" err="1">
                <a:latin typeface="Arial" panose="020B0604020202020204" pitchFamily="34" charset="0"/>
                <a:cs typeface="Arial" panose="020B0604020202020204" pitchFamily="34" charset="0"/>
              </a:rPr>
              <a:t>Google’s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Bigtable</a:t>
            </a:r>
            <a:r>
              <a:rPr lang="it-IT" sz="1400" dirty="0">
                <a:latin typeface="Arial" panose="020B0604020202020204" pitchFamily="34" charset="0"/>
                <a:cs typeface="Arial" panose="020B0604020202020204" pitchFamily="34" charset="0"/>
              </a:rPr>
              <a:t>, Cassandra, </a:t>
            </a:r>
            <a:r>
              <a:rPr lang="it-IT" sz="1400" dirty="0" err="1">
                <a:latin typeface="Arial" panose="020B0604020202020204" pitchFamily="34" charset="0"/>
                <a:cs typeface="Arial" panose="020B0604020202020204" pitchFamily="34" charset="0"/>
              </a:rPr>
              <a:t>HBase</a:t>
            </a:r>
            <a:r>
              <a:rPr lang="it-IT" sz="14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it-IT" sz="1400" b="1" dirty="0" err="1">
                <a:latin typeface="Arial" panose="020B0604020202020204" pitchFamily="34" charset="0"/>
                <a:cs typeface="Arial" panose="020B0604020202020204" pitchFamily="34" charset="0"/>
              </a:rPr>
              <a:t>Graph</a:t>
            </a:r>
            <a:r>
              <a:rPr lang="it-IT" sz="1400" b="1" dirty="0">
                <a:latin typeface="Arial" panose="020B0604020202020204" pitchFamily="34" charset="0"/>
                <a:cs typeface="Arial" panose="020B0604020202020204" pitchFamily="34" charset="0"/>
              </a:rPr>
              <a:t> databases </a:t>
            </a:r>
            <a:r>
              <a:rPr lang="it-IT" sz="1400" dirty="0">
                <a:latin typeface="Arial" panose="020B0604020202020204" pitchFamily="34" charset="0"/>
                <a:cs typeface="Arial" panose="020B0604020202020204" pitchFamily="34" charset="0"/>
              </a:rPr>
              <a:t>(Neo4j)</a:t>
            </a:r>
          </a:p>
        </p:txBody>
      </p:sp>
    </p:spTree>
    <p:extLst>
      <p:ext uri="{BB962C8B-B14F-4D97-AF65-F5344CB8AC3E}">
        <p14:creationId xmlns:p14="http://schemas.microsoft.com/office/powerpoint/2010/main" val="38532851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249060" cy="369332"/>
          </a:xfrm>
          <a:prstGeom prst="rect">
            <a:avLst/>
          </a:prstGeom>
          <a:noFill/>
        </p:spPr>
        <p:txBody>
          <a:bodyPr wrap="none" rtlCol="0">
            <a:spAutoFit/>
          </a:bodyPr>
          <a:lstStyle/>
          <a:p>
            <a:pPr rtl="0">
              <a:spcBef>
                <a:spcPts val="2400"/>
              </a:spcBef>
              <a:spcAft>
                <a:spcPts val="0"/>
              </a:spcAft>
            </a:pPr>
            <a:r>
              <a:rPr lang="en-US" b="1" dirty="0" err="1">
                <a:latin typeface="Arial" panose="020B0604020202020204" pitchFamily="34" charset="0"/>
                <a:cs typeface="Arial" panose="020B0604020202020204" pitchFamily="34" charset="0"/>
              </a:rPr>
              <a:t>MongoDb</a:t>
            </a:r>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NoSQL Databases </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6858"/>
            <a:ext cx="11583412" cy="231454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NoSQL is not a replacement for RDBMS</a:t>
            </a:r>
          </a:p>
          <a:p>
            <a:pPr marL="342900" indent="-34290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SQL databases are relational, NoSQL databases are non-relational</a:t>
            </a:r>
          </a:p>
          <a:p>
            <a:pPr marL="342900" indent="-34290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SQL databases use structured query language and have a predefined schema / NoSQL databases have dynamic schemas for unstructured data</a:t>
            </a:r>
          </a:p>
          <a:p>
            <a:pPr marL="342900" indent="-34290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SQL databases are better for multi-row transactions, NoSQL is better for unstructured data like documents or JSON.</a:t>
            </a:r>
          </a:p>
          <a:p>
            <a:pPr marL="342900" indent="-34290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Most SQL databases require you to scale-up vertically, NoSQL databases allow you to scale-out horizontally.</a:t>
            </a:r>
          </a:p>
          <a:p>
            <a:pPr marL="342900" indent="-34290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Queries in NoSQL databases can be faster than SQL databases.</a:t>
            </a:r>
          </a:p>
        </p:txBody>
      </p:sp>
      <p:graphicFrame>
        <p:nvGraphicFramePr>
          <p:cNvPr id="5" name="Table 4">
            <a:extLst>
              <a:ext uri="{FF2B5EF4-FFF2-40B4-BE49-F238E27FC236}">
                <a16:creationId xmlns:a16="http://schemas.microsoft.com/office/drawing/2014/main" id="{C781A6CC-38A6-4E2E-9D79-542E6D7D7CD2}"/>
              </a:ext>
            </a:extLst>
          </p:cNvPr>
          <p:cNvGraphicFramePr>
            <a:graphicFrameLocks noGrp="1"/>
          </p:cNvGraphicFramePr>
          <p:nvPr>
            <p:extLst>
              <p:ext uri="{D42A27DB-BD31-4B8C-83A1-F6EECF244321}">
                <p14:modId xmlns:p14="http://schemas.microsoft.com/office/powerpoint/2010/main" val="4219127261"/>
              </p:ext>
            </p:extLst>
          </p:nvPr>
        </p:nvGraphicFramePr>
        <p:xfrm>
          <a:off x="840359" y="3995198"/>
          <a:ext cx="10233024" cy="1846456"/>
        </p:xfrm>
        <a:graphic>
          <a:graphicData uri="http://schemas.openxmlformats.org/drawingml/2006/table">
            <a:tbl>
              <a:tblPr firstRow="1" firstCol="1" bandRow="1">
                <a:tableStyleId>{5C22544A-7EE6-4342-B048-85BDC9FD1C3A}</a:tableStyleId>
              </a:tblPr>
              <a:tblGrid>
                <a:gridCol w="1705504">
                  <a:extLst>
                    <a:ext uri="{9D8B030D-6E8A-4147-A177-3AD203B41FA5}">
                      <a16:colId xmlns:a16="http://schemas.microsoft.com/office/drawing/2014/main" val="1542190714"/>
                    </a:ext>
                  </a:extLst>
                </a:gridCol>
                <a:gridCol w="1705504">
                  <a:extLst>
                    <a:ext uri="{9D8B030D-6E8A-4147-A177-3AD203B41FA5}">
                      <a16:colId xmlns:a16="http://schemas.microsoft.com/office/drawing/2014/main" val="1645334665"/>
                    </a:ext>
                  </a:extLst>
                </a:gridCol>
                <a:gridCol w="1705504">
                  <a:extLst>
                    <a:ext uri="{9D8B030D-6E8A-4147-A177-3AD203B41FA5}">
                      <a16:colId xmlns:a16="http://schemas.microsoft.com/office/drawing/2014/main" val="1341974648"/>
                    </a:ext>
                  </a:extLst>
                </a:gridCol>
                <a:gridCol w="1705504">
                  <a:extLst>
                    <a:ext uri="{9D8B030D-6E8A-4147-A177-3AD203B41FA5}">
                      <a16:colId xmlns:a16="http://schemas.microsoft.com/office/drawing/2014/main" val="239371936"/>
                    </a:ext>
                  </a:extLst>
                </a:gridCol>
                <a:gridCol w="1705504">
                  <a:extLst>
                    <a:ext uri="{9D8B030D-6E8A-4147-A177-3AD203B41FA5}">
                      <a16:colId xmlns:a16="http://schemas.microsoft.com/office/drawing/2014/main" val="3474086585"/>
                    </a:ext>
                  </a:extLst>
                </a:gridCol>
                <a:gridCol w="1705504">
                  <a:extLst>
                    <a:ext uri="{9D8B030D-6E8A-4147-A177-3AD203B41FA5}">
                      <a16:colId xmlns:a16="http://schemas.microsoft.com/office/drawing/2014/main" val="1968703103"/>
                    </a:ext>
                  </a:extLst>
                </a:gridCol>
              </a:tblGrid>
              <a:tr h="0">
                <a:tc>
                  <a:txBody>
                    <a:bodyPr/>
                    <a:lstStyle/>
                    <a:p>
                      <a:pPr algn="ct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Data model</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200025" marT="30480" marB="30480" anchor="ctr"/>
                </a:tc>
                <a:tc>
                  <a:txBody>
                    <a:bodyPr/>
                    <a:lstStyle/>
                    <a:p>
                      <a:pPr algn="ct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Performance</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200025" marT="30480" marB="30480" anchor="ctr"/>
                </a:tc>
                <a:tc>
                  <a:txBody>
                    <a:bodyPr/>
                    <a:lstStyle/>
                    <a:p>
                      <a:pPr algn="ct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Scalability</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200025" marT="30480" marB="30480" anchor="ctr"/>
                </a:tc>
                <a:tc>
                  <a:txBody>
                    <a:bodyPr/>
                    <a:lstStyle/>
                    <a:p>
                      <a:pPr algn="ct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Flexibility</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200025" marT="30480" marB="30480" anchor="ctr"/>
                </a:tc>
                <a:tc>
                  <a:txBody>
                    <a:bodyPr/>
                    <a:lstStyle/>
                    <a:p>
                      <a:pPr algn="ct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Complexity</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200025" marT="30480" marB="30480" anchor="ctr"/>
                </a:tc>
                <a:tc>
                  <a:txBody>
                    <a:bodyPr/>
                    <a:lstStyle/>
                    <a:p>
                      <a:pPr algn="ct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Functionality</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200025" marT="30480" marB="30480" anchor="ctr"/>
                </a:tc>
                <a:extLst>
                  <a:ext uri="{0D108BD9-81ED-4DB2-BD59-A6C34878D82A}">
                    <a16:rowId xmlns:a16="http://schemas.microsoft.com/office/drawing/2014/main" val="1207738165"/>
                  </a:ext>
                </a:extLst>
              </a:tr>
              <a:tr h="0">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Key–value store</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high</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high</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high</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none</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variable (none)</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extLst>
                  <a:ext uri="{0D108BD9-81ED-4DB2-BD59-A6C34878D82A}">
                    <a16:rowId xmlns:a16="http://schemas.microsoft.com/office/drawing/2014/main" val="156873191"/>
                  </a:ext>
                </a:extLst>
              </a:tr>
              <a:tr h="0">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Column-oriented store</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high</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high</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moderate</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low</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minimal</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extLst>
                  <a:ext uri="{0D108BD9-81ED-4DB2-BD59-A6C34878D82A}">
                    <a16:rowId xmlns:a16="http://schemas.microsoft.com/office/drawing/2014/main" val="2964609377"/>
                  </a:ext>
                </a:extLst>
              </a:tr>
              <a:tr h="0">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Document-oriented store</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high</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variable (high)</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high</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low</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tc>
                  <a:txBody>
                    <a:bodyPr/>
                    <a:lstStyle/>
                    <a:p>
                      <a:pPr>
                        <a:lnSpc>
                          <a:spcPct val="107000"/>
                        </a:lnSpc>
                        <a:spcBef>
                          <a:spcPts val="1200"/>
                        </a:spcBef>
                        <a:spcAft>
                          <a:spcPts val="1200"/>
                        </a:spcAft>
                      </a:pPr>
                      <a:r>
                        <a:rPr lang="it-IT" sz="1200" u="none" dirty="0" err="1">
                          <a:effectLst/>
                          <a:latin typeface="Arial" panose="020B0604020202020204" pitchFamily="34" charset="0"/>
                          <a:cs typeface="Arial" panose="020B0604020202020204" pitchFamily="34" charset="0"/>
                        </a:rPr>
                        <a:t>variable</a:t>
                      </a:r>
                      <a:r>
                        <a:rPr lang="it-IT" sz="1200" u="none" dirty="0">
                          <a:effectLst/>
                          <a:latin typeface="Arial" panose="020B0604020202020204" pitchFamily="34" charset="0"/>
                          <a:cs typeface="Arial" panose="020B0604020202020204" pitchFamily="34" charset="0"/>
                        </a:rPr>
                        <a:t> (low)</a:t>
                      </a:r>
                      <a:endParaRPr lang="it-IT" sz="1200" u="none" dirty="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extLst>
                  <a:ext uri="{0D108BD9-81ED-4DB2-BD59-A6C34878D82A}">
                    <a16:rowId xmlns:a16="http://schemas.microsoft.com/office/drawing/2014/main" val="1600064086"/>
                  </a:ext>
                </a:extLst>
              </a:tr>
              <a:tr h="0">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Graph database</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variable</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variable</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high</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high</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tc>
                  <a:txBody>
                    <a:bodyPr/>
                    <a:lstStyle/>
                    <a:p>
                      <a:pPr>
                        <a:lnSpc>
                          <a:spcPct val="107000"/>
                        </a:lnSpc>
                        <a:spcBef>
                          <a:spcPts val="1200"/>
                        </a:spcBef>
                        <a:spcAft>
                          <a:spcPts val="1200"/>
                        </a:spcAft>
                      </a:pPr>
                      <a:r>
                        <a:rPr lang="it-IT" sz="1200" u="none" dirty="0" err="1">
                          <a:effectLst/>
                          <a:latin typeface="Arial" panose="020B0604020202020204" pitchFamily="34" charset="0"/>
                          <a:cs typeface="Arial" panose="020B0604020202020204" pitchFamily="34" charset="0"/>
                        </a:rPr>
                        <a:t>graph</a:t>
                      </a:r>
                      <a:r>
                        <a:rPr lang="it-IT" sz="1200" u="none" dirty="0">
                          <a:effectLst/>
                          <a:latin typeface="Arial" panose="020B0604020202020204" pitchFamily="34" charset="0"/>
                          <a:cs typeface="Arial" panose="020B0604020202020204" pitchFamily="34" charset="0"/>
                        </a:rPr>
                        <a:t> theory</a:t>
                      </a:r>
                      <a:endParaRPr lang="it-IT" sz="1200" u="none" dirty="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extLst>
                  <a:ext uri="{0D108BD9-81ED-4DB2-BD59-A6C34878D82A}">
                    <a16:rowId xmlns:a16="http://schemas.microsoft.com/office/drawing/2014/main" val="2635620929"/>
                  </a:ext>
                </a:extLst>
              </a:tr>
              <a:tr h="0">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Relational database</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variable</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variable</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low</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tc>
                  <a:txBody>
                    <a:bodyPr/>
                    <a:lstStyle/>
                    <a:p>
                      <a:pPr>
                        <a:lnSpc>
                          <a:spcPct val="107000"/>
                        </a:lnSpc>
                        <a:spcBef>
                          <a:spcPts val="1200"/>
                        </a:spcBef>
                        <a:spcAft>
                          <a:spcPts val="1200"/>
                        </a:spcAft>
                      </a:pPr>
                      <a:r>
                        <a:rPr lang="it-IT" sz="1200">
                          <a:effectLst/>
                          <a:latin typeface="Arial" panose="020B0604020202020204" pitchFamily="34" charset="0"/>
                          <a:cs typeface="Arial" panose="020B0604020202020204" pitchFamily="34" charset="0"/>
                        </a:rPr>
                        <a:t>moderate</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tc>
                  <a:txBody>
                    <a:bodyPr/>
                    <a:lstStyle/>
                    <a:p>
                      <a:pPr>
                        <a:lnSpc>
                          <a:spcPct val="107000"/>
                        </a:lnSpc>
                        <a:spcBef>
                          <a:spcPts val="1200"/>
                        </a:spcBef>
                        <a:spcAft>
                          <a:spcPts val="1200"/>
                        </a:spcAft>
                      </a:pPr>
                      <a:r>
                        <a:rPr lang="it-IT" sz="1200" u="none" dirty="0" err="1">
                          <a:effectLst/>
                          <a:latin typeface="Arial" panose="020B0604020202020204" pitchFamily="34" charset="0"/>
                          <a:cs typeface="Arial" panose="020B0604020202020204" pitchFamily="34" charset="0"/>
                        </a:rPr>
                        <a:t>relational</a:t>
                      </a:r>
                      <a:r>
                        <a:rPr lang="it-IT" sz="1200" u="none" dirty="0">
                          <a:effectLst/>
                          <a:latin typeface="Arial" panose="020B0604020202020204" pitchFamily="34" charset="0"/>
                          <a:cs typeface="Arial" panose="020B0604020202020204" pitchFamily="34" charset="0"/>
                        </a:rPr>
                        <a:t> algebra</a:t>
                      </a:r>
                      <a:endParaRPr lang="it-IT" sz="1200" u="none" dirty="0">
                        <a:effectLst/>
                        <a:latin typeface="Arial" panose="020B0604020202020204" pitchFamily="34" charset="0"/>
                        <a:ea typeface="Calibri" panose="020F0502020204030204" pitchFamily="34" charset="0"/>
                        <a:cs typeface="Arial" panose="020B0604020202020204" pitchFamily="34" charset="0"/>
                      </a:endParaRPr>
                    </a:p>
                  </a:txBody>
                  <a:tcPr marL="60960" marR="60960" marT="30480" marB="30480" anchor="ctr"/>
                </a:tc>
                <a:extLst>
                  <a:ext uri="{0D108BD9-81ED-4DB2-BD59-A6C34878D82A}">
                    <a16:rowId xmlns:a16="http://schemas.microsoft.com/office/drawing/2014/main" val="3243144674"/>
                  </a:ext>
                </a:extLst>
              </a:tr>
            </a:tbl>
          </a:graphicData>
        </a:graphic>
      </p:graphicFrame>
    </p:spTree>
    <p:extLst>
      <p:ext uri="{BB962C8B-B14F-4D97-AF65-F5344CB8AC3E}">
        <p14:creationId xmlns:p14="http://schemas.microsoft.com/office/powerpoint/2010/main" val="83177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916457"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modern databases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Entity Framework Core</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228062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There are two approaches to working with EF Core:</a:t>
            </a:r>
          </a:p>
          <a:p>
            <a:pPr marL="285750" indent="-285750">
              <a:buFont typeface="Arial" panose="020B0604020202020204" pitchFamily="34" charset="0"/>
              <a:buChar char="•"/>
            </a:pPr>
            <a:r>
              <a:rPr lang="en-US" sz="1400" b="0" dirty="0"/>
              <a:t>Database First: A database already exists, so you build a model that matches its structure and features.</a:t>
            </a:r>
          </a:p>
          <a:p>
            <a:pPr marL="285750" indent="-285750">
              <a:buFont typeface="Arial" panose="020B0604020202020204" pitchFamily="34" charset="0"/>
              <a:buChar char="•"/>
            </a:pPr>
            <a:r>
              <a:rPr lang="en-US" sz="1400" b="0" dirty="0"/>
              <a:t>Code First: No database exists, so you build a model and then use EF Core to create a database that matches its structure and features.</a:t>
            </a:r>
          </a:p>
          <a:p>
            <a:r>
              <a:rPr lang="en-US" sz="1400" b="0" dirty="0"/>
              <a:t>We will start by using EF Core with an existing database.</a:t>
            </a:r>
            <a:endParaRPr lang="en-US" sz="14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109295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249060" cy="369332"/>
          </a:xfrm>
          <a:prstGeom prst="rect">
            <a:avLst/>
          </a:prstGeom>
          <a:noFill/>
        </p:spPr>
        <p:txBody>
          <a:bodyPr wrap="none" rtlCol="0">
            <a:spAutoFit/>
          </a:bodyPr>
          <a:lstStyle/>
          <a:p>
            <a:pPr rtl="0">
              <a:spcBef>
                <a:spcPts val="2400"/>
              </a:spcBef>
              <a:spcAft>
                <a:spcPts val="0"/>
              </a:spcAft>
            </a:pPr>
            <a:r>
              <a:rPr lang="en-US" b="1" dirty="0" err="1">
                <a:latin typeface="Arial" panose="020B0604020202020204" pitchFamily="34" charset="0"/>
                <a:cs typeface="Arial" panose="020B0604020202020204" pitchFamily="34" charset="0"/>
              </a:rPr>
              <a:t>MongoDb</a:t>
            </a:r>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Handling relational data</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6858"/>
            <a:ext cx="11583412" cy="5223033"/>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since most NoSQL databases lack ability for joins in queries, the database schema generally needs to be designed differently</a:t>
            </a:r>
          </a:p>
          <a:p>
            <a:pPr>
              <a:lnSpc>
                <a:spcPct val="150000"/>
              </a:lnSpc>
            </a:pPr>
            <a:r>
              <a:rPr lang="en-US" sz="1400" dirty="0">
                <a:latin typeface="Arial" panose="020B0604020202020204" pitchFamily="34" charset="0"/>
                <a:cs typeface="Arial" panose="020B0604020202020204" pitchFamily="34" charset="0"/>
              </a:rPr>
              <a:t>there are three main techniques for handling relational data in a NoSQL database. (MongoDB did not support joining from a sharded collection until version 5.1)</a:t>
            </a:r>
          </a:p>
          <a:p>
            <a:pPr>
              <a:lnSpc>
                <a:spcPct val="150000"/>
              </a:lnSpc>
            </a:pPr>
            <a:endParaRPr lang="en-US" sz="1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Multiple queries: </a:t>
            </a:r>
            <a:r>
              <a:rPr lang="en-US" sz="1400" dirty="0">
                <a:latin typeface="Arial" panose="020B0604020202020204" pitchFamily="34" charset="0"/>
                <a:cs typeface="Arial" panose="020B0604020202020204" pitchFamily="34" charset="0"/>
              </a:rPr>
              <a:t>Instead of retrieving all the data with one query, it is common to do several queries to get the desired data. NoSQL queries are often faster than traditional SQL queries so the cost of additional queries may be acceptable. If an excessive number of queries would be necessary, one of the other two approaches is more appropriate.</a:t>
            </a:r>
          </a:p>
          <a:p>
            <a:pPr marL="285750" indent="-285750">
              <a:lnSpc>
                <a:spcPct val="150000"/>
              </a:lnSpc>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Caching, replication and non-normalized data: </a:t>
            </a:r>
            <a:r>
              <a:rPr lang="en-US" sz="1400" dirty="0">
                <a:latin typeface="Arial" panose="020B0604020202020204" pitchFamily="34" charset="0"/>
                <a:cs typeface="Arial" panose="020B0604020202020204" pitchFamily="34" charset="0"/>
              </a:rPr>
              <a:t>Instead of only storing foreign keys, it is common to store actual foreign values along with the model's data. For example, each blog comment might include the username in addition to a user id, thus providing easy access to the username without requiring another lookup. When a username changes however, this will now need to be changed in many places in the database. Thus this approach works better when reads are much more common than writes.</a:t>
            </a:r>
          </a:p>
          <a:p>
            <a:pPr marL="285750" indent="-285750">
              <a:lnSpc>
                <a:spcPct val="150000"/>
              </a:lnSpc>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Nesting data: </a:t>
            </a:r>
            <a:r>
              <a:rPr lang="en-US" sz="1400" dirty="0">
                <a:latin typeface="Arial" panose="020B0604020202020204" pitchFamily="34" charset="0"/>
                <a:cs typeface="Arial" panose="020B0604020202020204" pitchFamily="34" charset="0"/>
              </a:rPr>
              <a:t>With document databases like MongoDB it is common to put more data in a smaller number of collections. For example, in a blogging application, one might choose to store comments within the blog post document so that with a single retrieval one gets all the comments. Thus in this approach a single document contains all the data you need for a specific task.</a:t>
            </a:r>
          </a:p>
        </p:txBody>
      </p:sp>
    </p:spTree>
    <p:extLst>
      <p:ext uri="{BB962C8B-B14F-4D97-AF65-F5344CB8AC3E}">
        <p14:creationId xmlns:p14="http://schemas.microsoft.com/office/powerpoint/2010/main" val="15879926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249060" cy="369332"/>
          </a:xfrm>
          <a:prstGeom prst="rect">
            <a:avLst/>
          </a:prstGeom>
          <a:noFill/>
        </p:spPr>
        <p:txBody>
          <a:bodyPr wrap="none" rtlCol="0">
            <a:spAutoFit/>
          </a:bodyPr>
          <a:lstStyle/>
          <a:p>
            <a:pPr rtl="0">
              <a:spcBef>
                <a:spcPts val="2400"/>
              </a:spcBef>
              <a:spcAft>
                <a:spcPts val="0"/>
              </a:spcAft>
            </a:pPr>
            <a:r>
              <a:rPr lang="en-US" b="1" dirty="0" err="1">
                <a:latin typeface="Arial" panose="020B0604020202020204" pitchFamily="34" charset="0"/>
                <a:cs typeface="Arial" panose="020B0604020202020204" pitchFamily="34" charset="0"/>
              </a:rPr>
              <a:t>MongoDb</a:t>
            </a:r>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err="1">
                <a:latin typeface="Arial" panose="020B0604020202020204" pitchFamily="34" charset="0"/>
                <a:cs typeface="Arial" panose="020B0604020202020204" pitchFamily="34" charset="0"/>
              </a:rPr>
              <a:t>MongoDb</a:t>
            </a:r>
            <a:endParaRPr lang="en-US"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6858"/>
            <a:ext cx="11583412" cy="3930371"/>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MongoDB is:</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a document-oriented database</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a source-available program</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cross-platform</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uses JSON-like documents with optional schemas</a:t>
            </a:r>
          </a:p>
          <a:p>
            <a:pPr marL="285750" indent="-285750">
              <a:lnSpc>
                <a:spcPct val="150000"/>
              </a:lnSpc>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Download it from: https://www.mongodb.com/try/download/community</a:t>
            </a:r>
          </a:p>
          <a:p>
            <a:pPr marL="285750" indent="-285750">
              <a:lnSpc>
                <a:spcPct val="150000"/>
              </a:lnSpc>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NOTE: There is no official </a:t>
            </a:r>
            <a:r>
              <a:rPr lang="en-US" sz="1400" dirty="0" err="1">
                <a:latin typeface="Arial" panose="020B0604020202020204" pitchFamily="34" charset="0"/>
                <a:cs typeface="Arial" panose="020B0604020202020204" pitchFamily="34" charset="0"/>
              </a:rPr>
              <a:t>MongoDb</a:t>
            </a:r>
            <a:r>
              <a:rPr lang="en-US" sz="1400" dirty="0">
                <a:latin typeface="Arial" panose="020B0604020202020204" pitchFamily="34" charset="0"/>
                <a:cs typeface="Arial" panose="020B0604020202020204" pitchFamily="34" charset="0"/>
              </a:rPr>
              <a:t> provider implementation for EF core at this time</a:t>
            </a:r>
          </a:p>
        </p:txBody>
      </p:sp>
    </p:spTree>
    <p:extLst>
      <p:ext uri="{BB962C8B-B14F-4D97-AF65-F5344CB8AC3E}">
        <p14:creationId xmlns:p14="http://schemas.microsoft.com/office/powerpoint/2010/main" val="34473189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249060" cy="369332"/>
          </a:xfrm>
          <a:prstGeom prst="rect">
            <a:avLst/>
          </a:prstGeom>
          <a:noFill/>
        </p:spPr>
        <p:txBody>
          <a:bodyPr wrap="none" rtlCol="0">
            <a:spAutoFit/>
          </a:bodyPr>
          <a:lstStyle/>
          <a:p>
            <a:pPr rtl="0">
              <a:spcBef>
                <a:spcPts val="2400"/>
              </a:spcBef>
              <a:spcAft>
                <a:spcPts val="0"/>
              </a:spcAft>
            </a:pPr>
            <a:r>
              <a:rPr lang="en-US" b="1" dirty="0" err="1">
                <a:latin typeface="Arial" panose="020B0604020202020204" pitchFamily="34" charset="0"/>
                <a:cs typeface="Arial" panose="020B0604020202020204" pitchFamily="34" charset="0"/>
              </a:rPr>
              <a:t>MongoDb</a:t>
            </a:r>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Features</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6858"/>
            <a:ext cx="11583412" cy="5546198"/>
          </a:xfrm>
          <a:prstGeom prst="rect">
            <a:avLst/>
          </a:prstGeom>
          <a:noFill/>
        </p:spPr>
        <p:txBody>
          <a:bodyPr wrap="square">
            <a:spAutoFit/>
          </a:bodyPr>
          <a:lstStyle/>
          <a:p>
            <a:pPr>
              <a:lnSpc>
                <a:spcPct val="150000"/>
              </a:lnSpc>
            </a:pPr>
            <a:r>
              <a:rPr lang="en-US" sz="1400" dirty="0" err="1">
                <a:latin typeface="Arial" panose="020B0604020202020204" pitchFamily="34" charset="0"/>
                <a:cs typeface="Arial" panose="020B0604020202020204" pitchFamily="34" charset="0"/>
              </a:rPr>
              <a:t>MongoDb</a:t>
            </a:r>
            <a:r>
              <a:rPr lang="en-US" sz="1400" dirty="0">
                <a:latin typeface="Arial" panose="020B0604020202020204" pitchFamily="34" charset="0"/>
                <a:cs typeface="Arial" panose="020B0604020202020204" pitchFamily="34" charset="0"/>
              </a:rPr>
              <a:t> supports</a:t>
            </a: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field, range query, and regular-expression searches</a:t>
            </a: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indexing: </a:t>
            </a:r>
            <a:r>
              <a:rPr lang="en-US" sz="1400" dirty="0">
                <a:latin typeface="Arial" panose="020B0604020202020204" pitchFamily="34" charset="0"/>
                <a:cs typeface="Arial" panose="020B0604020202020204" pitchFamily="34" charset="0"/>
              </a:rPr>
              <a:t>fields in a MongoDB document can be indexed with primary and secondary indices or index</a:t>
            </a: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replication: </a:t>
            </a:r>
            <a:r>
              <a:rPr lang="en-US" sz="1400" dirty="0">
                <a:latin typeface="Arial" panose="020B0604020202020204" pitchFamily="34" charset="0"/>
                <a:cs typeface="Arial" panose="020B0604020202020204" pitchFamily="34" charset="0"/>
              </a:rPr>
              <a:t>it provides high availability with replica sets (if the replicated MongoDB deployment only has a single secondary member, a 	separate daemon called an arbiter must be added to the set. It has a single responsibility, which is to resolve the election of the new 	primary. As a consequence, an idealized distributed MongoDB deployment requires at least three separate servers, even in the case of just 	one primary and one secondary)</a:t>
            </a: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load balancing: </a:t>
            </a:r>
            <a:r>
              <a:rPr lang="en-US" sz="1400" dirty="0">
                <a:latin typeface="Arial" panose="020B0604020202020204" pitchFamily="34" charset="0"/>
                <a:cs typeface="Arial" panose="020B0604020202020204" pitchFamily="34" charset="0"/>
              </a:rPr>
              <a:t>MongoDB scales horizontally using </a:t>
            </a:r>
            <a:r>
              <a:rPr lang="en-US" sz="1400" dirty="0" err="1">
                <a:latin typeface="Arial" panose="020B0604020202020204" pitchFamily="34" charset="0"/>
                <a:cs typeface="Arial" panose="020B0604020202020204" pitchFamily="34" charset="0"/>
              </a:rPr>
              <a:t>sharding</a:t>
            </a:r>
            <a:r>
              <a:rPr lang="en-US" sz="1400" dirty="0">
                <a:latin typeface="Arial" panose="020B0604020202020204" pitchFamily="34" charset="0"/>
                <a:cs typeface="Arial" panose="020B0604020202020204" pitchFamily="34" charset="0"/>
              </a:rPr>
              <a:t>; the user chooses a shard key, which determines how the data in a collection 	will be distributed. The data is split into ranges (based on the shard key) and distributed across multiple shards. (A shard is a master with 	one or more replicas.) Alternatively, the shard key can be hashed to map to a shard – enabling an even data distribution.</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MongoDB can run over multiple servers, balancing the load or duplicating data to keep the system up and running in case of hardware 	failure.</a:t>
            </a: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file storage: </a:t>
            </a:r>
            <a:r>
              <a:rPr lang="en-US" sz="1400" dirty="0">
                <a:latin typeface="Arial" panose="020B0604020202020204" pitchFamily="34" charset="0"/>
                <a:cs typeface="Arial" panose="020B0604020202020204" pitchFamily="34" charset="0"/>
              </a:rPr>
              <a:t>MongoDB can be used as a file system, called </a:t>
            </a:r>
            <a:r>
              <a:rPr lang="en-US" sz="1400" dirty="0" err="1">
                <a:latin typeface="Arial" panose="020B0604020202020204" pitchFamily="34" charset="0"/>
                <a:cs typeface="Arial" panose="020B0604020202020204" pitchFamily="34" charset="0"/>
              </a:rPr>
              <a:t>GridFS</a:t>
            </a:r>
            <a:r>
              <a:rPr lang="en-US" sz="1400" dirty="0">
                <a:latin typeface="Arial" panose="020B0604020202020204" pitchFamily="34" charset="0"/>
                <a:cs typeface="Arial" panose="020B0604020202020204" pitchFamily="34" charset="0"/>
              </a:rPr>
              <a:t>, with load balancing and data replication features over multiple machines 	for storing files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This function, called grid file system, is included with MongoDB drivers. MongoDB exposes functions for file manipulation and content to 	developers. </a:t>
            </a:r>
            <a:r>
              <a:rPr lang="en-US" sz="1400" dirty="0" err="1">
                <a:latin typeface="Arial" panose="020B0604020202020204" pitchFamily="34" charset="0"/>
                <a:cs typeface="Arial" panose="020B0604020202020204" pitchFamily="34" charset="0"/>
              </a:rPr>
              <a:t>GridFS</a:t>
            </a:r>
            <a:r>
              <a:rPr lang="en-US" sz="1400" dirty="0">
                <a:latin typeface="Arial" panose="020B0604020202020204" pitchFamily="34" charset="0"/>
                <a:cs typeface="Arial" panose="020B0604020202020204" pitchFamily="34" charset="0"/>
              </a:rPr>
              <a:t> can be accessed using </a:t>
            </a:r>
            <a:r>
              <a:rPr lang="en-US" sz="1400" dirty="0" err="1">
                <a:latin typeface="Arial" panose="020B0604020202020204" pitchFamily="34" charset="0"/>
                <a:cs typeface="Arial" panose="020B0604020202020204" pitchFamily="34" charset="0"/>
              </a:rPr>
              <a:t>mongofiles</a:t>
            </a:r>
            <a:r>
              <a:rPr lang="en-US" sz="1400" dirty="0">
                <a:latin typeface="Arial" panose="020B0604020202020204" pitchFamily="34" charset="0"/>
                <a:cs typeface="Arial" panose="020B0604020202020204" pitchFamily="34" charset="0"/>
              </a:rPr>
              <a:t> utility or plugins for Nginx and </a:t>
            </a:r>
            <a:r>
              <a:rPr lang="en-US" sz="1400" dirty="0" err="1">
                <a:latin typeface="Arial" panose="020B0604020202020204" pitchFamily="34" charset="0"/>
                <a:cs typeface="Arial" panose="020B0604020202020204" pitchFamily="34" charset="0"/>
              </a:rPr>
              <a:t>lighttpd</a:t>
            </a:r>
            <a:r>
              <a:rPr lang="en-US" sz="1400" dirty="0">
                <a:latin typeface="Arial" panose="020B0604020202020204" pitchFamily="34" charset="0"/>
                <a:cs typeface="Arial" panose="020B0604020202020204" pitchFamily="34" charset="0"/>
              </a:rPr>
              <a:t>.</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GridFS</a:t>
            </a:r>
            <a:r>
              <a:rPr lang="en-US" sz="1400" dirty="0">
                <a:latin typeface="Arial" panose="020B0604020202020204" pitchFamily="34" charset="0"/>
                <a:cs typeface="Arial" panose="020B0604020202020204" pitchFamily="34" charset="0"/>
              </a:rPr>
              <a:t> divides a file into parts, or chunks, and stores each of those chunks as a separate document.</a:t>
            </a:r>
          </a:p>
        </p:txBody>
      </p:sp>
    </p:spTree>
    <p:extLst>
      <p:ext uri="{BB962C8B-B14F-4D97-AF65-F5344CB8AC3E}">
        <p14:creationId xmlns:p14="http://schemas.microsoft.com/office/powerpoint/2010/main" val="4255971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249060" cy="369332"/>
          </a:xfrm>
          <a:prstGeom prst="rect">
            <a:avLst/>
          </a:prstGeom>
          <a:noFill/>
        </p:spPr>
        <p:txBody>
          <a:bodyPr wrap="none" rtlCol="0">
            <a:spAutoFit/>
          </a:bodyPr>
          <a:lstStyle/>
          <a:p>
            <a:pPr rtl="0">
              <a:spcBef>
                <a:spcPts val="2400"/>
              </a:spcBef>
              <a:spcAft>
                <a:spcPts val="0"/>
              </a:spcAft>
            </a:pPr>
            <a:r>
              <a:rPr lang="en-US" b="1" dirty="0" err="1">
                <a:latin typeface="Arial" panose="020B0604020202020204" pitchFamily="34" charset="0"/>
                <a:cs typeface="Arial" panose="020B0604020202020204" pitchFamily="34" charset="0"/>
              </a:rPr>
              <a:t>MongoDb</a:t>
            </a:r>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Features</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6858"/>
            <a:ext cx="11583412" cy="5223033"/>
          </a:xfrm>
          <a:prstGeom prst="rect">
            <a:avLst/>
          </a:prstGeom>
          <a:noFill/>
        </p:spPr>
        <p:txBody>
          <a:bodyPr wrap="square">
            <a:spAutoFit/>
          </a:bodyPr>
          <a:lstStyle/>
          <a:p>
            <a:pPr>
              <a:lnSpc>
                <a:spcPct val="150000"/>
              </a:lnSpc>
            </a:pPr>
            <a:r>
              <a:rPr lang="en-US" sz="1400" dirty="0" err="1">
                <a:latin typeface="Arial" panose="020B0604020202020204" pitchFamily="34" charset="0"/>
                <a:cs typeface="Arial" panose="020B0604020202020204" pitchFamily="34" charset="0"/>
              </a:rPr>
              <a:t>MongoDb</a:t>
            </a:r>
            <a:r>
              <a:rPr lang="en-US" sz="1400" dirty="0">
                <a:latin typeface="Arial" panose="020B0604020202020204" pitchFamily="34" charset="0"/>
                <a:cs typeface="Arial" panose="020B0604020202020204" pitchFamily="34" charset="0"/>
              </a:rPr>
              <a:t> supports</a:t>
            </a: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aggregation: </a:t>
            </a:r>
            <a:r>
              <a:rPr lang="en-US" sz="1400" dirty="0">
                <a:latin typeface="Arial" panose="020B0604020202020204" pitchFamily="34" charset="0"/>
                <a:cs typeface="Arial" panose="020B0604020202020204" pitchFamily="34" charset="0"/>
              </a:rPr>
              <a:t>MongoDB provides three ways to perform aggregation: the aggregation pipeline, the map-reduce function, and single-purpose 	aggregation methods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Map-reduce can be used for batch processing of data and aggregation operations. But according to MongoDB's documentation, the 	Aggregation Pipeline provides better performance for most aggregation operations.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The aggregation framework enables users to obtain the kind of results for which the SQL GROUP BY clause is used.</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Aggregation operators can be strung together to form a pipeline – analogous to Unix pipes. The aggregation framework includes the 	</a:t>
            </a:r>
            <a:r>
              <a:rPr lang="en-US" sz="1400" dirty="0">
                <a:latin typeface="Courier New" panose="02070309020205020404" pitchFamily="49" charset="0"/>
                <a:cs typeface="Courier New" panose="02070309020205020404" pitchFamily="49" charset="0"/>
              </a:rPr>
              <a:t>$lookup </a:t>
            </a:r>
            <a:r>
              <a:rPr lang="en-US" sz="1400" dirty="0">
                <a:latin typeface="Arial" panose="020B0604020202020204" pitchFamily="34" charset="0"/>
                <a:cs typeface="Arial" panose="020B0604020202020204" pitchFamily="34" charset="0"/>
              </a:rPr>
              <a:t>operator which can join documents from multiple collections, as well as statistical operators such as standard deviation.</a:t>
            </a: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server-side </a:t>
            </a:r>
            <a:r>
              <a:rPr lang="en-US" sz="1400" b="1" dirty="0" err="1">
                <a:latin typeface="Arial" panose="020B0604020202020204" pitchFamily="34" charset="0"/>
                <a:cs typeface="Arial" panose="020B0604020202020204" pitchFamily="34" charset="0"/>
              </a:rPr>
              <a:t>Javascript</a:t>
            </a:r>
            <a:r>
              <a:rPr lang="en-US" sz="1400" b="1" dirty="0">
                <a:latin typeface="Arial" panose="020B0604020202020204" pitchFamily="34" charset="0"/>
                <a:cs typeface="Arial" panose="020B0604020202020204" pitchFamily="34" charset="0"/>
              </a:rPr>
              <a:t> execution: </a:t>
            </a:r>
            <a:r>
              <a:rPr lang="en-US" sz="1400" dirty="0">
                <a:latin typeface="Arial" panose="020B0604020202020204" pitchFamily="34" charset="0"/>
                <a:cs typeface="Arial" panose="020B0604020202020204" pitchFamily="34" charset="0"/>
              </a:rPr>
              <a:t>JavaScript can be used in queries, aggregation functions (such as MapReduce), and sent directly to the 	database to be executed</a:t>
            </a: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capped collections: </a:t>
            </a:r>
            <a:r>
              <a:rPr lang="en-US" sz="1400" dirty="0">
                <a:latin typeface="Arial" panose="020B0604020202020204" pitchFamily="34" charset="0"/>
                <a:cs typeface="Arial" panose="020B0604020202020204" pitchFamily="34" charset="0"/>
              </a:rPr>
              <a:t>fixed-size collections called capped collections. This type of collection support high-throughput operations that insert 	and retrieve documents based on insertion order</a:t>
            </a: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transactions: </a:t>
            </a:r>
            <a:r>
              <a:rPr lang="en-US" sz="1400" dirty="0">
                <a:latin typeface="Arial" panose="020B0604020202020204" pitchFamily="34" charset="0"/>
                <a:cs typeface="Arial" panose="020B0604020202020204" pitchFamily="34" charset="0"/>
              </a:rPr>
              <a:t>an operation on a single document is atomic; for situations that require atomicity of reads and writes to multiple documents (in 	a single or multiple collections), MongoDB supports multi-document transactions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with distributed transactions, transactions can be used across multiple operations, collections, databases, documents, and shards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for transaction better use </a:t>
            </a:r>
            <a:r>
              <a:rPr lang="en-US" sz="1400" b="1" dirty="0">
                <a:latin typeface="Arial" panose="020B0604020202020204" pitchFamily="34" charset="0"/>
                <a:cs typeface="Arial" panose="020B0604020202020204" pitchFamily="34" charset="0"/>
              </a:rPr>
              <a:t>MongoDB version minimum 4.4</a:t>
            </a:r>
          </a:p>
        </p:txBody>
      </p:sp>
    </p:spTree>
    <p:extLst>
      <p:ext uri="{BB962C8B-B14F-4D97-AF65-F5344CB8AC3E}">
        <p14:creationId xmlns:p14="http://schemas.microsoft.com/office/powerpoint/2010/main" val="4389166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249060" cy="369332"/>
          </a:xfrm>
          <a:prstGeom prst="rect">
            <a:avLst/>
          </a:prstGeom>
          <a:noFill/>
        </p:spPr>
        <p:txBody>
          <a:bodyPr wrap="none" rtlCol="0">
            <a:spAutoFit/>
          </a:bodyPr>
          <a:lstStyle/>
          <a:p>
            <a:pPr rtl="0">
              <a:spcBef>
                <a:spcPts val="2400"/>
              </a:spcBef>
              <a:spcAft>
                <a:spcPts val="0"/>
              </a:spcAft>
            </a:pPr>
            <a:r>
              <a:rPr lang="en-US" b="1" dirty="0" err="1">
                <a:latin typeface="Arial" panose="020B0604020202020204" pitchFamily="34" charset="0"/>
                <a:cs typeface="Arial" panose="020B0604020202020204" pitchFamily="34" charset="0"/>
              </a:rPr>
              <a:t>MongoDb</a:t>
            </a:r>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err="1">
                <a:latin typeface="Arial" panose="020B0604020202020204" pitchFamily="34" charset="0"/>
                <a:cs typeface="Arial" panose="020B0604020202020204" pitchFamily="34" charset="0"/>
              </a:rPr>
              <a:t>MongoDb</a:t>
            </a:r>
            <a:r>
              <a:rPr lang="en-US" b="1" dirty="0">
                <a:latin typeface="Arial" panose="020B0604020202020204" pitchFamily="34" charset="0"/>
                <a:cs typeface="Arial" panose="020B0604020202020204" pitchFamily="34" charset="0"/>
              </a:rPr>
              <a:t> / SQL comparison</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6858"/>
            <a:ext cx="11583412" cy="375552"/>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The following table presents the various SQL terminology and concepts and the corresponding MongoDB terminology and concepts.</a:t>
            </a:r>
            <a:endParaRPr lang="en-US" sz="1400" b="1"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F36A5866-9D0D-4C27-BC8B-E2928BE6F37A}"/>
              </a:ext>
            </a:extLst>
          </p:cNvPr>
          <p:cNvGraphicFramePr>
            <a:graphicFrameLocks noGrp="1"/>
          </p:cNvGraphicFramePr>
          <p:nvPr>
            <p:extLst>
              <p:ext uri="{D42A27DB-BD31-4B8C-83A1-F6EECF244321}">
                <p14:modId xmlns:p14="http://schemas.microsoft.com/office/powerpoint/2010/main" val="1230822542"/>
              </p:ext>
            </p:extLst>
          </p:nvPr>
        </p:nvGraphicFramePr>
        <p:xfrm>
          <a:off x="859536" y="1472354"/>
          <a:ext cx="10668000" cy="4740267"/>
        </p:xfrm>
        <a:graphic>
          <a:graphicData uri="http://schemas.openxmlformats.org/drawingml/2006/table">
            <a:tbl>
              <a:tblPr firstRow="1" firstCol="1" bandRow="1">
                <a:tableStyleId>{5C22544A-7EE6-4342-B048-85BDC9FD1C3A}</a:tableStyleId>
              </a:tblPr>
              <a:tblGrid>
                <a:gridCol w="5334000">
                  <a:extLst>
                    <a:ext uri="{9D8B030D-6E8A-4147-A177-3AD203B41FA5}">
                      <a16:colId xmlns:a16="http://schemas.microsoft.com/office/drawing/2014/main" val="2691315978"/>
                    </a:ext>
                  </a:extLst>
                </a:gridCol>
                <a:gridCol w="5334000">
                  <a:extLst>
                    <a:ext uri="{9D8B030D-6E8A-4147-A177-3AD203B41FA5}">
                      <a16:colId xmlns:a16="http://schemas.microsoft.com/office/drawing/2014/main" val="3844122928"/>
                    </a:ext>
                  </a:extLst>
                </a:gridCol>
              </a:tblGrid>
              <a:tr h="278942">
                <a:tc>
                  <a:txBody>
                    <a:bodyPr/>
                    <a:lstStyle/>
                    <a:p>
                      <a:pPr>
                        <a:lnSpc>
                          <a:spcPts val="1800"/>
                        </a:lnSpc>
                        <a:spcAft>
                          <a:spcPts val="800"/>
                        </a:spcAft>
                      </a:pPr>
                      <a:r>
                        <a:rPr lang="it-IT" sz="1200" dirty="0">
                          <a:effectLst/>
                          <a:latin typeface="Arial" panose="020B0604020202020204" pitchFamily="34" charset="0"/>
                          <a:cs typeface="Arial" panose="020B0604020202020204" pitchFamily="34" charset="0"/>
                        </a:rPr>
                        <a:t>SQL </a:t>
                      </a:r>
                      <a:r>
                        <a:rPr lang="it-IT" sz="1200" dirty="0" err="1">
                          <a:effectLst/>
                          <a:latin typeface="Arial" panose="020B0604020202020204" pitchFamily="34" charset="0"/>
                          <a:cs typeface="Arial" panose="020B0604020202020204" pitchFamily="34" charset="0"/>
                        </a:rPr>
                        <a:t>Terms</a:t>
                      </a:r>
                      <a:r>
                        <a:rPr lang="it-IT" sz="1200" dirty="0">
                          <a:effectLst/>
                          <a:latin typeface="Arial" panose="020B0604020202020204" pitchFamily="34" charset="0"/>
                          <a:cs typeface="Arial" panose="020B0604020202020204" pitchFamily="34" charset="0"/>
                        </a:rPr>
                        <a:t>/Concepts</a:t>
                      </a:r>
                      <a:endParaRPr lang="it-IT" sz="1200" dirty="0">
                        <a:effectLst/>
                        <a:latin typeface="Arial" panose="020B0604020202020204" pitchFamily="34" charset="0"/>
                        <a:ea typeface="Calibri" panose="020F0502020204030204" pitchFamily="34" charset="0"/>
                        <a:cs typeface="Arial" panose="020B0604020202020204" pitchFamily="34" charset="0"/>
                      </a:endParaRPr>
                    </a:p>
                  </a:txBody>
                  <a:tcPr marL="59203" marR="59203" marT="59203" marB="59203" anchor="ctr"/>
                </a:tc>
                <a:tc>
                  <a:txBody>
                    <a:bodyPr/>
                    <a:lstStyle/>
                    <a:p>
                      <a:pPr>
                        <a:lnSpc>
                          <a:spcPts val="1800"/>
                        </a:lnSpc>
                        <a:spcAft>
                          <a:spcPts val="800"/>
                        </a:spcAft>
                      </a:pPr>
                      <a:r>
                        <a:rPr lang="it-IT" sz="1200">
                          <a:effectLst/>
                          <a:latin typeface="Arial" panose="020B0604020202020204" pitchFamily="34" charset="0"/>
                          <a:cs typeface="Arial" panose="020B0604020202020204" pitchFamily="34" charset="0"/>
                        </a:rPr>
                        <a:t>MongoDB Terms/Concepts</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59203" marR="59203" marT="59203" marB="59203" anchor="ctr"/>
                </a:tc>
                <a:extLst>
                  <a:ext uri="{0D108BD9-81ED-4DB2-BD59-A6C34878D82A}">
                    <a16:rowId xmlns:a16="http://schemas.microsoft.com/office/drawing/2014/main" val="734950949"/>
                  </a:ext>
                </a:extLst>
              </a:tr>
              <a:tr h="258074">
                <a:tc>
                  <a:txBody>
                    <a:bodyPr/>
                    <a:lstStyle/>
                    <a:p>
                      <a:pPr>
                        <a:lnSpc>
                          <a:spcPts val="1500"/>
                        </a:lnSpc>
                        <a:spcAft>
                          <a:spcPts val="800"/>
                        </a:spcAft>
                      </a:pPr>
                      <a:r>
                        <a:rPr lang="it-IT" sz="1200">
                          <a:effectLst/>
                          <a:latin typeface="Arial" panose="020B0604020202020204" pitchFamily="34" charset="0"/>
                          <a:cs typeface="Arial" panose="020B0604020202020204" pitchFamily="34" charset="0"/>
                        </a:rPr>
                        <a:t>database</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59203" marR="59203" marT="59203" marB="59203"/>
                </a:tc>
                <a:tc>
                  <a:txBody>
                    <a:bodyPr/>
                    <a:lstStyle/>
                    <a:p>
                      <a:r>
                        <a:rPr lang="it-IT" sz="1200" u="none" dirty="0">
                          <a:effectLst/>
                          <a:latin typeface="Arial" panose="020B0604020202020204" pitchFamily="34" charset="0"/>
                          <a:cs typeface="Arial" panose="020B0604020202020204" pitchFamily="34" charset="0"/>
                        </a:rPr>
                        <a:t>database </a:t>
                      </a:r>
                      <a:endParaRPr lang="it-IT" sz="1200" u="none" dirty="0">
                        <a:latin typeface="Arial" panose="020B0604020202020204" pitchFamily="34" charset="0"/>
                        <a:cs typeface="Arial" panose="020B0604020202020204" pitchFamily="34" charset="0"/>
                      </a:endParaRPr>
                    </a:p>
                  </a:txBody>
                  <a:tcPr marL="59203" marR="59203" marT="59203" marB="59203"/>
                </a:tc>
                <a:extLst>
                  <a:ext uri="{0D108BD9-81ED-4DB2-BD59-A6C34878D82A}">
                    <a16:rowId xmlns:a16="http://schemas.microsoft.com/office/drawing/2014/main" val="3132656082"/>
                  </a:ext>
                </a:extLst>
              </a:tr>
              <a:tr h="258074">
                <a:tc>
                  <a:txBody>
                    <a:bodyPr/>
                    <a:lstStyle/>
                    <a:p>
                      <a:pPr>
                        <a:lnSpc>
                          <a:spcPts val="1500"/>
                        </a:lnSpc>
                        <a:spcAft>
                          <a:spcPts val="800"/>
                        </a:spcAft>
                      </a:pPr>
                      <a:r>
                        <a:rPr lang="it-IT" sz="1200">
                          <a:effectLst/>
                          <a:latin typeface="Arial" panose="020B0604020202020204" pitchFamily="34" charset="0"/>
                          <a:cs typeface="Arial" panose="020B0604020202020204" pitchFamily="34" charset="0"/>
                        </a:rPr>
                        <a:t>table</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59203" marR="59203" marT="59203" marB="59203"/>
                </a:tc>
                <a:tc>
                  <a:txBody>
                    <a:bodyPr/>
                    <a:lstStyle/>
                    <a:p>
                      <a:r>
                        <a:rPr lang="it-IT" sz="1200" u="none" dirty="0" err="1">
                          <a:effectLst/>
                          <a:latin typeface="Arial" panose="020B0604020202020204" pitchFamily="34" charset="0"/>
                          <a:cs typeface="Arial" panose="020B0604020202020204" pitchFamily="34" charset="0"/>
                        </a:rPr>
                        <a:t>collection</a:t>
                      </a:r>
                      <a:r>
                        <a:rPr lang="it-IT" sz="1200" u="none" dirty="0">
                          <a:effectLst/>
                          <a:latin typeface="Arial" panose="020B0604020202020204" pitchFamily="34" charset="0"/>
                          <a:cs typeface="Arial" panose="020B0604020202020204" pitchFamily="34" charset="0"/>
                        </a:rPr>
                        <a:t> </a:t>
                      </a:r>
                      <a:endParaRPr lang="it-IT" sz="1200" u="none" dirty="0">
                        <a:latin typeface="Arial" panose="020B0604020202020204" pitchFamily="34" charset="0"/>
                        <a:cs typeface="Arial" panose="020B0604020202020204" pitchFamily="34" charset="0"/>
                      </a:endParaRPr>
                    </a:p>
                  </a:txBody>
                  <a:tcPr marL="59203" marR="59203" marT="59203" marB="59203"/>
                </a:tc>
                <a:extLst>
                  <a:ext uri="{0D108BD9-81ED-4DB2-BD59-A6C34878D82A}">
                    <a16:rowId xmlns:a16="http://schemas.microsoft.com/office/drawing/2014/main" val="2545576182"/>
                  </a:ext>
                </a:extLst>
              </a:tr>
              <a:tr h="258074">
                <a:tc>
                  <a:txBody>
                    <a:bodyPr/>
                    <a:lstStyle/>
                    <a:p>
                      <a:pPr>
                        <a:lnSpc>
                          <a:spcPts val="1500"/>
                        </a:lnSpc>
                        <a:spcAft>
                          <a:spcPts val="800"/>
                        </a:spcAft>
                      </a:pPr>
                      <a:r>
                        <a:rPr lang="it-IT" sz="1200">
                          <a:effectLst/>
                          <a:latin typeface="Arial" panose="020B0604020202020204" pitchFamily="34" charset="0"/>
                          <a:cs typeface="Arial" panose="020B0604020202020204" pitchFamily="34" charset="0"/>
                        </a:rPr>
                        <a:t>row</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59203" marR="59203" marT="59203" marB="59203"/>
                </a:tc>
                <a:tc>
                  <a:txBody>
                    <a:bodyPr/>
                    <a:lstStyle/>
                    <a:p>
                      <a:r>
                        <a:rPr lang="it-IT" sz="1200" u="none" dirty="0" err="1">
                          <a:effectLst/>
                          <a:latin typeface="Arial" panose="020B0604020202020204" pitchFamily="34" charset="0"/>
                          <a:cs typeface="Arial" panose="020B0604020202020204" pitchFamily="34" charset="0"/>
                        </a:rPr>
                        <a:t>document</a:t>
                      </a:r>
                      <a:r>
                        <a:rPr lang="it-IT" sz="1200" u="none" dirty="0">
                          <a:effectLst/>
                          <a:latin typeface="Arial" panose="020B0604020202020204" pitchFamily="34" charset="0"/>
                          <a:cs typeface="Arial" panose="020B0604020202020204" pitchFamily="34" charset="0"/>
                        </a:rPr>
                        <a:t> or BSON </a:t>
                      </a:r>
                      <a:r>
                        <a:rPr lang="it-IT" sz="1200" u="none" dirty="0" err="1">
                          <a:effectLst/>
                          <a:latin typeface="Arial" panose="020B0604020202020204" pitchFamily="34" charset="0"/>
                          <a:cs typeface="Arial" panose="020B0604020202020204" pitchFamily="34" charset="0"/>
                        </a:rPr>
                        <a:t>document</a:t>
                      </a:r>
                      <a:r>
                        <a:rPr lang="it-IT" sz="1200" u="none" dirty="0">
                          <a:effectLst/>
                          <a:latin typeface="Arial" panose="020B0604020202020204" pitchFamily="34" charset="0"/>
                          <a:cs typeface="Arial" panose="020B0604020202020204" pitchFamily="34" charset="0"/>
                        </a:rPr>
                        <a:t> </a:t>
                      </a:r>
                      <a:endParaRPr lang="it-IT" sz="1200" u="none" dirty="0">
                        <a:latin typeface="Arial" panose="020B0604020202020204" pitchFamily="34" charset="0"/>
                        <a:cs typeface="Arial" panose="020B0604020202020204" pitchFamily="34" charset="0"/>
                      </a:endParaRPr>
                    </a:p>
                  </a:txBody>
                  <a:tcPr marL="59203" marR="59203" marT="59203" marB="59203"/>
                </a:tc>
                <a:extLst>
                  <a:ext uri="{0D108BD9-81ED-4DB2-BD59-A6C34878D82A}">
                    <a16:rowId xmlns:a16="http://schemas.microsoft.com/office/drawing/2014/main" val="3916059359"/>
                  </a:ext>
                </a:extLst>
              </a:tr>
              <a:tr h="258074">
                <a:tc>
                  <a:txBody>
                    <a:bodyPr/>
                    <a:lstStyle/>
                    <a:p>
                      <a:pPr>
                        <a:lnSpc>
                          <a:spcPts val="1500"/>
                        </a:lnSpc>
                        <a:spcAft>
                          <a:spcPts val="800"/>
                        </a:spcAft>
                      </a:pPr>
                      <a:r>
                        <a:rPr lang="it-IT" sz="1200">
                          <a:effectLst/>
                          <a:latin typeface="Arial" panose="020B0604020202020204" pitchFamily="34" charset="0"/>
                          <a:cs typeface="Arial" panose="020B0604020202020204" pitchFamily="34" charset="0"/>
                        </a:rPr>
                        <a:t>column</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59203" marR="59203" marT="59203" marB="59203"/>
                </a:tc>
                <a:tc>
                  <a:txBody>
                    <a:bodyPr/>
                    <a:lstStyle/>
                    <a:p>
                      <a:r>
                        <a:rPr lang="it-IT" sz="1200" u="none">
                          <a:effectLst/>
                          <a:latin typeface="Arial" panose="020B0604020202020204" pitchFamily="34" charset="0"/>
                          <a:cs typeface="Arial" panose="020B0604020202020204" pitchFamily="34" charset="0"/>
                        </a:rPr>
                        <a:t>field </a:t>
                      </a:r>
                      <a:endParaRPr lang="it-IT" sz="1200" u="none">
                        <a:latin typeface="Arial" panose="020B0604020202020204" pitchFamily="34" charset="0"/>
                        <a:cs typeface="Arial" panose="020B0604020202020204" pitchFamily="34" charset="0"/>
                      </a:endParaRPr>
                    </a:p>
                  </a:txBody>
                  <a:tcPr marL="59203" marR="59203" marT="59203" marB="59203"/>
                </a:tc>
                <a:extLst>
                  <a:ext uri="{0D108BD9-81ED-4DB2-BD59-A6C34878D82A}">
                    <a16:rowId xmlns:a16="http://schemas.microsoft.com/office/drawing/2014/main" val="2059986266"/>
                  </a:ext>
                </a:extLst>
              </a:tr>
              <a:tr h="258074">
                <a:tc>
                  <a:txBody>
                    <a:bodyPr/>
                    <a:lstStyle/>
                    <a:p>
                      <a:pPr>
                        <a:lnSpc>
                          <a:spcPts val="1500"/>
                        </a:lnSpc>
                        <a:spcAft>
                          <a:spcPts val="800"/>
                        </a:spcAft>
                      </a:pPr>
                      <a:r>
                        <a:rPr lang="it-IT" sz="1200">
                          <a:effectLst/>
                          <a:latin typeface="Arial" panose="020B0604020202020204" pitchFamily="34" charset="0"/>
                          <a:cs typeface="Arial" panose="020B0604020202020204" pitchFamily="34" charset="0"/>
                        </a:rPr>
                        <a:t>index</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59203" marR="59203" marT="59203" marB="59203"/>
                </a:tc>
                <a:tc>
                  <a:txBody>
                    <a:bodyPr/>
                    <a:lstStyle/>
                    <a:p>
                      <a:r>
                        <a:rPr lang="it-IT" sz="1200" u="none" dirty="0">
                          <a:effectLst/>
                          <a:latin typeface="Arial" panose="020B0604020202020204" pitchFamily="34" charset="0"/>
                          <a:cs typeface="Arial" panose="020B0604020202020204" pitchFamily="34" charset="0"/>
                        </a:rPr>
                        <a:t>index </a:t>
                      </a:r>
                      <a:endParaRPr lang="it-IT" sz="1200" u="none" dirty="0">
                        <a:latin typeface="Arial" panose="020B0604020202020204" pitchFamily="34" charset="0"/>
                        <a:cs typeface="Arial" panose="020B0604020202020204" pitchFamily="34" charset="0"/>
                      </a:endParaRPr>
                    </a:p>
                  </a:txBody>
                  <a:tcPr marL="59203" marR="59203" marT="59203" marB="59203"/>
                </a:tc>
                <a:extLst>
                  <a:ext uri="{0D108BD9-81ED-4DB2-BD59-A6C34878D82A}">
                    <a16:rowId xmlns:a16="http://schemas.microsoft.com/office/drawing/2014/main" val="3352067533"/>
                  </a:ext>
                </a:extLst>
              </a:tr>
              <a:tr h="258074">
                <a:tc>
                  <a:txBody>
                    <a:bodyPr/>
                    <a:lstStyle/>
                    <a:p>
                      <a:pPr>
                        <a:lnSpc>
                          <a:spcPts val="1500"/>
                        </a:lnSpc>
                        <a:spcAft>
                          <a:spcPts val="800"/>
                        </a:spcAft>
                      </a:pPr>
                      <a:r>
                        <a:rPr lang="it-IT" sz="1200">
                          <a:effectLst/>
                          <a:latin typeface="Arial" panose="020B0604020202020204" pitchFamily="34" charset="0"/>
                          <a:cs typeface="Arial" panose="020B0604020202020204" pitchFamily="34" charset="0"/>
                        </a:rPr>
                        <a:t>table joins</a:t>
                      </a:r>
                      <a:endParaRPr lang="it-IT" sz="1200">
                        <a:effectLst/>
                        <a:latin typeface="Arial" panose="020B0604020202020204" pitchFamily="34" charset="0"/>
                        <a:ea typeface="+mn-ea"/>
                        <a:cs typeface="Arial" panose="020B0604020202020204" pitchFamily="34" charset="0"/>
                      </a:endParaRPr>
                    </a:p>
                  </a:txBody>
                  <a:tcPr marL="59203" marR="59203" marT="59203" marB="59203"/>
                </a:tc>
                <a:tc>
                  <a:txBody>
                    <a:bodyPr/>
                    <a:lstStyle/>
                    <a:p>
                      <a:r>
                        <a:rPr lang="it-IT" sz="1200" u="none" strike="noStrike" dirty="0">
                          <a:effectLst/>
                          <a:latin typeface="Courier New" panose="02070309020205020404" pitchFamily="49" charset="0"/>
                          <a:cs typeface="Courier New" panose="02070309020205020404" pitchFamily="49" charset="0"/>
                        </a:rPr>
                        <a:t>$</a:t>
                      </a:r>
                      <a:r>
                        <a:rPr lang="it-IT" sz="1200" u="none" strike="noStrike" dirty="0" err="1">
                          <a:effectLst/>
                          <a:latin typeface="Courier New" panose="02070309020205020404" pitchFamily="49" charset="0"/>
                          <a:cs typeface="Courier New" panose="02070309020205020404" pitchFamily="49" charset="0"/>
                        </a:rPr>
                        <a:t>lookup</a:t>
                      </a:r>
                      <a:r>
                        <a:rPr lang="it-IT" sz="1200" u="none" dirty="0">
                          <a:effectLst/>
                          <a:latin typeface="Arial" panose="020B0604020202020204" pitchFamily="34" charset="0"/>
                          <a:cs typeface="Arial" panose="020B0604020202020204" pitchFamily="34" charset="0"/>
                        </a:rPr>
                        <a:t>, embedded </a:t>
                      </a:r>
                      <a:r>
                        <a:rPr lang="it-IT" sz="1200" u="none" dirty="0" err="1">
                          <a:effectLst/>
                          <a:latin typeface="Arial" panose="020B0604020202020204" pitchFamily="34" charset="0"/>
                          <a:cs typeface="Arial" panose="020B0604020202020204" pitchFamily="34" charset="0"/>
                        </a:rPr>
                        <a:t>documents</a:t>
                      </a:r>
                      <a:r>
                        <a:rPr lang="it-IT" sz="1200" u="none" dirty="0">
                          <a:effectLst/>
                          <a:latin typeface="Arial" panose="020B0604020202020204" pitchFamily="34" charset="0"/>
                          <a:cs typeface="Arial" panose="020B0604020202020204" pitchFamily="34" charset="0"/>
                        </a:rPr>
                        <a:t> </a:t>
                      </a:r>
                      <a:endParaRPr lang="it-IT" sz="1200" u="none" dirty="0">
                        <a:latin typeface="Arial" panose="020B0604020202020204" pitchFamily="34" charset="0"/>
                        <a:cs typeface="Arial" panose="020B0604020202020204" pitchFamily="34" charset="0"/>
                      </a:endParaRPr>
                    </a:p>
                  </a:txBody>
                  <a:tcPr marL="59203" marR="59203" marT="59203" marB="59203"/>
                </a:tc>
                <a:extLst>
                  <a:ext uri="{0D108BD9-81ED-4DB2-BD59-A6C34878D82A}">
                    <a16:rowId xmlns:a16="http://schemas.microsoft.com/office/drawing/2014/main" val="332757537"/>
                  </a:ext>
                </a:extLst>
              </a:tr>
              <a:tr h="789959">
                <a:tc>
                  <a:txBody>
                    <a:bodyPr/>
                    <a:lstStyle/>
                    <a:p>
                      <a:pPr>
                        <a:lnSpc>
                          <a:spcPts val="1500"/>
                        </a:lnSpc>
                        <a:spcAft>
                          <a:spcPts val="900"/>
                        </a:spcAft>
                      </a:pPr>
                      <a:r>
                        <a:rPr lang="en-US" sz="1200" dirty="0">
                          <a:effectLst/>
                          <a:latin typeface="Arial" panose="020B0604020202020204" pitchFamily="34" charset="0"/>
                          <a:cs typeface="Arial" panose="020B0604020202020204" pitchFamily="34" charset="0"/>
                        </a:rPr>
                        <a:t>primary key</a:t>
                      </a:r>
                    </a:p>
                    <a:p>
                      <a:pPr>
                        <a:lnSpc>
                          <a:spcPts val="1500"/>
                        </a:lnSpc>
                        <a:spcAft>
                          <a:spcPts val="900"/>
                        </a:spcAft>
                      </a:pPr>
                      <a:r>
                        <a:rPr lang="en-US" sz="1200" dirty="0">
                          <a:effectLst/>
                          <a:latin typeface="Arial" panose="020B0604020202020204" pitchFamily="34" charset="0"/>
                          <a:cs typeface="Arial" panose="020B0604020202020204" pitchFamily="34" charset="0"/>
                        </a:rPr>
                        <a:t>Specify any unique column or column combination as primary key</a:t>
                      </a:r>
                    </a:p>
                  </a:txBody>
                  <a:tcPr marL="59203" marR="59203" marT="59203" marB="59203"/>
                </a:tc>
                <a:tc>
                  <a:txBody>
                    <a:bodyPr/>
                    <a:lstStyle/>
                    <a:p>
                      <a:r>
                        <a:rPr lang="it-IT" sz="1200" u="none" dirty="0" err="1">
                          <a:latin typeface="Arial" panose="020B0604020202020204" pitchFamily="34" charset="0"/>
                          <a:cs typeface="Arial" panose="020B0604020202020204" pitchFamily="34" charset="0"/>
                        </a:rPr>
                        <a:t>primary</a:t>
                      </a:r>
                      <a:r>
                        <a:rPr lang="it-IT" sz="1200" u="none" dirty="0">
                          <a:latin typeface="Arial" panose="020B0604020202020204" pitchFamily="34" charset="0"/>
                          <a:cs typeface="Arial" panose="020B0604020202020204" pitchFamily="34" charset="0"/>
                        </a:rPr>
                        <a:t> key</a:t>
                      </a:r>
                    </a:p>
                    <a:p>
                      <a:endParaRPr lang="it-IT" sz="1200" u="none" dirty="0">
                        <a:latin typeface="Arial" panose="020B0604020202020204" pitchFamily="34" charset="0"/>
                        <a:cs typeface="Arial" panose="020B0604020202020204" pitchFamily="34" charset="0"/>
                      </a:endParaRPr>
                    </a:p>
                    <a:p>
                      <a:r>
                        <a:rPr lang="en-US" sz="1200" u="none" dirty="0">
                          <a:latin typeface="Arial" panose="020B0604020202020204" pitchFamily="34" charset="0"/>
                          <a:cs typeface="Arial" panose="020B0604020202020204" pitchFamily="34" charset="0"/>
                        </a:rPr>
                        <a:t>In MongoDB, the primary key is automatically set to the </a:t>
                      </a:r>
                      <a:r>
                        <a:rPr lang="en-US" sz="1200" u="none" dirty="0">
                          <a:latin typeface="Courier New" panose="02070309020205020404" pitchFamily="49" charset="0"/>
                          <a:cs typeface="Courier New" panose="02070309020205020404" pitchFamily="49" charset="0"/>
                        </a:rPr>
                        <a:t>_id </a:t>
                      </a:r>
                      <a:r>
                        <a:rPr lang="en-US" sz="1200" u="none" dirty="0">
                          <a:latin typeface="Arial" panose="020B0604020202020204" pitchFamily="34" charset="0"/>
                          <a:cs typeface="Arial" panose="020B0604020202020204" pitchFamily="34" charset="0"/>
                        </a:rPr>
                        <a:t>field.</a:t>
                      </a:r>
                    </a:p>
                  </a:txBody>
                  <a:tcPr marL="71043" marR="71043" marT="35522" marB="35522"/>
                </a:tc>
                <a:extLst>
                  <a:ext uri="{0D108BD9-81ED-4DB2-BD59-A6C34878D82A}">
                    <a16:rowId xmlns:a16="http://schemas.microsoft.com/office/drawing/2014/main" val="2751098135"/>
                  </a:ext>
                </a:extLst>
              </a:tr>
              <a:tr h="405143">
                <a:tc>
                  <a:txBody>
                    <a:bodyPr/>
                    <a:lstStyle/>
                    <a:p>
                      <a:pPr>
                        <a:lnSpc>
                          <a:spcPts val="1500"/>
                        </a:lnSpc>
                        <a:spcAft>
                          <a:spcPts val="800"/>
                        </a:spcAft>
                      </a:pPr>
                      <a:r>
                        <a:rPr lang="en-US" sz="1200">
                          <a:effectLst/>
                          <a:latin typeface="Arial" panose="020B0604020202020204" pitchFamily="34" charset="0"/>
                          <a:cs typeface="Arial" panose="020B0604020202020204" pitchFamily="34" charset="0"/>
                        </a:rPr>
                        <a:t>aggregation (e.g. group by)</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59203" marR="59203" marT="59203" marB="59203"/>
                </a:tc>
                <a:tc>
                  <a:txBody>
                    <a:bodyPr/>
                    <a:lstStyle/>
                    <a:p>
                      <a:pPr>
                        <a:lnSpc>
                          <a:spcPts val="1500"/>
                        </a:lnSpc>
                        <a:spcAft>
                          <a:spcPts val="900"/>
                        </a:spcAft>
                      </a:pPr>
                      <a:r>
                        <a:rPr lang="en-US" sz="1200" u="none" dirty="0">
                          <a:effectLst/>
                          <a:latin typeface="Arial" panose="020B0604020202020204" pitchFamily="34" charset="0"/>
                          <a:cs typeface="Arial" panose="020B0604020202020204" pitchFamily="34" charset="0"/>
                        </a:rPr>
                        <a:t>aggregation pipeline</a:t>
                      </a:r>
                      <a:endParaRPr lang="en-US" sz="1200" u="none" dirty="0">
                        <a:solidFill>
                          <a:srgbClr val="3D4F58"/>
                        </a:solidFill>
                        <a:effectLst/>
                        <a:latin typeface="Arial" panose="020B0604020202020204" pitchFamily="34" charset="0"/>
                        <a:ea typeface="Times New Roman" panose="02020603050405020304" pitchFamily="18" charset="0"/>
                        <a:cs typeface="Arial" panose="020B0604020202020204" pitchFamily="34" charset="0"/>
                      </a:endParaRPr>
                    </a:p>
                  </a:txBody>
                  <a:tcPr marL="59203" marR="59203" marT="59203" marB="59203"/>
                </a:tc>
                <a:extLst>
                  <a:ext uri="{0D108BD9-81ED-4DB2-BD59-A6C34878D82A}">
                    <a16:rowId xmlns:a16="http://schemas.microsoft.com/office/drawing/2014/main" val="1195003537"/>
                  </a:ext>
                </a:extLst>
              </a:tr>
              <a:tr h="405143">
                <a:tc>
                  <a:txBody>
                    <a:bodyPr/>
                    <a:lstStyle/>
                    <a:p>
                      <a:pPr>
                        <a:lnSpc>
                          <a:spcPts val="1500"/>
                        </a:lnSpc>
                        <a:spcAft>
                          <a:spcPts val="800"/>
                        </a:spcAft>
                      </a:pPr>
                      <a:r>
                        <a:rPr lang="it-IT" sz="1200">
                          <a:effectLst/>
                          <a:latin typeface="Arial" panose="020B0604020202020204" pitchFamily="34" charset="0"/>
                          <a:cs typeface="Arial" panose="020B0604020202020204" pitchFamily="34" charset="0"/>
                        </a:rPr>
                        <a:t>SELECT INTO NEW_TABLE</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59203" marR="59203" marT="59203" marB="59203"/>
                </a:tc>
                <a:tc>
                  <a:txBody>
                    <a:bodyPr/>
                    <a:lstStyle/>
                    <a:p>
                      <a:pPr>
                        <a:lnSpc>
                          <a:spcPts val="1500"/>
                        </a:lnSpc>
                        <a:spcAft>
                          <a:spcPts val="900"/>
                        </a:spcAft>
                      </a:pPr>
                      <a:r>
                        <a:rPr lang="en-US" sz="1200" u="none" strike="noStrike" dirty="0">
                          <a:effectLst/>
                          <a:latin typeface="Courier New" panose="02070309020205020404" pitchFamily="49" charset="0"/>
                          <a:cs typeface="Courier New" panose="02070309020205020404" pitchFamily="49" charset="0"/>
                        </a:rPr>
                        <a:t>$out</a:t>
                      </a:r>
                      <a:endParaRPr lang="it-IT" sz="1200" u="none" dirty="0">
                        <a:solidFill>
                          <a:srgbClr val="3D4F58"/>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9203" marR="59203" marT="59203" marB="59203"/>
                </a:tc>
                <a:extLst>
                  <a:ext uri="{0D108BD9-81ED-4DB2-BD59-A6C34878D82A}">
                    <a16:rowId xmlns:a16="http://schemas.microsoft.com/office/drawing/2014/main" val="2667655888"/>
                  </a:ext>
                </a:extLst>
              </a:tr>
              <a:tr h="405143">
                <a:tc>
                  <a:txBody>
                    <a:bodyPr/>
                    <a:lstStyle/>
                    <a:p>
                      <a:pPr>
                        <a:lnSpc>
                          <a:spcPts val="1500"/>
                        </a:lnSpc>
                        <a:spcAft>
                          <a:spcPts val="800"/>
                        </a:spcAft>
                      </a:pPr>
                      <a:r>
                        <a:rPr lang="it-IT" sz="1200">
                          <a:effectLst/>
                          <a:latin typeface="Arial" panose="020B0604020202020204" pitchFamily="34" charset="0"/>
                          <a:cs typeface="Arial" panose="020B0604020202020204" pitchFamily="34" charset="0"/>
                        </a:rPr>
                        <a:t>MERGE INTO TABLE</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59203" marR="59203" marT="59203" marB="59203"/>
                </a:tc>
                <a:tc>
                  <a:txBody>
                    <a:bodyPr/>
                    <a:lstStyle/>
                    <a:p>
                      <a:pPr>
                        <a:lnSpc>
                          <a:spcPts val="1500"/>
                        </a:lnSpc>
                        <a:spcAft>
                          <a:spcPts val="900"/>
                        </a:spcAft>
                      </a:pPr>
                      <a:r>
                        <a:rPr lang="en-US" sz="1200" u="none" strike="noStrike" kern="1200" dirty="0">
                          <a:solidFill>
                            <a:schemeClr val="dk1"/>
                          </a:solidFill>
                          <a:effectLst/>
                          <a:latin typeface="Courier New" panose="02070309020205020404" pitchFamily="49" charset="0"/>
                          <a:ea typeface="+mn-ea"/>
                          <a:cs typeface="Courier New" panose="02070309020205020404" pitchFamily="49" charset="0"/>
                        </a:rPr>
                        <a:t>$merge </a:t>
                      </a:r>
                      <a:r>
                        <a:rPr lang="en-US" sz="1200" u="none" dirty="0">
                          <a:effectLst/>
                          <a:latin typeface="Arial" panose="020B0604020202020204" pitchFamily="34" charset="0"/>
                          <a:cs typeface="Arial" panose="020B0604020202020204" pitchFamily="34" charset="0"/>
                        </a:rPr>
                        <a:t>(Available starting in MongoDB 4.2)</a:t>
                      </a:r>
                      <a:endParaRPr lang="it-IT" sz="1200" u="none" dirty="0">
                        <a:solidFill>
                          <a:srgbClr val="3D4F58"/>
                        </a:solidFill>
                        <a:effectLst/>
                        <a:latin typeface="Arial" panose="020B0604020202020204" pitchFamily="34" charset="0"/>
                        <a:ea typeface="Times New Roman" panose="02020603050405020304" pitchFamily="18" charset="0"/>
                        <a:cs typeface="Arial" panose="020B0604020202020204" pitchFamily="34" charset="0"/>
                      </a:endParaRPr>
                    </a:p>
                  </a:txBody>
                  <a:tcPr marL="59203" marR="59203" marT="59203" marB="59203"/>
                </a:tc>
                <a:extLst>
                  <a:ext uri="{0D108BD9-81ED-4DB2-BD59-A6C34878D82A}">
                    <a16:rowId xmlns:a16="http://schemas.microsoft.com/office/drawing/2014/main" val="3020115094"/>
                  </a:ext>
                </a:extLst>
              </a:tr>
              <a:tr h="258074">
                <a:tc>
                  <a:txBody>
                    <a:bodyPr/>
                    <a:lstStyle/>
                    <a:p>
                      <a:pPr>
                        <a:lnSpc>
                          <a:spcPts val="1500"/>
                        </a:lnSpc>
                        <a:spcAft>
                          <a:spcPts val="800"/>
                        </a:spcAft>
                      </a:pPr>
                      <a:r>
                        <a:rPr lang="it-IT" sz="1200">
                          <a:effectLst/>
                          <a:latin typeface="Arial" panose="020B0604020202020204" pitchFamily="34" charset="0"/>
                          <a:cs typeface="Arial" panose="020B0604020202020204" pitchFamily="34" charset="0"/>
                        </a:rPr>
                        <a:t>UNION ALL</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59203" marR="59203" marT="59203" marB="59203"/>
                </a:tc>
                <a:tc>
                  <a:txBody>
                    <a:bodyPr/>
                    <a:lstStyle/>
                    <a:p>
                      <a:r>
                        <a:rPr lang="en-US" sz="1200" u="none" strike="noStrike" kern="1200" dirty="0">
                          <a:solidFill>
                            <a:schemeClr val="dk1"/>
                          </a:solidFill>
                          <a:effectLst/>
                          <a:latin typeface="Courier New" panose="02070309020205020404" pitchFamily="49" charset="0"/>
                          <a:ea typeface="+mn-ea"/>
                          <a:cs typeface="Courier New" panose="02070309020205020404" pitchFamily="49" charset="0"/>
                        </a:rPr>
                        <a:t>$</a:t>
                      </a:r>
                      <a:r>
                        <a:rPr lang="en-US" sz="1200" u="none" strike="noStrike" kern="1200" dirty="0" err="1">
                          <a:solidFill>
                            <a:schemeClr val="dk1"/>
                          </a:solidFill>
                          <a:effectLst/>
                          <a:latin typeface="Courier New" panose="02070309020205020404" pitchFamily="49" charset="0"/>
                          <a:ea typeface="+mn-ea"/>
                          <a:cs typeface="Courier New" panose="02070309020205020404" pitchFamily="49" charset="0"/>
                        </a:rPr>
                        <a:t>unionWith</a:t>
                      </a:r>
                      <a:r>
                        <a:rPr lang="en-US" sz="1200" u="none" strike="noStrike" kern="1200" dirty="0">
                          <a:solidFill>
                            <a:schemeClr val="dk1"/>
                          </a:solidFill>
                          <a:effectLst/>
                          <a:latin typeface="Courier New" panose="02070309020205020404" pitchFamily="49" charset="0"/>
                          <a:ea typeface="+mn-ea"/>
                          <a:cs typeface="Courier New" panose="02070309020205020404" pitchFamily="49" charset="0"/>
                        </a:rPr>
                        <a:t> </a:t>
                      </a:r>
                      <a:r>
                        <a:rPr lang="en-US" sz="1200" u="none" dirty="0">
                          <a:effectLst/>
                          <a:latin typeface="Arial" panose="020B0604020202020204" pitchFamily="34" charset="0"/>
                          <a:cs typeface="Arial" panose="020B0604020202020204" pitchFamily="34" charset="0"/>
                        </a:rPr>
                        <a:t>(Available starting in MongoDB 4.4)</a:t>
                      </a:r>
                      <a:r>
                        <a:rPr lang="it-IT" sz="1200" u="none" dirty="0">
                          <a:effectLst/>
                          <a:latin typeface="Arial" panose="020B0604020202020204" pitchFamily="34" charset="0"/>
                          <a:cs typeface="Arial" panose="020B0604020202020204" pitchFamily="34" charset="0"/>
                        </a:rPr>
                        <a:t> </a:t>
                      </a:r>
                      <a:endParaRPr lang="it-IT" sz="1200" u="none" dirty="0">
                        <a:latin typeface="Arial" panose="020B0604020202020204" pitchFamily="34" charset="0"/>
                        <a:cs typeface="Arial" panose="020B0604020202020204" pitchFamily="34" charset="0"/>
                      </a:endParaRPr>
                    </a:p>
                  </a:txBody>
                  <a:tcPr marL="59203" marR="59203" marT="59203" marB="59203"/>
                </a:tc>
                <a:extLst>
                  <a:ext uri="{0D108BD9-81ED-4DB2-BD59-A6C34878D82A}">
                    <a16:rowId xmlns:a16="http://schemas.microsoft.com/office/drawing/2014/main" val="4244408698"/>
                  </a:ext>
                </a:extLst>
              </a:tr>
              <a:tr h="260491">
                <a:tc>
                  <a:txBody>
                    <a:bodyPr/>
                    <a:lstStyle/>
                    <a:p>
                      <a:pPr>
                        <a:lnSpc>
                          <a:spcPts val="1500"/>
                        </a:lnSpc>
                        <a:spcAft>
                          <a:spcPts val="800"/>
                        </a:spcAft>
                      </a:pPr>
                      <a:r>
                        <a:rPr lang="it-IT" sz="1200">
                          <a:effectLst/>
                          <a:latin typeface="Arial" panose="020B0604020202020204" pitchFamily="34" charset="0"/>
                          <a:cs typeface="Arial" panose="020B0604020202020204" pitchFamily="34" charset="0"/>
                        </a:rPr>
                        <a:t>transactions</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59203" marR="59203" marT="59203" marB="59203"/>
                </a:tc>
                <a:tc>
                  <a:txBody>
                    <a:bodyPr/>
                    <a:lstStyle/>
                    <a:p>
                      <a:r>
                        <a:rPr lang="it-IT" sz="1200" u="none" dirty="0" err="1">
                          <a:effectLst/>
                          <a:latin typeface="Arial" panose="020B0604020202020204" pitchFamily="34" charset="0"/>
                          <a:cs typeface="Arial" panose="020B0604020202020204" pitchFamily="34" charset="0"/>
                        </a:rPr>
                        <a:t>transactions</a:t>
                      </a:r>
                      <a:r>
                        <a:rPr lang="it-IT" sz="1200" u="none" dirty="0">
                          <a:effectLst/>
                          <a:latin typeface="Arial" panose="020B0604020202020204" pitchFamily="34" charset="0"/>
                          <a:cs typeface="Arial" panose="020B0604020202020204" pitchFamily="34" charset="0"/>
                        </a:rPr>
                        <a:t> </a:t>
                      </a:r>
                      <a:endParaRPr lang="it-IT" sz="1200" u="none" dirty="0">
                        <a:latin typeface="Arial" panose="020B0604020202020204" pitchFamily="34" charset="0"/>
                        <a:cs typeface="Arial" panose="020B0604020202020204" pitchFamily="34" charset="0"/>
                      </a:endParaRPr>
                    </a:p>
                  </a:txBody>
                  <a:tcPr marL="59203" marR="59203" marT="59203" marB="59203"/>
                </a:tc>
                <a:extLst>
                  <a:ext uri="{0D108BD9-81ED-4DB2-BD59-A6C34878D82A}">
                    <a16:rowId xmlns:a16="http://schemas.microsoft.com/office/drawing/2014/main" val="3599735074"/>
                  </a:ext>
                </a:extLst>
              </a:tr>
            </a:tbl>
          </a:graphicData>
        </a:graphic>
      </p:graphicFrame>
    </p:spTree>
    <p:extLst>
      <p:ext uri="{BB962C8B-B14F-4D97-AF65-F5344CB8AC3E}">
        <p14:creationId xmlns:p14="http://schemas.microsoft.com/office/powerpoint/2010/main" val="17783866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249060" cy="369332"/>
          </a:xfrm>
          <a:prstGeom prst="rect">
            <a:avLst/>
          </a:prstGeom>
          <a:noFill/>
        </p:spPr>
        <p:txBody>
          <a:bodyPr wrap="none" rtlCol="0">
            <a:spAutoFit/>
          </a:bodyPr>
          <a:lstStyle/>
          <a:p>
            <a:pPr rtl="0">
              <a:spcBef>
                <a:spcPts val="2400"/>
              </a:spcBef>
              <a:spcAft>
                <a:spcPts val="0"/>
              </a:spcAft>
            </a:pPr>
            <a:r>
              <a:rPr lang="en-US" b="1" dirty="0" err="1">
                <a:latin typeface="Arial" panose="020B0604020202020204" pitchFamily="34" charset="0"/>
                <a:cs typeface="Arial" panose="020B0604020202020204" pitchFamily="34" charset="0"/>
              </a:rPr>
              <a:t>MongoDb</a:t>
            </a:r>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err="1">
                <a:latin typeface="Arial" panose="020B0604020202020204" pitchFamily="34" charset="0"/>
                <a:cs typeface="Arial" panose="020B0604020202020204" pitchFamily="34" charset="0"/>
              </a:rPr>
              <a:t>MongoDb</a:t>
            </a:r>
            <a:r>
              <a:rPr lang="en-US" b="1" dirty="0">
                <a:latin typeface="Arial" panose="020B0604020202020204" pitchFamily="34" charset="0"/>
                <a:cs typeface="Arial" panose="020B0604020202020204" pitchFamily="34" charset="0"/>
              </a:rPr>
              <a:t> aggregation pipeline / SQL comparison</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6858"/>
            <a:ext cx="11583412" cy="375552"/>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The following table presents the various SQL terminology and concepts and the corresponding MongoDB terminology and concepts.</a:t>
            </a:r>
            <a:endParaRPr lang="en-US" sz="1400" b="1" dirty="0">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1339BA28-66EB-427D-B743-DAB5D43F8E54}"/>
              </a:ext>
            </a:extLst>
          </p:cNvPr>
          <p:cNvGraphicFramePr>
            <a:graphicFrameLocks noGrp="1"/>
          </p:cNvGraphicFramePr>
          <p:nvPr>
            <p:extLst>
              <p:ext uri="{D42A27DB-BD31-4B8C-83A1-F6EECF244321}">
                <p14:modId xmlns:p14="http://schemas.microsoft.com/office/powerpoint/2010/main" val="3426734624"/>
              </p:ext>
            </p:extLst>
          </p:nvPr>
        </p:nvGraphicFramePr>
        <p:xfrm>
          <a:off x="1987296" y="1701039"/>
          <a:ext cx="8211312" cy="4704229"/>
        </p:xfrm>
        <a:graphic>
          <a:graphicData uri="http://schemas.openxmlformats.org/drawingml/2006/table">
            <a:tbl>
              <a:tblPr firstRow="1" firstCol="1" bandRow="1">
                <a:tableStyleId>{5C22544A-7EE6-4342-B048-85BDC9FD1C3A}</a:tableStyleId>
              </a:tblPr>
              <a:tblGrid>
                <a:gridCol w="4105656">
                  <a:extLst>
                    <a:ext uri="{9D8B030D-6E8A-4147-A177-3AD203B41FA5}">
                      <a16:colId xmlns:a16="http://schemas.microsoft.com/office/drawing/2014/main" val="2542187301"/>
                    </a:ext>
                  </a:extLst>
                </a:gridCol>
                <a:gridCol w="4105656">
                  <a:extLst>
                    <a:ext uri="{9D8B030D-6E8A-4147-A177-3AD203B41FA5}">
                      <a16:colId xmlns:a16="http://schemas.microsoft.com/office/drawing/2014/main" val="18883626"/>
                    </a:ext>
                  </a:extLst>
                </a:gridCol>
              </a:tblGrid>
              <a:tr h="321409">
                <a:tc>
                  <a:txBody>
                    <a:bodyPr/>
                    <a:lstStyle/>
                    <a:p>
                      <a:pPr>
                        <a:lnSpc>
                          <a:spcPts val="1800"/>
                        </a:lnSpc>
                        <a:spcAft>
                          <a:spcPts val="800"/>
                        </a:spcAft>
                      </a:pPr>
                      <a:r>
                        <a:rPr lang="en-US" sz="1200">
                          <a:effectLst/>
                          <a:latin typeface="Arial" panose="020B0604020202020204" pitchFamily="34" charset="0"/>
                          <a:cs typeface="Arial" panose="020B0604020202020204" pitchFamily="34" charset="0"/>
                        </a:rPr>
                        <a:t>SQL Terms, Functions, and Concepts</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8409" marR="68409" marT="68409" marB="68409" anchor="ctr"/>
                </a:tc>
                <a:tc>
                  <a:txBody>
                    <a:bodyPr/>
                    <a:lstStyle/>
                    <a:p>
                      <a:pPr>
                        <a:lnSpc>
                          <a:spcPts val="1800"/>
                        </a:lnSpc>
                        <a:spcAft>
                          <a:spcPts val="800"/>
                        </a:spcAft>
                      </a:pPr>
                      <a:r>
                        <a:rPr lang="it-IT" sz="1200">
                          <a:effectLst/>
                          <a:latin typeface="Arial" panose="020B0604020202020204" pitchFamily="34" charset="0"/>
                          <a:cs typeface="Arial" panose="020B0604020202020204" pitchFamily="34" charset="0"/>
                        </a:rPr>
                        <a:t>MongoDB Aggregation Operators</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8409" marR="68409" marT="68409" marB="68409" anchor="ctr"/>
                </a:tc>
                <a:extLst>
                  <a:ext uri="{0D108BD9-81ED-4DB2-BD59-A6C34878D82A}">
                    <a16:rowId xmlns:a16="http://schemas.microsoft.com/office/drawing/2014/main" val="711696778"/>
                  </a:ext>
                </a:extLst>
              </a:tr>
              <a:tr h="300145">
                <a:tc>
                  <a:txBody>
                    <a:bodyPr/>
                    <a:lstStyle/>
                    <a:p>
                      <a:pPr>
                        <a:lnSpc>
                          <a:spcPts val="1500"/>
                        </a:lnSpc>
                        <a:spcAft>
                          <a:spcPts val="800"/>
                        </a:spcAft>
                      </a:pPr>
                      <a:r>
                        <a:rPr lang="it-IT" sz="1200">
                          <a:effectLst/>
                          <a:latin typeface="Arial" panose="020B0604020202020204" pitchFamily="34" charset="0"/>
                          <a:cs typeface="Arial" panose="020B0604020202020204" pitchFamily="34" charset="0"/>
                        </a:rPr>
                        <a:t>WHERE</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8409" marR="68409" marT="68409" marB="68409"/>
                </a:tc>
                <a:tc>
                  <a:txBody>
                    <a:bodyPr/>
                    <a:lstStyle/>
                    <a:p>
                      <a:pPr>
                        <a:lnSpc>
                          <a:spcPts val="1500"/>
                        </a:lnSpc>
                        <a:spcAft>
                          <a:spcPts val="800"/>
                        </a:spcAft>
                      </a:pPr>
                      <a:r>
                        <a:rPr lang="it-IT" sz="1200" u="none" strike="noStrike" dirty="0">
                          <a:effectLst/>
                          <a:latin typeface="Courier New" panose="02070309020205020404" pitchFamily="49" charset="0"/>
                          <a:cs typeface="Courier New" panose="02070309020205020404" pitchFamily="49" charset="0"/>
                        </a:rPr>
                        <a:t>$match</a:t>
                      </a:r>
                      <a:endParaRPr lang="it-IT"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68409" marR="68409" marT="68409" marB="68409"/>
                </a:tc>
                <a:extLst>
                  <a:ext uri="{0D108BD9-81ED-4DB2-BD59-A6C34878D82A}">
                    <a16:rowId xmlns:a16="http://schemas.microsoft.com/office/drawing/2014/main" val="2350385630"/>
                  </a:ext>
                </a:extLst>
              </a:tr>
              <a:tr h="300145">
                <a:tc>
                  <a:txBody>
                    <a:bodyPr/>
                    <a:lstStyle/>
                    <a:p>
                      <a:pPr>
                        <a:lnSpc>
                          <a:spcPts val="1500"/>
                        </a:lnSpc>
                        <a:spcAft>
                          <a:spcPts val="800"/>
                        </a:spcAft>
                      </a:pPr>
                      <a:r>
                        <a:rPr lang="it-IT" sz="1200">
                          <a:effectLst/>
                          <a:latin typeface="Arial" panose="020B0604020202020204" pitchFamily="34" charset="0"/>
                          <a:cs typeface="Arial" panose="020B0604020202020204" pitchFamily="34" charset="0"/>
                        </a:rPr>
                        <a:t>GROUP BY</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8409" marR="68409" marT="68409" marB="68409"/>
                </a:tc>
                <a:tc>
                  <a:txBody>
                    <a:bodyPr/>
                    <a:lstStyle/>
                    <a:p>
                      <a:pPr>
                        <a:lnSpc>
                          <a:spcPts val="1500"/>
                        </a:lnSpc>
                        <a:spcAft>
                          <a:spcPts val="800"/>
                        </a:spcAft>
                      </a:pPr>
                      <a:r>
                        <a:rPr lang="it-IT" sz="1200" u="none" strike="noStrike" dirty="0">
                          <a:effectLst/>
                          <a:latin typeface="Courier New" panose="02070309020205020404" pitchFamily="49" charset="0"/>
                          <a:cs typeface="Courier New" panose="02070309020205020404" pitchFamily="49" charset="0"/>
                        </a:rPr>
                        <a:t>$group</a:t>
                      </a:r>
                      <a:endParaRPr lang="it-IT"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68409" marR="68409" marT="68409" marB="68409"/>
                </a:tc>
                <a:extLst>
                  <a:ext uri="{0D108BD9-81ED-4DB2-BD59-A6C34878D82A}">
                    <a16:rowId xmlns:a16="http://schemas.microsoft.com/office/drawing/2014/main" val="1851677908"/>
                  </a:ext>
                </a:extLst>
              </a:tr>
              <a:tr h="300145">
                <a:tc>
                  <a:txBody>
                    <a:bodyPr/>
                    <a:lstStyle/>
                    <a:p>
                      <a:pPr>
                        <a:lnSpc>
                          <a:spcPts val="1500"/>
                        </a:lnSpc>
                        <a:spcAft>
                          <a:spcPts val="800"/>
                        </a:spcAft>
                      </a:pPr>
                      <a:r>
                        <a:rPr lang="it-IT" sz="1200">
                          <a:effectLst/>
                          <a:latin typeface="Arial" panose="020B0604020202020204" pitchFamily="34" charset="0"/>
                          <a:cs typeface="Arial" panose="020B0604020202020204" pitchFamily="34" charset="0"/>
                        </a:rPr>
                        <a:t>HAVING</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8409" marR="68409" marT="68409" marB="68409"/>
                </a:tc>
                <a:tc>
                  <a:txBody>
                    <a:bodyPr/>
                    <a:lstStyle/>
                    <a:p>
                      <a:pPr>
                        <a:lnSpc>
                          <a:spcPts val="1500"/>
                        </a:lnSpc>
                        <a:spcAft>
                          <a:spcPts val="800"/>
                        </a:spcAft>
                      </a:pPr>
                      <a:r>
                        <a:rPr lang="it-IT" sz="1200" u="none" strike="noStrike" dirty="0">
                          <a:effectLst/>
                          <a:latin typeface="Courier New" panose="02070309020205020404" pitchFamily="49" charset="0"/>
                          <a:cs typeface="Courier New" panose="02070309020205020404" pitchFamily="49" charset="0"/>
                        </a:rPr>
                        <a:t>$match</a:t>
                      </a:r>
                      <a:endParaRPr lang="it-IT"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68409" marR="68409" marT="68409" marB="68409"/>
                </a:tc>
                <a:extLst>
                  <a:ext uri="{0D108BD9-81ED-4DB2-BD59-A6C34878D82A}">
                    <a16:rowId xmlns:a16="http://schemas.microsoft.com/office/drawing/2014/main" val="3955295870"/>
                  </a:ext>
                </a:extLst>
              </a:tr>
              <a:tr h="300145">
                <a:tc>
                  <a:txBody>
                    <a:bodyPr/>
                    <a:lstStyle/>
                    <a:p>
                      <a:pPr>
                        <a:lnSpc>
                          <a:spcPts val="1500"/>
                        </a:lnSpc>
                        <a:spcAft>
                          <a:spcPts val="800"/>
                        </a:spcAft>
                      </a:pPr>
                      <a:r>
                        <a:rPr lang="it-IT" sz="1200">
                          <a:effectLst/>
                          <a:latin typeface="Arial" panose="020B0604020202020204" pitchFamily="34" charset="0"/>
                          <a:cs typeface="Arial" panose="020B0604020202020204" pitchFamily="34" charset="0"/>
                        </a:rPr>
                        <a:t>SELECT</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8409" marR="68409" marT="68409" marB="68409"/>
                </a:tc>
                <a:tc>
                  <a:txBody>
                    <a:bodyPr/>
                    <a:lstStyle/>
                    <a:p>
                      <a:pPr>
                        <a:lnSpc>
                          <a:spcPts val="1500"/>
                        </a:lnSpc>
                        <a:spcAft>
                          <a:spcPts val="800"/>
                        </a:spcAft>
                      </a:pPr>
                      <a:r>
                        <a:rPr lang="it-IT" sz="1200" u="none" strike="noStrike" dirty="0">
                          <a:effectLst/>
                          <a:latin typeface="Courier New" panose="02070309020205020404" pitchFamily="49" charset="0"/>
                          <a:cs typeface="Courier New" panose="02070309020205020404" pitchFamily="49" charset="0"/>
                        </a:rPr>
                        <a:t>$project</a:t>
                      </a:r>
                      <a:endParaRPr lang="it-IT"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68409" marR="68409" marT="68409" marB="68409"/>
                </a:tc>
                <a:extLst>
                  <a:ext uri="{0D108BD9-81ED-4DB2-BD59-A6C34878D82A}">
                    <a16:rowId xmlns:a16="http://schemas.microsoft.com/office/drawing/2014/main" val="157611501"/>
                  </a:ext>
                </a:extLst>
              </a:tr>
              <a:tr h="300145">
                <a:tc>
                  <a:txBody>
                    <a:bodyPr/>
                    <a:lstStyle/>
                    <a:p>
                      <a:pPr>
                        <a:lnSpc>
                          <a:spcPts val="1500"/>
                        </a:lnSpc>
                        <a:spcAft>
                          <a:spcPts val="800"/>
                        </a:spcAft>
                      </a:pPr>
                      <a:r>
                        <a:rPr lang="it-IT" sz="1200">
                          <a:effectLst/>
                          <a:latin typeface="Arial" panose="020B0604020202020204" pitchFamily="34" charset="0"/>
                          <a:cs typeface="Arial" panose="020B0604020202020204" pitchFamily="34" charset="0"/>
                        </a:rPr>
                        <a:t>ORDER BY</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8409" marR="68409" marT="68409" marB="68409"/>
                </a:tc>
                <a:tc>
                  <a:txBody>
                    <a:bodyPr/>
                    <a:lstStyle/>
                    <a:p>
                      <a:pPr>
                        <a:lnSpc>
                          <a:spcPts val="1500"/>
                        </a:lnSpc>
                        <a:spcAft>
                          <a:spcPts val="800"/>
                        </a:spcAft>
                      </a:pPr>
                      <a:r>
                        <a:rPr lang="it-IT" sz="1200" u="none" strike="noStrike" dirty="0">
                          <a:effectLst/>
                          <a:latin typeface="Courier New" panose="02070309020205020404" pitchFamily="49" charset="0"/>
                          <a:cs typeface="Courier New" panose="02070309020205020404" pitchFamily="49" charset="0"/>
                        </a:rPr>
                        <a:t>$sort</a:t>
                      </a:r>
                      <a:endParaRPr lang="it-IT"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68409" marR="68409" marT="68409" marB="68409"/>
                </a:tc>
                <a:extLst>
                  <a:ext uri="{0D108BD9-81ED-4DB2-BD59-A6C34878D82A}">
                    <a16:rowId xmlns:a16="http://schemas.microsoft.com/office/drawing/2014/main" val="3594826226"/>
                  </a:ext>
                </a:extLst>
              </a:tr>
              <a:tr h="300145">
                <a:tc>
                  <a:txBody>
                    <a:bodyPr/>
                    <a:lstStyle/>
                    <a:p>
                      <a:pPr>
                        <a:lnSpc>
                          <a:spcPts val="1500"/>
                        </a:lnSpc>
                        <a:spcAft>
                          <a:spcPts val="800"/>
                        </a:spcAft>
                      </a:pPr>
                      <a:r>
                        <a:rPr lang="it-IT" sz="1200">
                          <a:effectLst/>
                          <a:latin typeface="Arial" panose="020B0604020202020204" pitchFamily="34" charset="0"/>
                          <a:cs typeface="Arial" panose="020B0604020202020204" pitchFamily="34" charset="0"/>
                        </a:rPr>
                        <a:t>LIMIT</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8409" marR="68409" marT="68409" marB="68409"/>
                </a:tc>
                <a:tc>
                  <a:txBody>
                    <a:bodyPr/>
                    <a:lstStyle/>
                    <a:p>
                      <a:pPr>
                        <a:lnSpc>
                          <a:spcPts val="1500"/>
                        </a:lnSpc>
                        <a:spcAft>
                          <a:spcPts val="800"/>
                        </a:spcAft>
                      </a:pPr>
                      <a:r>
                        <a:rPr lang="it-IT" sz="1200" u="none" strike="noStrike" dirty="0">
                          <a:effectLst/>
                          <a:latin typeface="Courier New" panose="02070309020205020404" pitchFamily="49" charset="0"/>
                          <a:cs typeface="Courier New" panose="02070309020205020404" pitchFamily="49" charset="0"/>
                        </a:rPr>
                        <a:t>$</a:t>
                      </a:r>
                      <a:r>
                        <a:rPr lang="it-IT" sz="1200" u="none" strike="noStrike" dirty="0" err="1">
                          <a:effectLst/>
                          <a:latin typeface="Courier New" panose="02070309020205020404" pitchFamily="49" charset="0"/>
                          <a:cs typeface="Courier New" panose="02070309020205020404" pitchFamily="49" charset="0"/>
                        </a:rPr>
                        <a:t>limit</a:t>
                      </a:r>
                      <a:endParaRPr lang="it-IT"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68409" marR="68409" marT="68409" marB="68409"/>
                </a:tc>
                <a:extLst>
                  <a:ext uri="{0D108BD9-81ED-4DB2-BD59-A6C34878D82A}">
                    <a16:rowId xmlns:a16="http://schemas.microsoft.com/office/drawing/2014/main" val="863929817"/>
                  </a:ext>
                </a:extLst>
              </a:tr>
              <a:tr h="300145">
                <a:tc>
                  <a:txBody>
                    <a:bodyPr/>
                    <a:lstStyle/>
                    <a:p>
                      <a:pPr>
                        <a:lnSpc>
                          <a:spcPts val="1500"/>
                        </a:lnSpc>
                        <a:spcAft>
                          <a:spcPts val="800"/>
                        </a:spcAft>
                      </a:pPr>
                      <a:r>
                        <a:rPr lang="it-IT" sz="1200">
                          <a:effectLst/>
                          <a:latin typeface="Arial" panose="020B0604020202020204" pitchFamily="34" charset="0"/>
                          <a:cs typeface="Arial" panose="020B0604020202020204" pitchFamily="34" charset="0"/>
                        </a:rPr>
                        <a:t>SUM()</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8409" marR="68409" marT="68409" marB="68409"/>
                </a:tc>
                <a:tc>
                  <a:txBody>
                    <a:bodyPr/>
                    <a:lstStyle/>
                    <a:p>
                      <a:pPr>
                        <a:lnSpc>
                          <a:spcPts val="1500"/>
                        </a:lnSpc>
                        <a:spcAft>
                          <a:spcPts val="800"/>
                        </a:spcAft>
                      </a:pPr>
                      <a:r>
                        <a:rPr lang="it-IT" sz="1200" u="none" strike="noStrike" dirty="0">
                          <a:effectLst/>
                          <a:latin typeface="Courier New" panose="02070309020205020404" pitchFamily="49" charset="0"/>
                          <a:cs typeface="Courier New" panose="02070309020205020404" pitchFamily="49" charset="0"/>
                        </a:rPr>
                        <a:t>$sum</a:t>
                      </a:r>
                      <a:endParaRPr lang="it-IT"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68409" marR="68409" marT="68409" marB="68409"/>
                </a:tc>
                <a:extLst>
                  <a:ext uri="{0D108BD9-81ED-4DB2-BD59-A6C34878D82A}">
                    <a16:rowId xmlns:a16="http://schemas.microsoft.com/office/drawing/2014/main" val="3692359272"/>
                  </a:ext>
                </a:extLst>
              </a:tr>
              <a:tr h="557306">
                <a:tc>
                  <a:txBody>
                    <a:bodyPr/>
                    <a:lstStyle/>
                    <a:p>
                      <a:pPr>
                        <a:lnSpc>
                          <a:spcPts val="1500"/>
                        </a:lnSpc>
                        <a:spcAft>
                          <a:spcPts val="800"/>
                        </a:spcAft>
                      </a:pPr>
                      <a:r>
                        <a:rPr lang="it-IT" sz="1200">
                          <a:effectLst/>
                          <a:latin typeface="Arial" panose="020B0604020202020204" pitchFamily="34" charset="0"/>
                          <a:cs typeface="Arial" panose="020B0604020202020204" pitchFamily="34" charset="0"/>
                        </a:rPr>
                        <a:t>COUNT()</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8409" marR="68409" marT="68409" marB="68409"/>
                </a:tc>
                <a:tc>
                  <a:txBody>
                    <a:bodyPr/>
                    <a:lstStyle/>
                    <a:p>
                      <a:pPr>
                        <a:lnSpc>
                          <a:spcPts val="1500"/>
                        </a:lnSpc>
                        <a:spcAft>
                          <a:spcPts val="800"/>
                        </a:spcAft>
                      </a:pPr>
                      <a:r>
                        <a:rPr lang="it-IT" sz="1200" u="none" strike="noStrike" dirty="0">
                          <a:effectLst/>
                          <a:latin typeface="Courier New" panose="02070309020205020404" pitchFamily="49" charset="0"/>
                          <a:cs typeface="Courier New" panose="02070309020205020404" pitchFamily="49" charset="0"/>
                        </a:rPr>
                        <a:t>$sum</a:t>
                      </a:r>
                      <a:endParaRPr lang="it-IT" sz="1200" dirty="0">
                        <a:effectLst/>
                        <a:latin typeface="Courier New" panose="02070309020205020404" pitchFamily="49" charset="0"/>
                        <a:cs typeface="Courier New" panose="02070309020205020404" pitchFamily="49" charset="0"/>
                      </a:endParaRPr>
                    </a:p>
                    <a:p>
                      <a:pPr>
                        <a:lnSpc>
                          <a:spcPts val="1500"/>
                        </a:lnSpc>
                        <a:spcAft>
                          <a:spcPts val="800"/>
                        </a:spcAft>
                      </a:pPr>
                      <a:r>
                        <a:rPr lang="it-IT" sz="1200" u="none" strike="noStrike" kern="1200" dirty="0">
                          <a:solidFill>
                            <a:schemeClr val="dk1"/>
                          </a:solidFill>
                          <a:effectLst/>
                          <a:latin typeface="Courier New" panose="02070309020205020404" pitchFamily="49" charset="0"/>
                          <a:ea typeface="+mn-ea"/>
                          <a:cs typeface="Courier New" panose="02070309020205020404" pitchFamily="49" charset="0"/>
                        </a:rPr>
                        <a:t>$</a:t>
                      </a:r>
                      <a:r>
                        <a:rPr lang="it-IT" sz="1200" u="none" strike="noStrike" kern="1200" dirty="0" err="1">
                          <a:solidFill>
                            <a:schemeClr val="dk1"/>
                          </a:solidFill>
                          <a:effectLst/>
                          <a:latin typeface="Courier New" panose="02070309020205020404" pitchFamily="49" charset="0"/>
                          <a:ea typeface="+mn-ea"/>
                          <a:cs typeface="Courier New" panose="02070309020205020404" pitchFamily="49" charset="0"/>
                        </a:rPr>
                        <a:t>sortByCount</a:t>
                      </a:r>
                      <a:endParaRPr lang="it-IT" sz="1200" u="none" strike="noStrike" kern="1200" dirty="0">
                        <a:solidFill>
                          <a:schemeClr val="dk1"/>
                        </a:solidFill>
                        <a:effectLst/>
                        <a:latin typeface="Courier New" panose="02070309020205020404" pitchFamily="49" charset="0"/>
                        <a:ea typeface="+mn-ea"/>
                        <a:cs typeface="Courier New" panose="02070309020205020404" pitchFamily="49" charset="0"/>
                      </a:endParaRPr>
                    </a:p>
                  </a:txBody>
                  <a:tcPr marL="68409" marR="68409" marT="68409" marB="68409"/>
                </a:tc>
                <a:extLst>
                  <a:ext uri="{0D108BD9-81ED-4DB2-BD59-A6C34878D82A}">
                    <a16:rowId xmlns:a16="http://schemas.microsoft.com/office/drawing/2014/main" val="3533300448"/>
                  </a:ext>
                </a:extLst>
              </a:tr>
              <a:tr h="300145">
                <a:tc>
                  <a:txBody>
                    <a:bodyPr/>
                    <a:lstStyle/>
                    <a:p>
                      <a:pPr>
                        <a:lnSpc>
                          <a:spcPts val="1500"/>
                        </a:lnSpc>
                        <a:spcAft>
                          <a:spcPts val="800"/>
                        </a:spcAft>
                      </a:pPr>
                      <a:r>
                        <a:rPr lang="it-IT" sz="1200">
                          <a:effectLst/>
                          <a:latin typeface="Arial" panose="020B0604020202020204" pitchFamily="34" charset="0"/>
                          <a:cs typeface="Arial" panose="020B0604020202020204" pitchFamily="34" charset="0"/>
                        </a:rPr>
                        <a:t>join</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8409" marR="68409" marT="68409" marB="68409"/>
                </a:tc>
                <a:tc>
                  <a:txBody>
                    <a:bodyPr/>
                    <a:lstStyle/>
                    <a:p>
                      <a:pPr>
                        <a:lnSpc>
                          <a:spcPts val="1500"/>
                        </a:lnSpc>
                        <a:spcAft>
                          <a:spcPts val="800"/>
                        </a:spcAft>
                      </a:pPr>
                      <a:r>
                        <a:rPr lang="it-IT" sz="1200" u="none" strike="noStrike" dirty="0">
                          <a:effectLst/>
                          <a:latin typeface="Courier New" panose="02070309020205020404" pitchFamily="49" charset="0"/>
                          <a:cs typeface="Courier New" panose="02070309020205020404" pitchFamily="49" charset="0"/>
                        </a:rPr>
                        <a:t>$</a:t>
                      </a:r>
                      <a:r>
                        <a:rPr lang="it-IT" sz="1200" u="none" strike="noStrike" dirty="0" err="1">
                          <a:effectLst/>
                          <a:latin typeface="Courier New" panose="02070309020205020404" pitchFamily="49" charset="0"/>
                          <a:cs typeface="Courier New" panose="02070309020205020404" pitchFamily="49" charset="0"/>
                        </a:rPr>
                        <a:t>lookup</a:t>
                      </a:r>
                      <a:endParaRPr lang="it-IT"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68409" marR="68409" marT="68409" marB="68409"/>
                </a:tc>
                <a:extLst>
                  <a:ext uri="{0D108BD9-81ED-4DB2-BD59-A6C34878D82A}">
                    <a16:rowId xmlns:a16="http://schemas.microsoft.com/office/drawing/2014/main" val="3000745320"/>
                  </a:ext>
                </a:extLst>
              </a:tr>
              <a:tr h="300145">
                <a:tc>
                  <a:txBody>
                    <a:bodyPr/>
                    <a:lstStyle/>
                    <a:p>
                      <a:pPr>
                        <a:lnSpc>
                          <a:spcPts val="1500"/>
                        </a:lnSpc>
                        <a:spcAft>
                          <a:spcPts val="800"/>
                        </a:spcAft>
                      </a:pPr>
                      <a:r>
                        <a:rPr lang="it-IT" sz="1200">
                          <a:effectLst/>
                          <a:latin typeface="Arial" panose="020B0604020202020204" pitchFamily="34" charset="0"/>
                          <a:cs typeface="Arial" panose="020B0604020202020204" pitchFamily="34" charset="0"/>
                        </a:rPr>
                        <a:t>SELECT INTO NEW_TABLE</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8409" marR="68409" marT="68409" marB="68409"/>
                </a:tc>
                <a:tc>
                  <a:txBody>
                    <a:bodyPr/>
                    <a:lstStyle/>
                    <a:p>
                      <a:pPr>
                        <a:lnSpc>
                          <a:spcPts val="1500"/>
                        </a:lnSpc>
                        <a:spcAft>
                          <a:spcPts val="800"/>
                        </a:spcAft>
                      </a:pPr>
                      <a:r>
                        <a:rPr lang="it-IT" sz="1200" u="none" strike="noStrike" dirty="0">
                          <a:effectLst/>
                          <a:latin typeface="Courier New" panose="02070309020205020404" pitchFamily="49" charset="0"/>
                          <a:cs typeface="Courier New" panose="02070309020205020404" pitchFamily="49" charset="0"/>
                        </a:rPr>
                        <a:t>$out</a:t>
                      </a:r>
                      <a:endParaRPr lang="it-IT"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68409" marR="68409" marT="68409" marB="68409"/>
                </a:tc>
                <a:extLst>
                  <a:ext uri="{0D108BD9-81ED-4DB2-BD59-A6C34878D82A}">
                    <a16:rowId xmlns:a16="http://schemas.microsoft.com/office/drawing/2014/main" val="2150608946"/>
                  </a:ext>
                </a:extLst>
              </a:tr>
              <a:tr h="300145">
                <a:tc>
                  <a:txBody>
                    <a:bodyPr/>
                    <a:lstStyle/>
                    <a:p>
                      <a:pPr>
                        <a:lnSpc>
                          <a:spcPts val="1500"/>
                        </a:lnSpc>
                        <a:spcAft>
                          <a:spcPts val="800"/>
                        </a:spcAft>
                      </a:pPr>
                      <a:r>
                        <a:rPr lang="it-IT" sz="1200">
                          <a:effectLst/>
                          <a:latin typeface="Arial" panose="020B0604020202020204" pitchFamily="34" charset="0"/>
                          <a:cs typeface="Arial" panose="020B0604020202020204" pitchFamily="34" charset="0"/>
                        </a:rPr>
                        <a:t>MERGE INTO TABLE</a:t>
                      </a:r>
                      <a:endParaRPr lang="it-IT" sz="1200">
                        <a:effectLst/>
                        <a:latin typeface="Arial" panose="020B0604020202020204" pitchFamily="34" charset="0"/>
                        <a:ea typeface="Calibri" panose="020F0502020204030204" pitchFamily="34" charset="0"/>
                        <a:cs typeface="Arial" panose="020B0604020202020204" pitchFamily="34" charset="0"/>
                      </a:endParaRPr>
                    </a:p>
                  </a:txBody>
                  <a:tcPr marL="68409" marR="68409" marT="68409" marB="68409"/>
                </a:tc>
                <a:tc>
                  <a:txBody>
                    <a:bodyPr/>
                    <a:lstStyle/>
                    <a:p>
                      <a:pPr>
                        <a:lnSpc>
                          <a:spcPts val="1500"/>
                        </a:lnSpc>
                        <a:spcAft>
                          <a:spcPts val="800"/>
                        </a:spcAft>
                      </a:pPr>
                      <a:r>
                        <a:rPr lang="en-US" sz="1200" u="none" strike="noStrike" dirty="0">
                          <a:effectLst/>
                          <a:latin typeface="Courier New" panose="02070309020205020404" pitchFamily="49" charset="0"/>
                          <a:cs typeface="Courier New" panose="02070309020205020404" pitchFamily="49" charset="0"/>
                        </a:rPr>
                        <a:t>$merge</a:t>
                      </a:r>
                      <a:r>
                        <a:rPr lang="en-US" sz="1200" dirty="0">
                          <a:effectLst/>
                          <a:latin typeface="Arial" panose="020B0604020202020204" pitchFamily="34" charset="0"/>
                          <a:cs typeface="Arial" panose="020B0604020202020204" pitchFamily="34" charset="0"/>
                        </a:rPr>
                        <a:t> (Available starting in MongoDB 4.2)</a:t>
                      </a:r>
                      <a:endParaRPr lang="it-IT" sz="1200" dirty="0">
                        <a:effectLst/>
                        <a:latin typeface="Arial" panose="020B0604020202020204" pitchFamily="34" charset="0"/>
                        <a:ea typeface="Calibri" panose="020F0502020204030204" pitchFamily="34" charset="0"/>
                        <a:cs typeface="Arial" panose="020B0604020202020204" pitchFamily="34" charset="0"/>
                      </a:endParaRPr>
                    </a:p>
                  </a:txBody>
                  <a:tcPr marL="68409" marR="68409" marT="68409" marB="68409"/>
                </a:tc>
                <a:extLst>
                  <a:ext uri="{0D108BD9-81ED-4DB2-BD59-A6C34878D82A}">
                    <a16:rowId xmlns:a16="http://schemas.microsoft.com/office/drawing/2014/main" val="3520218441"/>
                  </a:ext>
                </a:extLst>
              </a:tr>
              <a:tr h="471168">
                <a:tc>
                  <a:txBody>
                    <a:bodyPr/>
                    <a:lstStyle/>
                    <a:p>
                      <a:pPr>
                        <a:lnSpc>
                          <a:spcPts val="1500"/>
                        </a:lnSpc>
                        <a:spcAft>
                          <a:spcPts val="800"/>
                        </a:spcAft>
                      </a:pPr>
                      <a:r>
                        <a:rPr lang="it-IT" sz="1200" dirty="0">
                          <a:effectLst/>
                          <a:latin typeface="Arial" panose="020B0604020202020204" pitchFamily="34" charset="0"/>
                          <a:cs typeface="Arial" panose="020B0604020202020204" pitchFamily="34" charset="0"/>
                        </a:rPr>
                        <a:t>UNION ALL</a:t>
                      </a:r>
                      <a:endParaRPr lang="it-IT" sz="1200" dirty="0">
                        <a:effectLst/>
                        <a:latin typeface="Arial" panose="020B0604020202020204" pitchFamily="34" charset="0"/>
                        <a:ea typeface="Calibri" panose="020F0502020204030204" pitchFamily="34" charset="0"/>
                        <a:cs typeface="Arial" panose="020B0604020202020204" pitchFamily="34" charset="0"/>
                      </a:endParaRPr>
                    </a:p>
                  </a:txBody>
                  <a:tcPr marL="68409" marR="68409" marT="68409" marB="68409"/>
                </a:tc>
                <a:tc>
                  <a:txBody>
                    <a:bodyPr/>
                    <a:lstStyle/>
                    <a:p>
                      <a:pPr>
                        <a:lnSpc>
                          <a:spcPts val="1500"/>
                        </a:lnSpc>
                        <a:spcAft>
                          <a:spcPts val="800"/>
                        </a:spcAft>
                      </a:pPr>
                      <a:r>
                        <a:rPr lang="en-US" sz="1200" u="none" strike="noStrike" kern="1200" dirty="0">
                          <a:solidFill>
                            <a:schemeClr val="dk1"/>
                          </a:solidFill>
                          <a:effectLst/>
                          <a:latin typeface="Courier New" panose="02070309020205020404" pitchFamily="49" charset="0"/>
                          <a:ea typeface="+mn-ea"/>
                          <a:cs typeface="Courier New" panose="02070309020205020404" pitchFamily="49" charset="0"/>
                        </a:rPr>
                        <a:t>$</a:t>
                      </a:r>
                      <a:r>
                        <a:rPr lang="en-US" sz="1200" u="none" strike="noStrike" kern="1200" dirty="0" err="1">
                          <a:solidFill>
                            <a:schemeClr val="dk1"/>
                          </a:solidFill>
                          <a:effectLst/>
                          <a:latin typeface="Courier New" panose="02070309020205020404" pitchFamily="49" charset="0"/>
                          <a:ea typeface="+mn-ea"/>
                          <a:cs typeface="Courier New" panose="02070309020205020404" pitchFamily="49" charset="0"/>
                        </a:rPr>
                        <a:t>unionWith</a:t>
                      </a:r>
                      <a:r>
                        <a:rPr lang="en-US" sz="1200" u="none" strike="noStrike" kern="1200" dirty="0">
                          <a:solidFill>
                            <a:schemeClr val="dk1"/>
                          </a:solidFill>
                          <a:effectLst/>
                          <a:latin typeface="Arial" panose="020B0604020202020204" pitchFamily="34" charset="0"/>
                          <a:ea typeface="+mn-ea"/>
                          <a:cs typeface="Arial" panose="020B0604020202020204" pitchFamily="34" charset="0"/>
                        </a:rPr>
                        <a:t> </a:t>
                      </a:r>
                      <a:r>
                        <a:rPr lang="en-US" sz="1200" dirty="0">
                          <a:effectLst/>
                          <a:latin typeface="Arial" panose="020B0604020202020204" pitchFamily="34" charset="0"/>
                          <a:cs typeface="Arial" panose="020B0604020202020204" pitchFamily="34" charset="0"/>
                        </a:rPr>
                        <a:t>(Available starting in MongoDB 4.4)</a:t>
                      </a:r>
                      <a:endParaRPr lang="it-IT" sz="1200" dirty="0">
                        <a:effectLst/>
                        <a:latin typeface="Arial" panose="020B0604020202020204" pitchFamily="34" charset="0"/>
                        <a:ea typeface="Calibri" panose="020F0502020204030204" pitchFamily="34" charset="0"/>
                        <a:cs typeface="Arial" panose="020B0604020202020204" pitchFamily="34" charset="0"/>
                      </a:endParaRPr>
                    </a:p>
                  </a:txBody>
                  <a:tcPr marL="68409" marR="68409" marT="68409" marB="68409"/>
                </a:tc>
                <a:extLst>
                  <a:ext uri="{0D108BD9-81ED-4DB2-BD59-A6C34878D82A}">
                    <a16:rowId xmlns:a16="http://schemas.microsoft.com/office/drawing/2014/main" val="3886352769"/>
                  </a:ext>
                </a:extLst>
              </a:tr>
            </a:tbl>
          </a:graphicData>
        </a:graphic>
      </p:graphicFrame>
    </p:spTree>
    <p:extLst>
      <p:ext uri="{BB962C8B-B14F-4D97-AF65-F5344CB8AC3E}">
        <p14:creationId xmlns:p14="http://schemas.microsoft.com/office/powerpoint/2010/main" val="20791436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249060" cy="369332"/>
          </a:xfrm>
          <a:prstGeom prst="rect">
            <a:avLst/>
          </a:prstGeom>
          <a:noFill/>
        </p:spPr>
        <p:txBody>
          <a:bodyPr wrap="none" rtlCol="0">
            <a:spAutoFit/>
          </a:bodyPr>
          <a:lstStyle/>
          <a:p>
            <a:pPr rtl="0">
              <a:spcBef>
                <a:spcPts val="2400"/>
              </a:spcBef>
              <a:spcAft>
                <a:spcPts val="0"/>
              </a:spcAft>
            </a:pPr>
            <a:r>
              <a:rPr lang="en-US" b="1" dirty="0" err="1">
                <a:latin typeface="Arial" panose="020B0604020202020204" pitchFamily="34" charset="0"/>
                <a:cs typeface="Arial" panose="020B0604020202020204" pitchFamily="34" charset="0"/>
              </a:rPr>
              <a:t>MongoDb</a:t>
            </a:r>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CRUD</a:t>
            </a:r>
          </a:p>
        </p:txBody>
      </p:sp>
      <p:pic>
        <p:nvPicPr>
          <p:cNvPr id="9" name="Picture 8">
            <a:extLst>
              <a:ext uri="{FF2B5EF4-FFF2-40B4-BE49-F238E27FC236}">
                <a16:creationId xmlns:a16="http://schemas.microsoft.com/office/drawing/2014/main" id="{501568F1-338B-4A4B-9672-04AD24CB784C}"/>
              </a:ext>
            </a:extLst>
          </p:cNvPr>
          <p:cNvPicPr>
            <a:picLocks noChangeAspect="1"/>
          </p:cNvPicPr>
          <p:nvPr/>
        </p:nvPicPr>
        <p:blipFill>
          <a:blip r:embed="rId2"/>
          <a:stretch>
            <a:fillRect/>
          </a:stretch>
        </p:blipFill>
        <p:spPr>
          <a:xfrm>
            <a:off x="360937" y="1528975"/>
            <a:ext cx="6096000" cy="2047875"/>
          </a:xfrm>
          <a:prstGeom prst="rect">
            <a:avLst/>
          </a:prstGeom>
          <a:solidFill>
            <a:schemeClr val="tx1"/>
          </a:solidFill>
        </p:spPr>
      </p:pic>
      <p:sp>
        <p:nvSpPr>
          <p:cNvPr id="10" name="TextBox 9">
            <a:extLst>
              <a:ext uri="{FF2B5EF4-FFF2-40B4-BE49-F238E27FC236}">
                <a16:creationId xmlns:a16="http://schemas.microsoft.com/office/drawing/2014/main" id="{8654092A-4DDB-449C-8BC9-0E753F0294B9}"/>
              </a:ext>
            </a:extLst>
          </p:cNvPr>
          <p:cNvSpPr txBox="1"/>
          <p:nvPr/>
        </p:nvSpPr>
        <p:spPr>
          <a:xfrm>
            <a:off x="360937" y="916858"/>
            <a:ext cx="11583412" cy="375552"/>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Insert</a:t>
            </a:r>
            <a:endParaRPr lang="en-US" sz="14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3A60E03-D30E-48CA-B9C0-014FA0952035}"/>
              </a:ext>
            </a:extLst>
          </p:cNvPr>
          <p:cNvSpPr txBox="1"/>
          <p:nvPr/>
        </p:nvSpPr>
        <p:spPr>
          <a:xfrm>
            <a:off x="360937" y="4002807"/>
            <a:ext cx="11583412" cy="375552"/>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Read</a:t>
            </a:r>
            <a:endParaRPr lang="en-US" sz="14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B7FEC64-2970-4C68-87F8-1285BB14E639}"/>
              </a:ext>
            </a:extLst>
          </p:cNvPr>
          <p:cNvPicPr>
            <a:picLocks noChangeAspect="1"/>
          </p:cNvPicPr>
          <p:nvPr/>
        </p:nvPicPr>
        <p:blipFill>
          <a:blip r:embed="rId3"/>
          <a:stretch>
            <a:fillRect/>
          </a:stretch>
        </p:blipFill>
        <p:spPr>
          <a:xfrm>
            <a:off x="360937" y="4899280"/>
            <a:ext cx="6858000" cy="1143000"/>
          </a:xfrm>
          <a:prstGeom prst="rect">
            <a:avLst/>
          </a:prstGeom>
          <a:solidFill>
            <a:schemeClr val="tx1"/>
          </a:solidFill>
        </p:spPr>
      </p:pic>
    </p:spTree>
    <p:extLst>
      <p:ext uri="{BB962C8B-B14F-4D97-AF65-F5344CB8AC3E}">
        <p14:creationId xmlns:p14="http://schemas.microsoft.com/office/powerpoint/2010/main" val="30180204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249060" cy="369332"/>
          </a:xfrm>
          <a:prstGeom prst="rect">
            <a:avLst/>
          </a:prstGeom>
          <a:noFill/>
        </p:spPr>
        <p:txBody>
          <a:bodyPr wrap="none" rtlCol="0">
            <a:spAutoFit/>
          </a:bodyPr>
          <a:lstStyle/>
          <a:p>
            <a:pPr rtl="0">
              <a:spcBef>
                <a:spcPts val="2400"/>
              </a:spcBef>
              <a:spcAft>
                <a:spcPts val="0"/>
              </a:spcAft>
            </a:pPr>
            <a:r>
              <a:rPr lang="en-US" b="1" dirty="0" err="1">
                <a:latin typeface="Arial" panose="020B0604020202020204" pitchFamily="34" charset="0"/>
                <a:cs typeface="Arial" panose="020B0604020202020204" pitchFamily="34" charset="0"/>
              </a:rPr>
              <a:t>MongoDb</a:t>
            </a:r>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CRUD</a:t>
            </a:r>
          </a:p>
        </p:txBody>
      </p:sp>
      <p:sp>
        <p:nvSpPr>
          <p:cNvPr id="10" name="TextBox 9">
            <a:extLst>
              <a:ext uri="{FF2B5EF4-FFF2-40B4-BE49-F238E27FC236}">
                <a16:creationId xmlns:a16="http://schemas.microsoft.com/office/drawing/2014/main" id="{8654092A-4DDB-449C-8BC9-0E753F0294B9}"/>
              </a:ext>
            </a:extLst>
          </p:cNvPr>
          <p:cNvSpPr txBox="1"/>
          <p:nvPr/>
        </p:nvSpPr>
        <p:spPr>
          <a:xfrm>
            <a:off x="360937" y="916858"/>
            <a:ext cx="11583412" cy="375552"/>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Update</a:t>
            </a:r>
            <a:endParaRPr lang="en-US" sz="14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3A60E03-D30E-48CA-B9C0-014FA0952035}"/>
              </a:ext>
            </a:extLst>
          </p:cNvPr>
          <p:cNvSpPr txBox="1"/>
          <p:nvPr/>
        </p:nvSpPr>
        <p:spPr>
          <a:xfrm>
            <a:off x="360937" y="4002807"/>
            <a:ext cx="11583412" cy="375552"/>
          </a:xfrm>
          <a:prstGeom prst="rect">
            <a:avLst/>
          </a:prstGeom>
          <a:noFill/>
        </p:spPr>
        <p:txBody>
          <a:bodyPr wrap="square">
            <a:spAutoFit/>
          </a:bodyPr>
          <a:lstStyle/>
          <a:p>
            <a:pPr>
              <a:lnSpc>
                <a:spcPct val="150000"/>
              </a:lnSpc>
            </a:pPr>
            <a:r>
              <a:rPr lang="en-US" sz="1400">
                <a:latin typeface="Arial" panose="020B0604020202020204" pitchFamily="34" charset="0"/>
                <a:cs typeface="Arial" panose="020B0604020202020204" pitchFamily="34" charset="0"/>
              </a:rPr>
              <a:t>Delete</a:t>
            </a:r>
            <a:endParaRPr lang="en-US" sz="14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A949EFB-A4EF-4BA3-9655-08DEBD8A540E}"/>
              </a:ext>
            </a:extLst>
          </p:cNvPr>
          <p:cNvPicPr>
            <a:picLocks noChangeAspect="1"/>
          </p:cNvPicPr>
          <p:nvPr/>
        </p:nvPicPr>
        <p:blipFill>
          <a:blip r:embed="rId2"/>
          <a:stretch>
            <a:fillRect/>
          </a:stretch>
        </p:blipFill>
        <p:spPr>
          <a:xfrm>
            <a:off x="360937" y="1661482"/>
            <a:ext cx="6096000" cy="1238250"/>
          </a:xfrm>
          <a:prstGeom prst="rect">
            <a:avLst/>
          </a:prstGeom>
          <a:solidFill>
            <a:schemeClr val="tx1"/>
          </a:solidFill>
        </p:spPr>
      </p:pic>
      <p:pic>
        <p:nvPicPr>
          <p:cNvPr id="6" name="Picture 5">
            <a:extLst>
              <a:ext uri="{FF2B5EF4-FFF2-40B4-BE49-F238E27FC236}">
                <a16:creationId xmlns:a16="http://schemas.microsoft.com/office/drawing/2014/main" id="{9F9F1150-3560-4B65-B0AD-2D86F7FB95FF}"/>
              </a:ext>
            </a:extLst>
          </p:cNvPr>
          <p:cNvPicPr>
            <a:picLocks noChangeAspect="1"/>
          </p:cNvPicPr>
          <p:nvPr/>
        </p:nvPicPr>
        <p:blipFill>
          <a:blip r:embed="rId3"/>
          <a:stretch>
            <a:fillRect/>
          </a:stretch>
        </p:blipFill>
        <p:spPr>
          <a:xfrm>
            <a:off x="360937" y="4908791"/>
            <a:ext cx="6096000" cy="952500"/>
          </a:xfrm>
          <a:prstGeom prst="rect">
            <a:avLst/>
          </a:prstGeom>
          <a:solidFill>
            <a:schemeClr val="tx1"/>
          </a:solidFill>
        </p:spPr>
      </p:pic>
    </p:spTree>
    <p:extLst>
      <p:ext uri="{BB962C8B-B14F-4D97-AF65-F5344CB8AC3E}">
        <p14:creationId xmlns:p14="http://schemas.microsoft.com/office/powerpoint/2010/main" val="22053303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313180"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Questions</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6858"/>
            <a:ext cx="11583412" cy="5223033"/>
          </a:xfrm>
          <a:prstGeom prst="rect">
            <a:avLst/>
          </a:prstGeom>
          <a:noFill/>
        </p:spPr>
        <p:txBody>
          <a:bodyPr wrap="square">
            <a:spAutoFit/>
          </a:bodyPr>
          <a:lstStyle/>
          <a:p>
            <a:pPr marL="342900" indent="-342900">
              <a:lnSpc>
                <a:spcPct val="150000"/>
              </a:lnSpc>
              <a:buFont typeface="+mj-lt"/>
              <a:buAutoNum type="arabicPeriod"/>
            </a:pPr>
            <a:r>
              <a:rPr lang="en-US" sz="1400" dirty="0">
                <a:latin typeface="Arial" panose="020B0604020202020204" pitchFamily="34" charset="0"/>
                <a:cs typeface="Arial" panose="020B0604020202020204" pitchFamily="34" charset="0"/>
              </a:rPr>
              <a:t>What type would you use for the property that represents a table, for example, the Products property of a database context?</a:t>
            </a:r>
          </a:p>
          <a:p>
            <a:pPr marL="342900" indent="-342900">
              <a:lnSpc>
                <a:spcPct val="150000"/>
              </a:lnSpc>
              <a:buFont typeface="+mj-lt"/>
              <a:buAutoNum type="arabicPeriod"/>
            </a:pPr>
            <a:r>
              <a:rPr lang="en-US" sz="1400" dirty="0">
                <a:latin typeface="Arial" panose="020B0604020202020204" pitchFamily="34" charset="0"/>
                <a:cs typeface="Arial" panose="020B0604020202020204" pitchFamily="34" charset="0"/>
              </a:rPr>
              <a:t>What type would you use for the property that represents a one-to-many relationship, for example, the Products property of a Category entity?</a:t>
            </a:r>
          </a:p>
          <a:p>
            <a:pPr marL="342900" indent="-342900">
              <a:lnSpc>
                <a:spcPct val="150000"/>
              </a:lnSpc>
              <a:buFont typeface="+mj-lt"/>
              <a:buAutoNum type="arabicPeriod"/>
            </a:pPr>
            <a:r>
              <a:rPr lang="en-US" sz="1400" dirty="0">
                <a:latin typeface="Arial" panose="020B0604020202020204" pitchFamily="34" charset="0"/>
                <a:cs typeface="Arial" panose="020B0604020202020204" pitchFamily="34" charset="0"/>
              </a:rPr>
              <a:t>What is the EF Core convention for primary keys?</a:t>
            </a:r>
          </a:p>
          <a:p>
            <a:pPr marL="342900" indent="-342900">
              <a:lnSpc>
                <a:spcPct val="150000"/>
              </a:lnSpc>
              <a:buFont typeface="+mj-lt"/>
              <a:buAutoNum type="arabicPeriod"/>
            </a:pPr>
            <a:r>
              <a:rPr lang="en-US" sz="1400" dirty="0">
                <a:latin typeface="Arial" panose="020B0604020202020204" pitchFamily="34" charset="0"/>
                <a:cs typeface="Arial" panose="020B0604020202020204" pitchFamily="34" charset="0"/>
              </a:rPr>
              <a:t>When might you use an annotation attribute in an entity class?</a:t>
            </a:r>
          </a:p>
          <a:p>
            <a:pPr marL="342900" indent="-342900">
              <a:lnSpc>
                <a:spcPct val="150000"/>
              </a:lnSpc>
              <a:buFont typeface="+mj-lt"/>
              <a:buAutoNum type="arabicPeriod"/>
            </a:pPr>
            <a:r>
              <a:rPr lang="en-US" sz="1400" dirty="0">
                <a:latin typeface="Arial" panose="020B0604020202020204" pitchFamily="34" charset="0"/>
                <a:cs typeface="Arial" panose="020B0604020202020204" pitchFamily="34" charset="0"/>
              </a:rPr>
              <a:t>Why might you choose the Fluent API in preference to annotation attributes?</a:t>
            </a:r>
          </a:p>
          <a:p>
            <a:pPr marL="342900" indent="-342900">
              <a:lnSpc>
                <a:spcPct val="150000"/>
              </a:lnSpc>
              <a:buFont typeface="+mj-lt"/>
              <a:buAutoNum type="arabicPeriod"/>
            </a:pPr>
            <a:r>
              <a:rPr lang="en-US" sz="1400" dirty="0">
                <a:latin typeface="Arial" panose="020B0604020202020204" pitchFamily="34" charset="0"/>
                <a:cs typeface="Arial" panose="020B0604020202020204" pitchFamily="34" charset="0"/>
              </a:rPr>
              <a:t>What does a transaction isolation level of Serializable mean?</a:t>
            </a:r>
          </a:p>
          <a:p>
            <a:pPr marL="342900" indent="-342900">
              <a:lnSpc>
                <a:spcPct val="150000"/>
              </a:lnSpc>
              <a:buFont typeface="+mj-lt"/>
              <a:buAutoNum type="arabicPeriod"/>
            </a:pPr>
            <a:r>
              <a:rPr lang="en-US" sz="1400" dirty="0">
                <a:latin typeface="Arial" panose="020B0604020202020204" pitchFamily="34" charset="0"/>
                <a:cs typeface="Arial" panose="020B0604020202020204" pitchFamily="34" charset="0"/>
              </a:rPr>
              <a:t>What does the </a:t>
            </a:r>
            <a:r>
              <a:rPr lang="en-US" sz="1400" dirty="0" err="1">
                <a:latin typeface="Arial" panose="020B0604020202020204" pitchFamily="34" charset="0"/>
                <a:cs typeface="Arial" panose="020B0604020202020204" pitchFamily="34" charset="0"/>
              </a:rPr>
              <a:t>DbContext.SaveChanges</a:t>
            </a:r>
            <a:r>
              <a:rPr lang="en-US" sz="1400" dirty="0">
                <a:latin typeface="Arial" panose="020B0604020202020204" pitchFamily="34" charset="0"/>
                <a:cs typeface="Arial" panose="020B0604020202020204" pitchFamily="34" charset="0"/>
              </a:rPr>
              <a:t>() method return?</a:t>
            </a:r>
          </a:p>
          <a:p>
            <a:pPr marL="342900" indent="-342900">
              <a:lnSpc>
                <a:spcPct val="150000"/>
              </a:lnSpc>
              <a:buFont typeface="+mj-lt"/>
              <a:buAutoNum type="arabicPeriod"/>
            </a:pPr>
            <a:r>
              <a:rPr lang="en-US" sz="1400" dirty="0">
                <a:latin typeface="Arial" panose="020B0604020202020204" pitchFamily="34" charset="0"/>
                <a:cs typeface="Arial" panose="020B0604020202020204" pitchFamily="34" charset="0"/>
              </a:rPr>
              <a:t>What is the difference between eager loading and explicit loading?</a:t>
            </a:r>
          </a:p>
          <a:p>
            <a:pPr marL="342900" indent="-342900">
              <a:lnSpc>
                <a:spcPct val="150000"/>
              </a:lnSpc>
              <a:buFont typeface="+mj-lt"/>
              <a:buAutoNum type="arabicPeriod"/>
            </a:pPr>
            <a:r>
              <a:rPr lang="en-US" sz="1400" dirty="0">
                <a:latin typeface="Arial" panose="020B0604020202020204" pitchFamily="34" charset="0"/>
                <a:cs typeface="Arial" panose="020B0604020202020204" pitchFamily="34" charset="0"/>
              </a:rPr>
              <a:t>How should you define an EF Core entity class to match the following table?</a:t>
            </a:r>
          </a:p>
          <a:p>
            <a:pPr marL="342900" indent="-342900">
              <a:lnSpc>
                <a:spcPct val="150000"/>
              </a:lnSpc>
              <a:buFont typeface="+mj-lt"/>
              <a:buAutoNum type="arabicPeriod"/>
            </a:pPr>
            <a:endParaRPr lang="en-US" sz="14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endParaRPr lang="en-US" sz="14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endParaRPr lang="en-US" sz="14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endParaRPr lang="en-US" sz="14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endParaRPr lang="en-US" sz="14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US" sz="1400" dirty="0">
                <a:latin typeface="Arial" panose="020B0604020202020204" pitchFamily="34" charset="0"/>
                <a:cs typeface="Arial" panose="020B0604020202020204" pitchFamily="34" charset="0"/>
              </a:rPr>
              <a:t>What benefit do you get from declaring entity navigation properties as virtual?</a:t>
            </a:r>
          </a:p>
        </p:txBody>
      </p:sp>
      <p:sp>
        <p:nvSpPr>
          <p:cNvPr id="9" name="TextBox 8">
            <a:extLst>
              <a:ext uri="{FF2B5EF4-FFF2-40B4-BE49-F238E27FC236}">
                <a16:creationId xmlns:a16="http://schemas.microsoft.com/office/drawing/2014/main" id="{F4F890DC-C8A1-469F-9D00-06739AF6DDE6}"/>
              </a:ext>
            </a:extLst>
          </p:cNvPr>
          <p:cNvSpPr txBox="1"/>
          <p:nvPr/>
        </p:nvSpPr>
        <p:spPr>
          <a:xfrm>
            <a:off x="1391161" y="4302766"/>
            <a:ext cx="6216648" cy="1015663"/>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CREATE TABLE Employees(</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EmpId</a:t>
            </a:r>
            <a:r>
              <a:rPr lang="en-US" sz="1200" dirty="0">
                <a:latin typeface="Courier New" panose="02070309020205020404" pitchFamily="49" charset="0"/>
                <a:cs typeface="Courier New" panose="02070309020205020404" pitchFamily="49" charset="0"/>
              </a:rPr>
              <a:t> INT IDENTITY,</a:t>
            </a:r>
          </a:p>
          <a:p>
            <a:r>
              <a:rPr lang="en-US" sz="1200" dirty="0">
                <a:latin typeface="Courier New" panose="02070309020205020404" pitchFamily="49" charset="0"/>
                <a:cs typeface="Courier New" panose="02070309020205020404" pitchFamily="49" charset="0"/>
              </a:rPr>
              <a:t>  FirstName NVARCHAR(40) NOT NULL,</a:t>
            </a:r>
          </a:p>
          <a:p>
            <a:r>
              <a:rPr lang="en-US" sz="1200" dirty="0">
                <a:latin typeface="Courier New" panose="02070309020205020404" pitchFamily="49" charset="0"/>
                <a:cs typeface="Courier New" panose="02070309020205020404" pitchFamily="49" charset="0"/>
              </a:rPr>
              <a:t>  Salary MONEY</a:t>
            </a: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696235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236236"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Summary</a:t>
            </a:r>
          </a:p>
        </p:txBody>
      </p:sp>
      <p:sp>
        <p:nvSpPr>
          <p:cNvPr id="8" name="TextBox 7">
            <a:extLst>
              <a:ext uri="{FF2B5EF4-FFF2-40B4-BE49-F238E27FC236}">
                <a16:creationId xmlns:a16="http://schemas.microsoft.com/office/drawing/2014/main" id="{DDA23A5C-4A76-412F-B07D-AEC8D6677651}"/>
              </a:ext>
            </a:extLst>
          </p:cNvPr>
          <p:cNvSpPr txBox="1"/>
          <p:nvPr/>
        </p:nvSpPr>
        <p:spPr>
          <a:xfrm>
            <a:off x="360937" y="916858"/>
            <a:ext cx="11583412" cy="296087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how to connect to an existing database</a:t>
            </a:r>
          </a:p>
          <a:p>
            <a:pPr marL="342900" indent="-34290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how to execute a simple LINQ query and process the results</a:t>
            </a:r>
          </a:p>
          <a:p>
            <a:pPr marL="342900" indent="-34290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how to use filtered includes</a:t>
            </a:r>
          </a:p>
          <a:p>
            <a:pPr marL="342900" indent="-34290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how to add, modify, and delete data</a:t>
            </a:r>
          </a:p>
          <a:p>
            <a:pPr marL="342900" indent="-34290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how to build entity data models for an existing database, such as Northwind</a:t>
            </a:r>
          </a:p>
          <a:p>
            <a:pPr marL="342900" indent="-34290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how to define a Code First model and use it to create a new database and populate it with data</a:t>
            </a:r>
          </a:p>
          <a:p>
            <a:pPr marL="342900" indent="-34290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something on NoSQL database</a:t>
            </a:r>
          </a:p>
          <a:p>
            <a:pPr marL="342900" indent="-34290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how to use MongoDB</a:t>
            </a:r>
          </a:p>
          <a:p>
            <a:pPr marL="342900" indent="-342900">
              <a:lnSpc>
                <a:spcPct val="150000"/>
              </a:lnSpc>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118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916457"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modern databases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Sample Relational </a:t>
            </a:r>
            <a:r>
              <a:rPr lang="en-US" b="1" dirty="0" err="1">
                <a:latin typeface="Arial" panose="020B0604020202020204" pitchFamily="34" charset="0"/>
                <a:cs typeface="Arial" panose="020B0604020202020204" pitchFamily="34" charset="0"/>
              </a:rPr>
              <a:t>DataBase</a:t>
            </a:r>
            <a:endParaRPr lang="en-US"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CE24892-2769-4049-A065-C5A9046FD4B0}"/>
              </a:ext>
            </a:extLst>
          </p:cNvPr>
          <p:cNvPicPr>
            <a:picLocks noChangeAspect="1"/>
          </p:cNvPicPr>
          <p:nvPr/>
        </p:nvPicPr>
        <p:blipFill>
          <a:blip r:embed="rId2"/>
          <a:stretch>
            <a:fillRect/>
          </a:stretch>
        </p:blipFill>
        <p:spPr>
          <a:xfrm>
            <a:off x="4105749" y="799777"/>
            <a:ext cx="7838600" cy="5554146"/>
          </a:xfrm>
          <a:prstGeom prst="rect">
            <a:avLst/>
          </a:prstGeom>
        </p:spPr>
      </p:pic>
      <p:sp>
        <p:nvSpPr>
          <p:cNvPr id="8" name="TextBox 7">
            <a:extLst>
              <a:ext uri="{FF2B5EF4-FFF2-40B4-BE49-F238E27FC236}">
                <a16:creationId xmlns:a16="http://schemas.microsoft.com/office/drawing/2014/main" id="{90C06DCE-6EB8-433E-90EB-E30D00C6ECE9}"/>
              </a:ext>
            </a:extLst>
          </p:cNvPr>
          <p:cNvSpPr txBox="1"/>
          <p:nvPr/>
        </p:nvSpPr>
        <p:spPr>
          <a:xfrm>
            <a:off x="247651" y="1008811"/>
            <a:ext cx="3696461" cy="5755422"/>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we will use a database that was first created in the early 1990s known as </a:t>
            </a:r>
            <a:r>
              <a:rPr lang="en-US" sz="1600" b="1" dirty="0">
                <a:latin typeface="Arial" panose="020B0604020202020204" pitchFamily="34" charset="0"/>
                <a:cs typeface="Arial" panose="020B0604020202020204" pitchFamily="34" charset="0"/>
              </a:rPr>
              <a:t>Northwind</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you will write code to work with the </a:t>
            </a:r>
            <a:r>
              <a:rPr lang="en-US" sz="1600" dirty="0">
                <a:latin typeface="Courier New" panose="02070309020205020404" pitchFamily="49" charset="0"/>
                <a:cs typeface="Courier New" panose="02070309020205020404" pitchFamily="49" charset="0"/>
              </a:rPr>
              <a:t>Categories</a:t>
            </a:r>
            <a:r>
              <a:rPr lang="en-US" sz="1600" dirty="0">
                <a:latin typeface="Arial" panose="020B0604020202020204" pitchFamily="34" charset="0"/>
                <a:cs typeface="Arial" panose="020B0604020202020204" pitchFamily="34" charset="0"/>
              </a:rPr>
              <a:t> and </a:t>
            </a:r>
            <a:r>
              <a:rPr lang="en-US" sz="1600" dirty="0">
                <a:latin typeface="Courier New" panose="02070309020205020404" pitchFamily="49" charset="0"/>
                <a:cs typeface="Courier New" panose="02070309020205020404" pitchFamily="49" charset="0"/>
              </a:rPr>
              <a:t>Products</a:t>
            </a:r>
            <a:r>
              <a:rPr lang="en-US" sz="1600" dirty="0">
                <a:latin typeface="Arial" panose="020B0604020202020204" pitchFamily="34" charset="0"/>
                <a:cs typeface="Arial" panose="020B0604020202020204" pitchFamily="34" charset="0"/>
              </a:rPr>
              <a:t> tables later</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note that: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each category has a unique identifier, name, description, and picture.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each product has a unique identifier, name, unit price, units in stock, and other fields.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each product is associated with a category by storing the category's unique identifier.</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relationship between </a:t>
            </a:r>
            <a:r>
              <a:rPr lang="en-US" sz="1600" dirty="0">
                <a:latin typeface="Courier New" panose="02070309020205020404" pitchFamily="49" charset="0"/>
                <a:cs typeface="Courier New" panose="02070309020205020404" pitchFamily="49" charset="0"/>
              </a:rPr>
              <a:t>Categories</a:t>
            </a:r>
            <a:r>
              <a:rPr lang="en-US" sz="1600" dirty="0">
                <a:latin typeface="Arial" panose="020B0604020202020204" pitchFamily="34" charset="0"/>
                <a:cs typeface="Arial" panose="020B0604020202020204" pitchFamily="34" charset="0"/>
              </a:rPr>
              <a:t> and </a:t>
            </a:r>
            <a:r>
              <a:rPr lang="en-US" sz="1600" dirty="0">
                <a:latin typeface="Courier New" panose="02070309020205020404" pitchFamily="49" charset="0"/>
                <a:cs typeface="Courier New" panose="02070309020205020404" pitchFamily="49" charset="0"/>
              </a:rPr>
              <a:t>Products</a:t>
            </a:r>
            <a:r>
              <a:rPr lang="en-US" sz="1600" dirty="0">
                <a:latin typeface="Arial" panose="020B0604020202020204" pitchFamily="34" charset="0"/>
                <a:cs typeface="Arial" panose="020B0604020202020204" pitchFamily="34" charset="0"/>
              </a:rPr>
              <a:t> is one-to-many, meaning each category can have zero or more products</a:t>
            </a:r>
            <a:endParaRPr lang="it-I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5633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916457"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modern databases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Example</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38779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Example… prepare SQL Server environment</a:t>
            </a:r>
            <a:endParaRPr lang="en-US" sz="14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06841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26215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Setting up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Choosing an EF Core database provider</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259154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to manage data in a specific database, we need classes that know how to efficiently talk to that database</a:t>
            </a:r>
          </a:p>
          <a:p>
            <a:r>
              <a:rPr lang="en-US" sz="1400" b="0" dirty="0"/>
              <a:t>EF Core database providers are sets of classes that are optimized for a specific data store</a:t>
            </a:r>
          </a:p>
          <a:p>
            <a:r>
              <a:rPr lang="en-US" sz="1400" b="0" dirty="0"/>
              <a:t>there is even a provider for storing the data in the memory of the current process, which can be useful for high-performance unit testing since it avoids hitting an external system</a:t>
            </a:r>
          </a:p>
          <a:p>
            <a:r>
              <a:rPr lang="en-US" sz="1400" b="0" dirty="0"/>
              <a:t>they are distributed as NuGet packages:</a:t>
            </a:r>
          </a:p>
        </p:txBody>
      </p:sp>
      <p:graphicFrame>
        <p:nvGraphicFramePr>
          <p:cNvPr id="3" name="Table 4">
            <a:extLst>
              <a:ext uri="{FF2B5EF4-FFF2-40B4-BE49-F238E27FC236}">
                <a16:creationId xmlns:a16="http://schemas.microsoft.com/office/drawing/2014/main" id="{ABBFD53B-CEF5-4450-90F4-2BA04DC4385D}"/>
              </a:ext>
            </a:extLst>
          </p:cNvPr>
          <p:cNvGraphicFramePr>
            <a:graphicFrameLocks noGrp="1"/>
          </p:cNvGraphicFramePr>
          <p:nvPr>
            <p:extLst>
              <p:ext uri="{D42A27DB-BD31-4B8C-83A1-F6EECF244321}">
                <p14:modId xmlns:p14="http://schemas.microsoft.com/office/powerpoint/2010/main" val="1763333212"/>
              </p:ext>
            </p:extLst>
          </p:nvPr>
        </p:nvGraphicFramePr>
        <p:xfrm>
          <a:off x="360937" y="360003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2995157"/>
                    </a:ext>
                  </a:extLst>
                </a:gridCol>
                <a:gridCol w="4064000">
                  <a:extLst>
                    <a:ext uri="{9D8B030D-6E8A-4147-A177-3AD203B41FA5}">
                      <a16:colId xmlns:a16="http://schemas.microsoft.com/office/drawing/2014/main" val="4050366551"/>
                    </a:ext>
                  </a:extLst>
                </a:gridCol>
              </a:tblGrid>
              <a:tr h="370840">
                <a:tc>
                  <a:txBody>
                    <a:bodyPr/>
                    <a:lstStyle/>
                    <a:p>
                      <a:r>
                        <a:rPr lang="it-IT" sz="1600" dirty="0">
                          <a:latin typeface="Arial" panose="020B0604020202020204" pitchFamily="34" charset="0"/>
                          <a:cs typeface="Arial" panose="020B0604020202020204" pitchFamily="34" charset="0"/>
                        </a:rPr>
                        <a:t>data store to </a:t>
                      </a:r>
                      <a:r>
                        <a:rPr lang="it-IT" sz="1600" dirty="0" err="1">
                          <a:latin typeface="Arial" panose="020B0604020202020204" pitchFamily="34" charset="0"/>
                          <a:cs typeface="Arial" panose="020B0604020202020204" pitchFamily="34" charset="0"/>
                        </a:rPr>
                        <a:t>manage</a:t>
                      </a:r>
                      <a:endParaRPr lang="it-IT" sz="1600" dirty="0">
                        <a:latin typeface="Arial" panose="020B0604020202020204" pitchFamily="34" charset="0"/>
                        <a:cs typeface="Arial" panose="020B0604020202020204" pitchFamily="34" charset="0"/>
                      </a:endParaRPr>
                    </a:p>
                  </a:txBody>
                  <a:tcPr/>
                </a:tc>
                <a:tc>
                  <a:txBody>
                    <a:bodyPr/>
                    <a:lstStyle/>
                    <a:p>
                      <a:r>
                        <a:rPr lang="it-IT" sz="1600" dirty="0" err="1">
                          <a:latin typeface="Arial" panose="020B0604020202020204" pitchFamily="34" charset="0"/>
                          <a:cs typeface="Arial" panose="020B0604020202020204" pitchFamily="34" charset="0"/>
                        </a:rPr>
                        <a:t>NuGet</a:t>
                      </a:r>
                      <a:r>
                        <a:rPr lang="it-IT" sz="1600" dirty="0">
                          <a:latin typeface="Arial" panose="020B0604020202020204" pitchFamily="34" charset="0"/>
                          <a:cs typeface="Arial" panose="020B0604020202020204" pitchFamily="34" charset="0"/>
                        </a:rPr>
                        <a:t> package</a:t>
                      </a:r>
                    </a:p>
                  </a:txBody>
                  <a:tcPr/>
                </a:tc>
                <a:extLst>
                  <a:ext uri="{0D108BD9-81ED-4DB2-BD59-A6C34878D82A}">
                    <a16:rowId xmlns:a16="http://schemas.microsoft.com/office/drawing/2014/main" val="3373687693"/>
                  </a:ext>
                </a:extLst>
              </a:tr>
              <a:tr h="370840">
                <a:tc>
                  <a:txBody>
                    <a:bodyPr/>
                    <a:lstStyle/>
                    <a:p>
                      <a:r>
                        <a:rPr lang="en-US" sz="1600" b="0" i="0" kern="1200" dirty="0">
                          <a:solidFill>
                            <a:schemeClr val="dk1"/>
                          </a:solidFill>
                          <a:effectLst/>
                          <a:latin typeface="Arial" panose="020B0604020202020204" pitchFamily="34" charset="0"/>
                          <a:ea typeface="+mn-ea"/>
                          <a:cs typeface="Arial" panose="020B0604020202020204" pitchFamily="34" charset="0"/>
                        </a:rPr>
                        <a:t>Microsoft SQL Server 2012 or later</a:t>
                      </a:r>
                      <a:endParaRPr lang="it-IT" sz="1600" dirty="0">
                        <a:latin typeface="Arial" panose="020B0604020202020204" pitchFamily="34" charset="0"/>
                        <a:cs typeface="Arial" panose="020B0604020202020204" pitchFamily="34" charset="0"/>
                      </a:endParaRPr>
                    </a:p>
                  </a:txBody>
                  <a:tcPr/>
                </a:tc>
                <a:tc>
                  <a:txBody>
                    <a:bodyPr/>
                    <a:lstStyle/>
                    <a:p>
                      <a:r>
                        <a:rPr lang="it-IT" sz="1600" b="0" dirty="0" err="1">
                          <a:effectLst/>
                          <a:latin typeface="Arial" panose="020B0604020202020204" pitchFamily="34" charset="0"/>
                          <a:cs typeface="Arial" panose="020B0604020202020204" pitchFamily="34" charset="0"/>
                        </a:rPr>
                        <a:t>Microsoft.EntityFrameworkCore.SqlServer</a:t>
                      </a:r>
                      <a:endParaRPr lang="it-IT" sz="1600" b="0"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101823966"/>
                  </a:ext>
                </a:extLst>
              </a:tr>
              <a:tr h="370840">
                <a:tc>
                  <a:txBody>
                    <a:bodyPr/>
                    <a:lstStyle/>
                    <a:p>
                      <a:r>
                        <a:rPr lang="it-IT" sz="1600" b="0" dirty="0" err="1">
                          <a:effectLst/>
                          <a:latin typeface="Arial" panose="020B0604020202020204" pitchFamily="34" charset="0"/>
                          <a:cs typeface="Arial" panose="020B0604020202020204" pitchFamily="34" charset="0"/>
                        </a:rPr>
                        <a:t>SQLite</a:t>
                      </a:r>
                      <a:r>
                        <a:rPr lang="it-IT" sz="1600" b="0" dirty="0">
                          <a:effectLst/>
                          <a:latin typeface="Arial" panose="020B0604020202020204" pitchFamily="34" charset="0"/>
                          <a:cs typeface="Arial" panose="020B0604020202020204" pitchFamily="34" charset="0"/>
                        </a:rPr>
                        <a:t> 3.7 or </a:t>
                      </a:r>
                      <a:r>
                        <a:rPr lang="it-IT" sz="1600" b="0" dirty="0" err="1">
                          <a:effectLst/>
                          <a:latin typeface="Arial" panose="020B0604020202020204" pitchFamily="34" charset="0"/>
                          <a:cs typeface="Arial" panose="020B0604020202020204" pitchFamily="34" charset="0"/>
                        </a:rPr>
                        <a:t>later</a:t>
                      </a:r>
                      <a:endParaRPr lang="it-IT" sz="1600" b="0" dirty="0">
                        <a:effectLst/>
                        <a:latin typeface="Arial" panose="020B0604020202020204" pitchFamily="34" charset="0"/>
                        <a:cs typeface="Arial" panose="020B0604020202020204" pitchFamily="34" charset="0"/>
                      </a:endParaRPr>
                    </a:p>
                  </a:txBody>
                  <a:tcPr anchor="ctr"/>
                </a:tc>
                <a:tc>
                  <a:txBody>
                    <a:bodyPr/>
                    <a:lstStyle/>
                    <a:p>
                      <a:r>
                        <a:rPr lang="it-IT" sz="1600" b="0" dirty="0" err="1">
                          <a:effectLst/>
                          <a:latin typeface="Arial" panose="020B0604020202020204" pitchFamily="34" charset="0"/>
                          <a:cs typeface="Arial" panose="020B0604020202020204" pitchFamily="34" charset="0"/>
                        </a:rPr>
                        <a:t>Microsoft.EntityFrameworkCore.SQLite</a:t>
                      </a:r>
                      <a:endParaRPr lang="it-IT" sz="1600" b="0"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646112581"/>
                  </a:ext>
                </a:extLst>
              </a:tr>
              <a:tr h="370840">
                <a:tc>
                  <a:txBody>
                    <a:bodyPr/>
                    <a:lstStyle/>
                    <a:p>
                      <a:r>
                        <a:rPr lang="it-IT" sz="1600" b="0" i="0" kern="1200" dirty="0">
                          <a:solidFill>
                            <a:schemeClr val="dk1"/>
                          </a:solidFill>
                          <a:effectLst/>
                          <a:latin typeface="Arial" panose="020B0604020202020204" pitchFamily="34" charset="0"/>
                          <a:ea typeface="+mn-ea"/>
                          <a:cs typeface="Arial" panose="020B0604020202020204" pitchFamily="34" charset="0"/>
                        </a:rPr>
                        <a:t>MySQL</a:t>
                      </a:r>
                      <a:endParaRPr lang="it-IT" sz="1600" dirty="0">
                        <a:latin typeface="Arial" panose="020B0604020202020204" pitchFamily="34" charset="0"/>
                        <a:cs typeface="Arial" panose="020B0604020202020204" pitchFamily="34" charset="0"/>
                      </a:endParaRPr>
                    </a:p>
                  </a:txBody>
                  <a:tcPr/>
                </a:tc>
                <a:tc>
                  <a:txBody>
                    <a:bodyPr/>
                    <a:lstStyle/>
                    <a:p>
                      <a:r>
                        <a:rPr lang="it-IT" sz="1600" b="0" dirty="0" err="1">
                          <a:effectLst/>
                          <a:latin typeface="Arial" panose="020B0604020202020204" pitchFamily="34" charset="0"/>
                          <a:cs typeface="Arial" panose="020B0604020202020204" pitchFamily="34" charset="0"/>
                        </a:rPr>
                        <a:t>MySQL.Data.EntityFrameworkCore</a:t>
                      </a:r>
                      <a:endParaRPr lang="it-IT" sz="1600" b="0"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60220650"/>
                  </a:ext>
                </a:extLst>
              </a:tr>
              <a:tr h="370840">
                <a:tc>
                  <a:txBody>
                    <a:bodyPr/>
                    <a:lstStyle/>
                    <a:p>
                      <a:r>
                        <a:rPr lang="it-IT" sz="1600" b="0" dirty="0">
                          <a:effectLst/>
                          <a:latin typeface="Arial" panose="020B0604020202020204" pitchFamily="34" charset="0"/>
                          <a:cs typeface="Arial" panose="020B0604020202020204" pitchFamily="34" charset="0"/>
                        </a:rPr>
                        <a:t>In-</a:t>
                      </a:r>
                      <a:r>
                        <a:rPr lang="it-IT" sz="1600" b="0" dirty="0" err="1">
                          <a:effectLst/>
                          <a:latin typeface="Arial" panose="020B0604020202020204" pitchFamily="34" charset="0"/>
                          <a:cs typeface="Arial" panose="020B0604020202020204" pitchFamily="34" charset="0"/>
                        </a:rPr>
                        <a:t>memory</a:t>
                      </a:r>
                      <a:endParaRPr lang="it-IT" sz="1600" b="0" dirty="0">
                        <a:effectLst/>
                        <a:latin typeface="Arial" panose="020B0604020202020204" pitchFamily="34" charset="0"/>
                        <a:cs typeface="Arial" panose="020B0604020202020204" pitchFamily="34" charset="0"/>
                      </a:endParaRPr>
                    </a:p>
                  </a:txBody>
                  <a:tcPr anchor="ctr"/>
                </a:tc>
                <a:tc>
                  <a:txBody>
                    <a:bodyPr/>
                    <a:lstStyle/>
                    <a:p>
                      <a:r>
                        <a:rPr lang="it-IT" sz="1600" b="0" dirty="0" err="1">
                          <a:effectLst/>
                          <a:latin typeface="Arial" panose="020B0604020202020204" pitchFamily="34" charset="0"/>
                          <a:cs typeface="Arial" panose="020B0604020202020204" pitchFamily="34" charset="0"/>
                        </a:rPr>
                        <a:t>Microsoft.EntityFrameworkCore.InMemory</a:t>
                      </a:r>
                      <a:endParaRPr lang="it-IT" sz="1600" b="0"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00295667"/>
                  </a:ext>
                </a:extLst>
              </a:tr>
              <a:tr h="370840">
                <a:tc>
                  <a:txBody>
                    <a:bodyPr/>
                    <a:lstStyle/>
                    <a:p>
                      <a:r>
                        <a:rPr lang="pt-BR" sz="1600" b="0" dirty="0">
                          <a:effectLst/>
                          <a:latin typeface="Arial" panose="020B0604020202020204" pitchFamily="34" charset="0"/>
                          <a:cs typeface="Arial" panose="020B0604020202020204" pitchFamily="34" charset="0"/>
                        </a:rPr>
                        <a:t>Azure Cosmos DB SQL API</a:t>
                      </a:r>
                    </a:p>
                  </a:txBody>
                  <a:tcPr anchor="ctr"/>
                </a:tc>
                <a:tc>
                  <a:txBody>
                    <a:bodyPr/>
                    <a:lstStyle/>
                    <a:p>
                      <a:r>
                        <a:rPr lang="it-IT" sz="1600" b="0" dirty="0" err="1">
                          <a:effectLst/>
                          <a:latin typeface="Arial" panose="020B0604020202020204" pitchFamily="34" charset="0"/>
                          <a:cs typeface="Arial" panose="020B0604020202020204" pitchFamily="34" charset="0"/>
                        </a:rPr>
                        <a:t>Microsoft.EntityFrameworkCore.Cosmos</a:t>
                      </a:r>
                      <a:endParaRPr lang="it-IT" sz="1600" b="0"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504198549"/>
                  </a:ext>
                </a:extLst>
              </a:tr>
              <a:tr h="370840">
                <a:tc>
                  <a:txBody>
                    <a:bodyPr/>
                    <a:lstStyle/>
                    <a:p>
                      <a:r>
                        <a:rPr lang="pt-BR" sz="1600" b="0" dirty="0">
                          <a:effectLst/>
                          <a:latin typeface="Arial" panose="020B0604020202020204" pitchFamily="34" charset="0"/>
                          <a:cs typeface="Arial" panose="020B0604020202020204" pitchFamily="34" charset="0"/>
                        </a:rPr>
                        <a:t>Oracle DB 11.2</a:t>
                      </a:r>
                    </a:p>
                  </a:txBody>
                  <a:tcPr anchor="ctr"/>
                </a:tc>
                <a:tc>
                  <a:txBody>
                    <a:bodyPr/>
                    <a:lstStyle/>
                    <a:p>
                      <a:r>
                        <a:rPr lang="it-IT" sz="1600" b="0" dirty="0" err="1">
                          <a:effectLst/>
                          <a:latin typeface="Arial" panose="020B0604020202020204" pitchFamily="34" charset="0"/>
                          <a:cs typeface="Arial" panose="020B0604020202020204" pitchFamily="34" charset="0"/>
                        </a:rPr>
                        <a:t>Oracle.EntityFrameworkCore</a:t>
                      </a:r>
                      <a:endParaRPr lang="it-IT" sz="1600" b="0"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988508046"/>
                  </a:ext>
                </a:extLst>
              </a:tr>
            </a:tbl>
          </a:graphicData>
        </a:graphic>
      </p:graphicFrame>
      <p:sp>
        <p:nvSpPr>
          <p:cNvPr id="8" name="TextBox 7">
            <a:extLst>
              <a:ext uri="{FF2B5EF4-FFF2-40B4-BE49-F238E27FC236}">
                <a16:creationId xmlns:a16="http://schemas.microsoft.com/office/drawing/2014/main" id="{A20EAEC0-B5E6-4058-8A38-C406EE9114C3}"/>
              </a:ext>
            </a:extLst>
          </p:cNvPr>
          <p:cNvSpPr txBox="1"/>
          <p:nvPr/>
        </p:nvSpPr>
        <p:spPr>
          <a:xfrm>
            <a:off x="8772525" y="3446577"/>
            <a:ext cx="2686050" cy="2308324"/>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you can install as many EF Core database providers in the same project as you need</a:t>
            </a:r>
          </a:p>
          <a:p>
            <a:r>
              <a:rPr lang="en-US" dirty="0">
                <a:latin typeface="Arial" panose="020B0604020202020204" pitchFamily="34" charset="0"/>
                <a:cs typeface="Arial" panose="020B0604020202020204" pitchFamily="34" charset="0"/>
              </a:rPr>
              <a:t>each package includes the shared types as well as provider-specific types</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617831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6233</TotalTime>
  <Words>9577</Words>
  <Application>Microsoft Office PowerPoint</Application>
  <PresentationFormat>Widescreen</PresentationFormat>
  <Paragraphs>1050</Paragraphs>
  <Slides>69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Corbel</vt:lpstr>
      <vt:lpstr>Courier New</vt:lpstr>
      <vt:lpstr>Noto serif</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Natali - External</dc:creator>
  <cp:lastModifiedBy>Luca Natali - External</cp:lastModifiedBy>
  <cp:revision>372</cp:revision>
  <dcterms:created xsi:type="dcterms:W3CDTF">2022-04-27T20:50:39Z</dcterms:created>
  <dcterms:modified xsi:type="dcterms:W3CDTF">2022-06-30T17:58:42Z</dcterms:modified>
</cp:coreProperties>
</file>