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6" r:id="rId2"/>
    <p:sldId id="388" r:id="rId3"/>
    <p:sldId id="389" r:id="rId4"/>
    <p:sldId id="390" r:id="rId5"/>
    <p:sldId id="391" r:id="rId6"/>
    <p:sldId id="393" r:id="rId7"/>
    <p:sldId id="392" r:id="rId8"/>
    <p:sldId id="394" r:id="rId9"/>
    <p:sldId id="395" r:id="rId10"/>
    <p:sldId id="396" r:id="rId11"/>
    <p:sldId id="397" r:id="rId12"/>
    <p:sldId id="398" r:id="rId13"/>
    <p:sldId id="399" r:id="rId14"/>
    <p:sldId id="401" r:id="rId15"/>
    <p:sldId id="400" r:id="rId16"/>
    <p:sldId id="402" r:id="rId17"/>
    <p:sldId id="403" r:id="rId18"/>
    <p:sldId id="404" r:id="rId19"/>
    <p:sldId id="405" r:id="rId20"/>
    <p:sldId id="407" r:id="rId21"/>
    <p:sldId id="408" r:id="rId22"/>
    <p:sldId id="409" r:id="rId23"/>
    <p:sldId id="410" r:id="rId24"/>
    <p:sldId id="411" r:id="rId25"/>
    <p:sldId id="412" r:id="rId26"/>
    <p:sldId id="413" r:id="rId27"/>
    <p:sldId id="414" r:id="rId28"/>
    <p:sldId id="415" r:id="rId29"/>
    <p:sldId id="416" r:id="rId30"/>
    <p:sldId id="417" r:id="rId31"/>
    <p:sldId id="418" r:id="rId32"/>
    <p:sldId id="419" r:id="rId33"/>
    <p:sldId id="420" r:id="rId34"/>
    <p:sldId id="421" r:id="rId35"/>
    <p:sldId id="422" r:id="rId36"/>
    <p:sldId id="423" r:id="rId37"/>
    <p:sldId id="424" r:id="rId38"/>
    <p:sldId id="425" r:id="rId39"/>
    <p:sldId id="426" r:id="rId40"/>
    <p:sldId id="427" r:id="rId41"/>
    <p:sldId id="428" r:id="rId42"/>
    <p:sldId id="429" r:id="rId43"/>
    <p:sldId id="430" r:id="rId44"/>
    <p:sldId id="431" r:id="rId45"/>
    <p:sldId id="432" r:id="rId46"/>
    <p:sldId id="433" r:id="rId47"/>
    <p:sldId id="434" r:id="rId48"/>
    <p:sldId id="435" r:id="rId49"/>
    <p:sldId id="436" r:id="rId50"/>
    <p:sldId id="437" r:id="rId51"/>
    <p:sldId id="438" r:id="rId52"/>
    <p:sldId id="439" r:id="rId53"/>
    <p:sldId id="440" r:id="rId54"/>
    <p:sldId id="441" r:id="rId55"/>
    <p:sldId id="442" r:id="rId56"/>
    <p:sldId id="443" r:id="rId57"/>
    <p:sldId id="444" r:id="rId58"/>
    <p:sldId id="445" r:id="rId59"/>
    <p:sldId id="446" r:id="rId60"/>
    <p:sldId id="447" r:id="rId61"/>
    <p:sldId id="448" r:id="rId62"/>
    <p:sldId id="449" r:id="rId63"/>
    <p:sldId id="450" r:id="rId64"/>
    <p:sldId id="451" r:id="rId65"/>
    <p:sldId id="452"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125" d="100"/>
          <a:sy n="125" d="100"/>
        </p:scale>
        <p:origin x="17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6/12/2022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1162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0742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39637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4313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7570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6/12/2022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1964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6/12/2022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669928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29555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601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0767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535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287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6/12/2022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0417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6/12/2022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0511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6/12/2022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608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8554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6011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2345051-2045-45DA-935E-2E3CA1A69ADC}" type="datetimeFigureOut">
              <a:rPr lang="en-US" smtClean="0"/>
              <a:t>6/12/2022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49873857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596390"/>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475237" y="178454"/>
            <a:ext cx="1633781" cy="369332"/>
          </a:xfrm>
          <a:prstGeom prst="rect">
            <a:avLst/>
          </a:prstGeom>
          <a:noFill/>
        </p:spPr>
        <p:txBody>
          <a:bodyPr wrap="none" rtlCol="0">
            <a:spAutoFit/>
          </a:bodyPr>
          <a:lstStyle/>
          <a:p>
            <a:pPr rtl="0">
              <a:spcBef>
                <a:spcPts val="2400"/>
              </a:spcBef>
              <a:spcAft>
                <a:spcPts val="0"/>
              </a:spcAft>
            </a:pPr>
            <a:r>
              <a:rPr lang="en-US" sz="1800" b="1" i="0" u="none" strike="noStrike" dirty="0">
                <a:effectLst/>
                <a:latin typeface="Arial" panose="020B0604020202020204" pitchFamily="34" charset="0"/>
                <a:cs typeface="Arial" panose="020B0604020202020204" pitchFamily="34" charset="0"/>
              </a:rPr>
              <a:t>C# Language</a:t>
            </a:r>
          </a:p>
        </p:txBody>
      </p:sp>
      <p:sp>
        <p:nvSpPr>
          <p:cNvPr id="7" name="TextBox 6">
            <a:extLst>
              <a:ext uri="{FF2B5EF4-FFF2-40B4-BE49-F238E27FC236}">
                <a16:creationId xmlns:a16="http://schemas.microsoft.com/office/drawing/2014/main" id="{45DDE18D-9544-4708-8626-B70B76ED6EA2}"/>
              </a:ext>
            </a:extLst>
          </p:cNvPr>
          <p:cNvSpPr txBox="1"/>
          <p:nvPr/>
        </p:nvSpPr>
        <p:spPr>
          <a:xfrm>
            <a:off x="815003" y="1452899"/>
            <a:ext cx="8255786" cy="3570208"/>
          </a:xfrm>
          <a:prstGeom prst="rect">
            <a:avLst/>
          </a:prstGeom>
          <a:noFill/>
        </p:spPr>
        <p:txBody>
          <a:bodyPr wrap="none" rtlCol="0">
            <a:spAutoFit/>
          </a:bodyPr>
          <a:lstStyle/>
          <a:p>
            <a:pPr algn="l"/>
            <a:r>
              <a:rPr lang="en-US" sz="2800" b="1" i="0" dirty="0">
                <a:effectLst/>
                <a:latin typeface="Arial" panose="020B0604020202020204" pitchFamily="34" charset="0"/>
                <a:cs typeface="Arial" panose="020B0604020202020204" pitchFamily="34" charset="0"/>
              </a:rPr>
              <a:t>Implementing Interfaces and Inheriting Classes</a:t>
            </a:r>
          </a:p>
          <a:p>
            <a:pPr algn="l"/>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Setting up a class library and console application</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More about methods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Raising and handling events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Making types safely reusable with generics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Implementing interfaces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Managing memory with reference and value types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Working with null values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Inheriting from classes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Casting within inheritance hierarchies</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Inheriting and extending .NET types</a:t>
            </a:r>
          </a:p>
        </p:txBody>
      </p:sp>
    </p:spTree>
    <p:extLst>
      <p:ext uri="{BB962C8B-B14F-4D97-AF65-F5344CB8AC3E}">
        <p14:creationId xmlns:p14="http://schemas.microsoft.com/office/powerpoint/2010/main" val="8749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31372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Raising and handling events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7232" y="178454"/>
            <a:ext cx="589711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Defining and handling delegates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172026"/>
            <a:ext cx="11450063" cy="135421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400" b="0" dirty="0"/>
              <a:t>Microsoft has two predefined delegates for use as events</a:t>
            </a:r>
          </a:p>
          <a:p>
            <a:pPr>
              <a:lnSpc>
                <a:spcPct val="100000"/>
              </a:lnSpc>
            </a:pPr>
            <a:r>
              <a:rPr lang="en-US" sz="1400" b="0" dirty="0"/>
              <a:t>their signatures are simple, yet flexible</a:t>
            </a:r>
          </a:p>
          <a:p>
            <a:pPr>
              <a:lnSpc>
                <a:spcPct val="100000"/>
              </a:lnSpc>
            </a:pPr>
            <a:r>
              <a:rPr lang="en-US" sz="1400" b="0" dirty="0"/>
              <a:t>when you want to define an event in your own types, you should use one of these two predefined delegates</a:t>
            </a:r>
          </a:p>
        </p:txBody>
      </p:sp>
      <p:sp>
        <p:nvSpPr>
          <p:cNvPr id="6" name="TextBox 5">
            <a:extLst>
              <a:ext uri="{FF2B5EF4-FFF2-40B4-BE49-F238E27FC236}">
                <a16:creationId xmlns:a16="http://schemas.microsoft.com/office/drawing/2014/main" id="{30891F3F-A2FC-425F-8D0F-CD03392204A2}"/>
              </a:ext>
            </a:extLst>
          </p:cNvPr>
          <p:cNvSpPr txBox="1"/>
          <p:nvPr/>
        </p:nvSpPr>
        <p:spPr>
          <a:xfrm>
            <a:off x="360936" y="2670829"/>
            <a:ext cx="11450063" cy="1169551"/>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delegate void </a:t>
            </a:r>
            <a:r>
              <a:rPr lang="en-US" sz="1400" dirty="0" err="1">
                <a:latin typeface="Courier New" panose="02070309020205020404" pitchFamily="49" charset="0"/>
                <a:cs typeface="Courier New" panose="02070309020205020404" pitchFamily="49" charset="0"/>
              </a:rPr>
              <a:t>EventHandler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object? sender, </a:t>
            </a:r>
            <a:r>
              <a:rPr lang="en-US" sz="1400" dirty="0" err="1">
                <a:latin typeface="Courier New" panose="02070309020205020404" pitchFamily="49" charset="0"/>
                <a:cs typeface="Courier New" panose="02070309020205020404" pitchFamily="49" charset="0"/>
              </a:rPr>
              <a:t>EventArgs</a:t>
            </a:r>
            <a:r>
              <a:rPr lang="en-US" sz="1400" dirty="0">
                <a:latin typeface="Courier New" panose="02070309020205020404" pitchFamily="49" charset="0"/>
                <a:cs typeface="Courier New" panose="02070309020205020404" pitchFamily="49" charset="0"/>
              </a:rPr>
              <a:t> e);</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public delegate void </a:t>
            </a:r>
            <a:r>
              <a:rPr lang="en-US" sz="1400" dirty="0" err="1">
                <a:latin typeface="Courier New" panose="02070309020205020404" pitchFamily="49" charset="0"/>
                <a:cs typeface="Courier New" panose="02070309020205020404" pitchFamily="49" charset="0"/>
              </a:rPr>
              <a:t>EventHandler</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TEventArgs</a:t>
            </a:r>
            <a:r>
              <a:rPr lang="en-US" sz="1400" dirty="0">
                <a:latin typeface="Courier New" panose="02070309020205020404" pitchFamily="49" charset="0"/>
                <a:cs typeface="Courier New" panose="02070309020205020404" pitchFamily="49" charset="0"/>
              </a:rPr>
              <a:t>&gt;(</a:t>
            </a:r>
          </a:p>
          <a:p>
            <a:r>
              <a:rPr lang="en-US" sz="1400" dirty="0">
                <a:latin typeface="Courier New" panose="02070309020205020404" pitchFamily="49" charset="0"/>
                <a:cs typeface="Courier New" panose="02070309020205020404" pitchFamily="49" charset="0"/>
              </a:rPr>
              <a:t>  object? sender, </a:t>
            </a:r>
            <a:r>
              <a:rPr lang="en-US" sz="1400" dirty="0" err="1">
                <a:latin typeface="Courier New" panose="02070309020205020404" pitchFamily="49" charset="0"/>
                <a:cs typeface="Courier New" panose="02070309020205020404" pitchFamily="49" charset="0"/>
              </a:rPr>
              <a:t>TEventArgs</a:t>
            </a:r>
            <a:r>
              <a:rPr lang="en-US" sz="1400" dirty="0">
                <a:latin typeface="Courier New" panose="02070309020205020404" pitchFamily="49" charset="0"/>
                <a:cs typeface="Courier New" panose="02070309020205020404" pitchFamily="49" charset="0"/>
              </a:rPr>
              <a:t> e);</a:t>
            </a:r>
          </a:p>
        </p:txBody>
      </p:sp>
    </p:spTree>
    <p:extLst>
      <p:ext uri="{BB962C8B-B14F-4D97-AF65-F5344CB8AC3E}">
        <p14:creationId xmlns:p14="http://schemas.microsoft.com/office/powerpoint/2010/main" val="3295367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31372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Raising and handling events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7232" y="178454"/>
            <a:ext cx="589711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Defining and handling events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172026"/>
            <a:ext cx="11450063" cy="132965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you've now seen how delegates implement the most important functionality of events: </a:t>
            </a:r>
            <a:r>
              <a:rPr lang="en-US" sz="1400" dirty="0"/>
              <a:t>the ability to define a signature for a method that can be implemented by a completely different piece of code</a:t>
            </a:r>
            <a:r>
              <a:rPr lang="en-US" sz="1400" b="0" dirty="0"/>
              <a:t>, and then call that method and any others that are hooked up to the delegate field</a:t>
            </a:r>
          </a:p>
          <a:p>
            <a:r>
              <a:rPr lang="en-US" sz="1400" b="0" dirty="0"/>
              <a:t>But… what about events? There is less to them than you might think…</a:t>
            </a:r>
          </a:p>
        </p:txBody>
      </p:sp>
    </p:spTree>
    <p:extLst>
      <p:ext uri="{BB962C8B-B14F-4D97-AF65-F5344CB8AC3E}">
        <p14:creationId xmlns:p14="http://schemas.microsoft.com/office/powerpoint/2010/main" val="77367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31372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Raising and handling events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7232" y="178454"/>
            <a:ext cx="589711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Defining and handling events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57612"/>
            <a:ext cx="11450063" cy="5438476"/>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when assigning a method to a delegate field, you should not use the simple assignment operator as we did in the preceding example</a:t>
            </a:r>
          </a:p>
          <a:p>
            <a:r>
              <a:rPr lang="en-US" sz="1400" b="0" dirty="0"/>
              <a:t>delegates are multicast, meaning that you can assign multiple delegates to a single delegate field</a:t>
            </a:r>
          </a:p>
          <a:p>
            <a:r>
              <a:rPr lang="en-US" sz="1400" b="0" dirty="0"/>
              <a:t>instead of the </a:t>
            </a:r>
            <a:r>
              <a:rPr lang="en-US" sz="1400" b="0" dirty="0">
                <a:latin typeface="Courier New" panose="02070309020205020404" pitchFamily="49" charset="0"/>
                <a:cs typeface="Courier New" panose="02070309020205020404" pitchFamily="49" charset="0"/>
              </a:rPr>
              <a:t>=</a:t>
            </a:r>
            <a:r>
              <a:rPr lang="en-US" sz="1400" b="0" dirty="0"/>
              <a:t> assignment, we could have used the </a:t>
            </a:r>
            <a:r>
              <a:rPr lang="en-US" sz="1400" b="0" dirty="0">
                <a:latin typeface="Courier New" panose="02070309020205020404" pitchFamily="49" charset="0"/>
                <a:cs typeface="Courier New" panose="02070309020205020404" pitchFamily="49" charset="0"/>
              </a:rPr>
              <a:t>+=</a:t>
            </a:r>
            <a:r>
              <a:rPr lang="en-US" sz="1400" b="0" dirty="0"/>
              <a:t> operator so we could add more methods to the same delegate field</a:t>
            </a:r>
          </a:p>
          <a:p>
            <a:r>
              <a:rPr lang="en-US" sz="1400" b="0" dirty="0"/>
              <a:t>when the delegate is called, all the assigned methods are called, although you have no control over the order in which they are called</a:t>
            </a:r>
          </a:p>
          <a:p>
            <a:r>
              <a:rPr lang="en-US" sz="1400" b="0" dirty="0"/>
              <a:t>if the delegate field was already referencing one or more methods, by assigning a method, it would replace all the others</a:t>
            </a:r>
          </a:p>
          <a:p>
            <a:r>
              <a:rPr lang="en-US" sz="1400" b="0" dirty="0"/>
              <a:t>with delegates that are used for events, we usually want to make sure that a programmer only ever uses either the += operator or the -= operator to assign and remove methods</a:t>
            </a:r>
          </a:p>
          <a:p>
            <a:r>
              <a:rPr lang="en-US" sz="1400" b="0" dirty="0"/>
              <a:t>use the </a:t>
            </a:r>
            <a:r>
              <a:rPr lang="en-US" sz="1400" b="0" dirty="0">
                <a:latin typeface="Courier New" panose="02070309020205020404" pitchFamily="49" charset="0"/>
                <a:cs typeface="Courier New" panose="02070309020205020404" pitchFamily="49" charset="0"/>
              </a:rPr>
              <a:t>event</a:t>
            </a:r>
            <a:r>
              <a:rPr lang="en-US" sz="1400" b="0" dirty="0"/>
              <a:t> keyword while declaring the delegate field</a:t>
            </a:r>
          </a:p>
          <a:p>
            <a:r>
              <a:rPr lang="en-US" sz="1400" b="0" dirty="0"/>
              <a:t>this is (almost) all that the </a:t>
            </a:r>
            <a:r>
              <a:rPr lang="en-US" sz="1400" b="0" dirty="0">
                <a:latin typeface="Courier New" panose="02070309020205020404" pitchFamily="49" charset="0"/>
                <a:cs typeface="Courier New" panose="02070309020205020404" pitchFamily="49" charset="0"/>
              </a:rPr>
              <a:t>event</a:t>
            </a:r>
            <a:r>
              <a:rPr lang="en-US" sz="1400" b="0" dirty="0"/>
              <a:t> keyword does! If you will never have more than one method assigned to a delegate field, then technically you do not need "events," but it is still good practice to indicate your meaning and that you expect a delegate field to be used as an event</a:t>
            </a:r>
          </a:p>
        </p:txBody>
      </p:sp>
    </p:spTree>
    <p:extLst>
      <p:ext uri="{BB962C8B-B14F-4D97-AF65-F5344CB8AC3E}">
        <p14:creationId xmlns:p14="http://schemas.microsoft.com/office/powerpoint/2010/main" val="3948985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91673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Making types safely reusable with generics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7232" y="178454"/>
            <a:ext cx="589711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What are generics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55034"/>
            <a:ext cx="11450063" cy="449975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In 2005, with C# 2.0 and .NET Framework 2.0, Microsoft introduced a feature named generics, which enables your types to be more safely reusable and more efficient</a:t>
            </a:r>
          </a:p>
          <a:p>
            <a:r>
              <a:rPr lang="en-US" sz="1400" b="0" dirty="0"/>
              <a:t>it does this by allowing a programmer to pass types as parameters, similar to how you can pass objects as parameters</a:t>
            </a:r>
          </a:p>
          <a:p>
            <a:r>
              <a:rPr lang="en-US" sz="1400" b="0" dirty="0"/>
              <a:t>generics are classes, structures, interfaces, and methods that have placeholders (type parameters) for one or more of the types that they store or use</a:t>
            </a:r>
          </a:p>
          <a:p>
            <a:r>
              <a:rPr lang="en-US" sz="1400" b="0" dirty="0"/>
              <a:t>a generic collection class might use a type parameter as a placeholder for the type of objects that it stores; the type parameters appear as the types of its fields and the parameter types of its methods</a:t>
            </a:r>
          </a:p>
          <a:p>
            <a:r>
              <a:rPr lang="en-US" sz="1400" b="0" dirty="0"/>
              <a:t>a generic method might use its type parameter as the type of its return value or as the type of one of its formal parameters</a:t>
            </a:r>
          </a:p>
          <a:p>
            <a:r>
              <a:rPr lang="en-US" sz="1400" b="0" dirty="0"/>
              <a:t>here is a simple generic class definition</a:t>
            </a:r>
          </a:p>
        </p:txBody>
      </p:sp>
      <p:sp>
        <p:nvSpPr>
          <p:cNvPr id="6" name="TextBox 5">
            <a:extLst>
              <a:ext uri="{FF2B5EF4-FFF2-40B4-BE49-F238E27FC236}">
                <a16:creationId xmlns:a16="http://schemas.microsoft.com/office/drawing/2014/main" id="{C4967E07-AE8C-4AD7-B18E-76403B4C6C73}"/>
              </a:ext>
            </a:extLst>
          </p:cNvPr>
          <p:cNvSpPr txBox="1"/>
          <p:nvPr/>
        </p:nvSpPr>
        <p:spPr>
          <a:xfrm>
            <a:off x="360936" y="5521382"/>
            <a:ext cx="11450063" cy="95410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public class Generic&lt;T&gt;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T Field;</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2470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91673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Making types safely reusable with generics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7232" y="178454"/>
            <a:ext cx="589711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Working with non-generic types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55034"/>
            <a:ext cx="11450063" cy="335476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400" b="0" dirty="0"/>
              <a:t>what if generics don’t exist?</a:t>
            </a:r>
            <a:br>
              <a:rPr lang="en-US" sz="1400" b="0" dirty="0"/>
            </a:br>
            <a:r>
              <a:rPr lang="en-US" sz="1400" b="0" dirty="0"/>
              <a:t>let’s understand the problem that generics are designed to solve, such as:</a:t>
            </a:r>
          </a:p>
          <a:p>
            <a:pPr marL="285750" indent="-285750">
              <a:lnSpc>
                <a:spcPct val="100000"/>
              </a:lnSpc>
              <a:buFont typeface="Arial" panose="020B0604020202020204" pitchFamily="34" charset="0"/>
              <a:buChar char="•"/>
            </a:pPr>
            <a:r>
              <a:rPr lang="en-US" sz="1400" b="0" dirty="0"/>
              <a:t>weakly typed parameters and values</a:t>
            </a:r>
          </a:p>
          <a:p>
            <a:pPr marL="285750" indent="-285750">
              <a:lnSpc>
                <a:spcPct val="100000"/>
              </a:lnSpc>
              <a:buFont typeface="Arial" panose="020B0604020202020204" pitchFamily="34" charset="0"/>
              <a:buChar char="•"/>
            </a:pPr>
            <a:r>
              <a:rPr lang="en-US" sz="1400" b="0" dirty="0"/>
              <a:t>performance problems caused by using </a:t>
            </a:r>
            <a:r>
              <a:rPr lang="en-US" sz="1400" b="0" dirty="0" err="1"/>
              <a:t>System.Object</a:t>
            </a:r>
            <a:endParaRPr lang="en-US" sz="1400" b="0" dirty="0"/>
          </a:p>
          <a:p>
            <a:pPr>
              <a:lnSpc>
                <a:spcPct val="100000"/>
              </a:lnSpc>
            </a:pPr>
            <a:endParaRPr lang="en-US" sz="1400" b="0" dirty="0"/>
          </a:p>
          <a:p>
            <a:pPr>
              <a:lnSpc>
                <a:spcPct val="100000"/>
              </a:lnSpc>
            </a:pPr>
            <a:r>
              <a:rPr lang="en-US" sz="1400" b="0" dirty="0"/>
              <a:t>i.e. </a:t>
            </a:r>
            <a:r>
              <a:rPr lang="en-US" sz="1400" b="0" dirty="0" err="1">
                <a:latin typeface="Courier New" panose="02070309020205020404" pitchFamily="49" charset="0"/>
                <a:cs typeface="Courier New" panose="02070309020205020404" pitchFamily="49" charset="0"/>
              </a:rPr>
              <a:t>System.Collections.Hashtable</a:t>
            </a:r>
            <a:r>
              <a:rPr lang="en-US" sz="1400" b="0" dirty="0"/>
              <a:t> can be used to store multiple values each with a unique key that can later be used to quickly look up its value; both the key and value can be any object because they are declared as </a:t>
            </a:r>
            <a:r>
              <a:rPr lang="en-US" sz="1400" b="0" dirty="0" err="1">
                <a:latin typeface="Courier New" panose="02070309020205020404" pitchFamily="49" charset="0"/>
                <a:cs typeface="Courier New" panose="02070309020205020404" pitchFamily="49" charset="0"/>
              </a:rPr>
              <a:t>System.Object</a:t>
            </a:r>
            <a:endParaRPr lang="en-US" sz="1400" b="0" dirty="0">
              <a:latin typeface="Courier New" panose="02070309020205020404" pitchFamily="49" charset="0"/>
              <a:cs typeface="Courier New" panose="02070309020205020404" pitchFamily="49" charset="0"/>
            </a:endParaRPr>
          </a:p>
          <a:p>
            <a:pPr>
              <a:lnSpc>
                <a:spcPct val="100000"/>
              </a:lnSpc>
            </a:pPr>
            <a:r>
              <a:rPr lang="en-US" sz="1400" b="0" dirty="0"/>
              <a:t>A good practice is to avoid types in the </a:t>
            </a:r>
            <a:r>
              <a:rPr lang="en-US" sz="1400" b="0" dirty="0" err="1">
                <a:latin typeface="Courier New" panose="02070309020205020404" pitchFamily="49" charset="0"/>
                <a:cs typeface="Courier New" panose="02070309020205020404" pitchFamily="49" charset="0"/>
              </a:rPr>
              <a:t>System.Collections</a:t>
            </a:r>
            <a:r>
              <a:rPr lang="en-US" sz="1400" b="0" dirty="0">
                <a:latin typeface="Courier New" panose="02070309020205020404" pitchFamily="49" charset="0"/>
                <a:cs typeface="Courier New" panose="02070309020205020404" pitchFamily="49" charset="0"/>
              </a:rPr>
              <a:t> </a:t>
            </a:r>
            <a:r>
              <a:rPr lang="en-US" sz="1400" b="0" dirty="0"/>
              <a:t>namespace</a:t>
            </a:r>
          </a:p>
        </p:txBody>
      </p:sp>
    </p:spTree>
    <p:extLst>
      <p:ext uri="{BB962C8B-B14F-4D97-AF65-F5344CB8AC3E}">
        <p14:creationId xmlns:p14="http://schemas.microsoft.com/office/powerpoint/2010/main" val="1338334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91673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Making types safely reusable with generics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7232" y="178454"/>
            <a:ext cx="589711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Working with generics types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55034"/>
            <a:ext cx="11450063" cy="4204228"/>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err="1">
                <a:latin typeface="Courier New" panose="02070309020205020404" pitchFamily="49" charset="0"/>
                <a:cs typeface="Courier New" panose="02070309020205020404" pitchFamily="49" charset="0"/>
              </a:rPr>
              <a:t>System.Collections.Generic.Dictionary</a:t>
            </a:r>
            <a:r>
              <a:rPr lang="en-US" sz="1400" b="0" dirty="0">
                <a:latin typeface="Courier New" panose="02070309020205020404" pitchFamily="49" charset="0"/>
                <a:cs typeface="Courier New" panose="02070309020205020404" pitchFamily="49" charset="0"/>
              </a:rPr>
              <a:t>&lt;</a:t>
            </a:r>
            <a:r>
              <a:rPr lang="en-US" sz="1400" b="0" dirty="0" err="1">
                <a:latin typeface="Courier New" panose="02070309020205020404" pitchFamily="49" charset="0"/>
                <a:cs typeface="Courier New" panose="02070309020205020404" pitchFamily="49" charset="0"/>
              </a:rPr>
              <a:t>TKey</a:t>
            </a:r>
            <a:r>
              <a:rPr lang="en-US" sz="1400" b="0" dirty="0">
                <a:latin typeface="Courier New" panose="02070309020205020404" pitchFamily="49" charset="0"/>
                <a:cs typeface="Courier New" panose="02070309020205020404" pitchFamily="49" charset="0"/>
              </a:rPr>
              <a:t>, TValue&gt; </a:t>
            </a:r>
            <a:r>
              <a:rPr lang="en-US" sz="1400" b="0" dirty="0"/>
              <a:t>can be used to store multiple values each with a unique key that can later be used to quickly look up its value</a:t>
            </a:r>
          </a:p>
          <a:p>
            <a:r>
              <a:rPr lang="en-US" sz="1400" b="0" dirty="0"/>
              <a:t>both the key and value can be any object, but you must tell the compiler what the types of the key and value will be when you first instantiate the collection</a:t>
            </a:r>
          </a:p>
          <a:p>
            <a:r>
              <a:rPr lang="en-US" sz="1400" b="0" dirty="0"/>
              <a:t>you do this by specifying types for the generic parameters in angle brackets &lt;&gt;, </a:t>
            </a:r>
            <a:r>
              <a:rPr lang="en-US" sz="1400" b="0" dirty="0" err="1"/>
              <a:t>TKey</a:t>
            </a:r>
            <a:r>
              <a:rPr lang="en-US" sz="1400" b="0" dirty="0"/>
              <a:t>, and </a:t>
            </a:r>
            <a:r>
              <a:rPr lang="en-US" sz="1400" b="0" dirty="0" err="1"/>
              <a:t>Tvalue</a:t>
            </a:r>
            <a:endParaRPr lang="en-US" sz="1400" b="0" dirty="0"/>
          </a:p>
          <a:p>
            <a:r>
              <a:rPr lang="en-US" sz="1400" b="0" dirty="0"/>
              <a:t>this provides flexibility, it is faster, and bugs are easier to avoid because type checks are made when adding items</a:t>
            </a:r>
          </a:p>
          <a:p>
            <a:r>
              <a:rPr lang="en-US" sz="1400" b="0" dirty="0"/>
              <a:t>NOTE:  when a generic type has one definable type, it should be named </a:t>
            </a:r>
            <a:r>
              <a:rPr lang="en-US" sz="1400" b="0" dirty="0">
                <a:latin typeface="Courier New" panose="02070309020205020404" pitchFamily="49" charset="0"/>
                <a:cs typeface="Courier New" panose="02070309020205020404" pitchFamily="49" charset="0"/>
              </a:rPr>
              <a:t>T</a:t>
            </a:r>
            <a:r>
              <a:rPr lang="en-US" sz="1400" b="0" dirty="0"/>
              <a:t>, for example, </a:t>
            </a:r>
            <a:r>
              <a:rPr lang="en-US" sz="1400" b="0" dirty="0">
                <a:latin typeface="Courier New" panose="02070309020205020404" pitchFamily="49" charset="0"/>
                <a:cs typeface="Courier New" panose="02070309020205020404" pitchFamily="49" charset="0"/>
              </a:rPr>
              <a:t>List&lt;T&gt;</a:t>
            </a:r>
            <a:r>
              <a:rPr lang="en-US" sz="1400" b="0" dirty="0"/>
              <a:t>, where </a:t>
            </a:r>
            <a:r>
              <a:rPr lang="en-US" sz="1400" b="0" dirty="0">
                <a:latin typeface="Courier New" panose="02070309020205020404" pitchFamily="49" charset="0"/>
                <a:cs typeface="Courier New" panose="02070309020205020404" pitchFamily="49" charset="0"/>
              </a:rPr>
              <a:t>T</a:t>
            </a:r>
            <a:r>
              <a:rPr lang="en-US" sz="1400" b="0" dirty="0"/>
              <a:t> is the type stored in the list</a:t>
            </a:r>
            <a:br>
              <a:rPr lang="en-US" sz="1400" b="0" dirty="0"/>
            </a:br>
            <a:r>
              <a:rPr lang="en-US" sz="1400" b="0" dirty="0"/>
              <a:t>when a generic type has multiple definable types, they should use </a:t>
            </a:r>
            <a:r>
              <a:rPr lang="en-US" sz="1400" b="0" dirty="0">
                <a:latin typeface="Courier New" panose="02070309020205020404" pitchFamily="49" charset="0"/>
                <a:cs typeface="Courier New" panose="02070309020205020404" pitchFamily="49" charset="0"/>
              </a:rPr>
              <a:t>T</a:t>
            </a:r>
            <a:r>
              <a:rPr lang="en-US" sz="1400" b="0" dirty="0"/>
              <a:t> as a name prefix and have a sensible name, for example, </a:t>
            </a:r>
            <a:r>
              <a:rPr lang="en-US" sz="1400" b="0" dirty="0">
                <a:latin typeface="Courier New" panose="02070309020205020404" pitchFamily="49" charset="0"/>
                <a:cs typeface="Courier New" panose="02070309020205020404" pitchFamily="49" charset="0"/>
              </a:rPr>
              <a:t>Dictionary&lt;</a:t>
            </a:r>
            <a:r>
              <a:rPr lang="en-US" sz="1400" b="0" dirty="0" err="1">
                <a:latin typeface="Courier New" panose="02070309020205020404" pitchFamily="49" charset="0"/>
                <a:cs typeface="Courier New" panose="02070309020205020404" pitchFamily="49" charset="0"/>
              </a:rPr>
              <a:t>TKey</a:t>
            </a:r>
            <a:r>
              <a:rPr lang="en-US" sz="1400" b="0" dirty="0">
                <a:latin typeface="Courier New" panose="02070309020205020404" pitchFamily="49" charset="0"/>
                <a:cs typeface="Courier New" panose="02070309020205020404" pitchFamily="49" charset="0"/>
              </a:rPr>
              <a:t>, TValue&gt;</a:t>
            </a:r>
            <a:endParaRPr lang="en-US" sz="1400" b="0" dirty="0"/>
          </a:p>
        </p:txBody>
      </p:sp>
    </p:spTree>
    <p:extLst>
      <p:ext uri="{BB962C8B-B14F-4D97-AF65-F5344CB8AC3E}">
        <p14:creationId xmlns:p14="http://schemas.microsoft.com/office/powerpoint/2010/main" val="1860202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83923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Implementing interfaces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7232" y="178454"/>
            <a:ext cx="589711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Definition</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55034"/>
            <a:ext cx="11450063" cy="349377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dirty="0"/>
              <a:t>interfaces</a:t>
            </a:r>
            <a:r>
              <a:rPr lang="en-US" sz="1600" b="0" dirty="0"/>
              <a:t> are a way of connecting different types to make new things</a:t>
            </a:r>
          </a:p>
          <a:p>
            <a:r>
              <a:rPr lang="en-US" sz="1600" b="0" dirty="0"/>
              <a:t>think of them like the studs on top of LEGO™ bricks, which allow them to "stick" together, or electrical standards for plugs and sockets</a:t>
            </a:r>
          </a:p>
          <a:p>
            <a:endParaRPr lang="en-US" sz="1600" b="0" dirty="0"/>
          </a:p>
          <a:p>
            <a:r>
              <a:rPr lang="en-US" sz="1600" b="0" dirty="0" err="1"/>
              <a:t>Iif</a:t>
            </a:r>
            <a:r>
              <a:rPr lang="en-US" sz="1600" b="0" dirty="0"/>
              <a:t> a type implements an interface, then it is making a promise to the rest of .NET that it supports specific functionality.</a:t>
            </a:r>
          </a:p>
          <a:p>
            <a:r>
              <a:rPr lang="en-US" sz="1600" b="0" dirty="0"/>
              <a:t>this is why they are sometimes described as being contracts</a:t>
            </a:r>
          </a:p>
        </p:txBody>
      </p:sp>
    </p:spTree>
    <p:extLst>
      <p:ext uri="{BB962C8B-B14F-4D97-AF65-F5344CB8AC3E}">
        <p14:creationId xmlns:p14="http://schemas.microsoft.com/office/powerpoint/2010/main" val="1328410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83923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Implementing interfaces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7232" y="178454"/>
            <a:ext cx="589711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Common interfaces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567598"/>
            <a:ext cx="11450063" cy="41601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600" b="0" dirty="0"/>
              <a:t>Here are some common interfaces that your types might need to implement</a:t>
            </a:r>
          </a:p>
        </p:txBody>
      </p:sp>
      <p:graphicFrame>
        <p:nvGraphicFramePr>
          <p:cNvPr id="3" name="Table 4">
            <a:extLst>
              <a:ext uri="{FF2B5EF4-FFF2-40B4-BE49-F238E27FC236}">
                <a16:creationId xmlns:a16="http://schemas.microsoft.com/office/drawing/2014/main" id="{C400201A-F52F-4EE2-B526-A9C825980FF0}"/>
              </a:ext>
            </a:extLst>
          </p:cNvPr>
          <p:cNvGraphicFramePr>
            <a:graphicFrameLocks noGrp="1"/>
          </p:cNvGraphicFramePr>
          <p:nvPr>
            <p:extLst>
              <p:ext uri="{D42A27DB-BD31-4B8C-83A1-F6EECF244321}">
                <p14:modId xmlns:p14="http://schemas.microsoft.com/office/powerpoint/2010/main" val="3196136227"/>
              </p:ext>
            </p:extLst>
          </p:nvPr>
        </p:nvGraphicFramePr>
        <p:xfrm>
          <a:off x="360937" y="1378553"/>
          <a:ext cx="11450064" cy="4131653"/>
        </p:xfrm>
        <a:graphic>
          <a:graphicData uri="http://schemas.openxmlformats.org/drawingml/2006/table">
            <a:tbl>
              <a:tblPr firstRow="1" bandRow="1">
                <a:tableStyleId>{5C22544A-7EE6-4342-B048-85BDC9FD1C3A}</a:tableStyleId>
              </a:tblPr>
              <a:tblGrid>
                <a:gridCol w="2077463">
                  <a:extLst>
                    <a:ext uri="{9D8B030D-6E8A-4147-A177-3AD203B41FA5}">
                      <a16:colId xmlns:a16="http://schemas.microsoft.com/office/drawing/2014/main" val="2864187717"/>
                    </a:ext>
                  </a:extLst>
                </a:gridCol>
                <a:gridCol w="2999232">
                  <a:extLst>
                    <a:ext uri="{9D8B030D-6E8A-4147-A177-3AD203B41FA5}">
                      <a16:colId xmlns:a16="http://schemas.microsoft.com/office/drawing/2014/main" val="1778652457"/>
                    </a:ext>
                  </a:extLst>
                </a:gridCol>
                <a:gridCol w="6373369">
                  <a:extLst>
                    <a:ext uri="{9D8B030D-6E8A-4147-A177-3AD203B41FA5}">
                      <a16:colId xmlns:a16="http://schemas.microsoft.com/office/drawing/2014/main" val="2065110469"/>
                    </a:ext>
                  </a:extLst>
                </a:gridCol>
              </a:tblGrid>
              <a:tr h="372453">
                <a:tc>
                  <a:txBody>
                    <a:bodyPr/>
                    <a:lstStyle/>
                    <a:p>
                      <a:r>
                        <a:rPr lang="it-IT" sz="1400" dirty="0">
                          <a:latin typeface="Arial" panose="020B0604020202020204" pitchFamily="34" charset="0"/>
                          <a:cs typeface="Arial" panose="020B0604020202020204" pitchFamily="34" charset="0"/>
                        </a:rPr>
                        <a:t>Interface</a:t>
                      </a:r>
                    </a:p>
                  </a:txBody>
                  <a:tcPr/>
                </a:tc>
                <a:tc>
                  <a:txBody>
                    <a:bodyPr/>
                    <a:lstStyle/>
                    <a:p>
                      <a:r>
                        <a:rPr lang="it-IT" sz="1400" dirty="0">
                          <a:latin typeface="Arial" panose="020B0604020202020204" pitchFamily="34" charset="0"/>
                          <a:cs typeface="Arial" panose="020B0604020202020204" pitchFamily="34" charset="0"/>
                        </a:rPr>
                        <a:t>Method(s)</a:t>
                      </a:r>
                    </a:p>
                  </a:txBody>
                  <a:tcPr/>
                </a:tc>
                <a:tc>
                  <a:txBody>
                    <a:bodyPr/>
                    <a:lstStyle/>
                    <a:p>
                      <a:r>
                        <a:rPr lang="it-IT" sz="1400" dirty="0" err="1">
                          <a:latin typeface="Arial" panose="020B0604020202020204" pitchFamily="34" charset="0"/>
                          <a:cs typeface="Arial" panose="020B0604020202020204" pitchFamily="34" charset="0"/>
                        </a:rPr>
                        <a:t>Description</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93634165"/>
                  </a:ext>
                </a:extLst>
              </a:tr>
              <a:tr h="370840">
                <a:tc>
                  <a:txBody>
                    <a:bodyPr/>
                    <a:lstStyle/>
                    <a:p>
                      <a:r>
                        <a:rPr lang="it-IT" sz="1400" b="0" dirty="0" err="1">
                          <a:effectLst/>
                          <a:latin typeface="Courier New" panose="02070309020205020404" pitchFamily="49" charset="0"/>
                          <a:cs typeface="Courier New" panose="02070309020205020404" pitchFamily="49" charset="0"/>
                        </a:rPr>
                        <a:t>IComparable</a:t>
                      </a:r>
                      <a:endParaRPr lang="it-IT" sz="1400" b="0" dirty="0">
                        <a:effectLst/>
                        <a:latin typeface="Courier New" panose="02070309020205020404" pitchFamily="49" charset="0"/>
                        <a:cs typeface="Courier New" panose="02070309020205020404" pitchFamily="49" charset="0"/>
                      </a:endParaRPr>
                    </a:p>
                  </a:txBody>
                  <a:tcPr anchor="ctr"/>
                </a:tc>
                <a:tc>
                  <a:txBody>
                    <a:bodyPr/>
                    <a:lstStyle/>
                    <a:p>
                      <a:r>
                        <a:rPr lang="it-IT" sz="1400" b="0" dirty="0" err="1">
                          <a:effectLst/>
                          <a:latin typeface="Courier New" panose="02070309020205020404" pitchFamily="49" charset="0"/>
                          <a:cs typeface="Courier New" panose="02070309020205020404" pitchFamily="49" charset="0"/>
                        </a:rPr>
                        <a:t>CompareTo</a:t>
                      </a:r>
                      <a:r>
                        <a:rPr lang="it-IT" sz="1400" b="0" dirty="0">
                          <a:effectLst/>
                          <a:latin typeface="Courier New" panose="02070309020205020404" pitchFamily="49" charset="0"/>
                          <a:cs typeface="Courier New" panose="02070309020205020404" pitchFamily="49" charset="0"/>
                        </a:rPr>
                        <a:t>(</a:t>
                      </a:r>
                      <a:r>
                        <a:rPr lang="it-IT" sz="1400" b="0" dirty="0" err="1">
                          <a:effectLst/>
                          <a:latin typeface="Courier New" panose="02070309020205020404" pitchFamily="49" charset="0"/>
                          <a:cs typeface="Courier New" panose="02070309020205020404" pitchFamily="49" charset="0"/>
                        </a:rPr>
                        <a:t>other</a:t>
                      </a:r>
                      <a:r>
                        <a:rPr lang="it-IT" sz="1400" b="0" dirty="0">
                          <a:effectLst/>
                          <a:latin typeface="Courier New" panose="02070309020205020404" pitchFamily="49" charset="0"/>
                          <a:cs typeface="Courier New" panose="02070309020205020404" pitchFamily="49" charset="0"/>
                        </a:rPr>
                        <a:t>)</a:t>
                      </a:r>
                    </a:p>
                  </a:txBody>
                  <a:tcPr anchor="ctr"/>
                </a:tc>
                <a:tc>
                  <a:txBody>
                    <a:bodyPr/>
                    <a:lstStyle/>
                    <a:p>
                      <a:r>
                        <a:rPr lang="en-US" sz="1400" dirty="0">
                          <a:latin typeface="Arial" panose="020B0604020202020204" pitchFamily="34" charset="0"/>
                          <a:cs typeface="Arial" panose="020B0604020202020204" pitchFamily="34" charset="0"/>
                        </a:rPr>
                        <a:t>defines a comparison method that a type implements to order or sort its instances</a:t>
                      </a:r>
                    </a:p>
                  </a:txBody>
                  <a:tcPr/>
                </a:tc>
                <a:extLst>
                  <a:ext uri="{0D108BD9-81ED-4DB2-BD59-A6C34878D82A}">
                    <a16:rowId xmlns:a16="http://schemas.microsoft.com/office/drawing/2014/main" val="2472886231"/>
                  </a:ext>
                </a:extLst>
              </a:tr>
              <a:tr h="370840">
                <a:tc>
                  <a:txBody>
                    <a:bodyPr/>
                    <a:lstStyle/>
                    <a:p>
                      <a:r>
                        <a:rPr lang="it-IT" sz="1400" dirty="0" err="1">
                          <a:latin typeface="Courier New" panose="02070309020205020404" pitchFamily="49" charset="0"/>
                          <a:cs typeface="Courier New" panose="02070309020205020404" pitchFamily="49" charset="0"/>
                        </a:rPr>
                        <a:t>IComparer</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a:latin typeface="Courier New" panose="02070309020205020404" pitchFamily="49" charset="0"/>
                          <a:cs typeface="Courier New" panose="02070309020205020404" pitchFamily="49" charset="0"/>
                        </a:rPr>
                        <a:t>Compare(first, second)</a:t>
                      </a:r>
                    </a:p>
                  </a:txBody>
                  <a:tcPr/>
                </a:tc>
                <a:tc>
                  <a:txBody>
                    <a:bodyPr/>
                    <a:lstStyle/>
                    <a:p>
                      <a:r>
                        <a:rPr lang="en-US" sz="1400" dirty="0">
                          <a:latin typeface="Arial" panose="020B0604020202020204" pitchFamily="34" charset="0"/>
                          <a:cs typeface="Arial" panose="020B0604020202020204" pitchFamily="34" charset="0"/>
                        </a:rPr>
                        <a:t>defines a comparison method that a secondary type implements to order or sort instances of a primary type</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03628781"/>
                  </a:ext>
                </a:extLst>
              </a:tr>
              <a:tr h="370840">
                <a:tc>
                  <a:txBody>
                    <a:bodyPr/>
                    <a:lstStyle/>
                    <a:p>
                      <a:r>
                        <a:rPr lang="it-IT" sz="1400" dirty="0" err="1">
                          <a:latin typeface="Courier New" panose="02070309020205020404" pitchFamily="49" charset="0"/>
                          <a:cs typeface="Courier New" panose="02070309020205020404" pitchFamily="49" charset="0"/>
                        </a:rPr>
                        <a:t>IDisposable</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a:latin typeface="Courier New" panose="02070309020205020404" pitchFamily="49" charset="0"/>
                          <a:cs typeface="Courier New" panose="02070309020205020404" pitchFamily="49" charset="0"/>
                        </a:rPr>
                        <a:t>Dispose()</a:t>
                      </a:r>
                    </a:p>
                  </a:txBody>
                  <a:tcPr/>
                </a:tc>
                <a:tc>
                  <a:txBody>
                    <a:bodyPr/>
                    <a:lstStyle/>
                    <a:p>
                      <a:r>
                        <a:rPr lang="en-US" sz="1400" dirty="0">
                          <a:latin typeface="Arial" panose="020B0604020202020204" pitchFamily="34" charset="0"/>
                          <a:cs typeface="Arial" panose="020B0604020202020204" pitchFamily="34" charset="0"/>
                        </a:rPr>
                        <a:t>defines a disposal method to release unmanaged resources more efficiently than waiting for a finalizer (see the Releasing unmanaged resources section later in this chapter for more details</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3476916"/>
                  </a:ext>
                </a:extLst>
              </a:tr>
              <a:tr h="370840">
                <a:tc>
                  <a:txBody>
                    <a:bodyPr/>
                    <a:lstStyle/>
                    <a:p>
                      <a:r>
                        <a:rPr lang="it-IT" sz="1400" dirty="0" err="1">
                          <a:latin typeface="Courier New" panose="02070309020205020404" pitchFamily="49" charset="0"/>
                          <a:cs typeface="Courier New" panose="02070309020205020404" pitchFamily="49" charset="0"/>
                        </a:rPr>
                        <a:t>IFormattable</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latin typeface="Courier New" panose="02070309020205020404" pitchFamily="49" charset="0"/>
                          <a:cs typeface="Courier New" panose="02070309020205020404" pitchFamily="49" charset="0"/>
                        </a:rPr>
                        <a:t>ToString</a:t>
                      </a:r>
                      <a:r>
                        <a:rPr lang="it-IT" sz="1400" dirty="0">
                          <a:latin typeface="Courier New" panose="02070309020205020404" pitchFamily="49" charset="0"/>
                          <a:cs typeface="Courier New" panose="02070309020205020404" pitchFamily="49" charset="0"/>
                        </a:rPr>
                        <a:t>(format, culture)</a:t>
                      </a:r>
                    </a:p>
                  </a:txBody>
                  <a:tcPr/>
                </a:tc>
                <a:tc>
                  <a:txBody>
                    <a:bodyPr/>
                    <a:lstStyle/>
                    <a:p>
                      <a:r>
                        <a:rPr lang="en-US" sz="1400" dirty="0">
                          <a:latin typeface="Arial" panose="020B0604020202020204" pitchFamily="34" charset="0"/>
                          <a:cs typeface="Arial" panose="020B0604020202020204" pitchFamily="34" charset="0"/>
                        </a:rPr>
                        <a:t>defines a culture-aware method to format the value of an object into a string representation</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59787531"/>
                  </a:ext>
                </a:extLst>
              </a:tr>
              <a:tr h="370840">
                <a:tc>
                  <a:txBody>
                    <a:bodyPr/>
                    <a:lstStyle/>
                    <a:p>
                      <a:r>
                        <a:rPr lang="it-IT" sz="1400" dirty="0" err="1">
                          <a:latin typeface="Courier New" panose="02070309020205020404" pitchFamily="49" charset="0"/>
                          <a:cs typeface="Courier New" panose="02070309020205020404" pitchFamily="49" charset="0"/>
                        </a:rPr>
                        <a:t>IFormatter</a:t>
                      </a:r>
                      <a:endParaRPr lang="it-IT" sz="1400" dirty="0">
                        <a:latin typeface="Courier New" panose="02070309020205020404" pitchFamily="49" charset="0"/>
                        <a:cs typeface="Courier New" panose="02070309020205020404" pitchFamily="49" charset="0"/>
                      </a:endParaRPr>
                    </a:p>
                  </a:txBody>
                  <a:tcPr/>
                </a:tc>
                <a:tc>
                  <a:txBody>
                    <a:bodyPr/>
                    <a:lstStyle/>
                    <a:p>
                      <a:r>
                        <a:rPr lang="en-US" sz="1400" dirty="0">
                          <a:latin typeface="Courier New" panose="02070309020205020404" pitchFamily="49" charset="0"/>
                          <a:cs typeface="Courier New" panose="02070309020205020404" pitchFamily="49" charset="0"/>
                        </a:rPr>
                        <a:t>Serialize(stream, object)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Deserialize(stream)</a:t>
                      </a:r>
                      <a:endParaRPr lang="it-IT" sz="1400" dirty="0">
                        <a:latin typeface="Courier New" panose="02070309020205020404" pitchFamily="49" charset="0"/>
                        <a:cs typeface="Courier New" panose="02070309020205020404" pitchFamily="49" charset="0"/>
                      </a:endParaRPr>
                    </a:p>
                  </a:txBody>
                  <a:tcPr/>
                </a:tc>
                <a:tc>
                  <a:txBody>
                    <a:bodyPr/>
                    <a:lstStyle/>
                    <a:p>
                      <a:r>
                        <a:rPr lang="en-US" sz="1400" dirty="0">
                          <a:latin typeface="Arial" panose="020B0604020202020204" pitchFamily="34" charset="0"/>
                          <a:cs typeface="Arial" panose="020B0604020202020204" pitchFamily="34" charset="0"/>
                        </a:rPr>
                        <a:t>defines methods to convert an object to and from a stream of bytes for storage or transfer</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41492563"/>
                  </a:ext>
                </a:extLst>
              </a:tr>
              <a:tr h="370840">
                <a:tc>
                  <a:txBody>
                    <a:bodyPr/>
                    <a:lstStyle/>
                    <a:p>
                      <a:r>
                        <a:rPr lang="it-IT" sz="1400" dirty="0" err="1">
                          <a:latin typeface="Courier New" panose="02070309020205020404" pitchFamily="49" charset="0"/>
                          <a:cs typeface="Courier New" panose="02070309020205020404" pitchFamily="49" charset="0"/>
                        </a:rPr>
                        <a:t>IFormatProvider</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latin typeface="Courier New" panose="02070309020205020404" pitchFamily="49" charset="0"/>
                          <a:cs typeface="Courier New" panose="02070309020205020404" pitchFamily="49" charset="0"/>
                        </a:rPr>
                        <a:t>GetFormat</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type</a:t>
                      </a:r>
                      <a:r>
                        <a:rPr lang="it-IT" sz="1400" dirty="0">
                          <a:latin typeface="Courier New" panose="02070309020205020404" pitchFamily="49" charset="0"/>
                          <a:cs typeface="Courier New" panose="02070309020205020404" pitchFamily="49" charset="0"/>
                        </a:rPr>
                        <a:t>)</a:t>
                      </a:r>
                    </a:p>
                  </a:txBody>
                  <a:tcPr/>
                </a:tc>
                <a:tc>
                  <a:txBody>
                    <a:bodyPr/>
                    <a:lstStyle/>
                    <a:p>
                      <a:r>
                        <a:rPr lang="en-US" sz="1400" dirty="0">
                          <a:latin typeface="Arial" panose="020B0604020202020204" pitchFamily="34" charset="0"/>
                          <a:cs typeface="Arial" panose="020B0604020202020204" pitchFamily="34" charset="0"/>
                        </a:rPr>
                        <a:t>defines a method to format inputs based on a language and region</a:t>
                      </a:r>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13199811"/>
                  </a:ext>
                </a:extLst>
              </a:tr>
              <a:tr h="370840">
                <a:tc>
                  <a:txBody>
                    <a:bodyPr/>
                    <a:lstStyle/>
                    <a:p>
                      <a:endParaRPr lang="it-IT" sz="1400" dirty="0">
                        <a:latin typeface="Arial" panose="020B0604020202020204" pitchFamily="34" charset="0"/>
                        <a:cs typeface="Arial" panose="020B0604020202020204" pitchFamily="34" charset="0"/>
                      </a:endParaRPr>
                    </a:p>
                  </a:txBody>
                  <a:tcPr/>
                </a:tc>
                <a:tc>
                  <a:txBody>
                    <a:bodyPr/>
                    <a:lstStyle/>
                    <a:p>
                      <a:endParaRPr lang="it-IT" sz="1400" dirty="0">
                        <a:latin typeface="Arial" panose="020B0604020202020204" pitchFamily="34" charset="0"/>
                        <a:cs typeface="Arial" panose="020B0604020202020204" pitchFamily="34" charset="0"/>
                      </a:endParaRPr>
                    </a:p>
                  </a:txBody>
                  <a:tcPr/>
                </a:tc>
                <a:tc>
                  <a:txBody>
                    <a:bodyPr/>
                    <a:lstStyle/>
                    <a:p>
                      <a:endParaRPr lang="it-IT"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25498547"/>
                  </a:ext>
                </a:extLst>
              </a:tr>
            </a:tbl>
          </a:graphicData>
        </a:graphic>
      </p:graphicFrame>
    </p:spTree>
    <p:extLst>
      <p:ext uri="{BB962C8B-B14F-4D97-AF65-F5344CB8AC3E}">
        <p14:creationId xmlns:p14="http://schemas.microsoft.com/office/powerpoint/2010/main" val="727428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83923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Implementing interfaces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7232" y="178454"/>
            <a:ext cx="589711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Comparing objects when sorting</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855034"/>
            <a:ext cx="11450063" cy="164968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one of the most common interfaces that you will want to implement is </a:t>
            </a:r>
            <a:r>
              <a:rPr lang="en-US" sz="1400" b="0" dirty="0" err="1">
                <a:latin typeface="Courier New" panose="02070309020205020404" pitchFamily="49" charset="0"/>
                <a:cs typeface="Courier New" panose="02070309020205020404" pitchFamily="49" charset="0"/>
              </a:rPr>
              <a:t>Icomparable</a:t>
            </a:r>
            <a:endParaRPr lang="en-US" sz="1400" b="0" dirty="0">
              <a:latin typeface="Courier New" panose="02070309020205020404" pitchFamily="49" charset="0"/>
              <a:cs typeface="Courier New" panose="02070309020205020404" pitchFamily="49" charset="0"/>
            </a:endParaRPr>
          </a:p>
          <a:p>
            <a:r>
              <a:rPr lang="en-US" sz="1400" b="0" dirty="0"/>
              <a:t>it has one method named </a:t>
            </a:r>
            <a:r>
              <a:rPr lang="en-US" sz="1400" b="0" dirty="0" err="1">
                <a:latin typeface="Courier New" panose="02070309020205020404" pitchFamily="49" charset="0"/>
                <a:cs typeface="Courier New" panose="02070309020205020404" pitchFamily="49" charset="0"/>
              </a:rPr>
              <a:t>CompareTo</a:t>
            </a:r>
            <a:endParaRPr lang="en-US" sz="1400" b="0" dirty="0">
              <a:latin typeface="Courier New" panose="02070309020205020404" pitchFamily="49" charset="0"/>
              <a:cs typeface="Courier New" panose="02070309020205020404" pitchFamily="49" charset="0"/>
            </a:endParaRPr>
          </a:p>
          <a:p>
            <a:r>
              <a:rPr lang="en-US" sz="1400" b="0" dirty="0"/>
              <a:t>it has two variations, one that works with a nullable </a:t>
            </a:r>
            <a:r>
              <a:rPr lang="en-US" sz="1400" b="0" dirty="0">
                <a:latin typeface="Courier New" panose="02070309020205020404" pitchFamily="49" charset="0"/>
                <a:cs typeface="Courier New" panose="02070309020205020404" pitchFamily="49" charset="0"/>
              </a:rPr>
              <a:t>object</a:t>
            </a:r>
            <a:r>
              <a:rPr lang="en-US" sz="1400" b="0" dirty="0"/>
              <a:t> type and one that works with a nullable generic type </a:t>
            </a:r>
            <a:r>
              <a:rPr lang="en-US" sz="1400" b="0" dirty="0">
                <a:latin typeface="Courier New" panose="02070309020205020404" pitchFamily="49" charset="0"/>
                <a:cs typeface="Courier New" panose="02070309020205020404" pitchFamily="49" charset="0"/>
              </a:rPr>
              <a:t>T</a:t>
            </a:r>
            <a:endParaRPr lang="en-US" sz="1400" b="0" dirty="0"/>
          </a:p>
        </p:txBody>
      </p:sp>
      <p:sp>
        <p:nvSpPr>
          <p:cNvPr id="6" name="TextBox 5">
            <a:extLst>
              <a:ext uri="{FF2B5EF4-FFF2-40B4-BE49-F238E27FC236}">
                <a16:creationId xmlns:a16="http://schemas.microsoft.com/office/drawing/2014/main" id="{C4967E07-AE8C-4AD7-B18E-76403B4C6C73}"/>
              </a:ext>
            </a:extLst>
          </p:cNvPr>
          <p:cNvSpPr txBox="1"/>
          <p:nvPr/>
        </p:nvSpPr>
        <p:spPr>
          <a:xfrm>
            <a:off x="5262121" y="2702713"/>
            <a:ext cx="4351272" cy="2123658"/>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namespace System</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public interface </a:t>
            </a:r>
            <a:r>
              <a:rPr lang="en-US" sz="1200" dirty="0" err="1">
                <a:latin typeface="Courier New" panose="02070309020205020404" pitchFamily="49" charset="0"/>
                <a:cs typeface="Courier New" panose="02070309020205020404" pitchFamily="49" charset="0"/>
              </a:rPr>
              <a:t>IComparable</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int </a:t>
            </a:r>
            <a:r>
              <a:rPr lang="en-US" sz="1200" dirty="0" err="1">
                <a:latin typeface="Courier New" panose="02070309020205020404" pitchFamily="49" charset="0"/>
                <a:cs typeface="Courier New" panose="02070309020205020404" pitchFamily="49" charset="0"/>
              </a:rPr>
              <a:t>CompareTo</a:t>
            </a:r>
            <a:r>
              <a:rPr lang="en-US" sz="1200" dirty="0">
                <a:latin typeface="Courier New" panose="02070309020205020404" pitchFamily="49" charset="0"/>
                <a:cs typeface="Courier New" panose="02070309020205020404" pitchFamily="49" charset="0"/>
              </a:rPr>
              <a:t>(object? obj);</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public interface </a:t>
            </a:r>
            <a:r>
              <a:rPr lang="en-US" sz="1200" dirty="0" err="1">
                <a:latin typeface="Courier New" panose="02070309020205020404" pitchFamily="49" charset="0"/>
                <a:cs typeface="Courier New" panose="02070309020205020404" pitchFamily="49" charset="0"/>
              </a:rPr>
              <a:t>IComparable</a:t>
            </a:r>
            <a:r>
              <a:rPr lang="en-US" sz="1200" dirty="0">
                <a:latin typeface="Courier New" panose="02070309020205020404" pitchFamily="49" charset="0"/>
                <a:cs typeface="Courier New" panose="02070309020205020404" pitchFamily="49" charset="0"/>
              </a:rPr>
              <a:t>&lt;in T&gt;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int </a:t>
            </a:r>
            <a:r>
              <a:rPr lang="en-US" sz="1200" dirty="0" err="1">
                <a:latin typeface="Courier New" panose="02070309020205020404" pitchFamily="49" charset="0"/>
                <a:cs typeface="Courier New" panose="02070309020205020404" pitchFamily="49" charset="0"/>
              </a:rPr>
              <a:t>CompareTo</a:t>
            </a:r>
            <a:r>
              <a:rPr lang="en-US" sz="1200" dirty="0">
                <a:latin typeface="Courier New" panose="02070309020205020404" pitchFamily="49" charset="0"/>
                <a:cs typeface="Courier New" panose="02070309020205020404" pitchFamily="49" charset="0"/>
              </a:rPr>
              <a:t>(T? other);</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19669D5B-1F4A-4828-8005-270E8C46DB4C}"/>
              </a:ext>
            </a:extLst>
          </p:cNvPr>
          <p:cNvPicPr>
            <a:picLocks noChangeAspect="1"/>
          </p:cNvPicPr>
          <p:nvPr/>
        </p:nvPicPr>
        <p:blipFill>
          <a:blip r:embed="rId2"/>
          <a:stretch>
            <a:fillRect/>
          </a:stretch>
        </p:blipFill>
        <p:spPr>
          <a:xfrm>
            <a:off x="360937" y="2702713"/>
            <a:ext cx="3867150" cy="1362075"/>
          </a:xfrm>
          <a:prstGeom prst="rect">
            <a:avLst/>
          </a:prstGeom>
        </p:spPr>
      </p:pic>
      <p:sp>
        <p:nvSpPr>
          <p:cNvPr id="9" name="TextBox 8">
            <a:extLst>
              <a:ext uri="{FF2B5EF4-FFF2-40B4-BE49-F238E27FC236}">
                <a16:creationId xmlns:a16="http://schemas.microsoft.com/office/drawing/2014/main" id="{F3F2BF11-6440-42B4-B73F-2214FAC1F9FB}"/>
              </a:ext>
            </a:extLst>
          </p:cNvPr>
          <p:cNvSpPr txBox="1"/>
          <p:nvPr/>
        </p:nvSpPr>
        <p:spPr>
          <a:xfrm>
            <a:off x="360936" y="5060580"/>
            <a:ext cx="11450063" cy="156966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400" b="0" dirty="0">
                <a:latin typeface="Courier New" panose="02070309020205020404" pitchFamily="49" charset="0"/>
                <a:cs typeface="Courier New" panose="02070309020205020404" pitchFamily="49" charset="0"/>
              </a:rPr>
              <a:t>string</a:t>
            </a:r>
            <a:r>
              <a:rPr lang="en-US" sz="1400" b="0" dirty="0"/>
              <a:t> type implements </a:t>
            </a:r>
            <a:r>
              <a:rPr lang="en-US" sz="1400" b="0" dirty="0" err="1">
                <a:latin typeface="Courier New" panose="02070309020205020404" pitchFamily="49" charset="0"/>
                <a:cs typeface="Courier New" panose="02070309020205020404" pitchFamily="49" charset="0"/>
              </a:rPr>
              <a:t>IComparable</a:t>
            </a:r>
            <a:r>
              <a:rPr lang="en-US" sz="1400" b="0" dirty="0"/>
              <a:t> by returning </a:t>
            </a:r>
            <a:r>
              <a:rPr lang="en-US" sz="1400" b="0" dirty="0">
                <a:latin typeface="Courier New" panose="02070309020205020404" pitchFamily="49" charset="0"/>
                <a:cs typeface="Courier New" panose="02070309020205020404" pitchFamily="49" charset="0"/>
              </a:rPr>
              <a:t>-1</a:t>
            </a:r>
            <a:r>
              <a:rPr lang="en-US" sz="1400" b="0" dirty="0"/>
              <a:t> if the </a:t>
            </a:r>
            <a:r>
              <a:rPr lang="en-US" sz="1400" b="0" dirty="0">
                <a:latin typeface="Courier New" panose="02070309020205020404" pitchFamily="49" charset="0"/>
                <a:cs typeface="Courier New" panose="02070309020205020404" pitchFamily="49" charset="0"/>
              </a:rPr>
              <a:t>string</a:t>
            </a:r>
            <a:r>
              <a:rPr lang="en-US" sz="1400" b="0" dirty="0"/>
              <a:t> is less than the </a:t>
            </a:r>
            <a:r>
              <a:rPr lang="en-US" sz="1400" b="0" dirty="0">
                <a:latin typeface="Courier New" panose="02070309020205020404" pitchFamily="49" charset="0"/>
                <a:cs typeface="Courier New" panose="02070309020205020404" pitchFamily="49" charset="0"/>
              </a:rPr>
              <a:t>string</a:t>
            </a:r>
            <a:r>
              <a:rPr lang="en-US" sz="1400" b="0" dirty="0"/>
              <a:t> being compared to or </a:t>
            </a:r>
            <a:r>
              <a:rPr lang="en-US" sz="1400" b="0" dirty="0">
                <a:latin typeface="Courier New" panose="02070309020205020404" pitchFamily="49" charset="0"/>
                <a:cs typeface="Courier New" panose="02070309020205020404" pitchFamily="49" charset="0"/>
              </a:rPr>
              <a:t>1</a:t>
            </a:r>
            <a:r>
              <a:rPr lang="en-US" sz="1400" b="0" dirty="0"/>
              <a:t> if it is greater</a:t>
            </a:r>
            <a:br>
              <a:rPr lang="en-US" sz="1400" b="0" dirty="0"/>
            </a:br>
            <a:r>
              <a:rPr lang="en-US" sz="1400" b="0" dirty="0">
                <a:latin typeface="Courier New" panose="02070309020205020404" pitchFamily="49" charset="0"/>
                <a:cs typeface="Courier New" panose="02070309020205020404" pitchFamily="49" charset="0"/>
              </a:rPr>
              <a:t>int</a:t>
            </a:r>
            <a:r>
              <a:rPr lang="en-US" sz="1400" b="0" dirty="0"/>
              <a:t> type implements </a:t>
            </a:r>
            <a:r>
              <a:rPr lang="en-US" sz="1400" b="0" dirty="0" err="1">
                <a:latin typeface="Courier New" panose="02070309020205020404" pitchFamily="49" charset="0"/>
                <a:cs typeface="Courier New" panose="02070309020205020404" pitchFamily="49" charset="0"/>
              </a:rPr>
              <a:t>IComparable</a:t>
            </a:r>
            <a:r>
              <a:rPr lang="en-US" sz="1400" b="0" dirty="0"/>
              <a:t> by returning </a:t>
            </a:r>
            <a:r>
              <a:rPr lang="en-US" sz="1400" b="0" dirty="0">
                <a:latin typeface="Courier New" panose="02070309020205020404" pitchFamily="49" charset="0"/>
                <a:cs typeface="Courier New" panose="02070309020205020404" pitchFamily="49" charset="0"/>
              </a:rPr>
              <a:t>-1</a:t>
            </a:r>
            <a:r>
              <a:rPr lang="en-US" sz="1400" b="0" dirty="0"/>
              <a:t> if the </a:t>
            </a:r>
            <a:r>
              <a:rPr lang="en-US" sz="1400" b="0" dirty="0">
                <a:latin typeface="Courier New" panose="02070309020205020404" pitchFamily="49" charset="0"/>
                <a:cs typeface="Courier New" panose="02070309020205020404" pitchFamily="49" charset="0"/>
              </a:rPr>
              <a:t>int</a:t>
            </a:r>
            <a:r>
              <a:rPr lang="en-US" sz="1400" b="0" dirty="0"/>
              <a:t> is less than the </a:t>
            </a:r>
            <a:r>
              <a:rPr lang="en-US" sz="1400" b="0" dirty="0">
                <a:latin typeface="Courier New" panose="02070309020205020404" pitchFamily="49" charset="0"/>
                <a:cs typeface="Courier New" panose="02070309020205020404" pitchFamily="49" charset="0"/>
              </a:rPr>
              <a:t>int</a:t>
            </a:r>
            <a:r>
              <a:rPr lang="en-US" sz="1400" b="0" dirty="0"/>
              <a:t> being compared to or </a:t>
            </a:r>
            <a:r>
              <a:rPr lang="en-US" sz="1400" b="0" dirty="0">
                <a:latin typeface="Courier New" panose="02070309020205020404" pitchFamily="49" charset="0"/>
                <a:cs typeface="Courier New" panose="02070309020205020404" pitchFamily="49" charset="0"/>
              </a:rPr>
              <a:t>1</a:t>
            </a:r>
            <a:r>
              <a:rPr lang="en-US" sz="1400" b="0" dirty="0"/>
              <a:t> if it is greater</a:t>
            </a:r>
          </a:p>
          <a:p>
            <a:pPr>
              <a:lnSpc>
                <a:spcPct val="100000"/>
              </a:lnSpc>
            </a:pPr>
            <a:r>
              <a:rPr lang="en-US" sz="1400" b="0" dirty="0"/>
              <a:t>if a type implements one of the </a:t>
            </a:r>
            <a:r>
              <a:rPr lang="en-US" sz="1400" b="0" dirty="0" err="1">
                <a:latin typeface="Courier New" panose="02070309020205020404" pitchFamily="49" charset="0"/>
                <a:cs typeface="Courier New" panose="02070309020205020404" pitchFamily="49" charset="0"/>
              </a:rPr>
              <a:t>IComparable</a:t>
            </a:r>
            <a:r>
              <a:rPr lang="en-US" sz="1400" b="0" dirty="0"/>
              <a:t> interfaces, then arrays and collections can sort it</a:t>
            </a:r>
          </a:p>
          <a:p>
            <a:pPr>
              <a:lnSpc>
                <a:spcPct val="100000"/>
              </a:lnSpc>
            </a:pPr>
            <a:r>
              <a:rPr lang="en-US" sz="1400" b="0" dirty="0"/>
              <a:t>if anyone will want to sort an array or collection of instances of your type, then implement the </a:t>
            </a:r>
            <a:r>
              <a:rPr lang="en-US" sz="1400" b="0" dirty="0" err="1">
                <a:latin typeface="Courier New" panose="02070309020205020404" pitchFamily="49" charset="0"/>
                <a:cs typeface="Courier New" panose="02070309020205020404" pitchFamily="49" charset="0"/>
              </a:rPr>
              <a:t>IComparable</a:t>
            </a:r>
            <a:r>
              <a:rPr lang="en-US" sz="1400" b="0" dirty="0"/>
              <a:t> interface</a:t>
            </a:r>
          </a:p>
        </p:txBody>
      </p:sp>
    </p:spTree>
    <p:extLst>
      <p:ext uri="{BB962C8B-B14F-4D97-AF65-F5344CB8AC3E}">
        <p14:creationId xmlns:p14="http://schemas.microsoft.com/office/powerpoint/2010/main" val="3523384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83923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Implementing interfaces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7232" y="178454"/>
            <a:ext cx="589711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Comparing objects using a separate class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738954"/>
            <a:ext cx="11450063" cy="101874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sometimes, you do not have access to the source code for a type, and it might not implement the </a:t>
            </a:r>
            <a:r>
              <a:rPr lang="en-US" sz="1400" b="0" dirty="0" err="1">
                <a:latin typeface="Courier New" panose="02070309020205020404" pitchFamily="49" charset="0"/>
                <a:cs typeface="Courier New" panose="02070309020205020404" pitchFamily="49" charset="0"/>
              </a:rPr>
              <a:t>IComparable</a:t>
            </a:r>
            <a:r>
              <a:rPr lang="en-US" sz="1400" b="0" dirty="0"/>
              <a:t> interface</a:t>
            </a:r>
          </a:p>
          <a:p>
            <a:r>
              <a:rPr lang="en-US" sz="1400" b="0" dirty="0"/>
              <a:t>there is another way to sort instances of a type: you can create a separate type that implements a slightly different interface: </a:t>
            </a:r>
            <a:r>
              <a:rPr lang="en-US" sz="1400" b="0" dirty="0" err="1">
                <a:latin typeface="Courier New" panose="02070309020205020404" pitchFamily="49" charset="0"/>
                <a:cs typeface="Courier New" panose="02070309020205020404" pitchFamily="49" charset="0"/>
              </a:rPr>
              <a:t>IComparer</a:t>
            </a:r>
            <a:endParaRPr lang="en-US" sz="1400" b="0" dirty="0"/>
          </a:p>
        </p:txBody>
      </p:sp>
    </p:spTree>
    <p:extLst>
      <p:ext uri="{BB962C8B-B14F-4D97-AF65-F5344CB8AC3E}">
        <p14:creationId xmlns:p14="http://schemas.microsoft.com/office/powerpoint/2010/main" val="2216847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60922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Setting up a class library and console application</a:t>
            </a:r>
          </a:p>
        </p:txBody>
      </p:sp>
      <p:sp>
        <p:nvSpPr>
          <p:cNvPr id="7" name="TextBox 6">
            <a:extLst>
              <a:ext uri="{FF2B5EF4-FFF2-40B4-BE49-F238E27FC236}">
                <a16:creationId xmlns:a16="http://schemas.microsoft.com/office/drawing/2014/main" id="{5B2F948C-847B-4F9F-BE5C-532A6E11840D}"/>
              </a:ext>
            </a:extLst>
          </p:cNvPr>
          <p:cNvSpPr txBox="1"/>
          <p:nvPr/>
        </p:nvSpPr>
        <p:spPr>
          <a:xfrm>
            <a:off x="7680960" y="178454"/>
            <a:ext cx="4263389"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Example</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37555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Example targeting .NET 6</a:t>
            </a:r>
          </a:p>
        </p:txBody>
      </p:sp>
      <p:sp>
        <p:nvSpPr>
          <p:cNvPr id="10" name="TextBox 9">
            <a:extLst>
              <a:ext uri="{FF2B5EF4-FFF2-40B4-BE49-F238E27FC236}">
                <a16:creationId xmlns:a16="http://schemas.microsoft.com/office/drawing/2014/main" id="{31D404C8-82EC-4359-B16F-891AB3C39C59}"/>
              </a:ext>
            </a:extLst>
          </p:cNvPr>
          <p:cNvSpPr txBox="1"/>
          <p:nvPr/>
        </p:nvSpPr>
        <p:spPr>
          <a:xfrm>
            <a:off x="360937" y="2418780"/>
            <a:ext cx="11450063" cy="3323987"/>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using static </a:t>
            </a:r>
            <a:r>
              <a:rPr lang="en-US" sz="1400" dirty="0" err="1">
                <a:latin typeface="Courier New" panose="02070309020205020404" pitchFamily="49" charset="0"/>
                <a:cs typeface="Courier New" panose="02070309020205020404" pitchFamily="49" charset="0"/>
              </a:rPr>
              <a:t>System.Console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Namespace Shared;</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public class Person : object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fields</a:t>
            </a:r>
          </a:p>
          <a:p>
            <a:r>
              <a:rPr lang="en-US" sz="1400" dirty="0">
                <a:latin typeface="Courier New" panose="02070309020205020404" pitchFamily="49" charset="0"/>
                <a:cs typeface="Courier New" panose="02070309020205020404" pitchFamily="49" charset="0"/>
              </a:rPr>
              <a:t>  public string? Name;    // ? allows null</a:t>
            </a:r>
          </a:p>
          <a:p>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DateTime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DateOfBirth</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public List&lt;Person&gt; Children = new(); // C# 9 or later</a:t>
            </a:r>
          </a:p>
          <a:p>
            <a:r>
              <a:rPr lang="en-US" sz="1400" dirty="0">
                <a:latin typeface="Courier New" panose="02070309020205020404" pitchFamily="49" charset="0"/>
                <a:cs typeface="Courier New" panose="02070309020205020404" pitchFamily="49" charset="0"/>
              </a:rPr>
              <a:t>  // methods</a:t>
            </a:r>
          </a:p>
          <a:p>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WriteToConsole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WriteLine($"{Name} was born on a {</a:t>
            </a:r>
            <a:r>
              <a:rPr lang="en-US" sz="1400" dirty="0" err="1">
                <a:latin typeface="Courier New" panose="02070309020205020404" pitchFamily="49" charset="0"/>
                <a:cs typeface="Courier New" panose="02070309020205020404" pitchFamily="49" charset="0"/>
              </a:rPr>
              <a:t>DateOfBirth:dddd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48422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83923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Implementing interfaces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7232" y="178454"/>
            <a:ext cx="589711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Implicit and explicit interface implementations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738954"/>
            <a:ext cx="11450063" cy="1637436"/>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interfaces can be implemented implicitly and explicitly</a:t>
            </a:r>
          </a:p>
          <a:p>
            <a:r>
              <a:rPr lang="en-US" sz="1400" b="0" dirty="0"/>
              <a:t>implicit implementations are simpler and more common</a:t>
            </a:r>
          </a:p>
          <a:p>
            <a:r>
              <a:rPr lang="en-US" sz="1400" b="0" dirty="0"/>
              <a:t>explicit implementations are only necessary if a type must have multiple methods with the same name and signature</a:t>
            </a:r>
          </a:p>
        </p:txBody>
      </p:sp>
    </p:spTree>
    <p:extLst>
      <p:ext uri="{BB962C8B-B14F-4D97-AF65-F5344CB8AC3E}">
        <p14:creationId xmlns:p14="http://schemas.microsoft.com/office/powerpoint/2010/main" val="2290942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83923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Implementing interfaces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7232" y="178454"/>
            <a:ext cx="589711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Implicit and explicit interface implementations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995242"/>
            <a:ext cx="11450063" cy="1785104"/>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400" b="0" dirty="0"/>
              <a:t>i.e. both </a:t>
            </a:r>
            <a:r>
              <a:rPr lang="en-US" sz="1400" b="0" dirty="0" err="1">
                <a:latin typeface="Courier New" panose="02070309020205020404" pitchFamily="49" charset="0"/>
                <a:cs typeface="Courier New" panose="02070309020205020404" pitchFamily="49" charset="0"/>
              </a:rPr>
              <a:t>IGamePlayer</a:t>
            </a:r>
            <a:r>
              <a:rPr lang="en-US" sz="1400" b="0" dirty="0"/>
              <a:t> and </a:t>
            </a:r>
            <a:r>
              <a:rPr lang="en-US" sz="1400" b="0" dirty="0" err="1">
                <a:latin typeface="Courier New" panose="02070309020205020404" pitchFamily="49" charset="0"/>
                <a:cs typeface="Courier New" panose="02070309020205020404" pitchFamily="49" charset="0"/>
              </a:rPr>
              <a:t>IKeyHolder</a:t>
            </a:r>
            <a:r>
              <a:rPr lang="en-US" sz="1400" b="0" dirty="0"/>
              <a:t> might have a method called </a:t>
            </a:r>
            <a:r>
              <a:rPr lang="en-US" sz="1400" b="0" dirty="0">
                <a:latin typeface="Courier New" panose="02070309020205020404" pitchFamily="49" charset="0"/>
                <a:cs typeface="Courier New" panose="02070309020205020404" pitchFamily="49" charset="0"/>
              </a:rPr>
              <a:t>Lose</a:t>
            </a:r>
            <a:r>
              <a:rPr lang="en-US" sz="1400" b="0" dirty="0"/>
              <a:t> with the same parameters because both a game and a key can be lost</a:t>
            </a:r>
          </a:p>
          <a:p>
            <a:pPr>
              <a:lnSpc>
                <a:spcPct val="100000"/>
              </a:lnSpc>
            </a:pPr>
            <a:r>
              <a:rPr lang="en-US" sz="1400" b="0" dirty="0"/>
              <a:t>in a type that must implement both interfaces, only one implementation of </a:t>
            </a:r>
            <a:r>
              <a:rPr lang="en-US" sz="1400" b="0" dirty="0">
                <a:latin typeface="Courier New" panose="02070309020205020404" pitchFamily="49" charset="0"/>
                <a:cs typeface="Courier New" panose="02070309020205020404" pitchFamily="49" charset="0"/>
              </a:rPr>
              <a:t>Lose</a:t>
            </a:r>
            <a:r>
              <a:rPr lang="en-US" sz="1400" b="0" dirty="0"/>
              <a:t> can be the implicit method</a:t>
            </a:r>
          </a:p>
          <a:p>
            <a:pPr>
              <a:lnSpc>
                <a:spcPct val="100000"/>
              </a:lnSpc>
            </a:pPr>
            <a:r>
              <a:rPr lang="en-US" sz="1400" b="0" dirty="0"/>
              <a:t>if both interfaces can share the same implementation, that works, but if not then the other </a:t>
            </a:r>
            <a:r>
              <a:rPr lang="en-US" sz="1400" b="0" dirty="0">
                <a:latin typeface="Courier New" panose="02070309020205020404" pitchFamily="49" charset="0"/>
                <a:cs typeface="Courier New" panose="02070309020205020404" pitchFamily="49" charset="0"/>
              </a:rPr>
              <a:t>Lose</a:t>
            </a:r>
            <a:r>
              <a:rPr lang="en-US" sz="1400" b="0" dirty="0"/>
              <a:t> method will have to be implemented differently and called explicitly</a:t>
            </a:r>
          </a:p>
        </p:txBody>
      </p:sp>
      <p:sp>
        <p:nvSpPr>
          <p:cNvPr id="6" name="TextBox 5">
            <a:extLst>
              <a:ext uri="{FF2B5EF4-FFF2-40B4-BE49-F238E27FC236}">
                <a16:creationId xmlns:a16="http://schemas.microsoft.com/office/drawing/2014/main" id="{51E4227F-F6CA-4B08-B65F-1F92574EFE39}"/>
              </a:ext>
            </a:extLst>
          </p:cNvPr>
          <p:cNvSpPr txBox="1"/>
          <p:nvPr/>
        </p:nvSpPr>
        <p:spPr>
          <a:xfrm>
            <a:off x="360937" y="3016262"/>
            <a:ext cx="5582664" cy="3600986"/>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public </a:t>
            </a:r>
            <a:r>
              <a:rPr lang="en-US" sz="1200" b="1" dirty="0">
                <a:latin typeface="Courier New" panose="02070309020205020404" pitchFamily="49" charset="0"/>
                <a:cs typeface="Courier New" panose="02070309020205020404" pitchFamily="49" charset="0"/>
              </a:rPr>
              <a:t>interface</a:t>
            </a: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IGamePlayer</a:t>
            </a:r>
            <a:endParaRPr lang="en-US" sz="1200" b="1"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Lose();</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public </a:t>
            </a:r>
            <a:r>
              <a:rPr lang="en-US" sz="1200" b="1" dirty="0">
                <a:latin typeface="Courier New" panose="02070309020205020404" pitchFamily="49" charset="0"/>
                <a:cs typeface="Courier New" panose="02070309020205020404" pitchFamily="49" charset="0"/>
              </a:rPr>
              <a:t>interface</a:t>
            </a: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IKeyHolder</a:t>
            </a:r>
            <a:endParaRPr lang="en-US" sz="1200" b="1"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Lose();</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public </a:t>
            </a:r>
            <a:r>
              <a:rPr lang="en-US" sz="1200" b="1" dirty="0">
                <a:latin typeface="Courier New" panose="02070309020205020404" pitchFamily="49" charset="0"/>
                <a:cs typeface="Courier New" panose="02070309020205020404" pitchFamily="49" charset="0"/>
              </a:rPr>
              <a:t>class</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Person</a:t>
            </a:r>
            <a:r>
              <a:rPr lang="en-US" sz="1200"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IGamePlayer</a:t>
            </a:r>
            <a:r>
              <a:rPr lang="en-US" sz="1200"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IKeyHolder</a:t>
            </a:r>
            <a:endParaRPr lang="en-US" sz="1200" b="1"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public void Lose() // implicit implementation</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 implement losing a key</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void </a:t>
            </a:r>
            <a:r>
              <a:rPr lang="en-US" sz="1200" b="1" dirty="0" err="1">
                <a:latin typeface="Courier New" panose="02070309020205020404" pitchFamily="49" charset="0"/>
                <a:cs typeface="Courier New" panose="02070309020205020404" pitchFamily="49" charset="0"/>
              </a:rPr>
              <a:t>IGamePlayer</a:t>
            </a:r>
            <a:r>
              <a:rPr lang="en-US" sz="1200" dirty="0" err="1">
                <a:latin typeface="Courier New" panose="02070309020205020404" pitchFamily="49" charset="0"/>
                <a:cs typeface="Courier New" panose="02070309020205020404" pitchFamily="49" charset="0"/>
              </a:rPr>
              <a:t>.Lose</a:t>
            </a:r>
            <a:r>
              <a:rPr lang="en-US" sz="1200" dirty="0">
                <a:latin typeface="Courier New" panose="02070309020205020404" pitchFamily="49" charset="0"/>
                <a:cs typeface="Courier New" panose="02070309020205020404" pitchFamily="49" charset="0"/>
              </a:rPr>
              <a:t>() // explicit implementation</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 implement losing a game</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F863BE17-ADFE-4467-8F22-14931F55543A}"/>
              </a:ext>
            </a:extLst>
          </p:cNvPr>
          <p:cNvSpPr txBox="1"/>
          <p:nvPr/>
        </p:nvSpPr>
        <p:spPr>
          <a:xfrm>
            <a:off x="6228336" y="3015623"/>
            <a:ext cx="5582664" cy="2677656"/>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 instantiate the class</a:t>
            </a:r>
          </a:p>
          <a:p>
            <a:r>
              <a:rPr lang="en-US" sz="1200" b="1" dirty="0">
                <a:latin typeface="Courier New" panose="02070309020205020404" pitchFamily="49" charset="0"/>
                <a:cs typeface="Courier New" panose="02070309020205020404" pitchFamily="49" charset="0"/>
              </a:rPr>
              <a:t>Person</a:t>
            </a:r>
            <a:r>
              <a:rPr lang="en-US" sz="1200" dirty="0">
                <a:latin typeface="Courier New" panose="02070309020205020404" pitchFamily="49" charset="0"/>
                <a:cs typeface="Courier New" panose="02070309020205020404" pitchFamily="49" charset="0"/>
              </a:rPr>
              <a:t> p = new();</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calls implicit implementation of losing a key</a:t>
            </a:r>
          </a:p>
          <a:p>
            <a:r>
              <a:rPr lang="en-US" sz="1200" dirty="0" err="1">
                <a:latin typeface="Courier New" panose="02070309020205020404" pitchFamily="49" charset="0"/>
                <a:cs typeface="Courier New" panose="02070309020205020404" pitchFamily="49" charset="0"/>
              </a:rPr>
              <a:t>p.Lose</a:t>
            </a:r>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calls explicit implementation of losing a game</a:t>
            </a:r>
          </a:p>
          <a:p>
            <a:r>
              <a:rPr lang="en-US" sz="1200"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IGamePlayer</a:t>
            </a:r>
            <a:r>
              <a:rPr lang="en-US" sz="1200" dirty="0">
                <a:latin typeface="Courier New" panose="02070309020205020404" pitchFamily="49" charset="0"/>
                <a:cs typeface="Courier New" panose="02070309020205020404" pitchFamily="49" charset="0"/>
              </a:rPr>
              <a:t>)p).Lose();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instantiate the class as </a:t>
            </a:r>
            <a:r>
              <a:rPr lang="en-US" sz="1200" dirty="0" err="1">
                <a:latin typeface="Courier New" panose="02070309020205020404" pitchFamily="49" charset="0"/>
                <a:cs typeface="Courier New" panose="02070309020205020404" pitchFamily="49" charset="0"/>
              </a:rPr>
              <a:t>IGamePlayer</a:t>
            </a:r>
            <a:r>
              <a:rPr lang="en-US" sz="1200" dirty="0">
                <a:latin typeface="Courier New" panose="02070309020205020404" pitchFamily="49" charset="0"/>
                <a:cs typeface="Courier New" panose="02070309020205020404" pitchFamily="49" charset="0"/>
              </a:rPr>
              <a:t> implementation</a:t>
            </a:r>
          </a:p>
          <a:p>
            <a:r>
              <a:rPr lang="en-US" sz="1200" b="1" dirty="0" err="1">
                <a:latin typeface="Courier New" panose="02070309020205020404" pitchFamily="49" charset="0"/>
                <a:cs typeface="Courier New" panose="02070309020205020404" pitchFamily="49" charset="0"/>
              </a:rPr>
              <a:t>IGamePlayer</a:t>
            </a:r>
            <a:r>
              <a:rPr lang="en-US" sz="1200" dirty="0">
                <a:latin typeface="Courier New" panose="02070309020205020404" pitchFamily="49" charset="0"/>
                <a:cs typeface="Courier New" panose="02070309020205020404" pitchFamily="49" charset="0"/>
              </a:rPr>
              <a:t> player = p as </a:t>
            </a:r>
            <a:r>
              <a:rPr lang="en-US" sz="1200" b="1" dirty="0" err="1">
                <a:latin typeface="Courier New" panose="02070309020205020404" pitchFamily="49" charset="0"/>
                <a:cs typeface="Courier New" panose="02070309020205020404" pitchFamily="49" charset="0"/>
              </a:rPr>
              <a:t>IGamePlayer</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calls explicit implementation of losing a game</a:t>
            </a:r>
          </a:p>
          <a:p>
            <a:r>
              <a:rPr lang="en-US" sz="1200" dirty="0" err="1">
                <a:latin typeface="Courier New" panose="02070309020205020404" pitchFamily="49" charset="0"/>
                <a:cs typeface="Courier New" panose="02070309020205020404" pitchFamily="49" charset="0"/>
              </a:rPr>
              <a:t>player.Lose</a:t>
            </a:r>
            <a:r>
              <a:rPr lang="en-US"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207876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83923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Implementing interfaces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7232" y="178454"/>
            <a:ext cx="589711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Implicit and explicit interface implementations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080586"/>
            <a:ext cx="11450063" cy="1329659"/>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interfaces contain only methods contracts, not implementation</a:t>
            </a:r>
          </a:p>
          <a:p>
            <a:r>
              <a:rPr lang="en-US" sz="1400" b="0" dirty="0"/>
              <a:t>but a language feature introduced in C# 8.0 is default implementations for an interface (.NET 5.0 or later, .NET Core 3.0 or later, or .NET Standard 2.1; they are therefore not supported by .NET Framework)</a:t>
            </a:r>
          </a:p>
        </p:txBody>
      </p:sp>
      <p:sp>
        <p:nvSpPr>
          <p:cNvPr id="6" name="TextBox 5">
            <a:extLst>
              <a:ext uri="{FF2B5EF4-FFF2-40B4-BE49-F238E27FC236}">
                <a16:creationId xmlns:a16="http://schemas.microsoft.com/office/drawing/2014/main" id="{5C1C8D47-DAB5-4D6C-83B8-B6CD17B04433}"/>
              </a:ext>
            </a:extLst>
          </p:cNvPr>
          <p:cNvSpPr txBox="1"/>
          <p:nvPr/>
        </p:nvSpPr>
        <p:spPr>
          <a:xfrm>
            <a:off x="360937" y="3016262"/>
            <a:ext cx="5582664" cy="1015663"/>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public </a:t>
            </a:r>
            <a:r>
              <a:rPr lang="en-US" sz="1200" b="1" dirty="0">
                <a:latin typeface="Courier New" panose="02070309020205020404" pitchFamily="49" charset="0"/>
                <a:cs typeface="Courier New" panose="02070309020205020404" pitchFamily="49" charset="0"/>
              </a:rPr>
              <a:t>interface </a:t>
            </a:r>
            <a:r>
              <a:rPr lang="en-US" sz="1200" b="1" dirty="0" err="1">
                <a:latin typeface="Courier New" panose="02070309020205020404" pitchFamily="49" charset="0"/>
                <a:cs typeface="Courier New" panose="02070309020205020404" pitchFamily="49" charset="0"/>
              </a:rPr>
              <a:t>IPlayable</a:t>
            </a:r>
            <a:endParaRPr lang="en-US" sz="1200" b="1"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Play();</a:t>
            </a:r>
          </a:p>
          <a:p>
            <a:r>
              <a:rPr lang="en-US" sz="1200" dirty="0">
                <a:latin typeface="Courier New" panose="02070309020205020404" pitchFamily="49" charset="0"/>
                <a:cs typeface="Courier New" panose="02070309020205020404" pitchFamily="49" charset="0"/>
              </a:rPr>
              <a:t>  void Pause();</a:t>
            </a:r>
          </a:p>
          <a:p>
            <a:r>
              <a:rPr lang="en-US" sz="12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25905D61-709B-4DA9-B9FF-775F41A0F08D}"/>
              </a:ext>
            </a:extLst>
          </p:cNvPr>
          <p:cNvSpPr txBox="1"/>
          <p:nvPr/>
        </p:nvSpPr>
        <p:spPr>
          <a:xfrm>
            <a:off x="360937" y="4153238"/>
            <a:ext cx="5582664" cy="2123658"/>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public class </a:t>
            </a:r>
            <a:r>
              <a:rPr lang="en-US" sz="1200" dirty="0" err="1">
                <a:latin typeface="Courier New" panose="02070309020205020404" pitchFamily="49" charset="0"/>
                <a:cs typeface="Courier New" panose="02070309020205020404" pitchFamily="49" charset="0"/>
              </a:rPr>
              <a:t>DvdPlayer</a:t>
            </a:r>
            <a:r>
              <a:rPr lang="en-US" sz="1200"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IPlayable</a:t>
            </a:r>
            <a:endParaRPr lang="en-US" sz="1200" b="1"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public void Pause()</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WriteLine("DVD player is pausing.");</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public void Play()</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WriteLine("DVD player is playing.");</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4343D945-4282-47CE-8373-44796E436C81}"/>
              </a:ext>
            </a:extLst>
          </p:cNvPr>
          <p:cNvSpPr txBox="1"/>
          <p:nvPr/>
        </p:nvSpPr>
        <p:spPr>
          <a:xfrm>
            <a:off x="6096000" y="4153238"/>
            <a:ext cx="5582664" cy="1754326"/>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public </a:t>
            </a:r>
            <a:r>
              <a:rPr lang="en-US" sz="1200" b="1" dirty="0">
                <a:latin typeface="Courier New" panose="02070309020205020404" pitchFamily="49" charset="0"/>
                <a:cs typeface="Courier New" panose="02070309020205020404" pitchFamily="49" charset="0"/>
              </a:rPr>
              <a:t>interface </a:t>
            </a:r>
            <a:r>
              <a:rPr lang="en-US" sz="1200" b="1" dirty="0" err="1">
                <a:latin typeface="Courier New" panose="02070309020205020404" pitchFamily="49" charset="0"/>
                <a:cs typeface="Courier New" panose="02070309020205020404" pitchFamily="49" charset="0"/>
              </a:rPr>
              <a:t>IPlayable</a:t>
            </a:r>
            <a:endParaRPr lang="en-US" sz="1200" b="1"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Play();</a:t>
            </a:r>
          </a:p>
          <a:p>
            <a:r>
              <a:rPr lang="en-US" sz="1200" dirty="0">
                <a:latin typeface="Courier New" panose="02070309020205020404" pitchFamily="49" charset="0"/>
                <a:cs typeface="Courier New" panose="02070309020205020404" pitchFamily="49" charset="0"/>
              </a:rPr>
              <a:t>  void Pause();</a:t>
            </a:r>
          </a:p>
          <a:p>
            <a:r>
              <a:rPr lang="en-US" sz="1200" dirty="0">
                <a:latin typeface="Courier New" panose="02070309020205020404" pitchFamily="49" charset="0"/>
                <a:cs typeface="Courier New" panose="02070309020205020404" pitchFamily="49" charset="0"/>
              </a:rPr>
              <a:t>  void Stop() // default interface implementation</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WriteLine("Default implementation of Stop.");</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cxnSp>
        <p:nvCxnSpPr>
          <p:cNvPr id="5" name="Connector: Elbow 4">
            <a:extLst>
              <a:ext uri="{FF2B5EF4-FFF2-40B4-BE49-F238E27FC236}">
                <a16:creationId xmlns:a16="http://schemas.microsoft.com/office/drawing/2014/main" id="{2BEDDE52-CCCA-44E5-A613-FEE93560FF5D}"/>
              </a:ext>
            </a:extLst>
          </p:cNvPr>
          <p:cNvCxnSpPr>
            <a:stCxn id="6" idx="3"/>
            <a:endCxn id="10" idx="0"/>
          </p:cNvCxnSpPr>
          <p:nvPr/>
        </p:nvCxnSpPr>
        <p:spPr>
          <a:xfrm>
            <a:off x="5943601" y="3524094"/>
            <a:ext cx="2943731" cy="629144"/>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EC44C51-B0DB-4639-B042-2F548237255A}"/>
              </a:ext>
            </a:extLst>
          </p:cNvPr>
          <p:cNvSpPr txBox="1"/>
          <p:nvPr/>
        </p:nvSpPr>
        <p:spPr>
          <a:xfrm>
            <a:off x="7016496" y="2867847"/>
            <a:ext cx="4239768" cy="646331"/>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what if we decide to add a third method named Stop without force classes to implement the new interface, avoiding braking changes?</a:t>
            </a:r>
            <a:endParaRPr lang="it-IT"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0424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647700"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Managing memory with reference and value types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7232" y="178454"/>
            <a:ext cx="589711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Defining reference and value types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995242"/>
            <a:ext cx="11450063" cy="3222485"/>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let’s look at reference types in more detail</a:t>
            </a:r>
          </a:p>
          <a:p>
            <a:r>
              <a:rPr lang="en-US" sz="1400" b="0" dirty="0"/>
              <a:t>there are two categories of memory: </a:t>
            </a:r>
            <a:r>
              <a:rPr lang="en-US" sz="1400" dirty="0"/>
              <a:t>stack</a:t>
            </a:r>
            <a:r>
              <a:rPr lang="en-US" sz="1400" b="0" dirty="0"/>
              <a:t> memory and </a:t>
            </a:r>
            <a:r>
              <a:rPr lang="en-US" sz="1400" dirty="0"/>
              <a:t>heap</a:t>
            </a:r>
            <a:r>
              <a:rPr lang="en-US" sz="1400" b="0" dirty="0"/>
              <a:t> memory</a:t>
            </a:r>
          </a:p>
          <a:p>
            <a:r>
              <a:rPr lang="en-US" sz="1400" b="0" dirty="0"/>
              <a:t>with modern operating systems, the stack and heap can be anywhere in physical or virtual memory</a:t>
            </a:r>
          </a:p>
          <a:p>
            <a:pPr marL="285750" indent="-285750">
              <a:buFont typeface="Arial" panose="020B0604020202020204" pitchFamily="34" charset="0"/>
              <a:buChar char="•"/>
            </a:pPr>
            <a:r>
              <a:rPr lang="en-US" sz="1400" b="0" dirty="0"/>
              <a:t>stack memory is faster to work with (because it is managed directly by the CPU and because it uses a last-in, first-out mechanism, it is more likely to have the data in its L1 or L2 cache) but limited in size</a:t>
            </a:r>
          </a:p>
          <a:p>
            <a:pPr marL="285750" indent="-285750">
              <a:buFont typeface="Arial" panose="020B0604020202020204" pitchFamily="34" charset="0"/>
              <a:buChar char="•"/>
            </a:pPr>
            <a:r>
              <a:rPr lang="en-US" sz="1400" b="0" dirty="0"/>
              <a:t>heap memory is slower but much more plentiful</a:t>
            </a:r>
          </a:p>
        </p:txBody>
      </p:sp>
      <p:sp>
        <p:nvSpPr>
          <p:cNvPr id="6" name="Rectangle 5">
            <a:extLst>
              <a:ext uri="{FF2B5EF4-FFF2-40B4-BE49-F238E27FC236}">
                <a16:creationId xmlns:a16="http://schemas.microsoft.com/office/drawing/2014/main" id="{67A99CBC-FC08-447A-B3B9-3110A6994B58}"/>
              </a:ext>
            </a:extLst>
          </p:cNvPr>
          <p:cNvSpPr/>
          <p:nvPr/>
        </p:nvSpPr>
        <p:spPr>
          <a:xfrm>
            <a:off x="360936" y="4402230"/>
            <a:ext cx="5454647" cy="20839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in Windows VS Tool Dumpbin</a:t>
            </a:r>
            <a:br>
              <a:rPr lang="en-US" sz="1400" dirty="0">
                <a:latin typeface="Arial" panose="020B0604020202020204" pitchFamily="34" charset="0"/>
                <a:cs typeface="Arial" panose="020B0604020202020204" pitchFamily="34" charset="0"/>
              </a:rPr>
            </a:br>
            <a:r>
              <a:rPr lang="en-US" sz="1400" dirty="0" err="1">
                <a:latin typeface="Courier New" panose="02070309020205020404" pitchFamily="49" charset="0"/>
                <a:cs typeface="Courier New" panose="02070309020205020404" pitchFamily="49" charset="0"/>
              </a:rPr>
              <a:t>dumpbin</a:t>
            </a:r>
            <a:r>
              <a:rPr lang="en-US" sz="1400" dirty="0">
                <a:latin typeface="Courier New" panose="02070309020205020404" pitchFamily="49" charset="0"/>
                <a:cs typeface="Courier New" panose="02070309020205020404" pitchFamily="49" charset="0"/>
              </a:rPr>
              <a:t> /headers executable.exe</a:t>
            </a:r>
          </a:p>
          <a:p>
            <a:pPr algn="ctr"/>
            <a:r>
              <a:rPr lang="en-US" sz="1400" dirty="0">
                <a:latin typeface="Arial" panose="020B0604020202020204" pitchFamily="34" charset="0"/>
                <a:cs typeface="Arial" panose="020B0604020202020204" pitchFamily="34" charset="0"/>
              </a:rPr>
              <a:t>shows reserved stack size for that executable in bytes</a:t>
            </a:r>
          </a:p>
          <a:p>
            <a:pPr algn="ctr"/>
            <a:r>
              <a:rPr lang="en-US" sz="1400" dirty="0">
                <a:latin typeface="Arial" panose="020B0604020202020204" pitchFamily="34" charset="0"/>
                <a:cs typeface="Arial" panose="020B0604020202020204" pitchFamily="34" charset="0"/>
              </a:rPr>
              <a:t>this limited amount of stack memory is why it is so easy to fill it up and get a "stack overflow"</a:t>
            </a:r>
          </a:p>
        </p:txBody>
      </p:sp>
      <p:sp>
        <p:nvSpPr>
          <p:cNvPr id="9" name="TextBox 8">
            <a:extLst>
              <a:ext uri="{FF2B5EF4-FFF2-40B4-BE49-F238E27FC236}">
                <a16:creationId xmlns:a16="http://schemas.microsoft.com/office/drawing/2014/main" id="{D4217FAC-D23A-427A-8AAA-6C64C0919AE5}"/>
              </a:ext>
            </a:extLst>
          </p:cNvPr>
          <p:cNvSpPr txBox="1"/>
          <p:nvPr/>
        </p:nvSpPr>
        <p:spPr>
          <a:xfrm>
            <a:off x="6228336" y="4402230"/>
            <a:ext cx="5582664" cy="1754326"/>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 C:\Program Files\Microsoft Visual Studio\2022\Professional\SDK\</a:t>
            </a:r>
            <a:r>
              <a:rPr lang="en-US" sz="1200" dirty="0" err="1">
                <a:latin typeface="Courier New" panose="02070309020205020404" pitchFamily="49" charset="0"/>
                <a:cs typeface="Courier New" panose="02070309020205020404" pitchFamily="49" charset="0"/>
              </a:rPr>
              <a:t>ScopeCppSDK</a:t>
            </a:r>
            <a:r>
              <a:rPr lang="en-US" sz="1200" dirty="0">
                <a:latin typeface="Courier New" panose="02070309020205020404" pitchFamily="49" charset="0"/>
                <a:cs typeface="Courier New" panose="02070309020205020404" pitchFamily="49" charset="0"/>
              </a:rPr>
              <a:t>\vc15\VC\bin\dumpbin /headers "C:\Program Files\Microsoft Office\root\Office16\POWERPNT.EXE“</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100000 size of stack reserve</a:t>
            </a:r>
          </a:p>
          <a:p>
            <a:r>
              <a:rPr lang="en-US" sz="1200" dirty="0">
                <a:latin typeface="Courier New" panose="02070309020205020404" pitchFamily="49" charset="0"/>
                <a:cs typeface="Courier New" panose="02070309020205020404" pitchFamily="49" charset="0"/>
              </a:rPr>
              <a:t>1000 size of stack commit</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16629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647700"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Managing memory with reference and value types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7232" y="178454"/>
            <a:ext cx="589711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Defining reference and value types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995242"/>
            <a:ext cx="11450063" cy="417659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there are three C# keywords that you can use to define object types: class, record, and struct</a:t>
            </a:r>
          </a:p>
          <a:p>
            <a:r>
              <a:rPr lang="en-US" sz="1400" b="0" dirty="0"/>
              <a:t>all can have the same members, such as fields and methods</a:t>
            </a:r>
          </a:p>
          <a:p>
            <a:r>
              <a:rPr lang="en-US" sz="1400" b="0" dirty="0"/>
              <a:t>one difference between them is how memory is allocated</a:t>
            </a:r>
          </a:p>
          <a:p>
            <a:r>
              <a:rPr lang="en-US" sz="1400" b="0" dirty="0">
                <a:latin typeface="Courier New" panose="02070309020205020404" pitchFamily="49" charset="0"/>
                <a:cs typeface="Courier New" panose="02070309020205020404" pitchFamily="49" charset="0"/>
              </a:rPr>
              <a:t>record</a:t>
            </a:r>
            <a:r>
              <a:rPr lang="en-US" sz="1400" b="0" dirty="0"/>
              <a:t> and </a:t>
            </a:r>
            <a:r>
              <a:rPr lang="en-US" sz="1400" b="0" dirty="0">
                <a:latin typeface="Courier New" panose="02070309020205020404" pitchFamily="49" charset="0"/>
                <a:cs typeface="Courier New" panose="02070309020205020404" pitchFamily="49" charset="0"/>
              </a:rPr>
              <a:t>class</a:t>
            </a:r>
            <a:r>
              <a:rPr lang="en-US" sz="1400" b="0" dirty="0"/>
              <a:t>, are a reference type: the memory for the object itself is allocated on the heap, and only the memory address of the object (and a little overhead) is stored on the stack</a:t>
            </a:r>
          </a:p>
          <a:p>
            <a:r>
              <a:rPr lang="en-US" sz="1400" b="0" dirty="0">
                <a:latin typeface="Courier New" panose="02070309020205020404" pitchFamily="49" charset="0"/>
                <a:cs typeface="Courier New" panose="02070309020205020404" pitchFamily="49" charset="0"/>
              </a:rPr>
              <a:t>record struct </a:t>
            </a:r>
            <a:r>
              <a:rPr lang="en-US" sz="1400" b="0" dirty="0"/>
              <a:t>and </a:t>
            </a:r>
            <a:r>
              <a:rPr lang="en-US" sz="1400" b="0" dirty="0">
                <a:latin typeface="Courier New" panose="02070309020205020404" pitchFamily="49" charset="0"/>
                <a:cs typeface="Courier New" panose="02070309020205020404" pitchFamily="49" charset="0"/>
              </a:rPr>
              <a:t>struct </a:t>
            </a:r>
            <a:r>
              <a:rPr lang="en-US" sz="1400" b="0" dirty="0"/>
              <a:t>are a value type: the memory for the object itself is allocated on the stack</a:t>
            </a:r>
          </a:p>
          <a:p>
            <a:r>
              <a:rPr lang="en-US" sz="1400" b="0" dirty="0"/>
              <a:t>if a </a:t>
            </a:r>
            <a:r>
              <a:rPr lang="en-US" sz="1400" b="0" dirty="0">
                <a:latin typeface="Courier New" panose="02070309020205020404" pitchFamily="49" charset="0"/>
                <a:cs typeface="Courier New" panose="02070309020205020404" pitchFamily="49" charset="0"/>
              </a:rPr>
              <a:t>struct</a:t>
            </a:r>
            <a:r>
              <a:rPr lang="en-US" sz="1400" b="0" dirty="0"/>
              <a:t> uses field types that are not of the struct type, then those fields will be stored on the </a:t>
            </a:r>
            <a:r>
              <a:rPr lang="en-US" sz="1400" dirty="0"/>
              <a:t>heap</a:t>
            </a:r>
            <a:r>
              <a:rPr lang="en-US" sz="1400" b="0" dirty="0"/>
              <a:t>, meaning the data for that object is stored in </a:t>
            </a:r>
            <a:r>
              <a:rPr lang="en-US" sz="1400" dirty="0"/>
              <a:t>both the stack and the heap</a:t>
            </a:r>
            <a:r>
              <a:rPr lang="en-US" sz="1400" b="0" dirty="0"/>
              <a:t>!</a:t>
            </a:r>
          </a:p>
        </p:txBody>
      </p:sp>
    </p:spTree>
    <p:extLst>
      <p:ext uri="{BB962C8B-B14F-4D97-AF65-F5344CB8AC3E}">
        <p14:creationId xmlns:p14="http://schemas.microsoft.com/office/powerpoint/2010/main" val="984087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647700"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Managing memory with reference and value types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7232" y="178454"/>
            <a:ext cx="589711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Defining reference and value types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995242"/>
            <a:ext cx="11450063" cy="385342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These are the most common struct types:</a:t>
            </a:r>
          </a:p>
          <a:p>
            <a:pPr marL="285750" indent="-285750">
              <a:buFont typeface="Arial" panose="020B0604020202020204" pitchFamily="34" charset="0"/>
              <a:buChar char="•"/>
            </a:pPr>
            <a:r>
              <a:rPr lang="en-US" sz="1400" b="0" dirty="0"/>
              <a:t>Number </a:t>
            </a:r>
            <a:r>
              <a:rPr lang="en-US" sz="1400" b="0" dirty="0">
                <a:latin typeface="Courier New" panose="02070309020205020404" pitchFamily="49" charset="0"/>
                <a:cs typeface="Courier New" panose="02070309020205020404" pitchFamily="49" charset="0"/>
              </a:rPr>
              <a:t>System</a:t>
            </a:r>
            <a:r>
              <a:rPr lang="en-US" sz="1400" b="0" dirty="0"/>
              <a:t> types: </a:t>
            </a:r>
            <a:r>
              <a:rPr lang="en-US" sz="1400" b="0" dirty="0">
                <a:latin typeface="Courier New" panose="02070309020205020404" pitchFamily="49" charset="0"/>
                <a:cs typeface="Courier New" panose="02070309020205020404" pitchFamily="49" charset="0"/>
              </a:rPr>
              <a:t>byte</a:t>
            </a:r>
            <a:r>
              <a:rPr lang="en-US" sz="1400" b="0" dirty="0"/>
              <a:t>, </a:t>
            </a:r>
            <a:r>
              <a:rPr lang="en-US" sz="1400" b="0" dirty="0" err="1">
                <a:latin typeface="Courier New" panose="02070309020205020404" pitchFamily="49" charset="0"/>
                <a:cs typeface="Courier New" panose="02070309020205020404" pitchFamily="49" charset="0"/>
              </a:rPr>
              <a:t>sbyte</a:t>
            </a:r>
            <a:r>
              <a:rPr lang="en-US" sz="1400" b="0" dirty="0"/>
              <a:t>, </a:t>
            </a:r>
            <a:r>
              <a:rPr lang="en-US" sz="1400" b="0" dirty="0">
                <a:latin typeface="Courier New" panose="02070309020205020404" pitchFamily="49" charset="0"/>
                <a:cs typeface="Courier New" panose="02070309020205020404" pitchFamily="49" charset="0"/>
              </a:rPr>
              <a:t>short</a:t>
            </a:r>
            <a:r>
              <a:rPr lang="en-US" sz="1400" b="0" dirty="0"/>
              <a:t>, </a:t>
            </a:r>
            <a:r>
              <a:rPr lang="en-US" sz="1400" b="0" dirty="0" err="1">
                <a:latin typeface="Courier New" panose="02070309020205020404" pitchFamily="49" charset="0"/>
                <a:cs typeface="Courier New" panose="02070309020205020404" pitchFamily="49" charset="0"/>
              </a:rPr>
              <a:t>ushort</a:t>
            </a:r>
            <a:r>
              <a:rPr lang="en-US" sz="1400" b="0" dirty="0"/>
              <a:t>, </a:t>
            </a:r>
            <a:r>
              <a:rPr lang="en-US" sz="1400" b="0" dirty="0">
                <a:latin typeface="Courier New" panose="02070309020205020404" pitchFamily="49" charset="0"/>
                <a:cs typeface="Courier New" panose="02070309020205020404" pitchFamily="49" charset="0"/>
              </a:rPr>
              <a:t>int</a:t>
            </a:r>
            <a:r>
              <a:rPr lang="en-US" sz="1400" b="0" dirty="0"/>
              <a:t>, </a:t>
            </a:r>
            <a:r>
              <a:rPr lang="en-US" sz="1400" b="0" dirty="0" err="1">
                <a:latin typeface="Courier New" panose="02070309020205020404" pitchFamily="49" charset="0"/>
                <a:cs typeface="Courier New" panose="02070309020205020404" pitchFamily="49" charset="0"/>
              </a:rPr>
              <a:t>uint</a:t>
            </a:r>
            <a:r>
              <a:rPr lang="en-US" sz="1400" b="0" dirty="0"/>
              <a:t>, </a:t>
            </a:r>
            <a:r>
              <a:rPr lang="en-US" sz="1400" b="0" dirty="0">
                <a:latin typeface="Courier New" panose="02070309020205020404" pitchFamily="49" charset="0"/>
                <a:cs typeface="Courier New" panose="02070309020205020404" pitchFamily="49" charset="0"/>
              </a:rPr>
              <a:t>long</a:t>
            </a:r>
            <a:r>
              <a:rPr lang="en-US" sz="1400" b="0" dirty="0"/>
              <a:t>, </a:t>
            </a:r>
            <a:r>
              <a:rPr lang="en-US" sz="1400" b="0" dirty="0" err="1">
                <a:latin typeface="Courier New" panose="02070309020205020404" pitchFamily="49" charset="0"/>
                <a:cs typeface="Courier New" panose="02070309020205020404" pitchFamily="49" charset="0"/>
              </a:rPr>
              <a:t>ulong</a:t>
            </a:r>
            <a:r>
              <a:rPr lang="en-US" sz="1400" b="0" dirty="0"/>
              <a:t>, </a:t>
            </a:r>
            <a:r>
              <a:rPr lang="en-US" sz="1400" b="0" dirty="0">
                <a:latin typeface="Courier New" panose="02070309020205020404" pitchFamily="49" charset="0"/>
                <a:cs typeface="Courier New" panose="02070309020205020404" pitchFamily="49" charset="0"/>
              </a:rPr>
              <a:t>float</a:t>
            </a:r>
            <a:r>
              <a:rPr lang="en-US" sz="1400" b="0" dirty="0"/>
              <a:t>, </a:t>
            </a:r>
            <a:r>
              <a:rPr lang="en-US" sz="1400" b="0" dirty="0">
                <a:latin typeface="Courier New" panose="02070309020205020404" pitchFamily="49" charset="0"/>
                <a:cs typeface="Courier New" panose="02070309020205020404" pitchFamily="49" charset="0"/>
              </a:rPr>
              <a:t>double</a:t>
            </a:r>
            <a:r>
              <a:rPr lang="en-US" sz="1400" b="0" dirty="0"/>
              <a:t>, and </a:t>
            </a:r>
            <a:r>
              <a:rPr lang="en-US" sz="1400" b="0" dirty="0">
                <a:latin typeface="Courier New" panose="02070309020205020404" pitchFamily="49" charset="0"/>
                <a:cs typeface="Courier New" panose="02070309020205020404" pitchFamily="49" charset="0"/>
              </a:rPr>
              <a:t>decimal</a:t>
            </a:r>
          </a:p>
          <a:p>
            <a:pPr marL="285750" indent="-285750">
              <a:buFont typeface="Arial" panose="020B0604020202020204" pitchFamily="34" charset="0"/>
              <a:buChar char="•"/>
            </a:pPr>
            <a:r>
              <a:rPr lang="en-US" sz="1400" b="0" dirty="0"/>
              <a:t>Other </a:t>
            </a:r>
            <a:r>
              <a:rPr lang="en-US" sz="1400" b="0" dirty="0">
                <a:latin typeface="Courier New" panose="02070309020205020404" pitchFamily="49" charset="0"/>
                <a:cs typeface="Courier New" panose="02070309020205020404" pitchFamily="49" charset="0"/>
              </a:rPr>
              <a:t>System</a:t>
            </a:r>
            <a:r>
              <a:rPr lang="en-US" sz="1400" b="0" dirty="0"/>
              <a:t> types: </a:t>
            </a:r>
            <a:r>
              <a:rPr lang="en-US" sz="1400" b="0" dirty="0">
                <a:latin typeface="Courier New" panose="02070309020205020404" pitchFamily="49" charset="0"/>
                <a:cs typeface="Courier New" panose="02070309020205020404" pitchFamily="49" charset="0"/>
              </a:rPr>
              <a:t>char</a:t>
            </a:r>
            <a:r>
              <a:rPr lang="en-US" sz="1400" b="0" dirty="0"/>
              <a:t>, </a:t>
            </a:r>
            <a:r>
              <a:rPr lang="en-US" sz="1400" b="0" dirty="0" err="1">
                <a:latin typeface="Courier New" panose="02070309020205020404" pitchFamily="49" charset="0"/>
                <a:cs typeface="Courier New" panose="02070309020205020404" pitchFamily="49" charset="0"/>
              </a:rPr>
              <a:t>DateTime</a:t>
            </a:r>
            <a:r>
              <a:rPr lang="en-US" sz="1400" b="0" dirty="0"/>
              <a:t>, and </a:t>
            </a:r>
            <a:r>
              <a:rPr lang="en-US" sz="1400" b="0" dirty="0">
                <a:latin typeface="Courier New" panose="02070309020205020404" pitchFamily="49" charset="0"/>
                <a:cs typeface="Courier New" panose="02070309020205020404" pitchFamily="49" charset="0"/>
              </a:rPr>
              <a:t>bool</a:t>
            </a:r>
          </a:p>
          <a:p>
            <a:pPr marL="285750" indent="-285750">
              <a:buFont typeface="Arial" panose="020B0604020202020204" pitchFamily="34" charset="0"/>
              <a:buChar char="•"/>
            </a:pPr>
            <a:r>
              <a:rPr lang="en-US" sz="1400" b="0" dirty="0" err="1">
                <a:latin typeface="Courier New" panose="02070309020205020404" pitchFamily="49" charset="0"/>
                <a:cs typeface="Courier New" panose="02070309020205020404" pitchFamily="49" charset="0"/>
              </a:rPr>
              <a:t>System.Drawing</a:t>
            </a:r>
            <a:r>
              <a:rPr lang="en-US" sz="1400" b="0" dirty="0">
                <a:latin typeface="Courier New" panose="02070309020205020404" pitchFamily="49" charset="0"/>
                <a:cs typeface="Courier New" panose="02070309020205020404" pitchFamily="49" charset="0"/>
              </a:rPr>
              <a:t> </a:t>
            </a:r>
            <a:r>
              <a:rPr lang="en-US" sz="1400" b="0" dirty="0"/>
              <a:t>types: </a:t>
            </a:r>
            <a:r>
              <a:rPr lang="en-US" sz="1400" b="0" dirty="0">
                <a:latin typeface="Courier New" panose="02070309020205020404" pitchFamily="49" charset="0"/>
                <a:cs typeface="Courier New" panose="02070309020205020404" pitchFamily="49" charset="0"/>
              </a:rPr>
              <a:t>Color</a:t>
            </a:r>
            <a:r>
              <a:rPr lang="en-US" sz="1400" b="0" dirty="0"/>
              <a:t>, </a:t>
            </a:r>
            <a:r>
              <a:rPr lang="en-US" sz="1400" b="0" dirty="0">
                <a:latin typeface="Courier New" panose="02070309020205020404" pitchFamily="49" charset="0"/>
                <a:cs typeface="Courier New" panose="02070309020205020404" pitchFamily="49" charset="0"/>
              </a:rPr>
              <a:t>Point</a:t>
            </a:r>
            <a:r>
              <a:rPr lang="en-US" sz="1400" b="0" dirty="0"/>
              <a:t>, and </a:t>
            </a:r>
            <a:r>
              <a:rPr lang="en-US" sz="1400" b="0" dirty="0">
                <a:latin typeface="Courier New" panose="02070309020205020404" pitchFamily="49" charset="0"/>
                <a:cs typeface="Courier New" panose="02070309020205020404" pitchFamily="49" charset="0"/>
              </a:rPr>
              <a:t>Rectangle</a:t>
            </a:r>
          </a:p>
          <a:p>
            <a:r>
              <a:rPr lang="en-US" sz="1400" b="0" dirty="0"/>
              <a:t>almost all the other types are class types, including string.</a:t>
            </a:r>
          </a:p>
          <a:p>
            <a:r>
              <a:rPr lang="en-US" sz="1400" b="0" dirty="0"/>
              <a:t>apart from the difference in terms of where in memory the data for a type is stored, the other major difference is that </a:t>
            </a:r>
            <a:r>
              <a:rPr lang="en-US" sz="1400" dirty="0"/>
              <a:t>you cannot inherit from a </a:t>
            </a:r>
            <a:r>
              <a:rPr lang="en-US" sz="1400" dirty="0">
                <a:latin typeface="Courier New" panose="02070309020205020404" pitchFamily="49" charset="0"/>
                <a:cs typeface="Courier New" panose="02070309020205020404" pitchFamily="49" charset="0"/>
              </a:rPr>
              <a:t>struct</a:t>
            </a:r>
          </a:p>
        </p:txBody>
      </p:sp>
    </p:spTree>
    <p:extLst>
      <p:ext uri="{BB962C8B-B14F-4D97-AF65-F5344CB8AC3E}">
        <p14:creationId xmlns:p14="http://schemas.microsoft.com/office/powerpoint/2010/main" val="3778761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647700"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Managing memory with reference and value types</a:t>
            </a:r>
          </a:p>
        </p:txBody>
      </p:sp>
      <p:sp>
        <p:nvSpPr>
          <p:cNvPr id="7" name="TextBox 6">
            <a:extLst>
              <a:ext uri="{FF2B5EF4-FFF2-40B4-BE49-F238E27FC236}">
                <a16:creationId xmlns:a16="http://schemas.microsoft.com/office/drawing/2014/main" id="{5B2F948C-847B-4F9F-BE5C-532A6E11840D}"/>
              </a:ext>
            </a:extLst>
          </p:cNvPr>
          <p:cNvSpPr txBox="1"/>
          <p:nvPr/>
        </p:nvSpPr>
        <p:spPr>
          <a:xfrm>
            <a:off x="5888736" y="178454"/>
            <a:ext cx="60556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How reference and value types are stored in memory</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995242"/>
            <a:ext cx="11450063" cy="37555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a:t>imagine this code</a:t>
            </a:r>
            <a:endParaRPr lang="en-US" sz="1400" b="0" dirty="0"/>
          </a:p>
        </p:txBody>
      </p:sp>
      <p:sp>
        <p:nvSpPr>
          <p:cNvPr id="9" name="TextBox 8">
            <a:extLst>
              <a:ext uri="{FF2B5EF4-FFF2-40B4-BE49-F238E27FC236}">
                <a16:creationId xmlns:a16="http://schemas.microsoft.com/office/drawing/2014/main" id="{F9572E5F-90E2-4F3E-AAD4-F53352A032B2}"/>
              </a:ext>
            </a:extLst>
          </p:cNvPr>
          <p:cNvSpPr txBox="1"/>
          <p:nvPr/>
        </p:nvSpPr>
        <p:spPr>
          <a:xfrm>
            <a:off x="360937" y="1524918"/>
            <a:ext cx="5582664" cy="2677656"/>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int number1 = 49;</a:t>
            </a: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long number2 = 12;</a:t>
            </a: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System.Drawing.Point</a:t>
            </a:r>
            <a:r>
              <a:rPr lang="en-US" sz="1200" dirty="0">
                <a:latin typeface="Courier New" panose="02070309020205020404" pitchFamily="49" charset="0"/>
                <a:cs typeface="Courier New" panose="02070309020205020404" pitchFamily="49" charset="0"/>
              </a:rPr>
              <a:t> location = new(x: 4, y: 5);</a:t>
            </a: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Person </a:t>
            </a:r>
            <a:r>
              <a:rPr lang="en-US" sz="1200" dirty="0" err="1">
                <a:latin typeface="Courier New" panose="02070309020205020404" pitchFamily="49" charset="0"/>
                <a:cs typeface="Courier New" panose="02070309020205020404" pitchFamily="49" charset="0"/>
              </a:rPr>
              <a:t>kevin</a:t>
            </a:r>
            <a:r>
              <a:rPr lang="en-US" sz="1200" dirty="0">
                <a:latin typeface="Courier New" panose="02070309020205020404" pitchFamily="49" charset="0"/>
                <a:cs typeface="Courier New" panose="02070309020205020404" pitchFamily="49" charset="0"/>
              </a:rPr>
              <a:t> = new() { Name = "Kevin",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DateOfBirth</a:t>
            </a:r>
            <a:r>
              <a:rPr lang="en-US" sz="1200" dirty="0">
                <a:latin typeface="Courier New" panose="02070309020205020404" pitchFamily="49" charset="0"/>
                <a:cs typeface="Courier New" panose="02070309020205020404" pitchFamily="49" charset="0"/>
              </a:rPr>
              <a:t> = new(year: 1988, month: 9, day: 23) };</a:t>
            </a: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Person sally;</a:t>
            </a:r>
          </a:p>
        </p:txBody>
      </p:sp>
      <p:sp>
        <p:nvSpPr>
          <p:cNvPr id="10" name="TextBox 9">
            <a:extLst>
              <a:ext uri="{FF2B5EF4-FFF2-40B4-BE49-F238E27FC236}">
                <a16:creationId xmlns:a16="http://schemas.microsoft.com/office/drawing/2014/main" id="{37F81899-CF5C-4445-8105-65A62314ADB8}"/>
              </a:ext>
            </a:extLst>
          </p:cNvPr>
          <p:cNvSpPr txBox="1"/>
          <p:nvPr/>
        </p:nvSpPr>
        <p:spPr>
          <a:xfrm>
            <a:off x="6085968" y="4356463"/>
            <a:ext cx="5858381" cy="738664"/>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The sally variable is a reference type so 8 bytes for a 64-bit memory address is allocated on the stack. It is currently null, meaning no memory has yet been allocated for it on the heap.</a:t>
            </a:r>
            <a:endParaRPr lang="it-IT" sz="14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277FA6A1-1E96-4BD4-9D8E-6559AEE2E184}"/>
              </a:ext>
            </a:extLst>
          </p:cNvPr>
          <p:cNvSpPr txBox="1"/>
          <p:nvPr/>
        </p:nvSpPr>
        <p:spPr>
          <a:xfrm>
            <a:off x="6096000" y="920822"/>
            <a:ext cx="5735063" cy="738664"/>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The number1 variable is a value type (also known as struct) so it is allocated on the stack and it uses 4 bytes of memory since it is a 32-bit integer. Its value, 49, is stored directly in the variable.</a:t>
            </a:r>
          </a:p>
        </p:txBody>
      </p:sp>
      <p:sp>
        <p:nvSpPr>
          <p:cNvPr id="14" name="TextBox 13">
            <a:extLst>
              <a:ext uri="{FF2B5EF4-FFF2-40B4-BE49-F238E27FC236}">
                <a16:creationId xmlns:a16="http://schemas.microsoft.com/office/drawing/2014/main" id="{59A1395F-970F-452B-8CD9-3E758EDDC245}"/>
              </a:ext>
            </a:extLst>
          </p:cNvPr>
          <p:cNvSpPr txBox="1"/>
          <p:nvPr/>
        </p:nvSpPr>
        <p:spPr>
          <a:xfrm>
            <a:off x="6096000" y="1720851"/>
            <a:ext cx="5848349"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The number2 variable is also a value type so it is also allocated on the stack, and it uses 8 bytes since it is a 64-bit integer.</a:t>
            </a:r>
          </a:p>
        </p:txBody>
      </p:sp>
      <p:cxnSp>
        <p:nvCxnSpPr>
          <p:cNvPr id="16" name="Straight Arrow Connector 15">
            <a:extLst>
              <a:ext uri="{FF2B5EF4-FFF2-40B4-BE49-F238E27FC236}">
                <a16:creationId xmlns:a16="http://schemas.microsoft.com/office/drawing/2014/main" id="{4EB31DF9-C2D9-4189-9163-1C10A81DD746}"/>
              </a:ext>
            </a:extLst>
          </p:cNvPr>
          <p:cNvCxnSpPr>
            <a:stCxn id="12" idx="1"/>
          </p:cNvCxnSpPr>
          <p:nvPr/>
        </p:nvCxnSpPr>
        <p:spPr>
          <a:xfrm flipH="1">
            <a:off x="2103120" y="1290154"/>
            <a:ext cx="3992880" cy="35576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7411B46-89F5-417F-A511-4C2B536A5313}"/>
              </a:ext>
            </a:extLst>
          </p:cNvPr>
          <p:cNvCxnSpPr>
            <a:cxnSpLocks/>
            <a:stCxn id="14" idx="1"/>
          </p:cNvCxnSpPr>
          <p:nvPr/>
        </p:nvCxnSpPr>
        <p:spPr>
          <a:xfrm flipH="1">
            <a:off x="2164080" y="1982461"/>
            <a:ext cx="3931920" cy="20600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E61481D-7E63-4DF2-AF6B-A7F524732CEB}"/>
              </a:ext>
            </a:extLst>
          </p:cNvPr>
          <p:cNvSpPr txBox="1"/>
          <p:nvPr/>
        </p:nvSpPr>
        <p:spPr>
          <a:xfrm>
            <a:off x="6096000" y="2411455"/>
            <a:ext cx="5715000"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The location variable is also a value type so it is allocated on the stack and it uses 8 bytes since it is made up of two 32-bit integers, x and y.</a:t>
            </a:r>
          </a:p>
        </p:txBody>
      </p:sp>
      <p:cxnSp>
        <p:nvCxnSpPr>
          <p:cNvPr id="22" name="Straight Arrow Connector 21">
            <a:extLst>
              <a:ext uri="{FF2B5EF4-FFF2-40B4-BE49-F238E27FC236}">
                <a16:creationId xmlns:a16="http://schemas.microsoft.com/office/drawing/2014/main" id="{1FEA3342-109F-4408-A316-0DB85D95818A}"/>
              </a:ext>
            </a:extLst>
          </p:cNvPr>
          <p:cNvCxnSpPr>
            <a:cxnSpLocks/>
            <a:stCxn id="21" idx="1"/>
          </p:cNvCxnSpPr>
          <p:nvPr/>
        </p:nvCxnSpPr>
        <p:spPr>
          <a:xfrm flipH="1">
            <a:off x="4864608" y="2673065"/>
            <a:ext cx="1231392" cy="7623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8C96B8B-786C-4C26-A46C-D9B852FC9322}"/>
              </a:ext>
            </a:extLst>
          </p:cNvPr>
          <p:cNvSpPr txBox="1"/>
          <p:nvPr/>
        </p:nvSpPr>
        <p:spPr>
          <a:xfrm>
            <a:off x="6085968" y="3170084"/>
            <a:ext cx="5858381" cy="95410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The </a:t>
            </a:r>
            <a:r>
              <a:rPr lang="en-US" sz="1400" dirty="0" err="1">
                <a:latin typeface="Arial" panose="020B0604020202020204" pitchFamily="34" charset="0"/>
                <a:cs typeface="Arial" panose="020B0604020202020204" pitchFamily="34" charset="0"/>
              </a:rPr>
              <a:t>kevin</a:t>
            </a:r>
            <a:r>
              <a:rPr lang="en-US" sz="1400" dirty="0">
                <a:latin typeface="Arial" panose="020B0604020202020204" pitchFamily="34" charset="0"/>
                <a:cs typeface="Arial" panose="020B0604020202020204" pitchFamily="34" charset="0"/>
              </a:rPr>
              <a:t> variable is a reference type (also known as class) so 8 bytes for a 64-bit memory address (assuming a 64-bit operating system) is allocated on the stack and enough bytes on the heap to store an instance of a Person.</a:t>
            </a:r>
          </a:p>
        </p:txBody>
      </p:sp>
      <p:cxnSp>
        <p:nvCxnSpPr>
          <p:cNvPr id="29" name="Straight Arrow Connector 28">
            <a:extLst>
              <a:ext uri="{FF2B5EF4-FFF2-40B4-BE49-F238E27FC236}">
                <a16:creationId xmlns:a16="http://schemas.microsoft.com/office/drawing/2014/main" id="{561224FF-DA97-416B-BF62-CE6FD84022D2}"/>
              </a:ext>
            </a:extLst>
          </p:cNvPr>
          <p:cNvCxnSpPr>
            <a:cxnSpLocks/>
            <a:stCxn id="28" idx="1"/>
          </p:cNvCxnSpPr>
          <p:nvPr/>
        </p:nvCxnSpPr>
        <p:spPr>
          <a:xfrm flipH="1" flipV="1">
            <a:off x="5352288" y="3517392"/>
            <a:ext cx="733680" cy="12974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EB75C50-AA76-44AF-864C-7E4BA1243FEE}"/>
              </a:ext>
            </a:extLst>
          </p:cNvPr>
          <p:cNvCxnSpPr>
            <a:cxnSpLocks/>
            <a:stCxn id="10" idx="1"/>
          </p:cNvCxnSpPr>
          <p:nvPr/>
        </p:nvCxnSpPr>
        <p:spPr>
          <a:xfrm flipH="1" flipV="1">
            <a:off x="1694688" y="4053840"/>
            <a:ext cx="4391280" cy="67195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293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647700"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Managing memory with reference and value types</a:t>
            </a:r>
          </a:p>
        </p:txBody>
      </p:sp>
      <p:sp>
        <p:nvSpPr>
          <p:cNvPr id="7" name="TextBox 6">
            <a:extLst>
              <a:ext uri="{FF2B5EF4-FFF2-40B4-BE49-F238E27FC236}">
                <a16:creationId xmlns:a16="http://schemas.microsoft.com/office/drawing/2014/main" id="{5B2F948C-847B-4F9F-BE5C-532A6E11840D}"/>
              </a:ext>
            </a:extLst>
          </p:cNvPr>
          <p:cNvSpPr txBox="1"/>
          <p:nvPr/>
        </p:nvSpPr>
        <p:spPr>
          <a:xfrm>
            <a:off x="5888736" y="178454"/>
            <a:ext cx="60556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How reference and value types are stored in memory</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995242"/>
            <a:ext cx="11450063" cy="375552"/>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How value and reference types are allocated in the stack and heap</a:t>
            </a:r>
          </a:p>
        </p:txBody>
      </p:sp>
      <p:pic>
        <p:nvPicPr>
          <p:cNvPr id="5" name="Picture 4">
            <a:extLst>
              <a:ext uri="{FF2B5EF4-FFF2-40B4-BE49-F238E27FC236}">
                <a16:creationId xmlns:a16="http://schemas.microsoft.com/office/drawing/2014/main" id="{4093C842-CBCD-4EC8-94A3-8758545C8715}"/>
              </a:ext>
            </a:extLst>
          </p:cNvPr>
          <p:cNvPicPr>
            <a:picLocks noChangeAspect="1"/>
          </p:cNvPicPr>
          <p:nvPr/>
        </p:nvPicPr>
        <p:blipFill>
          <a:blip r:embed="rId2"/>
          <a:stretch>
            <a:fillRect/>
          </a:stretch>
        </p:blipFill>
        <p:spPr>
          <a:xfrm>
            <a:off x="360938" y="1818249"/>
            <a:ext cx="8462497" cy="4537067"/>
          </a:xfrm>
          <a:prstGeom prst="rect">
            <a:avLst/>
          </a:prstGeom>
        </p:spPr>
      </p:pic>
      <p:sp>
        <p:nvSpPr>
          <p:cNvPr id="10" name="TextBox 9">
            <a:extLst>
              <a:ext uri="{FF2B5EF4-FFF2-40B4-BE49-F238E27FC236}">
                <a16:creationId xmlns:a16="http://schemas.microsoft.com/office/drawing/2014/main" id="{5F3C7D2D-2029-439A-917C-37B8EC794274}"/>
              </a:ext>
            </a:extLst>
          </p:cNvPr>
          <p:cNvSpPr txBox="1"/>
          <p:nvPr/>
        </p:nvSpPr>
        <p:spPr>
          <a:xfrm>
            <a:off x="8918448" y="893253"/>
            <a:ext cx="2892553" cy="5693866"/>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all the allocated memory for a reference type is stored on the heap</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if a value type such as </a:t>
            </a:r>
            <a:r>
              <a:rPr lang="en-US" sz="1400" dirty="0" err="1">
                <a:latin typeface="Courier New" panose="02070309020205020404" pitchFamily="49" charset="0"/>
                <a:cs typeface="Courier New" panose="02070309020205020404" pitchFamily="49" charset="0"/>
              </a:rPr>
              <a:t>DateTime</a:t>
            </a:r>
            <a:r>
              <a:rPr lang="en-US" sz="1400" dirty="0">
                <a:latin typeface="Arial" panose="020B0604020202020204" pitchFamily="34" charset="0"/>
                <a:cs typeface="Arial" panose="020B0604020202020204" pitchFamily="34" charset="0"/>
              </a:rPr>
              <a:t> is used for a field of a reference type like </a:t>
            </a:r>
            <a:r>
              <a:rPr lang="en-US" sz="1400" dirty="0">
                <a:latin typeface="Courier New" panose="02070309020205020404" pitchFamily="49" charset="0"/>
                <a:cs typeface="Courier New" panose="02070309020205020404" pitchFamily="49" charset="0"/>
              </a:rPr>
              <a:t>Person</a:t>
            </a:r>
            <a:r>
              <a:rPr lang="en-US" sz="1400" dirty="0">
                <a:latin typeface="Arial" panose="020B0604020202020204" pitchFamily="34" charset="0"/>
                <a:cs typeface="Arial" panose="020B0604020202020204" pitchFamily="34" charset="0"/>
              </a:rPr>
              <a:t>, then the </a:t>
            </a:r>
            <a:r>
              <a:rPr lang="en-US" sz="1400" dirty="0" err="1">
                <a:latin typeface="Courier New" panose="02070309020205020404" pitchFamily="49" charset="0"/>
                <a:cs typeface="Courier New" panose="02070309020205020404" pitchFamily="49" charset="0"/>
              </a:rPr>
              <a:t>DateTime</a:t>
            </a:r>
            <a:r>
              <a:rPr lang="en-US" sz="1400" dirty="0">
                <a:latin typeface="Arial" panose="020B0604020202020204" pitchFamily="34" charset="0"/>
                <a:cs typeface="Arial" panose="020B0604020202020204" pitchFamily="34" charset="0"/>
              </a:rPr>
              <a:t> value is stored on the heap</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if a value type has a field that is a reference type, then that part of the value type is stored on the heap</a:t>
            </a:r>
          </a:p>
          <a:p>
            <a:endParaRPr lang="en-US" sz="1400" dirty="0">
              <a:latin typeface="Arial" panose="020B0604020202020204" pitchFamily="34" charset="0"/>
              <a:cs typeface="Arial" panose="020B0604020202020204" pitchFamily="34" charset="0"/>
            </a:endParaRPr>
          </a:p>
          <a:p>
            <a:r>
              <a:rPr lang="en-US" sz="1400" dirty="0">
                <a:latin typeface="Courier New" panose="02070309020205020404" pitchFamily="49" charset="0"/>
                <a:cs typeface="Courier New" panose="02070309020205020404" pitchFamily="49" charset="0"/>
              </a:rPr>
              <a:t>Point</a:t>
            </a:r>
            <a:r>
              <a:rPr lang="en-US" sz="1400" dirty="0">
                <a:latin typeface="Arial" panose="020B0604020202020204" pitchFamily="34" charset="0"/>
                <a:cs typeface="Arial" panose="020B0604020202020204" pitchFamily="34" charset="0"/>
              </a:rPr>
              <a:t> is a value type that consists of two fields, both of which are themselves value types, so the entire object can be allocated on the stack</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if the </a:t>
            </a:r>
            <a:r>
              <a:rPr lang="en-US" sz="1400" dirty="0">
                <a:latin typeface="Courier New" panose="02070309020205020404" pitchFamily="49" charset="0"/>
                <a:cs typeface="Courier New" panose="02070309020205020404" pitchFamily="49" charset="0"/>
              </a:rPr>
              <a:t>Point</a:t>
            </a:r>
            <a:r>
              <a:rPr lang="en-US" sz="1400" dirty="0">
                <a:latin typeface="Arial" panose="020B0604020202020204" pitchFamily="34" charset="0"/>
                <a:cs typeface="Arial" panose="020B0604020202020204" pitchFamily="34" charset="0"/>
              </a:rPr>
              <a:t> value type had a field that was a reference type, like </a:t>
            </a:r>
            <a:r>
              <a:rPr lang="en-US" sz="1400" dirty="0">
                <a:latin typeface="Courier New" panose="02070309020205020404" pitchFamily="49" charset="0"/>
                <a:cs typeface="Courier New" panose="02070309020205020404" pitchFamily="49" charset="0"/>
              </a:rPr>
              <a:t>string</a:t>
            </a:r>
            <a:r>
              <a:rPr lang="en-US" sz="1400" dirty="0">
                <a:latin typeface="Arial" panose="020B0604020202020204" pitchFamily="34" charset="0"/>
                <a:cs typeface="Arial" panose="020B0604020202020204" pitchFamily="34" charset="0"/>
              </a:rPr>
              <a:t>, then the </a:t>
            </a:r>
            <a:r>
              <a:rPr lang="en-US" sz="1400" dirty="0">
                <a:latin typeface="Courier New" panose="02070309020205020404" pitchFamily="49" charset="0"/>
                <a:cs typeface="Courier New" panose="02070309020205020404" pitchFamily="49" charset="0"/>
              </a:rPr>
              <a:t>string</a:t>
            </a:r>
            <a:r>
              <a:rPr lang="en-US" sz="1400" dirty="0">
                <a:latin typeface="Arial" panose="020B0604020202020204" pitchFamily="34" charset="0"/>
                <a:cs typeface="Arial" panose="020B0604020202020204" pitchFamily="34" charset="0"/>
              </a:rPr>
              <a:t> bytes would be stored on the heap</a:t>
            </a:r>
            <a:endParaRPr lang="it-IT"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3389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647700"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Managing memory with reference and value types</a:t>
            </a:r>
          </a:p>
        </p:txBody>
      </p:sp>
      <p:sp>
        <p:nvSpPr>
          <p:cNvPr id="7" name="TextBox 6">
            <a:extLst>
              <a:ext uri="{FF2B5EF4-FFF2-40B4-BE49-F238E27FC236}">
                <a16:creationId xmlns:a16="http://schemas.microsoft.com/office/drawing/2014/main" id="{5B2F948C-847B-4F9F-BE5C-532A6E11840D}"/>
              </a:ext>
            </a:extLst>
          </p:cNvPr>
          <p:cNvSpPr txBox="1"/>
          <p:nvPr/>
        </p:nvSpPr>
        <p:spPr>
          <a:xfrm>
            <a:off x="8656320" y="178454"/>
            <a:ext cx="3288029"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Equality of types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995242"/>
            <a:ext cx="6722615" cy="579242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it is common to compare two variables using the </a:t>
            </a:r>
            <a:r>
              <a:rPr lang="en-US" sz="1400" b="0" dirty="0">
                <a:latin typeface="Courier New" panose="02070309020205020404" pitchFamily="49" charset="0"/>
                <a:cs typeface="Courier New" panose="02070309020205020404" pitchFamily="49" charset="0"/>
              </a:rPr>
              <a:t>==</a:t>
            </a:r>
            <a:r>
              <a:rPr lang="en-US" sz="1400" b="0" dirty="0"/>
              <a:t> and </a:t>
            </a:r>
            <a:r>
              <a:rPr lang="en-US" sz="1400" b="0" dirty="0">
                <a:latin typeface="Courier New" panose="02070309020205020404" pitchFamily="49" charset="0"/>
                <a:cs typeface="Courier New" panose="02070309020205020404" pitchFamily="49" charset="0"/>
              </a:rPr>
              <a:t>!=</a:t>
            </a:r>
            <a:r>
              <a:rPr lang="en-US" sz="1400" b="0" dirty="0"/>
              <a:t> operators</a:t>
            </a:r>
          </a:p>
          <a:p>
            <a:r>
              <a:rPr lang="en-US" sz="1400" b="0" dirty="0"/>
              <a:t>the behavior of these two operators is different for reference types and value types:</a:t>
            </a:r>
          </a:p>
          <a:p>
            <a:pPr marL="285750" indent="-285750">
              <a:buFont typeface="Arial" panose="020B0604020202020204" pitchFamily="34" charset="0"/>
              <a:buChar char="•"/>
            </a:pPr>
            <a:r>
              <a:rPr lang="en-US" sz="1400" b="0" dirty="0"/>
              <a:t>when you check the equality of two value type variables, .NET literally compares the values of those two variables on the stack and returns </a:t>
            </a:r>
            <a:r>
              <a:rPr lang="en-US" sz="1400" b="0" dirty="0">
                <a:latin typeface="Courier New" panose="02070309020205020404" pitchFamily="49" charset="0"/>
                <a:cs typeface="Courier New" panose="02070309020205020404" pitchFamily="49" charset="0"/>
              </a:rPr>
              <a:t>true</a:t>
            </a:r>
            <a:r>
              <a:rPr lang="en-US" sz="1400" b="0" dirty="0"/>
              <a:t> if they are equal</a:t>
            </a:r>
          </a:p>
          <a:p>
            <a:pPr marL="285750" indent="-285750">
              <a:buFont typeface="Arial" panose="020B0604020202020204" pitchFamily="34" charset="0"/>
              <a:buChar char="•"/>
            </a:pPr>
            <a:r>
              <a:rPr lang="en-US" sz="1400" b="0" dirty="0"/>
              <a:t>when you check the equality of two reference type variables, .NET compares the memory addresses of those two variables and returns </a:t>
            </a:r>
            <a:r>
              <a:rPr lang="en-US" sz="1400" b="0" dirty="0">
                <a:latin typeface="Courier New" panose="02070309020205020404" pitchFamily="49" charset="0"/>
                <a:cs typeface="Courier New" panose="02070309020205020404" pitchFamily="49" charset="0"/>
              </a:rPr>
              <a:t>true</a:t>
            </a:r>
            <a:r>
              <a:rPr lang="en-US" sz="1400" b="0" dirty="0"/>
              <a:t> if they are equal - this is because they </a:t>
            </a:r>
            <a:r>
              <a:rPr lang="en-US" sz="1400" b="0" u="sng" dirty="0"/>
              <a:t>are not the same object</a:t>
            </a:r>
          </a:p>
          <a:p>
            <a:pPr marL="285750" indent="-285750">
              <a:buFont typeface="Arial" panose="020B0604020202020204" pitchFamily="34" charset="0"/>
              <a:buChar char="•"/>
            </a:pPr>
            <a:r>
              <a:rPr lang="en-US" sz="1400" b="0" u="sng" dirty="0"/>
              <a:t>i</a:t>
            </a:r>
            <a:r>
              <a:rPr lang="en-US" sz="1400" b="0" dirty="0"/>
              <a:t>f both variables literally point to the same object on the heap, then they would be equal</a:t>
            </a:r>
          </a:p>
          <a:p>
            <a:pPr marL="285750" indent="-285750">
              <a:buFont typeface="Arial" panose="020B0604020202020204" pitchFamily="34" charset="0"/>
              <a:buChar char="•"/>
            </a:pPr>
            <a:r>
              <a:rPr lang="en-US" sz="1400" b="0" dirty="0"/>
              <a:t>the one exception to this behavior is the </a:t>
            </a:r>
            <a:r>
              <a:rPr lang="en-US" sz="1400" b="0" dirty="0">
                <a:latin typeface="Courier New" panose="02070309020205020404" pitchFamily="49" charset="0"/>
                <a:cs typeface="Courier New" panose="02070309020205020404" pitchFamily="49" charset="0"/>
              </a:rPr>
              <a:t>string</a:t>
            </a:r>
            <a:r>
              <a:rPr lang="en-US" sz="1400" b="0" dirty="0"/>
              <a:t> type:</a:t>
            </a:r>
            <a:br>
              <a:rPr lang="en-US" sz="1400" b="0" dirty="0"/>
            </a:br>
            <a:r>
              <a:rPr lang="en-US" sz="1400" b="0" dirty="0"/>
              <a:t>it is a reference type, but the equality operators have been overridden to make them behave as if they were value types</a:t>
            </a:r>
          </a:p>
        </p:txBody>
      </p:sp>
      <p:sp>
        <p:nvSpPr>
          <p:cNvPr id="9" name="TextBox 8">
            <a:extLst>
              <a:ext uri="{FF2B5EF4-FFF2-40B4-BE49-F238E27FC236}">
                <a16:creationId xmlns:a16="http://schemas.microsoft.com/office/drawing/2014/main" id="{5F4CAC8F-17B4-40C0-A3E7-2FA103A4DC45}"/>
              </a:ext>
            </a:extLst>
          </p:cNvPr>
          <p:cNvSpPr txBox="1"/>
          <p:nvPr/>
        </p:nvSpPr>
        <p:spPr>
          <a:xfrm>
            <a:off x="7453389" y="2356026"/>
            <a:ext cx="4490960" cy="646331"/>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int a = 3;</a:t>
            </a:r>
          </a:p>
          <a:p>
            <a:r>
              <a:rPr lang="en-US" sz="1200" dirty="0">
                <a:latin typeface="Courier New" panose="02070309020205020404" pitchFamily="49" charset="0"/>
                <a:cs typeface="Courier New" panose="02070309020205020404" pitchFamily="49" charset="0"/>
              </a:rPr>
              <a:t>int b = 3;</a:t>
            </a:r>
          </a:p>
          <a:p>
            <a:r>
              <a:rPr lang="en-US" sz="1200" dirty="0">
                <a:latin typeface="Courier New" panose="02070309020205020404" pitchFamily="49" charset="0"/>
                <a:cs typeface="Courier New" panose="02070309020205020404" pitchFamily="49" charset="0"/>
              </a:rPr>
              <a:t>WriteLine($"a == b: {(a == b)}"); //true</a:t>
            </a:r>
          </a:p>
        </p:txBody>
      </p:sp>
      <p:sp>
        <p:nvSpPr>
          <p:cNvPr id="12" name="TextBox 11">
            <a:extLst>
              <a:ext uri="{FF2B5EF4-FFF2-40B4-BE49-F238E27FC236}">
                <a16:creationId xmlns:a16="http://schemas.microsoft.com/office/drawing/2014/main" id="{971EF494-4633-4D06-9462-369F60448F03}"/>
              </a:ext>
            </a:extLst>
          </p:cNvPr>
          <p:cNvSpPr txBox="1"/>
          <p:nvPr/>
        </p:nvSpPr>
        <p:spPr>
          <a:xfrm>
            <a:off x="7453389" y="3663951"/>
            <a:ext cx="4490960" cy="646331"/>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Person a = new() { Name = "Kevin" };</a:t>
            </a:r>
          </a:p>
          <a:p>
            <a:r>
              <a:rPr lang="en-US" sz="1200" dirty="0">
                <a:latin typeface="Courier New" panose="02070309020205020404" pitchFamily="49" charset="0"/>
                <a:cs typeface="Courier New" panose="02070309020205020404" pitchFamily="49" charset="0"/>
              </a:rPr>
              <a:t>Person b = new() { Name = "Kevin" };</a:t>
            </a:r>
          </a:p>
          <a:p>
            <a:r>
              <a:rPr lang="en-US" sz="1200" dirty="0">
                <a:latin typeface="Courier New" panose="02070309020205020404" pitchFamily="49" charset="0"/>
                <a:cs typeface="Courier New" panose="02070309020205020404" pitchFamily="49" charset="0"/>
              </a:rPr>
              <a:t>WriteLine($"a == b: {(a == b)}"); // false</a:t>
            </a:r>
          </a:p>
        </p:txBody>
      </p:sp>
      <p:sp>
        <p:nvSpPr>
          <p:cNvPr id="13" name="TextBox 12">
            <a:extLst>
              <a:ext uri="{FF2B5EF4-FFF2-40B4-BE49-F238E27FC236}">
                <a16:creationId xmlns:a16="http://schemas.microsoft.com/office/drawing/2014/main" id="{2858C035-CEA4-4657-9D3F-347FB54E341D}"/>
              </a:ext>
            </a:extLst>
          </p:cNvPr>
          <p:cNvSpPr txBox="1"/>
          <p:nvPr/>
        </p:nvSpPr>
        <p:spPr>
          <a:xfrm>
            <a:off x="7453389" y="4901045"/>
            <a:ext cx="4490960" cy="646331"/>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Person a = new() { Name = "Kevin" };</a:t>
            </a:r>
          </a:p>
          <a:p>
            <a:r>
              <a:rPr lang="en-US" sz="1200" dirty="0">
                <a:latin typeface="Courier New" panose="02070309020205020404" pitchFamily="49" charset="0"/>
                <a:cs typeface="Courier New" panose="02070309020205020404" pitchFamily="49" charset="0"/>
              </a:rPr>
              <a:t>Person b = a;</a:t>
            </a:r>
          </a:p>
          <a:p>
            <a:r>
              <a:rPr lang="en-US" sz="1200" dirty="0">
                <a:latin typeface="Courier New" panose="02070309020205020404" pitchFamily="49" charset="0"/>
                <a:cs typeface="Courier New" panose="02070309020205020404" pitchFamily="49" charset="0"/>
              </a:rPr>
              <a:t>WriteLine($"a == b: {(a == b)}"); // true</a:t>
            </a:r>
          </a:p>
        </p:txBody>
      </p:sp>
      <p:sp>
        <p:nvSpPr>
          <p:cNvPr id="14" name="TextBox 13">
            <a:extLst>
              <a:ext uri="{FF2B5EF4-FFF2-40B4-BE49-F238E27FC236}">
                <a16:creationId xmlns:a16="http://schemas.microsoft.com/office/drawing/2014/main" id="{AF2A68D4-C93D-4623-812A-B64536186DDD}"/>
              </a:ext>
            </a:extLst>
          </p:cNvPr>
          <p:cNvSpPr txBox="1"/>
          <p:nvPr/>
        </p:nvSpPr>
        <p:spPr>
          <a:xfrm>
            <a:off x="7453389" y="5959584"/>
            <a:ext cx="4490960" cy="646331"/>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string a = "Kevin";</a:t>
            </a:r>
          </a:p>
          <a:p>
            <a:r>
              <a:rPr lang="en-US" sz="1200" dirty="0">
                <a:latin typeface="Courier New" panose="02070309020205020404" pitchFamily="49" charset="0"/>
                <a:cs typeface="Courier New" panose="02070309020205020404" pitchFamily="49" charset="0"/>
              </a:rPr>
              <a:t>string b = "Kevin";</a:t>
            </a:r>
          </a:p>
          <a:p>
            <a:r>
              <a:rPr lang="en-US" sz="1200" dirty="0">
                <a:latin typeface="Courier New" panose="02070309020205020404" pitchFamily="49" charset="0"/>
                <a:cs typeface="Courier New" panose="02070309020205020404" pitchFamily="49" charset="0"/>
              </a:rPr>
              <a:t>WriteLine($"a == b: {(a == b)}"); // true</a:t>
            </a:r>
          </a:p>
        </p:txBody>
      </p:sp>
    </p:spTree>
    <p:extLst>
      <p:ext uri="{BB962C8B-B14F-4D97-AF65-F5344CB8AC3E}">
        <p14:creationId xmlns:p14="http://schemas.microsoft.com/office/powerpoint/2010/main" val="387634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647700"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Managing memory with reference and value types</a:t>
            </a:r>
          </a:p>
        </p:txBody>
      </p:sp>
      <p:sp>
        <p:nvSpPr>
          <p:cNvPr id="7" name="TextBox 6">
            <a:extLst>
              <a:ext uri="{FF2B5EF4-FFF2-40B4-BE49-F238E27FC236}">
                <a16:creationId xmlns:a16="http://schemas.microsoft.com/office/drawing/2014/main" id="{5B2F948C-847B-4F9F-BE5C-532A6E11840D}"/>
              </a:ext>
            </a:extLst>
          </p:cNvPr>
          <p:cNvSpPr txBox="1"/>
          <p:nvPr/>
        </p:nvSpPr>
        <p:spPr>
          <a:xfrm>
            <a:off x="8656320" y="178454"/>
            <a:ext cx="3288029"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Equality of types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995242"/>
            <a:ext cx="11583412" cy="209288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400" b="0" dirty="0"/>
              <a:t>you can implement something similar with your classes to make the equality operators return </a:t>
            </a:r>
            <a:r>
              <a:rPr lang="en-US" sz="1400" b="0" dirty="0">
                <a:latin typeface="Courier New" panose="02070309020205020404" pitchFamily="49" charset="0"/>
                <a:cs typeface="Courier New" panose="02070309020205020404" pitchFamily="49" charset="0"/>
              </a:rPr>
              <a:t>true</a:t>
            </a:r>
            <a:r>
              <a:rPr lang="en-US" sz="1400" b="0" dirty="0"/>
              <a:t> even if they are not the same object (same memory address on the heap) but instead if their fields have the same values</a:t>
            </a:r>
          </a:p>
          <a:p>
            <a:pPr>
              <a:lnSpc>
                <a:spcPct val="100000"/>
              </a:lnSpc>
            </a:pPr>
            <a:r>
              <a:rPr lang="en-US" sz="1400" b="0" dirty="0"/>
              <a:t>alternatively, use a </a:t>
            </a:r>
            <a:r>
              <a:rPr lang="en-US" sz="1400" b="0" dirty="0">
                <a:latin typeface="Courier New" panose="02070309020205020404" pitchFamily="49" charset="0"/>
                <a:cs typeface="Courier New" panose="02070309020205020404" pitchFamily="49" charset="0"/>
              </a:rPr>
              <a:t>record</a:t>
            </a:r>
            <a:r>
              <a:rPr lang="en-US" sz="1400" b="0" dirty="0"/>
              <a:t> class because one of their benefits is that they implement this behavior for you</a:t>
            </a:r>
          </a:p>
          <a:p>
            <a:pPr>
              <a:lnSpc>
                <a:spcPct val="100000"/>
              </a:lnSpc>
            </a:pPr>
            <a:endParaRPr lang="en-US" sz="1400" dirty="0"/>
          </a:p>
          <a:p>
            <a:pPr>
              <a:lnSpc>
                <a:spcPct val="100000"/>
              </a:lnSpc>
            </a:pPr>
            <a:r>
              <a:rPr lang="en-US" sz="1400" dirty="0"/>
              <a:t>Good Practice:</a:t>
            </a:r>
            <a:endParaRPr lang="en-US" sz="1400" b="0" dirty="0"/>
          </a:p>
        </p:txBody>
      </p:sp>
      <p:sp>
        <p:nvSpPr>
          <p:cNvPr id="15" name="TextBox 14">
            <a:extLst>
              <a:ext uri="{FF2B5EF4-FFF2-40B4-BE49-F238E27FC236}">
                <a16:creationId xmlns:a16="http://schemas.microsoft.com/office/drawing/2014/main" id="{7BA2EE26-860D-47BC-9672-AC5D7B9C98AB}"/>
              </a:ext>
            </a:extLst>
          </p:cNvPr>
          <p:cNvSpPr txBox="1"/>
          <p:nvPr/>
        </p:nvSpPr>
        <p:spPr>
          <a:xfrm>
            <a:off x="6719065" y="3360872"/>
            <a:ext cx="4695820" cy="187743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400" b="0" dirty="0"/>
              <a:t>use </a:t>
            </a:r>
            <a:r>
              <a:rPr lang="en-US" sz="1400" dirty="0"/>
              <a:t>class</a:t>
            </a:r>
            <a:r>
              <a:rPr lang="en-US" sz="1400" b="0" dirty="0"/>
              <a:t> if at least one of the following is true</a:t>
            </a:r>
          </a:p>
          <a:p>
            <a:pPr marL="285750" indent="-285750">
              <a:lnSpc>
                <a:spcPct val="100000"/>
              </a:lnSpc>
              <a:buFont typeface="Arial" panose="020B0604020202020204" pitchFamily="34" charset="0"/>
              <a:buChar char="•"/>
            </a:pPr>
            <a:r>
              <a:rPr lang="en-US" sz="1400" b="0" dirty="0"/>
              <a:t>your type uses more than 16 bytes of stack memory</a:t>
            </a:r>
          </a:p>
          <a:p>
            <a:pPr marL="285750" indent="-285750">
              <a:lnSpc>
                <a:spcPct val="100000"/>
              </a:lnSpc>
              <a:buFont typeface="Arial" panose="020B0604020202020204" pitchFamily="34" charset="0"/>
              <a:buChar char="•"/>
            </a:pPr>
            <a:r>
              <a:rPr lang="en-US" sz="1400" b="0" dirty="0"/>
              <a:t>it uses reference types for its fields</a:t>
            </a:r>
          </a:p>
          <a:p>
            <a:pPr marL="285750" indent="-285750">
              <a:lnSpc>
                <a:spcPct val="100000"/>
              </a:lnSpc>
              <a:buFont typeface="Arial" panose="020B0604020202020204" pitchFamily="34" charset="0"/>
              <a:buChar char="•"/>
            </a:pPr>
            <a:r>
              <a:rPr lang="en-US" sz="1400" b="0" dirty="0"/>
              <a:t>you might want to inherit from it</a:t>
            </a:r>
          </a:p>
        </p:txBody>
      </p:sp>
      <p:sp>
        <p:nvSpPr>
          <p:cNvPr id="16" name="TextBox 15">
            <a:extLst>
              <a:ext uri="{FF2B5EF4-FFF2-40B4-BE49-F238E27FC236}">
                <a16:creationId xmlns:a16="http://schemas.microsoft.com/office/drawing/2014/main" id="{2384D8BA-5325-42A5-9087-F6608E1644F8}"/>
              </a:ext>
            </a:extLst>
          </p:cNvPr>
          <p:cNvSpPr txBox="1"/>
          <p:nvPr/>
        </p:nvSpPr>
        <p:spPr>
          <a:xfrm>
            <a:off x="360937" y="3360873"/>
            <a:ext cx="5928657" cy="187743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400" b="0" dirty="0"/>
              <a:t>use </a:t>
            </a:r>
            <a:r>
              <a:rPr lang="en-US" sz="1400" dirty="0"/>
              <a:t>struct</a:t>
            </a:r>
            <a:r>
              <a:rPr lang="en-US" sz="1400" b="0" dirty="0"/>
              <a:t> when your type meets all this:</a:t>
            </a:r>
          </a:p>
          <a:p>
            <a:pPr marL="285750" indent="-285750">
              <a:lnSpc>
                <a:spcPct val="100000"/>
              </a:lnSpc>
              <a:buFont typeface="Arial" panose="020B0604020202020204" pitchFamily="34" charset="0"/>
              <a:buChar char="•"/>
            </a:pPr>
            <a:r>
              <a:rPr lang="en-US" sz="1400" b="0" dirty="0"/>
              <a:t>if the total bytes used by all the fields in your type is 16 bytes or less</a:t>
            </a:r>
          </a:p>
          <a:p>
            <a:pPr marL="285750" indent="-285750">
              <a:lnSpc>
                <a:spcPct val="100000"/>
              </a:lnSpc>
              <a:buFont typeface="Arial" panose="020B0604020202020204" pitchFamily="34" charset="0"/>
              <a:buChar char="•"/>
            </a:pPr>
            <a:r>
              <a:rPr lang="en-US" sz="1400" b="0" dirty="0"/>
              <a:t>your type only uses value types for its fields</a:t>
            </a:r>
          </a:p>
          <a:p>
            <a:pPr marL="285750" indent="-285750">
              <a:lnSpc>
                <a:spcPct val="100000"/>
              </a:lnSpc>
              <a:buFont typeface="Arial" panose="020B0604020202020204" pitchFamily="34" charset="0"/>
              <a:buChar char="•"/>
            </a:pPr>
            <a:r>
              <a:rPr lang="en-US" sz="1400" b="0" dirty="0"/>
              <a:t>you will never want to derive from your type</a:t>
            </a:r>
          </a:p>
        </p:txBody>
      </p:sp>
    </p:spTree>
    <p:extLst>
      <p:ext uri="{BB962C8B-B14F-4D97-AF65-F5344CB8AC3E}">
        <p14:creationId xmlns:p14="http://schemas.microsoft.com/office/powerpoint/2010/main" val="360497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45451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More about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6480048" y="178454"/>
            <a:ext cx="5464301"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Implementing functionality using methods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4176593"/>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instance methods are actions that an object does to itself</a:t>
            </a:r>
          </a:p>
          <a:p>
            <a:r>
              <a:rPr lang="en-US" sz="1400" b="0" dirty="0"/>
              <a:t>static methods are actions the type does</a:t>
            </a:r>
          </a:p>
          <a:p>
            <a:r>
              <a:rPr lang="en-US" sz="1400" b="0" dirty="0"/>
              <a:t>which you choose depends on what makes the most sense for the action</a:t>
            </a:r>
          </a:p>
          <a:p>
            <a:r>
              <a:rPr lang="en-US" sz="1400" b="0" dirty="0"/>
              <a:t>having both static and instance methods to perform similar actions often makes sense: </a:t>
            </a:r>
            <a:r>
              <a:rPr lang="en-US" sz="1400" b="0" dirty="0">
                <a:latin typeface="Courier New" panose="02070309020205020404" pitchFamily="49" charset="0"/>
                <a:cs typeface="Courier New" panose="02070309020205020404" pitchFamily="49" charset="0"/>
              </a:rPr>
              <a:t>string</a:t>
            </a:r>
            <a:r>
              <a:rPr lang="en-US" sz="1400" b="0" dirty="0"/>
              <a:t> has both a </a:t>
            </a:r>
            <a:r>
              <a:rPr lang="en-US" sz="1400" b="0" dirty="0">
                <a:latin typeface="Courier New" panose="02070309020205020404" pitchFamily="49" charset="0"/>
                <a:cs typeface="Courier New" panose="02070309020205020404" pitchFamily="49" charset="0"/>
              </a:rPr>
              <a:t>Compare</a:t>
            </a:r>
            <a:r>
              <a:rPr lang="en-US" sz="1400" b="0" dirty="0"/>
              <a:t> static method and a </a:t>
            </a:r>
            <a:r>
              <a:rPr lang="en-US" sz="1400" b="0" dirty="0" err="1">
                <a:latin typeface="Courier New" panose="02070309020205020404" pitchFamily="49" charset="0"/>
                <a:cs typeface="Courier New" panose="02070309020205020404" pitchFamily="49" charset="0"/>
              </a:rPr>
              <a:t>CompareTo</a:t>
            </a:r>
            <a:r>
              <a:rPr lang="en-US" sz="1400" b="0" dirty="0"/>
              <a:t> instance method, this puts the choice of how to use the functionality in the hands of the programmers using your type, giving them more flexibility</a:t>
            </a:r>
          </a:p>
          <a:p>
            <a:endParaRPr lang="en-US" sz="1400" b="0" dirty="0"/>
          </a:p>
          <a:p>
            <a:r>
              <a:rPr lang="en-US" sz="1400" b="0" dirty="0"/>
              <a:t>Example on implementing some functionality by using both static and instance methods…</a:t>
            </a:r>
          </a:p>
        </p:txBody>
      </p:sp>
      <p:sp>
        <p:nvSpPr>
          <p:cNvPr id="9" name="TextBox 8">
            <a:extLst>
              <a:ext uri="{FF2B5EF4-FFF2-40B4-BE49-F238E27FC236}">
                <a16:creationId xmlns:a16="http://schemas.microsoft.com/office/drawing/2014/main" id="{0A4A2805-1B0E-48AE-A818-CE6F7D98D332}"/>
              </a:ext>
            </a:extLst>
          </p:cNvPr>
          <p:cNvSpPr txBox="1"/>
          <p:nvPr/>
        </p:nvSpPr>
        <p:spPr>
          <a:xfrm>
            <a:off x="370968" y="5427034"/>
            <a:ext cx="11450063" cy="69871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NOTE: a method that creates a new object, or modifies an existing object, should return a reference to that object so that the caller can access the results.</a:t>
            </a:r>
          </a:p>
        </p:txBody>
      </p:sp>
    </p:spTree>
    <p:extLst>
      <p:ext uri="{BB962C8B-B14F-4D97-AF65-F5344CB8AC3E}">
        <p14:creationId xmlns:p14="http://schemas.microsoft.com/office/powerpoint/2010/main" val="3515370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647700"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Managing memory with reference and value types</a:t>
            </a:r>
          </a:p>
        </p:txBody>
      </p:sp>
      <p:sp>
        <p:nvSpPr>
          <p:cNvPr id="7" name="TextBox 6">
            <a:extLst>
              <a:ext uri="{FF2B5EF4-FFF2-40B4-BE49-F238E27FC236}">
                <a16:creationId xmlns:a16="http://schemas.microsoft.com/office/drawing/2014/main" id="{5B2F948C-847B-4F9F-BE5C-532A6E11840D}"/>
              </a:ext>
            </a:extLst>
          </p:cNvPr>
          <p:cNvSpPr txBox="1"/>
          <p:nvPr/>
        </p:nvSpPr>
        <p:spPr>
          <a:xfrm>
            <a:off x="8083296" y="178454"/>
            <a:ext cx="386105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Working with record struct types</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7" y="755226"/>
            <a:ext cx="11583412" cy="3785652"/>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beginning with C# 9, you use the </a:t>
            </a:r>
            <a:r>
              <a:rPr lang="en-US" sz="1600" dirty="0">
                <a:latin typeface="Courier New" panose="02070309020205020404" pitchFamily="49" charset="0"/>
                <a:cs typeface="Courier New" panose="02070309020205020404" pitchFamily="49" charset="0"/>
              </a:rPr>
              <a:t>record</a:t>
            </a:r>
            <a:r>
              <a:rPr lang="en-US" sz="1600" dirty="0">
                <a:latin typeface="Arial" panose="020B0604020202020204" pitchFamily="34" charset="0"/>
                <a:cs typeface="Arial" panose="020B0604020202020204" pitchFamily="34" charset="0"/>
              </a:rPr>
              <a:t> keyword to define a reference type that provides built-in functionality for encapsulating data</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C# 10 allows the </a:t>
            </a:r>
            <a:r>
              <a:rPr lang="en-US" sz="1600" dirty="0">
                <a:latin typeface="Courier New" panose="02070309020205020404" pitchFamily="49" charset="0"/>
                <a:cs typeface="Courier New" panose="02070309020205020404" pitchFamily="49" charset="0"/>
              </a:rPr>
              <a:t>record class </a:t>
            </a:r>
            <a:r>
              <a:rPr lang="en-US" sz="1600" dirty="0">
                <a:latin typeface="Arial" panose="020B0604020202020204" pitchFamily="34" charset="0"/>
                <a:cs typeface="Arial" panose="020B0604020202020204" pitchFamily="34" charset="0"/>
              </a:rPr>
              <a:t>syntax as a synonym to clarify a reference type, and </a:t>
            </a:r>
            <a:r>
              <a:rPr lang="en-US" sz="1600" dirty="0">
                <a:latin typeface="Courier New" panose="02070309020205020404" pitchFamily="49" charset="0"/>
                <a:cs typeface="Courier New" panose="02070309020205020404" pitchFamily="49" charset="0"/>
              </a:rPr>
              <a:t>record struct </a:t>
            </a:r>
            <a:r>
              <a:rPr lang="en-US" sz="1600" dirty="0">
                <a:latin typeface="Arial" panose="020B0604020202020204" pitchFamily="34" charset="0"/>
                <a:cs typeface="Arial" panose="020B0604020202020204" pitchFamily="34" charset="0"/>
              </a:rPr>
              <a:t>to define a value type with similar functionality</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you can create record types with immutable properties by using positional parameters or standard property syntax</a:t>
            </a:r>
          </a:p>
          <a:p>
            <a:endParaRPr lang="en-US" sz="1600" dirty="0">
              <a:latin typeface="Arial" panose="020B0604020202020204" pitchFamily="34" charset="0"/>
              <a:cs typeface="Arial" panose="020B0604020202020204" pitchFamily="34" charset="0"/>
            </a:endParaRPr>
          </a:p>
          <a:p>
            <a:r>
              <a:rPr lang="en-US" sz="1600" dirty="0">
                <a:latin typeface="Courier New" panose="02070309020205020404" pitchFamily="49" charset="0"/>
                <a:cs typeface="Courier New" panose="02070309020205020404" pitchFamily="49" charset="0"/>
              </a:rPr>
              <a:t>record class </a:t>
            </a:r>
            <a:r>
              <a:rPr lang="en-US" sz="1600" dirty="0">
                <a:latin typeface="Arial" panose="020B0604020202020204" pitchFamily="34" charset="0"/>
                <a:cs typeface="Arial" panose="020B0604020202020204" pitchFamily="34" charset="0"/>
              </a:rPr>
              <a:t>is a reference type while </a:t>
            </a:r>
            <a:r>
              <a:rPr lang="en-US" sz="1600" dirty="0">
                <a:latin typeface="Courier New" panose="02070309020205020404" pitchFamily="49" charset="0"/>
                <a:cs typeface="Courier New" panose="02070309020205020404" pitchFamily="49" charset="0"/>
              </a:rPr>
              <a:t>record struct </a:t>
            </a:r>
            <a:r>
              <a:rPr lang="en-US" sz="1600" dirty="0">
                <a:latin typeface="Arial" panose="020B0604020202020204" pitchFamily="34" charset="0"/>
                <a:cs typeface="Arial" panose="020B0604020202020204" pitchFamily="34" charset="0"/>
              </a:rPr>
              <a:t>the compiler generates several methods for both:</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an override of </a:t>
            </a:r>
            <a:r>
              <a:rPr lang="en-US" sz="1600" dirty="0" err="1">
                <a:latin typeface="Courier New" panose="02070309020205020404" pitchFamily="49" charset="0"/>
                <a:cs typeface="Courier New" panose="02070309020205020404" pitchFamily="49" charset="0"/>
              </a:rPr>
              <a:t>Object.Equals</a:t>
            </a:r>
            <a:r>
              <a:rPr lang="en-US" sz="1600" dirty="0">
                <a:latin typeface="Courier New" panose="02070309020205020404" pitchFamily="49" charset="0"/>
                <a:cs typeface="Courier New" panose="02070309020205020404" pitchFamily="49" charset="0"/>
              </a:rPr>
              <a:t>(Object)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 virtual </a:t>
            </a:r>
            <a:r>
              <a:rPr lang="en-US" sz="1600" dirty="0">
                <a:latin typeface="Courier New" panose="02070309020205020404" pitchFamily="49" charset="0"/>
                <a:cs typeface="Courier New" panose="02070309020205020404" pitchFamily="49" charset="0"/>
              </a:rPr>
              <a:t>Equals</a:t>
            </a:r>
            <a:r>
              <a:rPr lang="en-US" sz="1600" dirty="0">
                <a:latin typeface="Arial" panose="020B0604020202020204" pitchFamily="34" charset="0"/>
                <a:cs typeface="Arial" panose="020B0604020202020204" pitchFamily="34" charset="0"/>
              </a:rPr>
              <a:t> method whose parameter is the record type.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an override of </a:t>
            </a:r>
            <a:r>
              <a:rPr lang="en-US" sz="1600" dirty="0" err="1">
                <a:latin typeface="Courier New" panose="02070309020205020404" pitchFamily="49" charset="0"/>
                <a:cs typeface="Courier New" panose="02070309020205020404" pitchFamily="49" charset="0"/>
              </a:rPr>
              <a:t>Object.GetHashCode</a:t>
            </a:r>
            <a:r>
              <a:rPr lang="en-US" sz="1600" dirty="0">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methods for operator </a:t>
            </a:r>
            <a:r>
              <a:rPr lang="en-US" sz="1600" dirty="0">
                <a:latin typeface="Courier New" panose="02070309020205020404" pitchFamily="49" charset="0"/>
                <a:cs typeface="Courier New" panose="02070309020205020404" pitchFamily="49" charset="0"/>
              </a:rPr>
              <a:t>==</a:t>
            </a:r>
            <a:r>
              <a:rPr lang="en-US" sz="1600" dirty="0">
                <a:latin typeface="Arial" panose="020B0604020202020204" pitchFamily="34" charset="0"/>
                <a:cs typeface="Arial" panose="020B0604020202020204" pitchFamily="34" charset="0"/>
              </a:rPr>
              <a:t> and operator </a:t>
            </a:r>
            <a:r>
              <a:rPr lang="en-US" sz="1600" dirty="0">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record types implement </a:t>
            </a:r>
            <a:r>
              <a:rPr lang="en-US" sz="1600" dirty="0" err="1">
                <a:latin typeface="Courier New" panose="02070309020205020404" pitchFamily="49" charset="0"/>
                <a:cs typeface="Courier New" panose="02070309020205020404" pitchFamily="49" charset="0"/>
              </a:rPr>
              <a:t>System.IEquatable</a:t>
            </a:r>
            <a:r>
              <a:rPr lang="en-US" sz="1600" dirty="0">
                <a:latin typeface="Courier New" panose="02070309020205020404" pitchFamily="49" charset="0"/>
                <a:cs typeface="Courier New" panose="02070309020205020404" pitchFamily="49" charset="0"/>
              </a:rPr>
              <a:t>&lt;T&gt;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an override of </a:t>
            </a:r>
            <a:r>
              <a:rPr lang="en-US" sz="1600" dirty="0" err="1">
                <a:latin typeface="Courier New" panose="02070309020205020404" pitchFamily="49" charset="0"/>
                <a:cs typeface="Courier New" panose="02070309020205020404" pitchFamily="49" charset="0"/>
              </a:rPr>
              <a:t>Object.ToString</a:t>
            </a:r>
            <a:r>
              <a:rPr lang="en-US" sz="1600" dirty="0">
                <a:latin typeface="Courier New" panose="02070309020205020404" pitchFamily="49" charset="0"/>
                <a:cs typeface="Courier New" panose="02070309020205020404" pitchFamily="49" charset="0"/>
              </a:rPr>
              <a:t>()</a:t>
            </a:r>
            <a:endParaRPr lang="it-IT"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63149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647700"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Managing memory with reference and value types</a:t>
            </a:r>
          </a:p>
        </p:txBody>
      </p:sp>
      <p:sp>
        <p:nvSpPr>
          <p:cNvPr id="7" name="TextBox 6">
            <a:extLst>
              <a:ext uri="{FF2B5EF4-FFF2-40B4-BE49-F238E27FC236}">
                <a16:creationId xmlns:a16="http://schemas.microsoft.com/office/drawing/2014/main" id="{5B2F948C-847B-4F9F-BE5C-532A6E11840D}"/>
              </a:ext>
            </a:extLst>
          </p:cNvPr>
          <p:cNvSpPr txBox="1"/>
          <p:nvPr/>
        </p:nvSpPr>
        <p:spPr>
          <a:xfrm>
            <a:off x="8083296" y="178454"/>
            <a:ext cx="386105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Releasing unmanaged resources</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7" y="1584282"/>
            <a:ext cx="11583412" cy="3293209"/>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we saw that constructors can be used to initialize fields and that a type may have multiple constructors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imagine that a </a:t>
            </a:r>
            <a:r>
              <a:rPr lang="en-US" sz="1600" b="1" dirty="0">
                <a:latin typeface="Arial" panose="020B0604020202020204" pitchFamily="34" charset="0"/>
                <a:cs typeface="Arial" panose="020B0604020202020204" pitchFamily="34" charset="0"/>
              </a:rPr>
              <a:t>constructor</a:t>
            </a:r>
            <a:r>
              <a:rPr lang="en-US" sz="1600" dirty="0">
                <a:latin typeface="Arial" panose="020B0604020202020204" pitchFamily="34" charset="0"/>
                <a:cs typeface="Arial" panose="020B0604020202020204" pitchFamily="34" charset="0"/>
              </a:rPr>
              <a:t> allocates an unmanaged resource: that is, anything that is not controlled by .NET, such as a file or mutex under the control of the operating system</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unmanaged resource must be manually released because .NET cannot do it for us using its automatic garbage collection feature</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each type can have a single </a:t>
            </a:r>
            <a:r>
              <a:rPr lang="en-US" sz="1600" b="1" dirty="0">
                <a:latin typeface="Arial" panose="020B0604020202020204" pitchFamily="34" charset="0"/>
                <a:cs typeface="Arial" panose="020B0604020202020204" pitchFamily="34" charset="0"/>
              </a:rPr>
              <a:t>finalizer</a:t>
            </a:r>
            <a:r>
              <a:rPr lang="en-US" sz="1600" dirty="0">
                <a:latin typeface="Arial" panose="020B0604020202020204" pitchFamily="34" charset="0"/>
                <a:cs typeface="Arial" panose="020B0604020202020204" pitchFamily="34" charset="0"/>
              </a:rPr>
              <a:t> (aka </a:t>
            </a:r>
            <a:r>
              <a:rPr lang="en-US" sz="1600" b="1" dirty="0">
                <a:latin typeface="Arial" panose="020B0604020202020204" pitchFamily="34" charset="0"/>
                <a:cs typeface="Arial" panose="020B0604020202020204" pitchFamily="34" charset="0"/>
              </a:rPr>
              <a:t>destructor</a:t>
            </a:r>
            <a:r>
              <a:rPr lang="en-US" sz="1600" dirty="0">
                <a:latin typeface="Arial" panose="020B0604020202020204" pitchFamily="34" charset="0"/>
                <a:cs typeface="Arial" panose="020B0604020202020204" pitchFamily="34" charset="0"/>
              </a:rPr>
              <a:t>) that will be called by the .NET runtime when the resources need to be released</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 finalizer has the same name as a constructor but it is prefixed with a tilde, </a:t>
            </a:r>
            <a:r>
              <a:rPr lang="en-US" sz="1600" dirty="0">
                <a:latin typeface="Courier New" panose="02070309020205020404" pitchFamily="49" charset="0"/>
                <a:cs typeface="Courier New" panose="02070309020205020404" pitchFamily="49" charset="0"/>
              </a:rPr>
              <a:t>~</a:t>
            </a:r>
            <a:r>
              <a:rPr lang="en-US" sz="1600" dirty="0">
                <a:latin typeface="Arial" panose="020B0604020202020204" pitchFamily="34" charset="0"/>
                <a:cs typeface="Arial" panose="020B0604020202020204" pitchFamily="34" charset="0"/>
              </a:rPr>
              <a:t>.</a:t>
            </a:r>
            <a:endParaRPr lang="it-I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4979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647700"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Managing memory with reference and value types</a:t>
            </a:r>
          </a:p>
        </p:txBody>
      </p:sp>
      <p:sp>
        <p:nvSpPr>
          <p:cNvPr id="7" name="TextBox 6">
            <a:extLst>
              <a:ext uri="{FF2B5EF4-FFF2-40B4-BE49-F238E27FC236}">
                <a16:creationId xmlns:a16="http://schemas.microsoft.com/office/drawing/2014/main" id="{5B2F948C-847B-4F9F-BE5C-532A6E11840D}"/>
              </a:ext>
            </a:extLst>
          </p:cNvPr>
          <p:cNvSpPr txBox="1"/>
          <p:nvPr/>
        </p:nvSpPr>
        <p:spPr>
          <a:xfrm>
            <a:off x="8083296" y="178454"/>
            <a:ext cx="386105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Releasing unmanaged resources</a:t>
            </a:r>
          </a:p>
        </p:txBody>
      </p:sp>
      <p:sp>
        <p:nvSpPr>
          <p:cNvPr id="13" name="TextBox 12">
            <a:extLst>
              <a:ext uri="{FF2B5EF4-FFF2-40B4-BE49-F238E27FC236}">
                <a16:creationId xmlns:a16="http://schemas.microsoft.com/office/drawing/2014/main" id="{0116EBA6-B04F-4107-873E-A427554F3909}"/>
              </a:ext>
            </a:extLst>
          </p:cNvPr>
          <p:cNvSpPr txBox="1"/>
          <p:nvPr/>
        </p:nvSpPr>
        <p:spPr>
          <a:xfrm>
            <a:off x="5224272" y="958933"/>
            <a:ext cx="6720077" cy="1569660"/>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this code example is the minimum you should do when working with unmanaged resources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problem with only providing a finalizer is that the .NET garbage collector requires two garbage collections to completely release the allocated resources for this type</a:t>
            </a:r>
          </a:p>
        </p:txBody>
      </p:sp>
      <p:sp>
        <p:nvSpPr>
          <p:cNvPr id="6" name="TextBox 5">
            <a:extLst>
              <a:ext uri="{FF2B5EF4-FFF2-40B4-BE49-F238E27FC236}">
                <a16:creationId xmlns:a16="http://schemas.microsoft.com/office/drawing/2014/main" id="{6F556DBB-69C4-4E76-AF53-AF93BE0C36DA}"/>
              </a:ext>
            </a:extLst>
          </p:cNvPr>
          <p:cNvSpPr txBox="1"/>
          <p:nvPr/>
        </p:nvSpPr>
        <p:spPr>
          <a:xfrm>
            <a:off x="360937" y="958933"/>
            <a:ext cx="4490960" cy="2123658"/>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public class Animal</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public Animal() // constructor</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 allocate any unmanaged resources</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~Animal() // Finalizer aka destructor</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 deallocate any unmanaged resources</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63B123EF-EF58-4F4E-9E1B-6817AA769096}"/>
              </a:ext>
            </a:extLst>
          </p:cNvPr>
          <p:cNvSpPr txBox="1"/>
          <p:nvPr/>
        </p:nvSpPr>
        <p:spPr>
          <a:xfrm>
            <a:off x="360937" y="3442255"/>
            <a:ext cx="11583411" cy="1524007"/>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though optional, it is recommended to also provide a method to allow a developer who uses your type to explicitly release resources so that the garbage collector can release managed parts of an unmanaged resource, such as a file, immediately and deterministically, and then release the managed memory part of the object in a single garbage collection instead of two rounds of garbage collection</a:t>
            </a:r>
          </a:p>
        </p:txBody>
      </p:sp>
    </p:spTree>
    <p:extLst>
      <p:ext uri="{BB962C8B-B14F-4D97-AF65-F5344CB8AC3E}">
        <p14:creationId xmlns:p14="http://schemas.microsoft.com/office/powerpoint/2010/main" val="1568704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647700"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Managing memory with reference and value types</a:t>
            </a:r>
          </a:p>
        </p:txBody>
      </p:sp>
      <p:sp>
        <p:nvSpPr>
          <p:cNvPr id="7" name="TextBox 6">
            <a:extLst>
              <a:ext uri="{FF2B5EF4-FFF2-40B4-BE49-F238E27FC236}">
                <a16:creationId xmlns:a16="http://schemas.microsoft.com/office/drawing/2014/main" id="{5B2F948C-847B-4F9F-BE5C-532A6E11840D}"/>
              </a:ext>
            </a:extLst>
          </p:cNvPr>
          <p:cNvSpPr txBox="1"/>
          <p:nvPr/>
        </p:nvSpPr>
        <p:spPr>
          <a:xfrm>
            <a:off x="8083296" y="178454"/>
            <a:ext cx="386105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Releasing unmanaged resources</a:t>
            </a:r>
          </a:p>
        </p:txBody>
      </p:sp>
      <p:sp>
        <p:nvSpPr>
          <p:cNvPr id="6" name="TextBox 5">
            <a:extLst>
              <a:ext uri="{FF2B5EF4-FFF2-40B4-BE49-F238E27FC236}">
                <a16:creationId xmlns:a16="http://schemas.microsoft.com/office/drawing/2014/main" id="{6F556DBB-69C4-4E76-AF53-AF93BE0C36DA}"/>
              </a:ext>
            </a:extLst>
          </p:cNvPr>
          <p:cNvSpPr txBox="1"/>
          <p:nvPr/>
        </p:nvSpPr>
        <p:spPr>
          <a:xfrm>
            <a:off x="360936" y="958933"/>
            <a:ext cx="11583413" cy="5632311"/>
          </a:xfrm>
          <a:prstGeom prst="rect">
            <a:avLst/>
          </a:prstGeom>
          <a:solidFill>
            <a:schemeClr val="tx1">
              <a:lumMod val="65000"/>
            </a:schemeClr>
          </a:solidFill>
        </p:spPr>
        <p:txBody>
          <a:bodyPr wrap="square">
            <a:spAutoFit/>
          </a:bodyPr>
          <a:lstStyle/>
          <a:p>
            <a:r>
              <a:rPr lang="en-US" sz="1200">
                <a:latin typeface="Courier New" panose="02070309020205020404" pitchFamily="49" charset="0"/>
                <a:cs typeface="Courier New" panose="02070309020205020404" pitchFamily="49" charset="0"/>
              </a:rPr>
              <a:t>public class Animal : IDisposable</a:t>
            </a:r>
          </a:p>
          <a:p>
            <a:r>
              <a:rPr lang="en-US" sz="1200">
                <a:latin typeface="Courier New" panose="02070309020205020404" pitchFamily="49" charset="0"/>
                <a:cs typeface="Courier New" panose="02070309020205020404" pitchFamily="49" charset="0"/>
              </a:rPr>
              <a:t>{</a:t>
            </a:r>
          </a:p>
          <a:p>
            <a:r>
              <a:rPr lang="en-US" sz="1200">
                <a:latin typeface="Courier New" panose="02070309020205020404" pitchFamily="49" charset="0"/>
                <a:cs typeface="Courier New" panose="02070309020205020404" pitchFamily="49" charset="0"/>
              </a:rPr>
              <a:t>  public Animal()</a:t>
            </a:r>
          </a:p>
          <a:p>
            <a:r>
              <a:rPr lang="en-US" sz="1200">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    // allocate unmanaged resource</a:t>
            </a:r>
          </a:p>
          <a:p>
            <a:r>
              <a:rPr lang="en-US" sz="1200">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  ~Animal() // Finalizer</a:t>
            </a:r>
          </a:p>
          <a:p>
            <a:r>
              <a:rPr lang="en-US" sz="1200">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    Dispose(false);</a:t>
            </a:r>
          </a:p>
          <a:p>
            <a:r>
              <a:rPr lang="en-US" sz="1200">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  bool disposed = false; // have resources been released?</a:t>
            </a:r>
          </a:p>
          <a:p>
            <a:r>
              <a:rPr lang="en-US" sz="1200">
                <a:latin typeface="Courier New" panose="02070309020205020404" pitchFamily="49" charset="0"/>
                <a:cs typeface="Courier New" panose="02070309020205020404" pitchFamily="49" charset="0"/>
              </a:rPr>
              <a:t>  public void Dispose()</a:t>
            </a:r>
          </a:p>
          <a:p>
            <a:r>
              <a:rPr lang="en-US" sz="1200">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    Dispose(true);</a:t>
            </a:r>
          </a:p>
          <a:p>
            <a:r>
              <a:rPr lang="en-US" sz="1200">
                <a:latin typeface="Courier New" panose="02070309020205020404" pitchFamily="49" charset="0"/>
                <a:cs typeface="Courier New" panose="02070309020205020404" pitchFamily="49" charset="0"/>
              </a:rPr>
              <a:t>    // tell garbage collector it does not need to call the finalizer</a:t>
            </a:r>
          </a:p>
          <a:p>
            <a:r>
              <a:rPr lang="en-US" sz="1200">
                <a:latin typeface="Courier New" panose="02070309020205020404" pitchFamily="49" charset="0"/>
                <a:cs typeface="Courier New" panose="02070309020205020404" pitchFamily="49" charset="0"/>
              </a:rPr>
              <a:t>    GC.SuppressFinalize(this); </a:t>
            </a:r>
          </a:p>
          <a:p>
            <a:r>
              <a:rPr lang="en-US" sz="1200">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  protected virtual void Dispose(bool disposing)</a:t>
            </a:r>
          </a:p>
          <a:p>
            <a:r>
              <a:rPr lang="en-US" sz="1200">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    if (disposed) return;</a:t>
            </a:r>
          </a:p>
          <a:p>
            <a:r>
              <a:rPr lang="en-US" sz="1200">
                <a:latin typeface="Courier New" panose="02070309020205020404" pitchFamily="49" charset="0"/>
                <a:cs typeface="Courier New" panose="02070309020205020404" pitchFamily="49" charset="0"/>
              </a:rPr>
              <a:t>    // deallocate the *unmanaged* resource</a:t>
            </a:r>
          </a:p>
          <a:p>
            <a:r>
              <a:rPr lang="en-US" sz="1200">
                <a:latin typeface="Courier New" panose="02070309020205020404" pitchFamily="49" charset="0"/>
                <a:cs typeface="Courier New" panose="02070309020205020404" pitchFamily="49" charset="0"/>
              </a:rPr>
              <a:t>    // ...</a:t>
            </a:r>
          </a:p>
          <a:p>
            <a:r>
              <a:rPr lang="en-US" sz="1200">
                <a:latin typeface="Courier New" panose="02070309020205020404" pitchFamily="49" charset="0"/>
                <a:cs typeface="Courier New" panose="02070309020205020404" pitchFamily="49" charset="0"/>
              </a:rPr>
              <a:t>    if (disposing)</a:t>
            </a:r>
          </a:p>
          <a:p>
            <a:r>
              <a:rPr lang="en-US" sz="1200">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      // deallocate any other *managed* resources</a:t>
            </a:r>
          </a:p>
          <a:p>
            <a:r>
              <a:rPr lang="en-US" sz="1200">
                <a:latin typeface="Courier New" panose="02070309020205020404" pitchFamily="49" charset="0"/>
                <a:cs typeface="Courier New" panose="02070309020205020404" pitchFamily="49" charset="0"/>
              </a:rPr>
              <a:t>      // ...</a:t>
            </a:r>
          </a:p>
          <a:p>
            <a:r>
              <a:rPr lang="en-US" sz="1200">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    disposed = true;</a:t>
            </a:r>
          </a:p>
          <a:p>
            <a:r>
              <a:rPr lang="en-US" sz="1200">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cxnSp>
        <p:nvCxnSpPr>
          <p:cNvPr id="8" name="Straight Arrow Connector 7">
            <a:extLst>
              <a:ext uri="{FF2B5EF4-FFF2-40B4-BE49-F238E27FC236}">
                <a16:creationId xmlns:a16="http://schemas.microsoft.com/office/drawing/2014/main" id="{13F1AAAA-69CC-496C-BE66-ECACBCBFFCC7}"/>
              </a:ext>
            </a:extLst>
          </p:cNvPr>
          <p:cNvCxnSpPr>
            <a:cxnSpLocks/>
          </p:cNvCxnSpPr>
          <p:nvPr/>
        </p:nvCxnSpPr>
        <p:spPr>
          <a:xfrm flipH="1">
            <a:off x="4937760" y="3429000"/>
            <a:ext cx="3346704" cy="795528"/>
          </a:xfrm>
          <a:prstGeom prst="straightConnector1">
            <a:avLst/>
          </a:prstGeom>
          <a:ln w="381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478AC42-CF9D-407D-83B3-3FC980E1DC32}"/>
              </a:ext>
            </a:extLst>
          </p:cNvPr>
          <p:cNvCxnSpPr>
            <a:cxnSpLocks/>
          </p:cNvCxnSpPr>
          <p:nvPr/>
        </p:nvCxnSpPr>
        <p:spPr>
          <a:xfrm flipH="1">
            <a:off x="2621281" y="2481072"/>
            <a:ext cx="5614415" cy="621792"/>
          </a:xfrm>
          <a:prstGeom prst="straightConnector1">
            <a:avLst/>
          </a:prstGeom>
          <a:ln w="381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AB0964D-D700-4957-AE9D-47F97905AB14}"/>
              </a:ext>
            </a:extLst>
          </p:cNvPr>
          <p:cNvSpPr txBox="1"/>
          <p:nvPr/>
        </p:nvSpPr>
        <p:spPr>
          <a:xfrm>
            <a:off x="8083297" y="1665353"/>
            <a:ext cx="3705604" cy="2677656"/>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There are two Dispose methods, one public and one protected:</a:t>
            </a:r>
          </a:p>
          <a:p>
            <a:pPr marL="171450" indent="-171450">
              <a:buFont typeface="Arial" panose="020B0604020202020204" pitchFamily="34" charset="0"/>
              <a:buChar char="•"/>
            </a:pPr>
            <a:r>
              <a:rPr lang="en-US" sz="1200" dirty="0">
                <a:latin typeface="Courier New" panose="02070309020205020404" pitchFamily="49" charset="0"/>
                <a:cs typeface="Courier New" panose="02070309020205020404" pitchFamily="49" charset="0"/>
              </a:rPr>
              <a:t>public void Dispose </a:t>
            </a:r>
            <a:r>
              <a:rPr lang="en-US" sz="1200" dirty="0">
                <a:latin typeface="Arial" panose="020B0604020202020204" pitchFamily="34" charset="0"/>
                <a:cs typeface="Arial" panose="020B0604020202020204" pitchFamily="34" charset="0"/>
              </a:rPr>
              <a:t>method will be called by a developer using your type: when called, both unmanaged and managed resources need to be deallocated</a:t>
            </a:r>
          </a:p>
          <a:p>
            <a:pPr marL="171450" indent="-171450">
              <a:buFont typeface="Arial" panose="020B0604020202020204" pitchFamily="34" charset="0"/>
              <a:buChar char="•"/>
            </a:pPr>
            <a:r>
              <a:rPr lang="en-US" sz="1200" dirty="0">
                <a:latin typeface="Courier New" panose="02070309020205020404" pitchFamily="49" charset="0"/>
                <a:cs typeface="Courier New" panose="02070309020205020404" pitchFamily="49" charset="0"/>
              </a:rPr>
              <a:t>protected virtual void Dispose </a:t>
            </a:r>
            <a:r>
              <a:rPr lang="en-US" sz="1200" dirty="0">
                <a:latin typeface="Arial" panose="020B0604020202020204" pitchFamily="34" charset="0"/>
                <a:cs typeface="Arial" panose="020B0604020202020204" pitchFamily="34" charset="0"/>
              </a:rPr>
              <a:t>method with a bool parameter is used internally to implement the deallocation of resources</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it needs to check the </a:t>
            </a:r>
            <a:r>
              <a:rPr lang="en-US" sz="1200" dirty="0">
                <a:latin typeface="Courier New" panose="02070309020205020404" pitchFamily="49" charset="0"/>
                <a:cs typeface="Courier New" panose="02070309020205020404" pitchFamily="49" charset="0"/>
              </a:rPr>
              <a:t>disposing</a:t>
            </a:r>
            <a:r>
              <a:rPr lang="en-US" sz="1200" dirty="0">
                <a:latin typeface="Arial" panose="020B0604020202020204" pitchFamily="34" charset="0"/>
                <a:cs typeface="Arial" panose="020B0604020202020204" pitchFamily="34" charset="0"/>
              </a:rPr>
              <a:t> parameter and </a:t>
            </a:r>
            <a:r>
              <a:rPr lang="en-US" sz="1200" dirty="0">
                <a:latin typeface="Courier New" panose="02070309020205020404" pitchFamily="49" charset="0"/>
                <a:cs typeface="Courier New" panose="02070309020205020404" pitchFamily="49" charset="0"/>
              </a:rPr>
              <a:t>disposed</a:t>
            </a:r>
            <a:r>
              <a:rPr lang="en-US" sz="1200" dirty="0">
                <a:latin typeface="Arial" panose="020B0604020202020204" pitchFamily="34" charset="0"/>
                <a:cs typeface="Arial" panose="020B0604020202020204" pitchFamily="34" charset="0"/>
              </a:rPr>
              <a:t> field because if the finalizer thread has already run and it called the </a:t>
            </a:r>
            <a:r>
              <a:rPr lang="en-US" sz="1200" dirty="0">
                <a:latin typeface="Courier New" panose="02070309020205020404" pitchFamily="49" charset="0"/>
                <a:cs typeface="Courier New" panose="02070309020205020404" pitchFamily="49" charset="0"/>
              </a:rPr>
              <a:t>~Animal </a:t>
            </a:r>
            <a:r>
              <a:rPr lang="en-US" sz="1200" dirty="0">
                <a:latin typeface="Arial" panose="020B0604020202020204" pitchFamily="34" charset="0"/>
                <a:cs typeface="Arial" panose="020B0604020202020204" pitchFamily="34" charset="0"/>
              </a:rPr>
              <a:t>method, then only unmanaged resources need to be deallocated</a:t>
            </a:r>
          </a:p>
        </p:txBody>
      </p:sp>
      <p:sp>
        <p:nvSpPr>
          <p:cNvPr id="19" name="TextBox 18">
            <a:extLst>
              <a:ext uri="{FF2B5EF4-FFF2-40B4-BE49-F238E27FC236}">
                <a16:creationId xmlns:a16="http://schemas.microsoft.com/office/drawing/2014/main" id="{6E07E4DF-B692-4A8C-8DC1-8BEFF3B5C97E}"/>
              </a:ext>
            </a:extLst>
          </p:cNvPr>
          <p:cNvSpPr txBox="1"/>
          <p:nvPr/>
        </p:nvSpPr>
        <p:spPr>
          <a:xfrm>
            <a:off x="8083297" y="4625003"/>
            <a:ext cx="3705604" cy="830997"/>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the call to </a:t>
            </a:r>
            <a:r>
              <a:rPr lang="en-US" sz="1200" dirty="0" err="1">
                <a:latin typeface="Courier New" panose="02070309020205020404" pitchFamily="49" charset="0"/>
                <a:cs typeface="Courier New" panose="02070309020205020404" pitchFamily="49" charset="0"/>
              </a:rPr>
              <a:t>GC.SuppressFinalize</a:t>
            </a:r>
            <a:r>
              <a:rPr lang="en-US" sz="1200" dirty="0">
                <a:latin typeface="Courier New" panose="02070309020205020404" pitchFamily="49" charset="0"/>
                <a:cs typeface="Courier New" panose="02070309020205020404" pitchFamily="49" charset="0"/>
              </a:rPr>
              <a:t>(this) </a:t>
            </a:r>
            <a:r>
              <a:rPr lang="en-US" sz="1200" dirty="0">
                <a:latin typeface="Arial" panose="020B0604020202020204" pitchFamily="34" charset="0"/>
                <a:cs typeface="Arial" panose="020B0604020202020204" pitchFamily="34" charset="0"/>
              </a:rPr>
              <a:t>is what notifies the garbage collector that it no longer needs to run the finalizer, and removes the need for a second garbage collection.</a:t>
            </a:r>
          </a:p>
        </p:txBody>
      </p:sp>
      <p:cxnSp>
        <p:nvCxnSpPr>
          <p:cNvPr id="20" name="Straight Arrow Connector 19">
            <a:extLst>
              <a:ext uri="{FF2B5EF4-FFF2-40B4-BE49-F238E27FC236}">
                <a16:creationId xmlns:a16="http://schemas.microsoft.com/office/drawing/2014/main" id="{0776CC0D-12B8-4A30-B1AF-90A9B88924EE}"/>
              </a:ext>
            </a:extLst>
          </p:cNvPr>
          <p:cNvCxnSpPr>
            <a:cxnSpLocks/>
          </p:cNvCxnSpPr>
          <p:nvPr/>
        </p:nvCxnSpPr>
        <p:spPr>
          <a:xfrm flipH="1" flipV="1">
            <a:off x="3249169" y="3834100"/>
            <a:ext cx="4882895" cy="835045"/>
          </a:xfrm>
          <a:prstGeom prst="straightConnector1">
            <a:avLst/>
          </a:prstGeom>
          <a:ln w="3810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219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647700"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Managing memory with reference and value types</a:t>
            </a:r>
          </a:p>
        </p:txBody>
      </p:sp>
      <p:sp>
        <p:nvSpPr>
          <p:cNvPr id="7" name="TextBox 6">
            <a:extLst>
              <a:ext uri="{FF2B5EF4-FFF2-40B4-BE49-F238E27FC236}">
                <a16:creationId xmlns:a16="http://schemas.microsoft.com/office/drawing/2014/main" id="{5B2F948C-847B-4F9F-BE5C-532A6E11840D}"/>
              </a:ext>
            </a:extLst>
          </p:cNvPr>
          <p:cNvSpPr txBox="1"/>
          <p:nvPr/>
        </p:nvSpPr>
        <p:spPr>
          <a:xfrm>
            <a:off x="8083296" y="178454"/>
            <a:ext cx="386105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Ensuring that Dispose is called</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8" y="958933"/>
            <a:ext cx="11583412" cy="58477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when using a type that implements </a:t>
            </a:r>
            <a:r>
              <a:rPr lang="en-US" sz="1600" dirty="0" err="1">
                <a:latin typeface="Courier New" panose="02070309020205020404" pitchFamily="49" charset="0"/>
                <a:cs typeface="Courier New" panose="02070309020205020404" pitchFamily="49" charset="0"/>
              </a:rPr>
              <a:t>IDisposable</a:t>
            </a:r>
            <a:r>
              <a:rPr lang="en-US" sz="1600" dirty="0">
                <a:latin typeface="Arial" panose="020B0604020202020204" pitchFamily="34" charset="0"/>
                <a:cs typeface="Arial" panose="020B0604020202020204" pitchFamily="34" charset="0"/>
              </a:rPr>
              <a:t>, you can ensure that the public </a:t>
            </a:r>
            <a:r>
              <a:rPr lang="en-US" sz="1600" dirty="0">
                <a:latin typeface="Courier New" panose="02070309020205020404" pitchFamily="49" charset="0"/>
                <a:cs typeface="Courier New" panose="02070309020205020404" pitchFamily="49" charset="0"/>
              </a:rPr>
              <a:t>Dispose</a:t>
            </a:r>
            <a:r>
              <a:rPr lang="en-US" sz="1600" dirty="0">
                <a:latin typeface="Arial" panose="020B0604020202020204" pitchFamily="34" charset="0"/>
                <a:cs typeface="Arial" panose="020B0604020202020204" pitchFamily="34" charset="0"/>
              </a:rPr>
              <a:t> method is called with the </a:t>
            </a:r>
            <a:r>
              <a:rPr lang="en-US" sz="1600" dirty="0">
                <a:latin typeface="Courier New" panose="02070309020205020404" pitchFamily="49" charset="0"/>
                <a:cs typeface="Courier New" panose="02070309020205020404" pitchFamily="49" charset="0"/>
              </a:rPr>
              <a:t>using</a:t>
            </a:r>
            <a:r>
              <a:rPr lang="en-US" sz="1600" dirty="0">
                <a:latin typeface="Arial" panose="020B0604020202020204" pitchFamily="34" charset="0"/>
                <a:cs typeface="Arial" panose="020B0604020202020204" pitchFamily="34" charset="0"/>
              </a:rPr>
              <a:t> statement, as shown in the following code:</a:t>
            </a:r>
          </a:p>
        </p:txBody>
      </p:sp>
      <p:sp>
        <p:nvSpPr>
          <p:cNvPr id="6" name="TextBox 5">
            <a:extLst>
              <a:ext uri="{FF2B5EF4-FFF2-40B4-BE49-F238E27FC236}">
                <a16:creationId xmlns:a16="http://schemas.microsoft.com/office/drawing/2014/main" id="{6F556DBB-69C4-4E76-AF53-AF93BE0C36DA}"/>
              </a:ext>
            </a:extLst>
          </p:cNvPr>
          <p:cNvSpPr txBox="1"/>
          <p:nvPr/>
        </p:nvSpPr>
        <p:spPr>
          <a:xfrm>
            <a:off x="360937" y="1623397"/>
            <a:ext cx="4490960" cy="830997"/>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using (Animal a = new())</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 code that uses the Animal instance</a:t>
            </a:r>
          </a:p>
          <a:p>
            <a:r>
              <a:rPr lang="en-US" sz="12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225D4CF2-54F2-4C18-AFBD-49388C63F9B5}"/>
              </a:ext>
            </a:extLst>
          </p:cNvPr>
          <p:cNvSpPr txBox="1"/>
          <p:nvPr/>
        </p:nvSpPr>
        <p:spPr>
          <a:xfrm>
            <a:off x="360937" y="2786502"/>
            <a:ext cx="11583412" cy="58477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compiler converts your code into something like the following, which guarantees that even if an exception occurs, the </a:t>
            </a:r>
            <a:r>
              <a:rPr lang="en-US" sz="1600" dirty="0">
                <a:latin typeface="Courier New" panose="02070309020205020404" pitchFamily="49" charset="0"/>
                <a:cs typeface="Courier New" panose="02070309020205020404" pitchFamily="49" charset="0"/>
              </a:rPr>
              <a:t>Dispose</a:t>
            </a:r>
            <a:r>
              <a:rPr lang="en-US" sz="1600" dirty="0">
                <a:latin typeface="Arial" panose="020B0604020202020204" pitchFamily="34" charset="0"/>
                <a:cs typeface="Arial" panose="020B0604020202020204" pitchFamily="34" charset="0"/>
              </a:rPr>
              <a:t> method will still be called</a:t>
            </a:r>
          </a:p>
        </p:txBody>
      </p:sp>
      <p:sp>
        <p:nvSpPr>
          <p:cNvPr id="10" name="TextBox 9">
            <a:extLst>
              <a:ext uri="{FF2B5EF4-FFF2-40B4-BE49-F238E27FC236}">
                <a16:creationId xmlns:a16="http://schemas.microsoft.com/office/drawing/2014/main" id="{53D2261B-CFAC-495F-9F97-7643184A9BBC}"/>
              </a:ext>
            </a:extLst>
          </p:cNvPr>
          <p:cNvSpPr txBox="1"/>
          <p:nvPr/>
        </p:nvSpPr>
        <p:spPr>
          <a:xfrm>
            <a:off x="360937" y="3463615"/>
            <a:ext cx="4490960" cy="1754326"/>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Animal a = new(); </a:t>
            </a:r>
          </a:p>
          <a:p>
            <a:r>
              <a:rPr lang="en-US" sz="1200" dirty="0">
                <a:latin typeface="Courier New" panose="02070309020205020404" pitchFamily="49" charset="0"/>
                <a:cs typeface="Courier New" panose="02070309020205020404" pitchFamily="49" charset="0"/>
              </a:rPr>
              <a:t>try</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 code that uses the Animal instance</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finally</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if (a != null) </a:t>
            </a:r>
            <a:r>
              <a:rPr lang="en-US" sz="1200" dirty="0" err="1">
                <a:latin typeface="Courier New" panose="02070309020205020404" pitchFamily="49" charset="0"/>
                <a:cs typeface="Courier New" panose="02070309020205020404" pitchFamily="49" charset="0"/>
              </a:rPr>
              <a:t>a.Dispose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48875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88636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null values</a:t>
            </a:r>
          </a:p>
        </p:txBody>
      </p:sp>
      <p:sp>
        <p:nvSpPr>
          <p:cNvPr id="7" name="TextBox 6">
            <a:extLst>
              <a:ext uri="{FF2B5EF4-FFF2-40B4-BE49-F238E27FC236}">
                <a16:creationId xmlns:a16="http://schemas.microsoft.com/office/drawing/2014/main" id="{5B2F948C-847B-4F9F-BE5C-532A6E11840D}"/>
              </a:ext>
            </a:extLst>
          </p:cNvPr>
          <p:cNvSpPr txBox="1"/>
          <p:nvPr/>
        </p:nvSpPr>
        <p:spPr>
          <a:xfrm>
            <a:off x="8083296" y="178454"/>
            <a:ext cx="386105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Making a value type nullable</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8" y="958933"/>
            <a:ext cx="11583412" cy="338554"/>
          </a:xfrm>
          <a:prstGeom prst="rect">
            <a:avLst/>
          </a:prstGeom>
          <a:noFill/>
        </p:spPr>
        <p:txBody>
          <a:bodyPr wrap="square">
            <a:spAutoFit/>
          </a:bodyPr>
          <a:lstStyle/>
          <a:p>
            <a:r>
              <a:rPr lang="en-US" sz="1600" dirty="0">
                <a:latin typeface="Courier New" panose="02070309020205020404" pitchFamily="49" charset="0"/>
                <a:cs typeface="Courier New" panose="02070309020205020404" pitchFamily="49" charset="0"/>
              </a:rPr>
              <a:t>null</a:t>
            </a:r>
            <a:r>
              <a:rPr lang="en-US" sz="1600" dirty="0">
                <a:latin typeface="Arial" panose="020B0604020202020204" pitchFamily="34" charset="0"/>
                <a:cs typeface="Arial" panose="020B0604020202020204" pitchFamily="34" charset="0"/>
              </a:rPr>
              <a:t> value can be used to indicate that a variable has not been set.</a:t>
            </a:r>
          </a:p>
        </p:txBody>
      </p:sp>
      <p:sp>
        <p:nvSpPr>
          <p:cNvPr id="8" name="TextBox 7">
            <a:extLst>
              <a:ext uri="{FF2B5EF4-FFF2-40B4-BE49-F238E27FC236}">
                <a16:creationId xmlns:a16="http://schemas.microsoft.com/office/drawing/2014/main" id="{225D4CF2-54F2-4C18-AFBD-49388C63F9B5}"/>
              </a:ext>
            </a:extLst>
          </p:cNvPr>
          <p:cNvSpPr txBox="1"/>
          <p:nvPr/>
        </p:nvSpPr>
        <p:spPr>
          <a:xfrm>
            <a:off x="360937" y="1402710"/>
            <a:ext cx="11583412" cy="1323439"/>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by default, value types like </a:t>
            </a:r>
            <a:r>
              <a:rPr lang="en-US" sz="1600" dirty="0">
                <a:latin typeface="Courier New" panose="02070309020205020404" pitchFamily="49" charset="0"/>
                <a:cs typeface="Courier New" panose="02070309020205020404" pitchFamily="49" charset="0"/>
              </a:rPr>
              <a:t>int</a:t>
            </a:r>
            <a:r>
              <a:rPr lang="en-US" sz="1600" dirty="0">
                <a:latin typeface="Arial" panose="020B0604020202020204" pitchFamily="34" charset="0"/>
                <a:cs typeface="Arial" panose="020B0604020202020204" pitchFamily="34" charset="0"/>
              </a:rPr>
              <a:t> and </a:t>
            </a:r>
            <a:r>
              <a:rPr lang="en-US" sz="1600" dirty="0" err="1">
                <a:latin typeface="Courier New" panose="02070309020205020404" pitchFamily="49" charset="0"/>
                <a:cs typeface="Courier New" panose="02070309020205020404" pitchFamily="49" charset="0"/>
              </a:rPr>
              <a:t>DateTime</a:t>
            </a:r>
            <a:r>
              <a:rPr lang="en-US" sz="1600" dirty="0">
                <a:latin typeface="Arial" panose="020B0604020202020204" pitchFamily="34" charset="0"/>
                <a:cs typeface="Arial" panose="020B0604020202020204" pitchFamily="34" charset="0"/>
              </a:rPr>
              <a:t> must always have a value, hence their name</a:t>
            </a:r>
          </a:p>
          <a:p>
            <a:r>
              <a:rPr lang="en-US" sz="1600" dirty="0">
                <a:latin typeface="Arial" panose="020B0604020202020204" pitchFamily="34" charset="0"/>
                <a:cs typeface="Arial" panose="020B0604020202020204" pitchFamily="34" charset="0"/>
              </a:rPr>
              <a:t>sometimes, for example, when reading values stored in a database that allows empty, missing, or null values, it is convenient to allow a value type to be </a:t>
            </a:r>
            <a:r>
              <a:rPr lang="en-US" sz="1600" dirty="0">
                <a:latin typeface="Courier New" panose="02070309020205020404" pitchFamily="49" charset="0"/>
                <a:cs typeface="Courier New" panose="02070309020205020404" pitchFamily="49" charset="0"/>
              </a:rPr>
              <a:t>null</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we call this a </a:t>
            </a:r>
            <a:r>
              <a:rPr lang="en-US" sz="1600" b="1" dirty="0">
                <a:latin typeface="Arial" panose="020B0604020202020204" pitchFamily="34" charset="0"/>
                <a:cs typeface="Arial" panose="020B0604020202020204" pitchFamily="34" charset="0"/>
              </a:rPr>
              <a:t>nullable value type</a:t>
            </a:r>
          </a:p>
        </p:txBody>
      </p:sp>
      <p:sp>
        <p:nvSpPr>
          <p:cNvPr id="10" name="TextBox 9">
            <a:extLst>
              <a:ext uri="{FF2B5EF4-FFF2-40B4-BE49-F238E27FC236}">
                <a16:creationId xmlns:a16="http://schemas.microsoft.com/office/drawing/2014/main" id="{53D2261B-CFAC-495F-9F97-7643184A9BBC}"/>
              </a:ext>
            </a:extLst>
          </p:cNvPr>
          <p:cNvSpPr txBox="1"/>
          <p:nvPr/>
        </p:nvSpPr>
        <p:spPr>
          <a:xfrm>
            <a:off x="360936" y="2791748"/>
            <a:ext cx="11583411" cy="2285241"/>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int </a:t>
            </a:r>
            <a:r>
              <a:rPr lang="en-US" sz="1200" dirty="0" err="1">
                <a:latin typeface="Courier New" panose="02070309020205020404" pitchFamily="49" charset="0"/>
                <a:cs typeface="Courier New" panose="02070309020205020404" pitchFamily="49" charset="0"/>
              </a:rPr>
              <a:t>thisCannotBeNull</a:t>
            </a:r>
            <a:r>
              <a:rPr lang="en-US" sz="1200" dirty="0">
                <a:latin typeface="Courier New" panose="02070309020205020404" pitchFamily="49" charset="0"/>
                <a:cs typeface="Courier New" panose="02070309020205020404" pitchFamily="49" charset="0"/>
              </a:rPr>
              <a:t>  = 4; </a:t>
            </a:r>
          </a:p>
          <a:p>
            <a:pPr>
              <a:lnSpc>
                <a:spcPct val="150000"/>
              </a:lnSpc>
            </a:pPr>
            <a:r>
              <a:rPr lang="en-US" sz="1200" dirty="0" err="1">
                <a:latin typeface="Courier New" panose="02070309020205020404" pitchFamily="49" charset="0"/>
                <a:cs typeface="Courier New" panose="02070309020205020404" pitchFamily="49" charset="0"/>
              </a:rPr>
              <a:t>thisCannotBeNull</a:t>
            </a:r>
            <a:r>
              <a:rPr lang="en-US" sz="1200" dirty="0">
                <a:latin typeface="Courier New" panose="02070309020205020404" pitchFamily="49" charset="0"/>
                <a:cs typeface="Courier New" panose="02070309020205020404" pitchFamily="49" charset="0"/>
              </a:rPr>
              <a:t> = null; // compile error!</a:t>
            </a:r>
          </a:p>
          <a:p>
            <a:pPr>
              <a:lnSpc>
                <a:spcPct val="150000"/>
              </a:lnSpc>
            </a:pPr>
            <a:r>
              <a:rPr lang="en-US" sz="1200" dirty="0">
                <a:latin typeface="Courier New" panose="02070309020205020404" pitchFamily="49" charset="0"/>
                <a:cs typeface="Courier New" panose="02070309020205020404" pitchFamily="49" charset="0"/>
              </a:rPr>
              <a:t>int? </a:t>
            </a:r>
            <a:r>
              <a:rPr lang="en-US" sz="1200" dirty="0" err="1">
                <a:latin typeface="Courier New" panose="02070309020205020404" pitchFamily="49" charset="0"/>
                <a:cs typeface="Courier New" panose="02070309020205020404" pitchFamily="49" charset="0"/>
              </a:rPr>
              <a:t>thisCouldBeNull</a:t>
            </a:r>
            <a:r>
              <a:rPr lang="en-US" sz="1200" dirty="0">
                <a:latin typeface="Courier New" panose="02070309020205020404" pitchFamily="49" charset="0"/>
                <a:cs typeface="Courier New" panose="02070309020205020404" pitchFamily="49" charset="0"/>
              </a:rPr>
              <a:t> = null; </a:t>
            </a:r>
          </a:p>
          <a:p>
            <a:pPr>
              <a:lnSpc>
                <a:spcPct val="150000"/>
              </a:lnSpc>
            </a:pPr>
            <a:r>
              <a:rPr lang="en-US" sz="1200" dirty="0">
                <a:latin typeface="Courier New" panose="02070309020205020404" pitchFamily="49" charset="0"/>
                <a:cs typeface="Courier New" panose="02070309020205020404" pitchFamily="49" charset="0"/>
              </a:rPr>
              <a:t>WriteLine(</a:t>
            </a:r>
            <a:r>
              <a:rPr lang="en-US" sz="1200" dirty="0" err="1">
                <a:latin typeface="Courier New" panose="02070309020205020404" pitchFamily="49" charset="0"/>
                <a:cs typeface="Courier New" panose="02070309020205020404" pitchFamily="49" charset="0"/>
              </a:rPr>
              <a:t>thisCouldBeNull</a:t>
            </a: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WriteLine(</a:t>
            </a:r>
            <a:r>
              <a:rPr lang="en-US" sz="1200" dirty="0" err="1">
                <a:latin typeface="Courier New" panose="02070309020205020404" pitchFamily="49" charset="0"/>
                <a:cs typeface="Courier New" panose="02070309020205020404" pitchFamily="49" charset="0"/>
              </a:rPr>
              <a:t>thisCouldBeNull.GetValueOrDefault</a:t>
            </a:r>
            <a:r>
              <a:rPr lang="en-US" sz="1200" dirty="0">
                <a:latin typeface="Courier New" panose="02070309020205020404" pitchFamily="49" charset="0"/>
                <a:cs typeface="Courier New" panose="02070309020205020404" pitchFamily="49" charset="0"/>
              </a:rPr>
              <a:t>());</a:t>
            </a:r>
          </a:p>
          <a:p>
            <a:pPr>
              <a:lnSpc>
                <a:spcPct val="150000"/>
              </a:lnSpc>
            </a:pPr>
            <a:r>
              <a:rPr lang="en-US" sz="1200" dirty="0" err="1">
                <a:latin typeface="Courier New" panose="02070309020205020404" pitchFamily="49" charset="0"/>
                <a:cs typeface="Courier New" panose="02070309020205020404" pitchFamily="49" charset="0"/>
              </a:rPr>
              <a:t>thisCouldBeNull</a:t>
            </a:r>
            <a:r>
              <a:rPr lang="en-US" sz="1200" dirty="0">
                <a:latin typeface="Courier New" panose="02070309020205020404" pitchFamily="49" charset="0"/>
                <a:cs typeface="Courier New" panose="02070309020205020404" pitchFamily="49" charset="0"/>
              </a:rPr>
              <a:t> = 7; </a:t>
            </a:r>
          </a:p>
          <a:p>
            <a:pPr>
              <a:lnSpc>
                <a:spcPct val="150000"/>
              </a:lnSpc>
            </a:pPr>
            <a:r>
              <a:rPr lang="en-US" sz="1200" dirty="0">
                <a:latin typeface="Courier New" panose="02070309020205020404" pitchFamily="49" charset="0"/>
                <a:cs typeface="Courier New" panose="02070309020205020404" pitchFamily="49" charset="0"/>
              </a:rPr>
              <a:t>WriteLine(</a:t>
            </a:r>
            <a:r>
              <a:rPr lang="en-US" sz="1200" dirty="0" err="1">
                <a:latin typeface="Courier New" panose="02070309020205020404" pitchFamily="49" charset="0"/>
                <a:cs typeface="Courier New" panose="02070309020205020404" pitchFamily="49" charset="0"/>
              </a:rPr>
              <a:t>thisCouldBeNull</a:t>
            </a: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WriteLine(</a:t>
            </a:r>
            <a:r>
              <a:rPr lang="en-US" sz="1200" dirty="0" err="1">
                <a:latin typeface="Courier New" panose="02070309020205020404" pitchFamily="49" charset="0"/>
                <a:cs typeface="Courier New" panose="02070309020205020404" pitchFamily="49" charset="0"/>
              </a:rPr>
              <a:t>thisCouldBeNull.GetValueOrDefault</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49226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88636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null values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778752" y="178454"/>
            <a:ext cx="516559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nullable reference types</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8" y="1239349"/>
            <a:ext cx="11583412" cy="3785652"/>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use of the </a:t>
            </a:r>
            <a:r>
              <a:rPr lang="en-US" sz="1600" dirty="0">
                <a:latin typeface="Courier New" panose="02070309020205020404" pitchFamily="49" charset="0"/>
                <a:cs typeface="Courier New" panose="02070309020205020404" pitchFamily="49" charset="0"/>
              </a:rPr>
              <a:t>null</a:t>
            </a:r>
            <a:r>
              <a:rPr lang="en-US" sz="1600" dirty="0">
                <a:latin typeface="Arial" panose="020B0604020202020204" pitchFamily="34" charset="0"/>
                <a:cs typeface="Arial" panose="020B0604020202020204" pitchFamily="34" charset="0"/>
              </a:rPr>
              <a:t> value is so common, in so many languages, that many experienced programmers never question the need for its existence. But there are many scenarios where we could write better, simpler code if a variable is not allowed to have a </a:t>
            </a:r>
            <a:r>
              <a:rPr lang="en-US" sz="1600" dirty="0">
                <a:latin typeface="Courier New" panose="02070309020205020404" pitchFamily="49" charset="0"/>
                <a:cs typeface="Courier New" panose="02070309020205020404" pitchFamily="49" charset="0"/>
              </a:rPr>
              <a:t>null</a:t>
            </a:r>
            <a:r>
              <a:rPr lang="en-US" sz="1600" dirty="0">
                <a:latin typeface="Arial" panose="020B0604020202020204" pitchFamily="34" charset="0"/>
                <a:cs typeface="Arial" panose="020B0604020202020204" pitchFamily="34" charset="0"/>
              </a:rPr>
              <a:t> value</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in C# 8 and later, reference types (that were always nullable) can be configured to no longer allow the </a:t>
            </a:r>
            <a:r>
              <a:rPr lang="en-US" sz="1600" dirty="0">
                <a:latin typeface="Courier New" panose="02070309020205020404" pitchFamily="49" charset="0"/>
                <a:cs typeface="Courier New" panose="02070309020205020404" pitchFamily="49" charset="0"/>
              </a:rPr>
              <a:t>null</a:t>
            </a:r>
            <a:r>
              <a:rPr lang="en-US" sz="1600" dirty="0">
                <a:latin typeface="Arial" panose="020B0604020202020204" pitchFamily="34" charset="0"/>
                <a:cs typeface="Arial" panose="020B0604020202020204" pitchFamily="34" charset="0"/>
              </a:rPr>
              <a:t> value by setting a file (or project) level option to enable this useful new feature</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since this is a big change for C#, Microsoft decided to make the feature opt-in</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it will take multiple years for this new C# language feature to make an impact since thousands of existing library packages and apps will expect the old behavior (even Microsoft did not have time to fully implement this new feature in all the main .NET packages until .NET 6)</a:t>
            </a:r>
          </a:p>
        </p:txBody>
      </p:sp>
    </p:spTree>
    <p:extLst>
      <p:ext uri="{BB962C8B-B14F-4D97-AF65-F5344CB8AC3E}">
        <p14:creationId xmlns:p14="http://schemas.microsoft.com/office/powerpoint/2010/main" val="2257672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88636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null values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778752" y="178454"/>
            <a:ext cx="516559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nullable reference types</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8" y="1239349"/>
            <a:ext cx="11583412" cy="2632003"/>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during the transition, you can choose between several approaches for your own projects:</a:t>
            </a:r>
          </a:p>
          <a:p>
            <a:pPr>
              <a:lnSpc>
                <a:spcPct val="150000"/>
              </a:lnSpc>
            </a:pPr>
            <a:endParaRPr lang="en-US"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default</a:t>
            </a:r>
            <a:r>
              <a:rPr lang="en-US" sz="1600" dirty="0">
                <a:latin typeface="Arial" panose="020B0604020202020204" pitchFamily="34" charset="0"/>
                <a:cs typeface="Arial" panose="020B0604020202020204" pitchFamily="34" charset="0"/>
              </a:rPr>
              <a:t>: No changes are needed. Non-nullable reference types are not supported</a:t>
            </a:r>
          </a:p>
          <a:p>
            <a:pPr marL="285750" indent="-285750">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opt-in project, opt-out files</a:t>
            </a:r>
            <a:r>
              <a:rPr lang="en-US" sz="1600" dirty="0">
                <a:latin typeface="Arial" panose="020B0604020202020204" pitchFamily="34" charset="0"/>
                <a:cs typeface="Arial" panose="020B0604020202020204" pitchFamily="34" charset="0"/>
              </a:rPr>
              <a:t>: Enable the feature at the project level and, for any files that need to remain compatible with old behavior, opt out</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this is the approach Microsoft is using internally while it updates its own packages to use this new feature</a:t>
            </a:r>
          </a:p>
          <a:p>
            <a:pPr marL="285750" indent="-285750">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opt-in files</a:t>
            </a:r>
            <a:r>
              <a:rPr lang="en-US" sz="1600" dirty="0">
                <a:latin typeface="Arial" panose="020B0604020202020204" pitchFamily="34" charset="0"/>
                <a:cs typeface="Arial" panose="020B0604020202020204" pitchFamily="34" charset="0"/>
              </a:rPr>
              <a:t>: Only enable the feature for individual files</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0691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88636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null values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Enabling nullable and non-nullable reference types</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8" y="1239349"/>
            <a:ext cx="11583412"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to enable the feature at the project level, add the following to your project file:</a:t>
            </a:r>
          </a:p>
        </p:txBody>
      </p:sp>
      <p:sp>
        <p:nvSpPr>
          <p:cNvPr id="6" name="TextBox 5">
            <a:extLst>
              <a:ext uri="{FF2B5EF4-FFF2-40B4-BE49-F238E27FC236}">
                <a16:creationId xmlns:a16="http://schemas.microsoft.com/office/drawing/2014/main" id="{88F68186-A4CD-4455-9D12-8AD41E8CEDBC}"/>
              </a:ext>
            </a:extLst>
          </p:cNvPr>
          <p:cNvSpPr txBox="1"/>
          <p:nvPr/>
        </p:nvSpPr>
        <p:spPr>
          <a:xfrm>
            <a:off x="360938" y="1806667"/>
            <a:ext cx="11583411" cy="1177245"/>
          </a:xfrm>
          <a:prstGeom prst="rect">
            <a:avLst/>
          </a:prstGeom>
          <a:solidFill>
            <a:schemeClr val="tx1">
              <a:lumMod val="65000"/>
            </a:schemeClr>
          </a:solidFill>
        </p:spPr>
        <p:txBody>
          <a:bodyPr wrap="square">
            <a:spAutoFit/>
          </a:bodyPr>
          <a:lstStyle/>
          <a:p>
            <a:pPr>
              <a:lnSpc>
                <a:spcPct val="150000"/>
              </a:lnSpc>
            </a:pPr>
            <a:r>
              <a:rPr lang="fr-FR" sz="1200" dirty="0">
                <a:latin typeface="Courier New" panose="02070309020205020404" pitchFamily="49" charset="0"/>
                <a:cs typeface="Courier New" panose="02070309020205020404" pitchFamily="49" charset="0"/>
              </a:rPr>
              <a:t>&lt;</a:t>
            </a:r>
            <a:r>
              <a:rPr lang="fr-FR" sz="1200" dirty="0" err="1">
                <a:latin typeface="Courier New" panose="02070309020205020404" pitchFamily="49" charset="0"/>
                <a:cs typeface="Courier New" panose="02070309020205020404" pitchFamily="49" charset="0"/>
              </a:rPr>
              <a:t>PropertyGroup</a:t>
            </a:r>
            <a:r>
              <a:rPr lang="fr-FR" sz="1200" dirty="0">
                <a:latin typeface="Courier New" panose="02070309020205020404" pitchFamily="49" charset="0"/>
                <a:cs typeface="Courier New" panose="02070309020205020404" pitchFamily="49" charset="0"/>
              </a:rPr>
              <a:t>&gt;</a:t>
            </a:r>
          </a:p>
          <a:p>
            <a:pPr>
              <a:lnSpc>
                <a:spcPct val="150000"/>
              </a:lnSpc>
            </a:pPr>
            <a:r>
              <a:rPr lang="fr-FR" sz="1200" dirty="0">
                <a:latin typeface="Courier New" panose="02070309020205020404" pitchFamily="49" charset="0"/>
                <a:cs typeface="Courier New" panose="02070309020205020404" pitchFamily="49" charset="0"/>
              </a:rPr>
              <a:t>  ...</a:t>
            </a:r>
          </a:p>
          <a:p>
            <a:pPr>
              <a:lnSpc>
                <a:spcPct val="150000"/>
              </a:lnSpc>
            </a:pPr>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Nullable</a:t>
            </a:r>
            <a:r>
              <a:rPr lang="fr-FR" sz="1200" dirty="0">
                <a:latin typeface="Courier New" panose="02070309020205020404" pitchFamily="49" charset="0"/>
                <a:cs typeface="Courier New" panose="02070309020205020404" pitchFamily="49" charset="0"/>
              </a:rPr>
              <a:t>&gt;enable&lt;/</a:t>
            </a:r>
            <a:r>
              <a:rPr lang="fr-FR" sz="1200" dirty="0" err="1">
                <a:latin typeface="Courier New" panose="02070309020205020404" pitchFamily="49" charset="0"/>
                <a:cs typeface="Courier New" panose="02070309020205020404" pitchFamily="49" charset="0"/>
              </a:rPr>
              <a:t>Nullable</a:t>
            </a:r>
            <a:r>
              <a:rPr lang="fr-FR" sz="1200" dirty="0">
                <a:latin typeface="Courier New" panose="02070309020205020404" pitchFamily="49" charset="0"/>
                <a:cs typeface="Courier New" panose="02070309020205020404" pitchFamily="49" charset="0"/>
              </a:rPr>
              <a:t>&gt;</a:t>
            </a:r>
          </a:p>
          <a:p>
            <a:pPr>
              <a:lnSpc>
                <a:spcPct val="150000"/>
              </a:lnSpc>
            </a:pPr>
            <a:r>
              <a:rPr lang="fr-FR" sz="1200" dirty="0">
                <a:latin typeface="Courier New" panose="02070309020205020404" pitchFamily="49" charset="0"/>
                <a:cs typeface="Courier New" panose="02070309020205020404" pitchFamily="49" charset="0"/>
              </a:rPr>
              <a:t>&lt;/</a:t>
            </a:r>
            <a:r>
              <a:rPr lang="fr-FR" sz="1200" dirty="0" err="1">
                <a:latin typeface="Courier New" panose="02070309020205020404" pitchFamily="49" charset="0"/>
                <a:cs typeface="Courier New" panose="02070309020205020404" pitchFamily="49" charset="0"/>
              </a:rPr>
              <a:t>PropertyGroup</a:t>
            </a:r>
            <a:r>
              <a:rPr lang="fr-FR" sz="1200" dirty="0">
                <a:latin typeface="Courier New" panose="02070309020205020404" pitchFamily="49" charset="0"/>
                <a:cs typeface="Courier New" panose="02070309020205020404" pitchFamily="49" charset="0"/>
              </a:rPr>
              <a:t>&gt;</a:t>
            </a:r>
            <a:endParaRPr lang="en-US" sz="12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872AE019-EC0C-4DB2-A161-B53D4EE4D734}"/>
              </a:ext>
            </a:extLst>
          </p:cNvPr>
          <p:cNvSpPr/>
          <p:nvPr/>
        </p:nvSpPr>
        <p:spPr>
          <a:xfrm>
            <a:off x="3890521" y="1806666"/>
            <a:ext cx="2424936" cy="11772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This is now done by default in project templates that target .NET 6.0.</a:t>
            </a:r>
          </a:p>
        </p:txBody>
      </p:sp>
      <p:sp>
        <p:nvSpPr>
          <p:cNvPr id="9" name="TextBox 8">
            <a:extLst>
              <a:ext uri="{FF2B5EF4-FFF2-40B4-BE49-F238E27FC236}">
                <a16:creationId xmlns:a16="http://schemas.microsoft.com/office/drawing/2014/main" id="{A28B52B7-6602-4F06-BDD5-0AA90C429106}"/>
              </a:ext>
            </a:extLst>
          </p:cNvPr>
          <p:cNvSpPr txBox="1"/>
          <p:nvPr/>
        </p:nvSpPr>
        <p:spPr>
          <a:xfrm>
            <a:off x="360937" y="3704812"/>
            <a:ext cx="11583412"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to disable the feature at the file level, add the following to the top of a code file</a:t>
            </a:r>
          </a:p>
        </p:txBody>
      </p:sp>
      <p:sp>
        <p:nvSpPr>
          <p:cNvPr id="10" name="TextBox 9">
            <a:extLst>
              <a:ext uri="{FF2B5EF4-FFF2-40B4-BE49-F238E27FC236}">
                <a16:creationId xmlns:a16="http://schemas.microsoft.com/office/drawing/2014/main" id="{ECAE7E88-8A45-48BA-B36E-7B598B1A61E8}"/>
              </a:ext>
            </a:extLst>
          </p:cNvPr>
          <p:cNvSpPr txBox="1"/>
          <p:nvPr/>
        </p:nvSpPr>
        <p:spPr>
          <a:xfrm>
            <a:off x="360937" y="4941543"/>
            <a:ext cx="11583412"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to enable the feature at the file level, add the following to the top of a code file:</a:t>
            </a:r>
          </a:p>
        </p:txBody>
      </p:sp>
      <p:sp>
        <p:nvSpPr>
          <p:cNvPr id="11" name="TextBox 10">
            <a:extLst>
              <a:ext uri="{FF2B5EF4-FFF2-40B4-BE49-F238E27FC236}">
                <a16:creationId xmlns:a16="http://schemas.microsoft.com/office/drawing/2014/main" id="{65C9A0AC-D553-4662-B5E9-FADAB862671E}"/>
              </a:ext>
            </a:extLst>
          </p:cNvPr>
          <p:cNvSpPr txBox="1"/>
          <p:nvPr/>
        </p:nvSpPr>
        <p:spPr>
          <a:xfrm>
            <a:off x="360938" y="4146654"/>
            <a:ext cx="11583411" cy="346249"/>
          </a:xfrm>
          <a:prstGeom prst="rect">
            <a:avLst/>
          </a:prstGeom>
          <a:solidFill>
            <a:schemeClr val="tx1">
              <a:lumMod val="65000"/>
            </a:schemeClr>
          </a:solidFill>
        </p:spPr>
        <p:txBody>
          <a:bodyPr wrap="square">
            <a:spAutoFit/>
          </a:bodyPr>
          <a:lstStyle/>
          <a:p>
            <a:pPr>
              <a:lnSpc>
                <a:spcPct val="150000"/>
              </a:lnSpc>
            </a:pPr>
            <a:r>
              <a:rPr lang="fr-FR" sz="1200" dirty="0">
                <a:latin typeface="Courier New" panose="02070309020205020404" pitchFamily="49" charset="0"/>
                <a:cs typeface="Courier New" panose="02070309020205020404" pitchFamily="49" charset="0"/>
              </a:rPr>
              <a:t>#nullable </a:t>
            </a:r>
            <a:r>
              <a:rPr lang="fr-FR" sz="1200" dirty="0" err="1">
                <a:latin typeface="Courier New" panose="02070309020205020404" pitchFamily="49" charset="0"/>
                <a:cs typeface="Courier New" panose="02070309020205020404" pitchFamily="49" charset="0"/>
              </a:rPr>
              <a:t>disable</a:t>
            </a:r>
            <a:endParaRPr lang="fr-FR" sz="12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8A0F3EB6-E74C-4C7A-BAA1-1470AB534CCB}"/>
              </a:ext>
            </a:extLst>
          </p:cNvPr>
          <p:cNvSpPr txBox="1"/>
          <p:nvPr/>
        </p:nvSpPr>
        <p:spPr>
          <a:xfrm>
            <a:off x="360937" y="5376285"/>
            <a:ext cx="11583411" cy="346249"/>
          </a:xfrm>
          <a:prstGeom prst="rect">
            <a:avLst/>
          </a:prstGeom>
          <a:solidFill>
            <a:schemeClr val="tx1">
              <a:lumMod val="65000"/>
            </a:schemeClr>
          </a:solidFill>
        </p:spPr>
        <p:txBody>
          <a:bodyPr wrap="square">
            <a:spAutoFit/>
          </a:bodyPr>
          <a:lstStyle/>
          <a:p>
            <a:pPr>
              <a:lnSpc>
                <a:spcPct val="150000"/>
              </a:lnSpc>
            </a:pPr>
            <a:r>
              <a:rPr lang="fr-FR" sz="1200" dirty="0">
                <a:latin typeface="Courier New" panose="02070309020205020404" pitchFamily="49" charset="0"/>
                <a:cs typeface="Courier New" panose="02070309020205020404" pitchFamily="49" charset="0"/>
              </a:rPr>
              <a:t>#nullable enable</a:t>
            </a:r>
          </a:p>
        </p:txBody>
      </p:sp>
    </p:spTree>
    <p:extLst>
      <p:ext uri="{BB962C8B-B14F-4D97-AF65-F5344CB8AC3E}">
        <p14:creationId xmlns:p14="http://schemas.microsoft.com/office/powerpoint/2010/main" val="3487558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88636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null values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Declaring non-nullable variables and parameters</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8" y="1239349"/>
            <a:ext cx="11583412" cy="2062103"/>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if you enable nullable reference types and you want a reference type to be assigned the </a:t>
            </a:r>
            <a:r>
              <a:rPr lang="en-US" sz="1600" dirty="0">
                <a:latin typeface="Courier New" panose="02070309020205020404" pitchFamily="49" charset="0"/>
                <a:cs typeface="Courier New" panose="02070309020205020404" pitchFamily="49" charset="0"/>
              </a:rPr>
              <a:t>null</a:t>
            </a:r>
            <a:r>
              <a:rPr lang="en-US" sz="1600" dirty="0">
                <a:latin typeface="Arial" panose="020B0604020202020204" pitchFamily="34" charset="0"/>
                <a:cs typeface="Arial" panose="020B0604020202020204" pitchFamily="34" charset="0"/>
              </a:rPr>
              <a:t> value, then you will have to use the same syntax as making a value type nullable, that is, adding a </a:t>
            </a:r>
            <a:r>
              <a:rPr lang="en-US" sz="1600" dirty="0">
                <a:latin typeface="Courier New" panose="02070309020205020404" pitchFamily="49" charset="0"/>
                <a:cs typeface="Courier New" panose="02070309020205020404" pitchFamily="49" charset="0"/>
              </a:rPr>
              <a:t>?</a:t>
            </a:r>
            <a:r>
              <a:rPr lang="en-US" sz="1600" dirty="0">
                <a:latin typeface="Arial" panose="020B0604020202020204" pitchFamily="34" charset="0"/>
                <a:cs typeface="Arial" panose="020B0604020202020204" pitchFamily="34" charset="0"/>
              </a:rPr>
              <a:t> symbol after the type declaration</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so, how do nullable reference types work? Let's look at an example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when storing information about an address, you might want to force a value for the street, city, and region, but the building can be left blank, that is, </a:t>
            </a:r>
            <a:r>
              <a:rPr lang="en-US" sz="1600" dirty="0">
                <a:latin typeface="Courier New" panose="02070309020205020404" pitchFamily="49" charset="0"/>
                <a:cs typeface="Courier New" panose="02070309020205020404" pitchFamily="49" charset="0"/>
              </a:rPr>
              <a:t>null</a:t>
            </a:r>
            <a:r>
              <a:rPr lang="en-US" sz="1600" dirty="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8F68186-A4CD-4455-9D12-8AD41E8CEDBC}"/>
              </a:ext>
            </a:extLst>
          </p:cNvPr>
          <p:cNvSpPr txBox="1"/>
          <p:nvPr/>
        </p:nvSpPr>
        <p:spPr>
          <a:xfrm>
            <a:off x="360938" y="3251419"/>
            <a:ext cx="11583411" cy="2008242"/>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class Address</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  public string? Building; </a:t>
            </a:r>
          </a:p>
          <a:p>
            <a:pPr>
              <a:lnSpc>
                <a:spcPct val="150000"/>
              </a:lnSpc>
            </a:pPr>
            <a:r>
              <a:rPr lang="en-US" sz="1200" dirty="0">
                <a:latin typeface="Courier New" panose="02070309020205020404" pitchFamily="49" charset="0"/>
                <a:cs typeface="Courier New" panose="02070309020205020404" pitchFamily="49" charset="0"/>
              </a:rPr>
              <a:t>  public string Street; </a:t>
            </a:r>
          </a:p>
          <a:p>
            <a:pPr>
              <a:lnSpc>
                <a:spcPct val="150000"/>
              </a:lnSpc>
            </a:pPr>
            <a:r>
              <a:rPr lang="en-US" sz="1200" dirty="0">
                <a:latin typeface="Courier New" panose="02070309020205020404" pitchFamily="49" charset="0"/>
                <a:cs typeface="Courier New" panose="02070309020205020404" pitchFamily="49" charset="0"/>
              </a:rPr>
              <a:t>  public string City; </a:t>
            </a:r>
          </a:p>
          <a:p>
            <a:pPr>
              <a:lnSpc>
                <a:spcPct val="150000"/>
              </a:lnSpc>
            </a:pPr>
            <a:r>
              <a:rPr lang="en-US" sz="1200" dirty="0">
                <a:latin typeface="Courier New" panose="02070309020205020404" pitchFamily="49" charset="0"/>
                <a:cs typeface="Courier New" panose="02070309020205020404" pitchFamily="49" charset="0"/>
              </a:rPr>
              <a:t>  public string Region;</a:t>
            </a:r>
          </a:p>
          <a:p>
            <a:pPr>
              <a:lnSpc>
                <a:spcPct val="150000"/>
              </a:lnSpc>
            </a:pPr>
            <a:r>
              <a:rPr lang="en-US" sz="1200" dirty="0">
                <a:latin typeface="Courier New" panose="02070309020205020404" pitchFamily="49" charset="0"/>
                <a:cs typeface="Courier New" panose="02070309020205020404" pitchFamily="49" charset="0"/>
              </a:rPr>
              <a:t>}</a:t>
            </a:r>
          </a:p>
        </p:txBody>
      </p:sp>
      <p:sp>
        <p:nvSpPr>
          <p:cNvPr id="14" name="TextBox 13">
            <a:extLst>
              <a:ext uri="{FF2B5EF4-FFF2-40B4-BE49-F238E27FC236}">
                <a16:creationId xmlns:a16="http://schemas.microsoft.com/office/drawing/2014/main" id="{CEC4AEF2-EB58-4231-B51E-B7994704B0EA}"/>
              </a:ext>
            </a:extLst>
          </p:cNvPr>
          <p:cNvSpPr txBox="1"/>
          <p:nvPr/>
        </p:nvSpPr>
        <p:spPr>
          <a:xfrm>
            <a:off x="360936" y="5557986"/>
            <a:ext cx="11583411"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starting with C# 8.0, unadorned reference types can become non-nullable, and the same syntax is used to make a reference type nullable as is used for value types</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766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45451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More about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6217920" y="178454"/>
            <a:ext cx="5726429"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Implementing functionality using operators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84346"/>
            <a:ext cx="11450063" cy="196060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a user-defined type can overload a predefined C# operator</a:t>
            </a:r>
          </a:p>
          <a:p>
            <a:r>
              <a:rPr lang="en-US" sz="1400" b="0" dirty="0"/>
              <a:t>a type can provide the custom implementation of an operation in case one or both of the operands are of that type</a:t>
            </a:r>
          </a:p>
          <a:p>
            <a:r>
              <a:rPr lang="en-US" sz="1400" b="0" dirty="0"/>
              <a:t>the syntax is rather like a method, because in effect, an operator is a method, but uses a symbol instead of a method name, which makes the syntax more concise</a:t>
            </a:r>
          </a:p>
        </p:txBody>
      </p:sp>
      <p:sp>
        <p:nvSpPr>
          <p:cNvPr id="6" name="TextBox 5">
            <a:extLst>
              <a:ext uri="{FF2B5EF4-FFF2-40B4-BE49-F238E27FC236}">
                <a16:creationId xmlns:a16="http://schemas.microsoft.com/office/drawing/2014/main" id="{6A7C702F-0A42-4C7A-97D3-39A4067D910B}"/>
              </a:ext>
            </a:extLst>
          </p:cNvPr>
          <p:cNvSpPr txBox="1"/>
          <p:nvPr/>
        </p:nvSpPr>
        <p:spPr>
          <a:xfrm>
            <a:off x="360936" y="2963437"/>
            <a:ext cx="11450063" cy="2246769"/>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operator to "multiply"</a:t>
            </a:r>
          </a:p>
          <a:p>
            <a:r>
              <a:rPr lang="en-US" sz="1400" dirty="0">
                <a:latin typeface="Courier New" panose="02070309020205020404" pitchFamily="49" charset="0"/>
                <a:cs typeface="Courier New" panose="02070309020205020404" pitchFamily="49" charset="0"/>
              </a:rPr>
              <a:t>public static Person operator *(Person p1, Person p2)</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Person.Procreate</a:t>
            </a:r>
            <a:r>
              <a:rPr lang="en-US" sz="1400" dirty="0">
                <a:latin typeface="Courier New" panose="02070309020205020404" pitchFamily="49" charset="0"/>
                <a:cs typeface="Courier New" panose="02070309020205020404" pitchFamily="49" charset="0"/>
              </a:rPr>
              <a:t>(p1, p2);</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call static method</a:t>
            </a:r>
          </a:p>
          <a:p>
            <a:r>
              <a:rPr lang="en-US" sz="1400" dirty="0">
                <a:latin typeface="Courier New" panose="02070309020205020404" pitchFamily="49" charset="0"/>
                <a:cs typeface="Courier New" panose="02070309020205020404" pitchFamily="49" charset="0"/>
              </a:rPr>
              <a:t>Person baby2 = </a:t>
            </a:r>
            <a:r>
              <a:rPr lang="en-US" sz="1400" dirty="0" err="1">
                <a:latin typeface="Courier New" panose="02070309020205020404" pitchFamily="49" charset="0"/>
                <a:cs typeface="Courier New" panose="02070309020205020404" pitchFamily="49" charset="0"/>
              </a:rPr>
              <a:t>Person.Procreate</a:t>
            </a:r>
            <a:r>
              <a:rPr lang="en-US" sz="1400" dirty="0">
                <a:latin typeface="Courier New" panose="02070309020205020404" pitchFamily="49" charset="0"/>
                <a:cs typeface="Courier New" panose="02070309020205020404" pitchFamily="49" charset="0"/>
              </a:rPr>
              <a:t>(harry, jill);</a:t>
            </a:r>
          </a:p>
          <a:p>
            <a:r>
              <a:rPr lang="en-US" sz="1400" dirty="0">
                <a:latin typeface="Courier New" panose="02070309020205020404" pitchFamily="49" charset="0"/>
                <a:cs typeface="Courier New" panose="02070309020205020404" pitchFamily="49" charset="0"/>
              </a:rPr>
              <a:t>// call an operator</a:t>
            </a:r>
          </a:p>
          <a:p>
            <a:r>
              <a:rPr lang="en-US" sz="1400" dirty="0">
                <a:latin typeface="Courier New" panose="02070309020205020404" pitchFamily="49" charset="0"/>
                <a:cs typeface="Courier New" panose="02070309020205020404" pitchFamily="49" charset="0"/>
              </a:rPr>
              <a:t>Person baby3 = harry * </a:t>
            </a:r>
            <a:r>
              <a:rPr lang="en-US" sz="1400" dirty="0" err="1">
                <a:latin typeface="Courier New" panose="02070309020205020404" pitchFamily="49" charset="0"/>
                <a:cs typeface="Courier New" panose="02070309020205020404" pitchFamily="49" charset="0"/>
              </a:rPr>
              <a:t>mary</a:t>
            </a:r>
            <a:r>
              <a:rPr lang="en-US" sz="1400" dirty="0">
                <a:latin typeface="Courier New" panose="02070309020205020404" pitchFamily="49" charset="0"/>
                <a:cs typeface="Courier New" panose="02070309020205020404" pitchFamily="49" charset="0"/>
              </a:rPr>
              <a:t>;</a:t>
            </a:r>
          </a:p>
        </p:txBody>
      </p:sp>
      <p:sp>
        <p:nvSpPr>
          <p:cNvPr id="3" name="Rectangle 2">
            <a:extLst>
              <a:ext uri="{FF2B5EF4-FFF2-40B4-BE49-F238E27FC236}">
                <a16:creationId xmlns:a16="http://schemas.microsoft.com/office/drawing/2014/main" id="{09FBE6D2-2282-43BD-B621-B4C043F9B964}"/>
              </a:ext>
            </a:extLst>
          </p:cNvPr>
          <p:cNvSpPr/>
          <p:nvPr/>
        </p:nvSpPr>
        <p:spPr>
          <a:xfrm>
            <a:off x="6419088" y="2710459"/>
            <a:ext cx="5132832" cy="2246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unlike methods, operators do not appear in IntelliSense lists for a type -&gt; for every operator that you define, make a method as well, because it may not be obvious to a programmer that the operator is available</a:t>
            </a:r>
          </a:p>
          <a:p>
            <a:pPr algn="ctr"/>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the implementation of the operator can then call the method, reusing the code you have written</a:t>
            </a:r>
          </a:p>
        </p:txBody>
      </p:sp>
      <p:sp>
        <p:nvSpPr>
          <p:cNvPr id="9" name="Rectangle 8">
            <a:extLst>
              <a:ext uri="{FF2B5EF4-FFF2-40B4-BE49-F238E27FC236}">
                <a16:creationId xmlns:a16="http://schemas.microsoft.com/office/drawing/2014/main" id="{89DE4957-AB34-4277-8F77-7859FF62A0B1}"/>
              </a:ext>
            </a:extLst>
          </p:cNvPr>
          <p:cNvSpPr/>
          <p:nvPr/>
        </p:nvSpPr>
        <p:spPr>
          <a:xfrm>
            <a:off x="7723632" y="5060598"/>
            <a:ext cx="3828288" cy="1309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 second reason for providing a method is that operators are not supported by every language compiler</a:t>
            </a:r>
          </a:p>
        </p:txBody>
      </p:sp>
    </p:spTree>
    <p:extLst>
      <p:ext uri="{BB962C8B-B14F-4D97-AF65-F5344CB8AC3E}">
        <p14:creationId xmlns:p14="http://schemas.microsoft.com/office/powerpoint/2010/main" val="2119119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88636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null values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Checking for null</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1077218"/>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checking whether a nullable reference type or nullable value type variable currently contains </a:t>
            </a:r>
            <a:r>
              <a:rPr lang="en-US" sz="1600" dirty="0">
                <a:latin typeface="Courier New" panose="02070309020205020404" pitchFamily="49" charset="0"/>
                <a:cs typeface="Courier New" panose="02070309020205020404" pitchFamily="49" charset="0"/>
              </a:rPr>
              <a:t>null</a:t>
            </a:r>
            <a:r>
              <a:rPr lang="en-US" sz="1600" dirty="0">
                <a:latin typeface="Arial" panose="020B0604020202020204" pitchFamily="34" charset="0"/>
                <a:cs typeface="Arial" panose="020B0604020202020204" pitchFamily="34" charset="0"/>
              </a:rPr>
              <a:t> is important because if you do not, a </a:t>
            </a:r>
            <a:r>
              <a:rPr lang="en-US" sz="1600" dirty="0" err="1">
                <a:latin typeface="Courier New" panose="02070309020205020404" pitchFamily="49" charset="0"/>
                <a:cs typeface="Courier New" panose="02070309020205020404" pitchFamily="49" charset="0"/>
              </a:rPr>
              <a:t>NullReferenceException</a:t>
            </a:r>
            <a:r>
              <a:rPr lang="en-US" sz="1600" dirty="0">
                <a:latin typeface="Arial" panose="020B0604020202020204" pitchFamily="34" charset="0"/>
                <a:cs typeface="Arial" panose="020B0604020202020204" pitchFamily="34" charset="0"/>
              </a:rPr>
              <a:t> can be thrown, which results in an error</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you should check for a null value before using a nullable variable</a:t>
            </a:r>
          </a:p>
        </p:txBody>
      </p:sp>
      <p:sp>
        <p:nvSpPr>
          <p:cNvPr id="6" name="TextBox 5">
            <a:extLst>
              <a:ext uri="{FF2B5EF4-FFF2-40B4-BE49-F238E27FC236}">
                <a16:creationId xmlns:a16="http://schemas.microsoft.com/office/drawing/2014/main" id="{88F68186-A4CD-4455-9D12-8AD41E8CEDBC}"/>
              </a:ext>
            </a:extLst>
          </p:cNvPr>
          <p:cNvSpPr txBox="1"/>
          <p:nvPr/>
        </p:nvSpPr>
        <p:spPr>
          <a:xfrm>
            <a:off x="360936" y="2205676"/>
            <a:ext cx="11583411" cy="2008242"/>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 check that the variable is not null before using it</a:t>
            </a:r>
          </a:p>
          <a:p>
            <a:pPr>
              <a:lnSpc>
                <a:spcPct val="150000"/>
              </a:lnSpc>
            </a:pPr>
            <a:r>
              <a:rPr lang="en-US" sz="1200" dirty="0">
                <a:latin typeface="Courier New" panose="02070309020205020404" pitchFamily="49" charset="0"/>
                <a:cs typeface="Courier New" panose="02070309020205020404" pitchFamily="49" charset="0"/>
              </a:rPr>
              <a:t>if (</a:t>
            </a:r>
            <a:r>
              <a:rPr lang="en-US" sz="1200" dirty="0" err="1">
                <a:latin typeface="Courier New" panose="02070309020205020404" pitchFamily="49" charset="0"/>
                <a:cs typeface="Courier New" panose="02070309020205020404" pitchFamily="49" charset="0"/>
              </a:rPr>
              <a:t>thisCouldBeNull</a:t>
            </a:r>
            <a:r>
              <a:rPr lang="en-US" sz="1200" dirty="0">
                <a:latin typeface="Courier New" panose="02070309020205020404" pitchFamily="49" charset="0"/>
                <a:cs typeface="Courier New" panose="02070309020205020404" pitchFamily="49" charset="0"/>
              </a:rPr>
              <a:t> != null)</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  // access a member of </a:t>
            </a:r>
            <a:r>
              <a:rPr lang="en-US" sz="1200" dirty="0" err="1">
                <a:latin typeface="Courier New" panose="02070309020205020404" pitchFamily="49" charset="0"/>
                <a:cs typeface="Courier New" panose="02070309020205020404" pitchFamily="49" charset="0"/>
              </a:rPr>
              <a:t>thisCouldBeNull</a:t>
            </a:r>
            <a:endParaRPr lang="en-US" sz="1200" dirty="0">
              <a:latin typeface="Courier New" panose="02070309020205020404" pitchFamily="49" charset="0"/>
              <a:cs typeface="Courier New" panose="02070309020205020404" pitchFamily="49" charset="0"/>
            </a:endParaRPr>
          </a:p>
          <a:p>
            <a:pPr>
              <a:lnSpc>
                <a:spcPct val="150000"/>
              </a:lnSpc>
            </a:pPr>
            <a:r>
              <a:rPr lang="en-US" sz="1200" dirty="0">
                <a:latin typeface="Courier New" panose="02070309020205020404" pitchFamily="49" charset="0"/>
                <a:cs typeface="Courier New" panose="02070309020205020404" pitchFamily="49" charset="0"/>
              </a:rPr>
              <a:t>  int length = </a:t>
            </a:r>
            <a:r>
              <a:rPr lang="en-US" sz="1200" dirty="0" err="1">
                <a:latin typeface="Courier New" panose="02070309020205020404" pitchFamily="49" charset="0"/>
                <a:cs typeface="Courier New" panose="02070309020205020404" pitchFamily="49" charset="0"/>
              </a:rPr>
              <a:t>thisCouldBeNull.Length</a:t>
            </a:r>
            <a:r>
              <a:rPr lang="en-US" sz="1200" dirty="0">
                <a:latin typeface="Courier New" panose="02070309020205020404" pitchFamily="49" charset="0"/>
                <a:cs typeface="Courier New" panose="02070309020205020404" pitchFamily="49" charset="0"/>
              </a:rPr>
              <a:t>; // could throw exception</a:t>
            </a:r>
          </a:p>
          <a:p>
            <a:pPr>
              <a:lnSpc>
                <a:spcPct val="150000"/>
              </a:lnSpc>
            </a:pP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CFFF276C-B3BE-40A6-8ECA-FC20009A5CFA}"/>
              </a:ext>
            </a:extLst>
          </p:cNvPr>
          <p:cNvSpPr txBox="1"/>
          <p:nvPr/>
        </p:nvSpPr>
        <p:spPr>
          <a:xfrm>
            <a:off x="360935" y="4405795"/>
            <a:ext cx="5472937" cy="1454244"/>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 C# 7 introduced “is” combined with the “!” (not)</a:t>
            </a:r>
          </a:p>
          <a:p>
            <a:pPr>
              <a:lnSpc>
                <a:spcPct val="150000"/>
              </a:lnSpc>
            </a:pPr>
            <a:r>
              <a:rPr lang="en-US" sz="1200" dirty="0">
                <a:latin typeface="Courier New" panose="02070309020205020404" pitchFamily="49" charset="0"/>
                <a:cs typeface="Courier New" panose="02070309020205020404" pitchFamily="49" charset="0"/>
              </a:rPr>
              <a:t>// operator as an alternative to !=</a:t>
            </a:r>
          </a:p>
          <a:p>
            <a:pPr>
              <a:lnSpc>
                <a:spcPct val="150000"/>
              </a:lnSpc>
            </a:pPr>
            <a:endParaRPr lang="en-US" sz="1200" dirty="0">
              <a:latin typeface="Courier New" panose="02070309020205020404" pitchFamily="49" charset="0"/>
              <a:cs typeface="Courier New" panose="02070309020205020404" pitchFamily="49" charset="0"/>
            </a:endParaRPr>
          </a:p>
          <a:p>
            <a:pPr>
              <a:lnSpc>
                <a:spcPct val="150000"/>
              </a:lnSpc>
            </a:pPr>
            <a:r>
              <a:rPr lang="en-US" sz="1200" dirty="0">
                <a:latin typeface="Courier New" panose="02070309020205020404" pitchFamily="49" charset="0"/>
                <a:cs typeface="Courier New" panose="02070309020205020404" pitchFamily="49" charset="0"/>
              </a:rPr>
              <a:t>if (!(</a:t>
            </a:r>
            <a:r>
              <a:rPr lang="en-US" sz="1200" dirty="0" err="1">
                <a:latin typeface="Courier New" panose="02070309020205020404" pitchFamily="49" charset="0"/>
                <a:cs typeface="Courier New" panose="02070309020205020404" pitchFamily="49" charset="0"/>
              </a:rPr>
              <a:t>thisCouldBeNull</a:t>
            </a:r>
            <a:r>
              <a:rPr lang="en-US" sz="1200" dirty="0">
                <a:latin typeface="Courier New" panose="02070309020205020404" pitchFamily="49" charset="0"/>
                <a:cs typeface="Courier New" panose="02070309020205020404" pitchFamily="49" charset="0"/>
              </a:rPr>
              <a:t> is null))</a:t>
            </a:r>
          </a:p>
          <a:p>
            <a:pPr>
              <a:lnSpc>
                <a:spcPct val="150000"/>
              </a:lnSpc>
            </a:pPr>
            <a:r>
              <a:rPr lang="en-US" sz="12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F5DD2C24-2B3D-44A3-8BCB-5A909FE6F89B}"/>
              </a:ext>
            </a:extLst>
          </p:cNvPr>
          <p:cNvSpPr txBox="1"/>
          <p:nvPr/>
        </p:nvSpPr>
        <p:spPr>
          <a:xfrm>
            <a:off x="6471410" y="4405795"/>
            <a:ext cx="5472937" cy="1454244"/>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 C# 9 introduced “is not” as an even clearer alternative, as shown in the following code:</a:t>
            </a:r>
          </a:p>
          <a:p>
            <a:pPr>
              <a:lnSpc>
                <a:spcPct val="150000"/>
              </a:lnSpc>
            </a:pPr>
            <a:endParaRPr lang="en-US" sz="1200" dirty="0">
              <a:latin typeface="Courier New" panose="02070309020205020404" pitchFamily="49" charset="0"/>
              <a:cs typeface="Courier New" panose="02070309020205020404" pitchFamily="49" charset="0"/>
            </a:endParaRPr>
          </a:p>
          <a:p>
            <a:pPr>
              <a:lnSpc>
                <a:spcPct val="150000"/>
              </a:lnSpc>
            </a:pPr>
            <a:r>
              <a:rPr lang="en-US" sz="1200" dirty="0">
                <a:latin typeface="Courier New" panose="02070309020205020404" pitchFamily="49" charset="0"/>
                <a:cs typeface="Courier New" panose="02070309020205020404" pitchFamily="49" charset="0"/>
              </a:rPr>
              <a:t>if (</a:t>
            </a:r>
            <a:r>
              <a:rPr lang="en-US" sz="1200" dirty="0" err="1">
                <a:latin typeface="Courier New" panose="02070309020205020404" pitchFamily="49" charset="0"/>
                <a:cs typeface="Courier New" panose="02070309020205020404" pitchFamily="49" charset="0"/>
              </a:rPr>
              <a:t>thisCouldBeNull</a:t>
            </a:r>
            <a:r>
              <a:rPr lang="en-US" sz="1200" dirty="0">
                <a:latin typeface="Courier New" panose="02070309020205020404" pitchFamily="49" charset="0"/>
                <a:cs typeface="Courier New" panose="02070309020205020404" pitchFamily="49" charset="0"/>
              </a:rPr>
              <a:t> is not null)</a:t>
            </a:r>
          </a:p>
          <a:p>
            <a:pPr>
              <a:lnSpc>
                <a:spcPct val="150000"/>
              </a:lnSpc>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170207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88636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null values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Checking for null</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if you are trying to use a member of a variable that might be null, use the null-conditional operator </a:t>
            </a:r>
            <a:r>
              <a:rPr lang="en-US" sz="16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88F68186-A4CD-4455-9D12-8AD41E8CEDBC}"/>
              </a:ext>
            </a:extLst>
          </p:cNvPr>
          <p:cNvSpPr txBox="1"/>
          <p:nvPr/>
        </p:nvSpPr>
        <p:spPr>
          <a:xfrm>
            <a:off x="360936" y="1510732"/>
            <a:ext cx="11583411" cy="1454244"/>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string </a:t>
            </a:r>
            <a:r>
              <a:rPr lang="en-US" sz="1200" dirty="0" err="1">
                <a:latin typeface="Courier New" panose="02070309020205020404" pitchFamily="49" charset="0"/>
                <a:cs typeface="Courier New" panose="02070309020205020404" pitchFamily="49" charset="0"/>
              </a:rPr>
              <a:t>authorName</a:t>
            </a:r>
            <a:r>
              <a:rPr lang="en-US" sz="1200" dirty="0">
                <a:latin typeface="Courier New" panose="02070309020205020404" pitchFamily="49" charset="0"/>
                <a:cs typeface="Courier New" panose="02070309020205020404" pitchFamily="49" charset="0"/>
              </a:rPr>
              <a:t> = null;</a:t>
            </a:r>
          </a:p>
          <a:p>
            <a:pPr>
              <a:lnSpc>
                <a:spcPct val="150000"/>
              </a:lnSpc>
            </a:pPr>
            <a:r>
              <a:rPr lang="en-US" sz="1200" dirty="0">
                <a:latin typeface="Courier New" panose="02070309020205020404" pitchFamily="49" charset="0"/>
                <a:cs typeface="Courier New" panose="02070309020205020404" pitchFamily="49" charset="0"/>
              </a:rPr>
              <a:t>// the following throws a </a:t>
            </a:r>
            <a:r>
              <a:rPr lang="en-US" sz="1200" dirty="0" err="1">
                <a:latin typeface="Courier New" panose="02070309020205020404" pitchFamily="49" charset="0"/>
                <a:cs typeface="Courier New" panose="02070309020205020404" pitchFamily="49" charset="0"/>
              </a:rPr>
              <a:t>NullReferenceException</a:t>
            </a:r>
            <a:endParaRPr lang="en-US" sz="1200" dirty="0">
              <a:latin typeface="Courier New" panose="02070309020205020404" pitchFamily="49" charset="0"/>
              <a:cs typeface="Courier New" panose="02070309020205020404" pitchFamily="49" charset="0"/>
            </a:endParaRPr>
          </a:p>
          <a:p>
            <a:pPr>
              <a:lnSpc>
                <a:spcPct val="150000"/>
              </a:lnSpc>
            </a:pPr>
            <a:r>
              <a:rPr lang="en-US" sz="1200" dirty="0">
                <a:latin typeface="Courier New" panose="02070309020205020404" pitchFamily="49" charset="0"/>
                <a:cs typeface="Courier New" panose="02070309020205020404" pitchFamily="49" charset="0"/>
              </a:rPr>
              <a:t>int x = </a:t>
            </a:r>
            <a:r>
              <a:rPr lang="en-US" sz="1200" dirty="0" err="1">
                <a:latin typeface="Courier New" panose="02070309020205020404" pitchFamily="49" charset="0"/>
                <a:cs typeface="Courier New" panose="02070309020205020404" pitchFamily="49" charset="0"/>
              </a:rPr>
              <a:t>authorName.Length</a:t>
            </a: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 instead of throwing an exception, null is assigned to y</a:t>
            </a:r>
          </a:p>
          <a:p>
            <a:pPr>
              <a:lnSpc>
                <a:spcPct val="150000"/>
              </a:lnSpc>
            </a:pPr>
            <a:r>
              <a:rPr lang="en-US" sz="1200" dirty="0">
                <a:latin typeface="Courier New" panose="02070309020205020404" pitchFamily="49" charset="0"/>
                <a:cs typeface="Courier New" panose="02070309020205020404" pitchFamily="49" charset="0"/>
              </a:rPr>
              <a:t>int? y = </a:t>
            </a:r>
            <a:r>
              <a:rPr lang="en-US" sz="1200" dirty="0" err="1">
                <a:latin typeface="Courier New" panose="02070309020205020404" pitchFamily="49" charset="0"/>
                <a:cs typeface="Courier New" panose="02070309020205020404" pitchFamily="49" charset="0"/>
              </a:rPr>
              <a:t>authorName</a:t>
            </a:r>
            <a:r>
              <a:rPr lang="en-US" sz="1200" dirty="0">
                <a:latin typeface="Courier New" panose="02070309020205020404" pitchFamily="49" charset="0"/>
                <a:cs typeface="Courier New" panose="02070309020205020404" pitchFamily="49" charset="0"/>
              </a:rPr>
              <a:t>?.Length;</a:t>
            </a:r>
          </a:p>
        </p:txBody>
      </p:sp>
      <p:sp>
        <p:nvSpPr>
          <p:cNvPr id="10" name="TextBox 9">
            <a:extLst>
              <a:ext uri="{FF2B5EF4-FFF2-40B4-BE49-F238E27FC236}">
                <a16:creationId xmlns:a16="http://schemas.microsoft.com/office/drawing/2014/main" id="{B915EF8C-391A-4D5F-AAC1-C08E1D4FB421}"/>
              </a:ext>
            </a:extLst>
          </p:cNvPr>
          <p:cNvSpPr txBox="1"/>
          <p:nvPr/>
        </p:nvSpPr>
        <p:spPr>
          <a:xfrm>
            <a:off x="360936" y="3345382"/>
            <a:ext cx="11583412" cy="58477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sometimes you want to either assign a variable to a result or use an alternative value, such as 3, if the variable is </a:t>
            </a:r>
            <a:r>
              <a:rPr lang="en-US" sz="1600" dirty="0">
                <a:latin typeface="Courier New" panose="02070309020205020404" pitchFamily="49" charset="0"/>
                <a:cs typeface="Courier New" panose="02070309020205020404" pitchFamily="49" charset="0"/>
              </a:rPr>
              <a:t>null</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you do this using the null-coalescing operator, ??</a:t>
            </a:r>
            <a:endParaRPr lang="en-US" sz="16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DF4AACF0-3A6C-4FCE-996A-2DAC71B4F41D}"/>
              </a:ext>
            </a:extLst>
          </p:cNvPr>
          <p:cNvSpPr txBox="1"/>
          <p:nvPr/>
        </p:nvSpPr>
        <p:spPr>
          <a:xfrm>
            <a:off x="360936" y="4039328"/>
            <a:ext cx="11583411" cy="900246"/>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 result will be 3 if </a:t>
            </a:r>
            <a:r>
              <a:rPr lang="en-US" sz="1200" dirty="0" err="1">
                <a:latin typeface="Courier New" panose="02070309020205020404" pitchFamily="49" charset="0"/>
                <a:cs typeface="Courier New" panose="02070309020205020404" pitchFamily="49" charset="0"/>
              </a:rPr>
              <a:t>authorName</a:t>
            </a:r>
            <a:r>
              <a:rPr lang="en-US" sz="1200" dirty="0">
                <a:latin typeface="Courier New" panose="02070309020205020404" pitchFamily="49" charset="0"/>
                <a:cs typeface="Courier New" panose="02070309020205020404" pitchFamily="49" charset="0"/>
              </a:rPr>
              <a:t>?.Length is null </a:t>
            </a:r>
          </a:p>
          <a:p>
            <a:pPr>
              <a:lnSpc>
                <a:spcPct val="150000"/>
              </a:lnSpc>
            </a:pPr>
            <a:r>
              <a:rPr lang="en-US" sz="1200" dirty="0">
                <a:latin typeface="Courier New" panose="02070309020205020404" pitchFamily="49" charset="0"/>
                <a:cs typeface="Courier New" panose="02070309020205020404" pitchFamily="49" charset="0"/>
              </a:rPr>
              <a:t>int result = </a:t>
            </a:r>
            <a:r>
              <a:rPr lang="en-US" sz="1200" dirty="0" err="1">
                <a:latin typeface="Courier New" panose="02070309020205020404" pitchFamily="49" charset="0"/>
                <a:cs typeface="Courier New" panose="02070309020205020404" pitchFamily="49" charset="0"/>
              </a:rPr>
              <a:t>authorName</a:t>
            </a:r>
            <a:r>
              <a:rPr lang="en-US" sz="1200" dirty="0">
                <a:latin typeface="Courier New" panose="02070309020205020404" pitchFamily="49" charset="0"/>
                <a:cs typeface="Courier New" panose="02070309020205020404" pitchFamily="49" charset="0"/>
              </a:rPr>
              <a:t>?.Length ?? 3; </a:t>
            </a:r>
          </a:p>
          <a:p>
            <a:pPr>
              <a:lnSpc>
                <a:spcPct val="150000"/>
              </a:lnSpc>
            </a:pPr>
            <a:r>
              <a:rPr lang="en-US" sz="1200" dirty="0" err="1">
                <a:latin typeface="Courier New" panose="02070309020205020404" pitchFamily="49" charset="0"/>
                <a:cs typeface="Courier New" panose="02070309020205020404" pitchFamily="49" charset="0"/>
              </a:rPr>
              <a:t>Console.WriteLine</a:t>
            </a:r>
            <a:r>
              <a:rPr lang="en-US" sz="1200" dirty="0">
                <a:latin typeface="Courier New" panose="02070309020205020404" pitchFamily="49" charset="0"/>
                <a:cs typeface="Courier New" panose="02070309020205020404" pitchFamily="49" charset="0"/>
              </a:rPr>
              <a:t>(result);</a:t>
            </a:r>
          </a:p>
        </p:txBody>
      </p:sp>
    </p:spTree>
    <p:extLst>
      <p:ext uri="{BB962C8B-B14F-4D97-AF65-F5344CB8AC3E}">
        <p14:creationId xmlns:p14="http://schemas.microsoft.com/office/powerpoint/2010/main" val="3235506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88636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Working with null values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Checking for null in method parameters</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1907382"/>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even if you enable nullable reference types, you should still check non-nullable parameters for </a:t>
            </a:r>
            <a:r>
              <a:rPr lang="en-US" sz="1600" dirty="0">
                <a:latin typeface="Courier New" panose="02070309020205020404" pitchFamily="49" charset="0"/>
                <a:cs typeface="Courier New" panose="02070309020205020404" pitchFamily="49" charset="0"/>
              </a:rPr>
              <a:t>null</a:t>
            </a:r>
            <a:r>
              <a:rPr lang="en-US" sz="1600" dirty="0">
                <a:latin typeface="Arial" panose="020B0604020202020204" pitchFamily="34" charset="0"/>
                <a:cs typeface="Arial" panose="020B0604020202020204" pitchFamily="34" charset="0"/>
              </a:rPr>
              <a:t> and throw an </a:t>
            </a:r>
            <a:r>
              <a:rPr lang="en-US" sz="1600" dirty="0" err="1">
                <a:latin typeface="Courier New" panose="02070309020205020404" pitchFamily="49" charset="0"/>
                <a:cs typeface="Courier New" panose="02070309020205020404" pitchFamily="49" charset="0"/>
              </a:rPr>
              <a:t>ArgumentNullException</a:t>
            </a:r>
            <a:endParaRPr lang="en-US" sz="1600" dirty="0">
              <a:latin typeface="Arial" panose="020B0604020202020204" pitchFamily="34" charset="0"/>
              <a:cs typeface="Arial" panose="020B0604020202020204" pitchFamily="34" charset="0"/>
            </a:endParaRPr>
          </a:p>
          <a:p>
            <a:pPr>
              <a:lnSpc>
                <a:spcPct val="150000"/>
              </a:lnSpc>
            </a:pPr>
            <a:r>
              <a:rPr lang="en-US" sz="1600" dirty="0">
                <a:latin typeface="Arial" panose="020B0604020202020204" pitchFamily="34" charset="0"/>
                <a:cs typeface="Arial" panose="020B0604020202020204" pitchFamily="34" charset="0"/>
              </a:rPr>
              <a:t>when defining methods with parameters, it is good practice to check for </a:t>
            </a:r>
            <a:r>
              <a:rPr lang="en-US" sz="1600" dirty="0">
                <a:latin typeface="Courier New" panose="02070309020205020404" pitchFamily="49" charset="0"/>
                <a:cs typeface="Courier New" panose="02070309020205020404" pitchFamily="49" charset="0"/>
              </a:rPr>
              <a:t>null</a:t>
            </a:r>
            <a:r>
              <a:rPr lang="en-US" sz="1600" dirty="0">
                <a:latin typeface="Arial" panose="020B0604020202020204" pitchFamily="34" charset="0"/>
                <a:cs typeface="Arial" panose="020B0604020202020204" pitchFamily="34" charset="0"/>
              </a:rPr>
              <a:t> values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in earlier versions of C#, you would have to write </a:t>
            </a:r>
            <a:r>
              <a:rPr lang="en-US" sz="1600" dirty="0">
                <a:latin typeface="Courier New" panose="02070309020205020404" pitchFamily="49" charset="0"/>
                <a:cs typeface="Courier New" panose="02070309020205020404" pitchFamily="49" charset="0"/>
              </a:rPr>
              <a:t>if</a:t>
            </a:r>
            <a:r>
              <a:rPr lang="en-US" sz="1600" dirty="0">
                <a:latin typeface="Arial" panose="020B0604020202020204" pitchFamily="34" charset="0"/>
                <a:cs typeface="Arial" panose="020B0604020202020204" pitchFamily="34" charset="0"/>
              </a:rPr>
              <a:t> statements to check for </a:t>
            </a:r>
            <a:r>
              <a:rPr lang="en-US" sz="1600" dirty="0">
                <a:latin typeface="Courier New" panose="02070309020205020404" pitchFamily="49" charset="0"/>
                <a:cs typeface="Courier New" panose="02070309020205020404" pitchFamily="49" charset="0"/>
              </a:rPr>
              <a:t>null</a:t>
            </a:r>
            <a:r>
              <a:rPr lang="en-US" sz="1600" dirty="0">
                <a:latin typeface="Arial" panose="020B0604020202020204" pitchFamily="34" charset="0"/>
                <a:cs typeface="Arial" panose="020B0604020202020204" pitchFamily="34" charset="0"/>
              </a:rPr>
              <a:t> parameter values and then throw an </a:t>
            </a:r>
            <a:r>
              <a:rPr lang="en-US" sz="1600" dirty="0" err="1">
                <a:latin typeface="Courier New" panose="02070309020205020404" pitchFamily="49" charset="0"/>
                <a:cs typeface="Courier New" panose="02070309020205020404" pitchFamily="49" charset="0"/>
              </a:rPr>
              <a:t>ArgumentNullException</a:t>
            </a:r>
            <a:r>
              <a:rPr lang="en-US" sz="1600" dirty="0">
                <a:latin typeface="Arial" panose="020B0604020202020204" pitchFamily="34" charset="0"/>
                <a:cs typeface="Arial" panose="020B0604020202020204" pitchFamily="34" charset="0"/>
              </a:rPr>
              <a:t> for any parameter that is </a:t>
            </a:r>
            <a:r>
              <a:rPr lang="en-US" sz="1600" dirty="0">
                <a:latin typeface="Courier New" panose="02070309020205020404" pitchFamily="49" charset="0"/>
                <a:cs typeface="Courier New" panose="02070309020205020404" pitchFamily="49" charset="0"/>
              </a:rPr>
              <a:t>null</a:t>
            </a:r>
          </a:p>
        </p:txBody>
      </p:sp>
      <p:sp>
        <p:nvSpPr>
          <p:cNvPr id="11" name="TextBox 10">
            <a:extLst>
              <a:ext uri="{FF2B5EF4-FFF2-40B4-BE49-F238E27FC236}">
                <a16:creationId xmlns:a16="http://schemas.microsoft.com/office/drawing/2014/main" id="{DF4AACF0-3A6C-4FCE-996A-2DAC71B4F41D}"/>
              </a:ext>
            </a:extLst>
          </p:cNvPr>
          <p:cNvSpPr txBox="1"/>
          <p:nvPr/>
        </p:nvSpPr>
        <p:spPr>
          <a:xfrm>
            <a:off x="360936" y="3029574"/>
            <a:ext cx="11583411" cy="3393237"/>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public void Hire(Person manager, Person employee)</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  if (manager == null)</a:t>
            </a:r>
          </a:p>
          <a:p>
            <a:pPr>
              <a:lnSpc>
                <a:spcPct val="150000"/>
              </a:lnSpc>
            </a:pP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    throw new </a:t>
            </a:r>
            <a:r>
              <a:rPr lang="en-US" sz="1200" dirty="0" err="1">
                <a:latin typeface="Courier New" panose="02070309020205020404" pitchFamily="49" charset="0"/>
                <a:cs typeface="Courier New" panose="02070309020205020404" pitchFamily="49" charset="0"/>
              </a:rPr>
              <a:t>ArgumentNullException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nameof</a:t>
            </a:r>
            <a:r>
              <a:rPr lang="en-US" sz="1200" dirty="0">
                <a:latin typeface="Courier New" panose="02070309020205020404" pitchFamily="49" charset="0"/>
                <a:cs typeface="Courier New" panose="02070309020205020404" pitchFamily="49" charset="0"/>
              </a:rPr>
              <a:t>(manager));</a:t>
            </a:r>
          </a:p>
          <a:p>
            <a:pPr>
              <a:lnSpc>
                <a:spcPct val="150000"/>
              </a:lnSpc>
            </a:pP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  if (employee == null)</a:t>
            </a:r>
          </a:p>
          <a:p>
            <a:pPr>
              <a:lnSpc>
                <a:spcPct val="150000"/>
              </a:lnSpc>
            </a:pP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    throw new </a:t>
            </a:r>
            <a:r>
              <a:rPr lang="en-US" sz="1200" dirty="0" err="1">
                <a:latin typeface="Courier New" panose="02070309020205020404" pitchFamily="49" charset="0"/>
                <a:cs typeface="Courier New" panose="02070309020205020404" pitchFamily="49" charset="0"/>
              </a:rPr>
              <a:t>ArgumentNullException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nameof</a:t>
            </a:r>
            <a:r>
              <a:rPr lang="en-US" sz="1200" dirty="0">
                <a:latin typeface="Courier New" panose="02070309020205020404" pitchFamily="49" charset="0"/>
                <a:cs typeface="Courier New" panose="02070309020205020404" pitchFamily="49" charset="0"/>
              </a:rPr>
              <a:t>(employee));</a:t>
            </a:r>
          </a:p>
          <a:p>
            <a:pPr>
              <a:lnSpc>
                <a:spcPct val="150000"/>
              </a:lnSpc>
            </a:pP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31006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71099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Inheriting from classes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How it works</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799386"/>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the </a:t>
            </a:r>
            <a:r>
              <a:rPr lang="en-US" sz="1600" dirty="0">
                <a:latin typeface="Courier New" panose="02070309020205020404" pitchFamily="49" charset="0"/>
                <a:cs typeface="Courier New" panose="02070309020205020404" pitchFamily="49" charset="0"/>
              </a:rPr>
              <a:t>Person</a:t>
            </a:r>
            <a:r>
              <a:rPr lang="en-US" sz="1600" dirty="0">
                <a:latin typeface="Arial" panose="020B0604020202020204" pitchFamily="34" charset="0"/>
                <a:cs typeface="Arial" panose="020B0604020202020204" pitchFamily="34" charset="0"/>
              </a:rPr>
              <a:t> type we created earlier derived (inherited) from </a:t>
            </a:r>
            <a:r>
              <a:rPr lang="en-US" sz="1600" dirty="0">
                <a:latin typeface="Courier New" panose="02070309020205020404" pitchFamily="49" charset="0"/>
                <a:cs typeface="Courier New" panose="02070309020205020404" pitchFamily="49" charset="0"/>
              </a:rPr>
              <a:t>object</a:t>
            </a:r>
            <a:r>
              <a:rPr lang="en-US" sz="1600" dirty="0">
                <a:latin typeface="Arial" panose="020B0604020202020204" pitchFamily="34" charset="0"/>
                <a:cs typeface="Arial" panose="020B0604020202020204" pitchFamily="34" charset="0"/>
              </a:rPr>
              <a:t>, the alias for </a:t>
            </a:r>
            <a:r>
              <a:rPr lang="en-US" sz="1600" dirty="0" err="1">
                <a:latin typeface="Courier New" panose="02070309020205020404" pitchFamily="49" charset="0"/>
                <a:cs typeface="Courier New" panose="02070309020205020404" pitchFamily="49" charset="0"/>
              </a:rPr>
              <a:t>System.Object</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now, we will create a subclass that inherits from </a:t>
            </a:r>
            <a:r>
              <a:rPr lang="en-US" sz="1600" dirty="0">
                <a:latin typeface="Courier New" panose="02070309020205020404" pitchFamily="49" charset="0"/>
                <a:cs typeface="Courier New" panose="02070309020205020404" pitchFamily="49" charset="0"/>
              </a:rPr>
              <a:t>Person</a:t>
            </a:r>
            <a:r>
              <a:rPr lang="en-US" sz="1600" dirty="0">
                <a:latin typeface="Arial" panose="020B0604020202020204" pitchFamily="34" charset="0"/>
                <a:cs typeface="Arial" panose="020B0604020202020204" pitchFamily="34" charset="0"/>
              </a:rPr>
              <a:t>:</a:t>
            </a:r>
            <a:endParaRPr lang="en-US" sz="16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DF4AACF0-3A6C-4FCE-996A-2DAC71B4F41D}"/>
              </a:ext>
            </a:extLst>
          </p:cNvPr>
          <p:cNvSpPr txBox="1"/>
          <p:nvPr/>
        </p:nvSpPr>
        <p:spPr>
          <a:xfrm>
            <a:off x="360937" y="2002829"/>
            <a:ext cx="11583411" cy="1454244"/>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using System;</a:t>
            </a:r>
          </a:p>
          <a:p>
            <a:pPr>
              <a:lnSpc>
                <a:spcPct val="150000"/>
              </a:lnSpc>
            </a:pPr>
            <a:r>
              <a:rPr lang="en-US" sz="1200" dirty="0" err="1">
                <a:latin typeface="Courier New" panose="02070309020205020404" pitchFamily="49" charset="0"/>
                <a:cs typeface="Courier New" panose="02070309020205020404" pitchFamily="49" charset="0"/>
              </a:rPr>
              <a:t>namespaceShared</a:t>
            </a: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public class Employee : Person</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AF69FD6C-36C6-4AE9-93FE-1A800D85A0D3}"/>
              </a:ext>
            </a:extLst>
          </p:cNvPr>
          <p:cNvSpPr txBox="1"/>
          <p:nvPr/>
        </p:nvSpPr>
        <p:spPr>
          <a:xfrm>
            <a:off x="366584" y="3559986"/>
            <a:ext cx="11583412" cy="430054"/>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the </a:t>
            </a:r>
            <a:r>
              <a:rPr lang="en-US" sz="1600" dirty="0">
                <a:latin typeface="Courier New" panose="02070309020205020404" pitchFamily="49" charset="0"/>
                <a:cs typeface="Courier New" panose="02070309020205020404" pitchFamily="49" charset="0"/>
              </a:rPr>
              <a:t>Employee</a:t>
            </a:r>
            <a:r>
              <a:rPr lang="en-US" sz="1600" dirty="0">
                <a:latin typeface="Arial" panose="020B0604020202020204" pitchFamily="34" charset="0"/>
                <a:cs typeface="Arial" panose="020B0604020202020204" pitchFamily="34" charset="0"/>
              </a:rPr>
              <a:t> class has inherited all the members of </a:t>
            </a:r>
            <a:r>
              <a:rPr lang="en-US" sz="1600" dirty="0">
                <a:latin typeface="Courier New" panose="02070309020205020404" pitchFamily="49" charset="0"/>
                <a:cs typeface="Courier New" panose="02070309020205020404" pitchFamily="49" charset="0"/>
              </a:rPr>
              <a:t>Person</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43177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71099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Inheriting from classes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Extending classes to add functionality</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430054"/>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we can add some employee-specific members to extend the class</a:t>
            </a:r>
            <a:endParaRPr lang="en-US" sz="1600"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DF4AACF0-3A6C-4FCE-996A-2DAC71B4F41D}"/>
              </a:ext>
            </a:extLst>
          </p:cNvPr>
          <p:cNvSpPr txBox="1"/>
          <p:nvPr/>
        </p:nvSpPr>
        <p:spPr>
          <a:xfrm>
            <a:off x="360937" y="2002829"/>
            <a:ext cx="11583411" cy="2008242"/>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using System;</a:t>
            </a:r>
          </a:p>
          <a:p>
            <a:pPr>
              <a:lnSpc>
                <a:spcPct val="150000"/>
              </a:lnSpc>
            </a:pPr>
            <a:r>
              <a:rPr lang="en-US" sz="1200" dirty="0" err="1">
                <a:latin typeface="Courier New" panose="02070309020205020404" pitchFamily="49" charset="0"/>
                <a:cs typeface="Courier New" panose="02070309020205020404" pitchFamily="49" charset="0"/>
              </a:rPr>
              <a:t>namespaceShared</a:t>
            </a: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public class Employee : Person</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    public string? </a:t>
            </a:r>
            <a:r>
              <a:rPr lang="en-US" sz="1200" dirty="0" err="1">
                <a:latin typeface="Courier New" panose="02070309020205020404" pitchFamily="49" charset="0"/>
                <a:cs typeface="Courier New" panose="02070309020205020404" pitchFamily="49" charset="0"/>
              </a:rPr>
              <a:t>EmployeeCode</a:t>
            </a:r>
            <a:r>
              <a:rPr lang="en-US" sz="1200" dirty="0">
                <a:latin typeface="Courier New" panose="02070309020205020404" pitchFamily="49" charset="0"/>
                <a:cs typeface="Courier New" panose="02070309020205020404" pitchFamily="49" charset="0"/>
              </a:rPr>
              <a:t> { get; set; } </a:t>
            </a:r>
          </a:p>
          <a:p>
            <a:pPr>
              <a:lnSpc>
                <a:spcPct val="150000"/>
              </a:lnSpc>
            </a:pPr>
            <a:r>
              <a:rPr lang="en-US" sz="1200" dirty="0">
                <a:latin typeface="Courier New" panose="02070309020205020404" pitchFamily="49" charset="0"/>
                <a:cs typeface="Courier New" panose="02070309020205020404" pitchFamily="49" charset="0"/>
              </a:rPr>
              <a:t>    public </a:t>
            </a:r>
            <a:r>
              <a:rPr lang="en-US" sz="1200" dirty="0" err="1">
                <a:latin typeface="Courier New" panose="02070309020205020404" pitchFamily="49" charset="0"/>
                <a:cs typeface="Courier New" panose="02070309020205020404" pitchFamily="49" charset="0"/>
              </a:rPr>
              <a:t>DateTime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HireDate</a:t>
            </a:r>
            <a:r>
              <a:rPr lang="en-US" sz="1200" dirty="0">
                <a:latin typeface="Courier New" panose="02070309020205020404" pitchFamily="49" charset="0"/>
                <a:cs typeface="Courier New" panose="02070309020205020404" pitchFamily="49" charset="0"/>
              </a:rPr>
              <a:t> { get; set; }</a:t>
            </a:r>
          </a:p>
          <a:p>
            <a:pPr>
              <a:lnSpc>
                <a:spcPct val="150000"/>
              </a:lnSpc>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83092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71099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Inheriting from classes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Hiding members</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3001334"/>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it is possible to redefine an inherited method</a:t>
            </a:r>
          </a:p>
          <a:p>
            <a:pPr>
              <a:lnSpc>
                <a:spcPct val="150000"/>
              </a:lnSpc>
            </a:pPr>
            <a:endParaRPr lang="en-US" sz="1600" dirty="0">
              <a:latin typeface="Arial" panose="020B0604020202020204" pitchFamily="34" charset="0"/>
              <a:cs typeface="Arial" panose="020B0604020202020204" pitchFamily="34" charset="0"/>
            </a:endParaRPr>
          </a:p>
          <a:p>
            <a:pPr>
              <a:lnSpc>
                <a:spcPct val="150000"/>
              </a:lnSpc>
            </a:pPr>
            <a:r>
              <a:rPr lang="en-US" sz="1600" dirty="0">
                <a:latin typeface="Arial" panose="020B0604020202020204" pitchFamily="34" charset="0"/>
                <a:cs typeface="Arial" panose="020B0604020202020204" pitchFamily="34" charset="0"/>
              </a:rPr>
              <a:t>Visual Studio warns you that your method now hides the method from the base class by drawing a squiggle under the method name, the PROBLEMS/Error List window includes more details, and the compiler will output the warning when you build and run the console application</a:t>
            </a:r>
          </a:p>
          <a:p>
            <a:pPr>
              <a:lnSpc>
                <a:spcPct val="150000"/>
              </a:lnSpc>
            </a:pPr>
            <a:endParaRPr lang="en-US" sz="1600" dirty="0">
              <a:latin typeface="Arial" panose="020B0604020202020204" pitchFamily="34" charset="0"/>
              <a:cs typeface="Arial" panose="020B0604020202020204" pitchFamily="34" charset="0"/>
            </a:endParaRPr>
          </a:p>
          <a:p>
            <a:pPr>
              <a:lnSpc>
                <a:spcPct val="150000"/>
              </a:lnSpc>
            </a:pPr>
            <a:r>
              <a:rPr lang="en-US" sz="1600" dirty="0">
                <a:latin typeface="Arial" panose="020B0604020202020204" pitchFamily="34" charset="0"/>
                <a:cs typeface="Arial" panose="020B0604020202020204" pitchFamily="34" charset="0"/>
              </a:rPr>
              <a:t>as the warning describes, you can hide this message by applying the </a:t>
            </a:r>
            <a:r>
              <a:rPr lang="en-US" sz="1600" dirty="0">
                <a:latin typeface="Courier New" panose="02070309020205020404" pitchFamily="49" charset="0"/>
                <a:cs typeface="Courier New" panose="02070309020205020404" pitchFamily="49" charset="0"/>
              </a:rPr>
              <a:t>new</a:t>
            </a:r>
            <a:r>
              <a:rPr lang="en-US" sz="1600" dirty="0">
                <a:latin typeface="Arial" panose="020B0604020202020204" pitchFamily="34" charset="0"/>
                <a:cs typeface="Arial" panose="020B0604020202020204" pitchFamily="34" charset="0"/>
              </a:rPr>
              <a:t> keyword to the method, to indicate that you are deliberately replacing the old method</a:t>
            </a:r>
          </a:p>
        </p:txBody>
      </p:sp>
      <p:sp>
        <p:nvSpPr>
          <p:cNvPr id="11" name="TextBox 10">
            <a:extLst>
              <a:ext uri="{FF2B5EF4-FFF2-40B4-BE49-F238E27FC236}">
                <a16:creationId xmlns:a16="http://schemas.microsoft.com/office/drawing/2014/main" id="{DF4AACF0-3A6C-4FCE-996A-2DAC71B4F41D}"/>
              </a:ext>
            </a:extLst>
          </p:cNvPr>
          <p:cNvSpPr txBox="1"/>
          <p:nvPr/>
        </p:nvSpPr>
        <p:spPr>
          <a:xfrm>
            <a:off x="360936" y="4046371"/>
            <a:ext cx="11583411" cy="2285241"/>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using System;</a:t>
            </a:r>
          </a:p>
          <a:p>
            <a:pPr>
              <a:lnSpc>
                <a:spcPct val="150000"/>
              </a:lnSpc>
            </a:pPr>
            <a:r>
              <a:rPr lang="en-US" sz="1200" dirty="0" err="1">
                <a:latin typeface="Courier New" panose="02070309020205020404" pitchFamily="49" charset="0"/>
                <a:cs typeface="Courier New" panose="02070309020205020404" pitchFamily="49" charset="0"/>
              </a:rPr>
              <a:t>namespaceShared</a:t>
            </a: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public class Employee : Person</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    public string? </a:t>
            </a:r>
            <a:r>
              <a:rPr lang="en-US" sz="1200" dirty="0" err="1">
                <a:latin typeface="Courier New" panose="02070309020205020404" pitchFamily="49" charset="0"/>
                <a:cs typeface="Courier New" panose="02070309020205020404" pitchFamily="49" charset="0"/>
              </a:rPr>
              <a:t>EmployeeCode</a:t>
            </a:r>
            <a:r>
              <a:rPr lang="en-US" sz="1200" dirty="0">
                <a:latin typeface="Courier New" panose="02070309020205020404" pitchFamily="49" charset="0"/>
                <a:cs typeface="Courier New" panose="02070309020205020404" pitchFamily="49" charset="0"/>
              </a:rPr>
              <a:t> { get; set; } </a:t>
            </a:r>
          </a:p>
          <a:p>
            <a:pPr>
              <a:lnSpc>
                <a:spcPct val="150000"/>
              </a:lnSpc>
            </a:pPr>
            <a:r>
              <a:rPr lang="en-US" sz="1200" dirty="0">
                <a:latin typeface="Courier New" panose="02070309020205020404" pitchFamily="49" charset="0"/>
                <a:cs typeface="Courier New" panose="02070309020205020404" pitchFamily="49" charset="0"/>
              </a:rPr>
              <a:t>    public </a:t>
            </a:r>
            <a:r>
              <a:rPr lang="en-US" sz="1200" dirty="0" err="1">
                <a:latin typeface="Courier New" panose="02070309020205020404" pitchFamily="49" charset="0"/>
                <a:cs typeface="Courier New" panose="02070309020205020404" pitchFamily="49" charset="0"/>
              </a:rPr>
              <a:t>DateTime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HireDate</a:t>
            </a:r>
            <a:r>
              <a:rPr lang="en-US" sz="1200" dirty="0">
                <a:latin typeface="Courier New" panose="02070309020205020404" pitchFamily="49" charset="0"/>
                <a:cs typeface="Courier New" panose="02070309020205020404" pitchFamily="49" charset="0"/>
              </a:rPr>
              <a:t> { get; set; }</a:t>
            </a:r>
          </a:p>
          <a:p>
            <a:pPr>
              <a:lnSpc>
                <a:spcPct val="150000"/>
              </a:lnSpc>
            </a:pPr>
            <a:r>
              <a:rPr lang="en-US" sz="1200" dirty="0">
                <a:latin typeface="Courier New" panose="02070309020205020404" pitchFamily="49" charset="0"/>
                <a:cs typeface="Courier New" panose="02070309020205020404" pitchFamily="49" charset="0"/>
              </a:rPr>
              <a:t>    public new void </a:t>
            </a:r>
            <a:r>
              <a:rPr lang="en-US" sz="1200" dirty="0" err="1">
                <a:latin typeface="Courier New" panose="02070309020205020404" pitchFamily="49" charset="0"/>
                <a:cs typeface="Courier New" panose="02070309020205020404" pitchFamily="49" charset="0"/>
              </a:rPr>
              <a:t>InheritedMethod</a:t>
            </a: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27502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71099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Inheriting from classes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Overriding members</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1154675"/>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rather than hiding a method, it is usually better to </a:t>
            </a:r>
            <a:r>
              <a:rPr lang="en-US" sz="1600" b="1" dirty="0">
                <a:latin typeface="Arial" panose="020B0604020202020204" pitchFamily="34" charset="0"/>
                <a:cs typeface="Arial" panose="020B0604020202020204" pitchFamily="34" charset="0"/>
              </a:rPr>
              <a:t>override</a:t>
            </a:r>
            <a:r>
              <a:rPr lang="en-US" sz="1600" dirty="0">
                <a:latin typeface="Arial" panose="020B0604020202020204" pitchFamily="34" charset="0"/>
                <a:cs typeface="Arial" panose="020B0604020202020204" pitchFamily="34" charset="0"/>
              </a:rPr>
              <a:t> it</a:t>
            </a:r>
          </a:p>
          <a:p>
            <a:pPr>
              <a:lnSpc>
                <a:spcPct val="150000"/>
              </a:lnSpc>
            </a:pPr>
            <a:r>
              <a:rPr lang="en-US" sz="1600" dirty="0">
                <a:latin typeface="Arial" panose="020B0604020202020204" pitchFamily="34" charset="0"/>
                <a:cs typeface="Arial" panose="020B0604020202020204" pitchFamily="34" charset="0"/>
              </a:rPr>
              <a:t>you can only override if the base class chooses to allow overriding, by applying the </a:t>
            </a:r>
            <a:r>
              <a:rPr lang="en-US" sz="1600" dirty="0">
                <a:latin typeface="Courier New" panose="02070309020205020404" pitchFamily="49" charset="0"/>
                <a:cs typeface="Courier New" panose="02070309020205020404" pitchFamily="49" charset="0"/>
              </a:rPr>
              <a:t>virtual</a:t>
            </a:r>
            <a:r>
              <a:rPr lang="en-US" sz="1600" dirty="0">
                <a:latin typeface="Arial" panose="020B0604020202020204" pitchFamily="34" charset="0"/>
                <a:cs typeface="Arial" panose="020B0604020202020204" pitchFamily="34" charset="0"/>
              </a:rPr>
              <a:t> keyword to any methods that should allow overriding</a:t>
            </a:r>
          </a:p>
        </p:txBody>
      </p:sp>
      <p:sp>
        <p:nvSpPr>
          <p:cNvPr id="11" name="TextBox 10">
            <a:extLst>
              <a:ext uri="{FF2B5EF4-FFF2-40B4-BE49-F238E27FC236}">
                <a16:creationId xmlns:a16="http://schemas.microsoft.com/office/drawing/2014/main" id="{DF4AACF0-3A6C-4FCE-996A-2DAC71B4F41D}"/>
              </a:ext>
            </a:extLst>
          </p:cNvPr>
          <p:cNvSpPr txBox="1"/>
          <p:nvPr/>
        </p:nvSpPr>
        <p:spPr>
          <a:xfrm>
            <a:off x="360936" y="2229763"/>
            <a:ext cx="11583411" cy="2839239"/>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using System;</a:t>
            </a:r>
          </a:p>
          <a:p>
            <a:pPr>
              <a:lnSpc>
                <a:spcPct val="150000"/>
              </a:lnSpc>
            </a:pPr>
            <a:r>
              <a:rPr lang="en-US" sz="1200" dirty="0">
                <a:latin typeface="Courier New" panose="02070309020205020404" pitchFamily="49" charset="0"/>
                <a:cs typeface="Courier New" panose="02070309020205020404" pitchFamily="49" charset="0"/>
              </a:rPr>
              <a:t>Namespace Shared;</a:t>
            </a:r>
          </a:p>
          <a:p>
            <a:pPr>
              <a:lnSpc>
                <a:spcPct val="150000"/>
              </a:lnSpc>
            </a:pPr>
            <a:r>
              <a:rPr lang="en-US" sz="1200" dirty="0">
                <a:latin typeface="Courier New" panose="02070309020205020404" pitchFamily="49" charset="0"/>
                <a:cs typeface="Courier New" panose="02070309020205020404" pitchFamily="49" charset="0"/>
              </a:rPr>
              <a:t>public class Employee : Person</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    // overridden methods</a:t>
            </a:r>
          </a:p>
          <a:p>
            <a:pPr>
              <a:lnSpc>
                <a:spcPct val="150000"/>
              </a:lnSpc>
            </a:pPr>
            <a:r>
              <a:rPr lang="en-US" sz="1200" dirty="0">
                <a:latin typeface="Courier New" panose="02070309020205020404" pitchFamily="49" charset="0"/>
                <a:cs typeface="Courier New" panose="02070309020205020404" pitchFamily="49" charset="0"/>
              </a:rPr>
              <a:t>    public override string </a:t>
            </a:r>
            <a:r>
              <a:rPr lang="en-US" sz="1200" dirty="0" err="1">
                <a:latin typeface="Courier New" panose="02070309020205020404" pitchFamily="49" charset="0"/>
                <a:cs typeface="Courier New" panose="02070309020205020404" pitchFamily="49" charset="0"/>
              </a:rPr>
              <a:t>ToString</a:t>
            </a: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        return $"{Name} is a {</a:t>
            </a:r>
            <a:r>
              <a:rPr lang="en-US" sz="1200" dirty="0" err="1">
                <a:latin typeface="Courier New" panose="02070309020205020404" pitchFamily="49" charset="0"/>
                <a:cs typeface="Courier New" panose="02070309020205020404" pitchFamily="49" charset="0"/>
              </a:rPr>
              <a:t>base.ToString</a:t>
            </a: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F0B07387-D746-42A6-BEA1-1BAEF8E6562D}"/>
              </a:ext>
            </a:extLst>
          </p:cNvPr>
          <p:cNvSpPr txBox="1"/>
          <p:nvPr/>
        </p:nvSpPr>
        <p:spPr>
          <a:xfrm>
            <a:off x="1880616" y="5593258"/>
            <a:ext cx="4529328" cy="738664"/>
          </a:xfrm>
          <a:prstGeom prst="rect">
            <a:avLst/>
          </a:prstGeom>
          <a:solidFill>
            <a:srgbClr val="C00000"/>
          </a:solidFill>
        </p:spPr>
        <p:txBody>
          <a:bodyPr wrap="square">
            <a:spAutoFit/>
          </a:bodyPr>
          <a:lstStyle/>
          <a:p>
            <a:r>
              <a:rPr lang="it-IT" sz="1400" dirty="0">
                <a:latin typeface="Arial" panose="020B0604020202020204" pitchFamily="34" charset="0"/>
                <a:cs typeface="Arial" panose="020B0604020202020204" pitchFamily="34" charset="0"/>
              </a:rPr>
              <a:t>the </a:t>
            </a:r>
            <a:r>
              <a:rPr lang="it-IT" sz="1400" dirty="0">
                <a:latin typeface="Courier New" panose="02070309020205020404" pitchFamily="49" charset="0"/>
                <a:cs typeface="Courier New" panose="02070309020205020404" pitchFamily="49" charset="0"/>
              </a:rPr>
              <a:t>base</a:t>
            </a:r>
            <a:r>
              <a:rPr lang="it-IT" sz="1400" dirty="0">
                <a:latin typeface="Arial" panose="020B0604020202020204" pitchFamily="34" charset="0"/>
                <a:cs typeface="Arial" panose="020B0604020202020204" pitchFamily="34" charset="0"/>
              </a:rPr>
              <a:t> keyword </a:t>
            </a:r>
            <a:r>
              <a:rPr lang="it-IT" sz="1400" dirty="0" err="1">
                <a:latin typeface="Arial" panose="020B0604020202020204" pitchFamily="34" charset="0"/>
                <a:cs typeface="Arial" panose="020B0604020202020204" pitchFamily="34" charset="0"/>
              </a:rPr>
              <a:t>allows</a:t>
            </a:r>
            <a:r>
              <a:rPr lang="it-IT" sz="1400" dirty="0">
                <a:latin typeface="Arial" panose="020B0604020202020204" pitchFamily="34" charset="0"/>
                <a:cs typeface="Arial" panose="020B0604020202020204" pitchFamily="34" charset="0"/>
              </a:rPr>
              <a:t> a </a:t>
            </a:r>
            <a:r>
              <a:rPr lang="it-IT" sz="1400" dirty="0" err="1">
                <a:latin typeface="Arial" panose="020B0604020202020204" pitchFamily="34" charset="0"/>
                <a:cs typeface="Arial" panose="020B0604020202020204" pitchFamily="34" charset="0"/>
              </a:rPr>
              <a:t>subclass</a:t>
            </a:r>
            <a:r>
              <a:rPr lang="it-IT" sz="1400" dirty="0">
                <a:latin typeface="Arial" panose="020B0604020202020204" pitchFamily="34" charset="0"/>
                <a:cs typeface="Arial" panose="020B0604020202020204" pitchFamily="34" charset="0"/>
              </a:rPr>
              <a:t> to access </a:t>
            </a:r>
            <a:r>
              <a:rPr lang="it-IT" sz="1400" dirty="0" err="1">
                <a:latin typeface="Arial" panose="020B0604020202020204" pitchFamily="34" charset="0"/>
                <a:cs typeface="Arial" panose="020B0604020202020204" pitchFamily="34" charset="0"/>
              </a:rPr>
              <a:t>members</a:t>
            </a:r>
            <a:r>
              <a:rPr lang="it-IT" sz="1400" dirty="0">
                <a:latin typeface="Arial" panose="020B0604020202020204" pitchFamily="34" charset="0"/>
                <a:cs typeface="Arial" panose="020B0604020202020204" pitchFamily="34" charset="0"/>
              </a:rPr>
              <a:t> of </a:t>
            </a:r>
            <a:r>
              <a:rPr lang="it-IT" sz="1400" dirty="0" err="1">
                <a:latin typeface="Arial" panose="020B0604020202020204" pitchFamily="34" charset="0"/>
                <a:cs typeface="Arial" panose="020B0604020202020204" pitchFamily="34" charset="0"/>
              </a:rPr>
              <a:t>its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superclass</a:t>
            </a:r>
            <a:br>
              <a:rPr lang="it-IT" sz="1400" dirty="0">
                <a:latin typeface="Arial" panose="020B0604020202020204" pitchFamily="34" charset="0"/>
                <a:cs typeface="Arial" panose="020B0604020202020204" pitchFamily="34" charset="0"/>
              </a:rPr>
            </a:br>
            <a:r>
              <a:rPr lang="it-IT" sz="1400" dirty="0" err="1">
                <a:latin typeface="Arial" panose="020B0604020202020204" pitchFamily="34" charset="0"/>
                <a:cs typeface="Arial" panose="020B0604020202020204" pitchFamily="34" charset="0"/>
              </a:rPr>
              <a:t>that</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the base class </a:t>
            </a:r>
            <a:r>
              <a:rPr lang="it-IT" sz="1400" dirty="0" err="1">
                <a:latin typeface="Arial" panose="020B0604020202020204" pitchFamily="34" charset="0"/>
                <a:cs typeface="Arial" panose="020B0604020202020204" pitchFamily="34" charset="0"/>
              </a:rPr>
              <a:t>that</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it</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inherits</a:t>
            </a:r>
            <a:r>
              <a:rPr lang="it-IT" sz="1400" dirty="0">
                <a:latin typeface="Arial" panose="020B0604020202020204" pitchFamily="34" charset="0"/>
                <a:cs typeface="Arial" panose="020B0604020202020204" pitchFamily="34" charset="0"/>
              </a:rPr>
              <a:t> or </a:t>
            </a:r>
            <a:r>
              <a:rPr lang="it-IT" sz="1400" dirty="0" err="1">
                <a:latin typeface="Arial" panose="020B0604020202020204" pitchFamily="34" charset="0"/>
                <a:cs typeface="Arial" panose="020B0604020202020204" pitchFamily="34" charset="0"/>
              </a:rPr>
              <a:t>derives</a:t>
            </a:r>
            <a:r>
              <a:rPr lang="it-IT" sz="1400" dirty="0">
                <a:latin typeface="Arial" panose="020B0604020202020204" pitchFamily="34" charset="0"/>
                <a:cs typeface="Arial" panose="020B0604020202020204" pitchFamily="34" charset="0"/>
              </a:rPr>
              <a:t> from</a:t>
            </a:r>
          </a:p>
        </p:txBody>
      </p:sp>
      <p:cxnSp>
        <p:nvCxnSpPr>
          <p:cNvPr id="6" name="Straight Arrow Connector 5">
            <a:extLst>
              <a:ext uri="{FF2B5EF4-FFF2-40B4-BE49-F238E27FC236}">
                <a16:creationId xmlns:a16="http://schemas.microsoft.com/office/drawing/2014/main" id="{D9F47EB9-762D-485B-BE12-7BE4D8BB9A27}"/>
              </a:ext>
            </a:extLst>
          </p:cNvPr>
          <p:cNvCxnSpPr>
            <a:cxnSpLocks/>
            <a:stCxn id="8" idx="0"/>
          </p:cNvCxnSpPr>
          <p:nvPr/>
        </p:nvCxnSpPr>
        <p:spPr>
          <a:xfrm flipH="1" flipV="1">
            <a:off x="3499104" y="4480560"/>
            <a:ext cx="646176" cy="111269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918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71099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Inheriting from classes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Inheriting from abstract classes</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4109330"/>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you learned about interfaces that can define a set of members that a type must have to meet a basic level of functionality</a:t>
            </a:r>
          </a:p>
          <a:p>
            <a:pPr>
              <a:lnSpc>
                <a:spcPct val="150000"/>
              </a:lnSpc>
            </a:pPr>
            <a:endParaRPr lang="en-US" sz="1600" dirty="0">
              <a:latin typeface="Arial" panose="020B0604020202020204" pitchFamily="34" charset="0"/>
              <a:cs typeface="Arial" panose="020B0604020202020204" pitchFamily="34" charset="0"/>
            </a:endParaRPr>
          </a:p>
          <a:p>
            <a:pPr>
              <a:lnSpc>
                <a:spcPct val="150000"/>
              </a:lnSpc>
            </a:pPr>
            <a:r>
              <a:rPr lang="en-US" sz="1600" dirty="0">
                <a:latin typeface="Arial" panose="020B0604020202020204" pitchFamily="34" charset="0"/>
                <a:cs typeface="Arial" panose="020B0604020202020204" pitchFamily="34" charset="0"/>
              </a:rPr>
              <a:t>these are very useful, but their main limitation is that until C# 8 they could not provide any implementation of their own</a:t>
            </a:r>
          </a:p>
          <a:p>
            <a:pPr>
              <a:lnSpc>
                <a:spcPct val="150000"/>
              </a:lnSpc>
            </a:pPr>
            <a:endParaRPr lang="en-US" sz="1600" dirty="0">
              <a:latin typeface="Arial" panose="020B0604020202020204" pitchFamily="34" charset="0"/>
              <a:cs typeface="Arial" panose="020B0604020202020204" pitchFamily="34" charset="0"/>
            </a:endParaRPr>
          </a:p>
          <a:p>
            <a:pPr>
              <a:lnSpc>
                <a:spcPct val="150000"/>
              </a:lnSpc>
            </a:pPr>
            <a:r>
              <a:rPr lang="en-US" sz="1600" dirty="0">
                <a:latin typeface="Arial" panose="020B0604020202020204" pitchFamily="34" charset="0"/>
                <a:cs typeface="Arial" panose="020B0604020202020204" pitchFamily="34" charset="0"/>
              </a:rPr>
              <a:t>you could use </a:t>
            </a:r>
            <a:r>
              <a:rPr lang="en-US" sz="1600" b="1" dirty="0">
                <a:latin typeface="Arial" panose="020B0604020202020204" pitchFamily="34" charset="0"/>
                <a:cs typeface="Arial" panose="020B0604020202020204" pitchFamily="34" charset="0"/>
              </a:rPr>
              <a:t>abstract classes </a:t>
            </a:r>
            <a:r>
              <a:rPr lang="en-US" sz="1600" dirty="0">
                <a:latin typeface="Arial" panose="020B0604020202020204" pitchFamily="34" charset="0"/>
                <a:cs typeface="Arial" panose="020B0604020202020204" pitchFamily="34" charset="0"/>
              </a:rPr>
              <a:t>as a sort of halfway house between a pure interface and a fully implemented class</a:t>
            </a:r>
          </a:p>
          <a:p>
            <a:pPr>
              <a:lnSpc>
                <a:spcPct val="150000"/>
              </a:lnSpc>
            </a:pPr>
            <a:endParaRPr lang="en-US" sz="1600" dirty="0">
              <a:latin typeface="Arial" panose="020B0604020202020204" pitchFamily="34" charset="0"/>
              <a:cs typeface="Arial" panose="020B0604020202020204" pitchFamily="34" charset="0"/>
            </a:endParaRPr>
          </a:p>
          <a:p>
            <a:pPr>
              <a:lnSpc>
                <a:spcPct val="150000"/>
              </a:lnSpc>
            </a:pPr>
            <a:r>
              <a:rPr lang="en-US" sz="1600" dirty="0">
                <a:latin typeface="Arial" panose="020B0604020202020204" pitchFamily="34" charset="0"/>
                <a:cs typeface="Arial" panose="020B0604020202020204" pitchFamily="34" charset="0"/>
              </a:rPr>
              <a:t>when a class is marked as </a:t>
            </a:r>
            <a:r>
              <a:rPr lang="en-US" sz="1600" dirty="0">
                <a:latin typeface="Courier New" panose="02070309020205020404" pitchFamily="49" charset="0"/>
                <a:cs typeface="Courier New" panose="02070309020205020404" pitchFamily="49" charset="0"/>
              </a:rPr>
              <a:t>abstract</a:t>
            </a:r>
            <a:r>
              <a:rPr lang="en-US" sz="1600" dirty="0">
                <a:latin typeface="Arial" panose="020B0604020202020204" pitchFamily="34" charset="0"/>
                <a:cs typeface="Arial" panose="020B0604020202020204" pitchFamily="34" charset="0"/>
              </a:rPr>
              <a:t>, this means that it cannot be instantiated because you are indicating that the class is not complete: it needs more implementation before it can be instantiated</a:t>
            </a:r>
          </a:p>
          <a:p>
            <a:pPr>
              <a:lnSpc>
                <a:spcPct val="150000"/>
              </a:lnSpc>
            </a:pPr>
            <a:endParaRPr lang="en-US" sz="1600" dirty="0">
              <a:latin typeface="Arial" panose="020B0604020202020204" pitchFamily="34" charset="0"/>
              <a:cs typeface="Arial" panose="020B0604020202020204" pitchFamily="34" charset="0"/>
            </a:endParaRPr>
          </a:p>
          <a:p>
            <a:pPr>
              <a:lnSpc>
                <a:spcPct val="150000"/>
              </a:lnSpc>
            </a:pPr>
            <a:r>
              <a:rPr lang="en-US" sz="1600" dirty="0">
                <a:latin typeface="Arial" panose="020B0604020202020204" pitchFamily="34" charset="0"/>
                <a:cs typeface="Arial" panose="020B0604020202020204" pitchFamily="34" charset="0"/>
              </a:rPr>
              <a:t>i.e., the </a:t>
            </a:r>
            <a:r>
              <a:rPr lang="en-US" sz="1600" dirty="0" err="1">
                <a:latin typeface="Courier New" panose="02070309020205020404" pitchFamily="49" charset="0"/>
                <a:cs typeface="Courier New" panose="02070309020205020404" pitchFamily="49" charset="0"/>
              </a:rPr>
              <a:t>System.IO.Stream</a:t>
            </a:r>
            <a:r>
              <a:rPr lang="en-US" sz="1600" dirty="0">
                <a:latin typeface="Courier New" panose="02070309020205020404" pitchFamily="49" charset="0"/>
                <a:cs typeface="Courier New" panose="02070309020205020404" pitchFamily="49" charset="0"/>
              </a:rPr>
              <a:t> </a:t>
            </a:r>
            <a:r>
              <a:rPr lang="en-US" sz="1600" dirty="0">
                <a:latin typeface="Arial" panose="020B0604020202020204" pitchFamily="34" charset="0"/>
                <a:cs typeface="Arial" panose="020B0604020202020204" pitchFamily="34" charset="0"/>
              </a:rPr>
              <a:t>class is abstract because it implements common functionality that all streams would need but is not complete, so </a:t>
            </a:r>
            <a:r>
              <a:rPr lang="en-US" sz="1600" b="1" dirty="0">
                <a:latin typeface="Arial" panose="020B0604020202020204" pitchFamily="34" charset="0"/>
                <a:cs typeface="Arial" panose="020B0604020202020204" pitchFamily="34" charset="0"/>
              </a:rPr>
              <a:t>you cannot instantiate it using </a:t>
            </a:r>
            <a:r>
              <a:rPr lang="en-US" sz="1600" b="1" dirty="0">
                <a:latin typeface="Courier New" panose="02070309020205020404" pitchFamily="49" charset="0"/>
                <a:cs typeface="Courier New" panose="02070309020205020404" pitchFamily="49" charset="0"/>
              </a:rPr>
              <a:t>new Stream()</a:t>
            </a:r>
          </a:p>
        </p:txBody>
      </p:sp>
    </p:spTree>
    <p:extLst>
      <p:ext uri="{BB962C8B-B14F-4D97-AF65-F5344CB8AC3E}">
        <p14:creationId xmlns:p14="http://schemas.microsoft.com/office/powerpoint/2010/main" val="25005261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71099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Inheriting from classes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Inheriting from abstract classes</a:t>
            </a:r>
          </a:p>
        </p:txBody>
      </p:sp>
      <p:sp>
        <p:nvSpPr>
          <p:cNvPr id="11" name="TextBox 10">
            <a:extLst>
              <a:ext uri="{FF2B5EF4-FFF2-40B4-BE49-F238E27FC236}">
                <a16:creationId xmlns:a16="http://schemas.microsoft.com/office/drawing/2014/main" id="{DF4AACF0-3A6C-4FCE-996A-2DAC71B4F41D}"/>
              </a:ext>
            </a:extLst>
          </p:cNvPr>
          <p:cNvSpPr txBox="1"/>
          <p:nvPr/>
        </p:nvSpPr>
        <p:spPr>
          <a:xfrm>
            <a:off x="97031" y="797203"/>
            <a:ext cx="6523225" cy="4708981"/>
          </a:xfrm>
          <a:prstGeom prst="rect">
            <a:avLst/>
          </a:prstGeom>
          <a:solidFill>
            <a:schemeClr val="tx1">
              <a:lumMod val="6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public interface </a:t>
            </a:r>
            <a:r>
              <a:rPr lang="en-US" sz="1200" dirty="0" err="1">
                <a:latin typeface="Courier New" panose="02070309020205020404" pitchFamily="49" charset="0"/>
                <a:cs typeface="Courier New" panose="02070309020205020404" pitchFamily="49" charset="0"/>
              </a:rPr>
              <a:t>INoImplementation</a:t>
            </a:r>
            <a:r>
              <a:rPr lang="en-US" sz="1200" dirty="0">
                <a:latin typeface="Courier New" panose="02070309020205020404" pitchFamily="49" charset="0"/>
                <a:cs typeface="Courier New" panose="02070309020205020404" pitchFamily="49" charset="0"/>
              </a:rPr>
              <a:t> // C# 1.0 and later</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Alpha(); // must be implemented by derived type</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public interface </a:t>
            </a:r>
            <a:r>
              <a:rPr lang="en-US" sz="1200" dirty="0" err="1">
                <a:latin typeface="Courier New" panose="02070309020205020404" pitchFamily="49" charset="0"/>
                <a:cs typeface="Courier New" panose="02070309020205020404" pitchFamily="49" charset="0"/>
              </a:rPr>
              <a:t>ISomeImplementation</a:t>
            </a:r>
            <a:r>
              <a:rPr lang="en-US" sz="1200" dirty="0">
                <a:latin typeface="Courier New" panose="02070309020205020404" pitchFamily="49" charset="0"/>
                <a:cs typeface="Courier New" panose="02070309020205020404" pitchFamily="49" charset="0"/>
              </a:rPr>
              <a:t> // C# 8.0 and later</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Alpha(); // must be implemented by derived type</a:t>
            </a:r>
          </a:p>
          <a:p>
            <a:r>
              <a:rPr lang="en-US" sz="1200" dirty="0">
                <a:latin typeface="Courier New" panose="02070309020205020404" pitchFamily="49" charset="0"/>
                <a:cs typeface="Courier New" panose="02070309020205020404" pitchFamily="49" charset="0"/>
              </a:rPr>
              <a:t>  void Beta()</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 default implementation; can be overridden</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public abstract class </a:t>
            </a:r>
            <a:r>
              <a:rPr lang="en-US" sz="1200" dirty="0" err="1">
                <a:latin typeface="Courier New" panose="02070309020205020404" pitchFamily="49" charset="0"/>
                <a:cs typeface="Courier New" panose="02070309020205020404" pitchFamily="49" charset="0"/>
              </a:rPr>
              <a:t>PartiallyImplemented</a:t>
            </a:r>
            <a:r>
              <a:rPr lang="en-US" sz="1200" dirty="0">
                <a:latin typeface="Courier New" panose="02070309020205020404" pitchFamily="49" charset="0"/>
                <a:cs typeface="Courier New" panose="02070309020205020404" pitchFamily="49" charset="0"/>
              </a:rPr>
              <a:t> // C# 1.0 and later</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 must be implemented by derived type</a:t>
            </a:r>
          </a:p>
          <a:p>
            <a:r>
              <a:rPr lang="en-US" sz="1200" dirty="0">
                <a:latin typeface="Courier New" panose="02070309020205020404" pitchFamily="49" charset="0"/>
                <a:cs typeface="Courier New" panose="02070309020205020404" pitchFamily="49" charset="0"/>
              </a:rPr>
              <a:t>  public abstract void Gamma();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 can be overridden</a:t>
            </a:r>
          </a:p>
          <a:p>
            <a:r>
              <a:rPr lang="en-US" sz="1200" dirty="0">
                <a:latin typeface="Courier New" panose="02070309020205020404" pitchFamily="49" charset="0"/>
                <a:cs typeface="Courier New" panose="02070309020205020404" pitchFamily="49" charset="0"/>
              </a:rPr>
              <a:t>  public virtual void Delta()</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 implementation</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09D4D560-94C7-46C0-B245-95A14EA3B4B2}"/>
              </a:ext>
            </a:extLst>
          </p:cNvPr>
          <p:cNvSpPr txBox="1"/>
          <p:nvPr/>
        </p:nvSpPr>
        <p:spPr>
          <a:xfrm>
            <a:off x="6802631" y="797203"/>
            <a:ext cx="5279641" cy="5055230"/>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public class </a:t>
            </a:r>
            <a:r>
              <a:rPr lang="en-US" sz="1200" dirty="0" err="1">
                <a:latin typeface="Courier New" panose="02070309020205020404" pitchFamily="49" charset="0"/>
                <a:cs typeface="Courier New" panose="02070309020205020404" pitchFamily="49" charset="0"/>
              </a:rPr>
              <a:t>FullyImplemented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PartiallyImplemented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ISomeImplementation</a:t>
            </a:r>
            <a:endParaRPr lang="en-US" sz="1200" dirty="0">
              <a:latin typeface="Courier New" panose="02070309020205020404" pitchFamily="49" charset="0"/>
              <a:cs typeface="Courier New" panose="02070309020205020404" pitchFamily="49" charset="0"/>
            </a:endParaRP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  public void Alpha()</a:t>
            </a:r>
          </a:p>
          <a:p>
            <a:pPr>
              <a:lnSpc>
                <a:spcPct val="150000"/>
              </a:lnSpc>
            </a:pP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    // implementation</a:t>
            </a:r>
          </a:p>
          <a:p>
            <a:pPr>
              <a:lnSpc>
                <a:spcPct val="150000"/>
              </a:lnSpc>
            </a:pP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  public override void Gamma()</a:t>
            </a:r>
          </a:p>
          <a:p>
            <a:pPr>
              <a:lnSpc>
                <a:spcPct val="150000"/>
              </a:lnSpc>
            </a:pP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    // implementation</a:t>
            </a:r>
          </a:p>
          <a:p>
            <a:pPr>
              <a:lnSpc>
                <a:spcPct val="150000"/>
              </a:lnSpc>
            </a:pP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 you can only instantiate the fully implemented class</a:t>
            </a:r>
          </a:p>
          <a:p>
            <a:pPr>
              <a:lnSpc>
                <a:spcPct val="150000"/>
              </a:lnSpc>
            </a:pPr>
            <a:r>
              <a:rPr lang="en-US" sz="1200" dirty="0" err="1">
                <a:latin typeface="Courier New" panose="02070309020205020404" pitchFamily="49" charset="0"/>
                <a:cs typeface="Courier New" panose="02070309020205020404" pitchFamily="49" charset="0"/>
              </a:rPr>
              <a:t>FullyImplemented</a:t>
            </a:r>
            <a:r>
              <a:rPr lang="en-US" sz="1200" dirty="0">
                <a:latin typeface="Courier New" panose="02070309020205020404" pitchFamily="49" charset="0"/>
                <a:cs typeface="Courier New" panose="02070309020205020404" pitchFamily="49" charset="0"/>
              </a:rPr>
              <a:t> a = new();</a:t>
            </a:r>
          </a:p>
          <a:p>
            <a:pPr>
              <a:lnSpc>
                <a:spcPct val="150000"/>
              </a:lnSpc>
            </a:pPr>
            <a:r>
              <a:rPr lang="en-US" sz="1200" dirty="0">
                <a:latin typeface="Courier New" panose="02070309020205020404" pitchFamily="49" charset="0"/>
                <a:cs typeface="Courier New" panose="02070309020205020404" pitchFamily="49" charset="0"/>
              </a:rPr>
              <a:t>// all the other types give compile errors</a:t>
            </a:r>
          </a:p>
          <a:p>
            <a:pPr>
              <a:lnSpc>
                <a:spcPct val="150000"/>
              </a:lnSpc>
            </a:pPr>
            <a:r>
              <a:rPr lang="en-US" sz="1200" dirty="0" err="1">
                <a:latin typeface="Courier New" panose="02070309020205020404" pitchFamily="49" charset="0"/>
                <a:cs typeface="Courier New" panose="02070309020205020404" pitchFamily="49" charset="0"/>
              </a:rPr>
              <a:t>PartiallyImplemented</a:t>
            </a:r>
            <a:r>
              <a:rPr lang="en-US" sz="1200" dirty="0">
                <a:latin typeface="Courier New" panose="02070309020205020404" pitchFamily="49" charset="0"/>
                <a:cs typeface="Courier New" panose="02070309020205020404" pitchFamily="49" charset="0"/>
              </a:rPr>
              <a:t> b = new(); // compile error!</a:t>
            </a:r>
          </a:p>
          <a:p>
            <a:pPr>
              <a:lnSpc>
                <a:spcPct val="150000"/>
              </a:lnSpc>
            </a:pPr>
            <a:r>
              <a:rPr lang="en-US" sz="1200" dirty="0" err="1">
                <a:latin typeface="Courier New" panose="02070309020205020404" pitchFamily="49" charset="0"/>
                <a:cs typeface="Courier New" panose="02070309020205020404" pitchFamily="49" charset="0"/>
              </a:rPr>
              <a:t>ISomeImplementation</a:t>
            </a:r>
            <a:r>
              <a:rPr lang="en-US" sz="1200" dirty="0">
                <a:latin typeface="Courier New" panose="02070309020205020404" pitchFamily="49" charset="0"/>
                <a:cs typeface="Courier New" panose="02070309020205020404" pitchFamily="49" charset="0"/>
              </a:rPr>
              <a:t> c = new(); // compile error!</a:t>
            </a:r>
          </a:p>
          <a:p>
            <a:pPr>
              <a:lnSpc>
                <a:spcPct val="150000"/>
              </a:lnSpc>
            </a:pPr>
            <a:r>
              <a:rPr lang="en-US" sz="1200" dirty="0" err="1">
                <a:latin typeface="Courier New" panose="02070309020205020404" pitchFamily="49" charset="0"/>
                <a:cs typeface="Courier New" panose="02070309020205020404" pitchFamily="49" charset="0"/>
              </a:rPr>
              <a:t>INoImplementation</a:t>
            </a:r>
            <a:r>
              <a:rPr lang="en-US" sz="1200" dirty="0">
                <a:latin typeface="Courier New" panose="02070309020205020404" pitchFamily="49" charset="0"/>
                <a:cs typeface="Courier New" panose="02070309020205020404" pitchFamily="49" charset="0"/>
              </a:rPr>
              <a:t> d = new(); // compile error!</a:t>
            </a:r>
          </a:p>
        </p:txBody>
      </p:sp>
    </p:spTree>
    <p:extLst>
      <p:ext uri="{BB962C8B-B14F-4D97-AF65-F5344CB8AC3E}">
        <p14:creationId xmlns:p14="http://schemas.microsoft.com/office/powerpoint/2010/main" val="573923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71099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Inheriting from classes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Preventing inheritance and overriding</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799386"/>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you can prevent another developer from inheriting from your class by applying the </a:t>
            </a:r>
            <a:r>
              <a:rPr lang="en-US" sz="1600" dirty="0">
                <a:latin typeface="Courier New" panose="02070309020205020404" pitchFamily="49" charset="0"/>
                <a:cs typeface="Courier New" panose="02070309020205020404" pitchFamily="49" charset="0"/>
              </a:rPr>
              <a:t>sealed</a:t>
            </a:r>
            <a:r>
              <a:rPr lang="en-US" sz="1600" dirty="0">
                <a:latin typeface="Arial" panose="020B0604020202020204" pitchFamily="34" charset="0"/>
                <a:cs typeface="Arial" panose="020B0604020202020204" pitchFamily="34" charset="0"/>
              </a:rPr>
              <a:t> keyword to its definition</a:t>
            </a:r>
          </a:p>
          <a:p>
            <a:pPr>
              <a:lnSpc>
                <a:spcPct val="150000"/>
              </a:lnSpc>
            </a:pPr>
            <a:r>
              <a:rPr lang="en-US" sz="1600" dirty="0">
                <a:latin typeface="Arial" panose="020B0604020202020204" pitchFamily="34" charset="0"/>
                <a:cs typeface="Arial" panose="020B0604020202020204" pitchFamily="34" charset="0"/>
              </a:rPr>
              <a:t>no one can inherit from this class</a:t>
            </a:r>
            <a:endParaRPr lang="en-US" sz="16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198F2BDA-82CA-484F-BBDE-825B8A4185A7}"/>
              </a:ext>
            </a:extLst>
          </p:cNvPr>
          <p:cNvSpPr txBox="1"/>
          <p:nvPr/>
        </p:nvSpPr>
        <p:spPr>
          <a:xfrm>
            <a:off x="360936" y="1894483"/>
            <a:ext cx="11583411" cy="900246"/>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public sealed class </a:t>
            </a:r>
            <a:r>
              <a:rPr lang="en-US" sz="1200" dirty="0" err="1">
                <a:latin typeface="Courier New" panose="02070309020205020404" pitchFamily="49" charset="0"/>
                <a:cs typeface="Courier New" panose="02070309020205020404" pitchFamily="49" charset="0"/>
              </a:rPr>
              <a:t>MySealedClass</a:t>
            </a:r>
            <a:endParaRPr lang="en-US" sz="1200" dirty="0">
              <a:latin typeface="Courier New" panose="02070309020205020404" pitchFamily="49" charset="0"/>
              <a:cs typeface="Courier New" panose="02070309020205020404" pitchFamily="49" charset="0"/>
            </a:endParaRP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47A12024-706A-4F75-9579-D8F7E891A7B4}"/>
              </a:ext>
            </a:extLst>
          </p:cNvPr>
          <p:cNvSpPr txBox="1"/>
          <p:nvPr/>
        </p:nvSpPr>
        <p:spPr>
          <a:xfrm>
            <a:off x="360936" y="3029307"/>
            <a:ext cx="11583412" cy="785343"/>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an example of sealed in .NET is the </a:t>
            </a:r>
            <a:r>
              <a:rPr lang="en-US" sz="1600" dirty="0">
                <a:latin typeface="Courier New" panose="02070309020205020404" pitchFamily="49" charset="0"/>
                <a:cs typeface="Courier New" panose="02070309020205020404" pitchFamily="49" charset="0"/>
              </a:rPr>
              <a:t>string</a:t>
            </a:r>
            <a:r>
              <a:rPr lang="en-US" sz="1600" dirty="0">
                <a:latin typeface="Arial" panose="020B0604020202020204" pitchFamily="34" charset="0"/>
                <a:cs typeface="Arial" panose="020B0604020202020204" pitchFamily="34" charset="0"/>
              </a:rPr>
              <a:t> class. Microsoft has implemented some extreme optimizations inside the string class that could be negatively affected by your inheritance, so Microsoft prevents that.</a:t>
            </a:r>
          </a:p>
        </p:txBody>
      </p:sp>
    </p:spTree>
    <p:extLst>
      <p:ext uri="{BB962C8B-B14F-4D97-AF65-F5344CB8AC3E}">
        <p14:creationId xmlns:p14="http://schemas.microsoft.com/office/powerpoint/2010/main" val="209635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45451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More about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7232" y="178454"/>
            <a:ext cx="589711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Implementing functionality using local functions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96538"/>
            <a:ext cx="11450063" cy="6170920"/>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C# 7.0 introduced local functions</a:t>
            </a:r>
          </a:p>
          <a:p>
            <a:pPr>
              <a:lnSpc>
                <a:spcPct val="100000"/>
              </a:lnSpc>
            </a:pPr>
            <a:r>
              <a:rPr lang="en-US" sz="1400" b="0" dirty="0"/>
              <a:t>local functions are private methods of a type that are nested in another member</a:t>
            </a:r>
          </a:p>
          <a:p>
            <a:pPr>
              <a:lnSpc>
                <a:spcPct val="100000"/>
              </a:lnSpc>
            </a:pPr>
            <a:r>
              <a:rPr lang="en-US" sz="1400" b="0" dirty="0"/>
              <a:t>they can only be called from their containing member</a:t>
            </a:r>
          </a:p>
          <a:p>
            <a:pPr>
              <a:lnSpc>
                <a:spcPct val="100000"/>
              </a:lnSpc>
            </a:pPr>
            <a:r>
              <a:rPr lang="en-US" sz="1400" b="0" dirty="0"/>
              <a:t>local functions can be declared in and called from:</a:t>
            </a:r>
          </a:p>
          <a:p>
            <a:pPr marL="285750" indent="-285750">
              <a:lnSpc>
                <a:spcPct val="100000"/>
              </a:lnSpc>
              <a:buFont typeface="Arial" panose="020B0604020202020204" pitchFamily="34" charset="0"/>
              <a:buChar char="•"/>
            </a:pPr>
            <a:r>
              <a:rPr lang="en-US" sz="1400" b="0" dirty="0"/>
              <a:t>Methods, especially iterator methods and async methods</a:t>
            </a:r>
          </a:p>
          <a:p>
            <a:pPr marL="285750" indent="-285750">
              <a:lnSpc>
                <a:spcPct val="100000"/>
              </a:lnSpc>
              <a:buFont typeface="Arial" panose="020B0604020202020204" pitchFamily="34" charset="0"/>
              <a:buChar char="•"/>
            </a:pPr>
            <a:r>
              <a:rPr lang="en-US" sz="1400" b="0" dirty="0"/>
              <a:t>Constructors</a:t>
            </a:r>
          </a:p>
          <a:p>
            <a:pPr marL="285750" indent="-285750">
              <a:lnSpc>
                <a:spcPct val="100000"/>
              </a:lnSpc>
              <a:buFont typeface="Arial" panose="020B0604020202020204" pitchFamily="34" charset="0"/>
              <a:buChar char="•"/>
            </a:pPr>
            <a:r>
              <a:rPr lang="en-US" sz="1400" b="0" dirty="0"/>
              <a:t>Property accessors</a:t>
            </a:r>
          </a:p>
          <a:p>
            <a:pPr marL="285750" indent="-285750">
              <a:lnSpc>
                <a:spcPct val="100000"/>
              </a:lnSpc>
              <a:buFont typeface="Arial" panose="020B0604020202020204" pitchFamily="34" charset="0"/>
              <a:buChar char="•"/>
            </a:pPr>
            <a:r>
              <a:rPr lang="en-US" sz="1400" b="0" dirty="0"/>
              <a:t>Event accessors</a:t>
            </a:r>
          </a:p>
          <a:p>
            <a:pPr marL="285750" indent="-285750">
              <a:lnSpc>
                <a:spcPct val="100000"/>
              </a:lnSpc>
              <a:buFont typeface="Arial" panose="020B0604020202020204" pitchFamily="34" charset="0"/>
              <a:buChar char="•"/>
            </a:pPr>
            <a:r>
              <a:rPr lang="en-US" sz="1400" b="0" dirty="0"/>
              <a:t>Anonymous methods</a:t>
            </a:r>
          </a:p>
          <a:p>
            <a:pPr marL="285750" indent="-285750">
              <a:lnSpc>
                <a:spcPct val="100000"/>
              </a:lnSpc>
              <a:buFont typeface="Arial" panose="020B0604020202020204" pitchFamily="34" charset="0"/>
              <a:buChar char="•"/>
            </a:pPr>
            <a:r>
              <a:rPr lang="en-US" sz="1400" b="0" dirty="0"/>
              <a:t>Lambda expressions</a:t>
            </a:r>
          </a:p>
          <a:p>
            <a:pPr marL="285750" indent="-285750">
              <a:lnSpc>
                <a:spcPct val="100000"/>
              </a:lnSpc>
              <a:buFont typeface="Arial" panose="020B0604020202020204" pitchFamily="34" charset="0"/>
              <a:buChar char="•"/>
            </a:pPr>
            <a:r>
              <a:rPr lang="en-US" sz="1400" b="0" dirty="0"/>
              <a:t>Finalizers</a:t>
            </a:r>
          </a:p>
          <a:p>
            <a:pPr marL="285750" indent="-285750">
              <a:lnSpc>
                <a:spcPct val="100000"/>
              </a:lnSpc>
              <a:buFont typeface="Arial" panose="020B0604020202020204" pitchFamily="34" charset="0"/>
              <a:buChar char="•"/>
            </a:pPr>
            <a:r>
              <a:rPr lang="en-US" sz="1400" b="0" dirty="0"/>
              <a:t>Other local functions</a:t>
            </a:r>
          </a:p>
        </p:txBody>
      </p:sp>
      <p:sp>
        <p:nvSpPr>
          <p:cNvPr id="11" name="TextBox 10">
            <a:extLst>
              <a:ext uri="{FF2B5EF4-FFF2-40B4-BE49-F238E27FC236}">
                <a16:creationId xmlns:a16="http://schemas.microsoft.com/office/drawing/2014/main" id="{C687F238-E34E-4108-B2C4-5AF110DBC722}"/>
              </a:ext>
            </a:extLst>
          </p:cNvPr>
          <p:cNvSpPr txBox="1"/>
          <p:nvPr/>
        </p:nvSpPr>
        <p:spPr>
          <a:xfrm>
            <a:off x="4242816" y="3512077"/>
            <a:ext cx="7588247" cy="2677656"/>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private static string </a:t>
            </a:r>
            <a:r>
              <a:rPr lang="en-US" sz="1400" dirty="0" err="1">
                <a:latin typeface="Courier New" panose="02070309020205020404" pitchFamily="49" charset="0"/>
                <a:cs typeface="Courier New" panose="02070309020205020404" pitchFamily="49" charset="0"/>
              </a:rPr>
              <a:t>GetText</a:t>
            </a:r>
            <a:r>
              <a:rPr lang="en-US" sz="1400" dirty="0">
                <a:latin typeface="Courier New" panose="02070309020205020404" pitchFamily="49" charset="0"/>
                <a:cs typeface="Courier New" panose="02070309020205020404" pitchFamily="49" charset="0"/>
              </a:rPr>
              <a:t>(string path, string filename)</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var reader = </a:t>
            </a:r>
            <a:r>
              <a:rPr lang="en-US" sz="1400" dirty="0" err="1">
                <a:latin typeface="Courier New" panose="02070309020205020404" pitchFamily="49" charset="0"/>
                <a:cs typeface="Courier New" panose="02070309020205020404" pitchFamily="49" charset="0"/>
              </a:rPr>
              <a:t>File.OpenText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AppendPathSeparator</a:t>
            </a:r>
            <a:r>
              <a:rPr lang="en-US" sz="1400" dirty="0">
                <a:latin typeface="Courier New" panose="02070309020205020404" pitchFamily="49" charset="0"/>
                <a:cs typeface="Courier New" panose="02070309020205020404" pitchFamily="49" charset="0"/>
              </a:rPr>
              <a:t>(path)}{filename}");</a:t>
            </a:r>
          </a:p>
          <a:p>
            <a:r>
              <a:rPr lang="en-US" sz="1400" dirty="0">
                <a:latin typeface="Courier New" panose="02070309020205020404" pitchFamily="49" charset="0"/>
                <a:cs typeface="Courier New" panose="02070309020205020404" pitchFamily="49" charset="0"/>
              </a:rPr>
              <a:t>     var text = </a:t>
            </a:r>
            <a:r>
              <a:rPr lang="en-US" sz="1400" dirty="0" err="1">
                <a:latin typeface="Courier New" panose="02070309020205020404" pitchFamily="49" charset="0"/>
                <a:cs typeface="Courier New" panose="02070309020205020404" pitchFamily="49" charset="0"/>
              </a:rPr>
              <a:t>reader.ReadToEnd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return text;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AppendPathSeparator</a:t>
            </a:r>
            <a:r>
              <a:rPr lang="en-US" sz="1400" dirty="0">
                <a:latin typeface="Courier New" panose="02070309020205020404" pitchFamily="49" charset="0"/>
                <a:cs typeface="Courier New" panose="02070309020205020404" pitchFamily="49" charset="0"/>
              </a:rPr>
              <a:t>(string </a:t>
            </a:r>
            <a:r>
              <a:rPr lang="en-US" sz="1400" dirty="0" err="1">
                <a:latin typeface="Courier New" panose="02070309020205020404" pitchFamily="49" charset="0"/>
                <a:cs typeface="Courier New" panose="02070309020205020404" pitchFamily="49" charset="0"/>
              </a:rPr>
              <a:t>filepath</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filepath.EndsWith</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filepath</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filepath</a:t>
            </a:r>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10586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71099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Inheriting from classes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Preventing inheritance and overriding</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713154"/>
            <a:ext cx="11583412" cy="799386"/>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you can prevent someone from further overriding a virtual method in your class by applying the sealed keyword to the method</a:t>
            </a:r>
          </a:p>
          <a:p>
            <a:pPr>
              <a:lnSpc>
                <a:spcPct val="150000"/>
              </a:lnSpc>
            </a:pPr>
            <a:r>
              <a:rPr lang="en-US" sz="1600" dirty="0">
                <a:latin typeface="Arial" panose="020B0604020202020204" pitchFamily="34" charset="0"/>
                <a:cs typeface="Arial" panose="020B0604020202020204" pitchFamily="34" charset="0"/>
              </a:rPr>
              <a:t>no one can change the way Lady Gaga sings</a:t>
            </a:r>
          </a:p>
        </p:txBody>
      </p:sp>
      <p:sp>
        <p:nvSpPr>
          <p:cNvPr id="6" name="TextBox 5">
            <a:extLst>
              <a:ext uri="{FF2B5EF4-FFF2-40B4-BE49-F238E27FC236}">
                <a16:creationId xmlns:a16="http://schemas.microsoft.com/office/drawing/2014/main" id="{198F2BDA-82CA-484F-BBDE-825B8A4185A7}"/>
              </a:ext>
            </a:extLst>
          </p:cNvPr>
          <p:cNvSpPr txBox="1"/>
          <p:nvPr/>
        </p:nvSpPr>
        <p:spPr>
          <a:xfrm>
            <a:off x="1982473" y="1579596"/>
            <a:ext cx="7472423" cy="5055230"/>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using static </a:t>
            </a:r>
            <a:r>
              <a:rPr lang="en-US" sz="1200" dirty="0" err="1">
                <a:latin typeface="Courier New" panose="02070309020205020404" pitchFamily="49" charset="0"/>
                <a:cs typeface="Courier New" panose="02070309020205020404" pitchFamily="49" charset="0"/>
              </a:rPr>
              <a:t>System.Console</a:t>
            </a: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namespace Shared;</a:t>
            </a:r>
          </a:p>
          <a:p>
            <a:pPr>
              <a:lnSpc>
                <a:spcPct val="150000"/>
              </a:lnSpc>
            </a:pPr>
            <a:r>
              <a:rPr lang="en-US" sz="1200" dirty="0">
                <a:latin typeface="Courier New" panose="02070309020205020404" pitchFamily="49" charset="0"/>
                <a:cs typeface="Courier New" panose="02070309020205020404" pitchFamily="49" charset="0"/>
              </a:rPr>
              <a:t>public class Singer</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  // virtual allows this method to be overridden</a:t>
            </a:r>
          </a:p>
          <a:p>
            <a:pPr>
              <a:lnSpc>
                <a:spcPct val="150000"/>
              </a:lnSpc>
            </a:pPr>
            <a:r>
              <a:rPr lang="en-US" sz="1200" dirty="0">
                <a:latin typeface="Courier New" panose="02070309020205020404" pitchFamily="49" charset="0"/>
                <a:cs typeface="Courier New" panose="02070309020205020404" pitchFamily="49" charset="0"/>
              </a:rPr>
              <a:t>  public virtual void Sing()</a:t>
            </a:r>
          </a:p>
          <a:p>
            <a:pPr>
              <a:lnSpc>
                <a:spcPct val="150000"/>
              </a:lnSpc>
            </a:pP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    WriteLine("Singing...");</a:t>
            </a:r>
          </a:p>
          <a:p>
            <a:pPr>
              <a:lnSpc>
                <a:spcPct val="150000"/>
              </a:lnSpc>
            </a:pP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public class </a:t>
            </a:r>
            <a:r>
              <a:rPr lang="en-US" sz="1200" dirty="0" err="1">
                <a:latin typeface="Courier New" panose="02070309020205020404" pitchFamily="49" charset="0"/>
                <a:cs typeface="Courier New" panose="02070309020205020404" pitchFamily="49" charset="0"/>
              </a:rPr>
              <a:t>LadyGaga</a:t>
            </a:r>
            <a:r>
              <a:rPr lang="en-US" sz="1200" dirty="0">
                <a:latin typeface="Courier New" panose="02070309020205020404" pitchFamily="49" charset="0"/>
                <a:cs typeface="Courier New" panose="02070309020205020404" pitchFamily="49" charset="0"/>
              </a:rPr>
              <a:t> : Singer</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  // sealed prevents overriding the method in subclasses</a:t>
            </a:r>
          </a:p>
          <a:p>
            <a:pPr>
              <a:lnSpc>
                <a:spcPct val="150000"/>
              </a:lnSpc>
            </a:pPr>
            <a:r>
              <a:rPr lang="en-US" sz="1200" dirty="0">
                <a:latin typeface="Courier New" panose="02070309020205020404" pitchFamily="49" charset="0"/>
                <a:cs typeface="Courier New" panose="02070309020205020404" pitchFamily="49" charset="0"/>
              </a:rPr>
              <a:t>  public sealed override void Sing()</a:t>
            </a:r>
          </a:p>
          <a:p>
            <a:pPr>
              <a:lnSpc>
                <a:spcPct val="150000"/>
              </a:lnSpc>
            </a:pP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    WriteLine("Singing with style...");</a:t>
            </a:r>
          </a:p>
          <a:p>
            <a:pPr>
              <a:lnSpc>
                <a:spcPct val="150000"/>
              </a:lnSpc>
            </a:pP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072C7317-65E3-415C-BCD6-35C89C4D098A}"/>
              </a:ext>
            </a:extLst>
          </p:cNvPr>
          <p:cNvSpPr txBox="1"/>
          <p:nvPr/>
        </p:nvSpPr>
        <p:spPr>
          <a:xfrm>
            <a:off x="6675120" y="5725936"/>
            <a:ext cx="2511552" cy="523220"/>
          </a:xfrm>
          <a:prstGeom prst="rect">
            <a:avLst/>
          </a:prstGeom>
          <a:solidFill>
            <a:srgbClr val="C00000"/>
          </a:solidFill>
        </p:spPr>
        <p:txBody>
          <a:bodyPr wrap="square">
            <a:spAutoFit/>
          </a:bodyPr>
          <a:lstStyle/>
          <a:p>
            <a:pPr algn="ctr"/>
            <a:r>
              <a:rPr lang="en-US" sz="1400" dirty="0">
                <a:latin typeface="Arial" panose="020B0604020202020204" pitchFamily="34" charset="0"/>
                <a:cs typeface="Arial" panose="020B0604020202020204" pitchFamily="34" charset="0"/>
              </a:rPr>
              <a:t>you can only seal an overridden method</a:t>
            </a:r>
          </a:p>
        </p:txBody>
      </p:sp>
    </p:spTree>
    <p:extLst>
      <p:ext uri="{BB962C8B-B14F-4D97-AF65-F5344CB8AC3E}">
        <p14:creationId xmlns:p14="http://schemas.microsoft.com/office/powerpoint/2010/main" val="24281176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710999"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Inheriting from classes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Understanding polymorphism</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5586658"/>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you have now seen two ways to change the behavior of an inherited method</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we can hide it using the </a:t>
            </a:r>
            <a:r>
              <a:rPr lang="en-US" sz="1600" dirty="0">
                <a:latin typeface="Courier New" panose="02070309020205020404" pitchFamily="49" charset="0"/>
                <a:cs typeface="Courier New" panose="02070309020205020404" pitchFamily="49" charset="0"/>
              </a:rPr>
              <a:t>new</a:t>
            </a:r>
            <a:r>
              <a:rPr lang="en-US" sz="1600" dirty="0">
                <a:latin typeface="Arial" panose="020B0604020202020204" pitchFamily="34" charset="0"/>
                <a:cs typeface="Arial" panose="020B0604020202020204" pitchFamily="34" charset="0"/>
              </a:rPr>
              <a:t> keyword (known as </a:t>
            </a:r>
            <a:r>
              <a:rPr lang="en-US" sz="1600" b="1" dirty="0">
                <a:latin typeface="Arial" panose="020B0604020202020204" pitchFamily="34" charset="0"/>
                <a:cs typeface="Arial" panose="020B0604020202020204" pitchFamily="34" charset="0"/>
              </a:rPr>
              <a:t>non-polymorphic inheritance</a:t>
            </a:r>
            <a:r>
              <a:rPr lang="en-US" sz="1600"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we can override it (known as </a:t>
            </a:r>
            <a:r>
              <a:rPr lang="en-US" sz="1600" b="1" dirty="0">
                <a:latin typeface="Arial" panose="020B0604020202020204" pitchFamily="34" charset="0"/>
                <a:cs typeface="Arial" panose="020B0604020202020204" pitchFamily="34" charset="0"/>
              </a:rPr>
              <a:t>polymorphic inheritance</a:t>
            </a:r>
            <a:r>
              <a:rPr lang="en-US" sz="1600" dirty="0">
                <a:latin typeface="Arial" panose="020B0604020202020204" pitchFamily="34" charset="0"/>
                <a:cs typeface="Arial" panose="020B0604020202020204" pitchFamily="34" charset="0"/>
              </a:rPr>
              <a:t>)</a:t>
            </a:r>
          </a:p>
          <a:p>
            <a:pPr>
              <a:lnSpc>
                <a:spcPct val="150000"/>
              </a:lnSpc>
            </a:pPr>
            <a:endParaRPr lang="en-US" sz="1600" dirty="0">
              <a:latin typeface="Arial" panose="020B0604020202020204" pitchFamily="34" charset="0"/>
              <a:cs typeface="Arial" panose="020B0604020202020204" pitchFamily="34" charset="0"/>
            </a:endParaRPr>
          </a:p>
          <a:p>
            <a:pPr>
              <a:lnSpc>
                <a:spcPct val="150000"/>
              </a:lnSpc>
            </a:pPr>
            <a:r>
              <a:rPr lang="en-US" sz="1600" dirty="0">
                <a:latin typeface="Arial" panose="020B0604020202020204" pitchFamily="34" charset="0"/>
                <a:cs typeface="Arial" panose="020B0604020202020204" pitchFamily="34" charset="0"/>
              </a:rPr>
              <a:t>both ways can access members of the base or superclass by using the </a:t>
            </a:r>
            <a:r>
              <a:rPr lang="en-US" sz="1600" dirty="0">
                <a:latin typeface="Courier New" panose="02070309020205020404" pitchFamily="49" charset="0"/>
                <a:cs typeface="Courier New" panose="02070309020205020404" pitchFamily="49" charset="0"/>
              </a:rPr>
              <a:t>base</a:t>
            </a:r>
            <a:r>
              <a:rPr lang="en-US" sz="1600" dirty="0">
                <a:latin typeface="Arial" panose="020B0604020202020204" pitchFamily="34" charset="0"/>
                <a:cs typeface="Arial" panose="020B0604020202020204" pitchFamily="34" charset="0"/>
              </a:rPr>
              <a:t> keyword, so what is the difference?</a:t>
            </a:r>
          </a:p>
          <a:p>
            <a:pPr>
              <a:lnSpc>
                <a:spcPct val="150000"/>
              </a:lnSpc>
            </a:pPr>
            <a:endParaRPr lang="en-US" sz="1600" dirty="0">
              <a:latin typeface="Arial" panose="020B0604020202020204" pitchFamily="34" charset="0"/>
              <a:cs typeface="Arial" panose="020B0604020202020204" pitchFamily="34" charset="0"/>
            </a:endParaRPr>
          </a:p>
          <a:p>
            <a:pPr>
              <a:lnSpc>
                <a:spcPct val="150000"/>
              </a:lnSpc>
            </a:pPr>
            <a:r>
              <a:rPr lang="en-US" sz="1600" dirty="0">
                <a:latin typeface="Arial" panose="020B0604020202020204" pitchFamily="34" charset="0"/>
                <a:cs typeface="Arial" panose="020B0604020202020204" pitchFamily="34" charset="0"/>
              </a:rPr>
              <a:t>it all depends on the type of variable holding a reference to the object</a:t>
            </a:r>
          </a:p>
          <a:p>
            <a:pPr>
              <a:lnSpc>
                <a:spcPct val="150000"/>
              </a:lnSpc>
            </a:pPr>
            <a:endParaRPr lang="en-US"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when a method is hidden with </a:t>
            </a:r>
            <a:r>
              <a:rPr lang="en-US" sz="1600" dirty="0">
                <a:latin typeface="Courier New" panose="02070309020205020404" pitchFamily="49" charset="0"/>
                <a:cs typeface="Courier New" panose="02070309020205020404" pitchFamily="49" charset="0"/>
              </a:rPr>
              <a:t>new</a:t>
            </a:r>
            <a:r>
              <a:rPr lang="en-US" sz="1600" dirty="0">
                <a:latin typeface="Arial" panose="020B0604020202020204" pitchFamily="34" charset="0"/>
                <a:cs typeface="Arial" panose="020B0604020202020204" pitchFamily="34" charset="0"/>
              </a:rPr>
              <a:t>, the compiler </a:t>
            </a:r>
            <a:r>
              <a:rPr lang="en-US" sz="1600" b="1" dirty="0">
                <a:latin typeface="Arial" panose="020B0604020202020204" pitchFamily="34" charset="0"/>
                <a:cs typeface="Arial" panose="020B0604020202020204" pitchFamily="34" charset="0"/>
              </a:rPr>
              <a:t>is not smart enough </a:t>
            </a:r>
            <a:r>
              <a:rPr lang="en-US" sz="1600" dirty="0">
                <a:latin typeface="Arial" panose="020B0604020202020204" pitchFamily="34" charset="0"/>
                <a:cs typeface="Arial" panose="020B0604020202020204" pitchFamily="34" charset="0"/>
              </a:rPr>
              <a:t>to know that the object is an </a:t>
            </a:r>
            <a:r>
              <a:rPr lang="en-US" sz="1600" dirty="0" err="1">
                <a:latin typeface="Arial" panose="020B0604020202020204" pitchFamily="34" charset="0"/>
                <a:cs typeface="Arial" panose="020B0604020202020204" pitchFamily="34" charset="0"/>
              </a:rPr>
              <a:t>SubClass</a:t>
            </a:r>
            <a:r>
              <a:rPr lang="en-US" sz="1600" dirty="0">
                <a:latin typeface="Arial" panose="020B0604020202020204" pitchFamily="34" charset="0"/>
                <a:cs typeface="Arial" panose="020B0604020202020204" pitchFamily="34" charset="0"/>
              </a:rPr>
              <a:t>, so it calls the Base Class method</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when a method is overridden with </a:t>
            </a:r>
            <a:r>
              <a:rPr lang="en-US" sz="1600" dirty="0">
                <a:latin typeface="Courier New" panose="02070309020205020404" pitchFamily="49" charset="0"/>
                <a:cs typeface="Courier New" panose="02070309020205020404" pitchFamily="49" charset="0"/>
              </a:rPr>
              <a:t>virtual</a:t>
            </a:r>
            <a:r>
              <a:rPr lang="en-US" sz="1600" dirty="0">
                <a:latin typeface="Arial" panose="020B0604020202020204" pitchFamily="34" charset="0"/>
                <a:cs typeface="Arial" panose="020B0604020202020204" pitchFamily="34" charset="0"/>
              </a:rPr>
              <a:t> and </a:t>
            </a:r>
            <a:r>
              <a:rPr lang="en-US" sz="1600" dirty="0">
                <a:latin typeface="Courier New" panose="02070309020205020404" pitchFamily="49" charset="0"/>
                <a:cs typeface="Courier New" panose="02070309020205020404" pitchFamily="49" charset="0"/>
              </a:rPr>
              <a:t>override</a:t>
            </a:r>
            <a:r>
              <a:rPr lang="en-US" sz="1600" dirty="0">
                <a:latin typeface="Arial" panose="020B0604020202020204" pitchFamily="34" charset="0"/>
                <a:cs typeface="Arial" panose="020B0604020202020204" pitchFamily="34" charset="0"/>
              </a:rPr>
              <a:t>, the compiler is smart enough to know that although the variable is declared as a Base class, the object itself is a Sub Class and, therefore, the Sub Class implementation of the method is called</a:t>
            </a:r>
          </a:p>
          <a:p>
            <a:pPr marL="285750" indent="-285750">
              <a:lnSpc>
                <a:spcPct val="150000"/>
              </a:lnSpc>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lnSpc>
                <a:spcPct val="150000"/>
              </a:lnSpc>
            </a:pPr>
            <a:r>
              <a:rPr lang="en-US" sz="1600" b="1" dirty="0">
                <a:latin typeface="Arial" panose="020B0604020202020204" pitchFamily="34" charset="0"/>
                <a:cs typeface="Arial" panose="020B0604020202020204" pitchFamily="34" charset="0"/>
              </a:rPr>
              <a:t>use virtual and override rather than new to change the implementation of an inherited method whenever possible</a:t>
            </a:r>
          </a:p>
        </p:txBody>
      </p:sp>
    </p:spTree>
    <p:extLst>
      <p:ext uri="{BB962C8B-B14F-4D97-AF65-F5344CB8AC3E}">
        <p14:creationId xmlns:p14="http://schemas.microsoft.com/office/powerpoint/2010/main" val="3687787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Casting within inheritance hierarchies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Casting within inheritance hierarchies</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1524007"/>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casting between types is subtly different from converting between types:</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casting is between similar types, like between a 16-bit integer and a 32-bit integer, or between a superclass and one of its subclasses</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converting is between dissimilar types, such as between text and a number</a:t>
            </a: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75285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Casting within inheritance hierarchies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Implicit casting</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1154675"/>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an instance of a derived type can be stored in a variable of its base type (or its base's base type, and so on)</a:t>
            </a:r>
          </a:p>
          <a:p>
            <a:pPr>
              <a:lnSpc>
                <a:spcPct val="150000"/>
              </a:lnSpc>
            </a:pPr>
            <a:endParaRPr lang="en-US" sz="1600" dirty="0">
              <a:latin typeface="Arial" panose="020B0604020202020204" pitchFamily="34" charset="0"/>
              <a:cs typeface="Arial" panose="020B0604020202020204" pitchFamily="34" charset="0"/>
            </a:endParaRPr>
          </a:p>
          <a:p>
            <a:pPr>
              <a:lnSpc>
                <a:spcPct val="150000"/>
              </a:lnSpc>
            </a:pPr>
            <a:r>
              <a:rPr lang="en-US" sz="1600" dirty="0">
                <a:latin typeface="Arial" panose="020B0604020202020204" pitchFamily="34" charset="0"/>
                <a:cs typeface="Arial" panose="020B0604020202020204" pitchFamily="34" charset="0"/>
              </a:rPr>
              <a:t>when we do this, it is called implicit casting</a:t>
            </a:r>
            <a:endParaRPr lang="en-US" sz="16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C359FBE-7914-4265-8A1F-380FB61EB221}"/>
              </a:ext>
            </a:extLst>
          </p:cNvPr>
          <p:cNvSpPr txBox="1"/>
          <p:nvPr/>
        </p:nvSpPr>
        <p:spPr>
          <a:xfrm>
            <a:off x="1958089" y="2445611"/>
            <a:ext cx="7472423" cy="2839239"/>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public class Person</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endParaRPr lang="en-US" sz="1200" dirty="0">
              <a:latin typeface="Courier New" panose="02070309020205020404" pitchFamily="49" charset="0"/>
              <a:cs typeface="Courier New" panose="02070309020205020404" pitchFamily="49" charset="0"/>
            </a:endParaRPr>
          </a:p>
          <a:p>
            <a:pPr>
              <a:lnSpc>
                <a:spcPct val="150000"/>
              </a:lnSpc>
            </a:pPr>
            <a:r>
              <a:rPr lang="en-US" sz="1200" dirty="0">
                <a:latin typeface="Courier New" panose="02070309020205020404" pitchFamily="49" charset="0"/>
                <a:cs typeface="Courier New" panose="02070309020205020404" pitchFamily="49" charset="0"/>
              </a:rPr>
              <a:t>public class Employee : Person</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endParaRPr lang="en-US" sz="1200" dirty="0">
              <a:latin typeface="Courier New" panose="02070309020205020404" pitchFamily="49" charset="0"/>
              <a:cs typeface="Courier New" panose="02070309020205020404" pitchFamily="49" charset="0"/>
            </a:endParaRPr>
          </a:p>
          <a:p>
            <a:pPr>
              <a:lnSpc>
                <a:spcPct val="150000"/>
              </a:lnSpc>
            </a:pPr>
            <a:r>
              <a:rPr lang="en-US" sz="1200" dirty="0">
                <a:latin typeface="Courier New" panose="02070309020205020404" pitchFamily="49" charset="0"/>
                <a:cs typeface="Courier New" panose="02070309020205020404" pitchFamily="49" charset="0"/>
              </a:rPr>
              <a:t>Employee </a:t>
            </a:r>
            <a:r>
              <a:rPr lang="en-US" sz="1200" dirty="0" err="1">
                <a:latin typeface="Courier New" panose="02070309020205020404" pitchFamily="49" charset="0"/>
                <a:cs typeface="Courier New" panose="02070309020205020404" pitchFamily="49" charset="0"/>
              </a:rPr>
              <a:t>aliceInEmployee</a:t>
            </a:r>
            <a:r>
              <a:rPr lang="en-US" sz="1200" dirty="0">
                <a:latin typeface="Courier New" panose="02070309020205020404" pitchFamily="49" charset="0"/>
                <a:cs typeface="Courier New" panose="02070309020205020404" pitchFamily="49" charset="0"/>
              </a:rPr>
              <a:t> = new();</a:t>
            </a:r>
          </a:p>
          <a:p>
            <a:pPr>
              <a:lnSpc>
                <a:spcPct val="150000"/>
              </a:lnSpc>
            </a:pPr>
            <a:r>
              <a:rPr lang="en-US" sz="1200" dirty="0">
                <a:latin typeface="Courier New" panose="02070309020205020404" pitchFamily="49" charset="0"/>
                <a:cs typeface="Courier New" panose="02070309020205020404" pitchFamily="49" charset="0"/>
              </a:rPr>
              <a:t>Person </a:t>
            </a:r>
            <a:r>
              <a:rPr lang="en-US" sz="1200" dirty="0" err="1">
                <a:latin typeface="Courier New" panose="02070309020205020404" pitchFamily="49" charset="0"/>
                <a:cs typeface="Courier New" panose="02070309020205020404" pitchFamily="49" charset="0"/>
              </a:rPr>
              <a:t>aliceInPerson</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aliceInEmployee</a:t>
            </a:r>
            <a:r>
              <a:rPr lang="en-US" sz="1200" dirty="0">
                <a:latin typeface="Courier New" panose="02070309020205020404" pitchFamily="49" charset="0"/>
                <a:cs typeface="Courier New" panose="02070309020205020404" pitchFamily="49" charset="0"/>
              </a:rPr>
              <a:t>; // implicit casting </a:t>
            </a:r>
          </a:p>
        </p:txBody>
      </p:sp>
    </p:spTree>
    <p:extLst>
      <p:ext uri="{BB962C8B-B14F-4D97-AF65-F5344CB8AC3E}">
        <p14:creationId xmlns:p14="http://schemas.microsoft.com/office/powerpoint/2010/main" val="9625151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Casting within inheritance hierarchies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Explicit casting</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416011"/>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going the other way is an explicit cast, and you must use parentheses around the type you want to cast into as a prefix to do it</a:t>
            </a:r>
            <a:endParaRPr lang="en-US" sz="16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C359FBE-7914-4265-8A1F-380FB61EB221}"/>
              </a:ext>
            </a:extLst>
          </p:cNvPr>
          <p:cNvSpPr txBox="1"/>
          <p:nvPr/>
        </p:nvSpPr>
        <p:spPr>
          <a:xfrm>
            <a:off x="1958089" y="2445611"/>
            <a:ext cx="7472423" cy="3116238"/>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public class Person</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endParaRPr lang="en-US" sz="1200" dirty="0">
              <a:latin typeface="Courier New" panose="02070309020205020404" pitchFamily="49" charset="0"/>
              <a:cs typeface="Courier New" panose="02070309020205020404" pitchFamily="49" charset="0"/>
            </a:endParaRPr>
          </a:p>
          <a:p>
            <a:pPr>
              <a:lnSpc>
                <a:spcPct val="150000"/>
              </a:lnSpc>
            </a:pPr>
            <a:r>
              <a:rPr lang="en-US" sz="1200" dirty="0">
                <a:latin typeface="Courier New" panose="02070309020205020404" pitchFamily="49" charset="0"/>
                <a:cs typeface="Courier New" panose="02070309020205020404" pitchFamily="49" charset="0"/>
              </a:rPr>
              <a:t>public class Employee : Person</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endParaRPr lang="en-US" sz="1200" dirty="0">
              <a:latin typeface="Courier New" panose="02070309020205020404" pitchFamily="49" charset="0"/>
              <a:cs typeface="Courier New" panose="02070309020205020404" pitchFamily="49" charset="0"/>
            </a:endParaRPr>
          </a:p>
          <a:p>
            <a:pPr>
              <a:lnSpc>
                <a:spcPct val="150000"/>
              </a:lnSpc>
            </a:pPr>
            <a:r>
              <a:rPr lang="en-US" sz="1200" dirty="0">
                <a:latin typeface="Courier New" panose="02070309020205020404" pitchFamily="49" charset="0"/>
                <a:cs typeface="Courier New" panose="02070309020205020404" pitchFamily="49" charset="0"/>
              </a:rPr>
              <a:t>Person </a:t>
            </a:r>
            <a:r>
              <a:rPr lang="en-US" sz="1200" dirty="0" err="1">
                <a:latin typeface="Courier New" panose="02070309020205020404" pitchFamily="49" charset="0"/>
                <a:cs typeface="Courier New" panose="02070309020205020404" pitchFamily="49" charset="0"/>
              </a:rPr>
              <a:t>aliceInPerson</a:t>
            </a:r>
            <a:r>
              <a:rPr lang="en-US" sz="1200" dirty="0">
                <a:latin typeface="Courier New" panose="02070309020205020404" pitchFamily="49" charset="0"/>
                <a:cs typeface="Courier New" panose="02070309020205020404" pitchFamily="49" charset="0"/>
              </a:rPr>
              <a:t> = new();</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Employee </a:t>
            </a:r>
            <a:r>
              <a:rPr lang="en-US" sz="1200" dirty="0" err="1">
                <a:latin typeface="Courier New" panose="02070309020205020404" pitchFamily="49" charset="0"/>
                <a:cs typeface="Courier New" panose="02070309020205020404" pitchFamily="49" charset="0"/>
              </a:rPr>
              <a:t>explicitAlice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aliceInPerson</a:t>
            </a:r>
            <a:r>
              <a:rPr lang="en-US" sz="1200" dirty="0">
                <a:latin typeface="Courier New" panose="02070309020205020404" pitchFamily="49" charset="0"/>
                <a:cs typeface="Courier New" panose="02070309020205020404" pitchFamily="49" charset="0"/>
              </a:rPr>
              <a:t>; //Conversion error</a:t>
            </a:r>
          </a:p>
          <a:p>
            <a:pPr>
              <a:lnSpc>
                <a:spcPct val="150000"/>
              </a:lnSpc>
            </a:pPr>
            <a:r>
              <a:rPr lang="en-US" sz="1200" dirty="0">
                <a:latin typeface="Courier New" panose="02070309020205020404" pitchFamily="49" charset="0"/>
                <a:cs typeface="Courier New" panose="02070309020205020404" pitchFamily="49" charset="0"/>
              </a:rPr>
              <a:t>Employee </a:t>
            </a:r>
            <a:r>
              <a:rPr lang="en-US" sz="1200" dirty="0" err="1">
                <a:latin typeface="Courier New" panose="02070309020205020404" pitchFamily="49" charset="0"/>
                <a:cs typeface="Courier New" panose="02070309020205020404" pitchFamily="49" charset="0"/>
              </a:rPr>
              <a:t>explicitAlice</a:t>
            </a:r>
            <a:r>
              <a:rPr lang="en-US" sz="1200" dirty="0">
                <a:latin typeface="Courier New" panose="02070309020205020404" pitchFamily="49" charset="0"/>
                <a:cs typeface="Courier New" panose="02070309020205020404" pitchFamily="49" charset="0"/>
              </a:rPr>
              <a:t> = (Employee)</a:t>
            </a:r>
            <a:r>
              <a:rPr lang="en-US" sz="1200" dirty="0" err="1">
                <a:latin typeface="Courier New" panose="02070309020205020404" pitchFamily="49" charset="0"/>
                <a:cs typeface="Courier New" panose="02070309020205020404" pitchFamily="49" charset="0"/>
              </a:rPr>
              <a:t>aliceInPerson</a:t>
            </a:r>
            <a:r>
              <a:rPr lang="en-US" sz="1200" dirty="0">
                <a:latin typeface="Courier New" panose="02070309020205020404" pitchFamily="49" charset="0"/>
                <a:cs typeface="Courier New" panose="02070309020205020404" pitchFamily="49" charset="0"/>
              </a:rPr>
              <a:t>; //Explicit casting</a:t>
            </a:r>
          </a:p>
        </p:txBody>
      </p:sp>
    </p:spTree>
    <p:extLst>
      <p:ext uri="{BB962C8B-B14F-4D97-AF65-F5344CB8AC3E}">
        <p14:creationId xmlns:p14="http://schemas.microsoft.com/office/powerpoint/2010/main" val="39636581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Casting within inheritance hierarchies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Avoiding casting exceptions</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2003625"/>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the compiler is now happy; but, because </a:t>
            </a:r>
            <a:r>
              <a:rPr lang="en-US" sz="1400" dirty="0" err="1">
                <a:latin typeface="Courier New" panose="02070309020205020404" pitchFamily="49" charset="0"/>
                <a:cs typeface="Courier New" panose="02070309020205020404" pitchFamily="49" charset="0"/>
              </a:rPr>
              <a:t>aliceInPerson</a:t>
            </a:r>
            <a:r>
              <a:rPr lang="en-US" sz="1400" dirty="0">
                <a:latin typeface="Arial" panose="020B0604020202020204" pitchFamily="34" charset="0"/>
                <a:cs typeface="Arial" panose="020B0604020202020204" pitchFamily="34" charset="0"/>
              </a:rPr>
              <a:t> might be a different derived type, like </a:t>
            </a:r>
            <a:r>
              <a:rPr lang="en-US" sz="1400" dirty="0">
                <a:latin typeface="Courier New" panose="02070309020205020404" pitchFamily="49" charset="0"/>
                <a:cs typeface="Courier New" panose="02070309020205020404" pitchFamily="49" charset="0"/>
              </a:rPr>
              <a:t>Student</a:t>
            </a:r>
            <a:r>
              <a:rPr lang="en-US" sz="1400" dirty="0">
                <a:latin typeface="Arial" panose="020B0604020202020204" pitchFamily="34" charset="0"/>
                <a:cs typeface="Arial" panose="020B0604020202020204" pitchFamily="34" charset="0"/>
              </a:rPr>
              <a:t> instead of </a:t>
            </a:r>
            <a:r>
              <a:rPr lang="en-US" sz="1400" dirty="0">
                <a:latin typeface="Courier New" panose="02070309020205020404" pitchFamily="49" charset="0"/>
                <a:cs typeface="Courier New" panose="02070309020205020404" pitchFamily="49" charset="0"/>
              </a:rPr>
              <a:t>Employee</a:t>
            </a:r>
            <a:r>
              <a:rPr lang="en-US" sz="1400" dirty="0">
                <a:latin typeface="Arial" panose="020B0604020202020204" pitchFamily="34" charset="0"/>
                <a:cs typeface="Arial" panose="020B0604020202020204" pitchFamily="34" charset="0"/>
              </a:rPr>
              <a:t>, we need to be careful</a:t>
            </a:r>
          </a:p>
          <a:p>
            <a:pPr>
              <a:lnSpc>
                <a:spcPct val="150000"/>
              </a:lnSpc>
            </a:pPr>
            <a:r>
              <a:rPr lang="en-US" sz="1400" dirty="0">
                <a:latin typeface="Arial" panose="020B0604020202020204" pitchFamily="34" charset="0"/>
                <a:cs typeface="Arial" panose="020B0604020202020204" pitchFamily="34" charset="0"/>
              </a:rPr>
              <a:t>in a real application with more complex code, the current value of this variable could have been set to a </a:t>
            </a:r>
            <a:r>
              <a:rPr lang="en-US" sz="1400" dirty="0">
                <a:latin typeface="Courier New" panose="02070309020205020404" pitchFamily="49" charset="0"/>
                <a:cs typeface="Courier New" panose="02070309020205020404" pitchFamily="49" charset="0"/>
              </a:rPr>
              <a:t>Student</a:t>
            </a:r>
            <a:r>
              <a:rPr lang="en-US" sz="1400" dirty="0">
                <a:latin typeface="Arial" panose="020B0604020202020204" pitchFamily="34" charset="0"/>
                <a:cs typeface="Arial" panose="020B0604020202020204" pitchFamily="34" charset="0"/>
              </a:rPr>
              <a:t> instance, and then this statement would throw an </a:t>
            </a:r>
            <a:r>
              <a:rPr lang="en-US" sz="1400" dirty="0" err="1">
                <a:latin typeface="Courier New" panose="02070309020205020404" pitchFamily="49" charset="0"/>
                <a:cs typeface="Courier New" panose="02070309020205020404" pitchFamily="49" charset="0"/>
              </a:rPr>
              <a:t>InvalidCastException</a:t>
            </a:r>
            <a:endParaRPr lang="en-US" sz="1400" dirty="0">
              <a:latin typeface="Courier New" panose="02070309020205020404" pitchFamily="49" charset="0"/>
              <a:cs typeface="Courier New" panose="02070309020205020404" pitchFamily="49" charset="0"/>
            </a:endParaRPr>
          </a:p>
          <a:p>
            <a:pPr>
              <a:lnSpc>
                <a:spcPct val="150000"/>
              </a:lnSpc>
            </a:pPr>
            <a:endParaRPr lang="en-US" sz="1400" dirty="0">
              <a:latin typeface="Courier New" panose="02070309020205020404" pitchFamily="49" charset="0"/>
              <a:cs typeface="Courier New" panose="02070309020205020404" pitchFamily="49" charset="0"/>
            </a:endParaRPr>
          </a:p>
          <a:p>
            <a:pPr>
              <a:lnSpc>
                <a:spcPct val="150000"/>
              </a:lnSpc>
            </a:pPr>
            <a:r>
              <a:rPr lang="en-US" sz="1400" dirty="0">
                <a:latin typeface="Arial" panose="020B0604020202020204" pitchFamily="34" charset="0"/>
                <a:cs typeface="Arial" panose="020B0604020202020204" pitchFamily="34" charset="0"/>
              </a:rPr>
              <a:t>we can handle this by writing a </a:t>
            </a:r>
            <a:r>
              <a:rPr lang="en-US" sz="1400" dirty="0">
                <a:latin typeface="Courier New" panose="02070309020205020404" pitchFamily="49" charset="0"/>
                <a:cs typeface="Courier New" panose="02070309020205020404" pitchFamily="49" charset="0"/>
              </a:rPr>
              <a:t>try</a:t>
            </a:r>
            <a:r>
              <a:rPr lang="en-US" sz="1400" dirty="0">
                <a:latin typeface="Arial" panose="020B0604020202020204" pitchFamily="34" charset="0"/>
                <a:cs typeface="Arial" panose="020B0604020202020204" pitchFamily="34" charset="0"/>
              </a:rPr>
              <a:t> statement, but there is a better way: check the type of an object using the </a:t>
            </a:r>
            <a:r>
              <a:rPr lang="en-US" sz="1400" dirty="0">
                <a:latin typeface="Courier New" panose="02070309020205020404" pitchFamily="49" charset="0"/>
                <a:cs typeface="Courier New" panose="02070309020205020404" pitchFamily="49" charset="0"/>
              </a:rPr>
              <a:t>is</a:t>
            </a:r>
            <a:r>
              <a:rPr lang="en-US" sz="1400" dirty="0">
                <a:latin typeface="Arial" panose="020B0604020202020204" pitchFamily="34" charset="0"/>
                <a:cs typeface="Arial" panose="020B0604020202020204" pitchFamily="34" charset="0"/>
              </a:rPr>
              <a:t> keyword</a:t>
            </a:r>
          </a:p>
        </p:txBody>
      </p:sp>
      <p:sp>
        <p:nvSpPr>
          <p:cNvPr id="6" name="TextBox 5">
            <a:extLst>
              <a:ext uri="{FF2B5EF4-FFF2-40B4-BE49-F238E27FC236}">
                <a16:creationId xmlns:a16="http://schemas.microsoft.com/office/drawing/2014/main" id="{CC359FBE-7914-4265-8A1F-380FB61EB221}"/>
              </a:ext>
            </a:extLst>
          </p:cNvPr>
          <p:cNvSpPr txBox="1"/>
          <p:nvPr/>
        </p:nvSpPr>
        <p:spPr>
          <a:xfrm>
            <a:off x="1970281" y="3124008"/>
            <a:ext cx="7472423" cy="1731243"/>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if (</a:t>
            </a:r>
            <a:r>
              <a:rPr lang="en-US" sz="1200" dirty="0" err="1">
                <a:latin typeface="Courier New" panose="02070309020205020404" pitchFamily="49" charset="0"/>
                <a:cs typeface="Courier New" panose="02070309020205020404" pitchFamily="49" charset="0"/>
              </a:rPr>
              <a:t>aliceInPerson</a:t>
            </a:r>
            <a:r>
              <a:rPr lang="en-US" sz="1200" dirty="0">
                <a:latin typeface="Courier New" panose="02070309020205020404" pitchFamily="49" charset="0"/>
                <a:cs typeface="Courier New" panose="02070309020205020404" pitchFamily="49" charset="0"/>
              </a:rPr>
              <a:t> is Employee)</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  WriteLine($"{</a:t>
            </a:r>
            <a:r>
              <a:rPr lang="en-US" sz="1200" dirty="0" err="1">
                <a:latin typeface="Courier New" panose="02070309020205020404" pitchFamily="49" charset="0"/>
                <a:cs typeface="Courier New" panose="02070309020205020404" pitchFamily="49" charset="0"/>
              </a:rPr>
              <a:t>nameof</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aliceInPerson</a:t>
            </a:r>
            <a:r>
              <a:rPr lang="en-US" sz="1200" dirty="0">
                <a:latin typeface="Courier New" panose="02070309020205020404" pitchFamily="49" charset="0"/>
                <a:cs typeface="Courier New" panose="02070309020205020404" pitchFamily="49" charset="0"/>
              </a:rPr>
              <a:t>)} IS an Employee"); </a:t>
            </a:r>
          </a:p>
          <a:p>
            <a:pPr>
              <a:lnSpc>
                <a:spcPct val="150000"/>
              </a:lnSpc>
            </a:pPr>
            <a:r>
              <a:rPr lang="en-US" sz="1200" dirty="0">
                <a:latin typeface="Courier New" panose="02070309020205020404" pitchFamily="49" charset="0"/>
                <a:cs typeface="Courier New" panose="02070309020205020404" pitchFamily="49" charset="0"/>
              </a:rPr>
              <a:t>  Employee </a:t>
            </a:r>
            <a:r>
              <a:rPr lang="en-US" sz="1200" dirty="0" err="1">
                <a:latin typeface="Courier New" panose="02070309020205020404" pitchFamily="49" charset="0"/>
                <a:cs typeface="Courier New" panose="02070309020205020404" pitchFamily="49" charset="0"/>
              </a:rPr>
              <a:t>explicitAlice</a:t>
            </a:r>
            <a:r>
              <a:rPr lang="en-US" sz="1200" dirty="0">
                <a:latin typeface="Courier New" panose="02070309020205020404" pitchFamily="49" charset="0"/>
                <a:cs typeface="Courier New" panose="02070309020205020404" pitchFamily="49" charset="0"/>
              </a:rPr>
              <a:t> = (Employee)</a:t>
            </a:r>
            <a:r>
              <a:rPr lang="en-US" sz="1200" dirty="0" err="1">
                <a:latin typeface="Courier New" panose="02070309020205020404" pitchFamily="49" charset="0"/>
                <a:cs typeface="Courier New" panose="02070309020205020404" pitchFamily="49" charset="0"/>
              </a:rPr>
              <a:t>aliceInPerson</a:t>
            </a: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  // safely do something with </a:t>
            </a:r>
            <a:r>
              <a:rPr lang="en-US" sz="1200" dirty="0" err="1">
                <a:latin typeface="Courier New" panose="02070309020205020404" pitchFamily="49" charset="0"/>
                <a:cs typeface="Courier New" panose="02070309020205020404" pitchFamily="49" charset="0"/>
              </a:rPr>
              <a:t>explicitAlice</a:t>
            </a:r>
            <a:endParaRPr lang="en-US" sz="1200" dirty="0">
              <a:latin typeface="Courier New" panose="02070309020205020404" pitchFamily="49" charset="0"/>
              <a:cs typeface="Courier New" panose="02070309020205020404" pitchFamily="49" charset="0"/>
            </a:endParaRPr>
          </a:p>
          <a:p>
            <a:pPr>
              <a:lnSpc>
                <a:spcPct val="150000"/>
              </a:lnSpc>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007878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Casting within inheritance hierarchies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Avoiding casting exceptions</a:t>
            </a:r>
          </a:p>
        </p:txBody>
      </p:sp>
      <p:sp>
        <p:nvSpPr>
          <p:cNvPr id="8" name="TextBox 7">
            <a:extLst>
              <a:ext uri="{FF2B5EF4-FFF2-40B4-BE49-F238E27FC236}">
                <a16:creationId xmlns:a16="http://schemas.microsoft.com/office/drawing/2014/main" id="{22AC1CC1-1C9C-45C6-A845-F655E2FB4C83}"/>
              </a:ext>
            </a:extLst>
          </p:cNvPr>
          <p:cNvSpPr txBox="1"/>
          <p:nvPr/>
        </p:nvSpPr>
        <p:spPr>
          <a:xfrm>
            <a:off x="360936" y="1107843"/>
            <a:ext cx="11583412" cy="416011"/>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simplify the code further using a declaration pattern and this will avoid needing to perform an explicit cast</a:t>
            </a:r>
          </a:p>
        </p:txBody>
      </p:sp>
      <p:sp>
        <p:nvSpPr>
          <p:cNvPr id="9" name="TextBox 8">
            <a:extLst>
              <a:ext uri="{FF2B5EF4-FFF2-40B4-BE49-F238E27FC236}">
                <a16:creationId xmlns:a16="http://schemas.microsoft.com/office/drawing/2014/main" id="{15FE7316-73EE-456E-A032-8DAD31460AF4}"/>
              </a:ext>
            </a:extLst>
          </p:cNvPr>
          <p:cNvSpPr txBox="1"/>
          <p:nvPr/>
        </p:nvSpPr>
        <p:spPr>
          <a:xfrm>
            <a:off x="1970281" y="1542135"/>
            <a:ext cx="7472423" cy="1454244"/>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if (</a:t>
            </a:r>
            <a:r>
              <a:rPr lang="en-US" sz="1200" dirty="0" err="1">
                <a:latin typeface="Courier New" panose="02070309020205020404" pitchFamily="49" charset="0"/>
                <a:cs typeface="Courier New" panose="02070309020205020404" pitchFamily="49" charset="0"/>
              </a:rPr>
              <a:t>aliceInPerson</a:t>
            </a:r>
            <a:r>
              <a:rPr lang="en-US" sz="1200" dirty="0">
                <a:latin typeface="Courier New" panose="02070309020205020404" pitchFamily="49" charset="0"/>
                <a:cs typeface="Courier New" panose="02070309020205020404" pitchFamily="49" charset="0"/>
              </a:rPr>
              <a:t> is Employee </a:t>
            </a:r>
            <a:r>
              <a:rPr lang="en-US" sz="1200" dirty="0" err="1">
                <a:latin typeface="Courier New" panose="02070309020205020404" pitchFamily="49" charset="0"/>
                <a:cs typeface="Courier New" panose="02070309020205020404" pitchFamily="49" charset="0"/>
              </a:rPr>
              <a:t>explicitAlice</a:t>
            </a: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  WriteLine($"{</a:t>
            </a:r>
            <a:r>
              <a:rPr lang="en-US" sz="1200" dirty="0" err="1">
                <a:latin typeface="Courier New" panose="02070309020205020404" pitchFamily="49" charset="0"/>
                <a:cs typeface="Courier New" panose="02070309020205020404" pitchFamily="49" charset="0"/>
              </a:rPr>
              <a:t>nameof</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aliceInPerson</a:t>
            </a:r>
            <a:r>
              <a:rPr lang="en-US" sz="1200" dirty="0">
                <a:latin typeface="Courier New" panose="02070309020205020404" pitchFamily="49" charset="0"/>
                <a:cs typeface="Courier New" panose="02070309020205020404" pitchFamily="49" charset="0"/>
              </a:rPr>
              <a:t>)} IS an Employee"); </a:t>
            </a:r>
          </a:p>
          <a:p>
            <a:pPr>
              <a:lnSpc>
                <a:spcPct val="150000"/>
              </a:lnSpc>
            </a:pPr>
            <a:r>
              <a:rPr lang="en-US" sz="1200" dirty="0">
                <a:latin typeface="Courier New" panose="02070309020205020404" pitchFamily="49" charset="0"/>
                <a:cs typeface="Courier New" panose="02070309020205020404" pitchFamily="49" charset="0"/>
              </a:rPr>
              <a:t>  // safely do something with </a:t>
            </a:r>
            <a:r>
              <a:rPr lang="en-US" sz="1200" dirty="0" err="1">
                <a:latin typeface="Courier New" panose="02070309020205020404" pitchFamily="49" charset="0"/>
                <a:cs typeface="Courier New" panose="02070309020205020404" pitchFamily="49" charset="0"/>
              </a:rPr>
              <a:t>explicitAlice</a:t>
            </a:r>
            <a:endParaRPr lang="en-US" sz="1200" dirty="0">
              <a:latin typeface="Courier New" panose="02070309020205020404" pitchFamily="49" charset="0"/>
              <a:cs typeface="Courier New" panose="02070309020205020404" pitchFamily="49" charset="0"/>
            </a:endParaRPr>
          </a:p>
          <a:p>
            <a:pPr>
              <a:lnSpc>
                <a:spcPct val="150000"/>
              </a:lnSpc>
            </a:pPr>
            <a:r>
              <a:rPr lang="en-US" sz="12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5BC02868-1362-4C71-B0DB-3D6940AFF882}"/>
              </a:ext>
            </a:extLst>
          </p:cNvPr>
          <p:cNvSpPr txBox="1"/>
          <p:nvPr/>
        </p:nvSpPr>
        <p:spPr>
          <a:xfrm>
            <a:off x="360936" y="3308499"/>
            <a:ext cx="11583412" cy="1524007"/>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or, you can use the </a:t>
            </a:r>
            <a:r>
              <a:rPr lang="en-US" sz="1600" dirty="0">
                <a:latin typeface="Courier New" panose="02070309020205020404" pitchFamily="49" charset="0"/>
                <a:cs typeface="Courier New" panose="02070309020205020404" pitchFamily="49" charset="0"/>
              </a:rPr>
              <a:t>as</a:t>
            </a:r>
            <a:r>
              <a:rPr lang="en-US" sz="1600" dirty="0">
                <a:latin typeface="Arial" panose="020B0604020202020204" pitchFamily="34" charset="0"/>
                <a:cs typeface="Arial" panose="020B0604020202020204" pitchFamily="34" charset="0"/>
              </a:rPr>
              <a:t> keyword to cast. Instead of throwing an exception, the </a:t>
            </a:r>
            <a:r>
              <a:rPr lang="en-US" sz="1600" dirty="0">
                <a:latin typeface="Courier New" panose="02070309020205020404" pitchFamily="49" charset="0"/>
                <a:cs typeface="Courier New" panose="02070309020205020404" pitchFamily="49" charset="0"/>
              </a:rPr>
              <a:t>as</a:t>
            </a:r>
            <a:r>
              <a:rPr lang="en-US" sz="1600" dirty="0">
                <a:latin typeface="Arial" panose="020B0604020202020204" pitchFamily="34" charset="0"/>
                <a:cs typeface="Arial" panose="020B0604020202020204" pitchFamily="34" charset="0"/>
              </a:rPr>
              <a:t> keyword returns </a:t>
            </a:r>
            <a:r>
              <a:rPr lang="en-US" sz="1600" dirty="0">
                <a:latin typeface="Courier New" panose="02070309020205020404" pitchFamily="49" charset="0"/>
                <a:cs typeface="Courier New" panose="02070309020205020404" pitchFamily="49" charset="0"/>
              </a:rPr>
              <a:t>null</a:t>
            </a:r>
            <a:r>
              <a:rPr lang="en-US" sz="1600" dirty="0">
                <a:latin typeface="Arial" panose="020B0604020202020204" pitchFamily="34" charset="0"/>
                <a:cs typeface="Arial" panose="020B0604020202020204" pitchFamily="34" charset="0"/>
              </a:rPr>
              <a:t> if the type cannot be cast</a:t>
            </a:r>
          </a:p>
          <a:p>
            <a:pPr>
              <a:lnSpc>
                <a:spcPct val="150000"/>
              </a:lnSpc>
            </a:pPr>
            <a:r>
              <a:rPr lang="en-US" sz="1600" dirty="0">
                <a:latin typeface="Arial" panose="020B0604020202020204" pitchFamily="34" charset="0"/>
                <a:cs typeface="Arial" panose="020B0604020202020204" pitchFamily="34" charset="0"/>
              </a:rPr>
              <a:t>since accessing a member of a </a:t>
            </a:r>
            <a:r>
              <a:rPr lang="en-US" sz="1600" dirty="0">
                <a:latin typeface="Courier New" panose="02070309020205020404" pitchFamily="49" charset="0"/>
                <a:cs typeface="Courier New" panose="02070309020205020404" pitchFamily="49" charset="0"/>
              </a:rPr>
              <a:t>null</a:t>
            </a:r>
            <a:r>
              <a:rPr lang="en-US" sz="1600" dirty="0">
                <a:latin typeface="Arial" panose="020B0604020202020204" pitchFamily="34" charset="0"/>
                <a:cs typeface="Arial" panose="020B0604020202020204" pitchFamily="34" charset="0"/>
              </a:rPr>
              <a:t> variable will throw a </a:t>
            </a:r>
            <a:r>
              <a:rPr lang="en-US" sz="1600" dirty="0" err="1">
                <a:latin typeface="Courier New" panose="02070309020205020404" pitchFamily="49" charset="0"/>
                <a:cs typeface="Courier New" panose="02070309020205020404" pitchFamily="49" charset="0"/>
              </a:rPr>
              <a:t>NullReferenceException</a:t>
            </a:r>
            <a:r>
              <a:rPr lang="en-US" sz="1600" dirty="0">
                <a:latin typeface="Arial" panose="020B0604020202020204" pitchFamily="34" charset="0"/>
                <a:cs typeface="Arial" panose="020B0604020202020204" pitchFamily="34" charset="0"/>
              </a:rPr>
              <a:t> error, you should always check for </a:t>
            </a:r>
            <a:r>
              <a:rPr lang="en-US" sz="1600" dirty="0">
                <a:latin typeface="Courier New" panose="02070309020205020404" pitchFamily="49" charset="0"/>
                <a:cs typeface="Courier New" panose="02070309020205020404" pitchFamily="49" charset="0"/>
              </a:rPr>
              <a:t>null</a:t>
            </a:r>
            <a:r>
              <a:rPr lang="en-US" sz="1600" dirty="0">
                <a:latin typeface="Arial" panose="020B0604020202020204" pitchFamily="34" charset="0"/>
                <a:cs typeface="Arial" panose="020B0604020202020204" pitchFamily="34" charset="0"/>
              </a:rPr>
              <a:t> before using the result</a:t>
            </a:r>
          </a:p>
        </p:txBody>
      </p:sp>
      <p:sp>
        <p:nvSpPr>
          <p:cNvPr id="11" name="TextBox 10">
            <a:extLst>
              <a:ext uri="{FF2B5EF4-FFF2-40B4-BE49-F238E27FC236}">
                <a16:creationId xmlns:a16="http://schemas.microsoft.com/office/drawing/2014/main" id="{516907CA-0F07-47BA-8354-B8E7EA09812F}"/>
              </a:ext>
            </a:extLst>
          </p:cNvPr>
          <p:cNvSpPr txBox="1"/>
          <p:nvPr/>
        </p:nvSpPr>
        <p:spPr>
          <a:xfrm>
            <a:off x="1970281" y="4884860"/>
            <a:ext cx="7472423" cy="1731243"/>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Employee? </a:t>
            </a:r>
            <a:r>
              <a:rPr lang="en-US" sz="1200" dirty="0" err="1">
                <a:latin typeface="Courier New" panose="02070309020205020404" pitchFamily="49" charset="0"/>
                <a:cs typeface="Courier New" panose="02070309020205020404" pitchFamily="49" charset="0"/>
              </a:rPr>
              <a:t>aliceAsEmployee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aliceInPerson</a:t>
            </a:r>
            <a:r>
              <a:rPr lang="en-US" sz="1200" dirty="0">
                <a:latin typeface="Courier New" panose="02070309020205020404" pitchFamily="49" charset="0"/>
                <a:cs typeface="Courier New" panose="02070309020205020404" pitchFamily="49" charset="0"/>
              </a:rPr>
              <a:t> as Employee; // could be null</a:t>
            </a:r>
          </a:p>
          <a:p>
            <a:pPr>
              <a:lnSpc>
                <a:spcPct val="150000"/>
              </a:lnSpc>
            </a:pPr>
            <a:r>
              <a:rPr lang="en-US" sz="1200" dirty="0">
                <a:latin typeface="Courier New" panose="02070309020205020404" pitchFamily="49" charset="0"/>
                <a:cs typeface="Courier New" panose="02070309020205020404" pitchFamily="49" charset="0"/>
              </a:rPr>
              <a:t>if (</a:t>
            </a:r>
            <a:r>
              <a:rPr lang="en-US" sz="1200" dirty="0" err="1">
                <a:latin typeface="Courier New" panose="02070309020205020404" pitchFamily="49" charset="0"/>
                <a:cs typeface="Courier New" panose="02070309020205020404" pitchFamily="49" charset="0"/>
              </a:rPr>
              <a:t>aliceAsEmployee</a:t>
            </a:r>
            <a:r>
              <a:rPr lang="en-US" sz="1200" dirty="0">
                <a:latin typeface="Courier New" panose="02070309020205020404" pitchFamily="49" charset="0"/>
                <a:cs typeface="Courier New" panose="02070309020205020404" pitchFamily="49" charset="0"/>
              </a:rPr>
              <a:t> != null)</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  WriteLine($"{</a:t>
            </a:r>
            <a:r>
              <a:rPr lang="en-US" sz="1200" dirty="0" err="1">
                <a:latin typeface="Courier New" panose="02070309020205020404" pitchFamily="49" charset="0"/>
                <a:cs typeface="Courier New" panose="02070309020205020404" pitchFamily="49" charset="0"/>
              </a:rPr>
              <a:t>nameof</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aliceInPerson</a:t>
            </a:r>
            <a:r>
              <a:rPr lang="en-US" sz="1200" dirty="0">
                <a:latin typeface="Courier New" panose="02070309020205020404" pitchFamily="49" charset="0"/>
                <a:cs typeface="Courier New" panose="02070309020205020404" pitchFamily="49" charset="0"/>
              </a:rPr>
              <a:t>)} AS an Employee");</a:t>
            </a:r>
          </a:p>
          <a:p>
            <a:pPr>
              <a:lnSpc>
                <a:spcPct val="150000"/>
              </a:lnSpc>
            </a:pPr>
            <a:r>
              <a:rPr lang="en-US" sz="1200" dirty="0">
                <a:latin typeface="Courier New" panose="02070309020205020404" pitchFamily="49" charset="0"/>
                <a:cs typeface="Courier New" panose="02070309020205020404" pitchFamily="49" charset="0"/>
              </a:rPr>
              <a:t>  // safely do something with </a:t>
            </a:r>
            <a:r>
              <a:rPr lang="en-US" sz="1200" dirty="0" err="1">
                <a:latin typeface="Courier New" panose="02070309020205020404" pitchFamily="49" charset="0"/>
                <a:cs typeface="Courier New" panose="02070309020205020404" pitchFamily="49" charset="0"/>
              </a:rPr>
              <a:t>aliceAsEmployee</a:t>
            </a:r>
            <a:endParaRPr lang="en-US" sz="1200" dirty="0">
              <a:latin typeface="Courier New" panose="02070309020205020404" pitchFamily="49" charset="0"/>
              <a:cs typeface="Courier New" panose="02070309020205020404" pitchFamily="49" charset="0"/>
            </a:endParaRPr>
          </a:p>
          <a:p>
            <a:pPr>
              <a:lnSpc>
                <a:spcPct val="150000"/>
              </a:lnSpc>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043237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352474"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Casting within inheritance hierarchies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Avoiding casting exceptions</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375552"/>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what if you want to execute a block of statements when Alice </a:t>
            </a:r>
            <a:r>
              <a:rPr lang="en-US" sz="1400" b="1" dirty="0">
                <a:latin typeface="Arial" panose="020B0604020202020204" pitchFamily="34" charset="0"/>
                <a:cs typeface="Arial" panose="020B0604020202020204" pitchFamily="34" charset="0"/>
              </a:rPr>
              <a:t>is not </a:t>
            </a:r>
            <a:r>
              <a:rPr lang="en-US" sz="1400" dirty="0">
                <a:latin typeface="Arial" panose="020B0604020202020204" pitchFamily="34" charset="0"/>
                <a:cs typeface="Arial" panose="020B0604020202020204" pitchFamily="34" charset="0"/>
              </a:rPr>
              <a:t>an employee?</a:t>
            </a:r>
          </a:p>
        </p:txBody>
      </p:sp>
      <p:sp>
        <p:nvSpPr>
          <p:cNvPr id="6" name="TextBox 5">
            <a:extLst>
              <a:ext uri="{FF2B5EF4-FFF2-40B4-BE49-F238E27FC236}">
                <a16:creationId xmlns:a16="http://schemas.microsoft.com/office/drawing/2014/main" id="{CC359FBE-7914-4265-8A1F-380FB61EB221}"/>
              </a:ext>
            </a:extLst>
          </p:cNvPr>
          <p:cNvSpPr txBox="1"/>
          <p:nvPr/>
        </p:nvSpPr>
        <p:spPr>
          <a:xfrm>
            <a:off x="1945897" y="1727178"/>
            <a:ext cx="7472423" cy="1454244"/>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 before C#9</a:t>
            </a:r>
          </a:p>
          <a:p>
            <a:pPr>
              <a:lnSpc>
                <a:spcPct val="150000"/>
              </a:lnSpc>
            </a:pPr>
            <a:r>
              <a:rPr lang="en-US" sz="1200" dirty="0">
                <a:latin typeface="Courier New" panose="02070309020205020404" pitchFamily="49" charset="0"/>
                <a:cs typeface="Courier New" panose="02070309020205020404" pitchFamily="49" charset="0"/>
              </a:rPr>
              <a:t>if (!(</a:t>
            </a:r>
            <a:r>
              <a:rPr lang="en-US" sz="1200" dirty="0" err="1">
                <a:latin typeface="Courier New" panose="02070309020205020404" pitchFamily="49" charset="0"/>
                <a:cs typeface="Courier New" panose="02070309020205020404" pitchFamily="49" charset="0"/>
              </a:rPr>
              <a:t>aliceInPerson</a:t>
            </a:r>
            <a:r>
              <a:rPr lang="en-US" sz="1200" dirty="0">
                <a:latin typeface="Courier New" panose="02070309020205020404" pitchFamily="49" charset="0"/>
                <a:cs typeface="Courier New" panose="02070309020205020404" pitchFamily="49" charset="0"/>
              </a:rPr>
              <a:t> is Employee))</a:t>
            </a:r>
          </a:p>
          <a:p>
            <a:pPr>
              <a:lnSpc>
                <a:spcPct val="150000"/>
              </a:lnSpc>
            </a:pPr>
            <a:endParaRPr lang="en-US" sz="1200" dirty="0">
              <a:latin typeface="Courier New" panose="02070309020205020404" pitchFamily="49" charset="0"/>
              <a:cs typeface="Courier New" panose="02070309020205020404" pitchFamily="49" charset="0"/>
            </a:endParaRPr>
          </a:p>
          <a:p>
            <a:pPr>
              <a:lnSpc>
                <a:spcPct val="150000"/>
              </a:lnSpc>
            </a:pPr>
            <a:r>
              <a:rPr lang="en-US" sz="1200" dirty="0">
                <a:latin typeface="Courier New" panose="02070309020205020404" pitchFamily="49" charset="0"/>
                <a:cs typeface="Courier New" panose="02070309020205020404" pitchFamily="49" charset="0"/>
              </a:rPr>
              <a:t>// with C#9 or later you can use the “not” keyword</a:t>
            </a:r>
          </a:p>
          <a:p>
            <a:pPr>
              <a:lnSpc>
                <a:spcPct val="150000"/>
              </a:lnSpc>
            </a:pPr>
            <a:r>
              <a:rPr lang="en-US" sz="1200" dirty="0">
                <a:latin typeface="Courier New" panose="02070309020205020404" pitchFamily="49" charset="0"/>
                <a:cs typeface="Courier New" panose="02070309020205020404" pitchFamily="49" charset="0"/>
              </a:rPr>
              <a:t>if (</a:t>
            </a:r>
            <a:r>
              <a:rPr lang="en-US" sz="1200" dirty="0" err="1">
                <a:latin typeface="Courier New" panose="02070309020205020404" pitchFamily="49" charset="0"/>
                <a:cs typeface="Courier New" panose="02070309020205020404" pitchFamily="49" charset="0"/>
              </a:rPr>
              <a:t>aliceInPerson</a:t>
            </a:r>
            <a:r>
              <a:rPr lang="en-US" sz="1200" dirty="0">
                <a:latin typeface="Courier New" panose="02070309020205020404" pitchFamily="49" charset="0"/>
                <a:cs typeface="Courier New" panose="02070309020205020404" pitchFamily="49" charset="0"/>
              </a:rPr>
              <a:t> is not Employee)</a:t>
            </a:r>
          </a:p>
        </p:txBody>
      </p:sp>
      <p:sp>
        <p:nvSpPr>
          <p:cNvPr id="8" name="TextBox 7">
            <a:extLst>
              <a:ext uri="{FF2B5EF4-FFF2-40B4-BE49-F238E27FC236}">
                <a16:creationId xmlns:a16="http://schemas.microsoft.com/office/drawing/2014/main" id="{2E911B99-1F0C-4312-835E-14DE061576B8}"/>
              </a:ext>
            </a:extLst>
          </p:cNvPr>
          <p:cNvSpPr txBox="1"/>
          <p:nvPr/>
        </p:nvSpPr>
        <p:spPr>
          <a:xfrm>
            <a:off x="360936" y="3596727"/>
            <a:ext cx="11583412" cy="710964"/>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Note: use the </a:t>
            </a:r>
            <a:r>
              <a:rPr lang="en-US" sz="1400" dirty="0">
                <a:latin typeface="Courier New" panose="02070309020205020404" pitchFamily="49" charset="0"/>
                <a:cs typeface="Courier New" panose="02070309020205020404" pitchFamily="49" charset="0"/>
              </a:rPr>
              <a:t>is</a:t>
            </a:r>
            <a:r>
              <a:rPr lang="en-US" sz="1400" dirty="0">
                <a:latin typeface="Arial" panose="020B0604020202020204" pitchFamily="34" charset="0"/>
                <a:cs typeface="Arial" panose="020B0604020202020204" pitchFamily="34" charset="0"/>
              </a:rPr>
              <a:t> and </a:t>
            </a:r>
            <a:r>
              <a:rPr lang="en-US" sz="1400" dirty="0">
                <a:latin typeface="Courier New" panose="02070309020205020404" pitchFamily="49" charset="0"/>
                <a:cs typeface="Courier New" panose="02070309020205020404" pitchFamily="49" charset="0"/>
              </a:rPr>
              <a:t>as</a:t>
            </a:r>
            <a:r>
              <a:rPr lang="en-US" sz="1400" dirty="0">
                <a:latin typeface="Arial" panose="020B0604020202020204" pitchFamily="34" charset="0"/>
                <a:cs typeface="Arial" panose="020B0604020202020204" pitchFamily="34" charset="0"/>
              </a:rPr>
              <a:t> keywords to avoid throwing exceptions when casting between derived types</a:t>
            </a:r>
          </a:p>
          <a:p>
            <a:pPr>
              <a:lnSpc>
                <a:spcPct val="150000"/>
              </a:lnSpc>
            </a:pPr>
            <a:r>
              <a:rPr lang="en-US" sz="1400" dirty="0">
                <a:latin typeface="Arial" panose="020B0604020202020204" pitchFamily="34" charset="0"/>
                <a:cs typeface="Arial" panose="020B0604020202020204" pitchFamily="34" charset="0"/>
              </a:rPr>
              <a:t>if you don't do this, you must write try-catch statements for </a:t>
            </a:r>
            <a:r>
              <a:rPr lang="en-US" sz="1400" dirty="0" err="1">
                <a:latin typeface="Courier New" panose="02070309020205020404" pitchFamily="49" charset="0"/>
                <a:cs typeface="Courier New" panose="02070309020205020404" pitchFamily="49" charset="0"/>
              </a:rPr>
              <a:t>InvalidCastException</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90997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12164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Inheriting and extending .NET types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Inheriting exceptions</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2960875"/>
          </a:xfrm>
          <a:prstGeom prst="rect">
            <a:avLst/>
          </a:prstGeom>
          <a:noFill/>
        </p:spPr>
        <p:txBody>
          <a:bodyPr wrap="square">
            <a:spAutoFit/>
          </a:bodyPr>
          <a:lstStyle/>
          <a:p>
            <a:pPr>
              <a:lnSpc>
                <a:spcPct val="150000"/>
              </a:lnSpc>
            </a:pPr>
            <a:r>
              <a:rPr lang="en-US" sz="1400" dirty="0">
                <a:latin typeface="Arial" panose="020B0604020202020204" pitchFamily="34" charset="0"/>
                <a:cs typeface="Arial" panose="020B0604020202020204" pitchFamily="34" charset="0"/>
              </a:rPr>
              <a:t>.NET has prebuilt class libraries containing hundreds of thousands of types</a:t>
            </a:r>
          </a:p>
          <a:p>
            <a:pPr>
              <a:lnSpc>
                <a:spcPct val="150000"/>
              </a:lnSpc>
            </a:pPr>
            <a:r>
              <a:rPr lang="en-US" sz="1400" dirty="0">
                <a:latin typeface="Arial" panose="020B0604020202020204" pitchFamily="34" charset="0"/>
                <a:cs typeface="Arial" panose="020B0604020202020204" pitchFamily="34" charset="0"/>
              </a:rPr>
              <a:t>rather than creating your own completely new types, you can often get a head start by deriving from one of Microsoft's types to inherit some or all of its behavior and then overriding or extending it</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when writing derived types note that unlike ordinary methods, constructors are not inherited</a:t>
            </a:r>
          </a:p>
          <a:p>
            <a:pPr>
              <a:lnSpc>
                <a:spcPct val="150000"/>
              </a:lnSpc>
            </a:pPr>
            <a:r>
              <a:rPr lang="en-US" sz="1400" dirty="0">
                <a:latin typeface="Arial" panose="020B0604020202020204" pitchFamily="34" charset="0"/>
                <a:cs typeface="Arial" panose="020B0604020202020204" pitchFamily="34" charset="0"/>
              </a:rPr>
              <a:t>you must explicitly declare and explicitly call the base constructor implementations in Base Class to make them available to programmers who might want to use those constructors with our custom Derived Class</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Good practice:  when defining your own exceptions, give them the same three constructors that explicitly call the built-in ones</a:t>
            </a:r>
          </a:p>
        </p:txBody>
      </p:sp>
      <p:sp>
        <p:nvSpPr>
          <p:cNvPr id="9" name="TextBox 8">
            <a:extLst>
              <a:ext uri="{FF2B5EF4-FFF2-40B4-BE49-F238E27FC236}">
                <a16:creationId xmlns:a16="http://schemas.microsoft.com/office/drawing/2014/main" id="{ADB98F19-B175-4519-8268-7BCE6C9DFF01}"/>
              </a:ext>
            </a:extLst>
          </p:cNvPr>
          <p:cNvSpPr txBox="1"/>
          <p:nvPr/>
        </p:nvSpPr>
        <p:spPr>
          <a:xfrm>
            <a:off x="1970281" y="3954445"/>
            <a:ext cx="7472423" cy="2285241"/>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Namespace Shared;</a:t>
            </a:r>
          </a:p>
          <a:p>
            <a:pPr>
              <a:lnSpc>
                <a:spcPct val="150000"/>
              </a:lnSpc>
            </a:pPr>
            <a:r>
              <a:rPr lang="en-US" sz="1200" dirty="0">
                <a:latin typeface="Courier New" panose="02070309020205020404" pitchFamily="49" charset="0"/>
                <a:cs typeface="Courier New" panose="02070309020205020404" pitchFamily="49" charset="0"/>
              </a:rPr>
              <a:t>public class </a:t>
            </a:r>
            <a:r>
              <a:rPr lang="en-US" sz="1200" dirty="0" err="1">
                <a:latin typeface="Courier New" panose="02070309020205020404" pitchFamily="49" charset="0"/>
                <a:cs typeface="Courier New" panose="02070309020205020404" pitchFamily="49" charset="0"/>
              </a:rPr>
              <a:t>PersonException</a:t>
            </a:r>
            <a:r>
              <a:rPr lang="en-US" sz="1200" dirty="0">
                <a:latin typeface="Courier New" panose="02070309020205020404" pitchFamily="49" charset="0"/>
                <a:cs typeface="Courier New" panose="02070309020205020404" pitchFamily="49" charset="0"/>
              </a:rPr>
              <a:t> : Exception</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  public </a:t>
            </a:r>
            <a:r>
              <a:rPr lang="en-US" sz="1200" dirty="0" err="1">
                <a:latin typeface="Courier New" panose="02070309020205020404" pitchFamily="49" charset="0"/>
                <a:cs typeface="Courier New" panose="02070309020205020404" pitchFamily="49" charset="0"/>
              </a:rPr>
              <a:t>PersonException</a:t>
            </a:r>
            <a:r>
              <a:rPr lang="en-US" sz="1200" dirty="0">
                <a:latin typeface="Courier New" panose="02070309020205020404" pitchFamily="49" charset="0"/>
                <a:cs typeface="Courier New" panose="02070309020205020404" pitchFamily="49" charset="0"/>
              </a:rPr>
              <a:t>() : base() { }</a:t>
            </a:r>
          </a:p>
          <a:p>
            <a:pPr>
              <a:lnSpc>
                <a:spcPct val="150000"/>
              </a:lnSpc>
            </a:pPr>
            <a:r>
              <a:rPr lang="en-US" sz="1200" dirty="0">
                <a:latin typeface="Courier New" panose="02070309020205020404" pitchFamily="49" charset="0"/>
                <a:cs typeface="Courier New" panose="02070309020205020404" pitchFamily="49" charset="0"/>
              </a:rPr>
              <a:t>  public </a:t>
            </a:r>
            <a:r>
              <a:rPr lang="en-US" sz="1200" dirty="0" err="1">
                <a:latin typeface="Courier New" panose="02070309020205020404" pitchFamily="49" charset="0"/>
                <a:cs typeface="Courier New" panose="02070309020205020404" pitchFamily="49" charset="0"/>
              </a:rPr>
              <a:t>PersonException</a:t>
            </a:r>
            <a:r>
              <a:rPr lang="en-US" sz="1200" dirty="0">
                <a:latin typeface="Courier New" panose="02070309020205020404" pitchFamily="49" charset="0"/>
                <a:cs typeface="Courier New" panose="02070309020205020404" pitchFamily="49" charset="0"/>
              </a:rPr>
              <a:t>(string message) : base(message) { }</a:t>
            </a:r>
          </a:p>
          <a:p>
            <a:pPr>
              <a:lnSpc>
                <a:spcPct val="150000"/>
              </a:lnSpc>
            </a:pPr>
            <a:r>
              <a:rPr lang="en-US" sz="1200" dirty="0">
                <a:latin typeface="Courier New" panose="02070309020205020404" pitchFamily="49" charset="0"/>
                <a:cs typeface="Courier New" panose="02070309020205020404" pitchFamily="49" charset="0"/>
              </a:rPr>
              <a:t>  public </a:t>
            </a:r>
            <a:r>
              <a:rPr lang="en-US" sz="1200" dirty="0" err="1">
                <a:latin typeface="Courier New" panose="02070309020205020404" pitchFamily="49" charset="0"/>
                <a:cs typeface="Courier New" panose="02070309020205020404" pitchFamily="49" charset="0"/>
              </a:rPr>
              <a:t>PersonException</a:t>
            </a:r>
            <a:r>
              <a:rPr lang="en-US" sz="1200" dirty="0">
                <a:latin typeface="Courier New" panose="02070309020205020404" pitchFamily="49" charset="0"/>
                <a:cs typeface="Courier New" panose="02070309020205020404" pitchFamily="49" charset="0"/>
              </a:rPr>
              <a:t>(string message, Exception </a:t>
            </a:r>
            <a:r>
              <a:rPr lang="en-US" sz="1200" dirty="0" err="1">
                <a:latin typeface="Courier New" panose="02070309020205020404" pitchFamily="49" charset="0"/>
                <a:cs typeface="Courier New" panose="02070309020205020404" pitchFamily="49" charset="0"/>
              </a:rPr>
              <a:t>innerException</a:t>
            </a: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    : base(message, </a:t>
            </a:r>
            <a:r>
              <a:rPr lang="en-US" sz="1200" dirty="0" err="1">
                <a:latin typeface="Courier New" panose="02070309020205020404" pitchFamily="49" charset="0"/>
                <a:cs typeface="Courier New" panose="02070309020205020404" pitchFamily="49" charset="0"/>
              </a:rPr>
              <a:t>innerException</a:t>
            </a:r>
            <a:r>
              <a:rPr lang="en-US" sz="1200" dirty="0">
                <a:latin typeface="Courier New" panose="02070309020205020404" pitchFamily="49" charset="0"/>
                <a:cs typeface="Courier New" panose="02070309020205020404" pitchFamily="49" charset="0"/>
              </a:rPr>
              <a:t>) { }</a:t>
            </a:r>
          </a:p>
          <a:p>
            <a:pPr>
              <a:lnSpc>
                <a:spcPct val="150000"/>
              </a:lnSpc>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709233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12164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Inheriting and extending .NET types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Extending types when you can't inherit</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1991379"/>
          </a:xfrm>
          <a:prstGeom prst="rect">
            <a:avLst/>
          </a:prstGeom>
          <a:noFill/>
        </p:spPr>
        <p:txBody>
          <a:bodyPr wrap="square">
            <a:spAutoFit/>
          </a:bodyPr>
          <a:lstStyle/>
          <a:p>
            <a:pPr>
              <a:lnSpc>
                <a:spcPct val="150000"/>
              </a:lnSpc>
            </a:pPr>
            <a:r>
              <a:rPr lang="en-US" sz="1400" dirty="0">
                <a:latin typeface="Courier New" panose="02070309020205020404" pitchFamily="49" charset="0"/>
                <a:cs typeface="Courier New" panose="02070309020205020404" pitchFamily="49" charset="0"/>
              </a:rPr>
              <a:t>sealed</a:t>
            </a:r>
            <a:r>
              <a:rPr lang="en-US" sz="1400" dirty="0">
                <a:latin typeface="Arial" panose="020B0604020202020204" pitchFamily="34" charset="0"/>
                <a:cs typeface="Arial" panose="020B0604020202020204" pitchFamily="34" charset="0"/>
              </a:rPr>
              <a:t> modifier can be used to prevent inheritance</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Microsoft has applied the </a:t>
            </a:r>
            <a:r>
              <a:rPr lang="en-US" sz="1400" dirty="0">
                <a:latin typeface="Courier New" panose="02070309020205020404" pitchFamily="49" charset="0"/>
                <a:cs typeface="Courier New" panose="02070309020205020404" pitchFamily="49" charset="0"/>
              </a:rPr>
              <a:t>sealed</a:t>
            </a:r>
            <a:r>
              <a:rPr lang="en-US" sz="1400" dirty="0">
                <a:latin typeface="Arial" panose="020B0604020202020204" pitchFamily="34" charset="0"/>
                <a:cs typeface="Arial" panose="020B0604020202020204" pitchFamily="34" charset="0"/>
              </a:rPr>
              <a:t> keyword to the </a:t>
            </a:r>
            <a:r>
              <a:rPr lang="en-US" sz="1400" dirty="0" err="1">
                <a:latin typeface="Courier New" panose="02070309020205020404" pitchFamily="49" charset="0"/>
                <a:cs typeface="Courier New" panose="02070309020205020404" pitchFamily="49" charset="0"/>
              </a:rPr>
              <a:t>System.String</a:t>
            </a:r>
            <a:r>
              <a:rPr lang="en-US" sz="1400" dirty="0">
                <a:latin typeface="Courier New" panose="02070309020205020404" pitchFamily="49" charset="0"/>
                <a:cs typeface="Courier New" panose="02070309020205020404" pitchFamily="49" charset="0"/>
              </a:rPr>
              <a:t> </a:t>
            </a:r>
            <a:r>
              <a:rPr lang="en-US" sz="1400" dirty="0">
                <a:latin typeface="Arial" panose="020B0604020202020204" pitchFamily="34" charset="0"/>
                <a:cs typeface="Arial" panose="020B0604020202020204" pitchFamily="34" charset="0"/>
              </a:rPr>
              <a:t>class so that no one can inherit and potentially break the behavior of strings</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1400" dirty="0">
                <a:latin typeface="Arial" panose="020B0604020202020204" pitchFamily="34" charset="0"/>
                <a:cs typeface="Arial" panose="020B0604020202020204" pitchFamily="34" charset="0"/>
              </a:rPr>
              <a:t>can we still add new methods to strings?</a:t>
            </a:r>
          </a:p>
          <a:p>
            <a:pPr>
              <a:lnSpc>
                <a:spcPct val="150000"/>
              </a:lnSpc>
            </a:pPr>
            <a:r>
              <a:rPr lang="en-US" sz="1400" dirty="0">
                <a:latin typeface="Arial" panose="020B0604020202020204" pitchFamily="34" charset="0"/>
                <a:cs typeface="Arial" panose="020B0604020202020204" pitchFamily="34" charset="0"/>
              </a:rPr>
              <a:t>yes, if we use a language feature named </a:t>
            </a:r>
            <a:r>
              <a:rPr lang="en-US" sz="1400" b="1" dirty="0">
                <a:latin typeface="Arial" panose="020B0604020202020204" pitchFamily="34" charset="0"/>
                <a:cs typeface="Arial" panose="020B0604020202020204" pitchFamily="34" charset="0"/>
              </a:rPr>
              <a:t>extension methods</a:t>
            </a:r>
            <a:r>
              <a:rPr lang="en-US" sz="1400" dirty="0">
                <a:latin typeface="Arial" panose="020B0604020202020204" pitchFamily="34" charset="0"/>
                <a:cs typeface="Arial" panose="020B0604020202020204" pitchFamily="34" charset="0"/>
              </a:rPr>
              <a:t>, which was introduced with C# 3.0</a:t>
            </a:r>
          </a:p>
        </p:txBody>
      </p:sp>
    </p:spTree>
    <p:extLst>
      <p:ext uri="{BB962C8B-B14F-4D97-AF65-F5344CB8AC3E}">
        <p14:creationId xmlns:p14="http://schemas.microsoft.com/office/powerpoint/2010/main" val="3965877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245451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More about methods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7232" y="178454"/>
            <a:ext cx="589711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Implementing functionality using local functions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245178"/>
            <a:ext cx="11450063" cy="366254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pPr>
              <a:lnSpc>
                <a:spcPct val="100000"/>
              </a:lnSpc>
            </a:pPr>
            <a:r>
              <a:rPr lang="en-US" sz="1400" b="0" dirty="0"/>
              <a:t>You can use the following modifiers with a local function:</a:t>
            </a:r>
          </a:p>
          <a:p>
            <a:pPr marL="285750" indent="-285750">
              <a:lnSpc>
                <a:spcPct val="100000"/>
              </a:lnSpc>
              <a:buFont typeface="Arial" panose="020B0604020202020204" pitchFamily="34" charset="0"/>
              <a:buChar char="•"/>
            </a:pPr>
            <a:r>
              <a:rPr lang="en-US" sz="1400" b="0" dirty="0"/>
              <a:t>async</a:t>
            </a:r>
          </a:p>
          <a:p>
            <a:pPr marL="285750" indent="-285750">
              <a:lnSpc>
                <a:spcPct val="100000"/>
              </a:lnSpc>
              <a:buFont typeface="Arial" panose="020B0604020202020204" pitchFamily="34" charset="0"/>
              <a:buChar char="•"/>
            </a:pPr>
            <a:r>
              <a:rPr lang="en-US" sz="1400" b="0" dirty="0"/>
              <a:t>unsafe</a:t>
            </a:r>
          </a:p>
          <a:p>
            <a:pPr marL="285750" indent="-285750">
              <a:lnSpc>
                <a:spcPct val="100000"/>
              </a:lnSpc>
              <a:buFont typeface="Arial" panose="020B0604020202020204" pitchFamily="34" charset="0"/>
              <a:buChar char="•"/>
            </a:pPr>
            <a:r>
              <a:rPr lang="en-US" sz="1400" b="0" dirty="0"/>
              <a:t>static (in C# 8.0 and later). A static local function can't capture local variables or instance state.</a:t>
            </a:r>
          </a:p>
          <a:p>
            <a:pPr marL="285750" indent="-285750">
              <a:lnSpc>
                <a:spcPct val="100000"/>
              </a:lnSpc>
              <a:buFont typeface="Arial" panose="020B0604020202020204" pitchFamily="34" charset="0"/>
              <a:buChar char="•"/>
            </a:pPr>
            <a:r>
              <a:rPr lang="en-US" sz="1400" b="0" dirty="0"/>
              <a:t>extern (in C# 9.0 and later). An external local function must be static.</a:t>
            </a:r>
          </a:p>
          <a:p>
            <a:pPr>
              <a:lnSpc>
                <a:spcPct val="100000"/>
              </a:lnSpc>
            </a:pPr>
            <a:r>
              <a:rPr lang="en-US" sz="1400" b="0" dirty="0"/>
              <a:t>all local variables that are defined in the containing member, including its method parameters, are accessible in a non-static local function</a:t>
            </a:r>
          </a:p>
          <a:p>
            <a:pPr>
              <a:lnSpc>
                <a:spcPct val="100000"/>
              </a:lnSpc>
            </a:pPr>
            <a:r>
              <a:rPr lang="en-US" sz="1400" b="0" dirty="0"/>
              <a:t>unlike a method definition, a local function definition cannot include the member access modifier. Because all local functions are private, including an access modifier, such as the private keyword, generates compiler error CS0106, "The modifier 'private' is not valid for this item."</a:t>
            </a:r>
          </a:p>
        </p:txBody>
      </p:sp>
    </p:spTree>
    <p:extLst>
      <p:ext uri="{BB962C8B-B14F-4D97-AF65-F5344CB8AC3E}">
        <p14:creationId xmlns:p14="http://schemas.microsoft.com/office/powerpoint/2010/main" val="12334022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12164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Inheriting and extending .NET types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Extending types when you can't inherit</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799386"/>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since the first version of C#, we've been able to create </a:t>
            </a:r>
            <a:r>
              <a:rPr lang="en-US" sz="1600" dirty="0">
                <a:latin typeface="Courier New" panose="02070309020205020404" pitchFamily="49" charset="0"/>
                <a:cs typeface="Courier New" panose="02070309020205020404" pitchFamily="49" charset="0"/>
              </a:rPr>
              <a:t>static</a:t>
            </a:r>
            <a:r>
              <a:rPr lang="en-US" sz="1600" dirty="0">
                <a:latin typeface="Arial" panose="020B0604020202020204" pitchFamily="34" charset="0"/>
                <a:cs typeface="Arial" panose="020B0604020202020204" pitchFamily="34" charset="0"/>
              </a:rPr>
              <a:t> methods to reuse functionality, such as the ability to validate that a </a:t>
            </a:r>
            <a:r>
              <a:rPr lang="en-US" sz="1600" dirty="0">
                <a:latin typeface="Courier New" panose="02070309020205020404" pitchFamily="49" charset="0"/>
                <a:cs typeface="Courier New" panose="02070309020205020404" pitchFamily="49" charset="0"/>
              </a:rPr>
              <a:t>string</a:t>
            </a:r>
            <a:r>
              <a:rPr lang="en-US" sz="1600" dirty="0">
                <a:latin typeface="Arial" panose="020B0604020202020204" pitchFamily="34" charset="0"/>
                <a:cs typeface="Arial" panose="020B0604020202020204" pitchFamily="34" charset="0"/>
              </a:rPr>
              <a:t> contains an email address</a:t>
            </a:r>
          </a:p>
        </p:txBody>
      </p:sp>
      <p:sp>
        <p:nvSpPr>
          <p:cNvPr id="8" name="TextBox 7">
            <a:extLst>
              <a:ext uri="{FF2B5EF4-FFF2-40B4-BE49-F238E27FC236}">
                <a16:creationId xmlns:a16="http://schemas.microsoft.com/office/drawing/2014/main" id="{D23DA5A0-BFC8-418D-ADC8-3530E2B8E0D3}"/>
              </a:ext>
            </a:extLst>
          </p:cNvPr>
          <p:cNvSpPr txBox="1"/>
          <p:nvPr/>
        </p:nvSpPr>
        <p:spPr>
          <a:xfrm>
            <a:off x="1964185" y="1898954"/>
            <a:ext cx="7472423" cy="4501232"/>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using </a:t>
            </a:r>
            <a:r>
              <a:rPr lang="en-US" sz="1200" dirty="0" err="1">
                <a:latin typeface="Courier New" panose="02070309020205020404" pitchFamily="49" charset="0"/>
                <a:cs typeface="Courier New" panose="02070309020205020404" pitchFamily="49" charset="0"/>
              </a:rPr>
              <a:t>System.Text.RegularExpressions</a:t>
            </a: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namespace Shared;</a:t>
            </a:r>
          </a:p>
          <a:p>
            <a:pPr>
              <a:lnSpc>
                <a:spcPct val="150000"/>
              </a:lnSpc>
            </a:pPr>
            <a:r>
              <a:rPr lang="en-US" sz="1200" dirty="0">
                <a:latin typeface="Courier New" panose="02070309020205020404" pitchFamily="49" charset="0"/>
                <a:cs typeface="Courier New" panose="02070309020205020404" pitchFamily="49" charset="0"/>
              </a:rPr>
              <a:t>public class </a:t>
            </a:r>
            <a:r>
              <a:rPr lang="en-US" sz="1200" dirty="0" err="1">
                <a:latin typeface="Courier New" panose="02070309020205020404" pitchFamily="49" charset="0"/>
                <a:cs typeface="Courier New" panose="02070309020205020404" pitchFamily="49" charset="0"/>
              </a:rPr>
              <a:t>StringExtensions</a:t>
            </a:r>
            <a:endParaRPr lang="en-US" sz="1200" dirty="0">
              <a:latin typeface="Courier New" panose="02070309020205020404" pitchFamily="49" charset="0"/>
              <a:cs typeface="Courier New" panose="02070309020205020404" pitchFamily="49" charset="0"/>
            </a:endParaRP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  public static bool </a:t>
            </a:r>
            <a:r>
              <a:rPr lang="en-US" sz="1200" dirty="0" err="1">
                <a:latin typeface="Courier New" panose="02070309020205020404" pitchFamily="49" charset="0"/>
                <a:cs typeface="Courier New" panose="02070309020205020404" pitchFamily="49" charset="0"/>
              </a:rPr>
              <a:t>IsValidEmail</a:t>
            </a:r>
            <a:r>
              <a:rPr lang="en-US" sz="1200" dirty="0">
                <a:latin typeface="Courier New" panose="02070309020205020404" pitchFamily="49" charset="0"/>
                <a:cs typeface="Courier New" panose="02070309020205020404" pitchFamily="49" charset="0"/>
              </a:rPr>
              <a:t>(string input)</a:t>
            </a:r>
          </a:p>
          <a:p>
            <a:pPr>
              <a:lnSpc>
                <a:spcPct val="150000"/>
              </a:lnSpc>
            </a:pP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    // use simple regular expression to check</a:t>
            </a:r>
          </a:p>
          <a:p>
            <a:pPr>
              <a:lnSpc>
                <a:spcPct val="150000"/>
              </a:lnSpc>
            </a:pPr>
            <a:r>
              <a:rPr lang="en-US" sz="1200" dirty="0">
                <a:latin typeface="Courier New" panose="02070309020205020404" pitchFamily="49" charset="0"/>
                <a:cs typeface="Courier New" panose="02070309020205020404" pitchFamily="49" charset="0"/>
              </a:rPr>
              <a:t>    // that the input string is a valid email</a:t>
            </a:r>
          </a:p>
          <a:p>
            <a:pPr>
              <a:lnSpc>
                <a:spcPct val="150000"/>
              </a:lnSpc>
            </a:pPr>
            <a:r>
              <a:rPr lang="en-US" sz="1200" dirty="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Regex.IsMatch</a:t>
            </a:r>
            <a:r>
              <a:rPr lang="en-US" sz="1200" dirty="0">
                <a:latin typeface="Courier New" panose="02070309020205020404" pitchFamily="49" charset="0"/>
                <a:cs typeface="Courier New" panose="02070309020205020404" pitchFamily="49" charset="0"/>
              </a:rPr>
              <a:t>(input,</a:t>
            </a:r>
          </a:p>
          <a:p>
            <a:pPr>
              <a:lnSpc>
                <a:spcPct val="150000"/>
              </a:lnSpc>
            </a:pPr>
            <a:r>
              <a:rPr lang="en-US" sz="1200" dirty="0">
                <a:latin typeface="Courier New" panose="02070309020205020404" pitchFamily="49" charset="0"/>
                <a:cs typeface="Courier New" panose="02070309020205020404" pitchFamily="49" charset="0"/>
              </a:rPr>
              <a:t>      @"[a-zA-Z0-9\.-_]+@[a-zA-Z0-9\.-_]+");</a:t>
            </a:r>
          </a:p>
          <a:p>
            <a:pPr>
              <a:lnSpc>
                <a:spcPct val="150000"/>
              </a:lnSpc>
            </a:pP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endParaRPr lang="en-US" sz="1200" dirty="0">
              <a:latin typeface="Courier New" panose="02070309020205020404" pitchFamily="49" charset="0"/>
              <a:cs typeface="Courier New" panose="02070309020205020404" pitchFamily="49" charset="0"/>
            </a:endParaRPr>
          </a:p>
          <a:p>
            <a:pPr>
              <a:lnSpc>
                <a:spcPct val="150000"/>
              </a:lnSpc>
            </a:pPr>
            <a:r>
              <a:rPr lang="en-US" sz="1200" dirty="0">
                <a:latin typeface="Courier New" panose="02070309020205020404" pitchFamily="49" charset="0"/>
                <a:cs typeface="Courier New" panose="02070309020205020404" pitchFamily="49" charset="0"/>
              </a:rPr>
              <a:t>//use this method</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string email = "pamela@test.com";</a:t>
            </a:r>
          </a:p>
          <a:p>
            <a:pPr>
              <a:lnSpc>
                <a:spcPct val="150000"/>
              </a:lnSpc>
            </a:pPr>
            <a:r>
              <a:rPr lang="en-US" sz="1200" dirty="0" err="1">
                <a:latin typeface="Courier New" panose="02070309020205020404" pitchFamily="49" charset="0"/>
                <a:cs typeface="Courier New" panose="02070309020205020404" pitchFamily="49" charset="0"/>
              </a:rPr>
              <a:t>StringExtensions.IsValidEmail</a:t>
            </a:r>
            <a:r>
              <a:rPr lang="en-US" sz="1200" dirty="0">
                <a:latin typeface="Courier New" panose="02070309020205020404" pitchFamily="49" charset="0"/>
                <a:cs typeface="Courier New" panose="02070309020205020404" pitchFamily="49" charset="0"/>
              </a:rPr>
              <a:t>(email)</a:t>
            </a:r>
          </a:p>
        </p:txBody>
      </p:sp>
    </p:spTree>
    <p:extLst>
      <p:ext uri="{BB962C8B-B14F-4D97-AF65-F5344CB8AC3E}">
        <p14:creationId xmlns:p14="http://schemas.microsoft.com/office/powerpoint/2010/main" val="31121193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12164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Inheriting and extending .NET types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Extending types when you can't inherit</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416011"/>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extension methods can reduce the amount of code we must type and simplify the usage of this function</a:t>
            </a:r>
          </a:p>
        </p:txBody>
      </p:sp>
      <p:sp>
        <p:nvSpPr>
          <p:cNvPr id="8" name="TextBox 7">
            <a:extLst>
              <a:ext uri="{FF2B5EF4-FFF2-40B4-BE49-F238E27FC236}">
                <a16:creationId xmlns:a16="http://schemas.microsoft.com/office/drawing/2014/main" id="{D23DA5A0-BFC8-418D-ADC8-3530E2B8E0D3}"/>
              </a:ext>
            </a:extLst>
          </p:cNvPr>
          <p:cNvSpPr txBox="1"/>
          <p:nvPr/>
        </p:nvSpPr>
        <p:spPr>
          <a:xfrm>
            <a:off x="360936" y="1794405"/>
            <a:ext cx="7472423" cy="4501232"/>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using </a:t>
            </a:r>
            <a:r>
              <a:rPr lang="en-US" sz="1200" dirty="0" err="1">
                <a:latin typeface="Courier New" panose="02070309020205020404" pitchFamily="49" charset="0"/>
                <a:cs typeface="Courier New" panose="02070309020205020404" pitchFamily="49" charset="0"/>
              </a:rPr>
              <a:t>System.Text.RegularExpressions</a:t>
            </a: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namespace Shared;</a:t>
            </a:r>
          </a:p>
          <a:p>
            <a:pPr>
              <a:lnSpc>
                <a:spcPct val="150000"/>
              </a:lnSpc>
            </a:pPr>
            <a:r>
              <a:rPr lang="en-US" sz="1200" dirty="0">
                <a:latin typeface="Courier New" panose="02070309020205020404" pitchFamily="49" charset="0"/>
                <a:cs typeface="Courier New" panose="02070309020205020404" pitchFamily="49" charset="0"/>
              </a:rPr>
              <a:t>public </a:t>
            </a:r>
            <a:r>
              <a:rPr lang="en-US" sz="1200" dirty="0">
                <a:highlight>
                  <a:srgbClr val="800000"/>
                </a:highlight>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class </a:t>
            </a:r>
            <a:r>
              <a:rPr lang="en-US" sz="1200" dirty="0" err="1">
                <a:latin typeface="Courier New" panose="02070309020205020404" pitchFamily="49" charset="0"/>
                <a:cs typeface="Courier New" panose="02070309020205020404" pitchFamily="49" charset="0"/>
              </a:rPr>
              <a:t>StringExtensions</a:t>
            </a:r>
            <a:endParaRPr lang="en-US" sz="1200" dirty="0">
              <a:latin typeface="Courier New" panose="02070309020205020404" pitchFamily="49" charset="0"/>
              <a:cs typeface="Courier New" panose="02070309020205020404" pitchFamily="49" charset="0"/>
            </a:endParaRP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r>
              <a:rPr lang="en-US" sz="1200" dirty="0">
                <a:latin typeface="Courier New" panose="02070309020205020404" pitchFamily="49" charset="0"/>
                <a:cs typeface="Courier New" panose="02070309020205020404" pitchFamily="49" charset="0"/>
              </a:rPr>
              <a:t>  public static bool </a:t>
            </a:r>
            <a:r>
              <a:rPr lang="en-US" sz="1200" dirty="0" err="1">
                <a:latin typeface="Courier New" panose="02070309020205020404" pitchFamily="49" charset="0"/>
                <a:cs typeface="Courier New" panose="02070309020205020404" pitchFamily="49" charset="0"/>
              </a:rPr>
              <a:t>IsValidEmail</a:t>
            </a:r>
            <a:r>
              <a:rPr lang="en-US" sz="1200" dirty="0">
                <a:latin typeface="Courier New" panose="02070309020205020404" pitchFamily="49" charset="0"/>
                <a:cs typeface="Courier New" panose="02070309020205020404" pitchFamily="49" charset="0"/>
              </a:rPr>
              <a:t>(</a:t>
            </a:r>
            <a:r>
              <a:rPr lang="en-US" sz="1200" dirty="0">
                <a:highlight>
                  <a:srgbClr val="800000"/>
                </a:highlight>
                <a:latin typeface="Courier New" panose="02070309020205020404" pitchFamily="49" charset="0"/>
                <a:cs typeface="Courier New" panose="02070309020205020404" pitchFamily="49" charset="0"/>
              </a:rPr>
              <a:t>this</a:t>
            </a:r>
            <a:r>
              <a:rPr lang="en-US" sz="1200" dirty="0">
                <a:latin typeface="Courier New" panose="02070309020205020404" pitchFamily="49" charset="0"/>
                <a:cs typeface="Courier New" panose="02070309020205020404" pitchFamily="49" charset="0"/>
              </a:rPr>
              <a:t> string input)</a:t>
            </a:r>
          </a:p>
          <a:p>
            <a:pPr>
              <a:lnSpc>
                <a:spcPct val="150000"/>
              </a:lnSpc>
            </a:pP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    // use simple regular expression to check</a:t>
            </a:r>
          </a:p>
          <a:p>
            <a:pPr>
              <a:lnSpc>
                <a:spcPct val="150000"/>
              </a:lnSpc>
            </a:pPr>
            <a:r>
              <a:rPr lang="en-US" sz="1200" dirty="0">
                <a:latin typeface="Courier New" panose="02070309020205020404" pitchFamily="49" charset="0"/>
                <a:cs typeface="Courier New" panose="02070309020205020404" pitchFamily="49" charset="0"/>
              </a:rPr>
              <a:t>    // that the input string is a valid email</a:t>
            </a:r>
          </a:p>
          <a:p>
            <a:pPr>
              <a:lnSpc>
                <a:spcPct val="150000"/>
              </a:lnSpc>
            </a:pPr>
            <a:r>
              <a:rPr lang="en-US" sz="1200" dirty="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Regex.IsMatch</a:t>
            </a:r>
            <a:r>
              <a:rPr lang="en-US" sz="1200" dirty="0">
                <a:latin typeface="Courier New" panose="02070309020205020404" pitchFamily="49" charset="0"/>
                <a:cs typeface="Courier New" panose="02070309020205020404" pitchFamily="49" charset="0"/>
              </a:rPr>
              <a:t>(input,</a:t>
            </a:r>
          </a:p>
          <a:p>
            <a:pPr>
              <a:lnSpc>
                <a:spcPct val="150000"/>
              </a:lnSpc>
            </a:pPr>
            <a:r>
              <a:rPr lang="en-US" sz="1200" dirty="0">
                <a:latin typeface="Courier New" panose="02070309020205020404" pitchFamily="49" charset="0"/>
                <a:cs typeface="Courier New" panose="02070309020205020404" pitchFamily="49" charset="0"/>
              </a:rPr>
              <a:t>      @"[a-zA-Z0-9\.-_]+@[a-zA-Z0-9\.-_]+");</a:t>
            </a:r>
          </a:p>
          <a:p>
            <a:pPr>
              <a:lnSpc>
                <a:spcPct val="150000"/>
              </a:lnSpc>
            </a:pP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a:t>
            </a:r>
          </a:p>
          <a:p>
            <a:pPr>
              <a:lnSpc>
                <a:spcPct val="150000"/>
              </a:lnSpc>
            </a:pPr>
            <a:endParaRPr lang="en-US" sz="1200" dirty="0">
              <a:latin typeface="Courier New" panose="02070309020205020404" pitchFamily="49" charset="0"/>
              <a:cs typeface="Courier New" panose="02070309020205020404" pitchFamily="49" charset="0"/>
            </a:endParaRPr>
          </a:p>
          <a:p>
            <a:pPr>
              <a:lnSpc>
                <a:spcPct val="150000"/>
              </a:lnSpc>
            </a:pPr>
            <a:r>
              <a:rPr lang="en-US" sz="1200" dirty="0">
                <a:latin typeface="Courier New" panose="02070309020205020404" pitchFamily="49" charset="0"/>
                <a:cs typeface="Courier New" panose="02070309020205020404" pitchFamily="49" charset="0"/>
              </a:rPr>
              <a:t>//use this method</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string email = "pamela@test.com";</a:t>
            </a:r>
          </a:p>
          <a:p>
            <a:pPr>
              <a:lnSpc>
                <a:spcPct val="150000"/>
              </a:lnSpc>
            </a:pPr>
            <a:r>
              <a:rPr lang="en-US" sz="1200" dirty="0" err="1">
                <a:latin typeface="Courier New" panose="02070309020205020404" pitchFamily="49" charset="0"/>
                <a:cs typeface="Courier New" panose="02070309020205020404" pitchFamily="49" charset="0"/>
              </a:rPr>
              <a:t>email.IsValidEmail</a:t>
            </a:r>
            <a:r>
              <a:rPr lang="en-US" sz="12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BA748F27-F054-4C7C-A380-8B38A805B65D}"/>
              </a:ext>
            </a:extLst>
          </p:cNvPr>
          <p:cNvSpPr txBox="1"/>
          <p:nvPr/>
        </p:nvSpPr>
        <p:spPr>
          <a:xfrm>
            <a:off x="6662927" y="4387703"/>
            <a:ext cx="2779775" cy="1815882"/>
          </a:xfrm>
          <a:prstGeom prst="rect">
            <a:avLst/>
          </a:prstGeom>
          <a:solidFill>
            <a:srgbClr val="C00000"/>
          </a:solidFill>
        </p:spPr>
        <p:txBody>
          <a:bodyPr wrap="square">
            <a:spAutoFit/>
          </a:bodyPr>
          <a:lstStyle/>
          <a:p>
            <a:r>
              <a:rPr lang="en-US" sz="1600" dirty="0">
                <a:latin typeface="Arial" panose="020B0604020202020204" pitchFamily="34" charset="0"/>
                <a:cs typeface="Arial" panose="020B0604020202020204" pitchFamily="34" charset="0"/>
              </a:rPr>
              <a:t>the </a:t>
            </a:r>
            <a:r>
              <a:rPr lang="en-US" sz="1600" dirty="0" err="1">
                <a:latin typeface="Courier New" panose="02070309020205020404" pitchFamily="49" charset="0"/>
                <a:cs typeface="Courier New" panose="02070309020205020404" pitchFamily="49" charset="0"/>
              </a:rPr>
              <a:t>IsValidEmail</a:t>
            </a:r>
            <a:r>
              <a:rPr lang="en-US" sz="1600" dirty="0">
                <a:latin typeface="Arial" panose="020B0604020202020204" pitchFamily="34" charset="0"/>
                <a:cs typeface="Arial" panose="020B0604020202020204" pitchFamily="34" charset="0"/>
              </a:rPr>
              <a:t> extension method now appears to be a method just like all the actual instance methods of the string type, such as </a:t>
            </a:r>
            <a:r>
              <a:rPr lang="en-US" sz="1600" dirty="0" err="1">
                <a:latin typeface="Courier New" panose="02070309020205020404" pitchFamily="49" charset="0"/>
                <a:cs typeface="Courier New" panose="02070309020205020404" pitchFamily="49" charset="0"/>
              </a:rPr>
              <a:t>IsNormalized</a:t>
            </a:r>
            <a:r>
              <a:rPr lang="en-US" sz="1600" dirty="0">
                <a:latin typeface="Arial" panose="020B0604020202020204" pitchFamily="34" charset="0"/>
                <a:cs typeface="Arial" panose="020B0604020202020204" pitchFamily="34" charset="0"/>
              </a:rPr>
              <a:t> and </a:t>
            </a:r>
            <a:r>
              <a:rPr lang="en-US" sz="1600" dirty="0">
                <a:latin typeface="Courier New" panose="02070309020205020404" pitchFamily="49" charset="0"/>
                <a:cs typeface="Courier New" panose="02070309020205020404" pitchFamily="49" charset="0"/>
              </a:rPr>
              <a:t>Insert</a:t>
            </a:r>
            <a:endParaRPr lang="it-IT"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28202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4121641"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Inheriting and extending .NET types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1136" y="178454"/>
            <a:ext cx="5903213"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Extending types when you can't inherit</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1893339"/>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Good Practice: </a:t>
            </a:r>
          </a:p>
          <a:p>
            <a:pPr>
              <a:lnSpc>
                <a:spcPct val="150000"/>
              </a:lnSpc>
            </a:pPr>
            <a:r>
              <a:rPr lang="en-US" sz="1600" dirty="0">
                <a:latin typeface="Arial" panose="020B0604020202020204" pitchFamily="34" charset="0"/>
                <a:cs typeface="Arial" panose="020B0604020202020204" pitchFamily="34" charset="0"/>
              </a:rPr>
              <a:t>extension methods cannot replace or override existing instance methods</a:t>
            </a:r>
          </a:p>
          <a:p>
            <a:pPr>
              <a:lnSpc>
                <a:spcPct val="150000"/>
              </a:lnSpc>
            </a:pPr>
            <a:r>
              <a:rPr lang="en-US" sz="1600" dirty="0">
                <a:latin typeface="Arial" panose="020B0604020202020204" pitchFamily="34" charset="0"/>
                <a:cs typeface="Arial" panose="020B0604020202020204" pitchFamily="34" charset="0"/>
              </a:rPr>
              <a:t>you cannot, for example, redefine the </a:t>
            </a:r>
            <a:r>
              <a:rPr lang="en-US" sz="1600" dirty="0">
                <a:latin typeface="Courier New" panose="02070309020205020404" pitchFamily="49" charset="0"/>
                <a:cs typeface="Courier New" panose="02070309020205020404" pitchFamily="49" charset="0"/>
              </a:rPr>
              <a:t>Insert</a:t>
            </a:r>
            <a:r>
              <a:rPr lang="en-US" sz="1600" dirty="0">
                <a:latin typeface="Arial" panose="020B0604020202020204" pitchFamily="34" charset="0"/>
                <a:cs typeface="Arial" panose="020B0604020202020204" pitchFamily="34" charset="0"/>
              </a:rPr>
              <a:t> method</a:t>
            </a:r>
          </a:p>
          <a:p>
            <a:pPr>
              <a:lnSpc>
                <a:spcPct val="150000"/>
              </a:lnSpc>
            </a:pPr>
            <a:r>
              <a:rPr lang="en-US" sz="1600" dirty="0">
                <a:latin typeface="Arial" panose="020B0604020202020204" pitchFamily="34" charset="0"/>
                <a:cs typeface="Arial" panose="020B0604020202020204" pitchFamily="34" charset="0"/>
              </a:rPr>
              <a:t>the extension method will appear as an overload in IntelliSense, but an instance method will be called in preference to an extension method with the same name and signature</a:t>
            </a:r>
          </a:p>
        </p:txBody>
      </p:sp>
    </p:spTree>
    <p:extLst>
      <p:ext uri="{BB962C8B-B14F-4D97-AF65-F5344CB8AC3E}">
        <p14:creationId xmlns:p14="http://schemas.microsoft.com/office/powerpoint/2010/main" val="22253081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313180"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Questions</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3739998"/>
          </a:xfrm>
          <a:prstGeom prst="rect">
            <a:avLst/>
          </a:prstGeom>
          <a:noFill/>
        </p:spPr>
        <p:txBody>
          <a:bodyPr wrap="square">
            <a:spAutoFit/>
          </a:bodyPr>
          <a:lstStyle/>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What is a delegate?</a:t>
            </a: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What is an event?</a:t>
            </a: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How are a base class and a derived class related, and how can the derived class access the base class?</a:t>
            </a: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What is the difference between is and as operators?</a:t>
            </a: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Which keyword is used to prevent a class from being derived from or a method from being further overridden?</a:t>
            </a: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Which keyword is used to prevent a class from being instantiated with the new keyword?</a:t>
            </a: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Which keyword is used to allow a member to be overridden?</a:t>
            </a: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What's the difference between a destructor and a deconstruct method?</a:t>
            </a: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What are the signatures of the constructors that all exceptions should have?</a:t>
            </a: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What is an extension method, and how do you define one?</a:t>
            </a:r>
          </a:p>
        </p:txBody>
      </p:sp>
    </p:spTree>
    <p:extLst>
      <p:ext uri="{BB962C8B-B14F-4D97-AF65-F5344CB8AC3E}">
        <p14:creationId xmlns:p14="http://schemas.microsoft.com/office/powerpoint/2010/main" val="37752731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592982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Exercise - Practice creating an inheritance hierarchy</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1893339"/>
          </a:xfrm>
          <a:prstGeom prst="rect">
            <a:avLst/>
          </a:prstGeom>
          <a:noFill/>
        </p:spPr>
        <p:txBody>
          <a:bodyPr wrap="square">
            <a:spAutoFit/>
          </a:bodyPr>
          <a:lstStyle/>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create a new console application named </a:t>
            </a:r>
            <a:r>
              <a:rPr lang="en-US" sz="1600" i="1" dirty="0" err="1">
                <a:latin typeface="Arial" panose="020B0604020202020204" pitchFamily="34" charset="0"/>
                <a:cs typeface="Arial" panose="020B0604020202020204" pitchFamily="34" charset="0"/>
              </a:rPr>
              <a:t>InheritanceExercise</a:t>
            </a:r>
            <a:endParaRPr lang="en-US" sz="1600" i="1"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create a class named </a:t>
            </a:r>
            <a:r>
              <a:rPr lang="en-US" sz="1600" dirty="0">
                <a:latin typeface="Courier New" panose="02070309020205020404" pitchFamily="49" charset="0"/>
                <a:cs typeface="Courier New" panose="02070309020205020404" pitchFamily="49" charset="0"/>
              </a:rPr>
              <a:t>Shape</a:t>
            </a:r>
            <a:r>
              <a:rPr lang="en-US" sz="1600" dirty="0">
                <a:latin typeface="Arial" panose="020B0604020202020204" pitchFamily="34" charset="0"/>
                <a:cs typeface="Arial" panose="020B0604020202020204" pitchFamily="34" charset="0"/>
              </a:rPr>
              <a:t> with properties named </a:t>
            </a:r>
            <a:r>
              <a:rPr lang="en-US" sz="1600" dirty="0">
                <a:latin typeface="Courier New" panose="02070309020205020404" pitchFamily="49" charset="0"/>
                <a:cs typeface="Courier New" panose="02070309020205020404" pitchFamily="49" charset="0"/>
              </a:rPr>
              <a:t>Height</a:t>
            </a:r>
            <a:r>
              <a:rPr lang="en-US" sz="1600" dirty="0">
                <a:latin typeface="Arial" panose="020B0604020202020204" pitchFamily="34" charset="0"/>
                <a:cs typeface="Arial" panose="020B0604020202020204" pitchFamily="34" charset="0"/>
              </a:rPr>
              <a:t>, </a:t>
            </a:r>
            <a:r>
              <a:rPr lang="en-US" sz="1600" dirty="0">
                <a:latin typeface="Courier New" panose="02070309020205020404" pitchFamily="49" charset="0"/>
                <a:cs typeface="Courier New" panose="02070309020205020404" pitchFamily="49" charset="0"/>
              </a:rPr>
              <a:t>Width</a:t>
            </a:r>
            <a:r>
              <a:rPr lang="en-US" sz="1600" dirty="0">
                <a:latin typeface="Arial" panose="020B0604020202020204" pitchFamily="34" charset="0"/>
                <a:cs typeface="Arial" panose="020B0604020202020204" pitchFamily="34" charset="0"/>
              </a:rPr>
              <a:t>, and </a:t>
            </a:r>
            <a:r>
              <a:rPr lang="en-US" sz="1600" dirty="0">
                <a:latin typeface="Courier New" panose="02070309020205020404" pitchFamily="49" charset="0"/>
                <a:cs typeface="Courier New" panose="02070309020205020404" pitchFamily="49" charset="0"/>
              </a:rPr>
              <a:t>Area</a:t>
            </a:r>
            <a:r>
              <a:rPr lang="en-US" sz="1600" dirty="0">
                <a:latin typeface="Arial" panose="020B0604020202020204" pitchFamily="34" charset="0"/>
                <a:cs typeface="Arial" panose="020B0604020202020204" pitchFamily="34" charset="0"/>
              </a:rPr>
              <a:t>.</a:t>
            </a: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add three classes that derive from it: </a:t>
            </a:r>
            <a:r>
              <a:rPr lang="en-US" sz="1600" dirty="0">
                <a:latin typeface="Courier New" panose="02070309020205020404" pitchFamily="49" charset="0"/>
                <a:cs typeface="Courier New" panose="02070309020205020404" pitchFamily="49" charset="0"/>
              </a:rPr>
              <a:t>Rectangle</a:t>
            </a:r>
            <a:r>
              <a:rPr lang="en-US" sz="1600" dirty="0">
                <a:latin typeface="Arial" panose="020B0604020202020204" pitchFamily="34" charset="0"/>
                <a:cs typeface="Arial" panose="020B0604020202020204" pitchFamily="34" charset="0"/>
              </a:rPr>
              <a:t>, </a:t>
            </a:r>
            <a:r>
              <a:rPr lang="en-US" sz="1600" dirty="0">
                <a:latin typeface="Courier New" panose="02070309020205020404" pitchFamily="49" charset="0"/>
                <a:cs typeface="Courier New" panose="02070309020205020404" pitchFamily="49" charset="0"/>
              </a:rPr>
              <a:t>Square</a:t>
            </a:r>
            <a:r>
              <a:rPr lang="en-US" sz="1600" dirty="0">
                <a:latin typeface="Arial" panose="020B0604020202020204" pitchFamily="34" charset="0"/>
                <a:cs typeface="Arial" panose="020B0604020202020204" pitchFamily="34" charset="0"/>
              </a:rPr>
              <a:t>, and </a:t>
            </a:r>
            <a:r>
              <a:rPr lang="en-US" sz="1600" dirty="0">
                <a:latin typeface="Courier New" panose="02070309020205020404" pitchFamily="49" charset="0"/>
                <a:cs typeface="Courier New" panose="02070309020205020404" pitchFamily="49" charset="0"/>
              </a:rPr>
              <a:t>Circle</a:t>
            </a:r>
            <a:r>
              <a:rPr lang="en-US" sz="1600" dirty="0">
                <a:latin typeface="Arial" panose="020B0604020202020204" pitchFamily="34" charset="0"/>
                <a:cs typeface="Arial" panose="020B0604020202020204" pitchFamily="34" charset="0"/>
              </a:rPr>
              <a:t> (with any additional members you feel are appropriate and that override and implement the Area property correctly)</a:t>
            </a:r>
          </a:p>
          <a:p>
            <a:pPr marL="342900" indent="-342900">
              <a:lnSpc>
                <a:spcPct val="150000"/>
              </a:lnSpc>
              <a:buFont typeface="+mj-lt"/>
              <a:buAutoNum type="arabicPeriod"/>
            </a:pPr>
            <a:r>
              <a:rPr lang="en-US" sz="1600" dirty="0">
                <a:latin typeface="Arial" panose="020B0604020202020204" pitchFamily="34" charset="0"/>
                <a:cs typeface="Arial" panose="020B0604020202020204" pitchFamily="34" charset="0"/>
              </a:rPr>
              <a:t>in </a:t>
            </a:r>
            <a:r>
              <a:rPr lang="en-US" sz="1600" dirty="0">
                <a:latin typeface="Courier New" panose="02070309020205020404" pitchFamily="49" charset="0"/>
                <a:cs typeface="Courier New" panose="02070309020205020404" pitchFamily="49" charset="0"/>
              </a:rPr>
              <a:t>Main</a:t>
            </a:r>
            <a:r>
              <a:rPr lang="en-US" sz="1600" dirty="0">
                <a:latin typeface="Arial" panose="020B0604020202020204" pitchFamily="34" charset="0"/>
                <a:cs typeface="Arial" panose="020B0604020202020204" pitchFamily="34" charset="0"/>
              </a:rPr>
              <a:t>, add statements to create one instance of each shape, as shown in the following code:</a:t>
            </a:r>
          </a:p>
        </p:txBody>
      </p:sp>
      <p:sp>
        <p:nvSpPr>
          <p:cNvPr id="6" name="TextBox 5">
            <a:extLst>
              <a:ext uri="{FF2B5EF4-FFF2-40B4-BE49-F238E27FC236}">
                <a16:creationId xmlns:a16="http://schemas.microsoft.com/office/drawing/2014/main" id="{E341293E-7DD8-4786-8213-054A3A89D772}"/>
              </a:ext>
            </a:extLst>
          </p:cNvPr>
          <p:cNvSpPr txBox="1"/>
          <p:nvPr/>
        </p:nvSpPr>
        <p:spPr>
          <a:xfrm>
            <a:off x="1793497" y="2923082"/>
            <a:ext cx="7472423" cy="1731243"/>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Rectangle r = new(height: 3, width: 4.5);</a:t>
            </a:r>
          </a:p>
          <a:p>
            <a:pPr>
              <a:lnSpc>
                <a:spcPct val="150000"/>
              </a:lnSpc>
            </a:pPr>
            <a:r>
              <a:rPr lang="en-US" sz="1200" dirty="0">
                <a:latin typeface="Courier New" panose="02070309020205020404" pitchFamily="49" charset="0"/>
                <a:cs typeface="Courier New" panose="02070309020205020404" pitchFamily="49" charset="0"/>
              </a:rPr>
              <a:t>WriteLine($"Rectangle H: {</a:t>
            </a:r>
            <a:r>
              <a:rPr lang="en-US" sz="1200" dirty="0" err="1">
                <a:latin typeface="Courier New" panose="02070309020205020404" pitchFamily="49" charset="0"/>
                <a:cs typeface="Courier New" panose="02070309020205020404" pitchFamily="49" charset="0"/>
              </a:rPr>
              <a:t>r.Height</a:t>
            </a:r>
            <a:r>
              <a:rPr lang="en-US" sz="1200" dirty="0">
                <a:latin typeface="Courier New" panose="02070309020205020404" pitchFamily="49" charset="0"/>
                <a:cs typeface="Courier New" panose="02070309020205020404" pitchFamily="49" charset="0"/>
              </a:rPr>
              <a:t>}, W: {</a:t>
            </a:r>
            <a:r>
              <a:rPr lang="en-US" sz="1200" dirty="0" err="1">
                <a:latin typeface="Courier New" panose="02070309020205020404" pitchFamily="49" charset="0"/>
                <a:cs typeface="Courier New" panose="02070309020205020404" pitchFamily="49" charset="0"/>
              </a:rPr>
              <a:t>r.Width</a:t>
            </a:r>
            <a:r>
              <a:rPr lang="en-US" sz="1200" dirty="0">
                <a:latin typeface="Courier New" panose="02070309020205020404" pitchFamily="49" charset="0"/>
                <a:cs typeface="Courier New" panose="02070309020205020404" pitchFamily="49" charset="0"/>
              </a:rPr>
              <a:t>}, Area: {</a:t>
            </a:r>
            <a:r>
              <a:rPr lang="en-US" sz="1200" dirty="0" err="1">
                <a:latin typeface="Courier New" panose="02070309020205020404" pitchFamily="49" charset="0"/>
                <a:cs typeface="Courier New" panose="02070309020205020404" pitchFamily="49" charset="0"/>
              </a:rPr>
              <a:t>r.Area</a:t>
            </a: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Square s = new(5);</a:t>
            </a:r>
          </a:p>
          <a:p>
            <a:pPr>
              <a:lnSpc>
                <a:spcPct val="150000"/>
              </a:lnSpc>
            </a:pPr>
            <a:r>
              <a:rPr lang="en-US" sz="1200" dirty="0">
                <a:latin typeface="Courier New" panose="02070309020205020404" pitchFamily="49" charset="0"/>
                <a:cs typeface="Courier New" panose="02070309020205020404" pitchFamily="49" charset="0"/>
              </a:rPr>
              <a:t>WriteLine($"Square H: {</a:t>
            </a:r>
            <a:r>
              <a:rPr lang="en-US" sz="1200" dirty="0" err="1">
                <a:latin typeface="Courier New" panose="02070309020205020404" pitchFamily="49" charset="0"/>
                <a:cs typeface="Courier New" panose="02070309020205020404" pitchFamily="49" charset="0"/>
              </a:rPr>
              <a:t>s.Height</a:t>
            </a:r>
            <a:r>
              <a:rPr lang="en-US" sz="1200" dirty="0">
                <a:latin typeface="Courier New" panose="02070309020205020404" pitchFamily="49" charset="0"/>
                <a:cs typeface="Courier New" panose="02070309020205020404" pitchFamily="49" charset="0"/>
              </a:rPr>
              <a:t>}, W: {</a:t>
            </a:r>
            <a:r>
              <a:rPr lang="en-US" sz="1200" dirty="0" err="1">
                <a:latin typeface="Courier New" panose="02070309020205020404" pitchFamily="49" charset="0"/>
                <a:cs typeface="Courier New" panose="02070309020205020404" pitchFamily="49" charset="0"/>
              </a:rPr>
              <a:t>s.Width</a:t>
            </a:r>
            <a:r>
              <a:rPr lang="en-US" sz="1200" dirty="0">
                <a:latin typeface="Courier New" panose="02070309020205020404" pitchFamily="49" charset="0"/>
                <a:cs typeface="Courier New" panose="02070309020205020404" pitchFamily="49" charset="0"/>
              </a:rPr>
              <a:t>}, Area: {</a:t>
            </a:r>
            <a:r>
              <a:rPr lang="en-US" sz="1200" dirty="0" err="1">
                <a:latin typeface="Courier New" panose="02070309020205020404" pitchFamily="49" charset="0"/>
                <a:cs typeface="Courier New" panose="02070309020205020404" pitchFamily="49" charset="0"/>
              </a:rPr>
              <a:t>s.Area</a:t>
            </a:r>
            <a:r>
              <a:rPr lang="en-US" sz="1200" dirty="0">
                <a:latin typeface="Courier New" panose="02070309020205020404" pitchFamily="49" charset="0"/>
                <a:cs typeface="Courier New" panose="02070309020205020404" pitchFamily="49" charset="0"/>
              </a:rPr>
              <a:t>}"); </a:t>
            </a:r>
          </a:p>
          <a:p>
            <a:pPr>
              <a:lnSpc>
                <a:spcPct val="150000"/>
              </a:lnSpc>
            </a:pPr>
            <a:r>
              <a:rPr lang="en-US" sz="1200" dirty="0">
                <a:latin typeface="Courier New" panose="02070309020205020404" pitchFamily="49" charset="0"/>
                <a:cs typeface="Courier New" panose="02070309020205020404" pitchFamily="49" charset="0"/>
              </a:rPr>
              <a:t>Circle c = new(radius: 2.5);</a:t>
            </a:r>
          </a:p>
          <a:p>
            <a:pPr>
              <a:lnSpc>
                <a:spcPct val="150000"/>
              </a:lnSpc>
            </a:pPr>
            <a:r>
              <a:rPr lang="en-US" sz="1200" dirty="0">
                <a:latin typeface="Courier New" panose="02070309020205020404" pitchFamily="49" charset="0"/>
                <a:cs typeface="Courier New" panose="02070309020205020404" pitchFamily="49" charset="0"/>
              </a:rPr>
              <a:t>WriteLine($"Circle H: {</a:t>
            </a:r>
            <a:r>
              <a:rPr lang="en-US" sz="1200" dirty="0" err="1">
                <a:latin typeface="Courier New" panose="02070309020205020404" pitchFamily="49" charset="0"/>
                <a:cs typeface="Courier New" panose="02070309020205020404" pitchFamily="49" charset="0"/>
              </a:rPr>
              <a:t>c.Height</a:t>
            </a:r>
            <a:r>
              <a:rPr lang="en-US" sz="1200" dirty="0">
                <a:latin typeface="Courier New" panose="02070309020205020404" pitchFamily="49" charset="0"/>
                <a:cs typeface="Courier New" panose="02070309020205020404" pitchFamily="49" charset="0"/>
              </a:rPr>
              <a:t>}, W: {</a:t>
            </a:r>
            <a:r>
              <a:rPr lang="en-US" sz="1200" dirty="0" err="1">
                <a:latin typeface="Courier New" panose="02070309020205020404" pitchFamily="49" charset="0"/>
                <a:cs typeface="Courier New" panose="02070309020205020404" pitchFamily="49" charset="0"/>
              </a:rPr>
              <a:t>c.Width</a:t>
            </a:r>
            <a:r>
              <a:rPr lang="en-US" sz="1200" dirty="0">
                <a:latin typeface="Courier New" panose="02070309020205020404" pitchFamily="49" charset="0"/>
                <a:cs typeface="Courier New" panose="02070309020205020404" pitchFamily="49" charset="0"/>
              </a:rPr>
              <a:t>}, Area: {</a:t>
            </a:r>
            <a:r>
              <a:rPr lang="en-US" sz="1200" dirty="0" err="1">
                <a:latin typeface="Courier New" panose="02070309020205020404" pitchFamily="49" charset="0"/>
                <a:cs typeface="Courier New" panose="02070309020205020404" pitchFamily="49" charset="0"/>
              </a:rPr>
              <a:t>c.Area</a:t>
            </a:r>
            <a:r>
              <a:rPr lang="en-US" sz="12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FD5CA73C-B91B-483A-AEEE-8D1B1D542588}"/>
              </a:ext>
            </a:extLst>
          </p:cNvPr>
          <p:cNvSpPr txBox="1"/>
          <p:nvPr/>
        </p:nvSpPr>
        <p:spPr>
          <a:xfrm>
            <a:off x="360936" y="4720978"/>
            <a:ext cx="11583412" cy="416011"/>
          </a:xfrm>
          <a:prstGeom prst="rect">
            <a:avLst/>
          </a:prstGeom>
          <a:noFill/>
        </p:spPr>
        <p:txBody>
          <a:bodyPr wrap="square">
            <a:spAutoFit/>
          </a:bodyPr>
          <a:lstStyle/>
          <a:p>
            <a:pPr marL="342900" indent="-342900">
              <a:lnSpc>
                <a:spcPct val="150000"/>
              </a:lnSpc>
              <a:buFont typeface="+mj-lt"/>
              <a:buAutoNum type="arabicPeriod" startAt="5"/>
            </a:pPr>
            <a:r>
              <a:rPr lang="en-US" sz="1600" dirty="0">
                <a:latin typeface="Arial" panose="020B0604020202020204" pitchFamily="34" charset="0"/>
                <a:cs typeface="Arial" panose="020B0604020202020204" pitchFamily="34" charset="0"/>
              </a:rPr>
              <a:t>running the console application and ensure that the result looks like the following output:</a:t>
            </a:r>
            <a:endParaRPr lang="en-US" sz="1600" i="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5DC17DB-448B-4508-8324-B3B360FC022A}"/>
              </a:ext>
            </a:extLst>
          </p:cNvPr>
          <p:cNvSpPr txBox="1"/>
          <p:nvPr/>
        </p:nvSpPr>
        <p:spPr>
          <a:xfrm>
            <a:off x="1793496" y="5223005"/>
            <a:ext cx="7472423" cy="900246"/>
          </a:xfrm>
          <a:prstGeom prst="rect">
            <a:avLst/>
          </a:prstGeom>
          <a:solidFill>
            <a:schemeClr val="tx1">
              <a:lumMod val="65000"/>
            </a:schemeClr>
          </a:solidFill>
        </p:spPr>
        <p:txBody>
          <a:bodyPr wrap="square">
            <a:spAutoFit/>
          </a:bodyPr>
          <a:lstStyle/>
          <a:p>
            <a:pPr>
              <a:lnSpc>
                <a:spcPct val="150000"/>
              </a:lnSpc>
            </a:pPr>
            <a:r>
              <a:rPr lang="en-US" sz="1200" dirty="0">
                <a:latin typeface="Courier New" panose="02070309020205020404" pitchFamily="49" charset="0"/>
                <a:cs typeface="Courier New" panose="02070309020205020404" pitchFamily="49" charset="0"/>
              </a:rPr>
              <a:t>Rectangle H: 3, W: 4.5, Area: 13.5</a:t>
            </a:r>
          </a:p>
          <a:p>
            <a:pPr>
              <a:lnSpc>
                <a:spcPct val="150000"/>
              </a:lnSpc>
            </a:pPr>
            <a:r>
              <a:rPr lang="en-US" sz="1200" dirty="0">
                <a:latin typeface="Courier New" panose="02070309020205020404" pitchFamily="49" charset="0"/>
                <a:cs typeface="Courier New" panose="02070309020205020404" pitchFamily="49" charset="0"/>
              </a:rPr>
              <a:t>Square H: 5, W: 5, Area: 25</a:t>
            </a:r>
          </a:p>
          <a:p>
            <a:pPr>
              <a:lnSpc>
                <a:spcPct val="150000"/>
              </a:lnSpc>
            </a:pPr>
            <a:r>
              <a:rPr lang="en-US" sz="1200" dirty="0">
                <a:latin typeface="Courier New" panose="02070309020205020404" pitchFamily="49" charset="0"/>
                <a:cs typeface="Courier New" panose="02070309020205020404" pitchFamily="49" charset="0"/>
              </a:rPr>
              <a:t>Circle H: 5, W: 5, Area: 19.6349540849362</a:t>
            </a:r>
          </a:p>
        </p:txBody>
      </p:sp>
    </p:spTree>
    <p:extLst>
      <p:ext uri="{BB962C8B-B14F-4D97-AF65-F5344CB8AC3E}">
        <p14:creationId xmlns:p14="http://schemas.microsoft.com/office/powerpoint/2010/main" val="21555849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1236236"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Summary</a:t>
            </a:r>
          </a:p>
        </p:txBody>
      </p:sp>
      <p:sp>
        <p:nvSpPr>
          <p:cNvPr id="13" name="TextBox 12">
            <a:extLst>
              <a:ext uri="{FF2B5EF4-FFF2-40B4-BE49-F238E27FC236}">
                <a16:creationId xmlns:a16="http://schemas.microsoft.com/office/drawing/2014/main" id="{0116EBA6-B04F-4107-873E-A427554F3909}"/>
              </a:ext>
            </a:extLst>
          </p:cNvPr>
          <p:cNvSpPr txBox="1"/>
          <p:nvPr/>
        </p:nvSpPr>
        <p:spPr>
          <a:xfrm>
            <a:off x="360936" y="963090"/>
            <a:ext cx="11583412" cy="373999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local functions and operators</a:t>
            </a: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delegates and events</a:t>
            </a: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implementing interfaces</a:t>
            </a: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generics</a:t>
            </a: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deriving types</a:t>
            </a: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inheritance and OOP</a:t>
            </a: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base and derived classes</a:t>
            </a: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how to override a type member</a:t>
            </a: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use polymorphism</a:t>
            </a:r>
          </a:p>
          <a:p>
            <a:pPr marL="342900" indent="-342900">
              <a:lnSpc>
                <a:spcPct val="150000"/>
              </a:lnSpc>
              <a:buFont typeface="Arial" panose="020B0604020202020204" pitchFamily="34" charset="0"/>
              <a:buChar char="•"/>
            </a:pPr>
            <a:r>
              <a:rPr lang="en-US" sz="1600">
                <a:latin typeface="Arial" panose="020B0604020202020204" pitchFamily="34" charset="0"/>
                <a:cs typeface="Arial" panose="020B0604020202020204" pitchFamily="34" charset="0"/>
              </a:rPr>
              <a:t>cast between types</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086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31372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Raising and handling events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7232" y="178454"/>
            <a:ext cx="589711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Calling methods using delegates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696538"/>
            <a:ext cx="11450063" cy="3853427"/>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the most common way to call or execute a method is by using the “.” operator to access the method using its name</a:t>
            </a:r>
          </a:p>
          <a:p>
            <a:r>
              <a:rPr lang="en-US" sz="1400" b="0" dirty="0"/>
              <a:t>i.e. </a:t>
            </a:r>
            <a:r>
              <a:rPr lang="en-US" sz="1400" b="0" dirty="0" err="1">
                <a:latin typeface="Courier New" panose="02070309020205020404" pitchFamily="49" charset="0"/>
                <a:cs typeface="Courier New" panose="02070309020205020404" pitchFamily="49" charset="0"/>
              </a:rPr>
              <a:t>Console.WriteLine</a:t>
            </a:r>
            <a:r>
              <a:rPr lang="en-US" sz="1400" b="0" dirty="0">
                <a:latin typeface="Courier New" panose="02070309020205020404" pitchFamily="49" charset="0"/>
                <a:cs typeface="Courier New" panose="02070309020205020404" pitchFamily="49" charset="0"/>
              </a:rPr>
              <a:t> </a:t>
            </a:r>
            <a:r>
              <a:rPr lang="en-US" sz="1400" b="0" dirty="0"/>
              <a:t>tells the </a:t>
            </a:r>
            <a:r>
              <a:rPr lang="en-US" sz="1400" b="0" dirty="0">
                <a:latin typeface="Courier New" panose="02070309020205020404" pitchFamily="49" charset="0"/>
                <a:cs typeface="Courier New" panose="02070309020205020404" pitchFamily="49" charset="0"/>
              </a:rPr>
              <a:t>Console</a:t>
            </a:r>
            <a:r>
              <a:rPr lang="en-US" sz="1400" b="0" dirty="0"/>
              <a:t> type to access its </a:t>
            </a:r>
            <a:r>
              <a:rPr lang="en-US" sz="1400" b="0" dirty="0">
                <a:latin typeface="Courier New" panose="02070309020205020404" pitchFamily="49" charset="0"/>
                <a:cs typeface="Courier New" panose="02070309020205020404" pitchFamily="49" charset="0"/>
              </a:rPr>
              <a:t>WriteLine</a:t>
            </a:r>
            <a:r>
              <a:rPr lang="en-US" sz="1400" b="0" dirty="0"/>
              <a:t> method</a:t>
            </a:r>
          </a:p>
          <a:p>
            <a:endParaRPr lang="en-US" sz="1400" b="0" dirty="0"/>
          </a:p>
          <a:p>
            <a:r>
              <a:rPr lang="en-US" sz="1400" b="0" dirty="0"/>
              <a:t>the other way to call or execute a method is to use a delegate</a:t>
            </a:r>
          </a:p>
          <a:p>
            <a:r>
              <a:rPr lang="en-US" sz="1400" b="0" dirty="0"/>
              <a:t>if you have used languages that support function pointers, then think of a delegate as being a type-safe method pointer</a:t>
            </a:r>
          </a:p>
          <a:p>
            <a:r>
              <a:rPr lang="en-US" sz="1400" b="0" dirty="0"/>
              <a:t>a delegate contains the memory address of a method that matches the same signature as the delegate so that it can be called safely with the correct parameter types</a:t>
            </a:r>
          </a:p>
        </p:txBody>
      </p:sp>
    </p:spTree>
    <p:extLst>
      <p:ext uri="{BB962C8B-B14F-4D97-AF65-F5344CB8AC3E}">
        <p14:creationId xmlns:p14="http://schemas.microsoft.com/office/powerpoint/2010/main" val="2235627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31372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Raising and handling events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7232" y="178454"/>
            <a:ext cx="589711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Calling methods using delegates</a:t>
            </a:r>
          </a:p>
        </p:txBody>
      </p:sp>
      <p:sp>
        <p:nvSpPr>
          <p:cNvPr id="10" name="TextBox 9">
            <a:extLst>
              <a:ext uri="{FF2B5EF4-FFF2-40B4-BE49-F238E27FC236}">
                <a16:creationId xmlns:a16="http://schemas.microsoft.com/office/drawing/2014/main" id="{FDB8450F-2B8A-4F19-95D1-CC4B50AD128A}"/>
              </a:ext>
            </a:extLst>
          </p:cNvPr>
          <p:cNvSpPr txBox="1"/>
          <p:nvPr/>
        </p:nvSpPr>
        <p:spPr>
          <a:xfrm>
            <a:off x="360937" y="1049293"/>
            <a:ext cx="11450063" cy="4832092"/>
          </a:xfrm>
          <a:prstGeom prst="rect">
            <a:avLst/>
          </a:prstGeom>
          <a:solidFill>
            <a:schemeClr val="tx1">
              <a:lumMod val="65000"/>
            </a:schemeClr>
          </a:solidFill>
        </p:spPr>
        <p:txBody>
          <a:bodyPr wrap="square">
            <a:spAutoFit/>
          </a:bodyPr>
          <a:lstStyle/>
          <a:p>
            <a:r>
              <a:rPr lang="en-US" sz="1400" dirty="0">
                <a:latin typeface="Courier New" panose="02070309020205020404" pitchFamily="49" charset="0"/>
                <a:cs typeface="Courier New" panose="02070309020205020404" pitchFamily="49" charset="0"/>
              </a:rPr>
              <a:t>// we have a class </a:t>
            </a:r>
            <a:r>
              <a:rPr lang="en-US" sz="1400" dirty="0" err="1">
                <a:latin typeface="Courier New" panose="02070309020205020404" pitchFamily="49" charset="0"/>
                <a:cs typeface="Courier New" panose="02070309020205020404" pitchFamily="49" charset="0"/>
              </a:rPr>
              <a:t>MyClass</a:t>
            </a:r>
            <a:r>
              <a:rPr lang="en-US" sz="1400" dirty="0">
                <a:latin typeface="Courier New" panose="02070309020205020404" pitchFamily="49" charset="0"/>
                <a:cs typeface="Courier New" panose="02070309020205020404" pitchFamily="49" charset="0"/>
              </a:rPr>
              <a:t> with a method</a:t>
            </a:r>
          </a:p>
          <a:p>
            <a:r>
              <a:rPr lang="en-US" sz="1400" dirty="0">
                <a:latin typeface="Courier New" panose="02070309020205020404" pitchFamily="49" charset="0"/>
                <a:cs typeface="Courier New" panose="02070309020205020404" pitchFamily="49" charset="0"/>
              </a:rPr>
              <a:t>// that must have a string type passed as its only parameter, and it returns an int type</a:t>
            </a:r>
          </a:p>
          <a:p>
            <a:r>
              <a:rPr lang="en-US" sz="1400" dirty="0">
                <a:latin typeface="Courier New" panose="02070309020205020404" pitchFamily="49" charset="0"/>
                <a:cs typeface="Courier New" panose="02070309020205020404" pitchFamily="49" charset="0"/>
              </a:rPr>
              <a:t>public int </a:t>
            </a:r>
            <a:r>
              <a:rPr lang="en-US" sz="1400" dirty="0" err="1">
                <a:latin typeface="Courier New" panose="02070309020205020404" pitchFamily="49" charset="0"/>
                <a:cs typeface="Courier New" panose="02070309020205020404" pitchFamily="49" charset="0"/>
              </a:rPr>
              <a:t>MethodIWantToCall</a:t>
            </a:r>
            <a:r>
              <a:rPr lang="en-US" sz="1400" dirty="0">
                <a:latin typeface="Courier New" panose="02070309020205020404" pitchFamily="49" charset="0"/>
                <a:cs typeface="Courier New" panose="02070309020205020404" pitchFamily="49" charset="0"/>
              </a:rPr>
              <a:t>(string input)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input.Length</a:t>
            </a:r>
            <a:r>
              <a:rPr lang="en-US" sz="1400" dirty="0">
                <a:latin typeface="Courier New" panose="02070309020205020404" pitchFamily="49" charset="0"/>
                <a:cs typeface="Courier New" panose="02070309020205020404" pitchFamily="49" charset="0"/>
              </a:rPr>
              <a:t>; // it doesn't matter what the method does</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we can call this method on an instance of </a:t>
            </a:r>
            <a:r>
              <a:rPr lang="en-US" sz="1400" dirty="0" err="1">
                <a:latin typeface="Courier New" panose="02070309020205020404" pitchFamily="49" charset="0"/>
                <a:cs typeface="Courier New" panose="02070309020205020404" pitchFamily="49" charset="0"/>
              </a:rPr>
              <a:t>MyClass</a:t>
            </a:r>
            <a:r>
              <a:rPr lang="en-US" sz="1400" dirty="0">
                <a:latin typeface="Courier New" panose="02070309020205020404" pitchFamily="49" charset="0"/>
                <a:cs typeface="Courier New" panose="02070309020205020404" pitchFamily="49" charset="0"/>
              </a:rPr>
              <a:t> named c1 like this:</a:t>
            </a:r>
          </a:p>
          <a:p>
            <a:r>
              <a:rPr lang="en-US" sz="1400" dirty="0">
                <a:latin typeface="Courier New" panose="02070309020205020404" pitchFamily="49" charset="0"/>
                <a:cs typeface="Courier New" panose="02070309020205020404" pitchFamily="49" charset="0"/>
              </a:rPr>
              <a:t>int answer = c1.MethodIWantToCall("Frog");</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or, I can define a delegate with a matching signature to call the method indirectly</a:t>
            </a:r>
          </a:p>
          <a:p>
            <a:r>
              <a:rPr lang="en-US" sz="1400" dirty="0">
                <a:latin typeface="Courier New" panose="02070309020205020404" pitchFamily="49" charset="0"/>
                <a:cs typeface="Courier New" panose="02070309020205020404" pitchFamily="49" charset="0"/>
              </a:rPr>
              <a:t>// Note that the names of the parameters do not have to match</a:t>
            </a:r>
          </a:p>
          <a:p>
            <a:r>
              <a:rPr lang="en-US" sz="1400" dirty="0">
                <a:latin typeface="Courier New" panose="02070309020205020404" pitchFamily="49" charset="0"/>
                <a:cs typeface="Courier New" panose="02070309020205020404" pitchFamily="49" charset="0"/>
              </a:rPr>
              <a:t>// Only the types of parameters and return values must match</a:t>
            </a:r>
          </a:p>
          <a:p>
            <a:r>
              <a:rPr lang="en-US" sz="1400" dirty="0">
                <a:latin typeface="Courier New" panose="02070309020205020404" pitchFamily="49" charset="0"/>
                <a:cs typeface="Courier New" panose="02070309020205020404" pitchFamily="49" charset="0"/>
              </a:rPr>
              <a:t>delegate int </a:t>
            </a:r>
            <a:r>
              <a:rPr lang="en-US" sz="1400" dirty="0" err="1">
                <a:latin typeface="Courier New" panose="02070309020205020404" pitchFamily="49" charset="0"/>
                <a:cs typeface="Courier New" panose="02070309020205020404" pitchFamily="49" charset="0"/>
              </a:rPr>
              <a:t>DelegateWithMatchingSignature</a:t>
            </a:r>
            <a:r>
              <a:rPr lang="en-US" sz="1400" dirty="0">
                <a:latin typeface="Courier New" panose="02070309020205020404" pitchFamily="49" charset="0"/>
                <a:cs typeface="Courier New" panose="02070309020205020404" pitchFamily="49" charset="0"/>
              </a:rPr>
              <a:t>(string s);</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now, I can create an instance of the delegate, point it at the method</a:t>
            </a:r>
          </a:p>
          <a:p>
            <a:r>
              <a:rPr lang="en-US" sz="1400" dirty="0">
                <a:latin typeface="Courier New" panose="02070309020205020404" pitchFamily="49" charset="0"/>
                <a:cs typeface="Courier New" panose="02070309020205020404" pitchFamily="49" charset="0"/>
              </a:rPr>
              <a:t>// and call the delegate (which calls the method)</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create a delegate instance that points to the method</a:t>
            </a:r>
          </a:p>
          <a:p>
            <a:r>
              <a:rPr lang="en-US" sz="1400" dirty="0" err="1">
                <a:latin typeface="Courier New" panose="02070309020205020404" pitchFamily="49" charset="0"/>
                <a:cs typeface="Courier New" panose="02070309020205020404" pitchFamily="49" charset="0"/>
              </a:rPr>
              <a:t>DelegateWithMatchingSignature</a:t>
            </a:r>
            <a:r>
              <a:rPr lang="en-US" sz="1400" dirty="0">
                <a:latin typeface="Courier New" panose="02070309020205020404" pitchFamily="49" charset="0"/>
                <a:cs typeface="Courier New" panose="02070309020205020404" pitchFamily="49" charset="0"/>
              </a:rPr>
              <a:t> d = new(c1.MethodIWantToCall);</a:t>
            </a:r>
          </a:p>
          <a:p>
            <a:r>
              <a:rPr lang="en-US" sz="1400" dirty="0">
                <a:latin typeface="Courier New" panose="02070309020205020404" pitchFamily="49" charset="0"/>
                <a:cs typeface="Courier New" panose="02070309020205020404" pitchFamily="49" charset="0"/>
              </a:rPr>
              <a:t>// call the delegate, which calls the method</a:t>
            </a:r>
          </a:p>
          <a:p>
            <a:r>
              <a:rPr lang="en-US" sz="1400" dirty="0">
                <a:latin typeface="Courier New" panose="02070309020205020404" pitchFamily="49" charset="0"/>
                <a:cs typeface="Courier New" panose="02070309020205020404" pitchFamily="49" charset="0"/>
              </a:rPr>
              <a:t>int answer2 = d("Frog");</a:t>
            </a:r>
          </a:p>
        </p:txBody>
      </p:sp>
    </p:spTree>
    <p:extLst>
      <p:ext uri="{BB962C8B-B14F-4D97-AF65-F5344CB8AC3E}">
        <p14:creationId xmlns:p14="http://schemas.microsoft.com/office/powerpoint/2010/main" val="2213170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CA714-1827-4D8C-B934-13E575CFF366}"/>
              </a:ext>
            </a:extLst>
          </p:cNvPr>
          <p:cNvSpPr txBox="1"/>
          <p:nvPr/>
        </p:nvSpPr>
        <p:spPr>
          <a:xfrm>
            <a:off x="0" y="6605915"/>
            <a:ext cx="12192000" cy="261610"/>
          </a:xfrm>
          <a:prstGeom prst="rect">
            <a:avLst/>
          </a:prstGeom>
          <a:noFill/>
        </p:spPr>
        <p:txBody>
          <a:bodyPr wrap="square" rtlCol="0">
            <a:spAutoFit/>
          </a:bodyPr>
          <a:lstStyle/>
          <a:p>
            <a:pPr algn="r"/>
            <a:r>
              <a:rPr lang="it-IT" sz="1100" dirty="0">
                <a:latin typeface="Arial" panose="020B0604020202020204" pitchFamily="34" charset="0"/>
                <a:cs typeface="Arial" panose="020B0604020202020204" pitchFamily="34" charset="0"/>
              </a:rPr>
              <a:t>Corso C#</a:t>
            </a:r>
          </a:p>
        </p:txBody>
      </p:sp>
      <p:sp>
        <p:nvSpPr>
          <p:cNvPr id="2" name="TextBox 1">
            <a:extLst>
              <a:ext uri="{FF2B5EF4-FFF2-40B4-BE49-F238E27FC236}">
                <a16:creationId xmlns:a16="http://schemas.microsoft.com/office/drawing/2014/main" id="{1D33560E-39FA-4DF9-B402-FE967237F298}"/>
              </a:ext>
            </a:extLst>
          </p:cNvPr>
          <p:cNvSpPr txBox="1"/>
          <p:nvPr/>
        </p:nvSpPr>
        <p:spPr>
          <a:xfrm>
            <a:off x="360937" y="178454"/>
            <a:ext cx="3313728" cy="369332"/>
          </a:xfrm>
          <a:prstGeom prst="rect">
            <a:avLst/>
          </a:prstGeom>
          <a:noFill/>
        </p:spPr>
        <p:txBody>
          <a:bodyPr wrap="none" rtlCol="0">
            <a:spAutoFit/>
          </a:bodyPr>
          <a:lstStyle/>
          <a:p>
            <a:pPr rtl="0">
              <a:spcBef>
                <a:spcPts val="2400"/>
              </a:spcBef>
              <a:spcAft>
                <a:spcPts val="0"/>
              </a:spcAft>
            </a:pPr>
            <a:r>
              <a:rPr lang="en-US" b="1" dirty="0">
                <a:latin typeface="Arial" panose="020B0604020202020204" pitchFamily="34" charset="0"/>
                <a:cs typeface="Arial" panose="020B0604020202020204" pitchFamily="34" charset="0"/>
              </a:rPr>
              <a:t>Raising and handling events</a:t>
            </a:r>
          </a:p>
        </p:txBody>
      </p:sp>
      <p:sp>
        <p:nvSpPr>
          <p:cNvPr id="7" name="TextBox 6">
            <a:extLst>
              <a:ext uri="{FF2B5EF4-FFF2-40B4-BE49-F238E27FC236}">
                <a16:creationId xmlns:a16="http://schemas.microsoft.com/office/drawing/2014/main" id="{5B2F948C-847B-4F9F-BE5C-532A6E11840D}"/>
              </a:ext>
            </a:extLst>
          </p:cNvPr>
          <p:cNvSpPr txBox="1"/>
          <p:nvPr/>
        </p:nvSpPr>
        <p:spPr>
          <a:xfrm>
            <a:off x="6047232" y="178454"/>
            <a:ext cx="5897117" cy="369332"/>
          </a:xfrm>
          <a:prstGeom prst="rect">
            <a:avLst/>
          </a:prstGeom>
          <a:noFill/>
        </p:spPr>
        <p:txBody>
          <a:bodyPr wrap="square">
            <a:spAutoFit/>
          </a:bodyPr>
          <a:lstStyle/>
          <a:p>
            <a:pPr algn="r" rtl="0">
              <a:spcBef>
                <a:spcPts val="2400"/>
              </a:spcBef>
              <a:spcAft>
                <a:spcPts val="0"/>
              </a:spcAft>
            </a:pPr>
            <a:r>
              <a:rPr lang="en-US" b="1" dirty="0">
                <a:latin typeface="Arial" panose="020B0604020202020204" pitchFamily="34" charset="0"/>
                <a:cs typeface="Arial" panose="020B0604020202020204" pitchFamily="34" charset="0"/>
              </a:rPr>
              <a:t>Calling methods using delegates</a:t>
            </a:r>
          </a:p>
        </p:txBody>
      </p:sp>
      <p:sp>
        <p:nvSpPr>
          <p:cNvPr id="8" name="TextBox 7">
            <a:extLst>
              <a:ext uri="{FF2B5EF4-FFF2-40B4-BE49-F238E27FC236}">
                <a16:creationId xmlns:a16="http://schemas.microsoft.com/office/drawing/2014/main" id="{30825D19-6357-4706-AB81-80E40CFF9A02}"/>
              </a:ext>
            </a:extLst>
          </p:cNvPr>
          <p:cNvSpPr txBox="1"/>
          <p:nvPr/>
        </p:nvSpPr>
        <p:spPr>
          <a:xfrm>
            <a:off x="360937" y="1172026"/>
            <a:ext cx="11450063" cy="4191981"/>
          </a:xfrm>
          <a:prstGeom prst="rect">
            <a:avLst/>
          </a:prstGeom>
          <a:noFill/>
        </p:spPr>
        <p:txBody>
          <a:bodyPr wrap="square">
            <a:spAutoFit/>
          </a:bodyPr>
          <a:lstStyle>
            <a:defPPr>
              <a:defRPr lang="en-US"/>
            </a:defPPr>
            <a:lvl1pPr>
              <a:lnSpc>
                <a:spcPct val="150000"/>
              </a:lnSpc>
              <a:spcBef>
                <a:spcPts val="2400"/>
              </a:spcBef>
              <a:spcAft>
                <a:spcPts val="0"/>
              </a:spcAft>
              <a:defRPr b="1">
                <a:latin typeface="Arial" panose="020B0604020202020204" pitchFamily="34" charset="0"/>
                <a:cs typeface="Arial" panose="020B0604020202020204" pitchFamily="34" charset="0"/>
              </a:defRPr>
            </a:lvl1pPr>
          </a:lstStyle>
          <a:p>
            <a:r>
              <a:rPr lang="en-US" sz="1400" b="0" dirty="0"/>
              <a:t>what's the point of that? It provides flexibility</a:t>
            </a:r>
          </a:p>
          <a:p>
            <a:r>
              <a:rPr lang="en-US" sz="1400" b="0" dirty="0"/>
              <a:t>for example, we could use delegates to create a queue of methods that need to be called in order: queuing actions that need to be performed is common in services to provide improved scalability</a:t>
            </a:r>
          </a:p>
          <a:p>
            <a:r>
              <a:rPr lang="en-US" sz="1400" b="0" dirty="0"/>
              <a:t>another example is to allow multiple actions to perform in parallel: delegates have built-in support for asynchronous operations that run on a different thread, and that can provide improved responsiveness</a:t>
            </a:r>
          </a:p>
          <a:p>
            <a:r>
              <a:rPr lang="en-US" sz="1400" b="0" dirty="0"/>
              <a:t>the most important example is that delegates allow us to implement events for sending messages between different objects that do not need to know about each other: events are an example of loose coupling between components because the components do not need to know about each other, they just need to know the event signature</a:t>
            </a:r>
          </a:p>
          <a:p>
            <a:r>
              <a:rPr lang="en-US" sz="1400" b="0" dirty="0"/>
              <a:t>it is a technique to differ a decision on what action take</a:t>
            </a:r>
          </a:p>
        </p:txBody>
      </p:sp>
    </p:spTree>
    <p:extLst>
      <p:ext uri="{BB962C8B-B14F-4D97-AF65-F5344CB8AC3E}">
        <p14:creationId xmlns:p14="http://schemas.microsoft.com/office/powerpoint/2010/main" val="252498173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3108</TotalTime>
  <Words>8907</Words>
  <Application>Microsoft Office PowerPoint</Application>
  <PresentationFormat>Widescreen</PresentationFormat>
  <Paragraphs>1006</Paragraphs>
  <Slides>65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Corbel</vt:lpstr>
      <vt:lpstr>Courier New</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Natali - External</dc:creator>
  <cp:lastModifiedBy>Luca Natali - External</cp:lastModifiedBy>
  <cp:revision>221</cp:revision>
  <dcterms:created xsi:type="dcterms:W3CDTF">2022-04-27T20:50:39Z</dcterms:created>
  <dcterms:modified xsi:type="dcterms:W3CDTF">2022-06-12T19:58:25Z</dcterms:modified>
</cp:coreProperties>
</file>