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76" r:id="rId2"/>
    <p:sldId id="307" r:id="rId3"/>
    <p:sldId id="308" r:id="rId4"/>
    <p:sldId id="309"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32" r:id="rId28"/>
    <p:sldId id="33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1" autoAdjust="0"/>
    <p:restoredTop sz="94660"/>
  </p:normalViewPr>
  <p:slideViewPr>
    <p:cSldViewPr snapToGrid="0">
      <p:cViewPr varScale="1">
        <p:scale>
          <a:sx n="67" d="100"/>
          <a:sy n="67" d="100"/>
        </p:scale>
        <p:origin x="52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5/24/2022</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11621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407426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39637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94313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975704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5/24/2022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19644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5/24/2022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669928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29555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76011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07670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75354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2879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5/24/2022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0417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5/24/2022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05113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5/24/2022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56082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85545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60112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2345051-2045-45DA-935E-2E3CA1A69ADC}" type="datetimeFigureOut">
              <a:rPr lang="en-US" smtClean="0"/>
              <a:t>5/24/2022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49873857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windows.github.com/" TargetMode="External"/><Relationship Id="rId2" Type="http://schemas.openxmlformats.org/officeDocument/2006/relationships/hyperlink" Target="https://git-scm.com/downloads"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569387"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GIT</a:t>
            </a:r>
          </a:p>
        </p:txBody>
      </p:sp>
      <p:sp>
        <p:nvSpPr>
          <p:cNvPr id="7" name="TextBox 6">
            <a:extLst>
              <a:ext uri="{FF2B5EF4-FFF2-40B4-BE49-F238E27FC236}">
                <a16:creationId xmlns:a16="http://schemas.microsoft.com/office/drawing/2014/main" id="{45DDE18D-9544-4708-8626-B70B76ED6EA2}"/>
              </a:ext>
            </a:extLst>
          </p:cNvPr>
          <p:cNvSpPr txBox="1"/>
          <p:nvPr/>
        </p:nvSpPr>
        <p:spPr>
          <a:xfrm>
            <a:off x="3523237" y="1214774"/>
            <a:ext cx="2717475" cy="3139321"/>
          </a:xfrm>
          <a:prstGeom prst="rect">
            <a:avLst/>
          </a:prstGeom>
          <a:noFill/>
        </p:spPr>
        <p:txBody>
          <a:bodyPr wrap="none" rtlCol="0">
            <a:spAutoFit/>
          </a:bodyPr>
          <a:lstStyle/>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About Version Control</a:t>
            </a:r>
          </a:p>
          <a:p>
            <a:pPr marL="285750" indent="-285750" algn="l">
              <a:buFont typeface="Arial" panose="020B0604020202020204" pitchFamily="34" charset="0"/>
              <a:buChar char="•"/>
            </a:pPr>
            <a:endParaRPr lang="en-US"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Git basics</a:t>
            </a:r>
          </a:p>
          <a:p>
            <a:pPr marL="285750" indent="-285750" algn="l">
              <a:buFont typeface="Arial" panose="020B0604020202020204" pitchFamily="34" charset="0"/>
              <a:buChar char="•"/>
            </a:pPr>
            <a:endParaRPr lang="en-US"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The command line</a:t>
            </a:r>
          </a:p>
          <a:p>
            <a:pPr marL="285750" indent="-285750" algn="l">
              <a:buFont typeface="Arial" panose="020B0604020202020204" pitchFamily="34" charset="0"/>
              <a:buChar char="•"/>
            </a:pPr>
            <a:endParaRPr lang="en-US"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Installing Git</a:t>
            </a:r>
          </a:p>
          <a:p>
            <a:pPr marL="285750" indent="-285750" algn="l">
              <a:buFont typeface="Arial" panose="020B0604020202020204" pitchFamily="34" charset="0"/>
              <a:buChar char="•"/>
            </a:pPr>
            <a:endParaRPr lang="en-US"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First time setup</a:t>
            </a:r>
          </a:p>
          <a:p>
            <a:pPr marL="285750" indent="-285750"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Getting Help</a:t>
            </a:r>
          </a:p>
        </p:txBody>
      </p:sp>
    </p:spTree>
    <p:extLst>
      <p:ext uri="{BB962C8B-B14F-4D97-AF65-F5344CB8AC3E}">
        <p14:creationId xmlns:p14="http://schemas.microsoft.com/office/powerpoint/2010/main" val="87497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6" y="178454"/>
            <a:ext cx="131318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Git Basics</a:t>
            </a:r>
          </a:p>
        </p:txBody>
      </p:sp>
      <p:sp>
        <p:nvSpPr>
          <p:cNvPr id="7" name="TextBox 6">
            <a:extLst>
              <a:ext uri="{FF2B5EF4-FFF2-40B4-BE49-F238E27FC236}">
                <a16:creationId xmlns:a16="http://schemas.microsoft.com/office/drawing/2014/main" id="{5B2F948C-847B-4F9F-BE5C-532A6E11840D}"/>
              </a:ext>
            </a:extLst>
          </p:cNvPr>
          <p:cNvSpPr txBox="1"/>
          <p:nvPr/>
        </p:nvSpPr>
        <p:spPr>
          <a:xfrm>
            <a:off x="5724525" y="178454"/>
            <a:ext cx="620011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What is Git?</a:t>
            </a:r>
          </a:p>
        </p:txBody>
      </p:sp>
      <p:sp>
        <p:nvSpPr>
          <p:cNvPr id="8" name="TextBox 7">
            <a:extLst>
              <a:ext uri="{FF2B5EF4-FFF2-40B4-BE49-F238E27FC236}">
                <a16:creationId xmlns:a16="http://schemas.microsoft.com/office/drawing/2014/main" id="{718D9EFB-AEC2-4175-B74A-156E3647E3BC}"/>
              </a:ext>
            </a:extLst>
          </p:cNvPr>
          <p:cNvSpPr txBox="1"/>
          <p:nvPr/>
        </p:nvSpPr>
        <p:spPr>
          <a:xfrm>
            <a:off x="421670" y="2579683"/>
            <a:ext cx="11348660" cy="1138773"/>
          </a:xfrm>
          <a:prstGeom prst="rect">
            <a:avLst/>
          </a:prstGeom>
          <a:noFill/>
        </p:spPr>
        <p:txBody>
          <a:bodyPr wrap="square">
            <a:spAutoFit/>
          </a:bodyPr>
          <a:lstStyle/>
          <a:p>
            <a:pPr algn="ctr" rtl="0">
              <a:spcBef>
                <a:spcPts val="2400"/>
              </a:spcBef>
              <a:spcAft>
                <a:spcPts val="0"/>
              </a:spcAft>
            </a:pPr>
            <a:r>
              <a:rPr lang="en-US" sz="2400" dirty="0">
                <a:latin typeface="Arial" panose="020B0604020202020204" pitchFamily="34" charset="0"/>
                <a:cs typeface="Arial" panose="020B0604020202020204" pitchFamily="34" charset="0"/>
              </a:rPr>
              <a:t>Git stores and thinks about information much differently than these other systems</a:t>
            </a:r>
          </a:p>
          <a:p>
            <a:pPr algn="ctr" rtl="0">
              <a:spcBef>
                <a:spcPts val="2400"/>
              </a:spcBef>
              <a:spcAft>
                <a:spcPts val="0"/>
              </a:spcAft>
            </a:pPr>
            <a:r>
              <a:rPr lang="en-US" sz="2400" dirty="0">
                <a:latin typeface="Arial" panose="020B0604020202020204" pitchFamily="34" charset="0"/>
                <a:cs typeface="Arial" panose="020B0604020202020204" pitchFamily="34" charset="0"/>
              </a:rPr>
              <a:t>even though the user interface is fairly similar</a:t>
            </a:r>
          </a:p>
        </p:txBody>
      </p:sp>
    </p:spTree>
    <p:extLst>
      <p:ext uri="{BB962C8B-B14F-4D97-AF65-F5344CB8AC3E}">
        <p14:creationId xmlns:p14="http://schemas.microsoft.com/office/powerpoint/2010/main" val="2311645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6" y="178454"/>
            <a:ext cx="131318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Git Basics</a:t>
            </a:r>
          </a:p>
        </p:txBody>
      </p:sp>
      <p:sp>
        <p:nvSpPr>
          <p:cNvPr id="7" name="TextBox 6">
            <a:extLst>
              <a:ext uri="{FF2B5EF4-FFF2-40B4-BE49-F238E27FC236}">
                <a16:creationId xmlns:a16="http://schemas.microsoft.com/office/drawing/2014/main" id="{5B2F948C-847B-4F9F-BE5C-532A6E11840D}"/>
              </a:ext>
            </a:extLst>
          </p:cNvPr>
          <p:cNvSpPr txBox="1"/>
          <p:nvPr/>
        </p:nvSpPr>
        <p:spPr>
          <a:xfrm>
            <a:off x="5724525" y="178454"/>
            <a:ext cx="620011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Snapshots – not differences</a:t>
            </a:r>
          </a:p>
        </p:txBody>
      </p:sp>
      <p:sp>
        <p:nvSpPr>
          <p:cNvPr id="6" name="TextBox 5">
            <a:extLst>
              <a:ext uri="{FF2B5EF4-FFF2-40B4-BE49-F238E27FC236}">
                <a16:creationId xmlns:a16="http://schemas.microsoft.com/office/drawing/2014/main" id="{0229ABFF-ADE0-4DDE-A2B8-EFC6C32801B1}"/>
              </a:ext>
            </a:extLst>
          </p:cNvPr>
          <p:cNvSpPr txBox="1"/>
          <p:nvPr/>
        </p:nvSpPr>
        <p:spPr>
          <a:xfrm>
            <a:off x="475236" y="1156439"/>
            <a:ext cx="11348660" cy="1422184"/>
          </a:xfrm>
          <a:prstGeom prst="rect">
            <a:avLst/>
          </a:prstGeom>
          <a:noFill/>
        </p:spPr>
        <p:txBody>
          <a:bodyPr wrap="square">
            <a:spAutoFit/>
          </a:bodyPr>
          <a:lstStyle/>
          <a:p>
            <a:pPr marL="285750" indent="-285750" rtl="0">
              <a:lnSpc>
                <a:spcPct val="20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most other systems store information as a list of file-based changes</a:t>
            </a:r>
          </a:p>
          <a:p>
            <a:pPr marL="285750" indent="-285750" rtl="0">
              <a:lnSpc>
                <a:spcPct val="20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they think of the information they keep as a set of files and the changes made to each file over time</a:t>
            </a:r>
          </a:p>
        </p:txBody>
      </p:sp>
      <p:pic>
        <p:nvPicPr>
          <p:cNvPr id="8194" name="Picture 2">
            <a:extLst>
              <a:ext uri="{FF2B5EF4-FFF2-40B4-BE49-F238E27FC236}">
                <a16:creationId xmlns:a16="http://schemas.microsoft.com/office/drawing/2014/main" id="{196567F2-9731-4CCC-B74F-8495CD2FE1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5013" y="2919413"/>
            <a:ext cx="7858125" cy="303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639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6" y="178454"/>
            <a:ext cx="131318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Git Basics</a:t>
            </a:r>
          </a:p>
        </p:txBody>
      </p:sp>
      <p:sp>
        <p:nvSpPr>
          <p:cNvPr id="7" name="TextBox 6">
            <a:extLst>
              <a:ext uri="{FF2B5EF4-FFF2-40B4-BE49-F238E27FC236}">
                <a16:creationId xmlns:a16="http://schemas.microsoft.com/office/drawing/2014/main" id="{5B2F948C-847B-4F9F-BE5C-532A6E11840D}"/>
              </a:ext>
            </a:extLst>
          </p:cNvPr>
          <p:cNvSpPr txBox="1"/>
          <p:nvPr/>
        </p:nvSpPr>
        <p:spPr>
          <a:xfrm>
            <a:off x="5724525" y="178454"/>
            <a:ext cx="620011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Snapshots – not differences</a:t>
            </a:r>
          </a:p>
        </p:txBody>
      </p:sp>
      <p:sp>
        <p:nvSpPr>
          <p:cNvPr id="6" name="TextBox 5">
            <a:extLst>
              <a:ext uri="{FF2B5EF4-FFF2-40B4-BE49-F238E27FC236}">
                <a16:creationId xmlns:a16="http://schemas.microsoft.com/office/drawing/2014/main" id="{0229ABFF-ADE0-4DDE-A2B8-EFC6C32801B1}"/>
              </a:ext>
            </a:extLst>
          </p:cNvPr>
          <p:cNvSpPr txBox="1"/>
          <p:nvPr/>
        </p:nvSpPr>
        <p:spPr>
          <a:xfrm>
            <a:off x="475236" y="965939"/>
            <a:ext cx="11348660" cy="2677656"/>
          </a:xfrm>
          <a:prstGeom prst="rect">
            <a:avLst/>
          </a:prstGeom>
          <a:noFill/>
        </p:spPr>
        <p:txBody>
          <a:bodyPr wrap="square">
            <a:spAutoFit/>
          </a:bodyPr>
          <a:lstStyle/>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Git thinks of its data more like a set of snapshots of a miniature filesystem</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every time you commit, or save the state of your project in Git, it basically takes a picture of what all your files look like at that moment and stores a reference to that snapshot</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to be efficient, if files have not changed, Git doesn’t store the file again, just a link to the previous identical file it has already stored</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Git thinks about its data more like a stream of snapshots</a:t>
            </a:r>
          </a:p>
        </p:txBody>
      </p:sp>
      <p:pic>
        <p:nvPicPr>
          <p:cNvPr id="10242" name="Picture 2">
            <a:extLst>
              <a:ext uri="{FF2B5EF4-FFF2-40B4-BE49-F238E27FC236}">
                <a16:creationId xmlns:a16="http://schemas.microsoft.com/office/drawing/2014/main" id="{F562CB0B-608D-448B-ABF8-3F67B42793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7" y="3715055"/>
            <a:ext cx="7858125"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70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6" y="178454"/>
            <a:ext cx="131318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Git Basics</a:t>
            </a:r>
          </a:p>
        </p:txBody>
      </p:sp>
      <p:sp>
        <p:nvSpPr>
          <p:cNvPr id="7" name="TextBox 6">
            <a:extLst>
              <a:ext uri="{FF2B5EF4-FFF2-40B4-BE49-F238E27FC236}">
                <a16:creationId xmlns:a16="http://schemas.microsoft.com/office/drawing/2014/main" id="{5B2F948C-847B-4F9F-BE5C-532A6E11840D}"/>
              </a:ext>
            </a:extLst>
          </p:cNvPr>
          <p:cNvSpPr txBox="1"/>
          <p:nvPr/>
        </p:nvSpPr>
        <p:spPr>
          <a:xfrm>
            <a:off x="5724525" y="178454"/>
            <a:ext cx="620011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Snapshots – not differences</a:t>
            </a:r>
          </a:p>
        </p:txBody>
      </p:sp>
      <p:sp>
        <p:nvSpPr>
          <p:cNvPr id="6" name="TextBox 5">
            <a:extLst>
              <a:ext uri="{FF2B5EF4-FFF2-40B4-BE49-F238E27FC236}">
                <a16:creationId xmlns:a16="http://schemas.microsoft.com/office/drawing/2014/main" id="{0229ABFF-ADE0-4DDE-A2B8-EFC6C32801B1}"/>
              </a:ext>
            </a:extLst>
          </p:cNvPr>
          <p:cNvSpPr txBox="1"/>
          <p:nvPr/>
        </p:nvSpPr>
        <p:spPr>
          <a:xfrm>
            <a:off x="475236" y="965939"/>
            <a:ext cx="11348660" cy="2123658"/>
          </a:xfrm>
          <a:prstGeom prst="rect">
            <a:avLst/>
          </a:prstGeom>
          <a:noFill/>
        </p:spPr>
        <p:txBody>
          <a:bodyPr wrap="square">
            <a:spAutoFit/>
          </a:bodyPr>
          <a:lstStyle/>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most operations in Git only need local files and resources to operate</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no information is needed from another computer on your network</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you have the entire history of the project right there on your local disk</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you can commit while you are working on a plane</a:t>
            </a:r>
          </a:p>
        </p:txBody>
      </p:sp>
      <p:sp>
        <p:nvSpPr>
          <p:cNvPr id="8" name="Rectangle 7">
            <a:extLst>
              <a:ext uri="{FF2B5EF4-FFF2-40B4-BE49-F238E27FC236}">
                <a16:creationId xmlns:a16="http://schemas.microsoft.com/office/drawing/2014/main" id="{811372A0-5917-4EF4-B2E0-1B83AD016959}"/>
              </a:ext>
            </a:extLst>
          </p:cNvPr>
          <p:cNvSpPr/>
          <p:nvPr/>
        </p:nvSpPr>
        <p:spPr>
          <a:xfrm>
            <a:off x="6238875" y="2883675"/>
            <a:ext cx="5010150" cy="279082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For example</a:t>
            </a:r>
          </a:p>
          <a:p>
            <a:pPr algn="ctr"/>
            <a:endParaRPr lang="en-US"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to browse the history of the project, Git doesn’t need to go out to the server to get the history and display it for you:</a:t>
            </a:r>
          </a:p>
          <a:p>
            <a:pPr algn="ctr"/>
            <a:endParaRPr lang="en-US"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it simply reads it directly from your local database</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0429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6" y="178454"/>
            <a:ext cx="131318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Git Basics</a:t>
            </a:r>
          </a:p>
        </p:txBody>
      </p:sp>
      <p:sp>
        <p:nvSpPr>
          <p:cNvPr id="7" name="TextBox 6">
            <a:extLst>
              <a:ext uri="{FF2B5EF4-FFF2-40B4-BE49-F238E27FC236}">
                <a16:creationId xmlns:a16="http://schemas.microsoft.com/office/drawing/2014/main" id="{5B2F948C-847B-4F9F-BE5C-532A6E11840D}"/>
              </a:ext>
            </a:extLst>
          </p:cNvPr>
          <p:cNvSpPr txBox="1"/>
          <p:nvPr/>
        </p:nvSpPr>
        <p:spPr>
          <a:xfrm>
            <a:off x="5724525" y="178454"/>
            <a:ext cx="620011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Snapshots – not differences</a:t>
            </a:r>
          </a:p>
        </p:txBody>
      </p:sp>
      <p:sp>
        <p:nvSpPr>
          <p:cNvPr id="6" name="TextBox 5">
            <a:extLst>
              <a:ext uri="{FF2B5EF4-FFF2-40B4-BE49-F238E27FC236}">
                <a16:creationId xmlns:a16="http://schemas.microsoft.com/office/drawing/2014/main" id="{0229ABFF-ADE0-4DDE-A2B8-EFC6C32801B1}"/>
              </a:ext>
            </a:extLst>
          </p:cNvPr>
          <p:cNvSpPr txBox="1"/>
          <p:nvPr/>
        </p:nvSpPr>
        <p:spPr>
          <a:xfrm>
            <a:off x="475236" y="965939"/>
            <a:ext cx="11348660" cy="3847207"/>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Git has integrity</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everything in Git is check-summed before it is stored and is then referred to by that checksum</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this means it’s impossible to change the contents of any file or directory without Git knowing about it</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it uses SHA-1 hash (a 40-character string composed of hexadecimal characters (0–9 and a–f) and calculated based on the contents of a file or directory structure in Git)</a:t>
            </a:r>
          </a:p>
          <a:p>
            <a:pPr marL="285750" indent="-285750" rtl="0">
              <a:spcBef>
                <a:spcPts val="2400"/>
              </a:spcBef>
              <a:spcAft>
                <a:spcPts val="0"/>
              </a:spcAf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rtl="0">
              <a:spcBef>
                <a:spcPts val="2400"/>
              </a:spcBef>
              <a:spcAft>
                <a:spcPts val="0"/>
              </a:spcAft>
            </a:pPr>
            <a:r>
              <a:rPr lang="en-US" dirty="0">
                <a:latin typeface="Arial" panose="020B0604020202020204" pitchFamily="34" charset="0"/>
                <a:cs typeface="Arial" panose="020B0604020202020204" pitchFamily="34" charset="0"/>
              </a:rPr>
              <a:t>You will see these hash values all over the place in Git because it uses them so much: Git stores everything in its database not by filename but by the hash value of its contents.</a:t>
            </a:r>
          </a:p>
        </p:txBody>
      </p:sp>
      <p:sp>
        <p:nvSpPr>
          <p:cNvPr id="9" name="TextBox 8">
            <a:extLst>
              <a:ext uri="{FF2B5EF4-FFF2-40B4-BE49-F238E27FC236}">
                <a16:creationId xmlns:a16="http://schemas.microsoft.com/office/drawing/2014/main" id="{4A4F6BE5-39B6-4760-89D9-12AAC4FD005A}"/>
              </a:ext>
            </a:extLst>
          </p:cNvPr>
          <p:cNvSpPr txBox="1"/>
          <p:nvPr/>
        </p:nvSpPr>
        <p:spPr>
          <a:xfrm>
            <a:off x="1695450" y="3573652"/>
            <a:ext cx="5972175" cy="375378"/>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24b9da6552252987aa493b52f8696cd6d3b00373</a:t>
            </a:r>
          </a:p>
        </p:txBody>
      </p:sp>
    </p:spTree>
    <p:extLst>
      <p:ext uri="{BB962C8B-B14F-4D97-AF65-F5344CB8AC3E}">
        <p14:creationId xmlns:p14="http://schemas.microsoft.com/office/powerpoint/2010/main" val="3243174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6" y="178454"/>
            <a:ext cx="131318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Git Basics</a:t>
            </a:r>
          </a:p>
        </p:txBody>
      </p:sp>
      <p:sp>
        <p:nvSpPr>
          <p:cNvPr id="7" name="TextBox 6">
            <a:extLst>
              <a:ext uri="{FF2B5EF4-FFF2-40B4-BE49-F238E27FC236}">
                <a16:creationId xmlns:a16="http://schemas.microsoft.com/office/drawing/2014/main" id="{5B2F948C-847B-4F9F-BE5C-532A6E11840D}"/>
              </a:ext>
            </a:extLst>
          </p:cNvPr>
          <p:cNvSpPr txBox="1"/>
          <p:nvPr/>
        </p:nvSpPr>
        <p:spPr>
          <a:xfrm>
            <a:off x="5724525" y="178454"/>
            <a:ext cx="620011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Snapshots – not differences</a:t>
            </a:r>
          </a:p>
        </p:txBody>
      </p:sp>
      <p:sp>
        <p:nvSpPr>
          <p:cNvPr id="6" name="TextBox 5">
            <a:extLst>
              <a:ext uri="{FF2B5EF4-FFF2-40B4-BE49-F238E27FC236}">
                <a16:creationId xmlns:a16="http://schemas.microsoft.com/office/drawing/2014/main" id="{0229ABFF-ADE0-4DDE-A2B8-EFC6C32801B1}"/>
              </a:ext>
            </a:extLst>
          </p:cNvPr>
          <p:cNvSpPr txBox="1"/>
          <p:nvPr/>
        </p:nvSpPr>
        <p:spPr>
          <a:xfrm>
            <a:off x="475236" y="965939"/>
            <a:ext cx="11348660" cy="2400657"/>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Git Generally Only Adds Data</a:t>
            </a:r>
          </a:p>
          <a:p>
            <a:pPr rtl="0">
              <a:spcBef>
                <a:spcPts val="2400"/>
              </a:spcBef>
              <a:spcAft>
                <a:spcPts val="0"/>
              </a:spcAft>
            </a:pPr>
            <a:r>
              <a:rPr lang="en-US" dirty="0">
                <a:latin typeface="Arial" panose="020B0604020202020204" pitchFamily="34" charset="0"/>
                <a:cs typeface="Arial" panose="020B0604020202020204" pitchFamily="34" charset="0"/>
              </a:rPr>
              <a:t>as in any VCS, you can lose or mess up changes you haven’t committed yet</a:t>
            </a:r>
          </a:p>
          <a:p>
            <a:pPr rtl="0">
              <a:spcBef>
                <a:spcPts val="2400"/>
              </a:spcBef>
              <a:spcAft>
                <a:spcPts val="0"/>
              </a:spcAft>
            </a:pPr>
            <a:r>
              <a:rPr lang="en-US" dirty="0">
                <a:latin typeface="Arial" panose="020B0604020202020204" pitchFamily="34" charset="0"/>
                <a:cs typeface="Arial" panose="020B0604020202020204" pitchFamily="34" charset="0"/>
              </a:rPr>
              <a:t>but after you commit a snapshot into Git, it is very difficult to lose, especially if you regularly push your database to another repository</a:t>
            </a:r>
          </a:p>
          <a:p>
            <a:pPr rtl="0">
              <a:spcBef>
                <a:spcPts val="2400"/>
              </a:spcBef>
              <a:spcAft>
                <a:spcPts val="0"/>
              </a:spcAft>
            </a:pPr>
            <a:r>
              <a:rPr lang="en-US" dirty="0">
                <a:latin typeface="Arial" panose="020B0604020202020204" pitchFamily="34" charset="0"/>
                <a:cs typeface="Arial" panose="020B0604020202020204" pitchFamily="34" charset="0"/>
              </a:rPr>
              <a:t>we know we can experiment without the danger of severely screwing things up!</a:t>
            </a:r>
          </a:p>
        </p:txBody>
      </p:sp>
    </p:spTree>
    <p:extLst>
      <p:ext uri="{BB962C8B-B14F-4D97-AF65-F5344CB8AC3E}">
        <p14:creationId xmlns:p14="http://schemas.microsoft.com/office/powerpoint/2010/main" val="2162756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6" y="178454"/>
            <a:ext cx="131318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Git Basics</a:t>
            </a:r>
          </a:p>
        </p:txBody>
      </p:sp>
      <p:sp>
        <p:nvSpPr>
          <p:cNvPr id="7" name="TextBox 6">
            <a:extLst>
              <a:ext uri="{FF2B5EF4-FFF2-40B4-BE49-F238E27FC236}">
                <a16:creationId xmlns:a16="http://schemas.microsoft.com/office/drawing/2014/main" id="{5B2F948C-847B-4F9F-BE5C-532A6E11840D}"/>
              </a:ext>
            </a:extLst>
          </p:cNvPr>
          <p:cNvSpPr txBox="1"/>
          <p:nvPr/>
        </p:nvSpPr>
        <p:spPr>
          <a:xfrm>
            <a:off x="5724525" y="178454"/>
            <a:ext cx="620011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The Three states</a:t>
            </a:r>
          </a:p>
        </p:txBody>
      </p:sp>
      <p:sp>
        <p:nvSpPr>
          <p:cNvPr id="6" name="TextBox 5">
            <a:extLst>
              <a:ext uri="{FF2B5EF4-FFF2-40B4-BE49-F238E27FC236}">
                <a16:creationId xmlns:a16="http://schemas.microsoft.com/office/drawing/2014/main" id="{0229ABFF-ADE0-4DDE-A2B8-EFC6C32801B1}"/>
              </a:ext>
            </a:extLst>
          </p:cNvPr>
          <p:cNvSpPr txBox="1"/>
          <p:nvPr/>
        </p:nvSpPr>
        <p:spPr>
          <a:xfrm>
            <a:off x="475236" y="965939"/>
            <a:ext cx="11348660" cy="5324535"/>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Git has three main states that your files can reside in:</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Committed: the data is safely stored in your local database</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Modified: means that you have changed the file but have not committed it to your database yet</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Staged: means that you have marked a modified file in its current version to go into your next commit snapshot</a:t>
            </a:r>
          </a:p>
          <a:p>
            <a:pPr marL="285750" indent="-285750" rtl="0">
              <a:spcBef>
                <a:spcPts val="2400"/>
              </a:spcBef>
              <a:spcAft>
                <a:spcPts val="0"/>
              </a:spcAf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rtl="0">
              <a:spcBef>
                <a:spcPts val="2400"/>
              </a:spcBef>
              <a:spcAft>
                <a:spcPts val="0"/>
              </a:spcAft>
            </a:pPr>
            <a:r>
              <a:rPr lang="en-US" dirty="0">
                <a:latin typeface="Arial" panose="020B0604020202020204" pitchFamily="34" charset="0"/>
                <a:cs typeface="Arial" panose="020B0604020202020204" pitchFamily="34" charset="0"/>
              </a:rPr>
              <a:t>This leads us to the three main sections of a Git project:</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the Git directory</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the working directory</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the staging area</a:t>
            </a:r>
          </a:p>
        </p:txBody>
      </p:sp>
    </p:spTree>
    <p:extLst>
      <p:ext uri="{BB962C8B-B14F-4D97-AF65-F5344CB8AC3E}">
        <p14:creationId xmlns:p14="http://schemas.microsoft.com/office/powerpoint/2010/main" val="2846405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6" y="178454"/>
            <a:ext cx="131318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Git Basics</a:t>
            </a:r>
          </a:p>
        </p:txBody>
      </p:sp>
      <p:sp>
        <p:nvSpPr>
          <p:cNvPr id="7" name="TextBox 6">
            <a:extLst>
              <a:ext uri="{FF2B5EF4-FFF2-40B4-BE49-F238E27FC236}">
                <a16:creationId xmlns:a16="http://schemas.microsoft.com/office/drawing/2014/main" id="{5B2F948C-847B-4F9F-BE5C-532A6E11840D}"/>
              </a:ext>
            </a:extLst>
          </p:cNvPr>
          <p:cNvSpPr txBox="1"/>
          <p:nvPr/>
        </p:nvSpPr>
        <p:spPr>
          <a:xfrm>
            <a:off x="5724525" y="178454"/>
            <a:ext cx="620011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The Three states</a:t>
            </a:r>
          </a:p>
        </p:txBody>
      </p:sp>
      <p:pic>
        <p:nvPicPr>
          <p:cNvPr id="15362" name="Picture 2">
            <a:extLst>
              <a:ext uri="{FF2B5EF4-FFF2-40B4-BE49-F238E27FC236}">
                <a16:creationId xmlns:a16="http://schemas.microsoft.com/office/drawing/2014/main" id="{33B220F5-1D00-4ED7-811B-55DF7225C6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236" y="1065987"/>
            <a:ext cx="6871461" cy="366793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A124AAB-4E9D-40AD-A326-69A5CA190746}"/>
              </a:ext>
            </a:extLst>
          </p:cNvPr>
          <p:cNvSpPr txBox="1"/>
          <p:nvPr/>
        </p:nvSpPr>
        <p:spPr>
          <a:xfrm>
            <a:off x="7543140" y="1065987"/>
            <a:ext cx="4381500" cy="3638175"/>
          </a:xfrm>
          <a:prstGeom prst="rect">
            <a:avLst/>
          </a:prstGeom>
          <a:noFill/>
        </p:spPr>
        <p:txBody>
          <a:bodyPr wrap="square">
            <a:spAutoFit/>
          </a:bodyPr>
          <a:lstStyle/>
          <a:p>
            <a:pPr rtl="0">
              <a:lnSpc>
                <a:spcPct val="200000"/>
              </a:lnSpc>
              <a:spcBef>
                <a:spcPts val="2400"/>
              </a:spcBef>
              <a:spcAft>
                <a:spcPts val="0"/>
              </a:spcAft>
            </a:pPr>
            <a:r>
              <a:rPr lang="en-US" dirty="0">
                <a:latin typeface="Arial" panose="020B0604020202020204" pitchFamily="34" charset="0"/>
                <a:cs typeface="Arial" panose="020B0604020202020204" pitchFamily="34" charset="0"/>
              </a:rPr>
              <a:t>The Git directory is where Git stores the metadata and object database for your project</a:t>
            </a:r>
          </a:p>
          <a:p>
            <a:pPr rtl="0">
              <a:lnSpc>
                <a:spcPct val="200000"/>
              </a:lnSpc>
              <a:spcBef>
                <a:spcPts val="2400"/>
              </a:spcBef>
              <a:spcAft>
                <a:spcPts val="0"/>
              </a:spcAft>
            </a:pPr>
            <a:r>
              <a:rPr lang="en-US" dirty="0">
                <a:latin typeface="Arial" panose="020B0604020202020204" pitchFamily="34" charset="0"/>
                <a:cs typeface="Arial" panose="020B0604020202020204" pitchFamily="34" charset="0"/>
              </a:rPr>
              <a:t>This is the most important part of Git, and it is what is copied when you clone a repository from another computer</a:t>
            </a:r>
          </a:p>
        </p:txBody>
      </p:sp>
    </p:spTree>
    <p:extLst>
      <p:ext uri="{BB962C8B-B14F-4D97-AF65-F5344CB8AC3E}">
        <p14:creationId xmlns:p14="http://schemas.microsoft.com/office/powerpoint/2010/main" val="3963124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6" y="178454"/>
            <a:ext cx="131318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Git Basics</a:t>
            </a:r>
          </a:p>
        </p:txBody>
      </p:sp>
      <p:sp>
        <p:nvSpPr>
          <p:cNvPr id="7" name="TextBox 6">
            <a:extLst>
              <a:ext uri="{FF2B5EF4-FFF2-40B4-BE49-F238E27FC236}">
                <a16:creationId xmlns:a16="http://schemas.microsoft.com/office/drawing/2014/main" id="{5B2F948C-847B-4F9F-BE5C-532A6E11840D}"/>
              </a:ext>
            </a:extLst>
          </p:cNvPr>
          <p:cNvSpPr txBox="1"/>
          <p:nvPr/>
        </p:nvSpPr>
        <p:spPr>
          <a:xfrm>
            <a:off x="5724525" y="178454"/>
            <a:ext cx="620011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The Three states</a:t>
            </a:r>
          </a:p>
        </p:txBody>
      </p:sp>
      <p:pic>
        <p:nvPicPr>
          <p:cNvPr id="15362" name="Picture 2">
            <a:extLst>
              <a:ext uri="{FF2B5EF4-FFF2-40B4-BE49-F238E27FC236}">
                <a16:creationId xmlns:a16="http://schemas.microsoft.com/office/drawing/2014/main" id="{33B220F5-1D00-4ED7-811B-55DF7225C6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236" y="1065987"/>
            <a:ext cx="6871461" cy="366793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A124AAB-4E9D-40AD-A326-69A5CA190746}"/>
              </a:ext>
            </a:extLst>
          </p:cNvPr>
          <p:cNvSpPr txBox="1"/>
          <p:nvPr/>
        </p:nvSpPr>
        <p:spPr>
          <a:xfrm>
            <a:off x="7543140" y="1065987"/>
            <a:ext cx="4381500" cy="3638175"/>
          </a:xfrm>
          <a:prstGeom prst="rect">
            <a:avLst/>
          </a:prstGeom>
          <a:noFill/>
        </p:spPr>
        <p:txBody>
          <a:bodyPr wrap="square">
            <a:spAutoFit/>
          </a:bodyPr>
          <a:lstStyle/>
          <a:p>
            <a:pPr rtl="0">
              <a:lnSpc>
                <a:spcPct val="200000"/>
              </a:lnSpc>
              <a:spcBef>
                <a:spcPts val="2400"/>
              </a:spcBef>
              <a:spcAft>
                <a:spcPts val="0"/>
              </a:spcAft>
            </a:pPr>
            <a:r>
              <a:rPr lang="en-US" dirty="0">
                <a:latin typeface="Arial" panose="020B0604020202020204" pitchFamily="34" charset="0"/>
                <a:cs typeface="Arial" panose="020B0604020202020204" pitchFamily="34" charset="0"/>
              </a:rPr>
              <a:t>The working directory is a single checkout of one version of the project</a:t>
            </a:r>
          </a:p>
          <a:p>
            <a:pPr rtl="0">
              <a:lnSpc>
                <a:spcPct val="200000"/>
              </a:lnSpc>
              <a:spcBef>
                <a:spcPts val="2400"/>
              </a:spcBef>
              <a:spcAft>
                <a:spcPts val="0"/>
              </a:spcAft>
            </a:pPr>
            <a:r>
              <a:rPr lang="en-US" dirty="0">
                <a:latin typeface="Arial" panose="020B0604020202020204" pitchFamily="34" charset="0"/>
                <a:cs typeface="Arial" panose="020B0604020202020204" pitchFamily="34" charset="0"/>
              </a:rPr>
              <a:t> These files are pulled out of the compressed database in the Git directory and placed on disk for you to use or modify</a:t>
            </a:r>
          </a:p>
        </p:txBody>
      </p:sp>
    </p:spTree>
    <p:extLst>
      <p:ext uri="{BB962C8B-B14F-4D97-AF65-F5344CB8AC3E}">
        <p14:creationId xmlns:p14="http://schemas.microsoft.com/office/powerpoint/2010/main" val="3857268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6" y="178454"/>
            <a:ext cx="131318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Git Basics</a:t>
            </a:r>
          </a:p>
        </p:txBody>
      </p:sp>
      <p:sp>
        <p:nvSpPr>
          <p:cNvPr id="7" name="TextBox 6">
            <a:extLst>
              <a:ext uri="{FF2B5EF4-FFF2-40B4-BE49-F238E27FC236}">
                <a16:creationId xmlns:a16="http://schemas.microsoft.com/office/drawing/2014/main" id="{5B2F948C-847B-4F9F-BE5C-532A6E11840D}"/>
              </a:ext>
            </a:extLst>
          </p:cNvPr>
          <p:cNvSpPr txBox="1"/>
          <p:nvPr/>
        </p:nvSpPr>
        <p:spPr>
          <a:xfrm>
            <a:off x="5724525" y="178454"/>
            <a:ext cx="620011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The Three states</a:t>
            </a:r>
          </a:p>
        </p:txBody>
      </p:sp>
      <p:pic>
        <p:nvPicPr>
          <p:cNvPr id="15362" name="Picture 2">
            <a:extLst>
              <a:ext uri="{FF2B5EF4-FFF2-40B4-BE49-F238E27FC236}">
                <a16:creationId xmlns:a16="http://schemas.microsoft.com/office/drawing/2014/main" id="{33B220F5-1D00-4ED7-811B-55DF7225C6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236" y="1065987"/>
            <a:ext cx="6871461" cy="366793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A124AAB-4E9D-40AD-A326-69A5CA190746}"/>
              </a:ext>
            </a:extLst>
          </p:cNvPr>
          <p:cNvSpPr txBox="1"/>
          <p:nvPr/>
        </p:nvSpPr>
        <p:spPr>
          <a:xfrm>
            <a:off x="7543140" y="1065987"/>
            <a:ext cx="4381500" cy="4192173"/>
          </a:xfrm>
          <a:prstGeom prst="rect">
            <a:avLst/>
          </a:prstGeom>
          <a:noFill/>
        </p:spPr>
        <p:txBody>
          <a:bodyPr wrap="square">
            <a:spAutoFit/>
          </a:bodyPr>
          <a:lstStyle/>
          <a:p>
            <a:pPr rtl="0">
              <a:lnSpc>
                <a:spcPct val="200000"/>
              </a:lnSpc>
              <a:spcBef>
                <a:spcPts val="2400"/>
              </a:spcBef>
              <a:spcAft>
                <a:spcPts val="0"/>
              </a:spcAft>
            </a:pPr>
            <a:r>
              <a:rPr lang="en-US" dirty="0">
                <a:latin typeface="Arial" panose="020B0604020202020204" pitchFamily="34" charset="0"/>
                <a:cs typeface="Arial" panose="020B0604020202020204" pitchFamily="34" charset="0"/>
              </a:rPr>
              <a:t>The staging area is a file, generally contained in your Git directory, that stores information about what will go into your next commit</a:t>
            </a:r>
          </a:p>
          <a:p>
            <a:pPr rtl="0">
              <a:lnSpc>
                <a:spcPct val="200000"/>
              </a:lnSpc>
              <a:spcBef>
                <a:spcPts val="2400"/>
              </a:spcBef>
              <a:spcAft>
                <a:spcPts val="0"/>
              </a:spcAft>
            </a:pPr>
            <a:r>
              <a:rPr lang="en-US" dirty="0">
                <a:latin typeface="Arial" panose="020B0604020202020204" pitchFamily="34" charset="0"/>
                <a:cs typeface="Arial" panose="020B0604020202020204" pitchFamily="34" charset="0"/>
              </a:rPr>
              <a:t>It’s sometimes referred to as the “index”, but it’s also common to refer to it as the staging area</a:t>
            </a:r>
          </a:p>
        </p:txBody>
      </p:sp>
    </p:spTree>
    <p:extLst>
      <p:ext uri="{BB962C8B-B14F-4D97-AF65-F5344CB8AC3E}">
        <p14:creationId xmlns:p14="http://schemas.microsoft.com/office/powerpoint/2010/main" val="853954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6" y="178454"/>
            <a:ext cx="2634119"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About Version </a:t>
            </a:r>
            <a:r>
              <a:rPr lang="en-US" b="1" i="0" u="none" strike="noStrike" dirty="0">
                <a:effectLst/>
                <a:latin typeface="Arial" panose="020B0604020202020204" pitchFamily="34" charset="0"/>
                <a:cs typeface="Arial" panose="020B0604020202020204" pitchFamily="34" charset="0"/>
              </a:rPr>
              <a:t>Control</a:t>
            </a:r>
            <a:endParaRPr lang="en-US" sz="1800" b="1" i="0" u="none" strike="noStrike" dirty="0">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B2F948C-847B-4F9F-BE5C-532A6E11840D}"/>
              </a:ext>
            </a:extLst>
          </p:cNvPr>
          <p:cNvSpPr txBox="1"/>
          <p:nvPr/>
        </p:nvSpPr>
        <p:spPr>
          <a:xfrm>
            <a:off x="5724525" y="178454"/>
            <a:ext cx="620011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What is “version control,” and why should you care?</a:t>
            </a:r>
            <a:endParaRPr lang="en-US" b="1" i="0" u="none" strike="noStrike" dirty="0">
              <a:effectLst/>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718D9EFB-AEC2-4175-B74A-156E3647E3BC}"/>
              </a:ext>
            </a:extLst>
          </p:cNvPr>
          <p:cNvSpPr txBox="1"/>
          <p:nvPr/>
        </p:nvSpPr>
        <p:spPr>
          <a:xfrm>
            <a:off x="475236" y="1156439"/>
            <a:ext cx="11348660" cy="5570756"/>
          </a:xfrm>
          <a:prstGeom prst="rect">
            <a:avLst/>
          </a:prstGeom>
          <a:noFill/>
        </p:spPr>
        <p:txBody>
          <a:bodyPr wrap="square">
            <a:spAutoFit/>
          </a:bodyPr>
          <a:lstStyle/>
          <a:p>
            <a:pPr rtl="0">
              <a:lnSpc>
                <a:spcPct val="200000"/>
              </a:lnSpc>
              <a:spcBef>
                <a:spcPts val="2400"/>
              </a:spcBef>
              <a:spcAft>
                <a:spcPts val="0"/>
              </a:spcAft>
            </a:pPr>
            <a:r>
              <a:rPr lang="en-US" dirty="0">
                <a:latin typeface="Arial" panose="020B0604020202020204" pitchFamily="34" charset="0"/>
                <a:cs typeface="Arial" panose="020B0604020202020204" pitchFamily="34" charset="0"/>
              </a:rPr>
              <a:t>Version control is a system that</a:t>
            </a:r>
            <a:r>
              <a:rPr lang="en-US" b="1" dirty="0">
                <a:solidFill>
                  <a:schemeClr val="accent6">
                    <a:lumMod val="60000"/>
                    <a:lumOff val="40000"/>
                  </a:schemeClr>
                </a:solidFill>
                <a:latin typeface="Arial" panose="020B0604020202020204" pitchFamily="34" charset="0"/>
                <a:cs typeface="Arial" panose="020B0604020202020204" pitchFamily="34" charset="0"/>
              </a:rPr>
              <a:t> records changes to a file or set of files over time so that you can recall specific versions later</a:t>
            </a:r>
          </a:p>
          <a:p>
            <a:pPr rtl="0">
              <a:lnSpc>
                <a:spcPct val="200000"/>
              </a:lnSpc>
              <a:spcBef>
                <a:spcPts val="2400"/>
              </a:spcBef>
              <a:spcAft>
                <a:spcPts val="0"/>
              </a:spcAft>
            </a:pPr>
            <a:r>
              <a:rPr lang="en-US" dirty="0">
                <a:latin typeface="Arial" panose="020B0604020202020204" pitchFamily="34" charset="0"/>
                <a:cs typeface="Arial" panose="020B0604020202020204" pitchFamily="34" charset="0"/>
              </a:rPr>
              <a:t>It allows you:</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to revert files to a previous state</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revert the entire project to a previous state</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compare changes over time</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see who last modified something</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who introduced an issue and when</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and more</a:t>
            </a:r>
          </a:p>
        </p:txBody>
      </p:sp>
      <p:sp>
        <p:nvSpPr>
          <p:cNvPr id="3" name="Rectangle 2">
            <a:extLst>
              <a:ext uri="{FF2B5EF4-FFF2-40B4-BE49-F238E27FC236}">
                <a16:creationId xmlns:a16="http://schemas.microsoft.com/office/drawing/2014/main" id="{F4EFEAC6-55CA-4BB3-AB18-8305B872C632}"/>
              </a:ext>
            </a:extLst>
          </p:cNvPr>
          <p:cNvSpPr/>
          <p:nvPr/>
        </p:nvSpPr>
        <p:spPr>
          <a:xfrm>
            <a:off x="7267575" y="2867025"/>
            <a:ext cx="3028950" cy="123825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latin typeface="Arial" panose="020B0604020202020204" pitchFamily="34" charset="0"/>
                <a:cs typeface="Arial" panose="020B0604020202020204" pitchFamily="34" charset="0"/>
              </a:rPr>
              <a:t>You</a:t>
            </a:r>
            <a:r>
              <a:rPr lang="it-IT" dirty="0">
                <a:latin typeface="Arial" panose="020B0604020202020204" pitchFamily="34" charset="0"/>
                <a:cs typeface="Arial" panose="020B0604020202020204" pitchFamily="34" charset="0"/>
              </a:rPr>
              <a:t> can </a:t>
            </a:r>
            <a:r>
              <a:rPr lang="it-IT" dirty="0" err="1">
                <a:latin typeface="Arial" panose="020B0604020202020204" pitchFamily="34" charset="0"/>
                <a:cs typeface="Arial" panose="020B0604020202020204" pitchFamily="34" charset="0"/>
              </a:rPr>
              <a:t>recover</a:t>
            </a:r>
            <a:r>
              <a:rPr lang="it-IT" dirty="0">
                <a:latin typeface="Arial" panose="020B0604020202020204" pitchFamily="34" charset="0"/>
                <a:cs typeface="Arial" panose="020B0604020202020204" pitchFamily="34" charset="0"/>
              </a:rPr>
              <a:t> a </a:t>
            </a:r>
            <a:r>
              <a:rPr lang="it-IT" dirty="0" err="1">
                <a:latin typeface="Arial" panose="020B0604020202020204" pitchFamily="34" charset="0"/>
                <a:cs typeface="Arial" panose="020B0604020202020204" pitchFamily="34" charset="0"/>
              </a:rPr>
              <a:t>something</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you</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lose</a:t>
            </a:r>
            <a:r>
              <a:rPr lang="it-IT"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369718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6" y="178454"/>
            <a:ext cx="131318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Git Basics</a:t>
            </a:r>
          </a:p>
        </p:txBody>
      </p:sp>
      <p:sp>
        <p:nvSpPr>
          <p:cNvPr id="7" name="TextBox 6">
            <a:extLst>
              <a:ext uri="{FF2B5EF4-FFF2-40B4-BE49-F238E27FC236}">
                <a16:creationId xmlns:a16="http://schemas.microsoft.com/office/drawing/2014/main" id="{5B2F948C-847B-4F9F-BE5C-532A6E11840D}"/>
              </a:ext>
            </a:extLst>
          </p:cNvPr>
          <p:cNvSpPr txBox="1"/>
          <p:nvPr/>
        </p:nvSpPr>
        <p:spPr>
          <a:xfrm>
            <a:off x="5724525" y="178454"/>
            <a:ext cx="620011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The Three states</a:t>
            </a:r>
          </a:p>
        </p:txBody>
      </p:sp>
      <p:pic>
        <p:nvPicPr>
          <p:cNvPr id="15362" name="Picture 2">
            <a:extLst>
              <a:ext uri="{FF2B5EF4-FFF2-40B4-BE49-F238E27FC236}">
                <a16:creationId xmlns:a16="http://schemas.microsoft.com/office/drawing/2014/main" id="{33B220F5-1D00-4ED7-811B-55DF7225C6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236" y="2523312"/>
            <a:ext cx="6871461" cy="366793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A124AAB-4E9D-40AD-A326-69A5CA190746}"/>
              </a:ext>
            </a:extLst>
          </p:cNvPr>
          <p:cNvSpPr txBox="1"/>
          <p:nvPr/>
        </p:nvSpPr>
        <p:spPr>
          <a:xfrm>
            <a:off x="7543140" y="1065987"/>
            <a:ext cx="4381500" cy="5053948"/>
          </a:xfrm>
          <a:prstGeom prst="rect">
            <a:avLst/>
          </a:prstGeom>
          <a:noFill/>
        </p:spPr>
        <p:txBody>
          <a:bodyPr wrap="square">
            <a:spAutoFit/>
          </a:bodyPr>
          <a:lstStyle/>
          <a:p>
            <a:pPr marL="342900" indent="-342900" rtl="0">
              <a:lnSpc>
                <a:spcPct val="200000"/>
              </a:lnSpc>
              <a:spcBef>
                <a:spcPts val="2400"/>
              </a:spcBef>
              <a:spcAft>
                <a:spcPts val="0"/>
              </a:spcAft>
              <a:buFont typeface="+mj-lt"/>
              <a:buAutoNum type="arabicPeriod"/>
            </a:pPr>
            <a:r>
              <a:rPr lang="en-US" dirty="0">
                <a:latin typeface="Arial" panose="020B0604020202020204" pitchFamily="34" charset="0"/>
                <a:cs typeface="Arial" panose="020B0604020202020204" pitchFamily="34" charset="0"/>
              </a:rPr>
              <a:t>You modify files in your working directory</a:t>
            </a:r>
          </a:p>
          <a:p>
            <a:pPr marL="342900" indent="-342900" rtl="0">
              <a:lnSpc>
                <a:spcPct val="200000"/>
              </a:lnSpc>
              <a:spcBef>
                <a:spcPts val="2400"/>
              </a:spcBef>
              <a:spcAft>
                <a:spcPts val="0"/>
              </a:spcAft>
              <a:buFont typeface="+mj-lt"/>
              <a:buAutoNum type="arabicPeriod"/>
            </a:pPr>
            <a:r>
              <a:rPr lang="en-US" dirty="0">
                <a:latin typeface="Arial" panose="020B0604020202020204" pitchFamily="34" charset="0"/>
                <a:cs typeface="Arial" panose="020B0604020202020204" pitchFamily="34" charset="0"/>
              </a:rPr>
              <a:t>You stage the files, adding snapshots of them to your staging area</a:t>
            </a:r>
          </a:p>
          <a:p>
            <a:pPr marL="342900" indent="-342900" rtl="0">
              <a:lnSpc>
                <a:spcPct val="200000"/>
              </a:lnSpc>
              <a:spcBef>
                <a:spcPts val="2400"/>
              </a:spcBef>
              <a:spcAft>
                <a:spcPts val="0"/>
              </a:spcAft>
              <a:buFont typeface="+mj-lt"/>
              <a:buAutoNum type="arabicPeriod"/>
            </a:pPr>
            <a:r>
              <a:rPr lang="en-US" dirty="0">
                <a:latin typeface="Arial" panose="020B0604020202020204" pitchFamily="34" charset="0"/>
                <a:cs typeface="Arial" panose="020B0604020202020204" pitchFamily="34" charset="0"/>
              </a:rPr>
              <a:t>You do a commit, which takes the files as they are in the staging area and stores that snapshot permanently to your Git directory</a:t>
            </a:r>
          </a:p>
        </p:txBody>
      </p:sp>
      <p:sp>
        <p:nvSpPr>
          <p:cNvPr id="9" name="TextBox 8">
            <a:extLst>
              <a:ext uri="{FF2B5EF4-FFF2-40B4-BE49-F238E27FC236}">
                <a16:creationId xmlns:a16="http://schemas.microsoft.com/office/drawing/2014/main" id="{820E9030-FA52-4512-90C4-41EA6696378B}"/>
              </a:ext>
            </a:extLst>
          </p:cNvPr>
          <p:cNvSpPr txBox="1"/>
          <p:nvPr/>
        </p:nvSpPr>
        <p:spPr>
          <a:xfrm>
            <a:off x="475236" y="1065987"/>
            <a:ext cx="6486525" cy="560410"/>
          </a:xfrm>
          <a:prstGeom prst="rect">
            <a:avLst/>
          </a:prstGeom>
          <a:noFill/>
        </p:spPr>
        <p:txBody>
          <a:bodyPr wrap="square">
            <a:spAutoFit/>
          </a:bodyPr>
          <a:lstStyle/>
          <a:p>
            <a:pPr rtl="0">
              <a:lnSpc>
                <a:spcPct val="200000"/>
              </a:lnSpc>
              <a:spcBef>
                <a:spcPts val="2400"/>
              </a:spcBef>
              <a:spcAft>
                <a:spcPts val="0"/>
              </a:spcAft>
            </a:pPr>
            <a:r>
              <a:rPr lang="en-US" dirty="0">
                <a:latin typeface="Arial" panose="020B0604020202020204" pitchFamily="34" charset="0"/>
                <a:cs typeface="Arial" panose="020B0604020202020204" pitchFamily="34" charset="0"/>
              </a:rPr>
              <a:t>The basic Git workflow goes something like this:</a:t>
            </a:r>
          </a:p>
        </p:txBody>
      </p:sp>
    </p:spTree>
    <p:extLst>
      <p:ext uri="{BB962C8B-B14F-4D97-AF65-F5344CB8AC3E}">
        <p14:creationId xmlns:p14="http://schemas.microsoft.com/office/powerpoint/2010/main" val="51893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6" y="178454"/>
            <a:ext cx="131318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Git Basics</a:t>
            </a:r>
          </a:p>
        </p:txBody>
      </p:sp>
      <p:sp>
        <p:nvSpPr>
          <p:cNvPr id="7" name="TextBox 6">
            <a:extLst>
              <a:ext uri="{FF2B5EF4-FFF2-40B4-BE49-F238E27FC236}">
                <a16:creationId xmlns:a16="http://schemas.microsoft.com/office/drawing/2014/main" id="{5B2F948C-847B-4F9F-BE5C-532A6E11840D}"/>
              </a:ext>
            </a:extLst>
          </p:cNvPr>
          <p:cNvSpPr txBox="1"/>
          <p:nvPr/>
        </p:nvSpPr>
        <p:spPr>
          <a:xfrm>
            <a:off x="5724525" y="178454"/>
            <a:ext cx="620011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The command line</a:t>
            </a:r>
          </a:p>
        </p:txBody>
      </p:sp>
      <p:sp>
        <p:nvSpPr>
          <p:cNvPr id="6" name="TextBox 5">
            <a:extLst>
              <a:ext uri="{FF2B5EF4-FFF2-40B4-BE49-F238E27FC236}">
                <a16:creationId xmlns:a16="http://schemas.microsoft.com/office/drawing/2014/main" id="{0229ABFF-ADE0-4DDE-A2B8-EFC6C32801B1}"/>
              </a:ext>
            </a:extLst>
          </p:cNvPr>
          <p:cNvSpPr txBox="1"/>
          <p:nvPr/>
        </p:nvSpPr>
        <p:spPr>
          <a:xfrm>
            <a:off x="475236" y="2156564"/>
            <a:ext cx="11348660" cy="1538883"/>
          </a:xfrm>
          <a:prstGeom prst="rect">
            <a:avLst/>
          </a:prstGeom>
          <a:noFill/>
        </p:spPr>
        <p:txBody>
          <a:bodyPr wrap="square">
            <a:spAutoFit/>
          </a:bodyPr>
          <a:lstStyle/>
          <a:p>
            <a:pPr algn="ctr" rtl="0">
              <a:spcBef>
                <a:spcPts val="2400"/>
              </a:spcBef>
              <a:spcAft>
                <a:spcPts val="0"/>
              </a:spcAft>
            </a:pPr>
            <a:r>
              <a:rPr lang="en-US" dirty="0">
                <a:latin typeface="Arial" panose="020B0604020202020204" pitchFamily="34" charset="0"/>
                <a:cs typeface="Arial" panose="020B0604020202020204" pitchFamily="34" charset="0"/>
              </a:rPr>
              <a:t>You can use Git by…</a:t>
            </a:r>
          </a:p>
          <a:p>
            <a:pPr marL="285750" indent="-285750" algn="ctr"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Command line</a:t>
            </a:r>
          </a:p>
          <a:p>
            <a:pPr marL="285750" indent="-285750" algn="ctr"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Graphical tools</a:t>
            </a:r>
          </a:p>
        </p:txBody>
      </p:sp>
    </p:spTree>
    <p:extLst>
      <p:ext uri="{BB962C8B-B14F-4D97-AF65-F5344CB8AC3E}">
        <p14:creationId xmlns:p14="http://schemas.microsoft.com/office/powerpoint/2010/main" val="2664839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6" y="178454"/>
            <a:ext cx="131318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Git Basics</a:t>
            </a:r>
          </a:p>
        </p:txBody>
      </p:sp>
      <p:sp>
        <p:nvSpPr>
          <p:cNvPr id="7" name="TextBox 6">
            <a:extLst>
              <a:ext uri="{FF2B5EF4-FFF2-40B4-BE49-F238E27FC236}">
                <a16:creationId xmlns:a16="http://schemas.microsoft.com/office/drawing/2014/main" id="{5B2F948C-847B-4F9F-BE5C-532A6E11840D}"/>
              </a:ext>
            </a:extLst>
          </p:cNvPr>
          <p:cNvSpPr txBox="1"/>
          <p:nvPr/>
        </p:nvSpPr>
        <p:spPr>
          <a:xfrm>
            <a:off x="5724525" y="178454"/>
            <a:ext cx="620011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Installing Git</a:t>
            </a:r>
          </a:p>
        </p:txBody>
      </p:sp>
      <p:sp>
        <p:nvSpPr>
          <p:cNvPr id="6" name="TextBox 5">
            <a:extLst>
              <a:ext uri="{FF2B5EF4-FFF2-40B4-BE49-F238E27FC236}">
                <a16:creationId xmlns:a16="http://schemas.microsoft.com/office/drawing/2014/main" id="{0229ABFF-ADE0-4DDE-A2B8-EFC6C32801B1}"/>
              </a:ext>
            </a:extLst>
          </p:cNvPr>
          <p:cNvSpPr txBox="1"/>
          <p:nvPr/>
        </p:nvSpPr>
        <p:spPr>
          <a:xfrm>
            <a:off x="475236" y="965939"/>
            <a:ext cx="11348660" cy="3877985"/>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Git is </a:t>
            </a:r>
            <a:r>
              <a:rPr lang="en-US" dirty="0" err="1">
                <a:latin typeface="Arial" panose="020B0604020202020204" pitchFamily="34" charset="0"/>
                <a:cs typeface="Arial" panose="020B0604020202020204" pitchFamily="34" charset="0"/>
              </a:rPr>
              <a:t>dowloadable</a:t>
            </a:r>
            <a:r>
              <a:rPr lang="en-US" dirty="0">
                <a:latin typeface="Arial" panose="020B0604020202020204" pitchFamily="34" charset="0"/>
                <a:cs typeface="Arial" panose="020B0604020202020204" pitchFamily="34" charset="0"/>
              </a:rPr>
              <a:t> from </a:t>
            </a:r>
            <a:r>
              <a:rPr lang="en-US" dirty="0">
                <a:latin typeface="Arial" panose="020B0604020202020204" pitchFamily="34" charset="0"/>
                <a:cs typeface="Arial" panose="020B0604020202020204" pitchFamily="34" charset="0"/>
                <a:hlinkClick r:id="rId2"/>
              </a:rPr>
              <a:t>https://git-scm.com/downloads</a:t>
            </a:r>
            <a:endParaRPr lang="en-US" dirty="0">
              <a:latin typeface="Arial" panose="020B0604020202020204" pitchFamily="34" charset="0"/>
              <a:cs typeface="Arial" panose="020B0604020202020204" pitchFamily="34" charset="0"/>
            </a:endParaRPr>
          </a:p>
          <a:p>
            <a:pPr rtl="0">
              <a:spcBef>
                <a:spcPts val="2400"/>
              </a:spcBef>
              <a:spcAft>
                <a:spcPts val="0"/>
              </a:spcAft>
            </a:pPr>
            <a:r>
              <a:rPr lang="en-US" dirty="0">
                <a:latin typeface="Arial" panose="020B0604020202020204" pitchFamily="34" charset="0"/>
                <a:cs typeface="Arial" panose="020B0604020202020204" pitchFamily="34" charset="0"/>
              </a:rPr>
              <a:t>Note that this is a project called Git for Windows (also called </a:t>
            </a:r>
            <a:r>
              <a:rPr lang="en-US" dirty="0" err="1">
                <a:latin typeface="Arial" panose="020B0604020202020204" pitchFamily="34" charset="0"/>
                <a:cs typeface="Arial" panose="020B0604020202020204" pitchFamily="34" charset="0"/>
              </a:rPr>
              <a:t>msysGit</a:t>
            </a:r>
            <a:r>
              <a:rPr lang="en-US" dirty="0">
                <a:latin typeface="Arial" panose="020B0604020202020204" pitchFamily="34" charset="0"/>
                <a:cs typeface="Arial" panose="020B0604020202020204" pitchFamily="34" charset="0"/>
              </a:rPr>
              <a:t>), which is separate from Git itself…</a:t>
            </a:r>
          </a:p>
          <a:p>
            <a:pPr rtl="0">
              <a:spcBef>
                <a:spcPts val="2400"/>
              </a:spcBef>
              <a:spcAft>
                <a:spcPts val="0"/>
              </a:spcAft>
            </a:pPr>
            <a:r>
              <a:rPr lang="en-US" dirty="0">
                <a:latin typeface="Arial" panose="020B0604020202020204" pitchFamily="34" charset="0"/>
                <a:cs typeface="Arial" panose="020B0604020202020204" pitchFamily="34" charset="0"/>
              </a:rPr>
              <a:t>Another easy way to get Git installed is by installing GitHub for Windows</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the installer includes a command line version of Git as well as the GUI</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it also works well with </a:t>
            </a:r>
            <a:r>
              <a:rPr lang="en-US" dirty="0" err="1">
                <a:latin typeface="Arial" panose="020B0604020202020204" pitchFamily="34" charset="0"/>
                <a:cs typeface="Arial" panose="020B0604020202020204" pitchFamily="34" charset="0"/>
              </a:rPr>
              <a:t>Powershell</a:t>
            </a:r>
            <a:r>
              <a:rPr lang="en-US" dirty="0">
                <a:latin typeface="Arial" panose="020B0604020202020204" pitchFamily="34" charset="0"/>
                <a:cs typeface="Arial" panose="020B0604020202020204" pitchFamily="34" charset="0"/>
              </a:rPr>
              <a:t>, and sets up solid credential caching and sane CRLF settings</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You can download this from the GitHub for Windows website, at </a:t>
            </a:r>
            <a:r>
              <a:rPr lang="en-US" dirty="0">
                <a:latin typeface="Arial" panose="020B0604020202020204" pitchFamily="34" charset="0"/>
                <a:cs typeface="Arial" panose="020B0604020202020204" pitchFamily="34" charset="0"/>
                <a:hlinkClick r:id="rId3"/>
              </a:rPr>
              <a:t>http://windows.github.com</a:t>
            </a:r>
            <a:endParaRPr lang="en-US" dirty="0">
              <a:latin typeface="Arial" panose="020B0604020202020204" pitchFamily="34" charset="0"/>
              <a:cs typeface="Arial" panose="020B0604020202020204" pitchFamily="34" charset="0"/>
            </a:endParaRPr>
          </a:p>
          <a:p>
            <a:pPr rtl="0">
              <a:spcBef>
                <a:spcPts val="2400"/>
              </a:spcBef>
              <a:spcAft>
                <a:spcPts val="0"/>
              </a:spcAft>
            </a:pPr>
            <a:r>
              <a:rPr lang="en-US" dirty="0">
                <a:latin typeface="Arial" panose="020B0604020202020204" pitchFamily="34" charset="0"/>
                <a:cs typeface="Arial" panose="020B0604020202020204" pitchFamily="34" charset="0"/>
              </a:rPr>
              <a:t>Some people may instead find it useful to install Git from source, because you’ll get the most recent version</a:t>
            </a:r>
          </a:p>
        </p:txBody>
      </p:sp>
    </p:spTree>
    <p:extLst>
      <p:ext uri="{BB962C8B-B14F-4D97-AF65-F5344CB8AC3E}">
        <p14:creationId xmlns:p14="http://schemas.microsoft.com/office/powerpoint/2010/main" val="2553897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6" y="178454"/>
            <a:ext cx="131318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Git Basics</a:t>
            </a:r>
          </a:p>
        </p:txBody>
      </p:sp>
      <p:sp>
        <p:nvSpPr>
          <p:cNvPr id="7" name="TextBox 6">
            <a:extLst>
              <a:ext uri="{FF2B5EF4-FFF2-40B4-BE49-F238E27FC236}">
                <a16:creationId xmlns:a16="http://schemas.microsoft.com/office/drawing/2014/main" id="{5B2F948C-847B-4F9F-BE5C-532A6E11840D}"/>
              </a:ext>
            </a:extLst>
          </p:cNvPr>
          <p:cNvSpPr txBox="1"/>
          <p:nvPr/>
        </p:nvSpPr>
        <p:spPr>
          <a:xfrm>
            <a:off x="5724525" y="178454"/>
            <a:ext cx="620011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First time Git setup</a:t>
            </a:r>
          </a:p>
        </p:txBody>
      </p:sp>
      <p:sp>
        <p:nvSpPr>
          <p:cNvPr id="6" name="TextBox 5">
            <a:extLst>
              <a:ext uri="{FF2B5EF4-FFF2-40B4-BE49-F238E27FC236}">
                <a16:creationId xmlns:a16="http://schemas.microsoft.com/office/drawing/2014/main" id="{0229ABFF-ADE0-4DDE-A2B8-EFC6C32801B1}"/>
              </a:ext>
            </a:extLst>
          </p:cNvPr>
          <p:cNvSpPr txBox="1"/>
          <p:nvPr/>
        </p:nvSpPr>
        <p:spPr>
          <a:xfrm>
            <a:off x="475236" y="965939"/>
            <a:ext cx="11348660" cy="3847207"/>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First time setup will remain between upgrades</a:t>
            </a:r>
          </a:p>
          <a:p>
            <a:pPr rtl="0">
              <a:spcBef>
                <a:spcPts val="2400"/>
              </a:spcBef>
              <a:spcAft>
                <a:spcPts val="0"/>
              </a:spcAft>
            </a:pPr>
            <a:r>
              <a:rPr lang="en-US" dirty="0">
                <a:latin typeface="Arial" panose="020B0604020202020204" pitchFamily="34" charset="0"/>
                <a:cs typeface="Arial" panose="020B0604020202020204" pitchFamily="34" charset="0"/>
              </a:rPr>
              <a:t>You can change them at any time by running through the commands again</a:t>
            </a:r>
          </a:p>
          <a:p>
            <a:pPr rtl="0">
              <a:spcBef>
                <a:spcPts val="2400"/>
              </a:spcBef>
              <a:spcAft>
                <a:spcPts val="0"/>
              </a:spcAft>
            </a:pPr>
            <a:r>
              <a:rPr lang="en-US" dirty="0">
                <a:latin typeface="Arial" panose="020B0604020202020204" pitchFamily="34" charset="0"/>
                <a:cs typeface="Arial" panose="020B0604020202020204" pitchFamily="34" charset="0"/>
              </a:rPr>
              <a:t>Git comes with a tool called git config that lets you get and set configuration variables that control all aspects of how Git looks and operates</a:t>
            </a:r>
          </a:p>
          <a:p>
            <a:pPr rtl="0">
              <a:spcBef>
                <a:spcPts val="2400"/>
              </a:spcBef>
              <a:spcAft>
                <a:spcPts val="0"/>
              </a:spcAft>
            </a:pPr>
            <a:r>
              <a:rPr lang="en-US" dirty="0">
                <a:latin typeface="Arial" panose="020B0604020202020204" pitchFamily="34" charset="0"/>
                <a:cs typeface="Arial" panose="020B0604020202020204" pitchFamily="34" charset="0"/>
              </a:rPr>
              <a:t>On Windows systems, Git looks for the .</a:t>
            </a:r>
            <a:r>
              <a:rPr lang="en-US" dirty="0" err="1">
                <a:latin typeface="Arial" panose="020B0604020202020204" pitchFamily="34" charset="0"/>
                <a:cs typeface="Arial" panose="020B0604020202020204" pitchFamily="34" charset="0"/>
              </a:rPr>
              <a:t>gitconfig</a:t>
            </a:r>
            <a:r>
              <a:rPr lang="en-US" dirty="0">
                <a:latin typeface="Arial" panose="020B0604020202020204" pitchFamily="34" charset="0"/>
                <a:cs typeface="Arial" panose="020B0604020202020204" pitchFamily="34" charset="0"/>
              </a:rPr>
              <a:t> file…</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in the $HOME directory (C:\Users\$USER for most people)</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it looks for /</a:t>
            </a:r>
            <a:r>
              <a:rPr lang="en-US" dirty="0" err="1">
                <a:latin typeface="Arial" panose="020B0604020202020204" pitchFamily="34" charset="0"/>
                <a:cs typeface="Arial" panose="020B0604020202020204" pitchFamily="34" charset="0"/>
              </a:rPr>
              <a:t>etc</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gitconfig</a:t>
            </a:r>
            <a:r>
              <a:rPr lang="en-US" dirty="0">
                <a:latin typeface="Arial" panose="020B0604020202020204" pitchFamily="34" charset="0"/>
                <a:cs typeface="Arial" panose="020B0604020202020204" pitchFamily="34" charset="0"/>
              </a:rPr>
              <a:t>, although it’s relative to the </a:t>
            </a:r>
            <a:r>
              <a:rPr lang="en-US" dirty="0" err="1">
                <a:latin typeface="Arial" panose="020B0604020202020204" pitchFamily="34" charset="0"/>
                <a:cs typeface="Arial" panose="020B0604020202020204" pitchFamily="34" charset="0"/>
              </a:rPr>
              <a:t>MSys</a:t>
            </a:r>
            <a:r>
              <a:rPr lang="en-US" dirty="0">
                <a:latin typeface="Arial" panose="020B0604020202020204" pitchFamily="34" charset="0"/>
                <a:cs typeface="Arial" panose="020B0604020202020204" pitchFamily="34" charset="0"/>
              </a:rPr>
              <a:t> root, which is wherever you decide to install Git on your Windows system when you run the installer</a:t>
            </a:r>
          </a:p>
        </p:txBody>
      </p:sp>
    </p:spTree>
    <p:extLst>
      <p:ext uri="{BB962C8B-B14F-4D97-AF65-F5344CB8AC3E}">
        <p14:creationId xmlns:p14="http://schemas.microsoft.com/office/powerpoint/2010/main" val="853489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6" y="178454"/>
            <a:ext cx="131318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Git Basics</a:t>
            </a:r>
          </a:p>
        </p:txBody>
      </p:sp>
      <p:sp>
        <p:nvSpPr>
          <p:cNvPr id="7" name="TextBox 6">
            <a:extLst>
              <a:ext uri="{FF2B5EF4-FFF2-40B4-BE49-F238E27FC236}">
                <a16:creationId xmlns:a16="http://schemas.microsoft.com/office/drawing/2014/main" id="{5B2F948C-847B-4F9F-BE5C-532A6E11840D}"/>
              </a:ext>
            </a:extLst>
          </p:cNvPr>
          <p:cNvSpPr txBox="1"/>
          <p:nvPr/>
        </p:nvSpPr>
        <p:spPr>
          <a:xfrm>
            <a:off x="5724525" y="178454"/>
            <a:ext cx="620011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First time Git setup</a:t>
            </a:r>
          </a:p>
        </p:txBody>
      </p:sp>
      <p:sp>
        <p:nvSpPr>
          <p:cNvPr id="6" name="TextBox 5">
            <a:extLst>
              <a:ext uri="{FF2B5EF4-FFF2-40B4-BE49-F238E27FC236}">
                <a16:creationId xmlns:a16="http://schemas.microsoft.com/office/drawing/2014/main" id="{0229ABFF-ADE0-4DDE-A2B8-EFC6C32801B1}"/>
              </a:ext>
            </a:extLst>
          </p:cNvPr>
          <p:cNvSpPr txBox="1"/>
          <p:nvPr/>
        </p:nvSpPr>
        <p:spPr>
          <a:xfrm>
            <a:off x="475236" y="965939"/>
            <a:ext cx="11348660" cy="1538883"/>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Your Identity</a:t>
            </a:r>
          </a:p>
          <a:p>
            <a:pPr rtl="0">
              <a:spcBef>
                <a:spcPts val="2400"/>
              </a:spcBef>
              <a:spcAft>
                <a:spcPts val="0"/>
              </a:spcAft>
            </a:pPr>
            <a:r>
              <a:rPr lang="en-US" dirty="0">
                <a:latin typeface="Arial" panose="020B0604020202020204" pitchFamily="34" charset="0"/>
                <a:cs typeface="Arial" panose="020B0604020202020204" pitchFamily="34" charset="0"/>
              </a:rPr>
              <a:t>The first thing you should do when you install Git is to set your user name and e-mail address</a:t>
            </a:r>
          </a:p>
          <a:p>
            <a:pPr rtl="0">
              <a:spcBef>
                <a:spcPts val="2400"/>
              </a:spcBef>
              <a:spcAft>
                <a:spcPts val="0"/>
              </a:spcAft>
            </a:pPr>
            <a:r>
              <a:rPr lang="en-US" dirty="0">
                <a:latin typeface="Arial" panose="020B0604020202020204" pitchFamily="34" charset="0"/>
                <a:cs typeface="Arial" panose="020B0604020202020204" pitchFamily="34" charset="0"/>
              </a:rPr>
              <a:t>Git uses this information to mark your commits</a:t>
            </a:r>
          </a:p>
        </p:txBody>
      </p:sp>
      <p:sp>
        <p:nvSpPr>
          <p:cNvPr id="8" name="TextBox 7">
            <a:extLst>
              <a:ext uri="{FF2B5EF4-FFF2-40B4-BE49-F238E27FC236}">
                <a16:creationId xmlns:a16="http://schemas.microsoft.com/office/drawing/2014/main" id="{B3608083-53E0-40A1-A0B6-D6FA5B01644C}"/>
              </a:ext>
            </a:extLst>
          </p:cNvPr>
          <p:cNvSpPr txBox="1"/>
          <p:nvPr/>
        </p:nvSpPr>
        <p:spPr>
          <a:xfrm>
            <a:off x="475236" y="2735286"/>
            <a:ext cx="9516489" cy="646331"/>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git config --global user.name "John Doe"</a:t>
            </a:r>
          </a:p>
          <a:p>
            <a:r>
              <a:rPr lang="en-US" dirty="0">
                <a:latin typeface="Courier New" panose="02070309020205020404" pitchFamily="49" charset="0"/>
                <a:cs typeface="Courier New" panose="02070309020205020404" pitchFamily="49" charset="0"/>
              </a:rPr>
              <a:t>$ git config --global </a:t>
            </a:r>
            <a:r>
              <a:rPr lang="en-US" dirty="0" err="1">
                <a:latin typeface="Courier New" panose="02070309020205020404" pitchFamily="49" charset="0"/>
                <a:cs typeface="Courier New" panose="02070309020205020404" pitchFamily="49" charset="0"/>
              </a:rPr>
              <a:t>user.email</a:t>
            </a:r>
            <a:r>
              <a:rPr lang="en-US" dirty="0">
                <a:latin typeface="Courier New" panose="02070309020205020404" pitchFamily="49" charset="0"/>
                <a:cs typeface="Courier New" panose="02070309020205020404" pitchFamily="49" charset="0"/>
              </a:rPr>
              <a:t> johndoe@example.com</a:t>
            </a:r>
          </a:p>
        </p:txBody>
      </p:sp>
      <p:sp>
        <p:nvSpPr>
          <p:cNvPr id="9" name="TextBox 8">
            <a:extLst>
              <a:ext uri="{FF2B5EF4-FFF2-40B4-BE49-F238E27FC236}">
                <a16:creationId xmlns:a16="http://schemas.microsoft.com/office/drawing/2014/main" id="{ED8C7906-0F94-40C9-A922-E51EE7B0F519}"/>
              </a:ext>
            </a:extLst>
          </p:cNvPr>
          <p:cNvSpPr txBox="1"/>
          <p:nvPr/>
        </p:nvSpPr>
        <p:spPr>
          <a:xfrm>
            <a:off x="475236" y="3495181"/>
            <a:ext cx="11348660" cy="1508105"/>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you need to do this only once if you pass the </a:t>
            </a:r>
            <a:r>
              <a:rPr lang="en-US" dirty="0">
                <a:latin typeface="Courier New" panose="02070309020205020404" pitchFamily="49" charset="0"/>
                <a:cs typeface="Courier New" panose="02070309020205020404" pitchFamily="49" charset="0"/>
              </a:rPr>
              <a:t>--global </a:t>
            </a:r>
            <a:r>
              <a:rPr lang="en-US" dirty="0">
                <a:latin typeface="Arial" panose="020B0604020202020204" pitchFamily="34" charset="0"/>
                <a:cs typeface="Arial" panose="020B0604020202020204" pitchFamily="34" charset="0"/>
              </a:rPr>
              <a:t>option, because then Git will always use that information for anything you do on that system</a:t>
            </a:r>
          </a:p>
          <a:p>
            <a:pPr rtl="0">
              <a:spcBef>
                <a:spcPts val="2400"/>
              </a:spcBef>
              <a:spcAft>
                <a:spcPts val="0"/>
              </a:spcAft>
            </a:pPr>
            <a:r>
              <a:rPr lang="en-US" dirty="0">
                <a:latin typeface="Arial" panose="020B0604020202020204" pitchFamily="34" charset="0"/>
                <a:cs typeface="Arial" panose="020B0604020202020204" pitchFamily="34" charset="0"/>
              </a:rPr>
              <a:t>you can run the command without the </a:t>
            </a:r>
            <a:r>
              <a:rPr lang="en-US" dirty="0">
                <a:latin typeface="Courier New" panose="02070309020205020404" pitchFamily="49" charset="0"/>
                <a:cs typeface="Courier New" panose="02070309020205020404" pitchFamily="49" charset="0"/>
              </a:rPr>
              <a:t>--global</a:t>
            </a:r>
            <a:r>
              <a:rPr lang="en-US" dirty="0">
                <a:latin typeface="Arial" panose="020B0604020202020204" pitchFamily="34" charset="0"/>
                <a:cs typeface="Arial" panose="020B0604020202020204" pitchFamily="34" charset="0"/>
              </a:rPr>
              <a:t> option when you’re in a project to override the global setting with a different name or e-mail for that project</a:t>
            </a:r>
          </a:p>
        </p:txBody>
      </p:sp>
    </p:spTree>
    <p:extLst>
      <p:ext uri="{BB962C8B-B14F-4D97-AF65-F5344CB8AC3E}">
        <p14:creationId xmlns:p14="http://schemas.microsoft.com/office/powerpoint/2010/main" val="3244152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6" y="178454"/>
            <a:ext cx="131318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Git Basics</a:t>
            </a:r>
          </a:p>
        </p:txBody>
      </p:sp>
      <p:sp>
        <p:nvSpPr>
          <p:cNvPr id="7" name="TextBox 6">
            <a:extLst>
              <a:ext uri="{FF2B5EF4-FFF2-40B4-BE49-F238E27FC236}">
                <a16:creationId xmlns:a16="http://schemas.microsoft.com/office/drawing/2014/main" id="{5B2F948C-847B-4F9F-BE5C-532A6E11840D}"/>
              </a:ext>
            </a:extLst>
          </p:cNvPr>
          <p:cNvSpPr txBox="1"/>
          <p:nvPr/>
        </p:nvSpPr>
        <p:spPr>
          <a:xfrm>
            <a:off x="5724525" y="178454"/>
            <a:ext cx="620011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First time Git setup</a:t>
            </a:r>
          </a:p>
        </p:txBody>
      </p:sp>
      <p:sp>
        <p:nvSpPr>
          <p:cNvPr id="6" name="TextBox 5">
            <a:extLst>
              <a:ext uri="{FF2B5EF4-FFF2-40B4-BE49-F238E27FC236}">
                <a16:creationId xmlns:a16="http://schemas.microsoft.com/office/drawing/2014/main" id="{0229ABFF-ADE0-4DDE-A2B8-EFC6C32801B1}"/>
              </a:ext>
            </a:extLst>
          </p:cNvPr>
          <p:cNvSpPr txBox="1"/>
          <p:nvPr/>
        </p:nvSpPr>
        <p:spPr>
          <a:xfrm>
            <a:off x="475236" y="965939"/>
            <a:ext cx="11348660" cy="3847207"/>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Your editor </a:t>
            </a:r>
          </a:p>
          <a:p>
            <a:pPr rtl="0">
              <a:spcBef>
                <a:spcPts val="2400"/>
              </a:spcBef>
              <a:spcAft>
                <a:spcPts val="0"/>
              </a:spcAft>
            </a:pPr>
            <a:r>
              <a:rPr lang="en-US" dirty="0">
                <a:latin typeface="Arial" panose="020B0604020202020204" pitchFamily="34" charset="0"/>
                <a:cs typeface="Arial" panose="020B0604020202020204" pitchFamily="34" charset="0"/>
              </a:rPr>
              <a:t>Using Notepad++ as your editor…</a:t>
            </a:r>
          </a:p>
          <a:p>
            <a:pPr marL="342900" indent="-342900" rtl="0">
              <a:spcBef>
                <a:spcPts val="2400"/>
              </a:spcBef>
              <a:spcAft>
                <a:spcPts val="0"/>
              </a:spcAft>
              <a:buFont typeface="+mj-lt"/>
              <a:buAutoNum type="arabicPeriod"/>
            </a:pPr>
            <a:r>
              <a:rPr lang="en-US" dirty="0">
                <a:latin typeface="Arial" panose="020B0604020202020204" pitchFamily="34" charset="0"/>
                <a:cs typeface="Arial" panose="020B0604020202020204" pitchFamily="34" charset="0"/>
              </a:rPr>
              <a:t>Install Notepad++ from https://notepad-plus-plus.org/. For more information, see "Getting started" in the Notepad++ documentation</a:t>
            </a:r>
          </a:p>
          <a:p>
            <a:pPr marL="342900" indent="-342900" rtl="0">
              <a:spcBef>
                <a:spcPts val="2400"/>
              </a:spcBef>
              <a:spcAft>
                <a:spcPts val="0"/>
              </a:spcAft>
              <a:buFont typeface="+mj-lt"/>
              <a:buAutoNum type="arabicPeriod"/>
            </a:pPr>
            <a:r>
              <a:rPr lang="en-US" dirty="0">
                <a:latin typeface="Arial" panose="020B0604020202020204" pitchFamily="34" charset="0"/>
                <a:cs typeface="Arial" panose="020B0604020202020204" pitchFamily="34" charset="0"/>
              </a:rPr>
              <a:t>Open Git Bash.</a:t>
            </a:r>
          </a:p>
          <a:p>
            <a:pPr marL="342900" indent="-342900" rtl="0">
              <a:spcBef>
                <a:spcPts val="2400"/>
              </a:spcBef>
              <a:spcAft>
                <a:spcPts val="0"/>
              </a:spcAft>
              <a:buFont typeface="+mj-lt"/>
              <a:buAutoNum type="arabicPeriod"/>
            </a:pPr>
            <a:r>
              <a:rPr lang="en-US" dirty="0">
                <a:latin typeface="Arial" panose="020B0604020202020204" pitchFamily="34" charset="0"/>
                <a:cs typeface="Arial" panose="020B0604020202020204" pitchFamily="34" charset="0"/>
              </a:rPr>
              <a:t>Type this command:</a:t>
            </a:r>
          </a:p>
          <a:p>
            <a:pPr rtl="0">
              <a:spcBef>
                <a:spcPts val="2400"/>
              </a:spcBef>
              <a:spcAft>
                <a:spcPts val="0"/>
              </a:spcAft>
            </a:pPr>
            <a:r>
              <a:rPr lang="en-US" dirty="0">
                <a:latin typeface="Courier New" panose="02070309020205020404" pitchFamily="49" charset="0"/>
                <a:cs typeface="Courier New" panose="02070309020205020404" pitchFamily="49" charset="0"/>
              </a:rPr>
              <a:t>$ git config --global </a:t>
            </a:r>
            <a:r>
              <a:rPr lang="en-US" dirty="0" err="1">
                <a:latin typeface="Courier New" panose="02070309020205020404" pitchFamily="49" charset="0"/>
                <a:cs typeface="Courier New" panose="02070309020205020404" pitchFamily="49" charset="0"/>
              </a:rPr>
              <a:t>core.editor</a:t>
            </a:r>
            <a:r>
              <a:rPr lang="en-US" dirty="0">
                <a:latin typeface="Courier New" panose="02070309020205020404" pitchFamily="49" charset="0"/>
                <a:cs typeface="Courier New" panose="02070309020205020404" pitchFamily="49" charset="0"/>
              </a:rPr>
              <a:t> "'C:/Program Files (x86)/Notepad++/notepad++.exe' -</a:t>
            </a:r>
            <a:r>
              <a:rPr lang="en-US" dirty="0" err="1">
                <a:latin typeface="Courier New" panose="02070309020205020404" pitchFamily="49" charset="0"/>
                <a:cs typeface="Courier New" panose="02070309020205020404" pitchFamily="49" charset="0"/>
              </a:rPr>
              <a:t>multiInst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notabbar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nosession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noPlugin</a:t>
            </a:r>
            <a:r>
              <a:rPr lang="en-US"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CB89717A-B17B-4740-A681-4FDD3D22AC4E}"/>
              </a:ext>
            </a:extLst>
          </p:cNvPr>
          <p:cNvSpPr txBox="1"/>
          <p:nvPr/>
        </p:nvSpPr>
        <p:spPr>
          <a:xfrm>
            <a:off x="904875" y="5381602"/>
            <a:ext cx="10448925" cy="369332"/>
          </a:xfrm>
          <a:prstGeom prst="rect">
            <a:avLst/>
          </a:prstGeom>
          <a:noFill/>
        </p:spPr>
        <p:txBody>
          <a:bodyPr wrap="square">
            <a:spAutoFit/>
          </a:bodyPr>
          <a:lstStyle/>
          <a:p>
            <a:r>
              <a:rPr lang="it-IT" dirty="0"/>
              <a:t>Source: https://docs.github.com/en/get-started/getting-started-with-git/associating-text-editors-with-git</a:t>
            </a:r>
          </a:p>
        </p:txBody>
      </p:sp>
    </p:spTree>
    <p:extLst>
      <p:ext uri="{BB962C8B-B14F-4D97-AF65-F5344CB8AC3E}">
        <p14:creationId xmlns:p14="http://schemas.microsoft.com/office/powerpoint/2010/main" val="868489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6" y="178454"/>
            <a:ext cx="131318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Git Basics</a:t>
            </a:r>
          </a:p>
        </p:txBody>
      </p:sp>
      <p:sp>
        <p:nvSpPr>
          <p:cNvPr id="7" name="TextBox 6">
            <a:extLst>
              <a:ext uri="{FF2B5EF4-FFF2-40B4-BE49-F238E27FC236}">
                <a16:creationId xmlns:a16="http://schemas.microsoft.com/office/drawing/2014/main" id="{5B2F948C-847B-4F9F-BE5C-532A6E11840D}"/>
              </a:ext>
            </a:extLst>
          </p:cNvPr>
          <p:cNvSpPr txBox="1"/>
          <p:nvPr/>
        </p:nvSpPr>
        <p:spPr>
          <a:xfrm>
            <a:off x="5724525" y="178454"/>
            <a:ext cx="620011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First time Git setup</a:t>
            </a:r>
          </a:p>
        </p:txBody>
      </p:sp>
      <p:sp>
        <p:nvSpPr>
          <p:cNvPr id="6" name="TextBox 5">
            <a:extLst>
              <a:ext uri="{FF2B5EF4-FFF2-40B4-BE49-F238E27FC236}">
                <a16:creationId xmlns:a16="http://schemas.microsoft.com/office/drawing/2014/main" id="{0229ABFF-ADE0-4DDE-A2B8-EFC6C32801B1}"/>
              </a:ext>
            </a:extLst>
          </p:cNvPr>
          <p:cNvSpPr txBox="1"/>
          <p:nvPr/>
        </p:nvSpPr>
        <p:spPr>
          <a:xfrm>
            <a:off x="475236" y="965939"/>
            <a:ext cx="11348660"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Checking your settings</a:t>
            </a:r>
          </a:p>
        </p:txBody>
      </p:sp>
      <p:sp>
        <p:nvSpPr>
          <p:cNvPr id="8" name="TextBox 7">
            <a:extLst>
              <a:ext uri="{FF2B5EF4-FFF2-40B4-BE49-F238E27FC236}">
                <a16:creationId xmlns:a16="http://schemas.microsoft.com/office/drawing/2014/main" id="{FF14A3A1-C4F9-4648-B53E-AF647B7DA6C4}"/>
              </a:ext>
            </a:extLst>
          </p:cNvPr>
          <p:cNvSpPr txBox="1"/>
          <p:nvPr/>
        </p:nvSpPr>
        <p:spPr>
          <a:xfrm>
            <a:off x="475236" y="1451714"/>
            <a:ext cx="11348660" cy="646331"/>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If you want to check your settings, you can use the </a:t>
            </a:r>
            <a:r>
              <a:rPr lang="en-US" dirty="0">
                <a:latin typeface="Courier New" panose="02070309020205020404" pitchFamily="49" charset="0"/>
                <a:cs typeface="Courier New" panose="02070309020205020404" pitchFamily="49" charset="0"/>
              </a:rPr>
              <a:t>git config --list </a:t>
            </a:r>
            <a:r>
              <a:rPr lang="en-US" dirty="0">
                <a:latin typeface="Arial" panose="020B0604020202020204" pitchFamily="34" charset="0"/>
                <a:cs typeface="Arial" panose="020B0604020202020204" pitchFamily="34" charset="0"/>
              </a:rPr>
              <a:t>command to list all the settings Git can find at that point</a:t>
            </a:r>
          </a:p>
        </p:txBody>
      </p:sp>
      <p:sp>
        <p:nvSpPr>
          <p:cNvPr id="9" name="TextBox 8">
            <a:extLst>
              <a:ext uri="{FF2B5EF4-FFF2-40B4-BE49-F238E27FC236}">
                <a16:creationId xmlns:a16="http://schemas.microsoft.com/office/drawing/2014/main" id="{F1A281BC-B761-45B0-96FB-38EA0169BB39}"/>
              </a:ext>
            </a:extLst>
          </p:cNvPr>
          <p:cNvSpPr txBox="1"/>
          <p:nvPr/>
        </p:nvSpPr>
        <p:spPr>
          <a:xfrm>
            <a:off x="475236" y="2274838"/>
            <a:ext cx="9516489" cy="2308324"/>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git config --list</a:t>
            </a:r>
          </a:p>
          <a:p>
            <a:r>
              <a:rPr lang="en-US" dirty="0">
                <a:latin typeface="Courier New" panose="02070309020205020404" pitchFamily="49" charset="0"/>
                <a:cs typeface="Courier New" panose="02070309020205020404" pitchFamily="49" charset="0"/>
              </a:rPr>
              <a:t>user.name=John Doe</a:t>
            </a:r>
          </a:p>
          <a:p>
            <a:r>
              <a:rPr lang="en-US" dirty="0">
                <a:latin typeface="Courier New" panose="02070309020205020404" pitchFamily="49" charset="0"/>
                <a:cs typeface="Courier New" panose="02070309020205020404" pitchFamily="49" charset="0"/>
              </a:rPr>
              <a:t>user.email=johndoe@example.com</a:t>
            </a:r>
          </a:p>
          <a:p>
            <a:r>
              <a:rPr lang="en-US" dirty="0" err="1">
                <a:latin typeface="Courier New" panose="02070309020205020404" pitchFamily="49" charset="0"/>
                <a:cs typeface="Courier New" panose="02070309020205020404" pitchFamily="49" charset="0"/>
              </a:rPr>
              <a:t>color.status</a:t>
            </a:r>
            <a:r>
              <a:rPr lang="en-US" dirty="0">
                <a:latin typeface="Courier New" panose="02070309020205020404" pitchFamily="49" charset="0"/>
                <a:cs typeface="Courier New" panose="02070309020205020404" pitchFamily="49" charset="0"/>
              </a:rPr>
              <a:t>=auto</a:t>
            </a:r>
          </a:p>
          <a:p>
            <a:r>
              <a:rPr lang="en-US" dirty="0" err="1">
                <a:latin typeface="Courier New" panose="02070309020205020404" pitchFamily="49" charset="0"/>
                <a:cs typeface="Courier New" panose="02070309020205020404" pitchFamily="49" charset="0"/>
              </a:rPr>
              <a:t>color.branch</a:t>
            </a:r>
            <a:r>
              <a:rPr lang="en-US" dirty="0">
                <a:latin typeface="Courier New" panose="02070309020205020404" pitchFamily="49" charset="0"/>
                <a:cs typeface="Courier New" panose="02070309020205020404" pitchFamily="49" charset="0"/>
              </a:rPr>
              <a:t>=auto</a:t>
            </a:r>
          </a:p>
          <a:p>
            <a:r>
              <a:rPr lang="en-US" dirty="0" err="1">
                <a:latin typeface="Courier New" panose="02070309020205020404" pitchFamily="49" charset="0"/>
                <a:cs typeface="Courier New" panose="02070309020205020404" pitchFamily="49" charset="0"/>
              </a:rPr>
              <a:t>color.interactive</a:t>
            </a:r>
            <a:r>
              <a:rPr lang="en-US" dirty="0">
                <a:latin typeface="Courier New" panose="02070309020205020404" pitchFamily="49" charset="0"/>
                <a:cs typeface="Courier New" panose="02070309020205020404" pitchFamily="49" charset="0"/>
              </a:rPr>
              <a:t>=auto</a:t>
            </a:r>
          </a:p>
          <a:p>
            <a:r>
              <a:rPr lang="en-US" dirty="0" err="1">
                <a:latin typeface="Courier New" panose="02070309020205020404" pitchFamily="49" charset="0"/>
                <a:cs typeface="Courier New" panose="02070309020205020404" pitchFamily="49" charset="0"/>
              </a:rPr>
              <a:t>color.diff</a:t>
            </a:r>
            <a:r>
              <a:rPr lang="en-US" dirty="0">
                <a:latin typeface="Courier New" panose="02070309020205020404" pitchFamily="49" charset="0"/>
                <a:cs typeface="Courier New" panose="02070309020205020404" pitchFamily="49" charset="0"/>
              </a:rPr>
              <a:t>=auto</a:t>
            </a:r>
          </a:p>
          <a:p>
            <a:r>
              <a:rPr lang="en-US"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C7318699-684B-46B4-93E0-502A8A0E492E}"/>
              </a:ext>
            </a:extLst>
          </p:cNvPr>
          <p:cNvSpPr txBox="1"/>
          <p:nvPr/>
        </p:nvSpPr>
        <p:spPr>
          <a:xfrm>
            <a:off x="475236" y="4722965"/>
            <a:ext cx="11348660" cy="1231106"/>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You may see keys more than once, because Git reads the same key from different files (/</a:t>
            </a:r>
            <a:r>
              <a:rPr lang="en-US" dirty="0" err="1">
                <a:latin typeface="Arial" panose="020B0604020202020204" pitchFamily="34" charset="0"/>
                <a:cs typeface="Arial" panose="020B0604020202020204" pitchFamily="34" charset="0"/>
              </a:rPr>
              <a:t>etc</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gitconfig</a:t>
            </a:r>
            <a:r>
              <a:rPr lang="en-US" dirty="0">
                <a:latin typeface="Arial" panose="020B0604020202020204" pitchFamily="34" charset="0"/>
                <a:cs typeface="Arial" panose="020B0604020202020204" pitchFamily="34" charset="0"/>
              </a:rPr>
              <a:t> and~/.</a:t>
            </a:r>
            <a:r>
              <a:rPr lang="en-US" dirty="0" err="1">
                <a:latin typeface="Arial" panose="020B0604020202020204" pitchFamily="34" charset="0"/>
                <a:cs typeface="Arial" panose="020B0604020202020204" pitchFamily="34" charset="0"/>
              </a:rPr>
              <a:t>gitconfig</a:t>
            </a:r>
            <a:r>
              <a:rPr lang="en-US" dirty="0">
                <a:latin typeface="Arial" panose="020B0604020202020204" pitchFamily="34" charset="0"/>
                <a:cs typeface="Arial" panose="020B0604020202020204" pitchFamily="34" charset="0"/>
              </a:rPr>
              <a:t>, for example)</a:t>
            </a:r>
          </a:p>
          <a:p>
            <a:pPr rtl="0">
              <a:spcBef>
                <a:spcPts val="2400"/>
              </a:spcBef>
              <a:spcAft>
                <a:spcPts val="0"/>
              </a:spcAft>
            </a:pPr>
            <a:r>
              <a:rPr lang="en-US" dirty="0">
                <a:latin typeface="Arial" panose="020B0604020202020204" pitchFamily="34" charset="0"/>
                <a:cs typeface="Arial" panose="020B0604020202020204" pitchFamily="34" charset="0"/>
              </a:rPr>
              <a:t>Git uses the last value for each unique key it sees</a:t>
            </a:r>
          </a:p>
        </p:txBody>
      </p:sp>
    </p:spTree>
    <p:extLst>
      <p:ext uri="{BB962C8B-B14F-4D97-AF65-F5344CB8AC3E}">
        <p14:creationId xmlns:p14="http://schemas.microsoft.com/office/powerpoint/2010/main" val="1459342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6" y="178454"/>
            <a:ext cx="131318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Git Basics</a:t>
            </a:r>
          </a:p>
        </p:txBody>
      </p:sp>
      <p:sp>
        <p:nvSpPr>
          <p:cNvPr id="7" name="TextBox 6">
            <a:extLst>
              <a:ext uri="{FF2B5EF4-FFF2-40B4-BE49-F238E27FC236}">
                <a16:creationId xmlns:a16="http://schemas.microsoft.com/office/drawing/2014/main" id="{5B2F948C-847B-4F9F-BE5C-532A6E11840D}"/>
              </a:ext>
            </a:extLst>
          </p:cNvPr>
          <p:cNvSpPr txBox="1"/>
          <p:nvPr/>
        </p:nvSpPr>
        <p:spPr>
          <a:xfrm>
            <a:off x="5724525" y="178454"/>
            <a:ext cx="620011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First time Git setup</a:t>
            </a:r>
          </a:p>
        </p:txBody>
      </p:sp>
      <p:sp>
        <p:nvSpPr>
          <p:cNvPr id="6" name="TextBox 5">
            <a:extLst>
              <a:ext uri="{FF2B5EF4-FFF2-40B4-BE49-F238E27FC236}">
                <a16:creationId xmlns:a16="http://schemas.microsoft.com/office/drawing/2014/main" id="{0229ABFF-ADE0-4DDE-A2B8-EFC6C32801B1}"/>
              </a:ext>
            </a:extLst>
          </p:cNvPr>
          <p:cNvSpPr txBox="1"/>
          <p:nvPr/>
        </p:nvSpPr>
        <p:spPr>
          <a:xfrm>
            <a:off x="475236" y="965939"/>
            <a:ext cx="11348660"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Checking your settings</a:t>
            </a:r>
          </a:p>
        </p:txBody>
      </p:sp>
      <p:sp>
        <p:nvSpPr>
          <p:cNvPr id="8" name="TextBox 7">
            <a:extLst>
              <a:ext uri="{FF2B5EF4-FFF2-40B4-BE49-F238E27FC236}">
                <a16:creationId xmlns:a16="http://schemas.microsoft.com/office/drawing/2014/main" id="{FF14A3A1-C4F9-4648-B53E-AF647B7DA6C4}"/>
              </a:ext>
            </a:extLst>
          </p:cNvPr>
          <p:cNvSpPr txBox="1"/>
          <p:nvPr/>
        </p:nvSpPr>
        <p:spPr>
          <a:xfrm>
            <a:off x="475236" y="1451714"/>
            <a:ext cx="11348660" cy="369332"/>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You can also check what Git thinks a specific key’s value is by typing </a:t>
            </a:r>
            <a:r>
              <a:rPr lang="en-US" dirty="0">
                <a:latin typeface="Courier New" panose="02070309020205020404" pitchFamily="49" charset="0"/>
                <a:cs typeface="Courier New" panose="02070309020205020404" pitchFamily="49" charset="0"/>
              </a:rPr>
              <a:t>git config &lt;key&gt;</a:t>
            </a:r>
          </a:p>
        </p:txBody>
      </p:sp>
      <p:sp>
        <p:nvSpPr>
          <p:cNvPr id="9" name="TextBox 8">
            <a:extLst>
              <a:ext uri="{FF2B5EF4-FFF2-40B4-BE49-F238E27FC236}">
                <a16:creationId xmlns:a16="http://schemas.microsoft.com/office/drawing/2014/main" id="{F1A281BC-B761-45B0-96FB-38EA0169BB39}"/>
              </a:ext>
            </a:extLst>
          </p:cNvPr>
          <p:cNvSpPr txBox="1"/>
          <p:nvPr/>
        </p:nvSpPr>
        <p:spPr>
          <a:xfrm>
            <a:off x="475236" y="2274838"/>
            <a:ext cx="9516489" cy="646331"/>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git config user.name</a:t>
            </a:r>
          </a:p>
          <a:p>
            <a:r>
              <a:rPr lang="en-US" dirty="0">
                <a:latin typeface="Courier New" panose="02070309020205020404" pitchFamily="49" charset="0"/>
                <a:cs typeface="Courier New" panose="02070309020205020404" pitchFamily="49" charset="0"/>
              </a:rPr>
              <a:t>John Doe</a:t>
            </a:r>
          </a:p>
        </p:txBody>
      </p:sp>
    </p:spTree>
    <p:extLst>
      <p:ext uri="{BB962C8B-B14F-4D97-AF65-F5344CB8AC3E}">
        <p14:creationId xmlns:p14="http://schemas.microsoft.com/office/powerpoint/2010/main" val="66571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6" y="178454"/>
            <a:ext cx="131318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Git Basics</a:t>
            </a:r>
          </a:p>
        </p:txBody>
      </p:sp>
      <p:sp>
        <p:nvSpPr>
          <p:cNvPr id="7" name="TextBox 6">
            <a:extLst>
              <a:ext uri="{FF2B5EF4-FFF2-40B4-BE49-F238E27FC236}">
                <a16:creationId xmlns:a16="http://schemas.microsoft.com/office/drawing/2014/main" id="{5B2F948C-847B-4F9F-BE5C-532A6E11840D}"/>
              </a:ext>
            </a:extLst>
          </p:cNvPr>
          <p:cNvSpPr txBox="1"/>
          <p:nvPr/>
        </p:nvSpPr>
        <p:spPr>
          <a:xfrm>
            <a:off x="5724525" y="178454"/>
            <a:ext cx="620011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Getting help</a:t>
            </a:r>
          </a:p>
        </p:txBody>
      </p:sp>
      <p:sp>
        <p:nvSpPr>
          <p:cNvPr id="6" name="TextBox 5">
            <a:extLst>
              <a:ext uri="{FF2B5EF4-FFF2-40B4-BE49-F238E27FC236}">
                <a16:creationId xmlns:a16="http://schemas.microsoft.com/office/drawing/2014/main" id="{0229ABFF-ADE0-4DDE-A2B8-EFC6C32801B1}"/>
              </a:ext>
            </a:extLst>
          </p:cNvPr>
          <p:cNvSpPr txBox="1"/>
          <p:nvPr/>
        </p:nvSpPr>
        <p:spPr>
          <a:xfrm>
            <a:off x="475236" y="965939"/>
            <a:ext cx="11348660" cy="369332"/>
          </a:xfrm>
          <a:prstGeom prst="rect">
            <a:avLst/>
          </a:prstGeom>
          <a:noFill/>
        </p:spPr>
        <p:txBody>
          <a:bodyPr wrap="square">
            <a:spAutoFit/>
          </a:bodyPr>
          <a:lstStyle/>
          <a:p>
            <a:pPr rtl="0">
              <a:spcBef>
                <a:spcPts val="2400"/>
              </a:spcBef>
              <a:spcAft>
                <a:spcPts val="0"/>
              </a:spcAft>
            </a:pPr>
            <a:r>
              <a:rPr lang="en-US" b="1" dirty="0" err="1">
                <a:latin typeface="Arial" panose="020B0604020202020204" pitchFamily="34" charset="0"/>
                <a:cs typeface="Arial" panose="020B0604020202020204" pitchFamily="34" charset="0"/>
              </a:rPr>
              <a:t>manpage</a:t>
            </a:r>
            <a:endParaRPr lang="en-US" b="1"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F1A281BC-B761-45B0-96FB-38EA0169BB39}"/>
              </a:ext>
            </a:extLst>
          </p:cNvPr>
          <p:cNvSpPr txBox="1"/>
          <p:nvPr/>
        </p:nvSpPr>
        <p:spPr>
          <a:xfrm>
            <a:off x="475236" y="1531888"/>
            <a:ext cx="9516489" cy="1754326"/>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git help &lt;verb&gt;</a:t>
            </a:r>
          </a:p>
          <a:p>
            <a:r>
              <a:rPr lang="en-US" dirty="0">
                <a:latin typeface="Courier New" panose="02070309020205020404" pitchFamily="49" charset="0"/>
                <a:cs typeface="Courier New" panose="02070309020205020404" pitchFamily="49" charset="0"/>
              </a:rPr>
              <a:t>$ git &lt;verb&gt; --help</a:t>
            </a:r>
          </a:p>
          <a:p>
            <a:r>
              <a:rPr lang="en-US" dirty="0">
                <a:latin typeface="Courier New" panose="02070309020205020404" pitchFamily="49" charset="0"/>
                <a:cs typeface="Courier New" panose="02070309020205020404" pitchFamily="49" charset="0"/>
              </a:rPr>
              <a:t>$ man git-&lt;verb&gt;</a:t>
            </a:r>
          </a:p>
          <a:p>
            <a:r>
              <a:rPr lang="en-US" dirty="0">
                <a:latin typeface="Courier New" panose="02070309020205020404" pitchFamily="49" charset="0"/>
                <a:cs typeface="Courier New" panose="02070309020205020404" pitchFamily="49" charset="0"/>
              </a:rPr>
              <a:t>i.e.</a:t>
            </a:r>
          </a:p>
          <a:p>
            <a:r>
              <a:rPr lang="en-US" dirty="0">
                <a:latin typeface="Courier New" panose="02070309020205020404" pitchFamily="49" charset="0"/>
                <a:cs typeface="Courier New" panose="02070309020205020404" pitchFamily="49" charset="0"/>
              </a:rPr>
              <a:t>$ git help config</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79353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6" y="178454"/>
            <a:ext cx="2634119"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About Version </a:t>
            </a:r>
            <a:r>
              <a:rPr lang="en-US" b="1" i="0" u="none" strike="noStrike" dirty="0">
                <a:effectLst/>
                <a:latin typeface="Arial" panose="020B0604020202020204" pitchFamily="34" charset="0"/>
                <a:cs typeface="Arial" panose="020B0604020202020204" pitchFamily="34" charset="0"/>
              </a:rPr>
              <a:t>Control</a:t>
            </a:r>
            <a:endParaRPr lang="en-US" sz="1800" b="1" i="0" u="none" strike="noStrike" dirty="0">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B2F948C-847B-4F9F-BE5C-532A6E11840D}"/>
              </a:ext>
            </a:extLst>
          </p:cNvPr>
          <p:cNvSpPr txBox="1"/>
          <p:nvPr/>
        </p:nvSpPr>
        <p:spPr>
          <a:xfrm>
            <a:off x="5724525" y="178454"/>
            <a:ext cx="620011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Local Version Control Systems</a:t>
            </a:r>
          </a:p>
        </p:txBody>
      </p:sp>
      <p:sp>
        <p:nvSpPr>
          <p:cNvPr id="8" name="TextBox 7">
            <a:extLst>
              <a:ext uri="{FF2B5EF4-FFF2-40B4-BE49-F238E27FC236}">
                <a16:creationId xmlns:a16="http://schemas.microsoft.com/office/drawing/2014/main" id="{718D9EFB-AEC2-4175-B74A-156E3647E3BC}"/>
              </a:ext>
            </a:extLst>
          </p:cNvPr>
          <p:cNvSpPr txBox="1"/>
          <p:nvPr/>
        </p:nvSpPr>
        <p:spPr>
          <a:xfrm>
            <a:off x="475236" y="1156439"/>
            <a:ext cx="11348660" cy="2837956"/>
          </a:xfrm>
          <a:prstGeom prst="rect">
            <a:avLst/>
          </a:prstGeom>
          <a:noFill/>
        </p:spPr>
        <p:txBody>
          <a:bodyPr wrap="square">
            <a:spAutoFit/>
          </a:bodyPr>
          <a:lstStyle/>
          <a:p>
            <a:pPr rtl="0">
              <a:lnSpc>
                <a:spcPct val="200000"/>
              </a:lnSpc>
              <a:spcBef>
                <a:spcPts val="2400"/>
              </a:spcBef>
              <a:spcAft>
                <a:spcPts val="0"/>
              </a:spcAft>
            </a:pPr>
            <a:r>
              <a:rPr lang="en-US" dirty="0">
                <a:latin typeface="Arial" panose="020B0604020202020204" pitchFamily="34" charset="0"/>
                <a:cs typeface="Arial" panose="020B0604020202020204" pitchFamily="34" charset="0"/>
              </a:rPr>
              <a:t>Many people’s version-control method of choice is to copy files into another directory</a:t>
            </a:r>
          </a:p>
          <a:p>
            <a:pPr marL="285750" indent="-285750" rtl="0">
              <a:lnSpc>
                <a:spcPct val="20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very common because it is simple</a:t>
            </a:r>
          </a:p>
          <a:p>
            <a:pPr marL="285750" indent="-285750" rtl="0">
              <a:lnSpc>
                <a:spcPct val="20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error prone (it is easy to forget which directory you’re in and accidentally write to the wrong file or copy over files you don’t mean to)</a:t>
            </a:r>
          </a:p>
        </p:txBody>
      </p:sp>
    </p:spTree>
    <p:extLst>
      <p:ext uri="{BB962C8B-B14F-4D97-AF65-F5344CB8AC3E}">
        <p14:creationId xmlns:p14="http://schemas.microsoft.com/office/powerpoint/2010/main" val="3925252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6" y="178454"/>
            <a:ext cx="2634119"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About Version </a:t>
            </a:r>
            <a:r>
              <a:rPr lang="en-US" b="1" i="0" u="none" strike="noStrike" dirty="0">
                <a:effectLst/>
                <a:latin typeface="Arial" panose="020B0604020202020204" pitchFamily="34" charset="0"/>
                <a:cs typeface="Arial" panose="020B0604020202020204" pitchFamily="34" charset="0"/>
              </a:rPr>
              <a:t>Control</a:t>
            </a:r>
            <a:endParaRPr lang="en-US" sz="1800" b="1" i="0" u="none" strike="noStrike" dirty="0">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B2F948C-847B-4F9F-BE5C-532A6E11840D}"/>
              </a:ext>
            </a:extLst>
          </p:cNvPr>
          <p:cNvSpPr txBox="1"/>
          <p:nvPr/>
        </p:nvSpPr>
        <p:spPr>
          <a:xfrm>
            <a:off x="5724525" y="178454"/>
            <a:ext cx="620011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Local Version Control Systems</a:t>
            </a:r>
          </a:p>
        </p:txBody>
      </p:sp>
      <p:sp>
        <p:nvSpPr>
          <p:cNvPr id="8" name="TextBox 7">
            <a:extLst>
              <a:ext uri="{FF2B5EF4-FFF2-40B4-BE49-F238E27FC236}">
                <a16:creationId xmlns:a16="http://schemas.microsoft.com/office/drawing/2014/main" id="{718D9EFB-AEC2-4175-B74A-156E3647E3BC}"/>
              </a:ext>
            </a:extLst>
          </p:cNvPr>
          <p:cNvSpPr txBox="1"/>
          <p:nvPr/>
        </p:nvSpPr>
        <p:spPr>
          <a:xfrm>
            <a:off x="475236" y="1156439"/>
            <a:ext cx="4458714" cy="3084178"/>
          </a:xfrm>
          <a:prstGeom prst="rect">
            <a:avLst/>
          </a:prstGeom>
          <a:noFill/>
        </p:spPr>
        <p:txBody>
          <a:bodyPr wrap="square">
            <a:spAutoFit/>
          </a:bodyPr>
          <a:lstStyle/>
          <a:p>
            <a:pPr marL="285750" indent="-285750" rtl="0">
              <a:lnSpc>
                <a:spcPct val="20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to deal with this issue, programmers long ago developed local VCSs that had a simple database that kept all the changes to files under revision control</a:t>
            </a:r>
          </a:p>
          <a:p>
            <a:pPr marL="285750" indent="-285750" rtl="0">
              <a:lnSpc>
                <a:spcPct val="20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i.e. RCS</a:t>
            </a:r>
          </a:p>
        </p:txBody>
      </p:sp>
      <p:pic>
        <p:nvPicPr>
          <p:cNvPr id="1026" name="Picture 2">
            <a:extLst>
              <a:ext uri="{FF2B5EF4-FFF2-40B4-BE49-F238E27FC236}">
                <a16:creationId xmlns:a16="http://schemas.microsoft.com/office/drawing/2014/main" id="{424F20BF-D3EC-4BEF-BF03-E81A1DAEBB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015" y="831220"/>
            <a:ext cx="6905625" cy="589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832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6" y="178454"/>
            <a:ext cx="2634119"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About Version </a:t>
            </a:r>
            <a:r>
              <a:rPr lang="en-US" b="1" i="0" u="none" strike="noStrike" dirty="0">
                <a:effectLst/>
                <a:latin typeface="Arial" panose="020B0604020202020204" pitchFamily="34" charset="0"/>
                <a:cs typeface="Arial" panose="020B0604020202020204" pitchFamily="34" charset="0"/>
              </a:rPr>
              <a:t>Control</a:t>
            </a:r>
            <a:endParaRPr lang="en-US" sz="1800" b="1" i="0" u="none" strike="noStrike" dirty="0">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B2F948C-847B-4F9F-BE5C-532A6E11840D}"/>
              </a:ext>
            </a:extLst>
          </p:cNvPr>
          <p:cNvSpPr txBox="1"/>
          <p:nvPr/>
        </p:nvSpPr>
        <p:spPr>
          <a:xfrm>
            <a:off x="5724525" y="178454"/>
            <a:ext cx="620011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Centralized Version Control Systems</a:t>
            </a:r>
          </a:p>
        </p:txBody>
      </p:sp>
      <p:sp>
        <p:nvSpPr>
          <p:cNvPr id="8" name="TextBox 7">
            <a:extLst>
              <a:ext uri="{FF2B5EF4-FFF2-40B4-BE49-F238E27FC236}">
                <a16:creationId xmlns:a16="http://schemas.microsoft.com/office/drawing/2014/main" id="{718D9EFB-AEC2-4175-B74A-156E3647E3BC}"/>
              </a:ext>
            </a:extLst>
          </p:cNvPr>
          <p:cNvSpPr txBox="1"/>
          <p:nvPr/>
        </p:nvSpPr>
        <p:spPr>
          <a:xfrm>
            <a:off x="475236" y="1156439"/>
            <a:ext cx="11348660" cy="4561505"/>
          </a:xfrm>
          <a:prstGeom prst="rect">
            <a:avLst/>
          </a:prstGeom>
          <a:noFill/>
        </p:spPr>
        <p:txBody>
          <a:bodyPr wrap="square">
            <a:spAutoFit/>
          </a:bodyPr>
          <a:lstStyle/>
          <a:p>
            <a:pPr rtl="0">
              <a:lnSpc>
                <a:spcPct val="200000"/>
              </a:lnSpc>
              <a:spcBef>
                <a:spcPts val="2400"/>
              </a:spcBef>
              <a:spcAft>
                <a:spcPts val="0"/>
              </a:spcAft>
            </a:pPr>
            <a:r>
              <a:rPr lang="en-US" dirty="0">
                <a:latin typeface="Arial" panose="020B0604020202020204" pitchFamily="34" charset="0"/>
                <a:cs typeface="Arial" panose="020B0604020202020204" pitchFamily="34" charset="0"/>
              </a:rPr>
              <a:t>Centralized Version Control Systems (CVCSs) were developed to resolve the need to collaborate with developers on other systems</a:t>
            </a:r>
          </a:p>
          <a:p>
            <a:pPr marL="285750" indent="-285750" rtl="0">
              <a:lnSpc>
                <a:spcPct val="20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have a single server that contains all the versioned files</a:t>
            </a:r>
          </a:p>
          <a:p>
            <a:pPr marL="285750" indent="-285750" rtl="0">
              <a:lnSpc>
                <a:spcPct val="20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clients check out files from that central place</a:t>
            </a:r>
          </a:p>
          <a:p>
            <a:pPr marL="285750" indent="-285750" rtl="0">
              <a:lnSpc>
                <a:spcPct val="20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for many years, this has been the standard for version control</a:t>
            </a:r>
          </a:p>
          <a:p>
            <a:pPr rtl="0">
              <a:lnSpc>
                <a:spcPct val="200000"/>
              </a:lnSpc>
              <a:spcBef>
                <a:spcPts val="2400"/>
              </a:spcBef>
              <a:spcAft>
                <a:spcPts val="0"/>
              </a:spcAft>
            </a:pPr>
            <a:r>
              <a:rPr lang="en-US" dirty="0">
                <a:latin typeface="Arial" panose="020B0604020202020204" pitchFamily="34" charset="0"/>
                <a:cs typeface="Arial" panose="020B0604020202020204" pitchFamily="34" charset="0"/>
              </a:rPr>
              <a:t>i.e. SVN, TFS, CVS</a:t>
            </a:r>
          </a:p>
        </p:txBody>
      </p:sp>
    </p:spTree>
    <p:extLst>
      <p:ext uri="{BB962C8B-B14F-4D97-AF65-F5344CB8AC3E}">
        <p14:creationId xmlns:p14="http://schemas.microsoft.com/office/powerpoint/2010/main" val="258393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6" y="178454"/>
            <a:ext cx="2634119"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About Version </a:t>
            </a:r>
            <a:r>
              <a:rPr lang="en-US" b="1" i="0" u="none" strike="noStrike" dirty="0">
                <a:effectLst/>
                <a:latin typeface="Arial" panose="020B0604020202020204" pitchFamily="34" charset="0"/>
                <a:cs typeface="Arial" panose="020B0604020202020204" pitchFamily="34" charset="0"/>
              </a:rPr>
              <a:t>Control</a:t>
            </a:r>
            <a:endParaRPr lang="en-US" sz="1800" b="1" i="0" u="none" strike="noStrike" dirty="0">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B2F948C-847B-4F9F-BE5C-532A6E11840D}"/>
              </a:ext>
            </a:extLst>
          </p:cNvPr>
          <p:cNvSpPr txBox="1"/>
          <p:nvPr/>
        </p:nvSpPr>
        <p:spPr>
          <a:xfrm>
            <a:off x="5724525" y="178454"/>
            <a:ext cx="620011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Centralized Version Control Systems</a:t>
            </a:r>
          </a:p>
        </p:txBody>
      </p:sp>
      <p:sp>
        <p:nvSpPr>
          <p:cNvPr id="8" name="TextBox 7">
            <a:extLst>
              <a:ext uri="{FF2B5EF4-FFF2-40B4-BE49-F238E27FC236}">
                <a16:creationId xmlns:a16="http://schemas.microsoft.com/office/drawing/2014/main" id="{718D9EFB-AEC2-4175-B74A-156E3647E3BC}"/>
              </a:ext>
            </a:extLst>
          </p:cNvPr>
          <p:cNvSpPr txBox="1"/>
          <p:nvPr/>
        </p:nvSpPr>
        <p:spPr>
          <a:xfrm>
            <a:off x="475236" y="1156439"/>
            <a:ext cx="4458714" cy="3508653"/>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Advantages:</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everyone knows to a certain degree what everyone else on the project is doing</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Administrators have fine-grained control over who can do what</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it’s far easier to administer a CVCS than it is to deal with local databases on every client</a:t>
            </a:r>
          </a:p>
        </p:txBody>
      </p:sp>
      <p:pic>
        <p:nvPicPr>
          <p:cNvPr id="4098" name="Picture 2">
            <a:extLst>
              <a:ext uri="{FF2B5EF4-FFF2-40B4-BE49-F238E27FC236}">
                <a16:creationId xmlns:a16="http://schemas.microsoft.com/office/drawing/2014/main" id="{2446FB69-5AF8-49EB-8DF7-05E26E6213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8738" y="1171788"/>
            <a:ext cx="6905625"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64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6" y="178454"/>
            <a:ext cx="2634119"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About Version </a:t>
            </a:r>
            <a:r>
              <a:rPr lang="en-US" b="1" i="0" u="none" strike="noStrike" dirty="0">
                <a:effectLst/>
                <a:latin typeface="Arial" panose="020B0604020202020204" pitchFamily="34" charset="0"/>
                <a:cs typeface="Arial" panose="020B0604020202020204" pitchFamily="34" charset="0"/>
              </a:rPr>
              <a:t>Control</a:t>
            </a:r>
            <a:endParaRPr lang="en-US" sz="1800" b="1" i="0" u="none" strike="noStrike" dirty="0">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B2F948C-847B-4F9F-BE5C-532A6E11840D}"/>
              </a:ext>
            </a:extLst>
          </p:cNvPr>
          <p:cNvSpPr txBox="1"/>
          <p:nvPr/>
        </p:nvSpPr>
        <p:spPr>
          <a:xfrm>
            <a:off x="5724525" y="178454"/>
            <a:ext cx="620011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Centralized Version Control Systems</a:t>
            </a:r>
          </a:p>
        </p:txBody>
      </p:sp>
      <p:sp>
        <p:nvSpPr>
          <p:cNvPr id="8" name="TextBox 7">
            <a:extLst>
              <a:ext uri="{FF2B5EF4-FFF2-40B4-BE49-F238E27FC236}">
                <a16:creationId xmlns:a16="http://schemas.microsoft.com/office/drawing/2014/main" id="{718D9EFB-AEC2-4175-B74A-156E3647E3BC}"/>
              </a:ext>
            </a:extLst>
          </p:cNvPr>
          <p:cNvSpPr txBox="1"/>
          <p:nvPr/>
        </p:nvSpPr>
        <p:spPr>
          <a:xfrm>
            <a:off x="475235" y="1156439"/>
            <a:ext cx="5763639" cy="4893647"/>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Downsides:</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single point of failure that the centralized server represents: if that server goes down for an hour, then during that hour nobody can collaborate at all or save versioned changes to anything they’re working on</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if the hard disk the central database is on becomes corrupted, and proper backups haven’t been kept, you lose absolutely everything (the entire history of the project except whatever single snapshots people happen to have on their local machines)</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Local VCS systems suffer from this same problem—whenever you have the entire history of the project in a single place, you risk losing everything.</a:t>
            </a:r>
          </a:p>
        </p:txBody>
      </p:sp>
      <p:pic>
        <p:nvPicPr>
          <p:cNvPr id="4098" name="Picture 2">
            <a:extLst>
              <a:ext uri="{FF2B5EF4-FFF2-40B4-BE49-F238E27FC236}">
                <a16:creationId xmlns:a16="http://schemas.microsoft.com/office/drawing/2014/main" id="{2446FB69-5AF8-49EB-8DF7-05E26E6213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1171788"/>
            <a:ext cx="5643563" cy="3923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865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6" y="178454"/>
            <a:ext cx="2634119"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About Version </a:t>
            </a:r>
            <a:r>
              <a:rPr lang="en-US" b="1" i="0" u="none" strike="noStrike" dirty="0">
                <a:effectLst/>
                <a:latin typeface="Arial" panose="020B0604020202020204" pitchFamily="34" charset="0"/>
                <a:cs typeface="Arial" panose="020B0604020202020204" pitchFamily="34" charset="0"/>
              </a:rPr>
              <a:t>Control</a:t>
            </a:r>
            <a:endParaRPr lang="en-US" sz="1800" b="1" i="0" u="none" strike="noStrike" dirty="0">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B2F948C-847B-4F9F-BE5C-532A6E11840D}"/>
              </a:ext>
            </a:extLst>
          </p:cNvPr>
          <p:cNvSpPr txBox="1"/>
          <p:nvPr/>
        </p:nvSpPr>
        <p:spPr>
          <a:xfrm>
            <a:off x="5724525" y="178454"/>
            <a:ext cx="620011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Distributed Version Control Systems</a:t>
            </a:r>
          </a:p>
        </p:txBody>
      </p:sp>
      <p:sp>
        <p:nvSpPr>
          <p:cNvPr id="8" name="TextBox 7">
            <a:extLst>
              <a:ext uri="{FF2B5EF4-FFF2-40B4-BE49-F238E27FC236}">
                <a16:creationId xmlns:a16="http://schemas.microsoft.com/office/drawing/2014/main" id="{718D9EFB-AEC2-4175-B74A-156E3647E3BC}"/>
              </a:ext>
            </a:extLst>
          </p:cNvPr>
          <p:cNvSpPr txBox="1"/>
          <p:nvPr/>
        </p:nvSpPr>
        <p:spPr>
          <a:xfrm>
            <a:off x="475236" y="1156439"/>
            <a:ext cx="11348660" cy="3699731"/>
          </a:xfrm>
          <a:prstGeom prst="rect">
            <a:avLst/>
          </a:prstGeom>
          <a:noFill/>
        </p:spPr>
        <p:txBody>
          <a:bodyPr wrap="square">
            <a:spAutoFit/>
          </a:bodyPr>
          <a:lstStyle/>
          <a:p>
            <a:pPr marL="285750" indent="-285750" rtl="0">
              <a:lnSpc>
                <a:spcPct val="20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clients don’t just check out the latest snapshot of the files: they fully mirror the repository</a:t>
            </a:r>
          </a:p>
          <a:p>
            <a:pPr marL="285750" indent="-285750" rtl="0">
              <a:lnSpc>
                <a:spcPct val="20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if any server dies, and these systems were collaborating via it, any of the client repositories can be copied back up to the server to restore it</a:t>
            </a:r>
          </a:p>
          <a:p>
            <a:pPr marL="285750" indent="-285750" rtl="0">
              <a:lnSpc>
                <a:spcPct val="20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every checkout is really a full backup of all the data</a:t>
            </a:r>
          </a:p>
          <a:p>
            <a:pPr rtl="0">
              <a:lnSpc>
                <a:spcPct val="200000"/>
              </a:lnSpc>
              <a:spcBef>
                <a:spcPts val="2400"/>
              </a:spcBef>
              <a:spcAft>
                <a:spcPts val="0"/>
              </a:spcAft>
            </a:pPr>
            <a:r>
              <a:rPr lang="en-US" dirty="0">
                <a:latin typeface="Arial" panose="020B0604020202020204" pitchFamily="34" charset="0"/>
                <a:cs typeface="Arial" panose="020B0604020202020204" pitchFamily="34" charset="0"/>
              </a:rPr>
              <a:t>i.e. Git, Mercurial, bazaar, </a:t>
            </a:r>
            <a:r>
              <a:rPr lang="en-US" dirty="0" err="1">
                <a:latin typeface="Arial" panose="020B0604020202020204" pitchFamily="34" charset="0"/>
                <a:cs typeface="Arial" panose="020B0604020202020204" pitchFamily="34" charset="0"/>
              </a:rPr>
              <a:t>Darcs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9536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6" y="178454"/>
            <a:ext cx="2634119"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About Version </a:t>
            </a:r>
            <a:r>
              <a:rPr lang="en-US" b="1" i="0" u="none" strike="noStrike" dirty="0">
                <a:effectLst/>
                <a:latin typeface="Arial" panose="020B0604020202020204" pitchFamily="34" charset="0"/>
                <a:cs typeface="Arial" panose="020B0604020202020204" pitchFamily="34" charset="0"/>
              </a:rPr>
              <a:t>Control</a:t>
            </a:r>
            <a:endParaRPr lang="en-US" sz="1800" b="1" i="0" u="none" strike="noStrike" dirty="0">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B2F948C-847B-4F9F-BE5C-532A6E11840D}"/>
              </a:ext>
            </a:extLst>
          </p:cNvPr>
          <p:cNvSpPr txBox="1"/>
          <p:nvPr/>
        </p:nvSpPr>
        <p:spPr>
          <a:xfrm>
            <a:off x="5724525" y="178454"/>
            <a:ext cx="620011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Distributed Version Control Systems</a:t>
            </a:r>
          </a:p>
        </p:txBody>
      </p:sp>
      <p:sp>
        <p:nvSpPr>
          <p:cNvPr id="8" name="TextBox 7">
            <a:extLst>
              <a:ext uri="{FF2B5EF4-FFF2-40B4-BE49-F238E27FC236}">
                <a16:creationId xmlns:a16="http://schemas.microsoft.com/office/drawing/2014/main" id="{718D9EFB-AEC2-4175-B74A-156E3647E3BC}"/>
              </a:ext>
            </a:extLst>
          </p:cNvPr>
          <p:cNvSpPr txBox="1"/>
          <p:nvPr/>
        </p:nvSpPr>
        <p:spPr>
          <a:xfrm>
            <a:off x="475236" y="1156439"/>
            <a:ext cx="5620764" cy="5053948"/>
          </a:xfrm>
          <a:prstGeom prst="rect">
            <a:avLst/>
          </a:prstGeom>
          <a:noFill/>
        </p:spPr>
        <p:txBody>
          <a:bodyPr wrap="square">
            <a:spAutoFit/>
          </a:bodyPr>
          <a:lstStyle/>
          <a:p>
            <a:pPr marL="285750" indent="-285750" rtl="0">
              <a:lnSpc>
                <a:spcPct val="20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many of these systems deal pretty well with having several remote repositories they can work with</a:t>
            </a:r>
          </a:p>
          <a:p>
            <a:pPr marL="285750" indent="-285750" rtl="0">
              <a:lnSpc>
                <a:spcPct val="20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you can collaborate with different groups of people in different ways simultaneously within the same project</a:t>
            </a:r>
          </a:p>
          <a:p>
            <a:pPr marL="285750" indent="-285750" rtl="0">
              <a:lnSpc>
                <a:spcPct val="20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distributed VCSs allow you to set up several types of workflows that aren’t possible in centralized systems, such as hierarchical models</a:t>
            </a:r>
          </a:p>
        </p:txBody>
      </p:sp>
      <p:pic>
        <p:nvPicPr>
          <p:cNvPr id="5122" name="Picture 2">
            <a:extLst>
              <a:ext uri="{FF2B5EF4-FFF2-40B4-BE49-F238E27FC236}">
                <a16:creationId xmlns:a16="http://schemas.microsoft.com/office/drawing/2014/main" id="{2B5DA73E-5025-49D5-A270-0FCA76B81E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0775" y="659771"/>
            <a:ext cx="5623121" cy="5741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152716"/>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904</TotalTime>
  <Words>2011</Words>
  <Application>Microsoft Office PowerPoint</Application>
  <PresentationFormat>Widescreen</PresentationFormat>
  <Paragraphs>227</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Corbel</vt:lpstr>
      <vt:lpstr>Courier New</vt:lpstr>
      <vt:lpstr>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 Natali - External</dc:creator>
  <cp:lastModifiedBy>Luca Natali - External</cp:lastModifiedBy>
  <cp:revision>83</cp:revision>
  <dcterms:created xsi:type="dcterms:W3CDTF">2022-04-27T20:50:39Z</dcterms:created>
  <dcterms:modified xsi:type="dcterms:W3CDTF">2022-05-24T22:37:02Z</dcterms:modified>
</cp:coreProperties>
</file>