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94" r:id="rId3"/>
    <p:sldId id="396" r:id="rId4"/>
    <p:sldId id="398" r:id="rId5"/>
    <p:sldId id="397" r:id="rId6"/>
    <p:sldId id="402" r:id="rId7"/>
    <p:sldId id="400" r:id="rId8"/>
    <p:sldId id="403" r:id="rId9"/>
    <p:sldId id="401" r:id="rId10"/>
    <p:sldId id="399"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2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Natali - External" initials="LN-E" lastIdx="1" clrIdx="0">
    <p:extLst>
      <p:ext uri="{19B8F6BF-5375-455C-9EA6-DF929625EA0E}">
        <p15:presenceInfo xmlns:p15="http://schemas.microsoft.com/office/powerpoint/2012/main" userId="S::natalil@ynap.world::d5bd336a-750e-44f4-9c39-08868a5d49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7" d="100"/>
          <a:sy n="67" d="100"/>
        </p:scale>
        <p:origin x="5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7/7/2022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7752443" cy="3170099"/>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Querying and Manipulating Data Using LINQ</a:t>
            </a:r>
          </a:p>
          <a:p>
            <a:pPr algn="l"/>
            <a:endParaRPr lang="en-US" sz="2800" b="1" dirty="0">
              <a:latin typeface="Arial" panose="020B0604020202020204" pitchFamily="34" charset="0"/>
              <a:cs typeface="Arial" panose="020B0604020202020204" pitchFamily="34" charset="0"/>
            </a:endParaRP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Writing LINQ expressions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sets using LINQ</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Using LINQ with EF Core</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Sweetening LINQ syntax with syntactic sugar</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Using multiple threads with parallel LINQ</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Creating your own LINQ extension methods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LINQ to XML</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err="1">
                <a:latin typeface="Arial" panose="020B0604020202020204" pitchFamily="34" charset="0"/>
                <a:cs typeface="Arial" panose="020B0604020202020204" pitchFamily="34" charset="0"/>
              </a:rPr>
              <a:t>Deffered</a:t>
            </a:r>
            <a:r>
              <a:rPr lang="en-US" b="1">
                <a:latin typeface="Arial" panose="020B0604020202020204" pitchFamily="34" charset="0"/>
                <a:cs typeface="Arial" panose="020B0604020202020204" pitchFamily="34" charset="0"/>
              </a:rPr>
              <a:t> execution</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60455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LINQ uses deferred execution</a:t>
            </a:r>
          </a:p>
          <a:p>
            <a:r>
              <a:rPr lang="en-US" sz="1400" b="0" dirty="0"/>
              <a:t>it is important to understand that calling most of these extension methods does not execute the query and get the results</a:t>
            </a:r>
          </a:p>
          <a:p>
            <a:r>
              <a:rPr lang="en-US" sz="1400" b="0" dirty="0"/>
              <a:t>most of these extension methods return a LINQ expression that represents a question, not an answer</a:t>
            </a:r>
          </a:p>
          <a:p>
            <a:r>
              <a:rPr lang="en-US" sz="1400" b="0" dirty="0"/>
              <a:t>to ask the question and get the answer, i.e. execute the query, you must materialize it by either calling one of the "To" methods like </a:t>
            </a:r>
            <a:r>
              <a:rPr lang="en-US" sz="1400" b="0" dirty="0" err="1">
                <a:latin typeface="Courier New" panose="02070309020205020404" pitchFamily="49" charset="0"/>
                <a:cs typeface="Courier New" panose="02070309020205020404" pitchFamily="49" charset="0"/>
              </a:rPr>
              <a:t>ToArray</a:t>
            </a:r>
            <a:r>
              <a:rPr lang="en-US" sz="1400" b="0" dirty="0"/>
              <a:t> or </a:t>
            </a:r>
            <a:r>
              <a:rPr lang="en-US" sz="1400" b="0" dirty="0" err="1">
                <a:latin typeface="Courier New" panose="02070309020205020404" pitchFamily="49" charset="0"/>
                <a:cs typeface="Courier New" panose="02070309020205020404" pitchFamily="49" charset="0"/>
              </a:rPr>
              <a:t>ToLookup</a:t>
            </a:r>
            <a:r>
              <a:rPr lang="en-US" sz="1400" b="0" dirty="0"/>
              <a:t> or by enumerating the query</a:t>
            </a:r>
          </a:p>
        </p:txBody>
      </p:sp>
    </p:spTree>
    <p:extLst>
      <p:ext uri="{BB962C8B-B14F-4D97-AF65-F5344CB8AC3E}">
        <p14:creationId xmlns:p14="http://schemas.microsoft.com/office/powerpoint/2010/main" val="151026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Lambda expression</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2683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you use a lambda expression to create an anonymous function</a:t>
            </a:r>
          </a:p>
          <a:p>
            <a:r>
              <a:rPr lang="en-US" sz="1400" b="0" dirty="0"/>
              <a:t>use the lambda declaration operator </a:t>
            </a:r>
            <a:r>
              <a:rPr lang="en-US" sz="1400" dirty="0"/>
              <a:t>=&gt;</a:t>
            </a:r>
            <a:r>
              <a:rPr lang="en-US" sz="1400" b="0" dirty="0"/>
              <a:t> to separate the lambda's parameter list from its body</a:t>
            </a:r>
          </a:p>
          <a:p>
            <a:r>
              <a:rPr lang="en-US" sz="1400" b="0" dirty="0"/>
              <a:t>a lambda expression can be of any of the following two forms:</a:t>
            </a:r>
          </a:p>
          <a:p>
            <a:pPr marL="285750" indent="-285750">
              <a:buFont typeface="Arial" panose="020B0604020202020204" pitchFamily="34" charset="0"/>
              <a:buChar char="•"/>
            </a:pPr>
            <a:r>
              <a:rPr lang="en-US" sz="1400" b="0" dirty="0"/>
              <a:t>Expression lambda that has an expression as its body:</a:t>
            </a:r>
          </a:p>
        </p:txBody>
      </p:sp>
      <p:sp>
        <p:nvSpPr>
          <p:cNvPr id="11" name="TextBox 10">
            <a:extLst>
              <a:ext uri="{FF2B5EF4-FFF2-40B4-BE49-F238E27FC236}">
                <a16:creationId xmlns:a16="http://schemas.microsoft.com/office/drawing/2014/main" id="{8FF25F60-2248-4CBA-9896-C3314F9EE0F7}"/>
              </a:ext>
            </a:extLst>
          </p:cNvPr>
          <p:cNvSpPr txBox="1"/>
          <p:nvPr/>
        </p:nvSpPr>
        <p:spPr>
          <a:xfrm>
            <a:off x="370968" y="3213147"/>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(input-parameters) =&gt; expression</a:t>
            </a:r>
          </a:p>
        </p:txBody>
      </p:sp>
      <p:sp>
        <p:nvSpPr>
          <p:cNvPr id="8" name="TextBox 7">
            <a:extLst>
              <a:ext uri="{FF2B5EF4-FFF2-40B4-BE49-F238E27FC236}">
                <a16:creationId xmlns:a16="http://schemas.microsoft.com/office/drawing/2014/main" id="{8CE6E7A2-CE40-49B1-B76F-DF57A6D19AB9}"/>
              </a:ext>
            </a:extLst>
          </p:cNvPr>
          <p:cNvSpPr txBox="1"/>
          <p:nvPr/>
        </p:nvSpPr>
        <p:spPr>
          <a:xfrm>
            <a:off x="360936" y="3637917"/>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400" b="0" dirty="0"/>
              <a:t>Statement lambda that has a statement block as its body:</a:t>
            </a:r>
          </a:p>
        </p:txBody>
      </p:sp>
      <p:sp>
        <p:nvSpPr>
          <p:cNvPr id="9" name="TextBox 8">
            <a:extLst>
              <a:ext uri="{FF2B5EF4-FFF2-40B4-BE49-F238E27FC236}">
                <a16:creationId xmlns:a16="http://schemas.microsoft.com/office/drawing/2014/main" id="{13F11B6B-733F-4B8D-8A2D-C150BD802B1D}"/>
              </a:ext>
            </a:extLst>
          </p:cNvPr>
          <p:cNvSpPr txBox="1"/>
          <p:nvPr/>
        </p:nvSpPr>
        <p:spPr>
          <a:xfrm>
            <a:off x="360935" y="4096114"/>
            <a:ext cx="11450063" cy="30777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(input-parameters) =&gt; { &lt;sequence-of-statements&gt; }</a:t>
            </a:r>
          </a:p>
        </p:txBody>
      </p:sp>
      <p:sp>
        <p:nvSpPr>
          <p:cNvPr id="10" name="TextBox 9">
            <a:extLst>
              <a:ext uri="{FF2B5EF4-FFF2-40B4-BE49-F238E27FC236}">
                <a16:creationId xmlns:a16="http://schemas.microsoft.com/office/drawing/2014/main" id="{653DB9D0-2F28-430C-92DC-44FDB2615D9D}"/>
              </a:ext>
            </a:extLst>
          </p:cNvPr>
          <p:cNvSpPr txBox="1"/>
          <p:nvPr/>
        </p:nvSpPr>
        <p:spPr>
          <a:xfrm>
            <a:off x="370968" y="4634945"/>
            <a:ext cx="11440030"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To create a lambda expression, you specify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input parameters (if any) on the left side of the lambda operator</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an expression or a statement block on the other side</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42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Lambda expression</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23473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any lambda expression can be converted to a delegate type</a:t>
            </a:r>
          </a:p>
          <a:p>
            <a:r>
              <a:rPr lang="en-US" sz="1400" b="0" dirty="0"/>
              <a:t>the delegate type to which a lambda expression can be converted is defined by the types of its parameters and return value</a:t>
            </a:r>
          </a:p>
          <a:p>
            <a:pPr marL="285750" indent="-285750">
              <a:buFont typeface="Arial" panose="020B0604020202020204" pitchFamily="34" charset="0"/>
              <a:buChar char="•"/>
            </a:pPr>
            <a:r>
              <a:rPr lang="en-US" sz="1400" b="0" dirty="0"/>
              <a:t>if a lambda expression doesn't return a value, it can be converted to one of the </a:t>
            </a:r>
            <a:r>
              <a:rPr lang="en-US" sz="1400" b="0" dirty="0">
                <a:latin typeface="Courier New" panose="02070309020205020404" pitchFamily="49" charset="0"/>
                <a:cs typeface="Courier New" panose="02070309020205020404" pitchFamily="49" charset="0"/>
              </a:rPr>
              <a:t>Action</a:t>
            </a:r>
            <a:r>
              <a:rPr lang="en-US" sz="1400" b="0" dirty="0"/>
              <a:t> delegate types</a:t>
            </a:r>
          </a:p>
          <a:p>
            <a:pPr marL="285750" indent="-285750">
              <a:buFont typeface="Arial" panose="020B0604020202020204" pitchFamily="34" charset="0"/>
              <a:buChar char="•"/>
            </a:pPr>
            <a:r>
              <a:rPr lang="en-US" sz="1400" b="0" dirty="0"/>
              <a:t>if a lambda expression returns a value it can be converted to one of the </a:t>
            </a:r>
            <a:r>
              <a:rPr lang="en-US" sz="1400" b="0" dirty="0" err="1"/>
              <a:t>Func</a:t>
            </a:r>
            <a:r>
              <a:rPr lang="en-US" sz="1400" b="0" dirty="0"/>
              <a:t> delegate types</a:t>
            </a:r>
          </a:p>
          <a:p>
            <a:pPr marL="285750" indent="-285750">
              <a:buFont typeface="Arial" panose="020B0604020202020204" pitchFamily="34" charset="0"/>
              <a:buChar char="•"/>
            </a:pPr>
            <a:r>
              <a:rPr lang="en-US" sz="1400" b="0" dirty="0"/>
              <a:t>i.e., a lambda expression that has two parameters and returns no value can be converted to an </a:t>
            </a:r>
            <a:r>
              <a:rPr lang="en-US" sz="1400" b="0" dirty="0">
                <a:latin typeface="Courier New" panose="02070309020205020404" pitchFamily="49" charset="0"/>
                <a:cs typeface="Courier New" panose="02070309020205020404" pitchFamily="49" charset="0"/>
              </a:rPr>
              <a:t>Action&lt;T1,T2&gt; </a:t>
            </a:r>
            <a:r>
              <a:rPr lang="en-US" sz="1400" b="0" dirty="0"/>
              <a:t>delegate.</a:t>
            </a:r>
            <a:br>
              <a:rPr lang="en-US" sz="1400" b="0" dirty="0"/>
            </a:br>
            <a:r>
              <a:rPr lang="en-US" sz="1400" b="0" dirty="0"/>
              <a:t>a lambda expression that has one parameter and returns a value can be converted to a </a:t>
            </a:r>
            <a:r>
              <a:rPr lang="en-US" sz="1400" b="0" dirty="0" err="1">
                <a:latin typeface="Courier New" panose="02070309020205020404" pitchFamily="49" charset="0"/>
                <a:cs typeface="Courier New" panose="02070309020205020404" pitchFamily="49" charset="0"/>
              </a:rPr>
              <a:t>Func</a:t>
            </a:r>
            <a:r>
              <a:rPr lang="en-US" sz="1400" b="0" dirty="0">
                <a:latin typeface="Courier New" panose="02070309020205020404" pitchFamily="49" charset="0"/>
                <a:cs typeface="Courier New" panose="02070309020205020404" pitchFamily="49" charset="0"/>
              </a:rPr>
              <a:t>&lt;</a:t>
            </a:r>
            <a:r>
              <a:rPr lang="en-US" sz="1400" b="0" dirty="0" err="1">
                <a:latin typeface="Courier New" panose="02070309020205020404" pitchFamily="49" charset="0"/>
                <a:cs typeface="Courier New" panose="02070309020205020404" pitchFamily="49" charset="0"/>
              </a:rPr>
              <a:t>T,TResult</a:t>
            </a:r>
            <a:r>
              <a:rPr lang="en-US" sz="1400" b="0" dirty="0">
                <a:latin typeface="Courier New" panose="02070309020205020404" pitchFamily="49" charset="0"/>
                <a:cs typeface="Courier New" panose="02070309020205020404" pitchFamily="49" charset="0"/>
              </a:rPr>
              <a:t>&gt; </a:t>
            </a:r>
            <a:r>
              <a:rPr lang="en-US" sz="1400" b="0" dirty="0"/>
              <a:t>delegate. </a:t>
            </a:r>
          </a:p>
        </p:txBody>
      </p:sp>
      <p:sp>
        <p:nvSpPr>
          <p:cNvPr id="12" name="TextBox 11">
            <a:extLst>
              <a:ext uri="{FF2B5EF4-FFF2-40B4-BE49-F238E27FC236}">
                <a16:creationId xmlns:a16="http://schemas.microsoft.com/office/drawing/2014/main" id="{D5E09F70-BDCC-46F7-BAC1-64FF0C090C43}"/>
              </a:ext>
            </a:extLst>
          </p:cNvPr>
          <p:cNvSpPr txBox="1"/>
          <p:nvPr/>
        </p:nvSpPr>
        <p:spPr>
          <a:xfrm>
            <a:off x="360935" y="4172314"/>
            <a:ext cx="11450063" cy="2031325"/>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Func</a:t>
            </a:r>
            <a:r>
              <a:rPr lang="en-US" sz="1400" dirty="0">
                <a:latin typeface="Courier New" panose="02070309020205020404" pitchFamily="49" charset="0"/>
                <a:cs typeface="Courier New" panose="02070309020205020404" pitchFamily="49" charset="0"/>
              </a:rPr>
              <a:t>&lt;int, int&gt; square = x =&gt; x * x;</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(square(5));</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Action&lt;string&gt; greet = name =&gt;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string greeting = $"Hello {name}!";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(greeting);</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greet("World");</a:t>
            </a:r>
          </a:p>
        </p:txBody>
      </p:sp>
    </p:spTree>
    <p:extLst>
      <p:ext uri="{BB962C8B-B14F-4D97-AF65-F5344CB8AC3E}">
        <p14:creationId xmlns:p14="http://schemas.microsoft.com/office/powerpoint/2010/main" val="286453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Declaring a query using var or a specified type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60455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while writing a LINQ expression it is convenient to use </a:t>
            </a:r>
            <a:r>
              <a:rPr lang="en-US" sz="1400" b="0" dirty="0">
                <a:latin typeface="Courier New" panose="02070309020205020404" pitchFamily="49" charset="0"/>
                <a:cs typeface="Courier New" panose="02070309020205020404" pitchFamily="49" charset="0"/>
              </a:rPr>
              <a:t>var</a:t>
            </a:r>
            <a:r>
              <a:rPr lang="en-US" sz="1400" b="0" dirty="0"/>
              <a:t> to declare the query object</a:t>
            </a:r>
          </a:p>
          <a:p>
            <a:r>
              <a:rPr lang="en-US" sz="1400" b="0" dirty="0"/>
              <a:t>this is because the type frequently changes as you work on the LINQ expression</a:t>
            </a:r>
          </a:p>
          <a:p>
            <a:r>
              <a:rPr lang="en-US" sz="1400" b="0" dirty="0"/>
              <a:t>i.e., our query started as an </a:t>
            </a:r>
            <a:r>
              <a:rPr lang="en-US" sz="1400" b="0" dirty="0" err="1">
                <a:latin typeface="Courier New" panose="02070309020205020404" pitchFamily="49" charset="0"/>
                <a:cs typeface="Courier New" panose="02070309020205020404" pitchFamily="49" charset="0"/>
              </a:rPr>
              <a:t>IEnumerable</a:t>
            </a:r>
            <a:r>
              <a:rPr lang="en-US" sz="1400" b="0" dirty="0">
                <a:latin typeface="Courier New" panose="02070309020205020404" pitchFamily="49" charset="0"/>
                <a:cs typeface="Courier New" panose="02070309020205020404" pitchFamily="49" charset="0"/>
              </a:rPr>
              <a:t>&lt;string&gt; </a:t>
            </a:r>
            <a:r>
              <a:rPr lang="en-US" sz="1400" b="0" dirty="0"/>
              <a:t>and is currently an </a:t>
            </a:r>
            <a:r>
              <a:rPr lang="en-US" sz="1400" b="0" dirty="0" err="1">
                <a:latin typeface="Courier New" panose="02070309020205020404" pitchFamily="49" charset="0"/>
                <a:cs typeface="Courier New" panose="02070309020205020404" pitchFamily="49" charset="0"/>
              </a:rPr>
              <a:t>IOrderedEnumerable</a:t>
            </a:r>
            <a:r>
              <a:rPr lang="en-US" sz="1400" b="0" dirty="0">
                <a:latin typeface="Courier New" panose="02070309020205020404" pitchFamily="49" charset="0"/>
                <a:cs typeface="Courier New" panose="02070309020205020404" pitchFamily="49" charset="0"/>
              </a:rPr>
              <a:t>&lt;string&gt;</a:t>
            </a:r>
          </a:p>
          <a:p>
            <a:r>
              <a:rPr lang="en-US" sz="1400" b="0" dirty="0"/>
              <a:t>Once you have finished working on a query, you could change the declared type from </a:t>
            </a:r>
            <a:r>
              <a:rPr lang="en-US" sz="1400" b="0" dirty="0">
                <a:latin typeface="Courier New" panose="02070309020205020404" pitchFamily="49" charset="0"/>
                <a:cs typeface="Courier New" panose="02070309020205020404" pitchFamily="49" charset="0"/>
              </a:rPr>
              <a:t>var</a:t>
            </a:r>
            <a:r>
              <a:rPr lang="en-US" sz="1400" b="0" dirty="0"/>
              <a:t> to the actual type to make it clearer what the type is. This is easy because your code editor can tell you what it is.</a:t>
            </a:r>
          </a:p>
        </p:txBody>
      </p:sp>
      <p:sp>
        <p:nvSpPr>
          <p:cNvPr id="8" name="TextBox 7">
            <a:extLst>
              <a:ext uri="{FF2B5EF4-FFF2-40B4-BE49-F238E27FC236}">
                <a16:creationId xmlns:a16="http://schemas.microsoft.com/office/drawing/2014/main" id="{616FC053-20CF-4829-BAF3-D2EB9E63F7DA}"/>
              </a:ext>
            </a:extLst>
          </p:cNvPr>
          <p:cNvSpPr txBox="1"/>
          <p:nvPr/>
        </p:nvSpPr>
        <p:spPr>
          <a:xfrm>
            <a:off x="360935" y="4172314"/>
            <a:ext cx="11450063" cy="954107"/>
          </a:xfrm>
          <a:prstGeom prst="rect">
            <a:avLst/>
          </a:prstGeom>
          <a:solidFill>
            <a:schemeClr val="tx1">
              <a:lumMod val="65000"/>
            </a:schemeClr>
          </a:solidFill>
        </p:spPr>
        <p:txBody>
          <a:bodyPr wrap="square">
            <a:spAutoFit/>
          </a:bodyPr>
          <a:lstStyle/>
          <a:p>
            <a:r>
              <a:rPr lang="en-US" sz="1400" dirty="0" err="1">
                <a:latin typeface="Courier New" panose="02070309020205020404" pitchFamily="49" charset="0"/>
                <a:cs typeface="Courier New" panose="02070309020205020404" pitchFamily="49" charset="0"/>
              </a:rPr>
              <a:t>IOrderedEnumerable</a:t>
            </a:r>
            <a:r>
              <a:rPr lang="en-US" sz="1400" dirty="0">
                <a:latin typeface="Courier New" panose="02070309020205020404" pitchFamily="49" charset="0"/>
                <a:cs typeface="Courier New" panose="02070309020205020404" pitchFamily="49" charset="0"/>
              </a:rPr>
              <a:t>&lt;string&gt; query = names</a:t>
            </a:r>
          </a:p>
          <a:p>
            <a:r>
              <a:rPr lang="en-US" sz="1400" dirty="0">
                <a:latin typeface="Courier New" panose="02070309020205020404" pitchFamily="49" charset="0"/>
                <a:cs typeface="Courier New" panose="02070309020205020404" pitchFamily="49" charset="0"/>
              </a:rPr>
              <a:t>  .Where(name =&gt;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 &gt;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OrderBy</a:t>
            </a:r>
            <a:r>
              <a:rPr lang="en-US" sz="1400" dirty="0">
                <a:latin typeface="Courier New" panose="02070309020205020404" pitchFamily="49" charset="0"/>
                <a:cs typeface="Courier New" panose="02070309020205020404" pitchFamily="49" charset="0"/>
              </a:rPr>
              <a:t>(name =&gt;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ThenBy</a:t>
            </a:r>
            <a:r>
              <a:rPr lang="en-US" sz="1400" dirty="0">
                <a:latin typeface="Courier New" panose="02070309020205020404" pitchFamily="49" charset="0"/>
                <a:cs typeface="Courier New" panose="02070309020205020404" pitchFamily="49" charset="0"/>
              </a:rPr>
              <a:t>(name =&gt; name);</a:t>
            </a:r>
          </a:p>
        </p:txBody>
      </p:sp>
    </p:spTree>
    <p:extLst>
      <p:ext uri="{BB962C8B-B14F-4D97-AF65-F5344CB8AC3E}">
        <p14:creationId xmlns:p14="http://schemas.microsoft.com/office/powerpoint/2010/main" val="151667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Filtering by Type</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6374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a:t>
            </a:r>
            <a:r>
              <a:rPr lang="en-US" sz="1400" b="0" dirty="0">
                <a:latin typeface="Courier New" panose="02070309020205020404" pitchFamily="49" charset="0"/>
                <a:cs typeface="Courier New" panose="02070309020205020404" pitchFamily="49" charset="0"/>
              </a:rPr>
              <a:t>Where</a:t>
            </a:r>
            <a:r>
              <a:rPr lang="en-US" sz="1400" b="0" dirty="0"/>
              <a:t> extension method is great for filtering by values, such as text and numbers</a:t>
            </a:r>
          </a:p>
          <a:p>
            <a:r>
              <a:rPr lang="en-US" sz="1400" b="0" dirty="0"/>
              <a:t>but what if the sequence contains multiple types, and you want to filter by a specific type and respect any inheritance hierarchy?</a:t>
            </a:r>
          </a:p>
          <a:p>
            <a:r>
              <a:rPr lang="en-US" sz="1400" b="0" dirty="0"/>
              <a:t>imagine that you have a sequence of exceptions: there are hundreds of exception types that form a complex hierarchy, as partially shown here</a:t>
            </a:r>
          </a:p>
        </p:txBody>
      </p:sp>
      <p:pic>
        <p:nvPicPr>
          <p:cNvPr id="3" name="Picture 2">
            <a:extLst>
              <a:ext uri="{FF2B5EF4-FFF2-40B4-BE49-F238E27FC236}">
                <a16:creationId xmlns:a16="http://schemas.microsoft.com/office/drawing/2014/main" id="{8C3EE74C-8545-4714-B76E-C715D8BE4348}"/>
              </a:ext>
            </a:extLst>
          </p:cNvPr>
          <p:cNvPicPr>
            <a:picLocks noChangeAspect="1"/>
          </p:cNvPicPr>
          <p:nvPr/>
        </p:nvPicPr>
        <p:blipFill>
          <a:blip r:embed="rId2"/>
          <a:stretch>
            <a:fillRect/>
          </a:stretch>
        </p:blipFill>
        <p:spPr>
          <a:xfrm>
            <a:off x="364507" y="3049981"/>
            <a:ext cx="11446494" cy="3207314"/>
          </a:xfrm>
          <a:prstGeom prst="rect">
            <a:avLst/>
          </a:prstGeom>
        </p:spPr>
      </p:pic>
    </p:spTree>
    <p:extLst>
      <p:ext uri="{BB962C8B-B14F-4D97-AF65-F5344CB8AC3E}">
        <p14:creationId xmlns:p14="http://schemas.microsoft.com/office/powerpoint/2010/main" val="186160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Filtering by Type</a:t>
            </a:r>
          </a:p>
        </p:txBody>
      </p:sp>
      <p:sp>
        <p:nvSpPr>
          <p:cNvPr id="8" name="TextBox 7">
            <a:extLst>
              <a:ext uri="{FF2B5EF4-FFF2-40B4-BE49-F238E27FC236}">
                <a16:creationId xmlns:a16="http://schemas.microsoft.com/office/drawing/2014/main" id="{4D373539-022B-4142-8F52-F6B273076D3A}"/>
              </a:ext>
            </a:extLst>
          </p:cNvPr>
          <p:cNvSpPr txBox="1"/>
          <p:nvPr/>
        </p:nvSpPr>
        <p:spPr>
          <a:xfrm>
            <a:off x="360937" y="876664"/>
            <a:ext cx="11450063" cy="4616648"/>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WriteLine("Filtering by type");</a:t>
            </a:r>
          </a:p>
          <a:p>
            <a:r>
              <a:rPr lang="en-US" sz="1400" dirty="0">
                <a:latin typeface="Courier New" panose="02070309020205020404" pitchFamily="49" charset="0"/>
                <a:cs typeface="Courier New" panose="02070309020205020404" pitchFamily="49" charset="0"/>
              </a:rPr>
              <a:t>List&lt;Exception&gt; exceptions = new()</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ArgumentException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SystemException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IndexOutOfRangeException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InvalidOperationException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NullReferenceException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InvalidCastException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OverflowException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DivideByZeroException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ApplicationException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IEnumerable</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ArithmeticException</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arithmeticExceptionsQuery</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exceptions.</a:t>
            </a:r>
            <a:r>
              <a:rPr lang="en-US" sz="1400" b="1" dirty="0" err="1">
                <a:latin typeface="Courier New" panose="02070309020205020404" pitchFamily="49" charset="0"/>
                <a:cs typeface="Courier New" panose="02070309020205020404" pitchFamily="49" charset="0"/>
              </a:rPr>
              <a:t>OfType</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ArithmeticException</a:t>
            </a: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foreach (</a:t>
            </a:r>
            <a:r>
              <a:rPr lang="en-US" sz="1400" dirty="0" err="1">
                <a:latin typeface="Courier New" panose="02070309020205020404" pitchFamily="49" charset="0"/>
                <a:cs typeface="Courier New" panose="02070309020205020404" pitchFamily="49" charset="0"/>
              </a:rPr>
              <a:t>ArithmeticException</a:t>
            </a:r>
            <a:r>
              <a:rPr lang="en-US" sz="1400" dirty="0">
                <a:latin typeface="Courier New" panose="02070309020205020404" pitchFamily="49" charset="0"/>
                <a:cs typeface="Courier New" panose="02070309020205020404" pitchFamily="49" charset="0"/>
              </a:rPr>
              <a:t> exception in </a:t>
            </a:r>
            <a:r>
              <a:rPr lang="en-US" sz="1400" dirty="0" err="1">
                <a:latin typeface="Courier New" panose="02070309020205020404" pitchFamily="49" charset="0"/>
                <a:cs typeface="Courier New" panose="02070309020205020404" pitchFamily="49" charset="0"/>
              </a:rPr>
              <a:t>arithmeticExceptionsQuery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WriteLine(exception);</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45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sets and bags using LINQ</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26837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sets are one of the most fundamental concepts in mathematics: </a:t>
            </a:r>
            <a:r>
              <a:rPr lang="en-US" sz="1400" dirty="0"/>
              <a:t>a set is a collection of one or more unique objects</a:t>
            </a:r>
            <a:endParaRPr lang="en-US" sz="1400" b="0" dirty="0"/>
          </a:p>
          <a:p>
            <a:r>
              <a:rPr lang="en-US" sz="1400" b="0" dirty="0"/>
              <a:t>a multiset, aka </a:t>
            </a:r>
            <a:r>
              <a:rPr lang="en-US" sz="1400" dirty="0"/>
              <a:t>bag</a:t>
            </a:r>
            <a:r>
              <a:rPr lang="en-US" sz="1400" b="0" dirty="0"/>
              <a:t>, is a </a:t>
            </a:r>
            <a:r>
              <a:rPr lang="en-US" sz="1400" dirty="0"/>
              <a:t>collection of one or more objects that can have duplicates</a:t>
            </a:r>
          </a:p>
          <a:p>
            <a:r>
              <a:rPr lang="en-US" sz="1400" b="0" dirty="0"/>
              <a:t>You might remember being taught about Venn diagrams in school. Common set operations include the intersect or union between sets.</a:t>
            </a:r>
          </a:p>
          <a:p>
            <a:r>
              <a:rPr lang="en-US" sz="1400" b="0" dirty="0"/>
              <a:t>Let’s have a look at an example…</a:t>
            </a:r>
          </a:p>
        </p:txBody>
      </p:sp>
    </p:spTree>
    <p:extLst>
      <p:ext uri="{BB962C8B-B14F-4D97-AF65-F5344CB8AC3E}">
        <p14:creationId xmlns:p14="http://schemas.microsoft.com/office/powerpoint/2010/main" val="418948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sets and bags using LINQ</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259154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with </a:t>
            </a:r>
            <a:r>
              <a:rPr lang="en-US" sz="1400" b="0" dirty="0">
                <a:latin typeface="Courier New" panose="02070309020205020404" pitchFamily="49" charset="0"/>
                <a:cs typeface="Courier New" panose="02070309020205020404" pitchFamily="49" charset="0"/>
              </a:rPr>
              <a:t>Zip</a:t>
            </a:r>
            <a:r>
              <a:rPr lang="en-US" sz="1400" b="0" dirty="0"/>
              <a:t>, if there are unequal numbers of items in the two sequences, then some items will not have a matching partner.</a:t>
            </a:r>
          </a:p>
          <a:p>
            <a:r>
              <a:rPr lang="en-US" sz="1400" b="0" dirty="0"/>
              <a:t>those without a partner, like Jared, will not be included in the result.</a:t>
            </a:r>
          </a:p>
          <a:p>
            <a:endParaRPr lang="en-US" sz="1400" b="0" dirty="0"/>
          </a:p>
          <a:p>
            <a:r>
              <a:rPr lang="en-US" sz="1400" b="0" dirty="0"/>
              <a:t>for the </a:t>
            </a:r>
            <a:r>
              <a:rPr lang="en-US" sz="1400" b="0" dirty="0" err="1">
                <a:latin typeface="Courier New" panose="02070309020205020404" pitchFamily="49" charset="0"/>
                <a:cs typeface="Courier New" panose="02070309020205020404" pitchFamily="49" charset="0"/>
              </a:rPr>
              <a:t>DistinctBy</a:t>
            </a:r>
            <a:r>
              <a:rPr lang="en-US" sz="1400" b="0" dirty="0"/>
              <a:t> example, instead of removing duplicates by comparing the whole name, we define a lambda key selector to remove duplicates by comparing, for example, the first two characters (Jared is removed because Jack already is a name that starts with Ja)</a:t>
            </a:r>
          </a:p>
        </p:txBody>
      </p:sp>
    </p:spTree>
    <p:extLst>
      <p:ext uri="{BB962C8B-B14F-4D97-AF65-F5344CB8AC3E}">
        <p14:creationId xmlns:p14="http://schemas.microsoft.com/office/powerpoint/2010/main" val="240034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6374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we have looked at LINQ queries that filter and sort, but none that change the shape of the items in the sequence</a:t>
            </a:r>
          </a:p>
          <a:p>
            <a:r>
              <a:rPr lang="en-US" sz="1400" b="0" dirty="0"/>
              <a:t>this is called </a:t>
            </a:r>
            <a:r>
              <a:rPr lang="en-US" sz="1400" dirty="0"/>
              <a:t>projection</a:t>
            </a:r>
            <a:r>
              <a:rPr lang="en-US" sz="1400" b="0" dirty="0"/>
              <a:t> because it's about projecting items of one shape into another shape</a:t>
            </a:r>
          </a:p>
          <a:p>
            <a:r>
              <a:rPr lang="en-US" sz="1400" b="0" dirty="0"/>
              <a:t>to learn about projection, it is best to have some more complex types to work with, i.e. by using a database</a:t>
            </a:r>
          </a:p>
        </p:txBody>
      </p:sp>
    </p:spTree>
    <p:extLst>
      <p:ext uri="{BB962C8B-B14F-4D97-AF65-F5344CB8AC3E}">
        <p14:creationId xmlns:p14="http://schemas.microsoft.com/office/powerpoint/2010/main" val="397319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Query</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err="1">
                <a:latin typeface="Courier New" panose="02070309020205020404" pitchFamily="49" charset="0"/>
                <a:cs typeface="Courier New" panose="02070309020205020404" pitchFamily="49" charset="0"/>
              </a:rPr>
              <a:t>DbSet</a:t>
            </a:r>
            <a:r>
              <a:rPr lang="en-US" sz="1600" b="0" dirty="0">
                <a:latin typeface="Courier New" panose="02070309020205020404" pitchFamily="49" charset="0"/>
                <a:cs typeface="Courier New" panose="02070309020205020404" pitchFamily="49" charset="0"/>
              </a:rPr>
              <a:t>&lt;T&gt; </a:t>
            </a:r>
            <a:r>
              <a:rPr lang="en-US" sz="1600" b="0" dirty="0"/>
              <a:t>implements </a:t>
            </a:r>
            <a:r>
              <a:rPr lang="en-US" sz="1600" b="0" dirty="0" err="1">
                <a:latin typeface="Courier New" panose="02070309020205020404" pitchFamily="49" charset="0"/>
                <a:cs typeface="Courier New" panose="02070309020205020404" pitchFamily="49" charset="0"/>
              </a:rPr>
              <a:t>IEnumerable</a:t>
            </a:r>
            <a:r>
              <a:rPr lang="en-US" sz="1600" b="0" dirty="0">
                <a:latin typeface="Courier New" panose="02070309020205020404" pitchFamily="49" charset="0"/>
                <a:cs typeface="Courier New" panose="02070309020205020404" pitchFamily="49" charset="0"/>
              </a:rPr>
              <a:t>&lt;T&gt;, </a:t>
            </a:r>
            <a:r>
              <a:rPr lang="en-US" sz="1600" b="0" dirty="0"/>
              <a:t>so LINQ can be used to query and manipulate collections of entities in models built for EF Core.</a:t>
            </a:r>
          </a:p>
          <a:p>
            <a:r>
              <a:rPr lang="en-US" sz="1600" b="0" dirty="0"/>
              <a:t>Actually,</a:t>
            </a:r>
          </a:p>
          <a:p>
            <a:pPr marL="285750" indent="-285750">
              <a:buFont typeface="Arial" panose="020B0604020202020204" pitchFamily="34" charset="0"/>
              <a:buChar char="•"/>
            </a:pPr>
            <a:r>
              <a:rPr lang="en-US" sz="1600" b="0" dirty="0"/>
              <a:t>I should say </a:t>
            </a:r>
            <a:r>
              <a:rPr lang="en-US" sz="1600" b="0" dirty="0" err="1">
                <a:latin typeface="Courier New" panose="02070309020205020404" pitchFamily="49" charset="0"/>
                <a:cs typeface="Courier New" panose="02070309020205020404" pitchFamily="49" charset="0"/>
              </a:rPr>
              <a:t>TEntity</a:t>
            </a:r>
            <a:r>
              <a:rPr lang="en-US" sz="1600" b="0" dirty="0"/>
              <a:t> instead of </a:t>
            </a:r>
            <a:r>
              <a:rPr lang="en-US" sz="1600" b="0" dirty="0">
                <a:latin typeface="Courier New" panose="02070309020205020404" pitchFamily="49" charset="0"/>
                <a:cs typeface="Courier New" panose="02070309020205020404" pitchFamily="49" charset="0"/>
              </a:rPr>
              <a:t>T</a:t>
            </a:r>
            <a:r>
              <a:rPr lang="en-US" sz="1600" b="0" dirty="0"/>
              <a:t> but the name of this generic type has no functional effect</a:t>
            </a:r>
          </a:p>
          <a:p>
            <a:pPr marL="285750" indent="-285750">
              <a:buFont typeface="Arial" panose="020B0604020202020204" pitchFamily="34" charset="0"/>
              <a:buChar char="•"/>
            </a:pPr>
            <a:r>
              <a:rPr lang="en-US" sz="1600" b="0" dirty="0"/>
              <a:t>The only requirement is that </a:t>
            </a:r>
            <a:r>
              <a:rPr lang="en-US" sz="1600" dirty="0"/>
              <a:t>the type is a class</a:t>
            </a:r>
          </a:p>
          <a:p>
            <a:pPr marL="285750" indent="-285750">
              <a:buFont typeface="Arial" panose="020B0604020202020204" pitchFamily="34" charset="0"/>
              <a:buChar char="•"/>
            </a:pPr>
            <a:r>
              <a:rPr lang="en-US" sz="1600" b="0" dirty="0"/>
              <a:t>The name just indicates the class is expected to be an entity model</a:t>
            </a:r>
          </a:p>
        </p:txBody>
      </p:sp>
    </p:spTree>
    <p:extLst>
      <p:ext uri="{BB962C8B-B14F-4D97-AF65-F5344CB8AC3E}">
        <p14:creationId xmlns:p14="http://schemas.microsoft.com/office/powerpoint/2010/main" val="173031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04497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Querying and Manipulating Data Using LINQ</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Introduction</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47649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LINQ stands for Language </a:t>
            </a:r>
            <a:r>
              <a:rPr lang="en-US" sz="1600" b="0" dirty="0" err="1"/>
              <a:t>INtegrated</a:t>
            </a:r>
            <a:r>
              <a:rPr lang="en-US" sz="1600" b="0" dirty="0"/>
              <a:t> Query expressions</a:t>
            </a:r>
          </a:p>
          <a:p>
            <a:r>
              <a:rPr lang="en-US" sz="1600" b="0" dirty="0"/>
              <a:t>LINQ is a set of language extensions that add the ability to work with sequences of items and then filter, sort, and project them into different outputs</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4567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Query</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2788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a LINQ sequence implement </a:t>
            </a:r>
            <a:r>
              <a:rPr lang="en-US" sz="1600" b="0" dirty="0" err="1">
                <a:latin typeface="Courier New" panose="02070309020205020404" pitchFamily="49" charset="0"/>
                <a:cs typeface="Courier New" panose="02070309020205020404" pitchFamily="49" charset="0"/>
              </a:rPr>
              <a:t>IQueryable</a:t>
            </a:r>
            <a:r>
              <a:rPr lang="en-US" sz="1600" b="0" dirty="0">
                <a:latin typeface="Courier New" panose="02070309020205020404" pitchFamily="49" charset="0"/>
                <a:cs typeface="Courier New" panose="02070309020205020404" pitchFamily="49" charset="0"/>
              </a:rPr>
              <a:t>&lt;T&gt;</a:t>
            </a:r>
            <a:r>
              <a:rPr lang="en-US" sz="1600" b="0" dirty="0"/>
              <a:t> (or </a:t>
            </a:r>
            <a:r>
              <a:rPr lang="en-US" sz="1600" b="0" dirty="0" err="1">
                <a:latin typeface="Courier New" panose="02070309020205020404" pitchFamily="49" charset="0"/>
                <a:cs typeface="Courier New" panose="02070309020205020404" pitchFamily="49" charset="0"/>
              </a:rPr>
              <a:t>IOrderedQueryable</a:t>
            </a:r>
            <a:r>
              <a:rPr lang="en-US" sz="1600" b="0" dirty="0">
                <a:latin typeface="Courier New" panose="02070309020205020404" pitchFamily="49" charset="0"/>
                <a:cs typeface="Courier New" panose="02070309020205020404" pitchFamily="49" charset="0"/>
              </a:rPr>
              <a:t>&lt;T&gt; </a:t>
            </a:r>
            <a:r>
              <a:rPr lang="en-US" sz="1600" b="0" dirty="0"/>
              <a:t>after a call to an ordering LINQ method) instead of </a:t>
            </a:r>
            <a:r>
              <a:rPr lang="en-US" sz="1600" b="0" dirty="0" err="1">
                <a:latin typeface="Courier New" panose="02070309020205020404" pitchFamily="49" charset="0"/>
                <a:cs typeface="Courier New" panose="02070309020205020404" pitchFamily="49" charset="0"/>
              </a:rPr>
              <a:t>IEnumerable</a:t>
            </a:r>
            <a:r>
              <a:rPr lang="en-US" sz="1600" b="0" dirty="0">
                <a:latin typeface="Courier New" panose="02070309020205020404" pitchFamily="49" charset="0"/>
                <a:cs typeface="Courier New" panose="02070309020205020404" pitchFamily="49" charset="0"/>
              </a:rPr>
              <a:t>&lt;T&gt; </a:t>
            </a:r>
            <a:r>
              <a:rPr lang="en-US" sz="1600" b="0" dirty="0"/>
              <a:t>or </a:t>
            </a:r>
            <a:r>
              <a:rPr lang="en-US" sz="1600" b="0" dirty="0" err="1">
                <a:latin typeface="Courier New" panose="02070309020205020404" pitchFamily="49" charset="0"/>
                <a:cs typeface="Courier New" panose="02070309020205020404" pitchFamily="49" charset="0"/>
              </a:rPr>
              <a:t>IOrderedEnumerable</a:t>
            </a:r>
            <a:r>
              <a:rPr lang="en-US" sz="1600" b="0" dirty="0">
                <a:latin typeface="Courier New" panose="02070309020205020404" pitchFamily="49" charset="0"/>
                <a:cs typeface="Courier New" panose="02070309020205020404" pitchFamily="49" charset="0"/>
              </a:rPr>
              <a:t>&lt;T&gt;</a:t>
            </a:r>
            <a:endParaRPr lang="en-US" sz="1600" b="0" dirty="0"/>
          </a:p>
          <a:p>
            <a:pPr marL="285750" indent="-285750">
              <a:buFont typeface="Arial" panose="020B0604020202020204" pitchFamily="34" charset="0"/>
              <a:buChar char="•"/>
            </a:pPr>
            <a:r>
              <a:rPr lang="en-US" sz="1600" b="0" dirty="0"/>
              <a:t>this is an indication that we are using a LINQ provider that builds the query in memory using expression trees:</a:t>
            </a:r>
            <a:br>
              <a:rPr lang="en-US" sz="1600" b="0" dirty="0"/>
            </a:br>
            <a:r>
              <a:rPr lang="en-US" sz="1600" b="0" dirty="0"/>
              <a:t>they represent code in a tree-like data structure and enable the creation of dynamic queries, which is useful for building LINQ queries for external data providers like SQLite</a:t>
            </a:r>
          </a:p>
          <a:p>
            <a:endParaRPr lang="en-US" sz="1600" b="0" dirty="0"/>
          </a:p>
          <a:p>
            <a:r>
              <a:rPr lang="en-US" sz="1600" b="0" dirty="0"/>
              <a:t>a LINQ expression will be converted into another query language, such as SQL</a:t>
            </a:r>
          </a:p>
          <a:p>
            <a:endParaRPr lang="en-US" sz="1600" b="0" dirty="0"/>
          </a:p>
          <a:p>
            <a:r>
              <a:rPr lang="en-US" sz="1600" b="0" dirty="0"/>
              <a:t>enumerating the query with </a:t>
            </a:r>
            <a:r>
              <a:rPr lang="en-US" sz="1600" b="0" dirty="0">
                <a:latin typeface="Courier New" panose="02070309020205020404" pitchFamily="49" charset="0"/>
                <a:cs typeface="Courier New" panose="02070309020205020404" pitchFamily="49" charset="0"/>
              </a:rPr>
              <a:t>foreach</a:t>
            </a:r>
            <a:r>
              <a:rPr lang="en-US" sz="1600" b="0" dirty="0"/>
              <a:t> or calling a method such as </a:t>
            </a:r>
            <a:r>
              <a:rPr lang="en-US" sz="1600" b="0" dirty="0" err="1">
                <a:latin typeface="Courier New" panose="02070309020205020404" pitchFamily="49" charset="0"/>
                <a:cs typeface="Courier New" panose="02070309020205020404" pitchFamily="49" charset="0"/>
              </a:rPr>
              <a:t>ToArray</a:t>
            </a:r>
            <a:r>
              <a:rPr lang="en-US" sz="1600" b="0" dirty="0"/>
              <a:t> will force the execution of the query and materialize the results</a:t>
            </a:r>
          </a:p>
        </p:txBody>
      </p:sp>
    </p:spTree>
    <p:extLst>
      <p:ext uri="{BB962C8B-B14F-4D97-AF65-F5344CB8AC3E}">
        <p14:creationId xmlns:p14="http://schemas.microsoft.com/office/powerpoint/2010/main" val="382874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Projecting sequences into new types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C# 3.0 and later allow instances of </a:t>
            </a:r>
            <a:r>
              <a:rPr lang="en-US" sz="1600" dirty="0"/>
              <a:t>anonymous types </a:t>
            </a:r>
            <a:r>
              <a:rPr lang="en-US" sz="1600" b="0" dirty="0"/>
              <a:t>to be instantiated using the </a:t>
            </a:r>
            <a:r>
              <a:rPr lang="en-US" sz="1600" b="0" dirty="0">
                <a:latin typeface="Courier New" panose="02070309020205020404" pitchFamily="49" charset="0"/>
                <a:cs typeface="Courier New" panose="02070309020205020404" pitchFamily="49" charset="0"/>
              </a:rPr>
              <a:t>var</a:t>
            </a:r>
            <a:r>
              <a:rPr lang="en-US" sz="1600" b="0" dirty="0"/>
              <a:t> keyword</a:t>
            </a:r>
          </a:p>
        </p:txBody>
      </p:sp>
      <p:sp>
        <p:nvSpPr>
          <p:cNvPr id="8" name="TextBox 7">
            <a:extLst>
              <a:ext uri="{FF2B5EF4-FFF2-40B4-BE49-F238E27FC236}">
                <a16:creationId xmlns:a16="http://schemas.microsoft.com/office/drawing/2014/main" id="{46E91FDA-713C-48F9-987C-BBBD32A6FCA8}"/>
              </a:ext>
            </a:extLst>
          </p:cNvPr>
          <p:cNvSpPr txBox="1"/>
          <p:nvPr/>
        </p:nvSpPr>
        <p:spPr>
          <a:xfrm>
            <a:off x="360936" y="1592336"/>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var </a:t>
            </a:r>
            <a:r>
              <a:rPr lang="en-US" sz="1400" dirty="0" err="1">
                <a:latin typeface="Courier New" panose="02070309020205020404" pitchFamily="49" charset="0"/>
                <a:cs typeface="Courier New" panose="02070309020205020404" pitchFamily="49" charset="0"/>
              </a:rPr>
              <a:t>anonymouslyTypedObject</a:t>
            </a:r>
            <a:r>
              <a:rPr lang="en-US" sz="1400" dirty="0">
                <a:latin typeface="Courier New" panose="02070309020205020404" pitchFamily="49" charset="0"/>
                <a:cs typeface="Courier New" panose="02070309020205020404" pitchFamily="49" charset="0"/>
              </a:rPr>
              <a:t> = new</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Name = "Michael Jordan",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DateOfBirth</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(year: 1964, month: 6, day: 19)</a:t>
            </a:r>
          </a:p>
          <a:p>
            <a:r>
              <a:rPr lang="en-US" sz="14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3C38F8E4-3226-404D-AAA4-27073FD20A71}"/>
              </a:ext>
            </a:extLst>
          </p:cNvPr>
          <p:cNvSpPr txBox="1"/>
          <p:nvPr/>
        </p:nvSpPr>
        <p:spPr>
          <a:xfrm>
            <a:off x="360936" y="2923698"/>
            <a:ext cx="11450062"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did not specify a type -&gt; the compiler infers an anonymous type from the setting of two properties named </a:t>
            </a:r>
            <a:r>
              <a:rPr lang="en-US" dirty="0">
                <a:latin typeface="Courier New" panose="02070309020205020404" pitchFamily="49" charset="0"/>
                <a:cs typeface="Courier New" panose="02070309020205020404" pitchFamily="49" charset="0"/>
              </a:rPr>
              <a:t>Name</a:t>
            </a:r>
            <a:r>
              <a:rPr lang="en-US" dirty="0">
                <a:latin typeface="Arial" panose="020B0604020202020204" pitchFamily="34" charset="0"/>
                <a:cs typeface="Arial" panose="020B0604020202020204" pitchFamily="34" charset="0"/>
              </a:rPr>
              <a:t> and </a:t>
            </a:r>
            <a:r>
              <a:rPr lang="en-US" dirty="0" err="1">
                <a:latin typeface="Courier New" panose="02070309020205020404" pitchFamily="49" charset="0"/>
                <a:cs typeface="Courier New" panose="02070309020205020404" pitchFamily="49" charset="0"/>
              </a:rPr>
              <a:t>DateOfBirth</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compiler can infer the types of the two properties from the values assigned: a literal string and a new instance of a date/time value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is useful when writing LINQ queries to project an existing type into a new type without having to explicitly define the new type</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since the type is anonymous, this can only work with var-declared local variables</a:t>
            </a:r>
          </a:p>
        </p:txBody>
      </p:sp>
    </p:spTree>
    <p:extLst>
      <p:ext uri="{BB962C8B-B14F-4D97-AF65-F5344CB8AC3E}">
        <p14:creationId xmlns:p14="http://schemas.microsoft.com/office/powerpoint/2010/main" val="33088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Joining and grouping sequences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90954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There are two extension methods for joining and grouping:</a:t>
            </a:r>
          </a:p>
          <a:p>
            <a:pPr marL="285750" indent="-285750">
              <a:buFont typeface="Arial" panose="020B0604020202020204" pitchFamily="34" charset="0"/>
              <a:buChar char="•"/>
            </a:pPr>
            <a:r>
              <a:rPr lang="en-US" sz="1600" dirty="0"/>
              <a:t>Join</a:t>
            </a:r>
            <a:r>
              <a:rPr lang="en-US" sz="1600" b="0" dirty="0"/>
              <a:t>: this method has four parameters: </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the sequence that you want to join with</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the property or properties on the </a:t>
            </a:r>
            <a:r>
              <a:rPr lang="en-US" sz="1600" b="1" dirty="0">
                <a:latin typeface="Arial" panose="020B0604020202020204" pitchFamily="34" charset="0"/>
                <a:cs typeface="Arial" panose="020B0604020202020204" pitchFamily="34" charset="0"/>
              </a:rPr>
              <a:t>left</a:t>
            </a:r>
            <a:r>
              <a:rPr lang="en-US" sz="1600" b="0" dirty="0">
                <a:latin typeface="Arial" panose="020B0604020202020204" pitchFamily="34" charset="0"/>
                <a:cs typeface="Arial" panose="020B0604020202020204" pitchFamily="34" charset="0"/>
              </a:rPr>
              <a:t> sequence to match on</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the property or properties on the </a:t>
            </a:r>
            <a:r>
              <a:rPr lang="en-US" sz="1600" b="1" dirty="0">
                <a:latin typeface="Arial" panose="020B0604020202020204" pitchFamily="34" charset="0"/>
                <a:cs typeface="Arial" panose="020B0604020202020204" pitchFamily="34" charset="0"/>
              </a:rPr>
              <a:t>right</a:t>
            </a:r>
            <a:r>
              <a:rPr lang="en-US" sz="1600" b="0" dirty="0">
                <a:latin typeface="Arial" panose="020B0604020202020204" pitchFamily="34" charset="0"/>
                <a:cs typeface="Arial" panose="020B0604020202020204" pitchFamily="34" charset="0"/>
              </a:rPr>
              <a:t> sequence to match on</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a projection.</a:t>
            </a:r>
          </a:p>
          <a:p>
            <a:pPr marL="285750" indent="-285750">
              <a:buFont typeface="Arial" panose="020B0604020202020204" pitchFamily="34" charset="0"/>
              <a:buChar char="•"/>
            </a:pPr>
            <a:r>
              <a:rPr lang="en-US" sz="1600" dirty="0" err="1"/>
              <a:t>GroupJoin</a:t>
            </a:r>
            <a:r>
              <a:rPr lang="en-US" sz="1600" b="0" dirty="0"/>
              <a:t>: This method has the same parameters, but it combines the matches into a group object with a </a:t>
            </a:r>
            <a:r>
              <a:rPr lang="en-US" sz="1600" b="0" dirty="0">
                <a:latin typeface="Courier New" panose="02070309020205020404" pitchFamily="49" charset="0"/>
                <a:cs typeface="Courier New" panose="02070309020205020404" pitchFamily="49" charset="0"/>
              </a:rPr>
              <a:t>Key</a:t>
            </a:r>
            <a:r>
              <a:rPr lang="en-US" sz="1600" b="0" dirty="0"/>
              <a:t> property for the matching value and an </a:t>
            </a:r>
            <a:r>
              <a:rPr lang="en-US" sz="1600" b="0" dirty="0" err="1">
                <a:latin typeface="Courier New" panose="02070309020205020404" pitchFamily="49" charset="0"/>
                <a:cs typeface="Courier New" panose="02070309020205020404" pitchFamily="49" charset="0"/>
              </a:rPr>
              <a:t>IEnumerable</a:t>
            </a:r>
            <a:r>
              <a:rPr lang="en-US" sz="1600" b="0" dirty="0">
                <a:latin typeface="Courier New" panose="02070309020205020404" pitchFamily="49" charset="0"/>
                <a:cs typeface="Courier New" panose="02070309020205020404" pitchFamily="49" charset="0"/>
              </a:rPr>
              <a:t>&lt;T&gt; </a:t>
            </a:r>
            <a:r>
              <a:rPr lang="en-US" sz="1600" b="0" dirty="0"/>
              <a:t>type for the multiple matches.</a:t>
            </a:r>
          </a:p>
          <a:p>
            <a:r>
              <a:rPr lang="en-US" sz="1600" b="0" dirty="0"/>
              <a:t>NOTE: not all LINQ extension methods can be converted from </a:t>
            </a:r>
            <a:r>
              <a:rPr lang="en-US" sz="1600" dirty="0"/>
              <a:t>expression trees </a:t>
            </a:r>
            <a:r>
              <a:rPr lang="en-US" sz="1600" b="0" dirty="0"/>
              <a:t>into some other query syntax like SQL:</a:t>
            </a:r>
            <a:br>
              <a:rPr lang="en-US" sz="1600" b="0" dirty="0"/>
            </a:br>
            <a:r>
              <a:rPr lang="en-US" sz="1600" b="0" dirty="0"/>
              <a:t>in these cases, we can convert from </a:t>
            </a:r>
            <a:r>
              <a:rPr lang="en-US" sz="1600" b="0" dirty="0" err="1">
                <a:latin typeface="Courier New" panose="02070309020205020404" pitchFamily="49" charset="0"/>
                <a:cs typeface="Courier New" panose="02070309020205020404" pitchFamily="49" charset="0"/>
              </a:rPr>
              <a:t>IQueryable</a:t>
            </a:r>
            <a:r>
              <a:rPr lang="en-US" sz="1600" b="0" dirty="0">
                <a:latin typeface="Courier New" panose="02070309020205020404" pitchFamily="49" charset="0"/>
                <a:cs typeface="Courier New" panose="02070309020205020404" pitchFamily="49" charset="0"/>
              </a:rPr>
              <a:t>&lt;T&gt; </a:t>
            </a:r>
            <a:r>
              <a:rPr lang="en-US" sz="1600" b="0" dirty="0"/>
              <a:t>to </a:t>
            </a:r>
            <a:r>
              <a:rPr lang="en-US" sz="1600" b="0" dirty="0" err="1">
                <a:latin typeface="Courier New" panose="02070309020205020404" pitchFamily="49" charset="0"/>
                <a:cs typeface="Courier New" panose="02070309020205020404" pitchFamily="49" charset="0"/>
              </a:rPr>
              <a:t>IEnumerable</a:t>
            </a:r>
            <a:r>
              <a:rPr lang="en-US" sz="1600" b="0" dirty="0">
                <a:latin typeface="Courier New" panose="02070309020205020404" pitchFamily="49" charset="0"/>
                <a:cs typeface="Courier New" panose="02070309020205020404" pitchFamily="49" charset="0"/>
              </a:rPr>
              <a:t>&lt;T&gt; </a:t>
            </a:r>
            <a:r>
              <a:rPr lang="en-US" sz="1600" b="0" dirty="0"/>
              <a:t>by calling the </a:t>
            </a:r>
            <a:r>
              <a:rPr lang="en-US" sz="1600" b="0" dirty="0" err="1">
                <a:latin typeface="Courier New" panose="02070309020205020404" pitchFamily="49" charset="0"/>
                <a:cs typeface="Courier New" panose="02070309020205020404" pitchFamily="49" charset="0"/>
              </a:rPr>
              <a:t>AsEnumerable</a:t>
            </a:r>
            <a:r>
              <a:rPr lang="en-US" sz="1600" b="0" dirty="0"/>
              <a:t> method, which forces query processing to use </a:t>
            </a:r>
            <a:r>
              <a:rPr lang="en-US" sz="1600" dirty="0"/>
              <a:t>LINQ to EF Core </a:t>
            </a:r>
            <a:r>
              <a:rPr lang="en-US" sz="1600" b="0" dirty="0"/>
              <a:t>only to bring the data into the application and then use </a:t>
            </a:r>
            <a:r>
              <a:rPr lang="en-US" sz="1600" dirty="0"/>
              <a:t>LINQ to Objects </a:t>
            </a:r>
            <a:r>
              <a:rPr lang="en-US" sz="1600" b="0" dirty="0"/>
              <a:t>to execute more complex processing in memory. But, often, this is less efficient</a:t>
            </a:r>
          </a:p>
        </p:txBody>
      </p:sp>
    </p:spTree>
    <p:extLst>
      <p:ext uri="{BB962C8B-B14F-4D97-AF65-F5344CB8AC3E}">
        <p14:creationId xmlns:p14="http://schemas.microsoft.com/office/powerpoint/2010/main" val="325052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Aggregating sequences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385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a:t>There are LINQ extension methods to perform aggregation functions:</a:t>
            </a:r>
          </a:p>
        </p:txBody>
      </p:sp>
      <p:sp>
        <p:nvSpPr>
          <p:cNvPr id="8" name="TextBox 7">
            <a:extLst>
              <a:ext uri="{FF2B5EF4-FFF2-40B4-BE49-F238E27FC236}">
                <a16:creationId xmlns:a16="http://schemas.microsoft.com/office/drawing/2014/main" id="{8ED89A38-85B2-4CA6-9707-F367231DD468}"/>
              </a:ext>
            </a:extLst>
          </p:cNvPr>
          <p:cNvSpPr txBox="1"/>
          <p:nvPr/>
        </p:nvSpPr>
        <p:spPr>
          <a:xfrm>
            <a:off x="360936" y="2835933"/>
            <a:ext cx="11450063"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MySkills</a:t>
            </a:r>
            <a:r>
              <a:rPr lang="en-US" sz="1400" dirty="0">
                <a:latin typeface="Courier New" panose="02070309020205020404" pitchFamily="49" charset="0"/>
                <a:cs typeface="Courier New" panose="02070309020205020404" pitchFamily="49" charset="0"/>
              </a:rPr>
              <a:t> = {  </a:t>
            </a:r>
          </a:p>
          <a:p>
            <a:r>
              <a:rPr lang="en-US" sz="1400" dirty="0">
                <a:latin typeface="Courier New" panose="02070309020205020404" pitchFamily="49" charset="0"/>
                <a:cs typeface="Courier New" panose="02070309020205020404" pitchFamily="49" charset="0"/>
              </a:rPr>
              <a:t>                "C#.",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DotNet</a:t>
            </a:r>
            <a:r>
              <a:rPr lang="en-US" sz="1400" dirty="0">
                <a:latin typeface="Courier New" panose="02070309020205020404" pitchFamily="49" charset="0"/>
                <a:cs typeface="Courier New" panose="02070309020205020404" pitchFamily="49" charset="0"/>
              </a:rPr>
              <a:t> 6",  </a:t>
            </a:r>
          </a:p>
          <a:p>
            <a:r>
              <a:rPr lang="en-US" sz="1400" dirty="0">
                <a:latin typeface="Courier New" panose="02070309020205020404" pitchFamily="49" charset="0"/>
                <a:cs typeface="Courier New" panose="02070309020205020404" pitchFamily="49" charset="0"/>
              </a:rPr>
              <a:t>                "MVC",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Linq</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EntityFramework</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var </a:t>
            </a:r>
            <a:r>
              <a:rPr lang="en-US" sz="1400" dirty="0" err="1">
                <a:latin typeface="Courier New" panose="02070309020205020404" pitchFamily="49" charset="0"/>
                <a:cs typeface="Courier New" panose="02070309020205020404" pitchFamily="49" charset="0"/>
              </a:rPr>
              <a:t>commaSeperatedString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MySkills.Aggregate</a:t>
            </a:r>
            <a:r>
              <a:rPr lang="en-US" sz="1400" dirty="0">
                <a:latin typeface="Courier New" panose="02070309020205020404" pitchFamily="49" charset="0"/>
                <a:cs typeface="Courier New" panose="02070309020205020404" pitchFamily="49" charset="0"/>
              </a:rPr>
              <a:t>((s1, s2) =&gt; s1 + ", " + s2);  </a:t>
            </a:r>
          </a:p>
          <a:p>
            <a:r>
              <a:rPr lang="en-US" sz="1400" dirty="0" err="1">
                <a:latin typeface="Courier New" panose="02070309020205020404" pitchFamily="49" charset="0"/>
                <a:cs typeface="Courier New" panose="02070309020205020404" pitchFamily="49" charset="0"/>
              </a:rPr>
              <a:t>Console.WriteLine</a:t>
            </a:r>
            <a:r>
              <a:rPr lang="en-US" sz="1400" dirty="0">
                <a:latin typeface="Courier New" panose="02070309020205020404" pitchFamily="49" charset="0"/>
                <a:cs typeface="Courier New" panose="02070309020205020404" pitchFamily="49" charset="0"/>
              </a:rPr>
              <a:t>("Aggregate : " + </a:t>
            </a:r>
            <a:r>
              <a:rPr lang="en-US" sz="1400" dirty="0" err="1">
                <a:latin typeface="Courier New" panose="02070309020205020404" pitchFamily="49" charset="0"/>
                <a:cs typeface="Courier New" panose="02070309020205020404" pitchFamily="49" charset="0"/>
              </a:rPr>
              <a:t>commaSeperatedString</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displays</a:t>
            </a:r>
          </a:p>
          <a:p>
            <a:r>
              <a:rPr lang="en-US" sz="1400" dirty="0">
                <a:latin typeface="Courier New" panose="02070309020205020404" pitchFamily="49" charset="0"/>
                <a:cs typeface="Courier New" panose="02070309020205020404" pitchFamily="49" charset="0"/>
              </a:rPr>
              <a:t>Aggregate : C#, </a:t>
            </a:r>
            <a:r>
              <a:rPr lang="en-US" sz="1400" dirty="0" err="1">
                <a:latin typeface="Courier New" panose="02070309020205020404" pitchFamily="49" charset="0"/>
                <a:cs typeface="Courier New" panose="02070309020205020404" pitchFamily="49" charset="0"/>
              </a:rPr>
              <a:t>DotNet</a:t>
            </a:r>
            <a:r>
              <a:rPr lang="en-US" sz="1400" dirty="0">
                <a:latin typeface="Courier New" panose="02070309020205020404" pitchFamily="49" charset="0"/>
                <a:cs typeface="Courier New" panose="02070309020205020404" pitchFamily="49" charset="0"/>
              </a:rPr>
              <a:t> 6, MVC, </a:t>
            </a:r>
            <a:r>
              <a:rPr lang="en-US" sz="1400" dirty="0" err="1">
                <a:latin typeface="Courier New" panose="02070309020205020404" pitchFamily="49" charset="0"/>
                <a:cs typeface="Courier New" panose="02070309020205020404" pitchFamily="49" charset="0"/>
              </a:rPr>
              <a:t>Linq</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EntityFramework</a:t>
            </a:r>
            <a:endParaRPr lang="en-US" sz="14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E12AA29-E29A-45C1-94AF-0D50524EACC2}"/>
              </a:ext>
            </a:extLst>
          </p:cNvPr>
          <p:cNvSpPr txBox="1"/>
          <p:nvPr/>
        </p:nvSpPr>
        <p:spPr>
          <a:xfrm>
            <a:off x="3971925" y="1538066"/>
            <a:ext cx="6096000" cy="923330"/>
          </a:xfrm>
          <a:prstGeom prst="rect">
            <a:avLst/>
          </a:prstGeom>
          <a:noFill/>
        </p:spPr>
        <p:txBody>
          <a:bodyPr wrap="square">
            <a:spAutoFit/>
          </a:bodyPr>
          <a:lstStyle/>
          <a:p>
            <a:pPr marL="285750" indent="-285750">
              <a:buFont typeface="Arial" panose="020B0604020202020204" pitchFamily="34" charset="0"/>
              <a:buChar char="•"/>
            </a:pPr>
            <a:r>
              <a:rPr lang="it-IT" dirty="0" err="1">
                <a:latin typeface="Arial" panose="020B0604020202020204" pitchFamily="34" charset="0"/>
                <a:cs typeface="Arial" panose="020B0604020202020204" pitchFamily="34" charset="0"/>
              </a:rPr>
              <a:t>Average</a:t>
            </a:r>
            <a:endParaRPr lang="it-IT"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dirty="0">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it-IT" dirty="0" err="1">
                <a:latin typeface="Arial" panose="020B0604020202020204" pitchFamily="34" charset="0"/>
                <a:cs typeface="Arial" panose="020B0604020202020204" pitchFamily="34" charset="0"/>
              </a:rPr>
              <a:t>Count</a:t>
            </a:r>
            <a:endParaRPr lang="it-IT"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86ECC48-F4E2-4C9D-BAAD-52BD6009B637}"/>
              </a:ext>
            </a:extLst>
          </p:cNvPr>
          <p:cNvSpPr txBox="1"/>
          <p:nvPr/>
        </p:nvSpPr>
        <p:spPr>
          <a:xfrm>
            <a:off x="6086475" y="1525388"/>
            <a:ext cx="6096000" cy="923330"/>
          </a:xfrm>
          <a:prstGeom prst="rect">
            <a:avLst/>
          </a:prstGeom>
          <a:noFill/>
        </p:spPr>
        <p:txBody>
          <a:bodyPr wrap="square">
            <a:spAutoFit/>
          </a:bodyPr>
          <a:lstStyle/>
          <a:p>
            <a:pPr marL="285750" indent="-285750">
              <a:buFont typeface="Arial" panose="020B0604020202020204" pitchFamily="34" charset="0"/>
              <a:buChar char="•"/>
            </a:pPr>
            <a:r>
              <a:rPr lang="it-IT" dirty="0">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it-IT" dirty="0">
                <a:latin typeface="Arial" panose="020B0604020202020204" pitchFamily="34" charset="0"/>
                <a:cs typeface="Arial" panose="020B0604020202020204" pitchFamily="34" charset="0"/>
              </a:rPr>
              <a:t>Min</a:t>
            </a:r>
          </a:p>
          <a:p>
            <a:pPr marL="285750" indent="-285750">
              <a:buFont typeface="Arial" panose="020B0604020202020204" pitchFamily="34" charset="0"/>
              <a:buChar char="•"/>
            </a:pPr>
            <a:r>
              <a:rPr lang="it-IT" dirty="0">
                <a:latin typeface="Arial" panose="020B0604020202020204" pitchFamily="34" charset="0"/>
                <a:cs typeface="Arial" panose="020B0604020202020204" pitchFamily="34" charset="0"/>
              </a:rPr>
              <a:t>Aggregate</a:t>
            </a:r>
          </a:p>
        </p:txBody>
      </p:sp>
    </p:spTree>
    <p:extLst>
      <p:ext uri="{BB962C8B-B14F-4D97-AF65-F5344CB8AC3E}">
        <p14:creationId xmlns:p14="http://schemas.microsoft.com/office/powerpoint/2010/main" val="1693248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LINQ query comprehension syntax</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8477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a:t>C# 3.0 introduced some new language keywords in 2008 to make it easier for programmers with experience with SQL to write LINQ queries</a:t>
            </a:r>
          </a:p>
        </p:txBody>
      </p:sp>
      <p:sp>
        <p:nvSpPr>
          <p:cNvPr id="8" name="TextBox 7">
            <a:extLst>
              <a:ext uri="{FF2B5EF4-FFF2-40B4-BE49-F238E27FC236}">
                <a16:creationId xmlns:a16="http://schemas.microsoft.com/office/drawing/2014/main" id="{8ED89A38-85B2-4CA6-9707-F367231DD468}"/>
              </a:ext>
            </a:extLst>
          </p:cNvPr>
          <p:cNvSpPr txBox="1"/>
          <p:nvPr/>
        </p:nvSpPr>
        <p:spPr>
          <a:xfrm>
            <a:off x="360936" y="1747057"/>
            <a:ext cx="11450063"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string[] names = new[] { "Michael", "Pam", "Jim", "Dwight", "Angela", "Kevin", "Toby", "Creed"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To filter and sort the names, you could use extension methods and lambda expressions,     </a:t>
            </a:r>
          </a:p>
          <a:p>
            <a:r>
              <a:rPr lang="en-US" sz="1400" dirty="0">
                <a:latin typeface="Courier New" panose="02070309020205020404" pitchFamily="49" charset="0"/>
                <a:cs typeface="Courier New" panose="02070309020205020404" pitchFamily="49" charset="0"/>
              </a:rPr>
              <a:t>var query = names</a:t>
            </a:r>
          </a:p>
          <a:p>
            <a:r>
              <a:rPr lang="en-US" sz="1400" dirty="0">
                <a:latin typeface="Courier New" panose="02070309020205020404" pitchFamily="49" charset="0"/>
                <a:cs typeface="Courier New" panose="02070309020205020404" pitchFamily="49" charset="0"/>
              </a:rPr>
              <a:t>  .Where(name =&gt;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 &gt;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OrderBy</a:t>
            </a:r>
            <a:r>
              <a:rPr lang="en-US" sz="1400" dirty="0">
                <a:latin typeface="Courier New" panose="02070309020205020404" pitchFamily="49" charset="0"/>
                <a:cs typeface="Courier New" panose="02070309020205020404" pitchFamily="49" charset="0"/>
              </a:rPr>
              <a:t>(name =&gt;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ThenBy</a:t>
            </a:r>
            <a:r>
              <a:rPr lang="en-US" sz="1400" dirty="0">
                <a:latin typeface="Courier New" panose="02070309020205020404" pitchFamily="49" charset="0"/>
                <a:cs typeface="Courier New" panose="02070309020205020404" pitchFamily="49" charset="0"/>
              </a:rPr>
              <a:t>(name =&gt; name);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Or you could achieve the same results by using query comprehension syntax</a:t>
            </a:r>
          </a:p>
          <a:p>
            <a:r>
              <a:rPr lang="en-US" sz="1400" dirty="0">
                <a:latin typeface="Courier New" panose="02070309020205020404" pitchFamily="49" charset="0"/>
                <a:cs typeface="Courier New" panose="02070309020205020404" pitchFamily="49" charset="0"/>
              </a:rPr>
              <a:t>var query = from name in names</a:t>
            </a:r>
          </a:p>
          <a:p>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 &gt;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orderby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 name </a:t>
            </a:r>
          </a:p>
          <a:p>
            <a:r>
              <a:rPr lang="en-US" sz="1400" dirty="0">
                <a:latin typeface="Courier New" panose="02070309020205020404" pitchFamily="49" charset="0"/>
                <a:cs typeface="Courier New" panose="02070309020205020404" pitchFamily="49" charset="0"/>
              </a:rPr>
              <a:t>  select name;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The compiler changes the query comprehension syntax to the equivalent extension methods and lambda expressions for you.</a:t>
            </a:r>
          </a:p>
        </p:txBody>
      </p:sp>
    </p:spTree>
    <p:extLst>
      <p:ext uri="{BB962C8B-B14F-4D97-AF65-F5344CB8AC3E}">
        <p14:creationId xmlns:p14="http://schemas.microsoft.com/office/powerpoint/2010/main" val="261410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LINQ with EF Core</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LINQ query comprehension syntax</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193899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lnSpc>
                <a:spcPct val="100000"/>
              </a:lnSpc>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select</a:t>
            </a:r>
            <a:r>
              <a:rPr lang="en-US" sz="1600" b="0" dirty="0"/>
              <a:t> keyword is always required for LINQ query comprehension syntax</a:t>
            </a:r>
          </a:p>
          <a:p>
            <a:pPr marL="285750" indent="-285750">
              <a:lnSpc>
                <a:spcPct val="100000"/>
              </a:lnSpc>
              <a:buFont typeface="Arial" panose="020B0604020202020204" pitchFamily="34" charset="0"/>
              <a:buChar char="•"/>
            </a:pPr>
            <a:r>
              <a:rPr lang="en-US" sz="1600" b="0" dirty="0"/>
              <a:t>the </a:t>
            </a:r>
            <a:r>
              <a:rPr lang="en-US" sz="1600" b="0" dirty="0">
                <a:latin typeface="Courier New" panose="02070309020205020404" pitchFamily="49" charset="0"/>
                <a:cs typeface="Courier New" panose="02070309020205020404" pitchFamily="49" charset="0"/>
              </a:rPr>
              <a:t>select</a:t>
            </a:r>
            <a:r>
              <a:rPr lang="en-US" sz="1600" b="0" dirty="0"/>
              <a:t> extension method is optional when using extension methods and lambda expressions because if you do not call </a:t>
            </a:r>
            <a:r>
              <a:rPr lang="en-US" sz="1600" b="0" dirty="0">
                <a:latin typeface="Courier New" panose="02070309020205020404" pitchFamily="49" charset="0"/>
                <a:cs typeface="Courier New" panose="02070309020205020404" pitchFamily="49" charset="0"/>
              </a:rPr>
              <a:t>select</a:t>
            </a:r>
            <a:r>
              <a:rPr lang="en-US" sz="1600" b="0" dirty="0"/>
              <a:t>, then the whole item is implicitly selected</a:t>
            </a:r>
          </a:p>
          <a:p>
            <a:pPr marL="285750" indent="-285750">
              <a:lnSpc>
                <a:spcPct val="100000"/>
              </a:lnSpc>
              <a:buFont typeface="Arial" panose="020B0604020202020204" pitchFamily="34" charset="0"/>
              <a:buChar char="•"/>
            </a:pPr>
            <a:r>
              <a:rPr lang="en-US" sz="1600" b="0" dirty="0"/>
              <a:t>not all extension methods have a C# keyword equivalent: i.e. the </a:t>
            </a:r>
            <a:r>
              <a:rPr lang="en-US" sz="1600" b="0" dirty="0">
                <a:latin typeface="Courier New" panose="02070309020205020404" pitchFamily="49" charset="0"/>
                <a:cs typeface="Courier New" panose="02070309020205020404" pitchFamily="49" charset="0"/>
              </a:rPr>
              <a:t>Skip</a:t>
            </a:r>
            <a:r>
              <a:rPr lang="en-US" sz="1600" b="0" dirty="0"/>
              <a:t> and </a:t>
            </a:r>
            <a:r>
              <a:rPr lang="en-US" sz="1600" b="0" dirty="0">
                <a:latin typeface="Courier New" panose="02070309020205020404" pitchFamily="49" charset="0"/>
                <a:cs typeface="Courier New" panose="02070309020205020404" pitchFamily="49" charset="0"/>
              </a:rPr>
              <a:t>Take</a:t>
            </a:r>
            <a:r>
              <a:rPr lang="en-US" sz="1600" b="0" dirty="0"/>
              <a:t> extension methods, which are commonly used to implement paging for lots of data</a:t>
            </a:r>
          </a:p>
        </p:txBody>
      </p:sp>
      <p:sp>
        <p:nvSpPr>
          <p:cNvPr id="9" name="TextBox 8">
            <a:extLst>
              <a:ext uri="{FF2B5EF4-FFF2-40B4-BE49-F238E27FC236}">
                <a16:creationId xmlns:a16="http://schemas.microsoft.com/office/drawing/2014/main" id="{6557F157-D1BD-4D2E-82AB-7BB740A3FB67}"/>
              </a:ext>
            </a:extLst>
          </p:cNvPr>
          <p:cNvSpPr txBox="1"/>
          <p:nvPr/>
        </p:nvSpPr>
        <p:spPr>
          <a:xfrm>
            <a:off x="360936" y="3080557"/>
            <a:ext cx="11450063" cy="3539430"/>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a query that skips and takes cannot be written using only the query comprehension syntax</a:t>
            </a:r>
          </a:p>
          <a:p>
            <a:r>
              <a:rPr lang="en-US" sz="1400" dirty="0">
                <a:latin typeface="Courier New" panose="02070309020205020404" pitchFamily="49" charset="0"/>
                <a:cs typeface="Courier New" panose="02070309020205020404" pitchFamily="49" charset="0"/>
              </a:rPr>
              <a:t>// so we could write the query using all extension methods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var query = names</a:t>
            </a:r>
          </a:p>
          <a:p>
            <a:r>
              <a:rPr lang="en-US" sz="1400" dirty="0">
                <a:latin typeface="Courier New" panose="02070309020205020404" pitchFamily="49" charset="0"/>
                <a:cs typeface="Courier New" panose="02070309020205020404" pitchFamily="49" charset="0"/>
              </a:rPr>
              <a:t>  .Where(name =&gt;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 &gt; 4)</a:t>
            </a:r>
          </a:p>
          <a:p>
            <a:r>
              <a:rPr lang="en-US" sz="1400" dirty="0">
                <a:latin typeface="Courier New" panose="02070309020205020404" pitchFamily="49" charset="0"/>
                <a:cs typeface="Courier New" panose="02070309020205020404" pitchFamily="49" charset="0"/>
              </a:rPr>
              <a:t>  .Skip(80)</a:t>
            </a:r>
          </a:p>
          <a:p>
            <a:r>
              <a:rPr lang="en-US" sz="1400" dirty="0">
                <a:latin typeface="Courier New" panose="02070309020205020404" pitchFamily="49" charset="0"/>
                <a:cs typeface="Courier New" panose="02070309020205020404" pitchFamily="49" charset="0"/>
              </a:rPr>
              <a:t>  .Take(10);</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or  you can wrap query comprehension syntax in parentheses and then switch to using extension methods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var query = (from name in names</a:t>
            </a:r>
          </a:p>
          <a:p>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name.Length</a:t>
            </a:r>
            <a:r>
              <a:rPr lang="en-US" sz="1400" dirty="0">
                <a:latin typeface="Courier New" panose="02070309020205020404" pitchFamily="49" charset="0"/>
                <a:cs typeface="Courier New" panose="02070309020205020404" pitchFamily="49" charset="0"/>
              </a:rPr>
              <a:t> &gt; 4</a:t>
            </a:r>
          </a:p>
          <a:p>
            <a:r>
              <a:rPr lang="en-US" sz="1400" dirty="0">
                <a:latin typeface="Courier New" panose="02070309020205020404" pitchFamily="49" charset="0"/>
                <a:cs typeface="Courier New" panose="02070309020205020404" pitchFamily="49" charset="0"/>
              </a:rPr>
              <a:t>  select name)</a:t>
            </a:r>
          </a:p>
          <a:p>
            <a:r>
              <a:rPr lang="en-US" sz="1400" dirty="0">
                <a:latin typeface="Courier New" panose="02070309020205020404" pitchFamily="49" charset="0"/>
                <a:cs typeface="Courier New" panose="02070309020205020404" pitchFamily="49" charset="0"/>
              </a:rPr>
              <a:t>  .Skip(80)</a:t>
            </a:r>
          </a:p>
          <a:p>
            <a:r>
              <a:rPr lang="en-US" sz="1400" dirty="0">
                <a:latin typeface="Courier New" panose="02070309020205020404" pitchFamily="49" charset="0"/>
                <a:cs typeface="Courier New" panose="02070309020205020404" pitchFamily="49" charset="0"/>
              </a:rPr>
              <a:t>  .Take(10);</a:t>
            </a:r>
          </a:p>
        </p:txBody>
      </p:sp>
    </p:spTree>
    <p:extLst>
      <p:ext uri="{BB962C8B-B14F-4D97-AF65-F5344CB8AC3E}">
        <p14:creationId xmlns:p14="http://schemas.microsoft.com/office/powerpoint/2010/main" val="4251855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6858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multiple threads with parallel LINQ</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PLINQ</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90876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a:t>by default, only one thread is used to execute a LINQ query</a:t>
            </a:r>
          </a:p>
          <a:p>
            <a:pPr>
              <a:lnSpc>
                <a:spcPct val="100000"/>
              </a:lnSpc>
            </a:pPr>
            <a:endParaRPr lang="en-US" sz="1600" dirty="0"/>
          </a:p>
          <a:p>
            <a:pPr>
              <a:lnSpc>
                <a:spcPct val="100000"/>
              </a:lnSpc>
            </a:pPr>
            <a:r>
              <a:rPr lang="en-US" sz="1600" dirty="0"/>
              <a:t>Parallel LINQ (PLINQ) </a:t>
            </a:r>
            <a:r>
              <a:rPr lang="en-US" sz="1600" b="0" dirty="0"/>
              <a:t>is an easy way to enable multiple threads to execute a LINQ query</a:t>
            </a:r>
          </a:p>
          <a:p>
            <a:pPr>
              <a:lnSpc>
                <a:spcPct val="100000"/>
              </a:lnSpc>
            </a:pPr>
            <a:endParaRPr lang="en-US" sz="1600" b="0" dirty="0"/>
          </a:p>
          <a:p>
            <a:pPr>
              <a:lnSpc>
                <a:spcPct val="100000"/>
              </a:lnSpc>
            </a:pPr>
            <a:r>
              <a:rPr lang="en-US" sz="1600" b="0" dirty="0"/>
              <a:t>a PLINQ query in many ways resembles a non-parallel LINQ to Objects query</a:t>
            </a:r>
          </a:p>
          <a:p>
            <a:pPr>
              <a:lnSpc>
                <a:spcPct val="100000"/>
              </a:lnSpc>
            </a:pPr>
            <a:endParaRPr lang="en-US" sz="1600" b="0" dirty="0"/>
          </a:p>
          <a:p>
            <a:pPr>
              <a:lnSpc>
                <a:spcPct val="100000"/>
              </a:lnSpc>
            </a:pPr>
            <a:r>
              <a:rPr lang="en-US" sz="1600" b="0" dirty="0"/>
              <a:t>PLINQ queries, just like sequential LINQ queries, operate on any in-memory </a:t>
            </a:r>
            <a:r>
              <a:rPr lang="en-US" sz="1600" b="0" dirty="0" err="1">
                <a:latin typeface="Courier New" panose="02070309020205020404" pitchFamily="49" charset="0"/>
                <a:cs typeface="Courier New" panose="02070309020205020404" pitchFamily="49" charset="0"/>
              </a:rPr>
              <a:t>IEnumerable</a:t>
            </a:r>
            <a:r>
              <a:rPr lang="en-US" sz="1600" b="0" dirty="0"/>
              <a:t> or </a:t>
            </a:r>
            <a:r>
              <a:rPr lang="en-US" sz="1600" b="0" dirty="0" err="1">
                <a:latin typeface="Courier New" panose="02070309020205020404" pitchFamily="49" charset="0"/>
                <a:cs typeface="Courier New" panose="02070309020205020404" pitchFamily="49" charset="0"/>
              </a:rPr>
              <a:t>IEnumerable</a:t>
            </a:r>
            <a:r>
              <a:rPr lang="en-US" sz="1600" b="0" dirty="0">
                <a:latin typeface="Courier New" panose="02070309020205020404" pitchFamily="49" charset="0"/>
                <a:cs typeface="Courier New" panose="02070309020205020404" pitchFamily="49" charset="0"/>
              </a:rPr>
              <a:t>&lt;T&gt; </a:t>
            </a:r>
            <a:r>
              <a:rPr lang="en-US" sz="1600" b="0" dirty="0"/>
              <a:t>data source, and have deferred execution, which means they do not begin executing until the query is enumerated</a:t>
            </a:r>
          </a:p>
        </p:txBody>
      </p:sp>
    </p:spTree>
    <p:extLst>
      <p:ext uri="{BB962C8B-B14F-4D97-AF65-F5344CB8AC3E}">
        <p14:creationId xmlns:p14="http://schemas.microsoft.com/office/powerpoint/2010/main" val="4256270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6858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multiple threads with parallel LINQ</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PLINQ</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0934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a:t>the primary difference is that PLINQ attempts to </a:t>
            </a:r>
            <a:r>
              <a:rPr lang="en-US" sz="1600" dirty="0"/>
              <a:t>make full use of all the processors on the system</a:t>
            </a:r>
            <a:endParaRPr lang="en-US" sz="1600" b="0" dirty="0"/>
          </a:p>
          <a:p>
            <a:pPr>
              <a:lnSpc>
                <a:spcPct val="100000"/>
              </a:lnSpc>
            </a:pPr>
            <a:r>
              <a:rPr lang="en-US" sz="1600" b="0" dirty="0"/>
              <a:t>	it does this by partitioning the data source into segments, and then executing the query on each segment on separate 	worker threads in parallel on multiple processors</a:t>
            </a:r>
            <a:br>
              <a:rPr lang="en-US" sz="1600" b="0" dirty="0"/>
            </a:br>
            <a:r>
              <a:rPr lang="en-US" sz="1600" b="0" dirty="0"/>
              <a:t>	In many cases, parallel execution means that the query runs significantly faster</a:t>
            </a:r>
          </a:p>
          <a:p>
            <a:pPr>
              <a:lnSpc>
                <a:spcPct val="100000"/>
              </a:lnSpc>
            </a:pPr>
            <a:endParaRPr lang="en-US" sz="1600" b="0" dirty="0"/>
          </a:p>
          <a:p>
            <a:pPr>
              <a:lnSpc>
                <a:spcPct val="100000"/>
              </a:lnSpc>
            </a:pPr>
            <a:r>
              <a:rPr lang="en-US" sz="1600" b="0" dirty="0"/>
              <a:t>through parallel execution, PLINQ can achieve significant performance improvements over legacy code for certain kinds of queries, often just by adding the </a:t>
            </a:r>
            <a:r>
              <a:rPr lang="en-US" sz="1600" b="0" dirty="0" err="1">
                <a:latin typeface="Courier New" panose="02070309020205020404" pitchFamily="49" charset="0"/>
                <a:cs typeface="Courier New" panose="02070309020205020404" pitchFamily="49" charset="0"/>
              </a:rPr>
              <a:t>AsParallel</a:t>
            </a:r>
            <a:r>
              <a:rPr lang="en-US" sz="1600" b="0" dirty="0"/>
              <a:t> query operation to the data source</a:t>
            </a:r>
          </a:p>
          <a:p>
            <a:pPr>
              <a:lnSpc>
                <a:spcPct val="100000"/>
              </a:lnSpc>
            </a:pPr>
            <a:endParaRPr lang="en-US" sz="1600" b="0" dirty="0"/>
          </a:p>
          <a:p>
            <a:pPr>
              <a:lnSpc>
                <a:spcPct val="100000"/>
              </a:lnSpc>
            </a:pPr>
            <a:r>
              <a:rPr lang="en-US" sz="1600" b="0" dirty="0"/>
              <a:t>however, parallelism can introduce its own complexities, and not all query operations run faster in PLINQ. In fact, parallelization actually slows down certain queries. </a:t>
            </a:r>
          </a:p>
        </p:txBody>
      </p:sp>
    </p:spTree>
    <p:extLst>
      <p:ext uri="{BB962C8B-B14F-4D97-AF65-F5344CB8AC3E}">
        <p14:creationId xmlns:p14="http://schemas.microsoft.com/office/powerpoint/2010/main" val="1072763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68589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Using multiple threads with parallel LINQ</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PLINQ</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8771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NOTE 1</a:t>
            </a:r>
          </a:p>
          <a:p>
            <a:r>
              <a:rPr lang="en-US" sz="1600" b="0" dirty="0"/>
              <a:t>Do not assume that using parallel threads will improve the performance of your applications: always measure real-world timings and resource usage</a:t>
            </a:r>
          </a:p>
          <a:p>
            <a:endParaRPr lang="en-US" sz="1600" b="0" dirty="0"/>
          </a:p>
          <a:p>
            <a:r>
              <a:rPr lang="en-US" sz="1600" b="0" dirty="0"/>
              <a:t>NOTE 2</a:t>
            </a:r>
          </a:p>
          <a:p>
            <a:r>
              <a:rPr lang="en-US" sz="1600" b="0" dirty="0"/>
              <a:t>Never call </a:t>
            </a:r>
            <a:r>
              <a:rPr lang="en-US" sz="1600" b="0" dirty="0" err="1">
                <a:latin typeface="Courier New" panose="02070309020205020404" pitchFamily="49" charset="0"/>
                <a:cs typeface="Courier New" panose="02070309020205020404" pitchFamily="49" charset="0"/>
              </a:rPr>
              <a:t>AsParallel</a:t>
            </a:r>
            <a:r>
              <a:rPr lang="en-US" sz="1600" b="0" dirty="0"/>
              <a:t> at the end of a query: this does nothing</a:t>
            </a:r>
            <a:br>
              <a:rPr lang="en-US" sz="1600" b="0" dirty="0"/>
            </a:br>
            <a:r>
              <a:rPr lang="en-US" sz="1600" b="0" dirty="0"/>
              <a:t>You must perform at least one operation after the call to </a:t>
            </a:r>
            <a:r>
              <a:rPr lang="en-US" sz="1600" b="0" dirty="0" err="1">
                <a:latin typeface="Courier New" panose="02070309020205020404" pitchFamily="49" charset="0"/>
                <a:cs typeface="Courier New" panose="02070309020205020404" pitchFamily="49" charset="0"/>
              </a:rPr>
              <a:t>AsParallel</a:t>
            </a:r>
            <a:r>
              <a:rPr lang="en-US" sz="1600" b="0" dirty="0"/>
              <a:t> for that operation to be parallelized</a:t>
            </a:r>
          </a:p>
        </p:txBody>
      </p:sp>
    </p:spTree>
    <p:extLst>
      <p:ext uri="{BB962C8B-B14F-4D97-AF65-F5344CB8AC3E}">
        <p14:creationId xmlns:p14="http://schemas.microsoft.com/office/powerpoint/2010/main" val="813958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93675"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Creating your own LINQ extension methods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err="1">
                <a:latin typeface="Arial" panose="020B0604020202020204" pitchFamily="34" charset="0"/>
                <a:cs typeface="Arial" panose="020B0604020202020204" pitchFamily="34" charset="0"/>
              </a:rPr>
              <a:t>Linq</a:t>
            </a:r>
            <a:r>
              <a:rPr lang="en-US" b="1" dirty="0">
                <a:latin typeface="Arial" panose="020B0604020202020204" pitchFamily="34" charset="0"/>
                <a:cs typeface="Arial" panose="020B0604020202020204" pitchFamily="34" charset="0"/>
              </a:rPr>
              <a:t> Extension Methods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3005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to create LINQ extension methods, all you must do is extend the </a:t>
            </a:r>
            <a:r>
              <a:rPr lang="en-US" sz="1600" b="0" dirty="0" err="1">
                <a:latin typeface="Courier New" panose="02070309020205020404" pitchFamily="49" charset="0"/>
                <a:cs typeface="Courier New" panose="02070309020205020404" pitchFamily="49" charset="0"/>
              </a:rPr>
              <a:t>IEnumerable</a:t>
            </a:r>
            <a:r>
              <a:rPr lang="en-US" sz="1600" b="0" dirty="0">
                <a:latin typeface="Courier New" panose="02070309020205020404" pitchFamily="49" charset="0"/>
                <a:cs typeface="Courier New" panose="02070309020205020404" pitchFamily="49" charset="0"/>
              </a:rPr>
              <a:t>&lt;T&gt; </a:t>
            </a:r>
            <a:r>
              <a:rPr lang="en-US" sz="1600" b="0" dirty="0"/>
              <a:t>type</a:t>
            </a:r>
          </a:p>
        </p:txBody>
      </p:sp>
      <p:sp>
        <p:nvSpPr>
          <p:cNvPr id="8" name="TextBox 7">
            <a:extLst>
              <a:ext uri="{FF2B5EF4-FFF2-40B4-BE49-F238E27FC236}">
                <a16:creationId xmlns:a16="http://schemas.microsoft.com/office/drawing/2014/main" id="{5A870EC3-7B60-410D-8274-95B562ACFE14}"/>
              </a:ext>
            </a:extLst>
          </p:cNvPr>
          <p:cNvSpPr txBox="1"/>
          <p:nvPr/>
        </p:nvSpPr>
        <p:spPr>
          <a:xfrm>
            <a:off x="3248025" y="1933872"/>
            <a:ext cx="4857750" cy="1200329"/>
          </a:xfrm>
          <a:prstGeom prst="rect">
            <a:avLst/>
          </a:prstGeom>
          <a:solidFill>
            <a:srgbClr val="FF0000"/>
          </a:solidFill>
          <a:ln>
            <a:noFill/>
          </a:ln>
        </p:spPr>
        <p:txBody>
          <a:bodyPr wrap="square">
            <a:spAutoFit/>
          </a:bodyPr>
          <a:lstStyle/>
          <a:p>
            <a:r>
              <a:rPr lang="en-US" dirty="0">
                <a:latin typeface="Arial" panose="020B0604020202020204" pitchFamily="34" charset="0"/>
                <a:cs typeface="Arial" panose="020B0604020202020204" pitchFamily="34" charset="0"/>
              </a:rPr>
              <a:t>put your own extension methods in a separate class library so that they can be easily deployed as their own assembly or NuGet package</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54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What makes LINQ?</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740734"/>
            <a:ext cx="11450063" cy="583287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LINQ has several parts; some are required, and some are optional:</a:t>
            </a:r>
          </a:p>
          <a:p>
            <a:pPr marL="285750" indent="-285750">
              <a:buFont typeface="Arial" panose="020B0604020202020204" pitchFamily="34" charset="0"/>
              <a:buChar char="•"/>
            </a:pPr>
            <a:r>
              <a:rPr lang="en-US" sz="1600" dirty="0"/>
              <a:t>Extension methods (required):</a:t>
            </a:r>
            <a:r>
              <a:rPr lang="en-US" sz="1600" b="0" dirty="0"/>
              <a:t> these include examples such as </a:t>
            </a:r>
            <a:r>
              <a:rPr lang="en-US" sz="1600" b="0" dirty="0">
                <a:latin typeface="Courier New" panose="02070309020205020404" pitchFamily="49" charset="0"/>
                <a:cs typeface="Courier New" panose="02070309020205020404" pitchFamily="49" charset="0"/>
              </a:rPr>
              <a:t>Where</a:t>
            </a:r>
            <a:r>
              <a:rPr lang="en-US" sz="1600" b="0" dirty="0"/>
              <a:t>, </a:t>
            </a:r>
            <a:r>
              <a:rPr lang="en-US" sz="1600" b="0" dirty="0" err="1">
                <a:latin typeface="Courier New" panose="02070309020205020404" pitchFamily="49" charset="0"/>
                <a:cs typeface="Courier New" panose="02070309020205020404" pitchFamily="49" charset="0"/>
              </a:rPr>
              <a:t>OrderBy</a:t>
            </a:r>
            <a:r>
              <a:rPr lang="en-US" sz="1600" b="0" dirty="0"/>
              <a:t>, and </a:t>
            </a:r>
            <a:r>
              <a:rPr lang="en-US" sz="1600" b="0" dirty="0">
                <a:latin typeface="Courier New" panose="02070309020205020404" pitchFamily="49" charset="0"/>
                <a:cs typeface="Courier New" panose="02070309020205020404" pitchFamily="49" charset="0"/>
              </a:rPr>
              <a:t>Select</a:t>
            </a:r>
            <a:br>
              <a:rPr lang="en-US" sz="1600" b="0" dirty="0">
                <a:latin typeface="Courier New" panose="02070309020205020404" pitchFamily="49" charset="0"/>
                <a:cs typeface="Courier New" panose="02070309020205020404" pitchFamily="49" charset="0"/>
              </a:rPr>
            </a:br>
            <a:r>
              <a:rPr lang="en-US" sz="1600" b="0" dirty="0"/>
              <a:t>These are what provide the functionality of LINQ</a:t>
            </a:r>
          </a:p>
          <a:p>
            <a:pPr marL="285750" indent="-285750">
              <a:buFont typeface="Arial" panose="020B0604020202020204" pitchFamily="34" charset="0"/>
              <a:buChar char="•"/>
            </a:pPr>
            <a:r>
              <a:rPr lang="en-US" sz="1600" dirty="0"/>
              <a:t>LINQ providers (required):</a:t>
            </a:r>
            <a:r>
              <a:rPr lang="en-US" sz="1600" b="0" dirty="0"/>
              <a:t> these include…</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LINQ to Objects for processing in-memory objects</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LINQ to Entities for processing data stored in external databases and modeled with EF Core</a:t>
            </a:r>
          </a:p>
          <a:p>
            <a:pPr marL="742950" lvl="1" indent="-285750">
              <a:buFont typeface="Courier New" panose="02070309020205020404" pitchFamily="49" charset="0"/>
              <a:buChar char="o"/>
            </a:pPr>
            <a:r>
              <a:rPr lang="en-US" sz="1600" b="0" dirty="0">
                <a:latin typeface="Arial" panose="020B0604020202020204" pitchFamily="34" charset="0"/>
                <a:cs typeface="Arial" panose="020B0604020202020204" pitchFamily="34" charset="0"/>
              </a:rPr>
              <a:t>LINQ to XML for processing data stored as XML</a:t>
            </a:r>
            <a:br>
              <a:rPr lang="en-US" sz="1600" b="0" dirty="0">
                <a:latin typeface="Arial" panose="020B0604020202020204" pitchFamily="34" charset="0"/>
                <a:cs typeface="Arial" panose="020B0604020202020204" pitchFamily="34" charset="0"/>
              </a:rPr>
            </a:br>
            <a:endParaRPr lang="en-US" sz="1600" b="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t</a:t>
            </a:r>
            <a:r>
              <a:rPr lang="en-US" sz="1600" b="0" dirty="0">
                <a:latin typeface="Arial" panose="020B0604020202020204" pitchFamily="34" charset="0"/>
                <a:cs typeface="Arial" panose="020B0604020202020204" pitchFamily="34" charset="0"/>
              </a:rPr>
              <a:t>hese providers are what execute LINQ expressions in a way specific to different types of data</a:t>
            </a:r>
          </a:p>
          <a:p>
            <a:pPr marL="285750" indent="-285750">
              <a:buFont typeface="Arial" panose="020B0604020202020204" pitchFamily="34" charset="0"/>
              <a:buChar char="•"/>
            </a:pPr>
            <a:r>
              <a:rPr lang="en-US" sz="1600" dirty="0"/>
              <a:t>Lambda expressions (optional): </a:t>
            </a:r>
            <a:r>
              <a:rPr lang="en-US" sz="1600" b="0" dirty="0"/>
              <a:t>these can be used instead of named methods to simplify LINQ queries, for example, for the conditional logic of the </a:t>
            </a:r>
            <a:r>
              <a:rPr lang="en-US" sz="1600" b="0" dirty="0">
                <a:latin typeface="Courier New" panose="02070309020205020404" pitchFamily="49" charset="0"/>
                <a:cs typeface="Courier New" panose="02070309020205020404" pitchFamily="49" charset="0"/>
              </a:rPr>
              <a:t>Where</a:t>
            </a:r>
            <a:r>
              <a:rPr lang="en-US" sz="1600" b="0" dirty="0"/>
              <a:t> method for filtering</a:t>
            </a:r>
          </a:p>
          <a:p>
            <a:pPr marL="285750" indent="-285750">
              <a:buFont typeface="Arial" panose="020B0604020202020204" pitchFamily="34" charset="0"/>
              <a:buChar char="•"/>
            </a:pPr>
            <a:r>
              <a:rPr lang="en-US" sz="1600" dirty="0"/>
              <a:t>LINQ query comprehension syntax (optional):</a:t>
            </a:r>
            <a:r>
              <a:rPr lang="en-US" sz="1600" b="0" dirty="0"/>
              <a:t> these include C# keywords like </a:t>
            </a:r>
            <a:r>
              <a:rPr lang="en-US" sz="1600" b="0" dirty="0">
                <a:latin typeface="Courier New" panose="02070309020205020404" pitchFamily="49" charset="0"/>
                <a:cs typeface="Courier New" panose="02070309020205020404" pitchFamily="49" charset="0"/>
              </a:rPr>
              <a:t>from</a:t>
            </a:r>
            <a:r>
              <a:rPr lang="en-US" sz="1600" b="0" dirty="0"/>
              <a:t>, </a:t>
            </a:r>
            <a:r>
              <a:rPr lang="en-US" sz="1600" b="0" dirty="0">
                <a:latin typeface="Courier New" panose="02070309020205020404" pitchFamily="49" charset="0"/>
                <a:cs typeface="Courier New" panose="02070309020205020404" pitchFamily="49" charset="0"/>
              </a:rPr>
              <a:t>in</a:t>
            </a:r>
            <a:r>
              <a:rPr lang="en-US" sz="1600" b="0" dirty="0"/>
              <a:t>, </a:t>
            </a:r>
            <a:r>
              <a:rPr lang="en-US" sz="1600" b="0" dirty="0">
                <a:latin typeface="Courier New" panose="02070309020205020404" pitchFamily="49" charset="0"/>
                <a:cs typeface="Courier New" panose="02070309020205020404" pitchFamily="49" charset="0"/>
              </a:rPr>
              <a:t>where</a:t>
            </a:r>
            <a:r>
              <a:rPr lang="en-US" sz="1600" b="0" dirty="0"/>
              <a:t>, </a:t>
            </a:r>
            <a:r>
              <a:rPr lang="en-US" sz="1600" b="0" dirty="0" err="1">
                <a:latin typeface="Courier New" panose="02070309020205020404" pitchFamily="49" charset="0"/>
                <a:cs typeface="Courier New" panose="02070309020205020404" pitchFamily="49" charset="0"/>
              </a:rPr>
              <a:t>orderby</a:t>
            </a:r>
            <a:r>
              <a:rPr lang="en-US" sz="1600" b="0" dirty="0"/>
              <a:t>, </a:t>
            </a:r>
            <a:r>
              <a:rPr lang="en-US" sz="1600" b="0" dirty="0">
                <a:latin typeface="Courier New" panose="02070309020205020404" pitchFamily="49" charset="0"/>
                <a:cs typeface="Courier New" panose="02070309020205020404" pitchFamily="49" charset="0"/>
              </a:rPr>
              <a:t>descending</a:t>
            </a:r>
            <a:r>
              <a:rPr lang="en-US" sz="1600" b="0" dirty="0"/>
              <a:t>, and </a:t>
            </a:r>
            <a:r>
              <a:rPr lang="en-US" sz="1600" b="0" dirty="0">
                <a:latin typeface="Courier New" panose="02070309020205020404" pitchFamily="49" charset="0"/>
                <a:cs typeface="Courier New" panose="02070309020205020404" pitchFamily="49" charset="0"/>
              </a:rPr>
              <a:t>select</a:t>
            </a:r>
            <a:r>
              <a:rPr lang="en-US" sz="1600" b="0" dirty="0"/>
              <a:t>. These are aliases for some of the LINQ extension methods, and their use can simplify the queries you write, especially if you already have experience with other query languages, such as SQL</a:t>
            </a:r>
          </a:p>
        </p:txBody>
      </p:sp>
    </p:spTree>
    <p:extLst>
      <p:ext uri="{BB962C8B-B14F-4D97-AF65-F5344CB8AC3E}">
        <p14:creationId xmlns:p14="http://schemas.microsoft.com/office/powerpoint/2010/main" val="543899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78728"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Working with LINQ to XML</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LINQ to XML</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8169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600" b="0" dirty="0"/>
              <a:t>LINQ to XML provides an in-memory XML programming interface that leverages the .NET Language-Integrated Query (LINQ) Framework</a:t>
            </a:r>
          </a:p>
          <a:p>
            <a:pPr>
              <a:lnSpc>
                <a:spcPct val="100000"/>
              </a:lnSpc>
            </a:pPr>
            <a:r>
              <a:rPr lang="en-US" sz="1600" b="0" dirty="0"/>
              <a:t>LINQ to XML uses .NET capabilities and is comparable to an updated, redesigned Document Object Model (DOM) XML programming interface</a:t>
            </a:r>
          </a:p>
          <a:p>
            <a:pPr>
              <a:lnSpc>
                <a:spcPct val="100000"/>
              </a:lnSpc>
            </a:pPr>
            <a:r>
              <a:rPr lang="en-US" sz="1600" b="0" dirty="0"/>
              <a:t>Using LINQ to XML, you can:</a:t>
            </a:r>
          </a:p>
          <a:p>
            <a:pPr marL="285750" indent="-285750">
              <a:lnSpc>
                <a:spcPct val="100000"/>
              </a:lnSpc>
              <a:buFont typeface="Arial" panose="020B0604020202020204" pitchFamily="34" charset="0"/>
              <a:buChar char="•"/>
            </a:pPr>
            <a:r>
              <a:rPr lang="en-US" sz="1600" b="0" dirty="0"/>
              <a:t>Load XML from files or streams</a:t>
            </a:r>
          </a:p>
          <a:p>
            <a:pPr marL="285750" indent="-285750">
              <a:lnSpc>
                <a:spcPct val="100000"/>
              </a:lnSpc>
              <a:buFont typeface="Arial" panose="020B0604020202020204" pitchFamily="34" charset="0"/>
              <a:buChar char="•"/>
            </a:pPr>
            <a:r>
              <a:rPr lang="en-US" sz="1600" b="0" dirty="0"/>
              <a:t>Serialize XML to files or streams</a:t>
            </a:r>
          </a:p>
          <a:p>
            <a:pPr marL="285750" indent="-285750">
              <a:lnSpc>
                <a:spcPct val="100000"/>
              </a:lnSpc>
              <a:buFont typeface="Arial" panose="020B0604020202020204" pitchFamily="34" charset="0"/>
              <a:buChar char="•"/>
            </a:pPr>
            <a:r>
              <a:rPr lang="en-US" sz="1600" b="0" dirty="0"/>
              <a:t>Create XML from scratch by using functional construction</a:t>
            </a:r>
          </a:p>
          <a:p>
            <a:pPr marL="285750" indent="-285750">
              <a:lnSpc>
                <a:spcPct val="100000"/>
              </a:lnSpc>
              <a:buFont typeface="Arial" panose="020B0604020202020204" pitchFamily="34" charset="0"/>
              <a:buChar char="•"/>
            </a:pPr>
            <a:r>
              <a:rPr lang="en-US" sz="1600" b="0" dirty="0"/>
              <a:t>Query XML using XPath-like axes</a:t>
            </a:r>
          </a:p>
          <a:p>
            <a:pPr marL="285750" indent="-285750">
              <a:lnSpc>
                <a:spcPct val="100000"/>
              </a:lnSpc>
              <a:buFont typeface="Arial" panose="020B0604020202020204" pitchFamily="34" charset="0"/>
              <a:buChar char="•"/>
            </a:pPr>
            <a:r>
              <a:rPr lang="en-US" sz="1600" b="0" dirty="0"/>
              <a:t>Manipulate the in-memory XML tree by using methods such as Add, Remove, </a:t>
            </a:r>
            <a:r>
              <a:rPr lang="en-US" sz="1600" b="0" dirty="0" err="1"/>
              <a:t>ReplaceWith</a:t>
            </a:r>
            <a:r>
              <a:rPr lang="en-US" sz="1600" b="0" dirty="0"/>
              <a:t>, and </a:t>
            </a:r>
            <a:r>
              <a:rPr lang="en-US" sz="1600" b="0" dirty="0" err="1"/>
              <a:t>SetValue</a:t>
            </a:r>
            <a:endParaRPr lang="en-US" sz="1600" b="0" dirty="0"/>
          </a:p>
          <a:p>
            <a:pPr marL="285750" indent="-285750">
              <a:lnSpc>
                <a:spcPct val="100000"/>
              </a:lnSpc>
              <a:buFont typeface="Arial" panose="020B0604020202020204" pitchFamily="34" charset="0"/>
              <a:buChar char="•"/>
            </a:pPr>
            <a:r>
              <a:rPr lang="en-US" sz="1600" b="0" dirty="0"/>
              <a:t>Validate XML trees using XSD</a:t>
            </a:r>
          </a:p>
          <a:p>
            <a:pPr marL="285750" indent="-285750">
              <a:lnSpc>
                <a:spcPct val="100000"/>
              </a:lnSpc>
              <a:buFont typeface="Arial" panose="020B0604020202020204" pitchFamily="34" charset="0"/>
              <a:buChar char="•"/>
            </a:pPr>
            <a:r>
              <a:rPr lang="en-US" sz="1600" b="0" dirty="0"/>
              <a:t>Use a combination of these features to transform XML trees from one shape into another</a:t>
            </a:r>
          </a:p>
        </p:txBody>
      </p:sp>
    </p:spTree>
    <p:extLst>
      <p:ext uri="{BB962C8B-B14F-4D97-AF65-F5344CB8AC3E}">
        <p14:creationId xmlns:p14="http://schemas.microsoft.com/office/powerpoint/2010/main" val="3204074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313180"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Questions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532453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342900" indent="-342900">
              <a:lnSpc>
                <a:spcPct val="100000"/>
              </a:lnSpc>
              <a:buFont typeface="+mj-lt"/>
              <a:buAutoNum type="arabicPeriod"/>
            </a:pPr>
            <a:r>
              <a:rPr lang="en-US" sz="1600" b="0" dirty="0"/>
              <a:t>What are the two required parts of LINQ?</a:t>
            </a:r>
          </a:p>
          <a:p>
            <a:pPr marL="342900" indent="-342900">
              <a:lnSpc>
                <a:spcPct val="100000"/>
              </a:lnSpc>
              <a:buFont typeface="+mj-lt"/>
              <a:buAutoNum type="arabicPeriod"/>
            </a:pPr>
            <a:r>
              <a:rPr lang="en-US" sz="1600" b="0" dirty="0"/>
              <a:t>Which LINQ extension method would you use to return a subset of properties from a type?</a:t>
            </a:r>
          </a:p>
          <a:p>
            <a:pPr marL="342900" indent="-342900">
              <a:lnSpc>
                <a:spcPct val="100000"/>
              </a:lnSpc>
              <a:buFont typeface="+mj-lt"/>
              <a:buAutoNum type="arabicPeriod"/>
            </a:pPr>
            <a:r>
              <a:rPr lang="en-US" sz="1600" b="0" dirty="0"/>
              <a:t>Which LINQ extension method would you use to filter a sequence?</a:t>
            </a:r>
          </a:p>
          <a:p>
            <a:pPr marL="342900" indent="-342900">
              <a:lnSpc>
                <a:spcPct val="100000"/>
              </a:lnSpc>
              <a:buFont typeface="+mj-lt"/>
              <a:buAutoNum type="arabicPeriod"/>
            </a:pPr>
            <a:r>
              <a:rPr lang="en-US" sz="1600" b="0" dirty="0"/>
              <a:t>List five LINQ extension methods that perform aggregation.</a:t>
            </a:r>
          </a:p>
          <a:p>
            <a:pPr marL="342900" indent="-342900">
              <a:lnSpc>
                <a:spcPct val="100000"/>
              </a:lnSpc>
              <a:buFont typeface="+mj-lt"/>
              <a:buAutoNum type="arabicPeriod"/>
            </a:pPr>
            <a:r>
              <a:rPr lang="en-US" sz="1600" b="0" dirty="0"/>
              <a:t>What is the difference between the Select and </a:t>
            </a:r>
            <a:r>
              <a:rPr lang="en-US" sz="1600" b="0" dirty="0" err="1"/>
              <a:t>SelectMany</a:t>
            </a:r>
            <a:r>
              <a:rPr lang="en-US" sz="1600" b="0" dirty="0"/>
              <a:t> extension methods?</a:t>
            </a:r>
          </a:p>
          <a:p>
            <a:pPr marL="342900" indent="-342900">
              <a:lnSpc>
                <a:spcPct val="100000"/>
              </a:lnSpc>
              <a:buFont typeface="+mj-lt"/>
              <a:buAutoNum type="arabicPeriod"/>
            </a:pPr>
            <a:r>
              <a:rPr lang="en-US" sz="1600" b="0" dirty="0"/>
              <a:t>What is the difference between </a:t>
            </a:r>
            <a:r>
              <a:rPr lang="en-US" sz="1600" b="0" dirty="0" err="1"/>
              <a:t>IEnumerable</a:t>
            </a:r>
            <a:r>
              <a:rPr lang="en-US" sz="1600" b="0" dirty="0"/>
              <a:t>&lt;T&gt; and </a:t>
            </a:r>
            <a:r>
              <a:rPr lang="en-US" sz="1600" b="0" dirty="0" err="1"/>
              <a:t>IQueryable</a:t>
            </a:r>
            <a:r>
              <a:rPr lang="en-US" sz="1600" b="0" dirty="0"/>
              <a:t>&lt;T&gt;? And how do you switch between them?</a:t>
            </a:r>
          </a:p>
          <a:p>
            <a:pPr marL="342900" indent="-342900">
              <a:lnSpc>
                <a:spcPct val="100000"/>
              </a:lnSpc>
              <a:buFont typeface="+mj-lt"/>
              <a:buAutoNum type="arabicPeriod"/>
            </a:pPr>
            <a:r>
              <a:rPr lang="en-US" sz="1600" b="0" dirty="0"/>
              <a:t>What does the last type parameter T in generic </a:t>
            </a:r>
            <a:r>
              <a:rPr lang="en-US" sz="1600" b="0" dirty="0" err="1"/>
              <a:t>Func</a:t>
            </a:r>
            <a:r>
              <a:rPr lang="en-US" sz="1600" b="0" dirty="0"/>
              <a:t> delegates like </a:t>
            </a:r>
            <a:r>
              <a:rPr lang="en-US" sz="1600" b="0" dirty="0" err="1"/>
              <a:t>Func</a:t>
            </a:r>
            <a:r>
              <a:rPr lang="en-US" sz="1600" b="0" dirty="0"/>
              <a:t>&lt;T1, T2, T&gt; represent?</a:t>
            </a:r>
          </a:p>
          <a:p>
            <a:pPr marL="342900" indent="-342900">
              <a:lnSpc>
                <a:spcPct val="100000"/>
              </a:lnSpc>
              <a:buFont typeface="+mj-lt"/>
              <a:buAutoNum type="arabicPeriod"/>
            </a:pPr>
            <a:r>
              <a:rPr lang="en-US" sz="1600" b="0" dirty="0"/>
              <a:t>What is the benefit of a LINQ extension method that ends with </a:t>
            </a:r>
            <a:r>
              <a:rPr lang="en-US" sz="1600" b="0" dirty="0" err="1"/>
              <a:t>OrDefault</a:t>
            </a:r>
            <a:r>
              <a:rPr lang="en-US" sz="1600" b="0" dirty="0"/>
              <a:t>?</a:t>
            </a:r>
          </a:p>
          <a:p>
            <a:pPr marL="342900" indent="-342900">
              <a:lnSpc>
                <a:spcPct val="100000"/>
              </a:lnSpc>
              <a:buFont typeface="+mj-lt"/>
              <a:buAutoNum type="arabicPeriod"/>
            </a:pPr>
            <a:r>
              <a:rPr lang="en-US" sz="1600" b="0" dirty="0"/>
              <a:t>Why is query comprehension syntax optional?</a:t>
            </a:r>
          </a:p>
          <a:p>
            <a:pPr marL="342900" indent="-342900">
              <a:lnSpc>
                <a:spcPct val="100000"/>
              </a:lnSpc>
              <a:buFont typeface="+mj-lt"/>
              <a:buAutoNum type="arabicPeriod"/>
            </a:pPr>
            <a:r>
              <a:rPr lang="en-US" sz="1600" b="0" dirty="0"/>
              <a:t>How can you create your own LINQ extension methods?</a:t>
            </a:r>
          </a:p>
        </p:txBody>
      </p:sp>
    </p:spTree>
    <p:extLst>
      <p:ext uri="{BB962C8B-B14F-4D97-AF65-F5344CB8AC3E}">
        <p14:creationId xmlns:p14="http://schemas.microsoft.com/office/powerpoint/2010/main" val="778170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36236"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Summary</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300133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600" b="0" dirty="0"/>
              <a:t>how to write LINQ queries to</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Select</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Project</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Filter</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Sort</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Join</a:t>
            </a:r>
          </a:p>
          <a:p>
            <a:pPr marL="742950" lvl="1" indent="-285750">
              <a:lnSpc>
                <a:spcPct val="150000"/>
              </a:lnSpc>
              <a:buFont typeface="Courier New" panose="02070309020205020404" pitchFamily="49" charset="0"/>
              <a:buChar char="o"/>
            </a:pPr>
            <a:r>
              <a:rPr lang="en-US" sz="1600" b="0" dirty="0">
                <a:latin typeface="Arial" panose="020B0604020202020204" pitchFamily="34" charset="0"/>
                <a:cs typeface="Arial" panose="020B0604020202020204" pitchFamily="34" charset="0"/>
              </a:rPr>
              <a:t>Group data</a:t>
            </a:r>
          </a:p>
          <a:p>
            <a:pPr lvl="1">
              <a:lnSpc>
                <a:spcPct val="150000"/>
              </a:lnSpc>
            </a:pPr>
            <a:r>
              <a:rPr lang="en-US" sz="1600" b="0" dirty="0">
                <a:latin typeface="Arial" panose="020B0604020202020204" pitchFamily="34" charset="0"/>
                <a:cs typeface="Arial" panose="020B0604020202020204" pitchFamily="34" charset="0"/>
              </a:rPr>
              <a:t> in many different formats, including XML</a:t>
            </a:r>
          </a:p>
        </p:txBody>
      </p:sp>
    </p:spTree>
    <p:extLst>
      <p:ext uri="{BB962C8B-B14F-4D97-AF65-F5344CB8AC3E}">
        <p14:creationId xmlns:p14="http://schemas.microsoft.com/office/powerpoint/2010/main" val="202255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LINQ expressions with the Enumerable class</a:t>
            </a:r>
          </a:p>
        </p:txBody>
      </p:sp>
      <p:sp>
        <p:nvSpPr>
          <p:cNvPr id="6" name="TextBox 5">
            <a:extLst>
              <a:ext uri="{FF2B5EF4-FFF2-40B4-BE49-F238E27FC236}">
                <a16:creationId xmlns:a16="http://schemas.microsoft.com/office/drawing/2014/main" id="{40797084-F4B5-44B3-865F-A5CAD4515C55}"/>
              </a:ext>
            </a:extLst>
          </p:cNvPr>
          <p:cNvSpPr txBox="1"/>
          <p:nvPr/>
        </p:nvSpPr>
        <p:spPr>
          <a:xfrm>
            <a:off x="360937" y="855034"/>
            <a:ext cx="11450063" cy="424648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The LINQ extension methods, such as Where and Select, are appended by the Enumerable static class to any type, known as a sequence, that implements </a:t>
            </a:r>
            <a:r>
              <a:rPr lang="en-US" sz="1600" b="0" dirty="0" err="1"/>
              <a:t>IEnumerable</a:t>
            </a:r>
            <a:r>
              <a:rPr lang="en-US" sz="1600" b="0" dirty="0"/>
              <a:t>&lt;T&gt;.</a:t>
            </a:r>
          </a:p>
          <a:p>
            <a:endParaRPr lang="en-US" sz="1600" b="0" dirty="0"/>
          </a:p>
          <a:p>
            <a:r>
              <a:rPr lang="en-US" sz="1600" b="0" dirty="0"/>
              <a:t>For example, an array of any type implements the </a:t>
            </a:r>
            <a:r>
              <a:rPr lang="en-US" sz="1600" b="0" dirty="0" err="1"/>
              <a:t>IEnumerable</a:t>
            </a:r>
            <a:r>
              <a:rPr lang="en-US" sz="1600" b="0" dirty="0"/>
              <a:t>&lt;T&gt; class, where T is the type of item in the array. This means that all arrays support LINQ to query and manipulate them.</a:t>
            </a:r>
          </a:p>
          <a:p>
            <a:endParaRPr lang="en-US" sz="1600" b="0" dirty="0"/>
          </a:p>
          <a:p>
            <a:r>
              <a:rPr lang="en-US" sz="1600" b="0" dirty="0"/>
              <a:t>All generic collections, such as List&lt;T&gt;, Dictionary&lt;</a:t>
            </a:r>
            <a:r>
              <a:rPr lang="en-US" sz="1600" b="0" dirty="0" err="1"/>
              <a:t>TKey</a:t>
            </a:r>
            <a:r>
              <a:rPr lang="en-US" sz="1600" b="0" dirty="0"/>
              <a:t>, TValue&gt;, Stack&lt;T&gt;, and Queue&lt;T&gt;, implement </a:t>
            </a:r>
            <a:r>
              <a:rPr lang="en-US" sz="1600" b="0" dirty="0" err="1"/>
              <a:t>IEnumerable</a:t>
            </a:r>
            <a:r>
              <a:rPr lang="en-US" sz="1600" b="0" dirty="0"/>
              <a:t>&lt;T&gt;, so they can be queried and manipulated with LINQ too.</a:t>
            </a:r>
            <a:endParaRPr lang="en-US" sz="16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0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a:spcBef>
                <a:spcPts val="2400"/>
              </a:spcBef>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a:spcBef>
                <a:spcPts val="2400"/>
              </a:spcBef>
            </a:pPr>
            <a:r>
              <a:rPr lang="en-US" b="1" dirty="0">
                <a:latin typeface="Arial" panose="020B0604020202020204" pitchFamily="34" charset="0"/>
                <a:cs typeface="Arial" panose="020B0604020202020204" pitchFamily="34" charset="0"/>
              </a:rPr>
              <a:t>Building LINQ expressions with the Enumerable class</a:t>
            </a:r>
          </a:p>
        </p:txBody>
      </p:sp>
      <p:graphicFrame>
        <p:nvGraphicFramePr>
          <p:cNvPr id="3" name="Table 4">
            <a:extLst>
              <a:ext uri="{FF2B5EF4-FFF2-40B4-BE49-F238E27FC236}">
                <a16:creationId xmlns:a16="http://schemas.microsoft.com/office/drawing/2014/main" id="{C6641406-79C1-41AD-8289-E98E94682CCC}"/>
              </a:ext>
            </a:extLst>
          </p:cNvPr>
          <p:cNvGraphicFramePr>
            <a:graphicFrameLocks noGrp="1"/>
          </p:cNvGraphicFramePr>
          <p:nvPr>
            <p:extLst>
              <p:ext uri="{D42A27DB-BD31-4B8C-83A1-F6EECF244321}">
                <p14:modId xmlns:p14="http://schemas.microsoft.com/office/powerpoint/2010/main" val="3459544803"/>
              </p:ext>
            </p:extLst>
          </p:nvPr>
        </p:nvGraphicFramePr>
        <p:xfrm>
          <a:off x="360937" y="719666"/>
          <a:ext cx="11583412" cy="440944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4197521779"/>
                    </a:ext>
                  </a:extLst>
                </a:gridCol>
                <a:gridCol w="5791706">
                  <a:extLst>
                    <a:ext uri="{9D8B030D-6E8A-4147-A177-3AD203B41FA5}">
                      <a16:colId xmlns:a16="http://schemas.microsoft.com/office/drawing/2014/main" val="3324867835"/>
                    </a:ext>
                  </a:extLst>
                </a:gridCol>
              </a:tblGrid>
              <a:tr h="370840">
                <a:tc>
                  <a:txBody>
                    <a:bodyPr/>
                    <a:lstStyle/>
                    <a:p>
                      <a:r>
                        <a:rPr lang="it-IT" sz="1400" dirty="0">
                          <a:latin typeface="Arial" panose="020B0604020202020204" pitchFamily="34" charset="0"/>
                          <a:cs typeface="Arial" panose="020B0604020202020204" pitchFamily="34" charset="0"/>
                        </a:rPr>
                        <a:t>Method(s)</a:t>
                      </a: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1866139"/>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First, </a:t>
                      </a:r>
                      <a:r>
                        <a:rPr lang="it-IT" sz="1400" kern="1200" dirty="0" err="1">
                          <a:solidFill>
                            <a:schemeClr val="dk1"/>
                          </a:solidFill>
                          <a:latin typeface="Courier New" panose="02070309020205020404" pitchFamily="49" charset="0"/>
                          <a:ea typeface="+mn-ea"/>
                          <a:cs typeface="Courier New" panose="02070309020205020404" pitchFamily="49" charset="0"/>
                        </a:rPr>
                        <a:t>FirstOrDefault</a:t>
                      </a:r>
                      <a:r>
                        <a:rPr lang="it-IT" sz="1400" kern="1200" dirty="0">
                          <a:solidFill>
                            <a:schemeClr val="dk1"/>
                          </a:solidFill>
                          <a:latin typeface="Courier New" panose="02070309020205020404" pitchFamily="49" charset="0"/>
                          <a:ea typeface="+mn-ea"/>
                          <a:cs typeface="Courier New" panose="02070309020205020404" pitchFamily="49" charset="0"/>
                        </a:rPr>
                        <a:t>, Last, </a:t>
                      </a:r>
                      <a:r>
                        <a:rPr lang="it-IT" sz="1400" kern="1200" dirty="0" err="1">
                          <a:solidFill>
                            <a:schemeClr val="dk1"/>
                          </a:solidFill>
                          <a:latin typeface="Courier New" panose="02070309020205020404" pitchFamily="49" charset="0"/>
                          <a:ea typeface="+mn-ea"/>
                          <a:cs typeface="Courier New" panose="02070309020205020404" pitchFamily="49" charset="0"/>
                        </a:rPr>
                        <a:t>LastOrDefault</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Get the first or last item in the sequence or throw an exception, or return the default value for the type, for example, 0 for an int and null for a reference type, if there is not a first or last item.</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1203344"/>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Where</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Return a sequence of items that match a specified filter.</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61412406"/>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Single, </a:t>
                      </a:r>
                      <a:r>
                        <a:rPr lang="it-IT" sz="1400" kern="1200" dirty="0" err="1">
                          <a:solidFill>
                            <a:schemeClr val="dk1"/>
                          </a:solidFill>
                          <a:latin typeface="Courier New" panose="02070309020205020404" pitchFamily="49" charset="0"/>
                          <a:ea typeface="+mn-ea"/>
                          <a:cs typeface="Courier New" panose="02070309020205020404" pitchFamily="49" charset="0"/>
                        </a:rPr>
                        <a:t>SingleOrDefault</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Return an item that matches a specific filter or throw an exception, or return the default value for the type if there is not exactly one match.</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30761508"/>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ElementAt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ElementAtOrDefault</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Return an item at a specified index position or throw an exception, or return the default value for the type if there is not an item at that position. New in .NET 6 are overloads that can be passed an Index instead of an int, which is more efficient when working with Span&lt;T&gt; sequences.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29699"/>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Select, </a:t>
                      </a:r>
                      <a:r>
                        <a:rPr lang="it-IT" sz="1400" kern="1200" dirty="0" err="1">
                          <a:solidFill>
                            <a:schemeClr val="dk1"/>
                          </a:solidFill>
                          <a:latin typeface="Courier New" panose="02070309020205020404" pitchFamily="49" charset="0"/>
                          <a:ea typeface="+mn-ea"/>
                          <a:cs typeface="Courier New" panose="02070309020205020404" pitchFamily="49" charset="0"/>
                        </a:rPr>
                        <a:t>SelectMany</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Project items into a different shape, that is, a different type, and flatten a nested hierarchy of items.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662225"/>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OrderBy</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OrderByDescending</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ThenBy</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ThenByDescending</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Sort items by a specified field or property.</a:t>
                      </a:r>
                    </a:p>
                  </a:txBody>
                  <a:tcPr/>
                </a:tc>
                <a:extLst>
                  <a:ext uri="{0D108BD9-81ED-4DB2-BD59-A6C34878D82A}">
                    <a16:rowId xmlns:a16="http://schemas.microsoft.com/office/drawing/2014/main" val="2688558952"/>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Reverse</a:t>
                      </a:r>
                    </a:p>
                  </a:txBody>
                  <a:tcPr/>
                </a:tc>
                <a:tc>
                  <a:txBody>
                    <a:bodyPr/>
                    <a:lstStyle/>
                    <a:p>
                      <a:r>
                        <a:rPr lang="en-US" sz="1400" dirty="0">
                          <a:latin typeface="Arial" panose="020B0604020202020204" pitchFamily="34" charset="0"/>
                          <a:cs typeface="Arial" panose="020B0604020202020204" pitchFamily="34" charset="0"/>
                        </a:rPr>
                        <a:t>Reverse the order of the items.</a:t>
                      </a:r>
                    </a:p>
                  </a:txBody>
                  <a:tcPr/>
                </a:tc>
                <a:extLst>
                  <a:ext uri="{0D108BD9-81ED-4DB2-BD59-A6C34878D82A}">
                    <a16:rowId xmlns:a16="http://schemas.microsoft.com/office/drawing/2014/main" val="2939633148"/>
                  </a:ext>
                </a:extLst>
              </a:tr>
            </a:tbl>
          </a:graphicData>
        </a:graphic>
      </p:graphicFrame>
    </p:spTree>
    <p:extLst>
      <p:ext uri="{BB962C8B-B14F-4D97-AF65-F5344CB8AC3E}">
        <p14:creationId xmlns:p14="http://schemas.microsoft.com/office/powerpoint/2010/main" val="413288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a:spcBef>
                <a:spcPts val="2400"/>
              </a:spcBef>
            </a:pPr>
            <a:r>
              <a:rPr lang="en-US" b="1" dirty="0">
                <a:latin typeface="Arial" panose="020B0604020202020204" pitchFamily="34" charset="0"/>
                <a:cs typeface="Arial" panose="020B0604020202020204" pitchFamily="34" charset="0"/>
              </a:rPr>
              <a:t>Building LINQ expressions with the Enumerable class</a:t>
            </a:r>
          </a:p>
        </p:txBody>
      </p:sp>
      <p:graphicFrame>
        <p:nvGraphicFramePr>
          <p:cNvPr id="3" name="Table 4">
            <a:extLst>
              <a:ext uri="{FF2B5EF4-FFF2-40B4-BE49-F238E27FC236}">
                <a16:creationId xmlns:a16="http://schemas.microsoft.com/office/drawing/2014/main" id="{C6641406-79C1-41AD-8289-E98E94682CCC}"/>
              </a:ext>
            </a:extLst>
          </p:cNvPr>
          <p:cNvGraphicFramePr>
            <a:graphicFrameLocks noGrp="1"/>
          </p:cNvGraphicFramePr>
          <p:nvPr>
            <p:extLst>
              <p:ext uri="{D42A27DB-BD31-4B8C-83A1-F6EECF244321}">
                <p14:modId xmlns:p14="http://schemas.microsoft.com/office/powerpoint/2010/main" val="650630412"/>
              </p:ext>
            </p:extLst>
          </p:nvPr>
        </p:nvGraphicFramePr>
        <p:xfrm>
          <a:off x="360937" y="719666"/>
          <a:ext cx="11583412" cy="379984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4197521779"/>
                    </a:ext>
                  </a:extLst>
                </a:gridCol>
                <a:gridCol w="5791706">
                  <a:extLst>
                    <a:ext uri="{9D8B030D-6E8A-4147-A177-3AD203B41FA5}">
                      <a16:colId xmlns:a16="http://schemas.microsoft.com/office/drawing/2014/main" val="3324867835"/>
                    </a:ext>
                  </a:extLst>
                </a:gridCol>
              </a:tblGrid>
              <a:tr h="370840">
                <a:tc>
                  <a:txBody>
                    <a:bodyPr/>
                    <a:lstStyle/>
                    <a:p>
                      <a:r>
                        <a:rPr lang="it-IT" sz="1400" dirty="0">
                          <a:latin typeface="Arial" panose="020B0604020202020204" pitchFamily="34" charset="0"/>
                          <a:cs typeface="Arial" panose="020B0604020202020204" pitchFamily="34" charset="0"/>
                        </a:rPr>
                        <a:t>Method(s)</a:t>
                      </a: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1866139"/>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GroupBy</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GroupJoin</a:t>
                      </a:r>
                      <a:r>
                        <a:rPr lang="it-IT" sz="1400" kern="1200" dirty="0">
                          <a:solidFill>
                            <a:schemeClr val="dk1"/>
                          </a:solidFill>
                          <a:latin typeface="Courier New" panose="02070309020205020404" pitchFamily="49" charset="0"/>
                          <a:ea typeface="+mn-ea"/>
                          <a:cs typeface="Courier New" panose="02070309020205020404" pitchFamily="49" charset="0"/>
                        </a:rPr>
                        <a:t>, Join</a:t>
                      </a:r>
                    </a:p>
                  </a:txBody>
                  <a:tcPr/>
                </a:tc>
                <a:tc>
                  <a:txBody>
                    <a:bodyPr/>
                    <a:lstStyle/>
                    <a:p>
                      <a:r>
                        <a:rPr lang="en-US" sz="1400" dirty="0">
                          <a:latin typeface="Arial" panose="020B0604020202020204" pitchFamily="34" charset="0"/>
                          <a:cs typeface="Arial" panose="020B0604020202020204" pitchFamily="34" charset="0"/>
                        </a:rPr>
                        <a:t>Group and/or join two sequences.</a:t>
                      </a:r>
                    </a:p>
                  </a:txBody>
                  <a:tcPr/>
                </a:tc>
                <a:extLst>
                  <a:ext uri="{0D108BD9-81ED-4DB2-BD59-A6C34878D82A}">
                    <a16:rowId xmlns:a16="http://schemas.microsoft.com/office/drawing/2014/main" val="3492093031"/>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Skip, </a:t>
                      </a:r>
                      <a:r>
                        <a:rPr lang="it-IT" sz="1400" kern="1200" dirty="0" err="1">
                          <a:solidFill>
                            <a:schemeClr val="dk1"/>
                          </a:solidFill>
                          <a:latin typeface="Courier New" panose="02070309020205020404" pitchFamily="49" charset="0"/>
                          <a:ea typeface="+mn-ea"/>
                          <a:cs typeface="Courier New" panose="02070309020205020404" pitchFamily="49" charset="0"/>
                        </a:rPr>
                        <a:t>SkipWhile</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Skip a number of items; or skip while an expression is true.</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50369131"/>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Take, </a:t>
                      </a:r>
                      <a:r>
                        <a:rPr lang="it-IT" sz="1400" kern="1200" dirty="0" err="1">
                          <a:solidFill>
                            <a:schemeClr val="dk1"/>
                          </a:solidFill>
                          <a:latin typeface="Courier New" panose="02070309020205020404" pitchFamily="49" charset="0"/>
                          <a:ea typeface="+mn-ea"/>
                          <a:cs typeface="Courier New" panose="02070309020205020404" pitchFamily="49" charset="0"/>
                        </a:rPr>
                        <a:t>TakeWhile</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Take a number of items; or take while an expression is true. New in .NET 6 is a Take overload that can be passed a Range, for example, Take(range: 3..^5) meaning take a subset starting 3 items in from the start and ending 5 items in from the end, or instead of Skip(4) you could use Take(4..).</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4588496"/>
                  </a:ext>
                </a:extLst>
              </a:tr>
              <a:tr h="370840">
                <a:tc>
                  <a:txBody>
                    <a:bodyPr/>
                    <a:lstStyle/>
                    <a:p>
                      <a:r>
                        <a:rPr lang="en-US" sz="1400" kern="1200" dirty="0">
                          <a:solidFill>
                            <a:schemeClr val="dk1"/>
                          </a:solidFill>
                          <a:latin typeface="Courier New" panose="02070309020205020404" pitchFamily="49" charset="0"/>
                          <a:ea typeface="+mn-ea"/>
                          <a:cs typeface="Courier New" panose="02070309020205020404" pitchFamily="49" charset="0"/>
                        </a:rPr>
                        <a:t>Aggregate, Average, Count, </a:t>
                      </a:r>
                      <a:r>
                        <a:rPr lang="en-US" sz="1400" kern="1200" dirty="0" err="1">
                          <a:solidFill>
                            <a:schemeClr val="dk1"/>
                          </a:solidFill>
                          <a:latin typeface="Courier New" panose="02070309020205020404" pitchFamily="49" charset="0"/>
                          <a:ea typeface="+mn-ea"/>
                          <a:cs typeface="Courier New" panose="02070309020205020404" pitchFamily="49" charset="0"/>
                        </a:rPr>
                        <a:t>LongCount</a:t>
                      </a:r>
                      <a:r>
                        <a:rPr lang="en-US" sz="1400" kern="1200" dirty="0">
                          <a:solidFill>
                            <a:schemeClr val="dk1"/>
                          </a:solidFill>
                          <a:latin typeface="Courier New" panose="02070309020205020404" pitchFamily="49" charset="0"/>
                          <a:ea typeface="+mn-ea"/>
                          <a:cs typeface="Courier New" panose="02070309020205020404" pitchFamily="49" charset="0"/>
                        </a:rPr>
                        <a:t>, Max, Min, Sum</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it-IT" sz="1400" dirty="0" err="1">
                          <a:latin typeface="Arial" panose="020B0604020202020204" pitchFamily="34" charset="0"/>
                          <a:cs typeface="Arial" panose="020B0604020202020204" pitchFamily="34" charset="0"/>
                        </a:rPr>
                        <a:t>Calculate</a:t>
                      </a:r>
                      <a:r>
                        <a:rPr lang="it-IT" sz="1400" dirty="0">
                          <a:latin typeface="Arial" panose="020B0604020202020204" pitchFamily="34" charset="0"/>
                          <a:cs typeface="Arial" panose="020B0604020202020204" pitchFamily="34" charset="0"/>
                        </a:rPr>
                        <a:t> aggregate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160680788"/>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TryGetNonEnumeratedCount</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Count() checks if a Count property is implemented on the sequence and returns its value, or it enumerates the entire sequence to count its items. New in .NET 6 is this method that only checks for Count and if it is missing it returns false and sets the out parameter to 0 to avoid a potentially poor-performing operation.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75326659"/>
                  </a:ext>
                </a:extLst>
              </a:tr>
            </a:tbl>
          </a:graphicData>
        </a:graphic>
      </p:graphicFrame>
    </p:spTree>
    <p:extLst>
      <p:ext uri="{BB962C8B-B14F-4D97-AF65-F5344CB8AC3E}">
        <p14:creationId xmlns:p14="http://schemas.microsoft.com/office/powerpoint/2010/main" val="333175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a:spcBef>
                <a:spcPts val="2400"/>
              </a:spcBef>
            </a:pPr>
            <a:r>
              <a:rPr lang="en-US" b="1" dirty="0">
                <a:latin typeface="Arial" panose="020B0604020202020204" pitchFamily="34" charset="0"/>
                <a:cs typeface="Arial" panose="020B0604020202020204" pitchFamily="34" charset="0"/>
              </a:rPr>
              <a:t>Building LINQ expressions with the Enumerable class</a:t>
            </a:r>
          </a:p>
        </p:txBody>
      </p:sp>
      <p:graphicFrame>
        <p:nvGraphicFramePr>
          <p:cNvPr id="3" name="Table 4">
            <a:extLst>
              <a:ext uri="{FF2B5EF4-FFF2-40B4-BE49-F238E27FC236}">
                <a16:creationId xmlns:a16="http://schemas.microsoft.com/office/drawing/2014/main" id="{C6641406-79C1-41AD-8289-E98E94682CCC}"/>
              </a:ext>
            </a:extLst>
          </p:cNvPr>
          <p:cNvGraphicFramePr>
            <a:graphicFrameLocks noGrp="1"/>
          </p:cNvGraphicFramePr>
          <p:nvPr>
            <p:extLst>
              <p:ext uri="{D42A27DB-BD31-4B8C-83A1-F6EECF244321}">
                <p14:modId xmlns:p14="http://schemas.microsoft.com/office/powerpoint/2010/main" val="2755994886"/>
              </p:ext>
            </p:extLst>
          </p:nvPr>
        </p:nvGraphicFramePr>
        <p:xfrm>
          <a:off x="360937" y="719666"/>
          <a:ext cx="11583412" cy="346456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4197521779"/>
                    </a:ext>
                  </a:extLst>
                </a:gridCol>
                <a:gridCol w="5791706">
                  <a:extLst>
                    <a:ext uri="{9D8B030D-6E8A-4147-A177-3AD203B41FA5}">
                      <a16:colId xmlns:a16="http://schemas.microsoft.com/office/drawing/2014/main" val="3324867835"/>
                    </a:ext>
                  </a:extLst>
                </a:gridCol>
              </a:tblGrid>
              <a:tr h="370840">
                <a:tc>
                  <a:txBody>
                    <a:bodyPr/>
                    <a:lstStyle/>
                    <a:p>
                      <a:r>
                        <a:rPr lang="it-IT" sz="1400" dirty="0">
                          <a:latin typeface="Arial" panose="020B0604020202020204" pitchFamily="34" charset="0"/>
                          <a:cs typeface="Arial" panose="020B0604020202020204" pitchFamily="34" charset="0"/>
                        </a:rPr>
                        <a:t>Method(s)</a:t>
                      </a: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1866139"/>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All</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Any</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Contains</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Return true if all or any of the items match the filter, or if the sequence contains a specified item.</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1203344"/>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Cast</a:t>
                      </a:r>
                    </a:p>
                  </a:txBody>
                  <a:tcPr/>
                </a:tc>
                <a:tc>
                  <a:txBody>
                    <a:bodyPr/>
                    <a:lstStyle/>
                    <a:p>
                      <a:r>
                        <a:rPr lang="en-US" sz="1400" dirty="0">
                          <a:latin typeface="Arial" panose="020B0604020202020204" pitchFamily="34" charset="0"/>
                          <a:cs typeface="Arial" panose="020B0604020202020204" pitchFamily="34" charset="0"/>
                        </a:rPr>
                        <a:t>Cast items into a specified type. It is useful to convert non-generic objects to a generic type in scenarios where the compiler would otherwise complain.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61412406"/>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OfType</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Remove items that do not match a specified type.</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30761508"/>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Distinct</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it-IT" sz="1400" dirty="0" err="1">
                          <a:latin typeface="Arial" panose="020B0604020202020204" pitchFamily="34" charset="0"/>
                          <a:cs typeface="Arial" panose="020B0604020202020204" pitchFamily="34" charset="0"/>
                        </a:rPr>
                        <a:t>Remove</a:t>
                      </a:r>
                      <a:r>
                        <a:rPr lang="it-IT" sz="1400" dirty="0">
                          <a:latin typeface="Arial" panose="020B0604020202020204" pitchFamily="34" charset="0"/>
                          <a:cs typeface="Arial" panose="020B0604020202020204" pitchFamily="34" charset="0"/>
                        </a:rPr>
                        <a:t> duplicate items.</a:t>
                      </a:r>
                    </a:p>
                  </a:txBody>
                  <a:tcPr/>
                </a:tc>
                <a:extLst>
                  <a:ext uri="{0D108BD9-81ED-4DB2-BD59-A6C34878D82A}">
                    <a16:rowId xmlns:a16="http://schemas.microsoft.com/office/drawing/2014/main" val="9129699"/>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Except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Intersect</a:t>
                      </a:r>
                      <a:r>
                        <a:rPr lang="it-IT" sz="1400" kern="1200" dirty="0">
                          <a:solidFill>
                            <a:schemeClr val="dk1"/>
                          </a:solidFill>
                          <a:latin typeface="Courier New" panose="02070309020205020404" pitchFamily="49" charset="0"/>
                          <a:ea typeface="+mn-ea"/>
                          <a:cs typeface="Courier New" panose="02070309020205020404" pitchFamily="49" charset="0"/>
                        </a:rPr>
                        <a:t>, Union</a:t>
                      </a:r>
                    </a:p>
                  </a:txBody>
                  <a:tcPr/>
                </a:tc>
                <a:tc>
                  <a:txBody>
                    <a:bodyPr/>
                    <a:lstStyle/>
                    <a:p>
                      <a:r>
                        <a:rPr lang="en-US" sz="1400" dirty="0">
                          <a:latin typeface="Arial" panose="020B0604020202020204" pitchFamily="34" charset="0"/>
                          <a:cs typeface="Arial" panose="020B0604020202020204" pitchFamily="34" charset="0"/>
                        </a:rPr>
                        <a:t>Perform operations that return sets. Sets cannot have duplicate items. Although the inputs can be any sequence and so the inputs can have duplicates, the result is always a set.</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662225"/>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Chunk</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Divide a sequence into sized batches.</a:t>
                      </a:r>
                    </a:p>
                  </a:txBody>
                  <a:tcPr/>
                </a:tc>
                <a:extLst>
                  <a:ext uri="{0D108BD9-81ED-4DB2-BD59-A6C34878D82A}">
                    <a16:rowId xmlns:a16="http://schemas.microsoft.com/office/drawing/2014/main" val="2688558952"/>
                  </a:ext>
                </a:extLst>
              </a:tr>
            </a:tbl>
          </a:graphicData>
        </a:graphic>
      </p:graphicFrame>
    </p:spTree>
    <p:extLst>
      <p:ext uri="{BB962C8B-B14F-4D97-AF65-F5344CB8AC3E}">
        <p14:creationId xmlns:p14="http://schemas.microsoft.com/office/powerpoint/2010/main" val="345257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5352288" y="178454"/>
            <a:ext cx="659206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Building LINQ expressions with the Enumerable class</a:t>
            </a:r>
          </a:p>
        </p:txBody>
      </p:sp>
      <p:graphicFrame>
        <p:nvGraphicFramePr>
          <p:cNvPr id="3" name="Table 4">
            <a:extLst>
              <a:ext uri="{FF2B5EF4-FFF2-40B4-BE49-F238E27FC236}">
                <a16:creationId xmlns:a16="http://schemas.microsoft.com/office/drawing/2014/main" id="{C6641406-79C1-41AD-8289-E98E94682CCC}"/>
              </a:ext>
            </a:extLst>
          </p:cNvPr>
          <p:cNvGraphicFramePr>
            <a:graphicFrameLocks noGrp="1"/>
          </p:cNvGraphicFramePr>
          <p:nvPr>
            <p:extLst>
              <p:ext uri="{D42A27DB-BD31-4B8C-83A1-F6EECF244321}">
                <p14:modId xmlns:p14="http://schemas.microsoft.com/office/powerpoint/2010/main" val="3665635644"/>
              </p:ext>
            </p:extLst>
          </p:nvPr>
        </p:nvGraphicFramePr>
        <p:xfrm>
          <a:off x="360937" y="719666"/>
          <a:ext cx="11583412" cy="357632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4197521779"/>
                    </a:ext>
                  </a:extLst>
                </a:gridCol>
                <a:gridCol w="5791706">
                  <a:extLst>
                    <a:ext uri="{9D8B030D-6E8A-4147-A177-3AD203B41FA5}">
                      <a16:colId xmlns:a16="http://schemas.microsoft.com/office/drawing/2014/main" val="3324867835"/>
                    </a:ext>
                  </a:extLst>
                </a:gridCol>
              </a:tblGrid>
              <a:tr h="370840">
                <a:tc>
                  <a:txBody>
                    <a:bodyPr/>
                    <a:lstStyle/>
                    <a:p>
                      <a:r>
                        <a:rPr lang="it-IT" sz="1400" dirty="0">
                          <a:latin typeface="Arial" panose="020B0604020202020204" pitchFamily="34" charset="0"/>
                          <a:cs typeface="Arial" panose="020B0604020202020204" pitchFamily="34" charset="0"/>
                        </a:rPr>
                        <a:t>Method(s)</a:t>
                      </a: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1866139"/>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Append</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Concat</a:t>
                      </a:r>
                      <a:r>
                        <a:rPr lang="it-IT" sz="1400" kern="1200" dirty="0">
                          <a:solidFill>
                            <a:schemeClr val="dk1"/>
                          </a:solidFill>
                          <a:latin typeface="Courier New" panose="02070309020205020404" pitchFamily="49" charset="0"/>
                          <a:ea typeface="+mn-ea"/>
                          <a:cs typeface="Courier New" panose="02070309020205020404" pitchFamily="49" charset="0"/>
                        </a:rPr>
                        <a:t>, </a:t>
                      </a:r>
                      <a:r>
                        <a:rPr lang="it-IT" sz="1400" kern="1200" dirty="0" err="1">
                          <a:solidFill>
                            <a:schemeClr val="dk1"/>
                          </a:solidFill>
                          <a:latin typeface="Courier New" panose="02070309020205020404" pitchFamily="49" charset="0"/>
                          <a:ea typeface="+mn-ea"/>
                          <a:cs typeface="Courier New" panose="02070309020205020404" pitchFamily="49" charset="0"/>
                        </a:rPr>
                        <a:t>Prepend</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it-IT" sz="1400" dirty="0" err="1">
                          <a:latin typeface="Arial" panose="020B0604020202020204" pitchFamily="34" charset="0"/>
                          <a:cs typeface="Arial" panose="020B0604020202020204" pitchFamily="34" charset="0"/>
                        </a:rPr>
                        <a:t>Perform</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sequence-combining</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operations</a:t>
                      </a:r>
                      <a:r>
                        <a:rPr lang="it-IT" sz="14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939633148"/>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Zip</a:t>
                      </a:r>
                    </a:p>
                  </a:txBody>
                  <a:tcPr/>
                </a:tc>
                <a:tc>
                  <a:txBody>
                    <a:bodyPr/>
                    <a:lstStyle/>
                    <a:p>
                      <a:r>
                        <a:rPr lang="en-US" sz="1400" dirty="0">
                          <a:latin typeface="Arial" panose="020B0604020202020204" pitchFamily="34" charset="0"/>
                          <a:cs typeface="Arial" panose="020B0604020202020204" pitchFamily="34" charset="0"/>
                        </a:rPr>
                        <a:t>Perform a match operation on two sequences based on the position of items, for example, the item at position 1 in the first sequence matches the item at position 1 in the second sequence. New in .NET 6 is a match operation on three sequences. Previously you would have had to run the two sequences overload twice to achieve the same goal.</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92093031"/>
                  </a:ext>
                </a:extLst>
              </a:tr>
              <a:tr h="370840">
                <a:tc>
                  <a:txBody>
                    <a:bodyPr/>
                    <a:lstStyle/>
                    <a:p>
                      <a:r>
                        <a:rPr lang="en-US" sz="1400" kern="1200" dirty="0" err="1">
                          <a:solidFill>
                            <a:schemeClr val="dk1"/>
                          </a:solidFill>
                          <a:latin typeface="Courier New" panose="02070309020205020404" pitchFamily="49" charset="0"/>
                          <a:ea typeface="+mn-ea"/>
                          <a:cs typeface="Courier New" panose="02070309020205020404" pitchFamily="49" charset="0"/>
                        </a:rPr>
                        <a:t>ToArray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ToList</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ToDictionary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ToHashSet</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ToLookup</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Convert the sequence into an array or collection. These are the only extension methods that execute the LINQ expression.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50369131"/>
                  </a:ext>
                </a:extLst>
              </a:tr>
              <a:tr h="566209">
                <a:tc>
                  <a:txBody>
                    <a:bodyPr/>
                    <a:lstStyle/>
                    <a:p>
                      <a:r>
                        <a:rPr lang="en-US" sz="1400" kern="1200" dirty="0" err="1">
                          <a:solidFill>
                            <a:schemeClr val="dk1"/>
                          </a:solidFill>
                          <a:latin typeface="Courier New" panose="02070309020205020404" pitchFamily="49" charset="0"/>
                          <a:ea typeface="+mn-ea"/>
                          <a:cs typeface="Courier New" panose="02070309020205020404" pitchFamily="49" charset="0"/>
                        </a:rPr>
                        <a:t>DistinctBy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ExceptBy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IntersectBy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UnionBy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MinBy</a:t>
                      </a:r>
                      <a:r>
                        <a:rPr lang="en-US" sz="1400" kern="1200" dirty="0">
                          <a:solidFill>
                            <a:schemeClr val="dk1"/>
                          </a:solidFill>
                          <a:latin typeface="Courier New" panose="02070309020205020404" pitchFamily="49" charset="0"/>
                          <a:ea typeface="+mn-ea"/>
                          <a:cs typeface="Courier New" panose="02070309020205020404" pitchFamily="49" charset="0"/>
                        </a:rPr>
                        <a:t>, </a:t>
                      </a:r>
                      <a:r>
                        <a:rPr lang="en-US" sz="1400" kern="1200" dirty="0" err="1">
                          <a:solidFill>
                            <a:schemeClr val="dk1"/>
                          </a:solidFill>
                          <a:latin typeface="Courier New" panose="02070309020205020404" pitchFamily="49" charset="0"/>
                          <a:ea typeface="+mn-ea"/>
                          <a:cs typeface="Courier New" panose="02070309020205020404" pitchFamily="49" charset="0"/>
                        </a:rPr>
                        <a:t>MaxBy</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New in .NET 6 are the By extension methods. They allow the comparison to be performed on a subset of the item rather than the entire item. For example, instead of removing duplicates by comparing an entire Person object, you could remove duplicates by comparing just their </a:t>
                      </a:r>
                      <a:r>
                        <a:rPr lang="en-US" sz="1400" dirty="0" err="1">
                          <a:latin typeface="Arial" panose="020B0604020202020204" pitchFamily="34" charset="0"/>
                          <a:cs typeface="Arial" panose="020B0604020202020204" pitchFamily="34" charset="0"/>
                        </a:rPr>
                        <a:t>LastName</a:t>
                      </a:r>
                      <a:r>
                        <a:rPr lang="en-US" sz="1400" dirty="0">
                          <a:latin typeface="Arial" panose="020B0604020202020204" pitchFamily="34" charset="0"/>
                          <a:cs typeface="Arial" panose="020B0604020202020204" pitchFamily="34" charset="0"/>
                        </a:rPr>
                        <a:t> and </a:t>
                      </a:r>
                      <a:r>
                        <a:rPr lang="en-US" sz="1400" dirty="0" err="1">
                          <a:latin typeface="Arial" panose="020B0604020202020204" pitchFamily="34" charset="0"/>
                          <a:cs typeface="Arial" panose="020B0604020202020204" pitchFamily="34" charset="0"/>
                        </a:rPr>
                        <a:t>DateOfBirth</a:t>
                      </a:r>
                      <a:r>
                        <a:rPr lang="en-US" sz="1400" dirty="0">
                          <a:latin typeface="Arial" panose="020B0604020202020204" pitchFamily="34" charset="0"/>
                          <a:cs typeface="Arial" panose="020B0604020202020204" pitchFamily="34" charset="0"/>
                        </a:rPr>
                        <a:t>.</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4588496"/>
                  </a:ext>
                </a:extLst>
              </a:tr>
            </a:tbl>
          </a:graphicData>
        </a:graphic>
      </p:graphicFrame>
    </p:spTree>
    <p:extLst>
      <p:ext uri="{BB962C8B-B14F-4D97-AF65-F5344CB8AC3E}">
        <p14:creationId xmlns:p14="http://schemas.microsoft.com/office/powerpoint/2010/main" val="375389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00178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Writing LINQ expressions</a:t>
            </a:r>
          </a:p>
        </p:txBody>
      </p:sp>
      <p:sp>
        <p:nvSpPr>
          <p:cNvPr id="7" name="TextBox 6">
            <a:extLst>
              <a:ext uri="{FF2B5EF4-FFF2-40B4-BE49-F238E27FC236}">
                <a16:creationId xmlns:a16="http://schemas.microsoft.com/office/drawing/2014/main" id="{ECC53567-315C-4EFC-A2A3-8581F4B65ED0}"/>
              </a:ext>
            </a:extLst>
          </p:cNvPr>
          <p:cNvSpPr txBox="1"/>
          <p:nvPr/>
        </p:nvSpPr>
        <p:spPr>
          <a:xfrm>
            <a:off x="4486276" y="178454"/>
            <a:ext cx="7458074" cy="954107"/>
          </a:xfrm>
          <a:prstGeom prst="rect">
            <a:avLst/>
          </a:prstGeom>
          <a:noFill/>
        </p:spPr>
        <p:txBody>
          <a:bodyPr wrap="square">
            <a:spAutoFit/>
          </a:bodyPr>
          <a:lstStyle/>
          <a:p>
            <a:pPr algn="r">
              <a:spcBef>
                <a:spcPts val="2400"/>
              </a:spcBef>
            </a:pPr>
            <a:r>
              <a:rPr lang="en-US" b="1" dirty="0">
                <a:latin typeface="Arial" panose="020B0604020202020204" pitchFamily="34" charset="0"/>
                <a:cs typeface="Arial" panose="020B0604020202020204" pitchFamily="34" charset="0"/>
              </a:rPr>
              <a:t>Enumerable class methods that are not extension methods</a:t>
            </a:r>
          </a:p>
          <a:p>
            <a:pPr algn="r" rtl="0">
              <a:spcBef>
                <a:spcPts val="2400"/>
              </a:spcBef>
              <a:spcAft>
                <a:spcPts val="0"/>
              </a:spcAft>
            </a:pPr>
            <a:endParaRPr lang="en-US" b="1" dirty="0">
              <a:latin typeface="Arial" panose="020B0604020202020204" pitchFamily="34" charset="0"/>
              <a:cs typeface="Arial" panose="020B0604020202020204" pitchFamily="34" charset="0"/>
            </a:endParaRPr>
          </a:p>
        </p:txBody>
      </p:sp>
      <p:graphicFrame>
        <p:nvGraphicFramePr>
          <p:cNvPr id="3" name="Table 4">
            <a:extLst>
              <a:ext uri="{FF2B5EF4-FFF2-40B4-BE49-F238E27FC236}">
                <a16:creationId xmlns:a16="http://schemas.microsoft.com/office/drawing/2014/main" id="{C6641406-79C1-41AD-8289-E98E94682CCC}"/>
              </a:ext>
            </a:extLst>
          </p:cNvPr>
          <p:cNvGraphicFramePr>
            <a:graphicFrameLocks noGrp="1"/>
          </p:cNvGraphicFramePr>
          <p:nvPr>
            <p:extLst>
              <p:ext uri="{D42A27DB-BD31-4B8C-83A1-F6EECF244321}">
                <p14:modId xmlns:p14="http://schemas.microsoft.com/office/powerpoint/2010/main" val="1595457785"/>
              </p:ext>
            </p:extLst>
          </p:nvPr>
        </p:nvGraphicFramePr>
        <p:xfrm>
          <a:off x="360937" y="719666"/>
          <a:ext cx="11583412" cy="2565400"/>
        </p:xfrm>
        <a:graphic>
          <a:graphicData uri="http://schemas.openxmlformats.org/drawingml/2006/table">
            <a:tbl>
              <a:tblPr firstRow="1" bandRow="1">
                <a:tableStyleId>{5C22544A-7EE6-4342-B048-85BDC9FD1C3A}</a:tableStyleId>
              </a:tblPr>
              <a:tblGrid>
                <a:gridCol w="5791706">
                  <a:extLst>
                    <a:ext uri="{9D8B030D-6E8A-4147-A177-3AD203B41FA5}">
                      <a16:colId xmlns:a16="http://schemas.microsoft.com/office/drawing/2014/main" val="4197521779"/>
                    </a:ext>
                  </a:extLst>
                </a:gridCol>
                <a:gridCol w="5791706">
                  <a:extLst>
                    <a:ext uri="{9D8B030D-6E8A-4147-A177-3AD203B41FA5}">
                      <a16:colId xmlns:a16="http://schemas.microsoft.com/office/drawing/2014/main" val="3324867835"/>
                    </a:ext>
                  </a:extLst>
                </a:gridCol>
              </a:tblGrid>
              <a:tr h="370840">
                <a:tc>
                  <a:txBody>
                    <a:bodyPr/>
                    <a:lstStyle/>
                    <a:p>
                      <a:r>
                        <a:rPr lang="it-IT" sz="1400" dirty="0">
                          <a:latin typeface="Arial" panose="020B0604020202020204" pitchFamily="34" charset="0"/>
                          <a:cs typeface="Arial" panose="020B0604020202020204" pitchFamily="34" charset="0"/>
                        </a:rPr>
                        <a:t>Method(s)</a:t>
                      </a: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1866139"/>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Empty</a:t>
                      </a:r>
                      <a:r>
                        <a:rPr lang="it-IT" sz="1400" kern="1200" dirty="0">
                          <a:solidFill>
                            <a:schemeClr val="dk1"/>
                          </a:solidFill>
                          <a:latin typeface="Courier New" panose="02070309020205020404" pitchFamily="49" charset="0"/>
                          <a:ea typeface="+mn-ea"/>
                          <a:cs typeface="Courier New" panose="02070309020205020404" pitchFamily="49" charset="0"/>
                        </a:rPr>
                        <a:t>&lt;T&gt;</a:t>
                      </a:r>
                    </a:p>
                  </a:txBody>
                  <a:tcPr/>
                </a:tc>
                <a:tc>
                  <a:txBody>
                    <a:bodyPr/>
                    <a:lstStyle/>
                    <a:p>
                      <a:r>
                        <a:rPr lang="en-US" sz="1400" dirty="0">
                          <a:latin typeface="Arial" panose="020B0604020202020204" pitchFamily="34" charset="0"/>
                          <a:cs typeface="Arial" panose="020B0604020202020204" pitchFamily="34" charset="0"/>
                        </a:rPr>
                        <a:t>Returns an empty sequence of the specified type T. It is useful for passing an empty sequence to a method that requires an </a:t>
                      </a:r>
                      <a:r>
                        <a:rPr lang="en-US" sz="1400" dirty="0" err="1">
                          <a:latin typeface="Arial" panose="020B0604020202020204" pitchFamily="34" charset="0"/>
                          <a:cs typeface="Arial" panose="020B0604020202020204" pitchFamily="34" charset="0"/>
                        </a:rPr>
                        <a:t>IEnumerable</a:t>
                      </a:r>
                      <a:r>
                        <a:rPr lang="en-US" sz="1400" dirty="0">
                          <a:latin typeface="Arial" panose="020B0604020202020204" pitchFamily="34" charset="0"/>
                          <a:cs typeface="Arial" panose="020B0604020202020204" pitchFamily="34" charset="0"/>
                        </a:rPr>
                        <a:t>&lt;T&gt;.</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1203344"/>
                  </a:ext>
                </a:extLst>
              </a:tr>
              <a:tr h="370840">
                <a:tc>
                  <a:txBody>
                    <a:bodyPr/>
                    <a:lstStyle/>
                    <a:p>
                      <a:r>
                        <a:rPr lang="it-IT" sz="1400" kern="1200" dirty="0">
                          <a:solidFill>
                            <a:schemeClr val="dk1"/>
                          </a:solidFill>
                          <a:latin typeface="Courier New" panose="02070309020205020404" pitchFamily="49" charset="0"/>
                          <a:ea typeface="+mn-ea"/>
                          <a:cs typeface="Courier New" panose="02070309020205020404" pitchFamily="49" charset="0"/>
                        </a:rPr>
                        <a:t>Range</a:t>
                      </a:r>
                    </a:p>
                  </a:txBody>
                  <a:tcPr/>
                </a:tc>
                <a:tc>
                  <a:txBody>
                    <a:bodyPr/>
                    <a:lstStyle/>
                    <a:p>
                      <a:r>
                        <a:rPr lang="en-US" sz="1400" dirty="0">
                          <a:latin typeface="Arial" panose="020B0604020202020204" pitchFamily="34" charset="0"/>
                          <a:cs typeface="Arial" panose="020B0604020202020204" pitchFamily="34" charset="0"/>
                        </a:rPr>
                        <a:t>Returns a sequence of integers from the start value with count items. For example, </a:t>
                      </a:r>
                      <a:r>
                        <a:rPr lang="en-US" sz="1400" dirty="0" err="1">
                          <a:latin typeface="Arial" panose="020B0604020202020204" pitchFamily="34" charset="0"/>
                          <a:cs typeface="Arial" panose="020B0604020202020204" pitchFamily="34" charset="0"/>
                        </a:rPr>
                        <a:t>Enumerable.Range</a:t>
                      </a:r>
                      <a:r>
                        <a:rPr lang="en-US" sz="1400" dirty="0">
                          <a:latin typeface="Arial" panose="020B0604020202020204" pitchFamily="34" charset="0"/>
                          <a:cs typeface="Arial" panose="020B0604020202020204" pitchFamily="34" charset="0"/>
                        </a:rPr>
                        <a:t>(start: 5, count: 3) would contain the integers 5, 6, and 7.</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61412406"/>
                  </a:ext>
                </a:extLst>
              </a:tr>
              <a:tr h="370840">
                <a:tc>
                  <a:txBody>
                    <a:bodyPr/>
                    <a:lstStyle/>
                    <a:p>
                      <a:r>
                        <a:rPr lang="it-IT" sz="1400" kern="1200" dirty="0" err="1">
                          <a:solidFill>
                            <a:schemeClr val="dk1"/>
                          </a:solidFill>
                          <a:latin typeface="Courier New" panose="02070309020205020404" pitchFamily="49" charset="0"/>
                          <a:ea typeface="+mn-ea"/>
                          <a:cs typeface="Courier New" panose="02070309020205020404" pitchFamily="49" charset="0"/>
                        </a:rPr>
                        <a:t>Repeat</a:t>
                      </a:r>
                      <a:endParaRPr lang="it-IT" sz="14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Returns a sequence that contains the same element repeated count times. For example, </a:t>
                      </a:r>
                      <a:r>
                        <a:rPr lang="en-US" sz="1400" dirty="0" err="1">
                          <a:latin typeface="Arial" panose="020B0604020202020204" pitchFamily="34" charset="0"/>
                          <a:cs typeface="Arial" panose="020B0604020202020204" pitchFamily="34" charset="0"/>
                        </a:rPr>
                        <a:t>Enumerable.Repeat</a:t>
                      </a:r>
                      <a:r>
                        <a:rPr lang="en-US" sz="1400" dirty="0">
                          <a:latin typeface="Arial" panose="020B0604020202020204" pitchFamily="34" charset="0"/>
                          <a:cs typeface="Arial" panose="020B0604020202020204" pitchFamily="34" charset="0"/>
                        </a:rPr>
                        <a:t>(element: "5", count: 3) would contain the string values "5", "5", and "5".</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30761508"/>
                  </a:ext>
                </a:extLst>
              </a:tr>
            </a:tbl>
          </a:graphicData>
        </a:graphic>
      </p:graphicFrame>
    </p:spTree>
    <p:extLst>
      <p:ext uri="{BB962C8B-B14F-4D97-AF65-F5344CB8AC3E}">
        <p14:creationId xmlns:p14="http://schemas.microsoft.com/office/powerpoint/2010/main" val="88804729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6512</TotalTime>
  <Words>3918</Words>
  <Application>Microsoft Office PowerPoint</Application>
  <PresentationFormat>Widescreen</PresentationFormat>
  <Paragraphs>384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401</cp:revision>
  <dcterms:created xsi:type="dcterms:W3CDTF">2022-04-27T20:50:39Z</dcterms:created>
  <dcterms:modified xsi:type="dcterms:W3CDTF">2022-07-07T20:57:45Z</dcterms:modified>
</cp:coreProperties>
</file>