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404" r:id="rId3"/>
    <p:sldId id="406" r:id="rId4"/>
    <p:sldId id="405" r:id="rId5"/>
    <p:sldId id="410" r:id="rId6"/>
    <p:sldId id="411" r:id="rId7"/>
    <p:sldId id="408" r:id="rId8"/>
    <p:sldId id="409" r:id="rId9"/>
    <p:sldId id="412" r:id="rId10"/>
    <p:sldId id="413" r:id="rId11"/>
    <p:sldId id="414" r:id="rId12"/>
    <p:sldId id="407"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5" r:id="rId42"/>
    <p:sldId id="44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7" d="100"/>
          <a:sy n="67" d="100"/>
        </p:scale>
        <p:origin x="5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7/11/2022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10129696" cy="2185214"/>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Improving Performance and Scalability Using Multitasking</a:t>
            </a:r>
            <a:endParaRPr lang="en-US" sz="2800" b="1" dirty="0">
              <a:latin typeface="Arial" panose="020B0604020202020204" pitchFamily="34" charset="0"/>
              <a:cs typeface="Arial" panose="020B0604020202020204" pitchFamily="34" charset="0"/>
            </a:endParaRP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Understanding processes, threads, and tasks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Monitoring performance and resource usage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Running tasks asynchronously</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Synchronizing access to shared resources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Understanding async and await</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08344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Monitoring performance and resource usage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Evaluating the efficiency of types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10716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err="1">
                <a:latin typeface="Courier New" panose="02070309020205020404" pitchFamily="49" charset="0"/>
                <a:cs typeface="Courier New" panose="02070309020205020404" pitchFamily="49" charset="0"/>
              </a:rPr>
              <a:t>System.Diagnostics</a:t>
            </a:r>
            <a:r>
              <a:rPr lang="en-US" sz="1600" b="0" dirty="0">
                <a:latin typeface="Courier New" panose="02070309020205020404" pitchFamily="49" charset="0"/>
                <a:cs typeface="Courier New" panose="02070309020205020404" pitchFamily="49" charset="0"/>
              </a:rPr>
              <a:t> </a:t>
            </a:r>
            <a:r>
              <a:rPr lang="en-US" sz="1600" b="0" dirty="0"/>
              <a:t>namespace has lots of useful types for monitoring your code</a:t>
            </a:r>
          </a:p>
          <a:p>
            <a:r>
              <a:rPr lang="en-US" sz="1600" b="0" dirty="0"/>
              <a:t>the first useful type that we will look at is the </a:t>
            </a:r>
            <a:r>
              <a:rPr lang="en-US" sz="1600" b="0" dirty="0">
                <a:latin typeface="Courier New" panose="02070309020205020404" pitchFamily="49" charset="0"/>
                <a:cs typeface="Courier New" panose="02070309020205020404" pitchFamily="49" charset="0"/>
              </a:rPr>
              <a:t>Stopwatch</a:t>
            </a:r>
            <a:r>
              <a:rPr lang="en-US" sz="1600" b="0" dirty="0"/>
              <a:t> type</a:t>
            </a:r>
          </a:p>
        </p:txBody>
      </p:sp>
      <p:graphicFrame>
        <p:nvGraphicFramePr>
          <p:cNvPr id="3" name="Table 4">
            <a:extLst>
              <a:ext uri="{FF2B5EF4-FFF2-40B4-BE49-F238E27FC236}">
                <a16:creationId xmlns:a16="http://schemas.microsoft.com/office/drawing/2014/main" id="{CEFA8F90-1ABD-4A00-959F-531455EC0A37}"/>
              </a:ext>
            </a:extLst>
          </p:cNvPr>
          <p:cNvGraphicFramePr>
            <a:graphicFrameLocks noGrp="1"/>
          </p:cNvGraphicFramePr>
          <p:nvPr>
            <p:extLst>
              <p:ext uri="{D42A27DB-BD31-4B8C-83A1-F6EECF244321}">
                <p14:modId xmlns:p14="http://schemas.microsoft.com/office/powerpoint/2010/main" val="933059785"/>
              </p:ext>
            </p:extLst>
          </p:nvPr>
        </p:nvGraphicFramePr>
        <p:xfrm>
          <a:off x="360937" y="2164418"/>
          <a:ext cx="11450064" cy="2123440"/>
        </p:xfrm>
        <a:graphic>
          <a:graphicData uri="http://schemas.openxmlformats.org/drawingml/2006/table">
            <a:tbl>
              <a:tblPr firstRow="1" bandRow="1">
                <a:tableStyleId>{5C22544A-7EE6-4342-B048-85BDC9FD1C3A}</a:tableStyleId>
              </a:tblPr>
              <a:tblGrid>
                <a:gridCol w="4369559">
                  <a:extLst>
                    <a:ext uri="{9D8B030D-6E8A-4147-A177-3AD203B41FA5}">
                      <a16:colId xmlns:a16="http://schemas.microsoft.com/office/drawing/2014/main" val="1016678543"/>
                    </a:ext>
                  </a:extLst>
                </a:gridCol>
                <a:gridCol w="7080505">
                  <a:extLst>
                    <a:ext uri="{9D8B030D-6E8A-4147-A177-3AD203B41FA5}">
                      <a16:colId xmlns:a16="http://schemas.microsoft.com/office/drawing/2014/main" val="3244709366"/>
                    </a:ext>
                  </a:extLst>
                </a:gridCol>
              </a:tblGrid>
              <a:tr h="370840">
                <a:tc>
                  <a:txBody>
                    <a:bodyPr/>
                    <a:lstStyle/>
                    <a:p>
                      <a:r>
                        <a:rPr lang="it-IT" dirty="0" err="1">
                          <a:latin typeface="Arial" panose="020B0604020202020204" pitchFamily="34" charset="0"/>
                          <a:cs typeface="Arial" panose="020B0604020202020204" pitchFamily="34" charset="0"/>
                        </a:rPr>
                        <a:t>Member</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260259"/>
                  </a:ext>
                </a:extLst>
              </a:tr>
              <a:tr h="370840">
                <a:tc>
                  <a:txBody>
                    <a:bodyPr/>
                    <a:lstStyle/>
                    <a:p>
                      <a:r>
                        <a:rPr lang="it-IT" sz="1800" kern="1200" dirty="0" err="1">
                          <a:solidFill>
                            <a:schemeClr val="dk1"/>
                          </a:solidFill>
                          <a:latin typeface="Courier New" panose="02070309020205020404" pitchFamily="49" charset="0"/>
                          <a:ea typeface="+mn-ea"/>
                          <a:cs typeface="Courier New" panose="02070309020205020404" pitchFamily="49" charset="0"/>
                        </a:rPr>
                        <a:t>Restart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resets the elapsed time to zero and then starts the timer</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0596588"/>
                  </a:ext>
                </a:extLst>
              </a:tr>
              <a:tr h="370840">
                <a:tc>
                  <a:txBody>
                    <a:bodyPr/>
                    <a:lstStyle/>
                    <a:p>
                      <a:r>
                        <a:rPr lang="it-IT" sz="1800" kern="1200" dirty="0">
                          <a:solidFill>
                            <a:schemeClr val="dk1"/>
                          </a:solidFill>
                          <a:latin typeface="Courier New" panose="02070309020205020404" pitchFamily="49" charset="0"/>
                          <a:ea typeface="+mn-ea"/>
                          <a:cs typeface="Courier New" panose="02070309020205020404" pitchFamily="49" charset="0"/>
                        </a:rPr>
                        <a:t>Stop</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method</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stops</a:t>
                      </a:r>
                      <a:r>
                        <a:rPr lang="it-IT" dirty="0">
                          <a:latin typeface="Arial" panose="020B0604020202020204" pitchFamily="34" charset="0"/>
                          <a:cs typeface="Arial" panose="020B0604020202020204" pitchFamily="34" charset="0"/>
                        </a:rPr>
                        <a:t> the timer</a:t>
                      </a:r>
                    </a:p>
                  </a:txBody>
                  <a:tcPr/>
                </a:tc>
                <a:extLst>
                  <a:ext uri="{0D108BD9-81ED-4DB2-BD59-A6C34878D82A}">
                    <a16:rowId xmlns:a16="http://schemas.microsoft.com/office/drawing/2014/main" val="42483057"/>
                  </a:ext>
                </a:extLst>
              </a:tr>
              <a:tr h="370840">
                <a:tc>
                  <a:txBody>
                    <a:bodyPr/>
                    <a:lstStyle/>
                    <a:p>
                      <a:r>
                        <a:rPr lang="it-IT" sz="1800" kern="1200" dirty="0" err="1">
                          <a:solidFill>
                            <a:schemeClr val="dk1"/>
                          </a:solidFill>
                          <a:latin typeface="Courier New" panose="02070309020205020404" pitchFamily="49" charset="0"/>
                          <a:ea typeface="+mn-ea"/>
                          <a:cs typeface="Courier New" panose="02070309020205020404" pitchFamily="49" charset="0"/>
                        </a:rPr>
                        <a:t>Elapsed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property</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is the elapsed time stored as a </a:t>
                      </a:r>
                      <a:r>
                        <a:rPr lang="en-US" dirty="0" err="1">
                          <a:latin typeface="Courier New" panose="02070309020205020404" pitchFamily="49" charset="0"/>
                          <a:cs typeface="Courier New" panose="02070309020205020404" pitchFamily="49" charset="0"/>
                        </a:rPr>
                        <a:t>TimeSpan</a:t>
                      </a:r>
                      <a:r>
                        <a:rPr lang="en-US" dirty="0">
                          <a:latin typeface="Arial" panose="020B0604020202020204" pitchFamily="34" charset="0"/>
                          <a:cs typeface="Arial" panose="020B0604020202020204" pitchFamily="34" charset="0"/>
                        </a:rPr>
                        <a:t> format (for example, </a:t>
                      </a:r>
                      <a:r>
                        <a:rPr lang="en-US" dirty="0" err="1">
                          <a:latin typeface="Arial" panose="020B0604020202020204" pitchFamily="34" charset="0"/>
                          <a:cs typeface="Arial" panose="020B0604020202020204" pitchFamily="34" charset="0"/>
                        </a:rPr>
                        <a:t>hours:minutes:seconds</a:t>
                      </a:r>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998776997"/>
                  </a:ext>
                </a:extLst>
              </a:tr>
              <a:tr h="370840">
                <a:tc>
                  <a:txBody>
                    <a:bodyPr/>
                    <a:lstStyle/>
                    <a:p>
                      <a:r>
                        <a:rPr lang="it-IT" dirty="0" err="1">
                          <a:latin typeface="Courier New" panose="02070309020205020404" pitchFamily="49" charset="0"/>
                          <a:cs typeface="Courier New" panose="02070309020205020404" pitchFamily="49" charset="0"/>
                        </a:rPr>
                        <a:t>ElapsedMilliseconds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property</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is the elapsed time in milliseconds stored as an </a:t>
                      </a:r>
                      <a:r>
                        <a:rPr lang="en-US" dirty="0">
                          <a:latin typeface="Courier New" panose="02070309020205020404" pitchFamily="49" charset="0"/>
                          <a:cs typeface="Courier New" panose="02070309020205020404" pitchFamily="49" charset="0"/>
                        </a:rPr>
                        <a:t>Int64</a:t>
                      </a:r>
                      <a:r>
                        <a:rPr lang="en-US" dirty="0">
                          <a:latin typeface="Arial" panose="020B0604020202020204" pitchFamily="34" charset="0"/>
                          <a:cs typeface="Arial" panose="020B0604020202020204" pitchFamily="34" charset="0"/>
                        </a:rPr>
                        <a:t> value</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3902179"/>
                  </a:ext>
                </a:extLst>
              </a:tr>
            </a:tbl>
          </a:graphicData>
        </a:graphic>
      </p:graphicFrame>
    </p:spTree>
    <p:extLst>
      <p:ext uri="{BB962C8B-B14F-4D97-AF65-F5344CB8AC3E}">
        <p14:creationId xmlns:p14="http://schemas.microsoft.com/office/powerpoint/2010/main" val="345847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08344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Monitoring performance and resource usage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Evaluating the efficiency of types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latin typeface="Courier New" panose="02070309020205020404" pitchFamily="49" charset="0"/>
                <a:cs typeface="Courier New" panose="02070309020205020404" pitchFamily="49" charset="0"/>
              </a:rPr>
              <a:t>Process</a:t>
            </a:r>
            <a:r>
              <a:rPr lang="en-US" sz="1600" b="0" dirty="0"/>
              <a:t> type has some useful members</a:t>
            </a:r>
          </a:p>
        </p:txBody>
      </p:sp>
      <p:graphicFrame>
        <p:nvGraphicFramePr>
          <p:cNvPr id="3" name="Table 4">
            <a:extLst>
              <a:ext uri="{FF2B5EF4-FFF2-40B4-BE49-F238E27FC236}">
                <a16:creationId xmlns:a16="http://schemas.microsoft.com/office/drawing/2014/main" id="{CEFA8F90-1ABD-4A00-959F-531455EC0A37}"/>
              </a:ext>
            </a:extLst>
          </p:cNvPr>
          <p:cNvGraphicFramePr>
            <a:graphicFrameLocks noGrp="1"/>
          </p:cNvGraphicFramePr>
          <p:nvPr>
            <p:extLst>
              <p:ext uri="{D42A27DB-BD31-4B8C-83A1-F6EECF244321}">
                <p14:modId xmlns:p14="http://schemas.microsoft.com/office/powerpoint/2010/main" val="13113128"/>
              </p:ext>
            </p:extLst>
          </p:nvPr>
        </p:nvGraphicFramePr>
        <p:xfrm>
          <a:off x="360937" y="2164418"/>
          <a:ext cx="11450064" cy="1651000"/>
        </p:xfrm>
        <a:graphic>
          <a:graphicData uri="http://schemas.openxmlformats.org/drawingml/2006/table">
            <a:tbl>
              <a:tblPr firstRow="1" bandRow="1">
                <a:tableStyleId>{5C22544A-7EE6-4342-B048-85BDC9FD1C3A}</a:tableStyleId>
              </a:tblPr>
              <a:tblGrid>
                <a:gridCol w="4369559">
                  <a:extLst>
                    <a:ext uri="{9D8B030D-6E8A-4147-A177-3AD203B41FA5}">
                      <a16:colId xmlns:a16="http://schemas.microsoft.com/office/drawing/2014/main" val="1016678543"/>
                    </a:ext>
                  </a:extLst>
                </a:gridCol>
                <a:gridCol w="7080505">
                  <a:extLst>
                    <a:ext uri="{9D8B030D-6E8A-4147-A177-3AD203B41FA5}">
                      <a16:colId xmlns:a16="http://schemas.microsoft.com/office/drawing/2014/main" val="3244709366"/>
                    </a:ext>
                  </a:extLst>
                </a:gridCol>
              </a:tblGrid>
              <a:tr h="370840">
                <a:tc>
                  <a:txBody>
                    <a:bodyPr/>
                    <a:lstStyle/>
                    <a:p>
                      <a:r>
                        <a:rPr lang="it-IT" dirty="0" err="1">
                          <a:latin typeface="Arial" panose="020B0604020202020204" pitchFamily="34" charset="0"/>
                          <a:cs typeface="Arial" panose="020B0604020202020204" pitchFamily="34" charset="0"/>
                        </a:rPr>
                        <a:t>Member</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260259"/>
                  </a:ext>
                </a:extLst>
              </a:tr>
              <a:tr h="370840">
                <a:tc>
                  <a:txBody>
                    <a:bodyPr/>
                    <a:lstStyle/>
                    <a:p>
                      <a:r>
                        <a:rPr lang="it-IT" sz="1800" kern="1200" dirty="0">
                          <a:solidFill>
                            <a:schemeClr val="dk1"/>
                          </a:solidFill>
                          <a:latin typeface="Courier New" panose="02070309020205020404" pitchFamily="49" charset="0"/>
                          <a:ea typeface="+mn-ea"/>
                          <a:cs typeface="Courier New" panose="02070309020205020404" pitchFamily="49" charset="0"/>
                        </a:rPr>
                        <a:t>VirtualMemorySize64</a:t>
                      </a:r>
                      <a:endParaRPr lang="it-IT" dirty="0">
                        <a:latin typeface="Arial" panose="020B0604020202020204" pitchFamily="34" charset="0"/>
                        <a:cs typeface="Arial" panose="020B0604020202020204" pitchFamily="34" charset="0"/>
                      </a:endParaRPr>
                    </a:p>
                  </a:txBody>
                  <a:tcPr/>
                </a:tc>
                <a:tc>
                  <a:txBody>
                    <a:bodyPr/>
                    <a:lstStyle/>
                    <a:p>
                      <a:r>
                        <a:rPr lang="en-US">
                          <a:latin typeface="Arial" panose="020B0604020202020204" pitchFamily="34" charset="0"/>
                          <a:cs typeface="Arial" panose="020B0604020202020204" pitchFamily="34" charset="0"/>
                        </a:rPr>
                        <a:t>displays </a:t>
                      </a:r>
                      <a:r>
                        <a:rPr lang="en-US" dirty="0">
                          <a:latin typeface="Arial" panose="020B0604020202020204" pitchFamily="34" charset="0"/>
                          <a:cs typeface="Arial" panose="020B0604020202020204" pitchFamily="34" charset="0"/>
                        </a:rPr>
                        <a:t>the amount of virtual memory, in bytes, allocated for the process</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40596588"/>
                  </a:ext>
                </a:extLst>
              </a:tr>
              <a:tr h="370840">
                <a:tc>
                  <a:txBody>
                    <a:bodyPr/>
                    <a:lstStyle/>
                    <a:p>
                      <a:r>
                        <a:rPr lang="it-IT" sz="1800" kern="1200" dirty="0">
                          <a:solidFill>
                            <a:schemeClr val="dk1"/>
                          </a:solidFill>
                          <a:latin typeface="Courier New" panose="02070309020205020404" pitchFamily="49" charset="0"/>
                          <a:ea typeface="+mn-ea"/>
                          <a:cs typeface="Courier New" panose="02070309020205020404" pitchFamily="49" charset="0"/>
                        </a:rPr>
                        <a:t>WorkingSet64</a:t>
                      </a:r>
                      <a:endParaRPr lang="it-IT"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displays the amount of physical memory, in bytes, allocated for the process.</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483057"/>
                  </a:ext>
                </a:extLst>
              </a:tr>
            </a:tbl>
          </a:graphicData>
        </a:graphic>
      </p:graphicFrame>
    </p:spTree>
    <p:extLst>
      <p:ext uri="{BB962C8B-B14F-4D97-AF65-F5344CB8AC3E}">
        <p14:creationId xmlns:p14="http://schemas.microsoft.com/office/powerpoint/2010/main" val="72627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Sync vs Async</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20111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a:t>
            </a:r>
            <a:r>
              <a:rPr lang="en-US" sz="1600" b="0" i="1" dirty="0"/>
              <a:t>synchronous</a:t>
            </a:r>
            <a:r>
              <a:rPr lang="en-US" sz="1600" b="0" dirty="0"/>
              <a:t> operations tasks are performed one at a time and only when one is completed, the following is unblocked: you need to wait for a task to finish to move to the next one</a:t>
            </a:r>
          </a:p>
          <a:p>
            <a:r>
              <a:rPr lang="en-US" sz="1600" b="0" dirty="0"/>
              <a:t>in </a:t>
            </a:r>
            <a:r>
              <a:rPr lang="en-US" sz="1600" b="0" i="1" dirty="0"/>
              <a:t>asynchronous</a:t>
            </a:r>
            <a:r>
              <a:rPr lang="en-US" sz="1600" b="0" dirty="0"/>
              <a:t> operations, you can move to another task before the previous one finishes</a:t>
            </a:r>
            <a:br>
              <a:rPr lang="en-US" sz="1600" b="0" dirty="0"/>
            </a:br>
            <a:r>
              <a:rPr lang="en-US" sz="1600" b="0" dirty="0"/>
              <a:t>with asynchronous programming you’re able to deal with multiple requests simultaneously, thus completing more tasks in a much shorter period of time</a:t>
            </a:r>
          </a:p>
        </p:txBody>
      </p:sp>
      <p:pic>
        <p:nvPicPr>
          <p:cNvPr id="3" name="Picture 2">
            <a:extLst>
              <a:ext uri="{FF2B5EF4-FFF2-40B4-BE49-F238E27FC236}">
                <a16:creationId xmlns:a16="http://schemas.microsoft.com/office/drawing/2014/main" id="{30C37684-C6CB-4993-8827-619CA8C9B69F}"/>
              </a:ext>
            </a:extLst>
          </p:cNvPr>
          <p:cNvPicPr>
            <a:picLocks noChangeAspect="1"/>
          </p:cNvPicPr>
          <p:nvPr/>
        </p:nvPicPr>
        <p:blipFill>
          <a:blip r:embed="rId2"/>
          <a:stretch>
            <a:fillRect/>
          </a:stretch>
        </p:blipFill>
        <p:spPr>
          <a:xfrm>
            <a:off x="1981200" y="2964446"/>
            <a:ext cx="6618350" cy="3715100"/>
          </a:xfrm>
          <a:prstGeom prst="rect">
            <a:avLst/>
          </a:prstGeom>
        </p:spPr>
      </p:pic>
    </p:spTree>
    <p:extLst>
      <p:ext uri="{BB962C8B-B14F-4D97-AF65-F5344CB8AC3E}">
        <p14:creationId xmlns:p14="http://schemas.microsoft.com/office/powerpoint/2010/main" val="359956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Running multiple actions asynchronously using tasks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60070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a:t>
            </a:r>
            <a:r>
              <a:rPr lang="en-US" sz="1600" b="0" dirty="0">
                <a:latin typeface="Courier New" panose="02070309020205020404" pitchFamily="49" charset="0"/>
                <a:cs typeface="Courier New" panose="02070309020205020404" pitchFamily="49" charset="0"/>
              </a:rPr>
              <a:t>Thread</a:t>
            </a:r>
            <a:r>
              <a:rPr lang="en-US" sz="1600" b="0" dirty="0"/>
              <a:t> class has been available since the first version of .NET and can be used to create new threads and manage them, but it can be tricky to work with directly</a:t>
            </a:r>
          </a:p>
          <a:p>
            <a:r>
              <a:rPr lang="en-US" sz="1600" b="0" dirty="0"/>
              <a:t>.NET Framework 4.0 introduced the </a:t>
            </a:r>
            <a:r>
              <a:rPr lang="en-US" sz="1600" b="0" dirty="0">
                <a:latin typeface="Courier New" panose="02070309020205020404" pitchFamily="49" charset="0"/>
                <a:cs typeface="Courier New" panose="02070309020205020404" pitchFamily="49" charset="0"/>
              </a:rPr>
              <a:t>Task</a:t>
            </a:r>
            <a:r>
              <a:rPr lang="en-US" sz="1600" b="0" dirty="0"/>
              <a:t> class in 2010, which is a wrapper around a thread that enables easier creation and management</a:t>
            </a:r>
          </a:p>
          <a:p>
            <a:r>
              <a:rPr lang="en-US" sz="1600" b="0" dirty="0"/>
              <a:t>managing multiple threads wrapped in tasks will allow our code to execute at the same time, aka </a:t>
            </a:r>
            <a:r>
              <a:rPr lang="en-US" sz="1600" b="0" i="1" dirty="0"/>
              <a:t>asynchronously</a:t>
            </a:r>
          </a:p>
          <a:p>
            <a:r>
              <a:rPr lang="en-US" sz="1600" b="0" dirty="0"/>
              <a:t>in particular each </a:t>
            </a:r>
            <a:r>
              <a:rPr lang="en-US" sz="1600" b="0" dirty="0">
                <a:latin typeface="Courier New" panose="02070309020205020404" pitchFamily="49" charset="0"/>
                <a:cs typeface="Courier New" panose="02070309020205020404" pitchFamily="49" charset="0"/>
              </a:rPr>
              <a:t>Task</a:t>
            </a:r>
            <a:r>
              <a:rPr lang="en-US" sz="1600" b="0" dirty="0"/>
              <a:t> has:</a:t>
            </a:r>
          </a:p>
          <a:p>
            <a:pPr marL="285750" indent="-285750">
              <a:buFont typeface="Arial" panose="020B0604020202020204" pitchFamily="34" charset="0"/>
              <a:buChar char="•"/>
            </a:pPr>
            <a:r>
              <a:rPr lang="en-US" sz="1600" b="0" dirty="0"/>
              <a:t>a </a:t>
            </a:r>
            <a:r>
              <a:rPr lang="en-US" sz="1600" b="0" dirty="0">
                <a:latin typeface="Courier New" panose="02070309020205020404" pitchFamily="49" charset="0"/>
                <a:cs typeface="Courier New" panose="02070309020205020404" pitchFamily="49" charset="0"/>
              </a:rPr>
              <a:t>Status</a:t>
            </a:r>
            <a:r>
              <a:rPr lang="en-US" sz="1600" b="0" dirty="0"/>
              <a:t> property</a:t>
            </a:r>
          </a:p>
          <a:p>
            <a:pPr marL="285750" indent="-285750">
              <a:buFont typeface="Arial" panose="020B0604020202020204" pitchFamily="34" charset="0"/>
              <a:buChar char="•"/>
            </a:pPr>
            <a:r>
              <a:rPr lang="en-US" sz="1600" b="0" dirty="0"/>
              <a:t>a </a:t>
            </a:r>
            <a:r>
              <a:rPr lang="en-US" sz="1600" b="0" dirty="0" err="1">
                <a:latin typeface="Courier New" panose="02070309020205020404" pitchFamily="49" charset="0"/>
                <a:cs typeface="Courier New" panose="02070309020205020404" pitchFamily="49" charset="0"/>
              </a:rPr>
              <a:t>CreationOptions</a:t>
            </a:r>
            <a:r>
              <a:rPr lang="en-US" sz="1600" b="0" dirty="0"/>
              <a:t> property</a:t>
            </a:r>
          </a:p>
          <a:p>
            <a:pPr marL="285750" indent="-285750">
              <a:buFont typeface="Arial" panose="020B0604020202020204" pitchFamily="34" charset="0"/>
              <a:buChar char="•"/>
            </a:pPr>
            <a:r>
              <a:rPr lang="en-US" sz="1600" b="0" dirty="0"/>
              <a:t>a </a:t>
            </a:r>
            <a:r>
              <a:rPr lang="en-US" sz="1600" b="0" dirty="0" err="1">
                <a:latin typeface="Courier New" panose="02070309020205020404" pitchFamily="49" charset="0"/>
                <a:cs typeface="Courier New" panose="02070309020205020404" pitchFamily="49" charset="0"/>
              </a:rPr>
              <a:t>ContinueWith</a:t>
            </a:r>
            <a:r>
              <a:rPr lang="en-US" sz="1600" b="0" dirty="0"/>
              <a:t> method that can be customized with the </a:t>
            </a:r>
            <a:r>
              <a:rPr lang="en-US" sz="1600" b="0" dirty="0" err="1">
                <a:latin typeface="Courier New" panose="02070309020205020404" pitchFamily="49" charset="0"/>
                <a:cs typeface="Courier New" panose="02070309020205020404" pitchFamily="49" charset="0"/>
              </a:rPr>
              <a:t>TaskContinuationOptions</a:t>
            </a:r>
            <a:r>
              <a:rPr lang="en-US" sz="1600" b="0" dirty="0"/>
              <a:t> </a:t>
            </a:r>
            <a:r>
              <a:rPr lang="en-US" sz="1600" b="0" dirty="0" err="1"/>
              <a:t>enum</a:t>
            </a:r>
            <a:r>
              <a:rPr lang="en-US" sz="1600" b="0" dirty="0"/>
              <a:t>, and can be managed with the </a:t>
            </a:r>
            <a:r>
              <a:rPr lang="en-US" sz="1600" b="0" dirty="0" err="1">
                <a:latin typeface="Courier New" panose="02070309020205020404" pitchFamily="49" charset="0"/>
                <a:cs typeface="Courier New" panose="02070309020205020404" pitchFamily="49" charset="0"/>
              </a:rPr>
              <a:t>TaskFactory</a:t>
            </a:r>
            <a:r>
              <a:rPr lang="en-US" sz="1600" b="0" dirty="0"/>
              <a:t> class</a:t>
            </a:r>
          </a:p>
        </p:txBody>
      </p:sp>
    </p:spTree>
    <p:extLst>
      <p:ext uri="{BB962C8B-B14F-4D97-AF65-F5344CB8AC3E}">
        <p14:creationId xmlns:p14="http://schemas.microsoft.com/office/powerpoint/2010/main" val="271436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Running multiple actions asynchronously using tasks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81666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a:t>
            </a:r>
            <a:r>
              <a:rPr lang="en-US" sz="1600" b="0" i="1" dirty="0"/>
              <a:t>Task asynchronous programming model pattern </a:t>
            </a:r>
            <a:r>
              <a:rPr lang="en-US" sz="1600" b="0" dirty="0"/>
              <a:t>(TAP) provides an abstraction over asynchronous code</a:t>
            </a:r>
          </a:p>
          <a:p>
            <a:pPr marL="285750" indent="-285750">
              <a:buFont typeface="Arial" panose="020B0604020202020204" pitchFamily="34" charset="0"/>
              <a:buChar char="•"/>
            </a:pPr>
            <a:r>
              <a:rPr lang="en-US" sz="1600" b="0" dirty="0"/>
              <a:t>you write code as a sequence of statements, just like always</a:t>
            </a:r>
          </a:p>
          <a:p>
            <a:pPr marL="285750" indent="-285750">
              <a:buFont typeface="Arial" panose="020B0604020202020204" pitchFamily="34" charset="0"/>
              <a:buChar char="•"/>
            </a:pPr>
            <a:r>
              <a:rPr lang="en-US" sz="1600" b="0" dirty="0"/>
              <a:t>you can read that code as though each statement completes before the next begins</a:t>
            </a:r>
          </a:p>
          <a:p>
            <a:pPr marL="285750" indent="-285750">
              <a:buFont typeface="Arial" panose="020B0604020202020204" pitchFamily="34" charset="0"/>
              <a:buChar char="•"/>
            </a:pPr>
            <a:r>
              <a:rPr lang="en-US" sz="1600" b="0" dirty="0"/>
              <a:t>the compiler performs many transformations because some of those statements may start work and return a </a:t>
            </a:r>
            <a:r>
              <a:rPr lang="en-US" sz="1600" b="0" dirty="0">
                <a:latin typeface="Courier New" panose="02070309020205020404" pitchFamily="49" charset="0"/>
                <a:cs typeface="Courier New" panose="02070309020205020404" pitchFamily="49" charset="0"/>
              </a:rPr>
              <a:t>Task</a:t>
            </a:r>
            <a:r>
              <a:rPr lang="en-US" sz="1600" b="0" dirty="0"/>
              <a:t> that represents the ongoing work</a:t>
            </a:r>
          </a:p>
        </p:txBody>
      </p:sp>
    </p:spTree>
    <p:extLst>
      <p:ext uri="{BB962C8B-B14F-4D97-AF65-F5344CB8AC3E}">
        <p14:creationId xmlns:p14="http://schemas.microsoft.com/office/powerpoint/2010/main" val="395485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Create and start a new Task</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8015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with the Task Parallel Library </a:t>
            </a:r>
            <a:r>
              <a:rPr lang="en-US" sz="1600" dirty="0"/>
              <a:t>TPL</a:t>
            </a:r>
            <a:r>
              <a:rPr lang="en-US" sz="1600" b="0" dirty="0"/>
              <a:t> (that is part of the BCL), there are several ways to create and start a new task:</a:t>
            </a:r>
          </a:p>
          <a:p>
            <a:pPr marL="285750" indent="-285750">
              <a:buFont typeface="Arial" panose="020B0604020202020204" pitchFamily="34" charset="0"/>
              <a:buChar char="•"/>
            </a:pPr>
            <a:r>
              <a:rPr lang="en-US" sz="1600" b="0" dirty="0"/>
              <a:t>one way is to use the constructor for task followed by a call to the </a:t>
            </a:r>
            <a:r>
              <a:rPr lang="en-US" sz="1600" b="0" dirty="0">
                <a:latin typeface="Courier New" panose="02070309020205020404" pitchFamily="49" charset="0"/>
                <a:cs typeface="Courier New" panose="02070309020205020404" pitchFamily="49" charset="0"/>
              </a:rPr>
              <a:t>Start</a:t>
            </a:r>
            <a:r>
              <a:rPr lang="en-US" sz="1600" b="0" dirty="0"/>
              <a:t> method</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another is by using the </a:t>
            </a:r>
            <a:r>
              <a:rPr lang="en-US" sz="1600" b="0" dirty="0" err="1">
                <a:latin typeface="Courier New" panose="02070309020205020404" pitchFamily="49" charset="0"/>
                <a:cs typeface="Courier New" panose="02070309020205020404" pitchFamily="49" charset="0"/>
              </a:rPr>
              <a:t>StartNew</a:t>
            </a:r>
            <a:r>
              <a:rPr lang="en-US" sz="1600" b="0" dirty="0"/>
              <a:t> method of </a:t>
            </a:r>
            <a:r>
              <a:rPr lang="en-US" sz="1600" b="0" dirty="0" err="1">
                <a:latin typeface="Courier New" panose="02070309020205020404" pitchFamily="49" charset="0"/>
                <a:cs typeface="Courier New" panose="02070309020205020404" pitchFamily="49" charset="0"/>
              </a:rPr>
              <a:t>TaskFactory</a:t>
            </a:r>
            <a:endParaRPr lang="en-US" sz="1600" b="0" dirty="0"/>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the last is calling the static </a:t>
            </a:r>
            <a:r>
              <a:rPr lang="en-US" sz="1600" b="0" dirty="0">
                <a:latin typeface="Courier New" panose="02070309020205020404" pitchFamily="49" charset="0"/>
                <a:cs typeface="Courier New" panose="02070309020205020404" pitchFamily="49" charset="0"/>
              </a:rPr>
              <a:t>Run</a:t>
            </a:r>
            <a:r>
              <a:rPr lang="en-US" sz="1600" b="0" dirty="0"/>
              <a:t> method from </a:t>
            </a:r>
            <a:r>
              <a:rPr lang="en-US" sz="1600" b="0" dirty="0">
                <a:latin typeface="Courier New" panose="02070309020205020404" pitchFamily="49" charset="0"/>
                <a:cs typeface="Courier New" panose="02070309020205020404" pitchFamily="49" charset="0"/>
              </a:rPr>
              <a:t>Task</a:t>
            </a:r>
            <a:r>
              <a:rPr lang="en-US" sz="1600" b="0" dirty="0"/>
              <a:t> class, and is a “shortcut” of the previous</a:t>
            </a:r>
          </a:p>
        </p:txBody>
      </p:sp>
      <p:sp>
        <p:nvSpPr>
          <p:cNvPr id="8" name="TextBox 7">
            <a:extLst>
              <a:ext uri="{FF2B5EF4-FFF2-40B4-BE49-F238E27FC236}">
                <a16:creationId xmlns:a16="http://schemas.microsoft.com/office/drawing/2014/main" id="{F59EA3E0-B42B-4C7A-8C3C-F7574B3A5D2C}"/>
              </a:ext>
            </a:extLst>
          </p:cNvPr>
          <p:cNvSpPr txBox="1"/>
          <p:nvPr/>
        </p:nvSpPr>
        <p:spPr>
          <a:xfrm>
            <a:off x="360936" y="1975244"/>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new Task(…).Start();</a:t>
            </a:r>
          </a:p>
        </p:txBody>
      </p:sp>
      <p:sp>
        <p:nvSpPr>
          <p:cNvPr id="9" name="TextBox 8">
            <a:extLst>
              <a:ext uri="{FF2B5EF4-FFF2-40B4-BE49-F238E27FC236}">
                <a16:creationId xmlns:a16="http://schemas.microsoft.com/office/drawing/2014/main" id="{1B05D2EF-C343-4C3D-AD5A-DD686AB3ED2A}"/>
              </a:ext>
            </a:extLst>
          </p:cNvPr>
          <p:cNvSpPr txBox="1"/>
          <p:nvPr/>
        </p:nvSpPr>
        <p:spPr>
          <a:xfrm>
            <a:off x="381000" y="3371228"/>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Task.Factory.StartNew</a:t>
            </a:r>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5569292E-ED85-4C40-802C-D4992F5E6CE3}"/>
              </a:ext>
            </a:extLst>
          </p:cNvPr>
          <p:cNvSpPr txBox="1"/>
          <p:nvPr/>
        </p:nvSpPr>
        <p:spPr>
          <a:xfrm>
            <a:off x="381000" y="4716791"/>
            <a:ext cx="11450063" cy="1169551"/>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Task.Run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someAction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//is equivalent to</a:t>
            </a:r>
          </a:p>
          <a:p>
            <a:r>
              <a:rPr lang="en-US" sz="1400" dirty="0" err="1">
                <a:latin typeface="Courier New" panose="02070309020205020404" pitchFamily="49" charset="0"/>
                <a:cs typeface="Courier New" panose="02070309020205020404" pitchFamily="49" charset="0"/>
              </a:rPr>
              <a:t>Task.Factory.StartNew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someAction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CancellationToken.None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TaskCreationOptions.DenyChildAttach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TaskScheduler.Default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64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Waiting for tasks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sometimes, you need to wait for a task to complete before continuing</a:t>
            </a:r>
          </a:p>
          <a:p>
            <a:r>
              <a:rPr lang="en-US" sz="1600" b="0" dirty="0"/>
              <a:t>to do this, you can use the </a:t>
            </a:r>
            <a:r>
              <a:rPr lang="en-US" sz="1600" b="0" dirty="0">
                <a:latin typeface="Courier New" panose="02070309020205020404" pitchFamily="49" charset="0"/>
                <a:cs typeface="Courier New" panose="02070309020205020404" pitchFamily="49" charset="0"/>
              </a:rPr>
              <a:t>Wait</a:t>
            </a:r>
            <a:r>
              <a:rPr lang="en-US" sz="1600" b="0" dirty="0"/>
              <a:t> method on a </a:t>
            </a:r>
            <a:r>
              <a:rPr lang="en-US" sz="1600" b="0" dirty="0">
                <a:latin typeface="Courier New" panose="02070309020205020404" pitchFamily="49" charset="0"/>
                <a:cs typeface="Courier New" panose="02070309020205020404" pitchFamily="49" charset="0"/>
              </a:rPr>
              <a:t>Task</a:t>
            </a:r>
            <a:r>
              <a:rPr lang="en-US" sz="1600" b="0" dirty="0"/>
              <a:t> instance, or the </a:t>
            </a:r>
            <a:r>
              <a:rPr lang="en-US" sz="1600" b="0" dirty="0" err="1">
                <a:latin typeface="Courier New" panose="02070309020205020404" pitchFamily="49" charset="0"/>
                <a:cs typeface="Courier New" panose="02070309020205020404" pitchFamily="49" charset="0"/>
              </a:rPr>
              <a:t>WaitAll</a:t>
            </a:r>
            <a:r>
              <a:rPr lang="en-US" sz="1600" b="0" dirty="0"/>
              <a:t> or </a:t>
            </a:r>
            <a:r>
              <a:rPr lang="en-US" sz="1600" b="0" dirty="0" err="1">
                <a:latin typeface="Courier New" panose="02070309020205020404" pitchFamily="49" charset="0"/>
                <a:cs typeface="Courier New" panose="02070309020205020404" pitchFamily="49" charset="0"/>
              </a:rPr>
              <a:t>WaitAny</a:t>
            </a:r>
            <a:r>
              <a:rPr lang="en-US" sz="1600" b="0" dirty="0"/>
              <a:t> static methods on an array of tasks:</a:t>
            </a:r>
          </a:p>
        </p:txBody>
      </p:sp>
      <p:graphicFrame>
        <p:nvGraphicFramePr>
          <p:cNvPr id="3" name="Table 4">
            <a:extLst>
              <a:ext uri="{FF2B5EF4-FFF2-40B4-BE49-F238E27FC236}">
                <a16:creationId xmlns:a16="http://schemas.microsoft.com/office/drawing/2014/main" id="{B98809FF-34C9-4D65-B19D-64BCC567812B}"/>
              </a:ext>
            </a:extLst>
          </p:cNvPr>
          <p:cNvGraphicFramePr>
            <a:graphicFrameLocks noGrp="1"/>
          </p:cNvGraphicFramePr>
          <p:nvPr>
            <p:extLst>
              <p:ext uri="{D42A27DB-BD31-4B8C-83A1-F6EECF244321}">
                <p14:modId xmlns:p14="http://schemas.microsoft.com/office/powerpoint/2010/main" val="3911023531"/>
              </p:ext>
            </p:extLst>
          </p:nvPr>
        </p:nvGraphicFramePr>
        <p:xfrm>
          <a:off x="360937" y="2493602"/>
          <a:ext cx="11583412" cy="1483360"/>
        </p:xfrm>
        <a:graphic>
          <a:graphicData uri="http://schemas.openxmlformats.org/drawingml/2006/table">
            <a:tbl>
              <a:tblPr firstRow="1" bandRow="1">
                <a:tableStyleId>{5C22544A-7EE6-4342-B048-85BDC9FD1C3A}</a:tableStyleId>
              </a:tblPr>
              <a:tblGrid>
                <a:gridCol w="3083303">
                  <a:extLst>
                    <a:ext uri="{9D8B030D-6E8A-4147-A177-3AD203B41FA5}">
                      <a16:colId xmlns:a16="http://schemas.microsoft.com/office/drawing/2014/main" val="2160628103"/>
                    </a:ext>
                  </a:extLst>
                </a:gridCol>
                <a:gridCol w="8500109">
                  <a:extLst>
                    <a:ext uri="{9D8B030D-6E8A-4147-A177-3AD203B41FA5}">
                      <a16:colId xmlns:a16="http://schemas.microsoft.com/office/drawing/2014/main" val="579022873"/>
                    </a:ext>
                  </a:extLst>
                </a:gridCol>
              </a:tblGrid>
              <a:tr h="370840">
                <a:tc>
                  <a:txBody>
                    <a:bodyPr/>
                    <a:lstStyle/>
                    <a:p>
                      <a:r>
                        <a:rPr lang="it-IT" sz="1800" b="0" i="0" kern="1200" dirty="0">
                          <a:solidFill>
                            <a:schemeClr val="lt1"/>
                          </a:solidFill>
                          <a:effectLst/>
                          <a:latin typeface="Arial" panose="020B0604020202020204" pitchFamily="34" charset="0"/>
                          <a:ea typeface="+mn-ea"/>
                          <a:cs typeface="Arial" panose="020B0604020202020204" pitchFamily="34" charset="0"/>
                        </a:rPr>
                        <a:t>Method</a:t>
                      </a:r>
                      <a:endParaRPr lang="it-IT" dirty="0">
                        <a:latin typeface="Arial" panose="020B0604020202020204" pitchFamily="34" charset="0"/>
                        <a:cs typeface="Arial" panose="020B0604020202020204" pitchFamily="34" charset="0"/>
                      </a:endParaRPr>
                    </a:p>
                  </a:txBody>
                  <a:tcPr/>
                </a:tc>
                <a:tc>
                  <a:txBody>
                    <a:bodyPr/>
                    <a:lstStyle/>
                    <a:p>
                      <a:r>
                        <a:rPr lang="it-IT" b="0" dirty="0" err="1">
                          <a:latin typeface="Arial" panose="020B0604020202020204" pitchFamily="34" charset="0"/>
                          <a:cs typeface="Arial" panose="020B0604020202020204" pitchFamily="34" charset="0"/>
                        </a:rPr>
                        <a:t>Description</a:t>
                      </a:r>
                      <a:endParaRPr lang="it-IT"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22545737"/>
                  </a:ext>
                </a:extLst>
              </a:tr>
              <a:tr h="370840">
                <a:tc>
                  <a:txBody>
                    <a:bodyPr/>
                    <a:lstStyle/>
                    <a:p>
                      <a:r>
                        <a:rPr lang="it-IT" dirty="0" err="1">
                          <a:latin typeface="Courier New" panose="02070309020205020404" pitchFamily="49" charset="0"/>
                          <a:cs typeface="Courier New" panose="02070309020205020404" pitchFamily="49" charset="0"/>
                        </a:rPr>
                        <a:t>t.Wait</a:t>
                      </a:r>
                      <a:r>
                        <a:rPr lang="it-IT" dirty="0">
                          <a:latin typeface="Courier New" panose="02070309020205020404" pitchFamily="49" charset="0"/>
                          <a:cs typeface="Courier New" panose="02070309020205020404" pitchFamily="49" charset="0"/>
                        </a:rPr>
                        <a:t>()</a:t>
                      </a:r>
                    </a:p>
                  </a:txBody>
                  <a:tcPr/>
                </a:tc>
                <a:tc>
                  <a:txBody>
                    <a:bodyPr/>
                    <a:lstStyle/>
                    <a:p>
                      <a:r>
                        <a:rPr lang="en-US" dirty="0">
                          <a:latin typeface="Arial" panose="020B0604020202020204" pitchFamily="34" charset="0"/>
                          <a:cs typeface="Arial" panose="020B0604020202020204" pitchFamily="34" charset="0"/>
                        </a:rPr>
                        <a:t>waits for the task instance named t to complete execution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8283533"/>
                  </a:ext>
                </a:extLst>
              </a:tr>
              <a:tr h="370840">
                <a:tc>
                  <a:txBody>
                    <a:bodyPr/>
                    <a:lstStyle/>
                    <a:p>
                      <a:r>
                        <a:rPr lang="it-IT" dirty="0" err="1">
                          <a:latin typeface="Courier New" panose="02070309020205020404" pitchFamily="49" charset="0"/>
                          <a:cs typeface="Courier New" panose="02070309020205020404" pitchFamily="49" charset="0"/>
                        </a:rPr>
                        <a:t>Task.WaitAny</a:t>
                      </a:r>
                      <a:r>
                        <a:rPr lang="it-IT" dirty="0">
                          <a:latin typeface="Courier New" panose="02070309020205020404" pitchFamily="49" charset="0"/>
                          <a:cs typeface="Courier New" panose="02070309020205020404" pitchFamily="49" charset="0"/>
                        </a:rPr>
                        <a:t>(Task[])</a:t>
                      </a:r>
                    </a:p>
                  </a:txBody>
                  <a:tcPr/>
                </a:tc>
                <a:tc>
                  <a:txBody>
                    <a:bodyPr/>
                    <a:lstStyle/>
                    <a:p>
                      <a:r>
                        <a:rPr lang="en-US" dirty="0">
                          <a:latin typeface="Arial" panose="020B0604020202020204" pitchFamily="34" charset="0"/>
                          <a:cs typeface="Arial" panose="020B0604020202020204" pitchFamily="34" charset="0"/>
                        </a:rPr>
                        <a:t>waits for any of the tasks in the array to complete execution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2771664"/>
                  </a:ext>
                </a:extLst>
              </a:tr>
              <a:tr h="370840">
                <a:tc>
                  <a:txBody>
                    <a:bodyPr/>
                    <a:lstStyle/>
                    <a:p>
                      <a:r>
                        <a:rPr lang="it-IT" dirty="0" err="1">
                          <a:latin typeface="Courier New" panose="02070309020205020404" pitchFamily="49" charset="0"/>
                          <a:cs typeface="Courier New" panose="02070309020205020404" pitchFamily="49" charset="0"/>
                        </a:rPr>
                        <a:t>Task.WaitAll</a:t>
                      </a:r>
                      <a:r>
                        <a:rPr lang="it-IT" dirty="0">
                          <a:latin typeface="Courier New" panose="02070309020205020404" pitchFamily="49" charset="0"/>
                          <a:cs typeface="Courier New" panose="02070309020205020404" pitchFamily="49" charset="0"/>
                        </a:rPr>
                        <a:t>(Task[])</a:t>
                      </a:r>
                    </a:p>
                  </a:txBody>
                  <a:tcPr/>
                </a:tc>
                <a:tc>
                  <a:txBody>
                    <a:bodyPr/>
                    <a:lstStyle/>
                    <a:p>
                      <a:r>
                        <a:rPr lang="en-US" dirty="0">
                          <a:latin typeface="Arial" panose="020B0604020202020204" pitchFamily="34" charset="0"/>
                          <a:cs typeface="Arial" panose="020B0604020202020204" pitchFamily="34" charset="0"/>
                        </a:rPr>
                        <a:t>waits for all the tasks in the array to complete execution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65066707"/>
                  </a:ext>
                </a:extLst>
              </a:tr>
            </a:tbl>
          </a:graphicData>
        </a:graphic>
      </p:graphicFrame>
    </p:spTree>
    <p:extLst>
      <p:ext uri="{BB962C8B-B14F-4D97-AF65-F5344CB8AC3E}">
        <p14:creationId xmlns:p14="http://schemas.microsoft.com/office/powerpoint/2010/main" val="210125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Continuing with another task</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13848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all tasks can be performed at the same time, then waiting for all tasks to finish will be all we need to do</a:t>
            </a:r>
          </a:p>
          <a:p>
            <a:endParaRPr lang="en-US" sz="1600" b="0" dirty="0"/>
          </a:p>
          <a:p>
            <a:r>
              <a:rPr lang="en-US" sz="1600" b="0" dirty="0"/>
              <a:t>but when a task is dependent on the output from another task we need to define </a:t>
            </a:r>
            <a:r>
              <a:rPr lang="en-US" sz="1600" dirty="0"/>
              <a:t>continuation tasks</a:t>
            </a:r>
          </a:p>
          <a:p>
            <a:endParaRPr lang="en-US" sz="1600" dirty="0"/>
          </a:p>
          <a:p>
            <a:r>
              <a:rPr lang="en-US" sz="1600" b="0" dirty="0" err="1">
                <a:latin typeface="Courier New" panose="02070309020205020404" pitchFamily="49" charset="0"/>
                <a:cs typeface="Courier New" panose="02070309020205020404" pitchFamily="49" charset="0"/>
              </a:rPr>
              <a:t>Task.ContinueWith</a:t>
            </a:r>
            <a:r>
              <a:rPr lang="en-US" sz="1600" b="0" dirty="0"/>
              <a:t> creates a continuation that executes asynchronously when the target Task completes</a:t>
            </a:r>
          </a:p>
        </p:txBody>
      </p:sp>
    </p:spTree>
    <p:extLst>
      <p:ext uri="{BB962C8B-B14F-4D97-AF65-F5344CB8AC3E}">
        <p14:creationId xmlns:p14="http://schemas.microsoft.com/office/powerpoint/2010/main" val="356380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Nested and child tasks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 well as defining dependencies between tasks, you can define nested and child tasks</a:t>
            </a:r>
          </a:p>
          <a:p>
            <a:r>
              <a:rPr lang="en-US" sz="1600" b="0" dirty="0"/>
              <a:t>a </a:t>
            </a:r>
            <a:r>
              <a:rPr lang="en-US" sz="1600" dirty="0"/>
              <a:t>nested task </a:t>
            </a:r>
            <a:r>
              <a:rPr lang="en-US" sz="1600" b="0" dirty="0"/>
              <a:t>is a task that is created inside another task</a:t>
            </a:r>
          </a:p>
          <a:p>
            <a:r>
              <a:rPr lang="en-US" sz="1600" b="0" dirty="0"/>
              <a:t>a </a:t>
            </a:r>
            <a:r>
              <a:rPr lang="en-US" sz="1600" dirty="0"/>
              <a:t>child task </a:t>
            </a:r>
            <a:r>
              <a:rPr lang="en-US" sz="1600" b="0" dirty="0"/>
              <a:t>is a nested task that must finish before its parent task is allowed to finish</a:t>
            </a:r>
          </a:p>
        </p:txBody>
      </p:sp>
    </p:spTree>
    <p:extLst>
      <p:ext uri="{BB962C8B-B14F-4D97-AF65-F5344CB8AC3E}">
        <p14:creationId xmlns:p14="http://schemas.microsoft.com/office/powerpoint/2010/main" val="405785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Wrapping tasks around other objects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might have a method that you want to be asynchronous, but the result to be returned is not itself a task</a:t>
            </a:r>
          </a:p>
          <a:p>
            <a:r>
              <a:rPr lang="en-US" sz="1600" b="0" dirty="0"/>
              <a:t>you can wrap the return value in a successfully completed task, return an exception, or indicate that the task was canceled by using one of the methods:</a:t>
            </a:r>
          </a:p>
        </p:txBody>
      </p:sp>
      <p:graphicFrame>
        <p:nvGraphicFramePr>
          <p:cNvPr id="3" name="Table 4">
            <a:extLst>
              <a:ext uri="{FF2B5EF4-FFF2-40B4-BE49-F238E27FC236}">
                <a16:creationId xmlns:a16="http://schemas.microsoft.com/office/drawing/2014/main" id="{52554137-7340-4CD1-BFF2-7D5872F37B16}"/>
              </a:ext>
            </a:extLst>
          </p:cNvPr>
          <p:cNvGraphicFramePr>
            <a:graphicFrameLocks noGrp="1"/>
          </p:cNvGraphicFramePr>
          <p:nvPr>
            <p:extLst>
              <p:ext uri="{D42A27DB-BD31-4B8C-83A1-F6EECF244321}">
                <p14:modId xmlns:p14="http://schemas.microsoft.com/office/powerpoint/2010/main" val="3654279787"/>
              </p:ext>
            </p:extLst>
          </p:nvPr>
        </p:nvGraphicFramePr>
        <p:xfrm>
          <a:off x="360937" y="2855468"/>
          <a:ext cx="11583412" cy="2565400"/>
        </p:xfrm>
        <a:graphic>
          <a:graphicData uri="http://schemas.openxmlformats.org/drawingml/2006/table">
            <a:tbl>
              <a:tblPr firstRow="1" bandRow="1">
                <a:tableStyleId>{5C22544A-7EE6-4342-B048-85BDC9FD1C3A}</a:tableStyleId>
              </a:tblPr>
              <a:tblGrid>
                <a:gridCol w="4924295">
                  <a:extLst>
                    <a:ext uri="{9D8B030D-6E8A-4147-A177-3AD203B41FA5}">
                      <a16:colId xmlns:a16="http://schemas.microsoft.com/office/drawing/2014/main" val="3450295847"/>
                    </a:ext>
                  </a:extLst>
                </a:gridCol>
                <a:gridCol w="6659117">
                  <a:extLst>
                    <a:ext uri="{9D8B030D-6E8A-4147-A177-3AD203B41FA5}">
                      <a16:colId xmlns:a16="http://schemas.microsoft.com/office/drawing/2014/main" val="252010250"/>
                    </a:ext>
                  </a:extLst>
                </a:gridCol>
              </a:tblGrid>
              <a:tr h="370840">
                <a:tc>
                  <a:txBody>
                    <a:bodyPr/>
                    <a:lstStyle/>
                    <a:p>
                      <a:r>
                        <a:rPr lang="it-IT" dirty="0">
                          <a:latin typeface="Arial" panose="020B0604020202020204" pitchFamily="34" charset="0"/>
                          <a:cs typeface="Arial" panose="020B0604020202020204" pitchFamily="34" charset="0"/>
                        </a:rPr>
                        <a:t>Method</a:t>
                      </a:r>
                    </a:p>
                  </a:txBody>
                  <a:tcPr/>
                </a:tc>
                <a:tc>
                  <a:txBody>
                    <a:bodyPr/>
                    <a:lstStyle/>
                    <a:p>
                      <a:r>
                        <a:rPr lang="it-IT" dirty="0" err="1">
                          <a:latin typeface="Arial" panose="020B0604020202020204" pitchFamily="34" charset="0"/>
                          <a:cs typeface="Arial" panose="020B0604020202020204" pitchFamily="34" charset="0"/>
                        </a:rPr>
                        <a:t>Description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16145086"/>
                  </a:ext>
                </a:extLst>
              </a:tr>
              <a:tr h="370840">
                <a:tc>
                  <a:txBody>
                    <a:bodyPr/>
                    <a:lstStyle/>
                    <a:p>
                      <a:r>
                        <a:rPr lang="it-IT" dirty="0" err="1">
                          <a:latin typeface="Courier New" panose="02070309020205020404" pitchFamily="49" charset="0"/>
                          <a:cs typeface="Courier New" panose="02070309020205020404" pitchFamily="49" charset="0"/>
                        </a:rPr>
                        <a:t>FromResult</a:t>
                      </a: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TResult</a:t>
                      </a:r>
                      <a:r>
                        <a:rPr lang="it-IT" dirty="0">
                          <a:latin typeface="Courier New" panose="02070309020205020404" pitchFamily="49" charset="0"/>
                          <a:cs typeface="Courier New" panose="02070309020205020404" pitchFamily="49" charset="0"/>
                        </a:rPr>
                        <a:t>&gt;(</a:t>
                      </a:r>
                      <a:r>
                        <a:rPr lang="it-IT" dirty="0" err="1">
                          <a:latin typeface="Courier New" panose="02070309020205020404" pitchFamily="49" charset="0"/>
                          <a:cs typeface="Courier New" panose="02070309020205020404" pitchFamily="49" charset="0"/>
                        </a:rPr>
                        <a:t>TResult</a:t>
                      </a:r>
                      <a:r>
                        <a:rPr lang="it-IT" dirty="0">
                          <a:latin typeface="Courier New" panose="02070309020205020404" pitchFamily="49" charset="0"/>
                          <a:cs typeface="Courier New" panose="02070309020205020404" pitchFamily="49" charset="0"/>
                        </a:rPr>
                        <a:t>)</a:t>
                      </a:r>
                    </a:p>
                  </a:txBody>
                  <a:tcPr/>
                </a:tc>
                <a:tc>
                  <a:txBody>
                    <a:bodyPr/>
                    <a:lstStyle/>
                    <a:p>
                      <a:r>
                        <a:rPr lang="en-US" dirty="0">
                          <a:latin typeface="Arial" panose="020B0604020202020204" pitchFamily="34" charset="0"/>
                          <a:cs typeface="Arial" panose="020B0604020202020204" pitchFamily="34" charset="0"/>
                        </a:rPr>
                        <a:t>creates a </a:t>
                      </a:r>
                      <a:r>
                        <a:rPr lang="en-US" dirty="0">
                          <a:latin typeface="Courier New" panose="02070309020205020404" pitchFamily="49" charset="0"/>
                          <a:cs typeface="Courier New" panose="02070309020205020404" pitchFamily="49" charset="0"/>
                        </a:rPr>
                        <a:t>Task&lt;</a:t>
                      </a:r>
                      <a:r>
                        <a:rPr lang="en-US" dirty="0" err="1">
                          <a:latin typeface="Courier New" panose="02070309020205020404" pitchFamily="49" charset="0"/>
                          <a:cs typeface="Courier New" panose="02070309020205020404" pitchFamily="49" charset="0"/>
                        </a:rPr>
                        <a:t>TResult</a:t>
                      </a:r>
                      <a:r>
                        <a:rPr lang="en-US" dirty="0">
                          <a:latin typeface="Courier New" panose="02070309020205020404" pitchFamily="49" charset="0"/>
                          <a:cs typeface="Courier New" panose="02070309020205020404" pitchFamily="49" charset="0"/>
                        </a:rPr>
                        <a:t>&gt; </a:t>
                      </a:r>
                      <a:r>
                        <a:rPr lang="en-US" dirty="0">
                          <a:latin typeface="Arial" panose="020B0604020202020204" pitchFamily="34" charset="0"/>
                          <a:cs typeface="Arial" panose="020B0604020202020204" pitchFamily="34" charset="0"/>
                        </a:rPr>
                        <a:t>object whose </a:t>
                      </a:r>
                      <a:r>
                        <a:rPr lang="en-US" sz="1800" kern="1200" dirty="0">
                          <a:solidFill>
                            <a:schemeClr val="dk1"/>
                          </a:solidFill>
                          <a:latin typeface="Courier New" panose="02070309020205020404" pitchFamily="49" charset="0"/>
                          <a:ea typeface="+mn-ea"/>
                          <a:cs typeface="Courier New" panose="02070309020205020404" pitchFamily="49" charset="0"/>
                        </a:rPr>
                        <a:t>Result</a:t>
                      </a:r>
                      <a:r>
                        <a:rPr lang="en-US" dirty="0">
                          <a:latin typeface="Arial" panose="020B0604020202020204" pitchFamily="34" charset="0"/>
                          <a:cs typeface="Arial" panose="020B0604020202020204" pitchFamily="34" charset="0"/>
                        </a:rPr>
                        <a:t> property is the non-task result and whose </a:t>
                      </a:r>
                      <a:r>
                        <a:rPr lang="en-US" sz="1800" kern="1200" dirty="0">
                          <a:solidFill>
                            <a:schemeClr val="dk1"/>
                          </a:solidFill>
                          <a:latin typeface="Courier New" panose="02070309020205020404" pitchFamily="49" charset="0"/>
                          <a:ea typeface="+mn-ea"/>
                          <a:cs typeface="Courier New" panose="02070309020205020404" pitchFamily="49" charset="0"/>
                        </a:rPr>
                        <a:t>Status</a:t>
                      </a:r>
                      <a:r>
                        <a:rPr lang="en-US" dirty="0">
                          <a:latin typeface="Arial" panose="020B0604020202020204" pitchFamily="34" charset="0"/>
                          <a:cs typeface="Arial" panose="020B0604020202020204" pitchFamily="34" charset="0"/>
                        </a:rPr>
                        <a:t> property is </a:t>
                      </a:r>
                      <a:r>
                        <a:rPr lang="en-US" sz="1800" kern="1200" dirty="0" err="1">
                          <a:solidFill>
                            <a:schemeClr val="dk1"/>
                          </a:solidFill>
                          <a:latin typeface="Courier New" panose="02070309020205020404" pitchFamily="49" charset="0"/>
                          <a:ea typeface="+mn-ea"/>
                          <a:cs typeface="Courier New" panose="02070309020205020404" pitchFamily="49" charset="0"/>
                        </a:rPr>
                        <a:t>RanToCompletion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6249433"/>
                  </a:ext>
                </a:extLst>
              </a:tr>
              <a:tr h="370840">
                <a:tc>
                  <a:txBody>
                    <a:bodyPr/>
                    <a:lstStyle/>
                    <a:p>
                      <a:r>
                        <a:rPr lang="it-IT" dirty="0" err="1">
                          <a:latin typeface="Courier New" panose="02070309020205020404" pitchFamily="49" charset="0"/>
                          <a:cs typeface="Courier New" panose="02070309020205020404" pitchFamily="49" charset="0"/>
                        </a:rPr>
                        <a:t>FromException</a:t>
                      </a: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TResult</a:t>
                      </a:r>
                      <a:r>
                        <a:rPr lang="it-IT" dirty="0">
                          <a:latin typeface="Courier New" panose="02070309020205020404" pitchFamily="49" charset="0"/>
                          <a:cs typeface="Courier New" panose="02070309020205020404" pitchFamily="49" charset="0"/>
                        </a:rPr>
                        <a:t>&gt;(</a:t>
                      </a:r>
                      <a:r>
                        <a:rPr lang="it-IT" dirty="0" err="1">
                          <a:latin typeface="Courier New" panose="02070309020205020404" pitchFamily="49" charset="0"/>
                          <a:cs typeface="Courier New" panose="02070309020205020404" pitchFamily="49" charset="0"/>
                        </a:rPr>
                        <a:t>Exception</a:t>
                      </a:r>
                      <a:r>
                        <a:rPr lang="it-IT" dirty="0">
                          <a:latin typeface="Courier New" panose="02070309020205020404" pitchFamily="49" charset="0"/>
                          <a:cs typeface="Courier New" panose="02070309020205020404" pitchFamily="49" charset="0"/>
                        </a:rPr>
                        <a:t>)</a:t>
                      </a:r>
                    </a:p>
                  </a:txBody>
                  <a:tcPr/>
                </a:tc>
                <a:tc>
                  <a:txBody>
                    <a:bodyPr/>
                    <a:lstStyle/>
                    <a:p>
                      <a:r>
                        <a:rPr lang="en-US" dirty="0">
                          <a:latin typeface="Arial" panose="020B0604020202020204" pitchFamily="34" charset="0"/>
                          <a:cs typeface="Arial" panose="020B0604020202020204" pitchFamily="34" charset="0"/>
                        </a:rPr>
                        <a:t>creates a </a:t>
                      </a:r>
                      <a:r>
                        <a:rPr lang="en-US" sz="1800" kern="1200" dirty="0">
                          <a:solidFill>
                            <a:schemeClr val="dk1"/>
                          </a:solidFill>
                          <a:latin typeface="Courier New" panose="02070309020205020404" pitchFamily="49" charset="0"/>
                          <a:ea typeface="+mn-ea"/>
                          <a:cs typeface="Courier New" panose="02070309020205020404" pitchFamily="49" charset="0"/>
                        </a:rPr>
                        <a:t>Task&lt;</a:t>
                      </a:r>
                      <a:r>
                        <a:rPr lang="en-US" sz="1800" kern="1200" dirty="0" err="1">
                          <a:solidFill>
                            <a:schemeClr val="dk1"/>
                          </a:solidFill>
                          <a:latin typeface="Courier New" panose="02070309020205020404" pitchFamily="49" charset="0"/>
                          <a:ea typeface="+mn-ea"/>
                          <a:cs typeface="Courier New" panose="02070309020205020404" pitchFamily="49" charset="0"/>
                        </a:rPr>
                        <a:t>TResult</a:t>
                      </a:r>
                      <a:r>
                        <a:rPr lang="en-US" sz="1800" kern="1200" dirty="0">
                          <a:solidFill>
                            <a:schemeClr val="dk1"/>
                          </a:solidFill>
                          <a:latin typeface="Courier New" panose="02070309020205020404" pitchFamily="49" charset="0"/>
                          <a:ea typeface="+mn-ea"/>
                          <a:cs typeface="Courier New" panose="02070309020205020404" pitchFamily="49" charset="0"/>
                        </a:rPr>
                        <a:t>&gt; </a:t>
                      </a:r>
                      <a:r>
                        <a:rPr lang="en-US" dirty="0">
                          <a:latin typeface="Arial" panose="020B0604020202020204" pitchFamily="34" charset="0"/>
                          <a:cs typeface="Arial" panose="020B0604020202020204" pitchFamily="34" charset="0"/>
                        </a:rPr>
                        <a:t>that's completed with a specified exception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3929378"/>
                  </a:ext>
                </a:extLst>
              </a:tr>
              <a:tr h="370840">
                <a:tc>
                  <a:txBody>
                    <a:bodyPr/>
                    <a:lstStyle/>
                    <a:p>
                      <a:r>
                        <a:rPr lang="it-IT" dirty="0" err="1">
                          <a:latin typeface="Courier New" panose="02070309020205020404" pitchFamily="49" charset="0"/>
                          <a:cs typeface="Courier New" panose="02070309020205020404" pitchFamily="49" charset="0"/>
                        </a:rPr>
                        <a:t>FromCanceled</a:t>
                      </a:r>
                      <a:r>
                        <a:rPr lang="it-IT" dirty="0">
                          <a:latin typeface="Courier New" panose="02070309020205020404" pitchFamily="49" charset="0"/>
                          <a:cs typeface="Courier New" panose="02070309020205020404" pitchFamily="49" charset="0"/>
                        </a:rPr>
                        <a:t>&lt;</a:t>
                      </a:r>
                      <a:r>
                        <a:rPr lang="it-IT" dirty="0" err="1">
                          <a:latin typeface="Courier New" panose="02070309020205020404" pitchFamily="49" charset="0"/>
                          <a:cs typeface="Courier New" panose="02070309020205020404" pitchFamily="49" charset="0"/>
                        </a:rPr>
                        <a:t>TResult</a:t>
                      </a:r>
                      <a:r>
                        <a:rPr lang="it-IT" dirty="0">
                          <a:latin typeface="Courier New" panose="02070309020205020404" pitchFamily="49" charset="0"/>
                          <a:cs typeface="Courier New" panose="02070309020205020404" pitchFamily="49" charset="0"/>
                        </a:rPr>
                        <a:t>&gt;(</a:t>
                      </a:r>
                      <a:r>
                        <a:rPr lang="it-IT" dirty="0" err="1">
                          <a:latin typeface="Courier New" panose="02070309020205020404" pitchFamily="49" charset="0"/>
                          <a:cs typeface="Courier New" panose="02070309020205020404" pitchFamily="49" charset="0"/>
                        </a:rPr>
                        <a:t>CancellationToken</a:t>
                      </a:r>
                      <a:r>
                        <a:rPr lang="it-IT" dirty="0">
                          <a:latin typeface="Courier New" panose="02070309020205020404" pitchFamily="49" charset="0"/>
                          <a:cs typeface="Courier New" panose="02070309020205020404" pitchFamily="49" charset="0"/>
                        </a:rPr>
                        <a:t>)</a:t>
                      </a:r>
                    </a:p>
                  </a:txBody>
                  <a:tcPr/>
                </a:tc>
                <a:tc>
                  <a:txBody>
                    <a:bodyPr/>
                    <a:lstStyle/>
                    <a:p>
                      <a:r>
                        <a:rPr lang="en-US" dirty="0">
                          <a:latin typeface="Arial" panose="020B0604020202020204" pitchFamily="34" charset="0"/>
                          <a:cs typeface="Arial" panose="020B0604020202020204" pitchFamily="34" charset="0"/>
                        </a:rPr>
                        <a:t>creates a </a:t>
                      </a:r>
                      <a:r>
                        <a:rPr lang="en-US" sz="1800" kern="1200" dirty="0">
                          <a:solidFill>
                            <a:schemeClr val="dk1"/>
                          </a:solidFill>
                          <a:latin typeface="Courier New" panose="02070309020205020404" pitchFamily="49" charset="0"/>
                          <a:ea typeface="+mn-ea"/>
                          <a:cs typeface="Courier New" panose="02070309020205020404" pitchFamily="49" charset="0"/>
                        </a:rPr>
                        <a:t>Task&lt;</a:t>
                      </a:r>
                      <a:r>
                        <a:rPr lang="en-US" sz="1800" kern="1200" dirty="0" err="1">
                          <a:solidFill>
                            <a:schemeClr val="dk1"/>
                          </a:solidFill>
                          <a:latin typeface="Courier New" panose="02070309020205020404" pitchFamily="49" charset="0"/>
                          <a:ea typeface="+mn-ea"/>
                          <a:cs typeface="Courier New" panose="02070309020205020404" pitchFamily="49" charset="0"/>
                        </a:rPr>
                        <a:t>TResult</a:t>
                      </a:r>
                      <a:r>
                        <a:rPr lang="en-US" sz="1800" kern="1200" dirty="0">
                          <a:solidFill>
                            <a:schemeClr val="dk1"/>
                          </a:solidFill>
                          <a:latin typeface="Courier New" panose="02070309020205020404" pitchFamily="49" charset="0"/>
                          <a:ea typeface="+mn-ea"/>
                          <a:cs typeface="Courier New" panose="02070309020205020404" pitchFamily="49" charset="0"/>
                        </a:rPr>
                        <a:t>&gt; </a:t>
                      </a:r>
                      <a:r>
                        <a:rPr lang="en-US" dirty="0">
                          <a:latin typeface="Arial" panose="020B0604020202020204" pitchFamily="34" charset="0"/>
                          <a:cs typeface="Arial" panose="020B0604020202020204" pitchFamily="34" charset="0"/>
                        </a:rPr>
                        <a:t>that's completed due to cancellation with a specified cancellation token</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8283706"/>
                  </a:ext>
                </a:extLst>
              </a:tr>
            </a:tbl>
          </a:graphicData>
        </a:graphic>
      </p:graphicFrame>
    </p:spTree>
    <p:extLst>
      <p:ext uri="{BB962C8B-B14F-4D97-AF65-F5344CB8AC3E}">
        <p14:creationId xmlns:p14="http://schemas.microsoft.com/office/powerpoint/2010/main" val="25179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6633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PROCESS, with one example being each of the console applications we have created, has resources like memory and threads allocated to it</a:t>
            </a:r>
          </a:p>
          <a:p>
            <a:endParaRPr lang="en-US" sz="1600" b="0" dirty="0"/>
          </a:p>
          <a:p>
            <a:endParaRPr lang="en-US" sz="1600" b="0" dirty="0"/>
          </a:p>
          <a:p>
            <a:r>
              <a:rPr lang="en-US" sz="1600" b="0" dirty="0"/>
              <a:t>a THREAD executes your code, statement by statement</a:t>
            </a:r>
            <a:br>
              <a:rPr lang="en-US" sz="1600" b="0" dirty="0"/>
            </a:br>
            <a:r>
              <a:rPr lang="en-US" sz="1600" b="0" dirty="0"/>
              <a:t>by default, each process only has one thread, and this can cause problems when we need to do more than one task at the same time</a:t>
            </a:r>
            <a:br>
              <a:rPr lang="en-US" sz="1600" b="0" dirty="0"/>
            </a:br>
            <a:br>
              <a:rPr lang="en-US" sz="1600" b="0" dirty="0"/>
            </a:br>
            <a:r>
              <a:rPr lang="en-US" sz="1600" b="0" dirty="0"/>
              <a:t>threads are also responsible for keeping track of things like the currently authenticated user and any internationalization rules that should be followed for the current language and region</a:t>
            </a:r>
          </a:p>
        </p:txBody>
      </p:sp>
    </p:spTree>
    <p:extLst>
      <p:ext uri="{BB962C8B-B14F-4D97-AF65-F5344CB8AC3E}">
        <p14:creationId xmlns:p14="http://schemas.microsoft.com/office/powerpoint/2010/main" val="101542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Wrapping tasks around other objects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These methods are useful when you need to</a:t>
            </a:r>
          </a:p>
          <a:p>
            <a:pPr marL="285750" indent="-285750">
              <a:buFont typeface="Arial" panose="020B0604020202020204" pitchFamily="34" charset="0"/>
              <a:buChar char="•"/>
            </a:pPr>
            <a:r>
              <a:rPr lang="en-US" sz="1400" b="0" dirty="0"/>
              <a:t>implement an interface that has async methods, but your implementation is synchronous (this is common for websites and services)</a:t>
            </a:r>
          </a:p>
          <a:p>
            <a:pPr marL="285750" indent="-285750">
              <a:buFont typeface="Arial" panose="020B0604020202020204" pitchFamily="34" charset="0"/>
              <a:buChar char="•"/>
            </a:pPr>
            <a:r>
              <a:rPr lang="en-US" sz="1400" b="0" dirty="0"/>
              <a:t>mock asynchronous implementations during unit testing</a:t>
            </a:r>
          </a:p>
        </p:txBody>
      </p:sp>
      <p:sp>
        <p:nvSpPr>
          <p:cNvPr id="8" name="TextBox 7">
            <a:extLst>
              <a:ext uri="{FF2B5EF4-FFF2-40B4-BE49-F238E27FC236}">
                <a16:creationId xmlns:a16="http://schemas.microsoft.com/office/drawing/2014/main" id="{6E52337B-677E-4BDA-AAED-C8ACE6406C2B}"/>
              </a:ext>
            </a:extLst>
          </p:cNvPr>
          <p:cNvSpPr txBox="1"/>
          <p:nvPr/>
        </p:nvSpPr>
        <p:spPr>
          <a:xfrm>
            <a:off x="360936" y="2667858"/>
            <a:ext cx="11450063" cy="3785652"/>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if we had wanted to make our previous XML checker methods conform to an interface that requires a Task&lt;T&gt;:</a:t>
            </a:r>
          </a:p>
          <a:p>
            <a:r>
              <a:rPr lang="en-US" sz="1200" dirty="0">
                <a:latin typeface="Courier New" panose="02070309020205020404" pitchFamily="49" charset="0"/>
                <a:cs typeface="Courier New" panose="02070309020205020404" pitchFamily="49" charset="0"/>
              </a:rPr>
              <a:t>public static class </a:t>
            </a:r>
            <a:r>
              <a:rPr lang="en-US" sz="1200" dirty="0" err="1">
                <a:latin typeface="Courier New" panose="02070309020205020404" pitchFamily="49" charset="0"/>
                <a:cs typeface="Courier New" panose="02070309020205020404" pitchFamily="49" charset="0"/>
              </a:rPr>
              <a:t>StringExtensions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static </a:t>
            </a:r>
            <a:r>
              <a:rPr lang="en-US" sz="1200" b="1" dirty="0">
                <a:latin typeface="Courier New" panose="02070309020205020404" pitchFamily="49" charset="0"/>
                <a:cs typeface="Courier New" panose="02070309020205020404" pitchFamily="49" charset="0"/>
              </a:rPr>
              <a:t>Task&lt;bool&gt; </a:t>
            </a:r>
            <a:r>
              <a:rPr lang="en-US" sz="1200" dirty="0" err="1">
                <a:latin typeface="Courier New" panose="02070309020205020404" pitchFamily="49" charset="0"/>
                <a:cs typeface="Courier New" panose="02070309020205020404" pitchFamily="49" charset="0"/>
              </a:rPr>
              <a:t>IsValidXmlTagAsync</a:t>
            </a:r>
            <a:r>
              <a:rPr lang="en-US" sz="1200" dirty="0">
                <a:latin typeface="Courier New" panose="02070309020205020404" pitchFamily="49" charset="0"/>
                <a:cs typeface="Courier New" panose="02070309020205020404" pitchFamily="49" charset="0"/>
              </a:rPr>
              <a:t>(this string input)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if (input == null)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a:t>
            </a:r>
            <a:r>
              <a:rPr lang="en-US" sz="1200" b="1" dirty="0" err="1">
                <a:latin typeface="Courier New" panose="02070309020205020404" pitchFamily="49" charset="0"/>
                <a:cs typeface="Courier New" panose="02070309020205020404" pitchFamily="49" charset="0"/>
              </a:rPr>
              <a:t>Task.FromException</a:t>
            </a:r>
            <a:r>
              <a:rPr lang="en-US" sz="1200" b="1" dirty="0">
                <a:latin typeface="Courier New" panose="02070309020205020404" pitchFamily="49" charset="0"/>
                <a:cs typeface="Courier New" panose="02070309020205020404" pitchFamily="49" charset="0"/>
              </a:rPr>
              <a:t>&lt;bool&gt;(</a:t>
            </a:r>
          </a:p>
          <a:p>
            <a:r>
              <a:rPr lang="en-US" sz="1200" b="1" dirty="0">
                <a:latin typeface="Courier New" panose="02070309020205020404" pitchFamily="49" charset="0"/>
                <a:cs typeface="Courier New" panose="02070309020205020404" pitchFamily="49" charset="0"/>
              </a:rPr>
              <a:t>        new </a:t>
            </a:r>
            <a:r>
              <a:rPr lang="en-US" sz="1200" b="1" dirty="0" err="1">
                <a:latin typeface="Courier New" panose="02070309020205020404" pitchFamily="49" charset="0"/>
                <a:cs typeface="Courier New" panose="02070309020205020404" pitchFamily="49" charset="0"/>
              </a:rPr>
              <a:t>ArgumentNullException</a:t>
            </a:r>
            <a:r>
              <a:rPr lang="en-US" sz="1200" b="1" dirty="0">
                <a:latin typeface="Courier New" panose="02070309020205020404" pitchFamily="49" charset="0"/>
                <a:cs typeface="Courier New" panose="02070309020205020404" pitchFamily="49" charset="0"/>
              </a:rPr>
              <a:t>("Missing input parameter"));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input.Length</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 </a:t>
            </a:r>
            <a:r>
              <a:rPr lang="en-US" sz="1200" b="1" dirty="0" err="1">
                <a:latin typeface="Courier New" panose="02070309020205020404" pitchFamily="49" charset="0"/>
                <a:cs typeface="Courier New" panose="02070309020205020404" pitchFamily="49" charset="0"/>
              </a:rPr>
              <a:t>Task.FromException</a:t>
            </a:r>
            <a:r>
              <a:rPr lang="en-US" sz="1200" b="1" dirty="0">
                <a:latin typeface="Courier New" panose="02070309020205020404" pitchFamily="49" charset="0"/>
                <a:cs typeface="Courier New" panose="02070309020205020404" pitchFamily="49" charset="0"/>
              </a:rPr>
              <a:t>&lt;bool&gt;(</a:t>
            </a:r>
          </a:p>
          <a:p>
            <a:r>
              <a:rPr lang="en-US" sz="1200" b="1" dirty="0">
                <a:latin typeface="Courier New" panose="02070309020205020404" pitchFamily="49" charset="0"/>
                <a:cs typeface="Courier New" panose="02070309020205020404" pitchFamily="49" charset="0"/>
              </a:rPr>
              <a:t>        new </a:t>
            </a:r>
            <a:r>
              <a:rPr lang="en-US" sz="1200" b="1" dirty="0" err="1">
                <a:latin typeface="Courier New" panose="02070309020205020404" pitchFamily="49" charset="0"/>
                <a:cs typeface="Courier New" panose="02070309020205020404" pitchFamily="49" charset="0"/>
              </a:rPr>
              <a:t>ArgumentException</a:t>
            </a:r>
            <a:r>
              <a:rPr lang="en-US" sz="1200" b="1" dirty="0">
                <a:latin typeface="Courier New" panose="02070309020205020404" pitchFamily="49" charset="0"/>
                <a:cs typeface="Courier New" panose="02070309020205020404" pitchFamily="49" charset="0"/>
              </a:rPr>
              <a:t>("input parameter is empty."));</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Task.FromResult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Regex.IsMatch</a:t>
            </a:r>
            <a:r>
              <a:rPr lang="en-US" sz="1200" dirty="0">
                <a:latin typeface="Courier New" panose="02070309020205020404" pitchFamily="49" charset="0"/>
                <a:cs typeface="Courier New" panose="02070309020205020404" pitchFamily="49" charset="0"/>
              </a:rPr>
              <a:t>(input,</a:t>
            </a:r>
          </a:p>
          <a:p>
            <a:r>
              <a:rPr lang="en-US" sz="1200" dirty="0">
                <a:latin typeface="Courier New" panose="02070309020205020404" pitchFamily="49" charset="0"/>
                <a:cs typeface="Courier New" panose="02070309020205020404" pitchFamily="49" charset="0"/>
              </a:rPr>
              <a:t>      @"^&lt;([a-z]+)([^&lt;]+)*(?:&gt;(.*)&lt;\/\1&gt;|\s+\/&gt;)$"));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other methods</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756AEDA-4DE9-46B3-93D0-4DABD60789F1}"/>
              </a:ext>
            </a:extLst>
          </p:cNvPr>
          <p:cNvSpPr txBox="1"/>
          <p:nvPr/>
        </p:nvSpPr>
        <p:spPr>
          <a:xfrm>
            <a:off x="7296912" y="3931690"/>
            <a:ext cx="4596384" cy="1323439"/>
          </a:xfrm>
          <a:prstGeom prst="rect">
            <a:avLst/>
          </a:prstGeom>
          <a:solidFill>
            <a:srgbClr val="C00000"/>
          </a:solidFill>
          <a:ln>
            <a:noFill/>
          </a:ln>
        </p:spPr>
        <p:txBody>
          <a:bodyPr wrap="square">
            <a:spAutoFit/>
          </a:bodyPr>
          <a:lstStyle/>
          <a:p>
            <a:r>
              <a:rPr lang="en-US" sz="1600" dirty="0">
                <a:latin typeface="Arial" panose="020B0604020202020204" pitchFamily="34" charset="0"/>
                <a:cs typeface="Arial" panose="020B0604020202020204" pitchFamily="34" charset="0"/>
              </a:rPr>
              <a:t>NOTE: the only situation you would use </a:t>
            </a:r>
            <a:r>
              <a:rPr lang="en-US" sz="1600" dirty="0" err="1">
                <a:latin typeface="Courier New" panose="02070309020205020404" pitchFamily="49" charset="0"/>
                <a:cs typeface="Courier New" panose="02070309020205020404" pitchFamily="49" charset="0"/>
              </a:rPr>
              <a:t>Task.FromException</a:t>
            </a:r>
            <a:r>
              <a:rPr lang="en-US" sz="1600" dirty="0">
                <a:latin typeface="Courier New" panose="02070309020205020404" pitchFamily="49" charset="0"/>
                <a:cs typeface="Courier New" panose="02070309020205020404" pitchFamily="49" charset="0"/>
              </a:rPr>
              <a:t> </a:t>
            </a:r>
            <a:r>
              <a:rPr lang="en-US" sz="1600" dirty="0">
                <a:latin typeface="Arial" panose="020B0604020202020204" pitchFamily="34" charset="0"/>
                <a:cs typeface="Arial" panose="020B0604020202020204" pitchFamily="34" charset="0"/>
              </a:rPr>
              <a:t>is when you're in a method you cannot or won't implement using </a:t>
            </a:r>
            <a:r>
              <a:rPr lang="en-US" sz="1600" dirty="0">
                <a:latin typeface="Courier New" panose="02070309020205020404" pitchFamily="49" charset="0"/>
                <a:cs typeface="Courier New" panose="02070309020205020404" pitchFamily="49" charset="0"/>
              </a:rPr>
              <a:t>async</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await</a:t>
            </a:r>
            <a:r>
              <a:rPr lang="en-US" sz="1600" dirty="0">
                <a:latin typeface="Arial" panose="020B0604020202020204" pitchFamily="34" charset="0"/>
                <a:cs typeface="Arial" panose="020B0604020202020204" pitchFamily="34" charset="0"/>
              </a:rPr>
              <a:t>, and you want the result of the task should be an exception</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782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6086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Running tasks asynchronously</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Wrapping tasks around other objects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9938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if the method you need to implement returns a </a:t>
            </a:r>
            <a:r>
              <a:rPr lang="en-US" sz="1600" b="0" dirty="0">
                <a:latin typeface="Courier New" panose="02070309020205020404" pitchFamily="49" charset="0"/>
                <a:cs typeface="Courier New" panose="02070309020205020404" pitchFamily="49" charset="0"/>
              </a:rPr>
              <a:t>Task</a:t>
            </a:r>
            <a:r>
              <a:rPr lang="en-US" sz="1600" b="0" dirty="0"/>
              <a:t> (equivalent to </a:t>
            </a:r>
            <a:r>
              <a:rPr lang="en-US" sz="1600" b="0" dirty="0">
                <a:latin typeface="Courier New" panose="02070309020205020404" pitchFamily="49" charset="0"/>
                <a:cs typeface="Courier New" panose="02070309020205020404" pitchFamily="49" charset="0"/>
              </a:rPr>
              <a:t>void</a:t>
            </a:r>
            <a:r>
              <a:rPr lang="en-US" sz="1600" b="0" dirty="0"/>
              <a:t> in a synchronous method) then you can return a predefined completed </a:t>
            </a:r>
            <a:r>
              <a:rPr lang="en-US" sz="1600" b="0" dirty="0">
                <a:latin typeface="Courier New" panose="02070309020205020404" pitchFamily="49" charset="0"/>
                <a:cs typeface="Courier New" panose="02070309020205020404" pitchFamily="49" charset="0"/>
              </a:rPr>
              <a:t>Task</a:t>
            </a:r>
            <a:r>
              <a:rPr lang="en-US" sz="1600" b="0" dirty="0"/>
              <a:t> object, as shown in the following code:</a:t>
            </a:r>
          </a:p>
        </p:txBody>
      </p:sp>
      <p:sp>
        <p:nvSpPr>
          <p:cNvPr id="8" name="TextBox 7">
            <a:extLst>
              <a:ext uri="{FF2B5EF4-FFF2-40B4-BE49-F238E27FC236}">
                <a16:creationId xmlns:a16="http://schemas.microsoft.com/office/drawing/2014/main" id="{6E52337B-677E-4BDA-AAED-C8ACE6406C2B}"/>
              </a:ext>
            </a:extLst>
          </p:cNvPr>
          <p:cNvSpPr txBox="1"/>
          <p:nvPr/>
        </p:nvSpPr>
        <p:spPr>
          <a:xfrm>
            <a:off x="360936" y="1936338"/>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Task </a:t>
            </a:r>
            <a:r>
              <a:rPr lang="en-US" sz="1400" dirty="0" err="1">
                <a:latin typeface="Courier New" panose="02070309020205020404" pitchFamily="49" charset="0"/>
                <a:cs typeface="Courier New" panose="02070309020205020404" pitchFamily="49" charset="0"/>
              </a:rPr>
              <a:t>DeleteCustomerAsync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Task.CompletedTask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3337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Accessing a resource from multiple threads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18600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you have </a:t>
            </a:r>
            <a:r>
              <a:rPr lang="en-US" sz="1600" dirty="0"/>
              <a:t>multiple threads </a:t>
            </a:r>
            <a:r>
              <a:rPr lang="en-US" sz="1600" b="0" dirty="0"/>
              <a:t>executing at the same time, there is a possibility that two or more of the threads may access the same variable or another resource at the same time, and as a result, may cause a problem</a:t>
            </a:r>
          </a:p>
          <a:p>
            <a:r>
              <a:rPr lang="en-US" sz="1600" b="0" dirty="0"/>
              <a:t>for this reason, you should carefully consider how to make your code </a:t>
            </a:r>
            <a:r>
              <a:rPr lang="en-US" sz="1600" dirty="0"/>
              <a:t>thread-safe</a:t>
            </a:r>
            <a:endParaRPr lang="en-US" sz="1600" b="0" dirty="0"/>
          </a:p>
          <a:p>
            <a:endParaRPr lang="en-US" sz="1600" b="0" dirty="0"/>
          </a:p>
          <a:p>
            <a:r>
              <a:rPr lang="en-US" sz="1600" b="0" dirty="0"/>
              <a:t>the simplest mechanism for implementing thread safety is to use an object variable as a </a:t>
            </a:r>
            <a:r>
              <a:rPr lang="en-US" sz="1600" b="0" i="1" dirty="0"/>
              <a:t>flag</a:t>
            </a:r>
            <a:r>
              <a:rPr lang="en-US" sz="1600" b="0" dirty="0"/>
              <a:t> or </a:t>
            </a:r>
            <a:r>
              <a:rPr lang="en-US" sz="1600" b="0" i="1" dirty="0"/>
              <a:t>traffic light </a:t>
            </a:r>
            <a:r>
              <a:rPr lang="en-US" sz="1600" b="0" dirty="0"/>
              <a:t>to indicate when a shared resource has an exclusive lock applied</a:t>
            </a:r>
          </a:p>
        </p:txBody>
      </p:sp>
    </p:spTree>
    <p:extLst>
      <p:ext uri="{BB962C8B-B14F-4D97-AF65-F5344CB8AC3E}">
        <p14:creationId xmlns:p14="http://schemas.microsoft.com/office/powerpoint/2010/main" val="2715070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Accessing a resource from multiple threads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1732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an object variable can be used for implementing thread-safe code</a:t>
            </a:r>
          </a:p>
          <a:p>
            <a:r>
              <a:rPr lang="en-US" sz="1600" b="0" dirty="0"/>
              <a:t>when a thread has this object variable, no other thread should access the shared resource(s) represented by that object (I say, should because only code that respects this object enables synchronized access, it is not a lock)</a:t>
            </a:r>
          </a:p>
          <a:p>
            <a:endParaRPr lang="en-US" sz="1600" b="0" dirty="0"/>
          </a:p>
          <a:p>
            <a:r>
              <a:rPr lang="en-US" sz="1600" b="0" dirty="0"/>
              <a:t>Here a couple of types that can be used to synchronize access to shared resources:</a:t>
            </a:r>
          </a:p>
          <a:p>
            <a:endParaRPr lang="en-US" sz="1600" b="0" dirty="0"/>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Monitor</a:t>
            </a:r>
            <a:r>
              <a:rPr lang="en-US" sz="1600" b="0" dirty="0"/>
              <a:t>: an object that can be used by multiple threads to check if they should access a shared resource within the same process</a:t>
            </a:r>
          </a:p>
          <a:p>
            <a:pPr marL="285750" indent="-285750">
              <a:buFont typeface="Arial" panose="020B0604020202020204" pitchFamily="34" charset="0"/>
              <a:buChar char="•"/>
            </a:pPr>
            <a:r>
              <a:rPr lang="en-US" sz="1600" b="0" dirty="0">
                <a:latin typeface="Courier New" panose="02070309020205020404" pitchFamily="49" charset="0"/>
                <a:cs typeface="Courier New" panose="02070309020205020404" pitchFamily="49" charset="0"/>
              </a:rPr>
              <a:t>Interlocked</a:t>
            </a:r>
            <a:r>
              <a:rPr lang="en-US" sz="1600" b="0" dirty="0"/>
              <a:t>: an object for manipulating simple numeric types at the CPU level</a:t>
            </a:r>
          </a:p>
        </p:txBody>
      </p:sp>
    </p:spTree>
    <p:extLst>
      <p:ext uri="{BB962C8B-B14F-4D97-AF65-F5344CB8AC3E}">
        <p14:creationId xmlns:p14="http://schemas.microsoft.com/office/powerpoint/2010/main" val="2721814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the lock statement</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might wonder what the </a:t>
            </a:r>
            <a:r>
              <a:rPr lang="en-US" sz="1600" b="0" dirty="0">
                <a:latin typeface="Courier New" panose="02070309020205020404" pitchFamily="49" charset="0"/>
                <a:cs typeface="Courier New" panose="02070309020205020404" pitchFamily="49" charset="0"/>
              </a:rPr>
              <a:t>lock</a:t>
            </a:r>
            <a:r>
              <a:rPr lang="en-US" sz="1600" b="0" dirty="0"/>
              <a:t> statement does when it "locks" an object variable (hint: it does not lock the object!), as shown in the following code:</a:t>
            </a:r>
          </a:p>
        </p:txBody>
      </p:sp>
      <p:sp>
        <p:nvSpPr>
          <p:cNvPr id="8" name="TextBox 7">
            <a:extLst>
              <a:ext uri="{FF2B5EF4-FFF2-40B4-BE49-F238E27FC236}">
                <a16:creationId xmlns:a16="http://schemas.microsoft.com/office/drawing/2014/main" id="{C6D8AF92-ACE1-434D-8FAA-446E692D21F4}"/>
              </a:ext>
            </a:extLst>
          </p:cNvPr>
          <p:cNvSpPr txBox="1"/>
          <p:nvPr/>
        </p:nvSpPr>
        <p:spPr>
          <a:xfrm>
            <a:off x="360936" y="1966818"/>
            <a:ext cx="11450063" cy="1077218"/>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lock (</a:t>
            </a:r>
            <a:r>
              <a:rPr lang="en-US" sz="1600" dirty="0" err="1">
                <a:latin typeface="Courier New" panose="02070309020205020404" pitchFamily="49" charset="0"/>
                <a:cs typeface="Courier New" panose="02070309020205020404" pitchFamily="49" charset="0"/>
              </a:rPr>
              <a:t>SharedObjects.ObjLock</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work with shared resource</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42142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the lock statement</a:t>
            </a:r>
          </a:p>
        </p:txBody>
      </p:sp>
      <p:sp>
        <p:nvSpPr>
          <p:cNvPr id="9" name="TextBox 8">
            <a:extLst>
              <a:ext uri="{FF2B5EF4-FFF2-40B4-BE49-F238E27FC236}">
                <a16:creationId xmlns:a16="http://schemas.microsoft.com/office/drawing/2014/main" id="{3A81D02C-EEBB-4F83-9D7B-14B0B817EFF5}"/>
              </a:ext>
            </a:extLst>
          </p:cNvPr>
          <p:cNvSpPr txBox="1"/>
          <p:nvPr/>
        </p:nvSpPr>
        <p:spPr>
          <a:xfrm>
            <a:off x="360935" y="872491"/>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C# compiler changes the </a:t>
            </a:r>
            <a:r>
              <a:rPr lang="en-US" sz="1600" b="0" dirty="0">
                <a:latin typeface="Courier New" panose="02070309020205020404" pitchFamily="49" charset="0"/>
                <a:cs typeface="Courier New" panose="02070309020205020404" pitchFamily="49" charset="0"/>
              </a:rPr>
              <a:t>lock</a:t>
            </a:r>
            <a:r>
              <a:rPr lang="en-US" sz="1600" b="0" dirty="0"/>
              <a:t> statement into a </a:t>
            </a:r>
            <a:r>
              <a:rPr lang="en-US" sz="1600" b="0" dirty="0">
                <a:latin typeface="Courier New" panose="02070309020205020404" pitchFamily="49" charset="0"/>
                <a:cs typeface="Courier New" panose="02070309020205020404" pitchFamily="49" charset="0"/>
              </a:rPr>
              <a:t>try-finally</a:t>
            </a:r>
            <a:r>
              <a:rPr lang="en-US" sz="1600" b="0" dirty="0"/>
              <a:t> statement that uses the </a:t>
            </a:r>
            <a:r>
              <a:rPr lang="en-US" sz="1600" b="0" dirty="0">
                <a:latin typeface="Courier New" panose="02070309020205020404" pitchFamily="49" charset="0"/>
                <a:cs typeface="Courier New" panose="02070309020205020404" pitchFamily="49" charset="0"/>
              </a:rPr>
              <a:t>Monitor</a:t>
            </a:r>
            <a:r>
              <a:rPr lang="en-US" sz="1600" b="0" dirty="0"/>
              <a:t> class to </a:t>
            </a:r>
            <a:r>
              <a:rPr lang="en-US" sz="1600" b="0" i="1" dirty="0"/>
              <a:t>enter</a:t>
            </a:r>
            <a:r>
              <a:rPr lang="en-US" sz="1600" b="0" dirty="0"/>
              <a:t> and </a:t>
            </a:r>
            <a:r>
              <a:rPr lang="en-US" sz="1600" b="0" i="1" dirty="0"/>
              <a:t>exit</a:t>
            </a:r>
            <a:r>
              <a:rPr lang="en-US" sz="1600" b="0" dirty="0"/>
              <a:t> the “lock” object (I like to think of it as </a:t>
            </a:r>
            <a:r>
              <a:rPr lang="en-US" sz="1600" b="0" i="1" dirty="0"/>
              <a:t>take</a:t>
            </a:r>
            <a:r>
              <a:rPr lang="en-US" sz="1600" b="0" dirty="0"/>
              <a:t> and </a:t>
            </a:r>
            <a:r>
              <a:rPr lang="en-US" sz="1600" b="0" i="1" dirty="0"/>
              <a:t>release</a:t>
            </a:r>
            <a:r>
              <a:rPr lang="en-US" sz="1600" b="0" dirty="0"/>
              <a:t> the “lock” object), as shown in the following code:</a:t>
            </a:r>
          </a:p>
        </p:txBody>
      </p:sp>
      <p:sp>
        <p:nvSpPr>
          <p:cNvPr id="10" name="TextBox 9">
            <a:extLst>
              <a:ext uri="{FF2B5EF4-FFF2-40B4-BE49-F238E27FC236}">
                <a16:creationId xmlns:a16="http://schemas.microsoft.com/office/drawing/2014/main" id="{8AD44FD4-FDB5-4E7A-A424-F903A4224CA8}"/>
              </a:ext>
            </a:extLst>
          </p:cNvPr>
          <p:cNvSpPr txBox="1"/>
          <p:nvPr/>
        </p:nvSpPr>
        <p:spPr>
          <a:xfrm>
            <a:off x="360935" y="1900392"/>
            <a:ext cx="4741418" cy="2308324"/>
          </a:xfrm>
          <a:prstGeom prst="rect">
            <a:avLst/>
          </a:prstGeom>
          <a:solidFill>
            <a:schemeClr val="tx1">
              <a:lumMod val="65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try</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Monitor.Enter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SharedObjects.Conch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work with shared resource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finally</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Monitor.Exit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SharedObjects.Conch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D02B3969-33E3-4566-9D1B-7FC1B33170BC}"/>
              </a:ext>
            </a:extLst>
          </p:cNvPr>
          <p:cNvSpPr txBox="1"/>
          <p:nvPr/>
        </p:nvSpPr>
        <p:spPr>
          <a:xfrm>
            <a:off x="5239196" y="1949258"/>
            <a:ext cx="670515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a thread calls </a:t>
            </a:r>
            <a:r>
              <a:rPr lang="en-US" sz="1600" b="0" dirty="0" err="1">
                <a:latin typeface="Courier New" panose="02070309020205020404" pitchFamily="49" charset="0"/>
                <a:cs typeface="Courier New" panose="02070309020205020404" pitchFamily="49" charset="0"/>
              </a:rPr>
              <a:t>Monitor.Enter</a:t>
            </a:r>
            <a:r>
              <a:rPr lang="en-US" sz="1600" b="0" dirty="0">
                <a:latin typeface="Courier New" panose="02070309020205020404" pitchFamily="49" charset="0"/>
                <a:cs typeface="Courier New" panose="02070309020205020404" pitchFamily="49" charset="0"/>
              </a:rPr>
              <a:t> </a:t>
            </a:r>
            <a:r>
              <a:rPr lang="en-US" sz="1600" b="0" dirty="0"/>
              <a:t>on any object, aka </a:t>
            </a:r>
            <a:r>
              <a:rPr lang="en-US" sz="1600" b="0" i="1" dirty="0"/>
              <a:t>reference type</a:t>
            </a:r>
            <a:r>
              <a:rPr lang="en-US" sz="1600" b="0" dirty="0"/>
              <a:t>, it checks to see if some other thread has already taken the conch:</a:t>
            </a:r>
          </a:p>
          <a:p>
            <a:pPr marL="285750" indent="-285750">
              <a:buFont typeface="Arial" panose="020B0604020202020204" pitchFamily="34" charset="0"/>
              <a:buChar char="•"/>
            </a:pPr>
            <a:r>
              <a:rPr lang="en-US" sz="1600" b="0" dirty="0"/>
              <a:t>if it has, the thread waits</a:t>
            </a:r>
          </a:p>
          <a:p>
            <a:pPr marL="285750" indent="-285750">
              <a:buFont typeface="Arial" panose="020B0604020202020204" pitchFamily="34" charset="0"/>
              <a:buChar char="•"/>
            </a:pPr>
            <a:r>
              <a:rPr lang="en-US" sz="1600" b="0" dirty="0"/>
              <a:t>if it has not, the thread takes the “lock” object and gets on with its work on the shared resource</a:t>
            </a:r>
          </a:p>
        </p:txBody>
      </p:sp>
      <p:sp>
        <p:nvSpPr>
          <p:cNvPr id="12" name="TextBox 11">
            <a:extLst>
              <a:ext uri="{FF2B5EF4-FFF2-40B4-BE49-F238E27FC236}">
                <a16:creationId xmlns:a16="http://schemas.microsoft.com/office/drawing/2014/main" id="{B9C67039-A360-4C0F-B0C1-A6E591637F96}"/>
              </a:ext>
            </a:extLst>
          </p:cNvPr>
          <p:cNvSpPr txBox="1"/>
          <p:nvPr/>
        </p:nvSpPr>
        <p:spPr>
          <a:xfrm>
            <a:off x="360934" y="4865627"/>
            <a:ext cx="11450063"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once the thread has finished its work, it calls </a:t>
            </a:r>
            <a:r>
              <a:rPr lang="en-US" sz="1600" dirty="0" err="1">
                <a:latin typeface="Courier New" panose="02070309020205020404" pitchFamily="49" charset="0"/>
                <a:cs typeface="Courier New" panose="02070309020205020404" pitchFamily="49" charset="0"/>
              </a:rPr>
              <a:t>Monitor.Exit</a:t>
            </a:r>
            <a:r>
              <a:rPr lang="en-US" sz="1600" dirty="0">
                <a:latin typeface="Arial" panose="020B0604020202020204" pitchFamily="34" charset="0"/>
                <a:cs typeface="Arial" panose="020B0604020202020204" pitchFamily="34" charset="0"/>
              </a:rPr>
              <a:t>, releasing the “lock” object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another thread was waiting, it can now take the “lock” object and do its work</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requires all threads to respect the “lock” object by calling </a:t>
            </a:r>
            <a:r>
              <a:rPr lang="en-US" sz="1600" dirty="0" err="1">
                <a:latin typeface="Courier New" panose="02070309020205020404" pitchFamily="49" charset="0"/>
                <a:cs typeface="Courier New" panose="02070309020205020404" pitchFamily="49" charset="0"/>
              </a:rPr>
              <a:t>Monitor.Enter</a:t>
            </a:r>
            <a:r>
              <a:rPr lang="en-US" sz="1600" dirty="0">
                <a:latin typeface="Courier New" panose="02070309020205020404" pitchFamily="49" charset="0"/>
                <a:cs typeface="Courier New" panose="02070309020205020404" pitchFamily="49" charset="0"/>
              </a:rPr>
              <a:t> </a:t>
            </a:r>
            <a:r>
              <a:rPr lang="en-US" sz="1600" dirty="0">
                <a:latin typeface="Arial" panose="020B0604020202020204" pitchFamily="34" charset="0"/>
                <a:cs typeface="Arial" panose="020B0604020202020204" pitchFamily="34" charset="0"/>
              </a:rPr>
              <a:t>and </a:t>
            </a:r>
            <a:r>
              <a:rPr lang="en-US" sz="1600" dirty="0" err="1">
                <a:latin typeface="Courier New" panose="02070309020205020404" pitchFamily="49" charset="0"/>
                <a:cs typeface="Courier New" panose="02070309020205020404" pitchFamily="49" charset="0"/>
              </a:rPr>
              <a:t>Monitor.Exit</a:t>
            </a:r>
            <a:r>
              <a:rPr lang="en-US" sz="1600" dirty="0">
                <a:latin typeface="Courier New" panose="02070309020205020404" pitchFamily="49" charset="0"/>
                <a:cs typeface="Courier New" panose="02070309020205020404" pitchFamily="49" charset="0"/>
              </a:rPr>
              <a:t> </a:t>
            </a:r>
            <a:r>
              <a:rPr lang="en-US" sz="1600" dirty="0">
                <a:latin typeface="Arial" panose="020B0604020202020204" pitchFamily="34" charset="0"/>
                <a:cs typeface="Arial" panose="020B0604020202020204" pitchFamily="34" charset="0"/>
              </a:rPr>
              <a:t>appropriately</a:t>
            </a:r>
          </a:p>
        </p:txBody>
      </p:sp>
    </p:spTree>
    <p:extLst>
      <p:ext uri="{BB962C8B-B14F-4D97-AF65-F5344CB8AC3E}">
        <p14:creationId xmlns:p14="http://schemas.microsoft.com/office/powerpoint/2010/main" val="783967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deadlocks</a:t>
            </a:r>
          </a:p>
        </p:txBody>
      </p:sp>
      <p:sp>
        <p:nvSpPr>
          <p:cNvPr id="9" name="TextBox 8">
            <a:extLst>
              <a:ext uri="{FF2B5EF4-FFF2-40B4-BE49-F238E27FC236}">
                <a16:creationId xmlns:a16="http://schemas.microsoft.com/office/drawing/2014/main" id="{25C8A9F0-63F0-4A5E-8D5F-E630CAE9756D}"/>
              </a:ext>
            </a:extLst>
          </p:cNvPr>
          <p:cNvSpPr txBox="1"/>
          <p:nvPr/>
        </p:nvSpPr>
        <p:spPr>
          <a:xfrm>
            <a:off x="360937" y="4896682"/>
            <a:ext cx="11450063" cy="110716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one way to prevent deadlocks is to specify a timeout when attempting to get a lock</a:t>
            </a:r>
          </a:p>
          <a:p>
            <a:r>
              <a:rPr lang="en-US" sz="1600" b="0" dirty="0"/>
              <a:t>to do this, you must manually use the </a:t>
            </a:r>
            <a:r>
              <a:rPr lang="en-US" sz="1600" b="0" dirty="0">
                <a:latin typeface="Courier New" panose="02070309020205020404" pitchFamily="49" charset="0"/>
                <a:cs typeface="Courier New" panose="02070309020205020404" pitchFamily="49" charset="0"/>
              </a:rPr>
              <a:t>Monitor</a:t>
            </a:r>
            <a:r>
              <a:rPr lang="en-US" sz="1600" b="0" dirty="0"/>
              <a:t> class instead of using the </a:t>
            </a:r>
            <a:r>
              <a:rPr lang="en-US" sz="1600" b="0" dirty="0">
                <a:latin typeface="Courier New" panose="02070309020205020404" pitchFamily="49" charset="0"/>
                <a:cs typeface="Courier New" panose="02070309020205020404" pitchFamily="49" charset="0"/>
              </a:rPr>
              <a:t>lock</a:t>
            </a:r>
            <a:r>
              <a:rPr lang="en-US" sz="1600" b="0" dirty="0"/>
              <a:t> statement</a:t>
            </a:r>
          </a:p>
        </p:txBody>
      </p:sp>
      <p:pic>
        <p:nvPicPr>
          <p:cNvPr id="3" name="Picture 2">
            <a:extLst>
              <a:ext uri="{FF2B5EF4-FFF2-40B4-BE49-F238E27FC236}">
                <a16:creationId xmlns:a16="http://schemas.microsoft.com/office/drawing/2014/main" id="{3A281270-10A5-4E34-9F66-91C0A776DEAE}"/>
              </a:ext>
            </a:extLst>
          </p:cNvPr>
          <p:cNvPicPr>
            <a:picLocks noChangeAspect="1"/>
          </p:cNvPicPr>
          <p:nvPr/>
        </p:nvPicPr>
        <p:blipFill>
          <a:blip r:embed="rId2"/>
          <a:stretch>
            <a:fillRect/>
          </a:stretch>
        </p:blipFill>
        <p:spPr>
          <a:xfrm>
            <a:off x="2940748" y="851725"/>
            <a:ext cx="5286375" cy="3667125"/>
          </a:xfrm>
          <a:prstGeom prst="rect">
            <a:avLst/>
          </a:prstGeom>
        </p:spPr>
      </p:pic>
    </p:spTree>
    <p:extLst>
      <p:ext uri="{BB962C8B-B14F-4D97-AF65-F5344CB8AC3E}">
        <p14:creationId xmlns:p14="http://schemas.microsoft.com/office/powerpoint/2010/main" val="347908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deadlocks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9938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knowing how the </a:t>
            </a:r>
            <a:r>
              <a:rPr lang="en-US" sz="1600" b="0" dirty="0">
                <a:latin typeface="Courier New" panose="02070309020205020404" pitchFamily="49" charset="0"/>
                <a:cs typeface="Courier New" panose="02070309020205020404" pitchFamily="49" charset="0"/>
              </a:rPr>
              <a:t>lock</a:t>
            </a:r>
            <a:r>
              <a:rPr lang="en-US" sz="1600" b="0" dirty="0"/>
              <a:t> statement is translated by the compiler to method calls on the </a:t>
            </a:r>
            <a:r>
              <a:rPr lang="en-US" sz="1600" b="0" dirty="0">
                <a:latin typeface="Courier New" panose="02070309020205020404" pitchFamily="49" charset="0"/>
                <a:cs typeface="Courier New" panose="02070309020205020404" pitchFamily="49" charset="0"/>
              </a:rPr>
              <a:t>Monitor</a:t>
            </a:r>
            <a:r>
              <a:rPr lang="en-US" sz="1600" b="0" dirty="0"/>
              <a:t> class is also important because using the </a:t>
            </a:r>
            <a:r>
              <a:rPr lang="en-US" sz="1600" b="0" dirty="0">
                <a:latin typeface="Courier New" panose="02070309020205020404" pitchFamily="49" charset="0"/>
                <a:cs typeface="Courier New" panose="02070309020205020404" pitchFamily="49" charset="0"/>
              </a:rPr>
              <a:t>lock</a:t>
            </a:r>
            <a:r>
              <a:rPr lang="en-US" sz="1600" b="0" dirty="0"/>
              <a:t> statement can cause a </a:t>
            </a:r>
            <a:r>
              <a:rPr lang="en-US" sz="1600" dirty="0"/>
              <a:t>deadlock</a:t>
            </a:r>
          </a:p>
        </p:txBody>
      </p:sp>
      <p:sp>
        <p:nvSpPr>
          <p:cNvPr id="9" name="TextBox 8">
            <a:extLst>
              <a:ext uri="{FF2B5EF4-FFF2-40B4-BE49-F238E27FC236}">
                <a16:creationId xmlns:a16="http://schemas.microsoft.com/office/drawing/2014/main" id="{25C8A9F0-63F0-4A5E-8D5F-E630CAE9756D}"/>
              </a:ext>
            </a:extLst>
          </p:cNvPr>
          <p:cNvSpPr txBox="1"/>
          <p:nvPr/>
        </p:nvSpPr>
        <p:spPr>
          <a:xfrm>
            <a:off x="360937" y="1915738"/>
            <a:ext cx="11450063" cy="4232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deadlocks can occur when there are two or more shared resources (each with a “lock” object to monitor which thread is currently doing work on each shared resource), and the following sequence of events happens:</a:t>
            </a:r>
          </a:p>
          <a:p>
            <a:pPr marL="285750" indent="-285750">
              <a:buFont typeface="Arial" panose="020B0604020202020204" pitchFamily="34" charset="0"/>
              <a:buChar char="•"/>
            </a:pPr>
            <a:r>
              <a:rPr lang="en-US" sz="1600" b="0" dirty="0"/>
              <a:t>thread X "locks" </a:t>
            </a:r>
            <a:r>
              <a:rPr lang="en-US" sz="1600" b="0" i="1" dirty="0" err="1"/>
              <a:t>lockingobject</a:t>
            </a:r>
            <a:r>
              <a:rPr lang="en-US" sz="1600" b="0" dirty="0"/>
              <a:t> A and starts working on shared resource A</a:t>
            </a:r>
          </a:p>
          <a:p>
            <a:pPr marL="285750" indent="-285750">
              <a:buFont typeface="Arial" panose="020B0604020202020204" pitchFamily="34" charset="0"/>
              <a:buChar char="•"/>
            </a:pPr>
            <a:r>
              <a:rPr lang="en-US" sz="1600" b="0" dirty="0"/>
              <a:t>thread Y "locks" </a:t>
            </a:r>
            <a:r>
              <a:rPr lang="en-US" sz="1600" b="0" i="1" dirty="0" err="1"/>
              <a:t>lockingobject</a:t>
            </a:r>
            <a:r>
              <a:rPr lang="en-US" sz="1600" b="0" dirty="0"/>
              <a:t> B and starts working on shared resource B</a:t>
            </a:r>
          </a:p>
          <a:p>
            <a:pPr marL="285750" indent="-285750">
              <a:buFont typeface="Arial" panose="020B0604020202020204" pitchFamily="34" charset="0"/>
              <a:buChar char="•"/>
            </a:pPr>
            <a:r>
              <a:rPr lang="en-US" sz="1600" b="0" dirty="0"/>
              <a:t>while still working on resource A, thread X needs to also work with resource B, and so it attempts to "lock" </a:t>
            </a:r>
            <a:r>
              <a:rPr lang="en-US" sz="1600" b="0" i="1" dirty="0" err="1"/>
              <a:t>lockingobject</a:t>
            </a:r>
            <a:r>
              <a:rPr lang="en-US" sz="1600" b="0" dirty="0"/>
              <a:t> B but is blocked because thread Y already has </a:t>
            </a:r>
            <a:r>
              <a:rPr lang="en-US" sz="1600" b="0" i="1" dirty="0" err="1"/>
              <a:t>lockingobject</a:t>
            </a:r>
            <a:r>
              <a:rPr lang="en-US" sz="1600" b="0" dirty="0"/>
              <a:t> B</a:t>
            </a:r>
          </a:p>
          <a:p>
            <a:pPr marL="285750" indent="-285750">
              <a:buFont typeface="Arial" panose="020B0604020202020204" pitchFamily="34" charset="0"/>
              <a:buChar char="•"/>
            </a:pPr>
            <a:r>
              <a:rPr lang="en-US" sz="1600" b="0" dirty="0"/>
              <a:t>while still working on resource B, thread Y needs to also work with resource A, and so it attempts to "lock" </a:t>
            </a:r>
            <a:r>
              <a:rPr lang="en-US" sz="1600" b="0" i="1" dirty="0" err="1"/>
              <a:t>lockingobject</a:t>
            </a:r>
            <a:r>
              <a:rPr lang="en-US" sz="1600" b="0" dirty="0"/>
              <a:t> A but is blocked because thread X already has conch A</a:t>
            </a:r>
          </a:p>
        </p:txBody>
      </p:sp>
    </p:spTree>
    <p:extLst>
      <p:ext uri="{BB962C8B-B14F-4D97-AF65-F5344CB8AC3E}">
        <p14:creationId xmlns:p14="http://schemas.microsoft.com/office/powerpoint/2010/main" val="196413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deadlocks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788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NOTE:</a:t>
            </a:r>
          </a:p>
          <a:p>
            <a:r>
              <a:rPr lang="en-US" sz="1600" b="0" dirty="0"/>
              <a:t>only use the </a:t>
            </a:r>
            <a:r>
              <a:rPr lang="en-US" sz="1600" b="0" dirty="0">
                <a:latin typeface="Courier New" panose="02070309020205020404" pitchFamily="49" charset="0"/>
                <a:cs typeface="Courier New" panose="02070309020205020404" pitchFamily="49" charset="0"/>
              </a:rPr>
              <a:t>lock</a:t>
            </a:r>
            <a:r>
              <a:rPr lang="en-US" sz="1600" b="0" dirty="0"/>
              <a:t> keyword if you can write your code such that it avoids potential deadlocks</a:t>
            </a:r>
          </a:p>
          <a:p>
            <a:r>
              <a:rPr lang="en-US" sz="1600" b="0" dirty="0"/>
              <a:t>if you cannot avoid potential deadlocks, then always use the </a:t>
            </a:r>
            <a:r>
              <a:rPr lang="en-US" sz="1600" b="0" dirty="0" err="1">
                <a:latin typeface="Courier New" panose="02070309020205020404" pitchFamily="49" charset="0"/>
                <a:cs typeface="Courier New" panose="02070309020205020404" pitchFamily="49" charset="0"/>
              </a:rPr>
              <a:t>Monitor.TryEnter</a:t>
            </a:r>
            <a:r>
              <a:rPr lang="en-US" sz="1600" b="0" dirty="0">
                <a:latin typeface="Courier New" panose="02070309020205020404" pitchFamily="49" charset="0"/>
                <a:cs typeface="Courier New" panose="02070309020205020404" pitchFamily="49" charset="0"/>
              </a:rPr>
              <a:t> </a:t>
            </a:r>
            <a:r>
              <a:rPr lang="en-US" sz="1600" b="0" dirty="0"/>
              <a:t>method instead of lock, in combination with a </a:t>
            </a:r>
            <a:r>
              <a:rPr lang="en-US" sz="1600" b="0" dirty="0">
                <a:latin typeface="Courier New" panose="02070309020205020404" pitchFamily="49" charset="0"/>
                <a:cs typeface="Courier New" panose="02070309020205020404" pitchFamily="49" charset="0"/>
              </a:rPr>
              <a:t>try-finally</a:t>
            </a:r>
            <a:r>
              <a:rPr lang="en-US" sz="1600" b="0" dirty="0"/>
              <a:t> statement, so that you can supply a timeout and one of the threads will back out of a deadlock if it occurs</a:t>
            </a:r>
          </a:p>
          <a:p>
            <a:r>
              <a:rPr lang="en-US" sz="1600" b="0" dirty="0"/>
              <a:t>use </a:t>
            </a:r>
            <a:r>
              <a:rPr lang="en-US" sz="1600" b="0" dirty="0" err="1">
                <a:latin typeface="Courier New" panose="02070309020205020404" pitchFamily="49" charset="0"/>
                <a:cs typeface="Courier New" panose="02070309020205020404" pitchFamily="49" charset="0"/>
              </a:rPr>
              <a:t>Monitor.IsEntered</a:t>
            </a:r>
            <a:r>
              <a:rPr lang="en-US" sz="1600" b="0" dirty="0">
                <a:latin typeface="Courier New" panose="02070309020205020404" pitchFamily="49" charset="0"/>
                <a:cs typeface="Courier New" panose="02070309020205020404" pitchFamily="49" charset="0"/>
              </a:rPr>
              <a:t> </a:t>
            </a:r>
            <a:r>
              <a:rPr lang="en-US" sz="1600" b="0" dirty="0"/>
              <a:t>to determine whether the current thread holds the lock on the specified object in the </a:t>
            </a:r>
            <a:r>
              <a:rPr lang="en-US" sz="1600" b="0" dirty="0">
                <a:latin typeface="Courier New" panose="02070309020205020404" pitchFamily="49" charset="0"/>
                <a:cs typeface="Courier New" panose="02070309020205020404" pitchFamily="49" charset="0"/>
              </a:rPr>
              <a:t>finally</a:t>
            </a:r>
            <a:r>
              <a:rPr lang="en-US" sz="1600" b="0" dirty="0"/>
              <a:t> block statement</a:t>
            </a:r>
          </a:p>
          <a:p>
            <a:endParaRPr lang="en-US" sz="1600" b="0" dirty="0"/>
          </a:p>
          <a:p>
            <a:r>
              <a:rPr lang="en-US" sz="1600" b="0" dirty="0"/>
              <a:t>you can read more about good threading practices at the following link</a:t>
            </a:r>
            <a:br>
              <a:rPr lang="en-US" sz="1600" b="0" dirty="0"/>
            </a:br>
            <a:r>
              <a:rPr lang="en-US" sz="1600" b="0" dirty="0"/>
              <a:t>https://docs.microsoft.com/en-us/dotnet/standard/threading/managed-threading-best-practices</a:t>
            </a:r>
            <a:endParaRPr lang="en-US" sz="1600" dirty="0"/>
          </a:p>
        </p:txBody>
      </p:sp>
    </p:spTree>
    <p:extLst>
      <p:ext uri="{BB962C8B-B14F-4D97-AF65-F5344CB8AC3E}">
        <p14:creationId xmlns:p14="http://schemas.microsoft.com/office/powerpoint/2010/main" val="376512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Synchronizing events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9606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we learned how to raise and handle events but…</a:t>
            </a:r>
          </a:p>
          <a:p>
            <a:r>
              <a:rPr lang="en-US" sz="1400" b="0" dirty="0"/>
              <a:t>.NET events are not thread-safe, so you should avoid using them in multithreaded scenarios and follow the standard event raising code</a:t>
            </a:r>
          </a:p>
          <a:p>
            <a:r>
              <a:rPr lang="en-US" sz="1400" b="0" dirty="0"/>
              <a:t>after learning that .NET events are not thread-safe, some developers attempt to use exclusive locks when adding and removing event handlers or when raising an event, as shown here:</a:t>
            </a:r>
          </a:p>
        </p:txBody>
      </p:sp>
      <p:sp>
        <p:nvSpPr>
          <p:cNvPr id="8" name="TextBox 7">
            <a:extLst>
              <a:ext uri="{FF2B5EF4-FFF2-40B4-BE49-F238E27FC236}">
                <a16:creationId xmlns:a16="http://schemas.microsoft.com/office/drawing/2014/main" id="{76D5264B-13BA-4CE7-9F1A-0020AABAA655}"/>
              </a:ext>
            </a:extLst>
          </p:cNvPr>
          <p:cNvSpPr txBox="1"/>
          <p:nvPr/>
        </p:nvSpPr>
        <p:spPr>
          <a:xfrm>
            <a:off x="360937" y="2939339"/>
            <a:ext cx="6241032" cy="3754874"/>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event delegate field</a:t>
            </a:r>
          </a:p>
          <a:p>
            <a:r>
              <a:rPr lang="en-US" sz="1400" dirty="0">
                <a:latin typeface="Courier New" panose="02070309020205020404" pitchFamily="49" charset="0"/>
                <a:cs typeface="Courier New" panose="02070309020205020404" pitchFamily="49" charset="0"/>
              </a:rPr>
              <a:t>public event </a:t>
            </a:r>
            <a:r>
              <a:rPr lang="en-US" sz="1400" dirty="0" err="1">
                <a:latin typeface="Courier New" panose="02070309020205020404" pitchFamily="49" charset="0"/>
                <a:cs typeface="Courier New" panose="02070309020205020404" pitchFamily="49" charset="0"/>
              </a:rPr>
              <a:t>EventHandler</a:t>
            </a:r>
            <a:r>
              <a:rPr lang="en-US" sz="1400" dirty="0">
                <a:latin typeface="Courier New" panose="02070309020205020404" pitchFamily="49" charset="0"/>
                <a:cs typeface="Courier New" panose="02070309020205020404" pitchFamily="49" charset="0"/>
              </a:rPr>
              <a:t> Shout;</a:t>
            </a:r>
          </a:p>
          <a:p>
            <a:r>
              <a:rPr lang="en-US" sz="1400" dirty="0">
                <a:latin typeface="Courier New" panose="02070309020205020404" pitchFamily="49" charset="0"/>
                <a:cs typeface="Courier New" panose="02070309020205020404" pitchFamily="49" charset="0"/>
              </a:rPr>
              <a:t>// conch</a:t>
            </a:r>
          </a:p>
          <a:p>
            <a:r>
              <a:rPr lang="en-US" sz="1400" dirty="0">
                <a:latin typeface="Courier New" panose="02070309020205020404" pitchFamily="49" charset="0"/>
                <a:cs typeface="Courier New" panose="02070309020205020404" pitchFamily="49" charset="0"/>
              </a:rPr>
              <a:t>private object </a:t>
            </a:r>
            <a:r>
              <a:rPr lang="en-US" sz="1400" dirty="0" err="1">
                <a:latin typeface="Courier New" panose="02070309020205020404" pitchFamily="49" charset="0"/>
                <a:cs typeface="Courier New" panose="02070309020205020404" pitchFamily="49" charset="0"/>
              </a:rPr>
              <a:t>eventLock</a:t>
            </a:r>
            <a:r>
              <a:rPr lang="en-US" sz="1400" dirty="0">
                <a:latin typeface="Courier New" panose="02070309020205020404" pitchFamily="49" charset="0"/>
                <a:cs typeface="Courier New" panose="02070309020205020404" pitchFamily="49" charset="0"/>
              </a:rPr>
              <a:t> = new();</a:t>
            </a:r>
          </a:p>
          <a:p>
            <a:r>
              <a:rPr lang="en-US" sz="1400" dirty="0">
                <a:latin typeface="Courier New" panose="02070309020205020404" pitchFamily="49" charset="0"/>
                <a:cs typeface="Courier New" panose="02070309020205020404" pitchFamily="49" charset="0"/>
              </a:rPr>
              <a:t>// method</a:t>
            </a:r>
          </a:p>
          <a:p>
            <a:r>
              <a:rPr lang="en-US" sz="1400" dirty="0">
                <a:latin typeface="Courier New" panose="02070309020205020404" pitchFamily="49" charset="0"/>
                <a:cs typeface="Courier New" panose="02070309020205020404" pitchFamily="49" charset="0"/>
              </a:rPr>
              <a:t>public void Poke()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lock (</a:t>
            </a:r>
            <a:r>
              <a:rPr lang="en-US" sz="1400" dirty="0" err="1">
                <a:latin typeface="Courier New" panose="02070309020205020404" pitchFamily="49" charset="0"/>
                <a:cs typeface="Courier New" panose="02070309020205020404" pitchFamily="49" charset="0"/>
              </a:rPr>
              <a:t>eventLock</a:t>
            </a:r>
            <a:r>
              <a:rPr lang="en-US" sz="1400" dirty="0">
                <a:latin typeface="Courier New" panose="02070309020205020404" pitchFamily="49" charset="0"/>
                <a:cs typeface="Courier New" panose="02070309020205020404" pitchFamily="49" charset="0"/>
              </a:rPr>
              <a:t>) // bad idea</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if something is listening...</a:t>
            </a:r>
          </a:p>
          <a:p>
            <a:r>
              <a:rPr lang="en-US" sz="1400" dirty="0">
                <a:latin typeface="Courier New" panose="02070309020205020404" pitchFamily="49" charset="0"/>
                <a:cs typeface="Courier New" panose="02070309020205020404" pitchFamily="49" charset="0"/>
              </a:rPr>
              <a:t>    if (Shout != null)</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...then call the delegate to raise the event</a:t>
            </a:r>
          </a:p>
          <a:p>
            <a:r>
              <a:rPr lang="en-US" sz="1400" dirty="0">
                <a:latin typeface="Courier New" panose="02070309020205020404" pitchFamily="49" charset="0"/>
                <a:cs typeface="Courier New" panose="02070309020205020404" pitchFamily="49" charset="0"/>
              </a:rPr>
              <a:t>      Shout(this, </a:t>
            </a:r>
            <a:r>
              <a:rPr lang="en-US" sz="1400" dirty="0" err="1">
                <a:latin typeface="Courier New" panose="02070309020205020404" pitchFamily="49" charset="0"/>
                <a:cs typeface="Courier New" panose="02070309020205020404" pitchFamily="49" charset="0"/>
              </a:rPr>
              <a:t>EventArgs.Empty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8F8EB07-FA3E-405B-9392-D37D06BFD4D5}"/>
              </a:ext>
            </a:extLst>
          </p:cNvPr>
          <p:cNvSpPr txBox="1"/>
          <p:nvPr/>
        </p:nvSpPr>
        <p:spPr>
          <a:xfrm>
            <a:off x="6790944" y="5053254"/>
            <a:ext cx="4919472" cy="1477328"/>
          </a:xfrm>
          <a:prstGeom prst="rect">
            <a:avLst/>
          </a:prstGeom>
          <a:noFill/>
        </p:spPr>
        <p:txBody>
          <a:bodyPr wrap="square">
            <a:spAutoFit/>
          </a:bodyPr>
          <a:lstStyle/>
          <a:p>
            <a:r>
              <a:rPr lang="en-US" dirty="0"/>
              <a:t>you can read more about events and thread-safety at the following link: https://docs.microsoft.com/en-us/archive/blogs/cburrows/field-like-events-considered-harmful</a:t>
            </a:r>
            <a:endParaRPr lang="it-IT" dirty="0"/>
          </a:p>
        </p:txBody>
      </p:sp>
    </p:spTree>
    <p:extLst>
      <p:ext uri="{BB962C8B-B14F-4D97-AF65-F5344CB8AC3E}">
        <p14:creationId xmlns:p14="http://schemas.microsoft.com/office/powerpoint/2010/main" val="191240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Preemptive multitasking</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Windows and most other modern operating systems use </a:t>
            </a:r>
            <a:r>
              <a:rPr lang="en-US" sz="1600" dirty="0"/>
              <a:t>preemptive multitasking</a:t>
            </a:r>
            <a:r>
              <a:rPr lang="en-US" sz="1600" b="0" dirty="0"/>
              <a:t>, which simulates the parallel execution of tasks</a:t>
            </a:r>
          </a:p>
        </p:txBody>
      </p:sp>
      <p:pic>
        <p:nvPicPr>
          <p:cNvPr id="3" name="Picture 2">
            <a:extLst>
              <a:ext uri="{FF2B5EF4-FFF2-40B4-BE49-F238E27FC236}">
                <a16:creationId xmlns:a16="http://schemas.microsoft.com/office/drawing/2014/main" id="{BCD8FED5-936C-49F4-8EB7-72584D067EAE}"/>
              </a:ext>
            </a:extLst>
          </p:cNvPr>
          <p:cNvPicPr>
            <a:picLocks noChangeAspect="1"/>
          </p:cNvPicPr>
          <p:nvPr/>
        </p:nvPicPr>
        <p:blipFill>
          <a:blip r:embed="rId2"/>
          <a:stretch>
            <a:fillRect/>
          </a:stretch>
        </p:blipFill>
        <p:spPr>
          <a:xfrm>
            <a:off x="5400293" y="1923081"/>
            <a:ext cx="6496050" cy="3923614"/>
          </a:xfrm>
          <a:prstGeom prst="rect">
            <a:avLst/>
          </a:prstGeom>
        </p:spPr>
      </p:pic>
      <p:sp>
        <p:nvSpPr>
          <p:cNvPr id="8" name="TextBox 7">
            <a:extLst>
              <a:ext uri="{FF2B5EF4-FFF2-40B4-BE49-F238E27FC236}">
                <a16:creationId xmlns:a16="http://schemas.microsoft.com/office/drawing/2014/main" id="{B05B98D4-9B16-4611-8163-E359FEB04240}"/>
              </a:ext>
            </a:extLst>
          </p:cNvPr>
          <p:cNvSpPr txBox="1"/>
          <p:nvPr/>
        </p:nvSpPr>
        <p:spPr>
          <a:xfrm>
            <a:off x="360937" y="2138728"/>
            <a:ext cx="4811138" cy="369331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It divides the processor time among the threads, allocating a time slice to each thread one after another: </a:t>
            </a:r>
            <a:r>
              <a:rPr lang="en-US" b="1" dirty="0">
                <a:latin typeface="Arial" panose="020B0604020202020204" pitchFamily="34" charset="0"/>
                <a:cs typeface="Arial" panose="020B0604020202020204" pitchFamily="34" charset="0"/>
              </a:rPr>
              <a:t>the current thread is suspended when its time slice finishes</a:t>
            </a:r>
            <a:r>
              <a:rPr lang="en-US" dirty="0">
                <a:latin typeface="Arial" panose="020B0604020202020204" pitchFamily="34" charset="0"/>
                <a:cs typeface="Arial" panose="020B0604020202020204" pitchFamily="34" charset="0"/>
              </a:rPr>
              <a:t>, the processor then allows another thread to run for a time slice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Windows switches from one thread to another, it </a:t>
            </a:r>
            <a:r>
              <a:rPr lang="en-US" b="1" dirty="0">
                <a:latin typeface="Arial" panose="020B0604020202020204" pitchFamily="34" charset="0"/>
                <a:cs typeface="Arial" panose="020B0604020202020204" pitchFamily="34" charset="0"/>
              </a:rPr>
              <a:t>saves the context of the thread and reloads the previously saved context</a:t>
            </a:r>
            <a:r>
              <a:rPr lang="en-US" dirty="0">
                <a:latin typeface="Arial" panose="020B0604020202020204" pitchFamily="34" charset="0"/>
                <a:cs typeface="Arial" panose="020B0604020202020204" pitchFamily="34" charset="0"/>
              </a:rPr>
              <a:t> of the next thread in the thread queue: this takes both time and resources to complete</a:t>
            </a:r>
          </a:p>
        </p:txBody>
      </p:sp>
    </p:spTree>
    <p:extLst>
      <p:ext uri="{BB962C8B-B14F-4D97-AF65-F5344CB8AC3E}">
        <p14:creationId xmlns:p14="http://schemas.microsoft.com/office/powerpoint/2010/main" val="261918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Making CPU operations atomic</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atomic means </a:t>
            </a:r>
            <a:r>
              <a:rPr lang="en-US" sz="1600" b="0" i="1" dirty="0"/>
              <a:t>undividable</a:t>
            </a:r>
            <a:r>
              <a:rPr lang="en-US" sz="1600" b="0" dirty="0"/>
              <a:t> and it is important to understand which operations are atomic in multithreading because if they are not atomic, then they could be interrupted by another thread partway through their operation</a:t>
            </a:r>
          </a:p>
          <a:p>
            <a:r>
              <a:rPr lang="en-US" sz="1600" b="0" dirty="0"/>
              <a:t>Is the C# increment operator atomic, as shown in the following code?</a:t>
            </a:r>
          </a:p>
        </p:txBody>
      </p:sp>
      <p:sp>
        <p:nvSpPr>
          <p:cNvPr id="10" name="TextBox 9">
            <a:extLst>
              <a:ext uri="{FF2B5EF4-FFF2-40B4-BE49-F238E27FC236}">
                <a16:creationId xmlns:a16="http://schemas.microsoft.com/office/drawing/2014/main" id="{C6319071-5AA7-4F84-ACC6-CFF861EE7FC1}"/>
              </a:ext>
            </a:extLst>
          </p:cNvPr>
          <p:cNvSpPr txBox="1"/>
          <p:nvPr/>
        </p:nvSpPr>
        <p:spPr>
          <a:xfrm>
            <a:off x="360937" y="2415083"/>
            <a:ext cx="11583412" cy="52322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int x = 3;</a:t>
            </a:r>
          </a:p>
          <a:p>
            <a:r>
              <a:rPr lang="en-US" sz="1400" dirty="0">
                <a:latin typeface="Courier New" panose="02070309020205020404" pitchFamily="49" charset="0"/>
                <a:cs typeface="Courier New" panose="02070309020205020404" pitchFamily="49" charset="0"/>
              </a:rPr>
              <a:t>x++; // is this an atomic CPU operation?</a:t>
            </a:r>
          </a:p>
        </p:txBody>
      </p:sp>
    </p:spTree>
    <p:extLst>
      <p:ext uri="{BB962C8B-B14F-4D97-AF65-F5344CB8AC3E}">
        <p14:creationId xmlns:p14="http://schemas.microsoft.com/office/powerpoint/2010/main" val="2976490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Making CPU operations atomic</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52510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It is not atomic! Incrementing an integer requires the following three CPU operations:</a:t>
            </a:r>
          </a:p>
          <a:p>
            <a:pPr marL="285750" indent="-285750">
              <a:buFont typeface="Arial" panose="020B0604020202020204" pitchFamily="34" charset="0"/>
              <a:buChar char="•"/>
            </a:pPr>
            <a:r>
              <a:rPr lang="en-US" sz="1600" b="0" dirty="0"/>
              <a:t>load a value from an instance variable into a register</a:t>
            </a:r>
          </a:p>
          <a:p>
            <a:pPr marL="285750" indent="-285750">
              <a:buFont typeface="Arial" panose="020B0604020202020204" pitchFamily="34" charset="0"/>
              <a:buChar char="•"/>
            </a:pPr>
            <a:r>
              <a:rPr lang="en-US" sz="1600" b="0" dirty="0"/>
              <a:t>increment the value</a:t>
            </a:r>
          </a:p>
          <a:p>
            <a:pPr marL="285750" indent="-285750">
              <a:buFont typeface="Arial" panose="020B0604020202020204" pitchFamily="34" charset="0"/>
              <a:buChar char="•"/>
            </a:pPr>
            <a:r>
              <a:rPr lang="en-US" sz="1600" b="0" dirty="0"/>
              <a:t>store the value in the instance variable</a:t>
            </a:r>
          </a:p>
          <a:p>
            <a:r>
              <a:rPr lang="en-US" sz="1600" b="0" dirty="0"/>
              <a:t>for example:</a:t>
            </a:r>
          </a:p>
          <a:p>
            <a:pPr marL="342900" indent="-342900">
              <a:buFont typeface="+mj-lt"/>
              <a:buAutoNum type="arabicPeriod"/>
            </a:pPr>
            <a:r>
              <a:rPr lang="en-US" sz="1600" b="0" dirty="0"/>
              <a:t>a thread could be interrupted after executing the first two steps</a:t>
            </a:r>
          </a:p>
          <a:p>
            <a:pPr marL="342900" indent="-342900">
              <a:buFont typeface="+mj-lt"/>
              <a:buAutoNum type="arabicPeriod"/>
            </a:pPr>
            <a:r>
              <a:rPr lang="en-US" sz="1600" b="0" dirty="0"/>
              <a:t>a second thread could then execute all three steps</a:t>
            </a:r>
          </a:p>
          <a:p>
            <a:pPr marL="342900" indent="-342900">
              <a:buFont typeface="+mj-lt"/>
              <a:buAutoNum type="arabicPeriod"/>
            </a:pPr>
            <a:r>
              <a:rPr lang="en-US" sz="1600" b="0" dirty="0"/>
              <a:t>when the first thread resumes execution, it will overwrite the value in the variable, and the effect of the increment or decrement performed by the second thread will be lost!</a:t>
            </a:r>
          </a:p>
        </p:txBody>
      </p:sp>
    </p:spTree>
    <p:extLst>
      <p:ext uri="{BB962C8B-B14F-4D97-AF65-F5344CB8AC3E}">
        <p14:creationId xmlns:p14="http://schemas.microsoft.com/office/powerpoint/2010/main" val="882078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Making CPU operations atomic</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is a type named </a:t>
            </a:r>
            <a:r>
              <a:rPr lang="en-US" sz="1600" b="0" dirty="0">
                <a:latin typeface="Courier New" panose="02070309020205020404" pitchFamily="49" charset="0"/>
                <a:cs typeface="Courier New" panose="02070309020205020404" pitchFamily="49" charset="0"/>
              </a:rPr>
              <a:t>Interlocked</a:t>
            </a:r>
            <a:r>
              <a:rPr lang="en-US" sz="1600" b="0" dirty="0"/>
              <a:t> that can perform atomic actions on value types, such as integers and floats:</a:t>
            </a:r>
          </a:p>
        </p:txBody>
      </p:sp>
      <p:graphicFrame>
        <p:nvGraphicFramePr>
          <p:cNvPr id="3" name="Table 2">
            <a:extLst>
              <a:ext uri="{FF2B5EF4-FFF2-40B4-BE49-F238E27FC236}">
                <a16:creationId xmlns:a16="http://schemas.microsoft.com/office/drawing/2014/main" id="{16F1E6E4-B3E7-4CF3-B13D-F2BDD4BBA3CD}"/>
              </a:ext>
            </a:extLst>
          </p:cNvPr>
          <p:cNvGraphicFramePr>
            <a:graphicFrameLocks noGrp="1"/>
          </p:cNvGraphicFramePr>
          <p:nvPr>
            <p:extLst>
              <p:ext uri="{D42A27DB-BD31-4B8C-83A1-F6EECF244321}">
                <p14:modId xmlns:p14="http://schemas.microsoft.com/office/powerpoint/2010/main" val="3943009014"/>
              </p:ext>
            </p:extLst>
          </p:nvPr>
        </p:nvGraphicFramePr>
        <p:xfrm>
          <a:off x="360938" y="1410493"/>
          <a:ext cx="11450062" cy="5266669"/>
        </p:xfrm>
        <a:graphic>
          <a:graphicData uri="http://schemas.openxmlformats.org/drawingml/2006/table">
            <a:tbl>
              <a:tblPr firstRow="1" firstCol="1" bandRow="1">
                <a:tableStyleId>{5C22544A-7EE6-4342-B048-85BDC9FD1C3A}</a:tableStyleId>
              </a:tblPr>
              <a:tblGrid>
                <a:gridCol w="4005910">
                  <a:extLst>
                    <a:ext uri="{9D8B030D-6E8A-4147-A177-3AD203B41FA5}">
                      <a16:colId xmlns:a16="http://schemas.microsoft.com/office/drawing/2014/main" val="3909686817"/>
                    </a:ext>
                  </a:extLst>
                </a:gridCol>
                <a:gridCol w="7444152">
                  <a:extLst>
                    <a:ext uri="{9D8B030D-6E8A-4147-A177-3AD203B41FA5}">
                      <a16:colId xmlns:a16="http://schemas.microsoft.com/office/drawing/2014/main" val="1068913194"/>
                    </a:ext>
                  </a:extLst>
                </a:gridCol>
              </a:tblGrid>
              <a:tr h="324254">
                <a:tc>
                  <a:txBody>
                    <a:bodyPr/>
                    <a:lstStyle/>
                    <a:p>
                      <a:pPr>
                        <a:lnSpc>
                          <a:spcPct val="107000"/>
                        </a:lnSpc>
                        <a:spcAft>
                          <a:spcPts val="800"/>
                        </a:spcAft>
                      </a:pPr>
                      <a:r>
                        <a:rPr lang="it-IT" sz="1600" dirty="0">
                          <a:effectLst/>
                          <a:latin typeface="Arial" panose="020B0604020202020204" pitchFamily="34" charset="0"/>
                          <a:ea typeface="Calibri" panose="020F0502020204030204" pitchFamily="34" charset="0"/>
                          <a:cs typeface="Arial" panose="020B0604020202020204" pitchFamily="34" charset="0"/>
                        </a:rPr>
                        <a:t>Method</a:t>
                      </a:r>
                    </a:p>
                  </a:txBody>
                  <a:tcPr marL="7709" marR="7709" marT="7709" marB="7709"/>
                </a:tc>
                <a:tc>
                  <a:txBody>
                    <a:bodyPr/>
                    <a:lstStyle/>
                    <a:p>
                      <a:pPr>
                        <a:lnSpc>
                          <a:spcPct val="107000"/>
                        </a:lnSpc>
                        <a:spcAft>
                          <a:spcPts val="800"/>
                        </a:spcAft>
                      </a:pPr>
                      <a:r>
                        <a:rPr lang="it-IT" sz="1600" dirty="0" err="1">
                          <a:effectLst/>
                          <a:latin typeface="Arial" panose="020B0604020202020204" pitchFamily="34" charset="0"/>
                          <a:ea typeface="Calibri" panose="020F0502020204030204" pitchFamily="34" charset="0"/>
                          <a:cs typeface="Arial" panose="020B0604020202020204" pitchFamily="34" charset="0"/>
                        </a:rPr>
                        <a:t>Description</a:t>
                      </a:r>
                      <a:endParaRPr lang="it-IT" sz="1600" dirty="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2788687082"/>
                  </a:ext>
                </a:extLst>
              </a:tr>
              <a:tr h="324254">
                <a:tc>
                  <a:txBody>
                    <a:bodyPr/>
                    <a:lstStyle/>
                    <a:p>
                      <a:pPr>
                        <a:lnSpc>
                          <a:spcPct val="107000"/>
                        </a:lnSpc>
                        <a:spcAft>
                          <a:spcPts val="800"/>
                        </a:spcAft>
                      </a:pPr>
                      <a:r>
                        <a:rPr lang="it-IT" sz="1600" b="0" u="none" dirty="0" err="1">
                          <a:effectLst/>
                          <a:latin typeface="Courier New" panose="02070309020205020404" pitchFamily="49" charset="0"/>
                          <a:cs typeface="Courier New" panose="02070309020205020404" pitchFamily="49" charset="0"/>
                        </a:rPr>
                        <a:t>Add</a:t>
                      </a:r>
                      <a:r>
                        <a:rPr lang="it-IT" sz="1600" b="0" u="none" dirty="0">
                          <a:effectLst/>
                          <a:latin typeface="Courier New" panose="02070309020205020404" pitchFamily="49" charset="0"/>
                          <a:cs typeface="Courier New" panose="02070309020205020404" pitchFamily="49" charset="0"/>
                        </a:rPr>
                        <a:t>()</a:t>
                      </a:r>
                      <a:endParaRPr lang="it-IT" sz="1600" b="0" u="none" dirty="0">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Adds two numbers and replaces the first with the sum, as an atomic operation.</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1042713322"/>
                  </a:ext>
                </a:extLst>
              </a:tr>
              <a:tr h="324254">
                <a:tc>
                  <a:txBody>
                    <a:bodyPr/>
                    <a:lstStyle/>
                    <a:p>
                      <a:pPr>
                        <a:lnSpc>
                          <a:spcPct val="107000"/>
                        </a:lnSpc>
                        <a:spcAft>
                          <a:spcPts val="800"/>
                        </a:spcAft>
                      </a:pPr>
                      <a:r>
                        <a:rPr lang="it-IT" sz="1600" b="0" u="none" dirty="0">
                          <a:effectLst/>
                          <a:latin typeface="Courier New" panose="02070309020205020404" pitchFamily="49" charset="0"/>
                          <a:cs typeface="Courier New" panose="02070309020205020404" pitchFamily="49" charset="0"/>
                        </a:rPr>
                        <a:t>And()</a:t>
                      </a:r>
                      <a:endParaRPr lang="it-IT" sz="1600" b="0" u="none" dirty="0">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Bitwise "ands" two numbers and replaces the first with the result, as an atomic operation.</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2714771852"/>
                  </a:ext>
                </a:extLst>
              </a:tr>
              <a:tr h="482654">
                <a:tc>
                  <a:txBody>
                    <a:bodyPr/>
                    <a:lstStyle/>
                    <a:p>
                      <a:pPr>
                        <a:lnSpc>
                          <a:spcPct val="107000"/>
                        </a:lnSpc>
                        <a:spcAft>
                          <a:spcPts val="800"/>
                        </a:spcAft>
                      </a:pPr>
                      <a:r>
                        <a:rPr lang="en-US" sz="1600" b="0" u="none" dirty="0" err="1">
                          <a:effectLst/>
                          <a:latin typeface="Courier New" panose="02070309020205020404" pitchFamily="49" charset="0"/>
                          <a:cs typeface="Courier New" panose="02070309020205020404" pitchFamily="49" charset="0"/>
                        </a:rPr>
                        <a:t>CompareExchange</a:t>
                      </a:r>
                      <a:r>
                        <a:rPr lang="en-US" sz="1600" b="0" u="none" dirty="0">
                          <a:effectLst/>
                          <a:latin typeface="Courier New" panose="02070309020205020404" pitchFamily="49" charset="0"/>
                          <a:cs typeface="Courier New" panose="02070309020205020404" pitchFamily="49" charset="0"/>
                        </a:rPr>
                        <a:t>&lt;T&gt;(T, T, T)</a:t>
                      </a:r>
                      <a:endParaRPr lang="it-IT" sz="1600" b="0" u="none" dirty="0">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dirty="0">
                          <a:effectLst/>
                          <a:latin typeface="Arial" panose="020B0604020202020204" pitchFamily="34" charset="0"/>
                          <a:cs typeface="Arial" panose="020B0604020202020204" pitchFamily="34" charset="0"/>
                        </a:rPr>
                        <a:t>Compares two instances of the specified reference type </a:t>
                      </a:r>
                      <a:r>
                        <a:rPr lang="en-US" sz="1600" kern="1200" dirty="0">
                          <a:solidFill>
                            <a:schemeClr val="dk1"/>
                          </a:solidFill>
                          <a:effectLst/>
                          <a:latin typeface="Courier New" panose="02070309020205020404" pitchFamily="49" charset="0"/>
                          <a:ea typeface="+mn-ea"/>
                          <a:cs typeface="Courier New" panose="02070309020205020404" pitchFamily="49" charset="0"/>
                        </a:rPr>
                        <a:t>T</a:t>
                      </a:r>
                      <a:r>
                        <a:rPr lang="en-US" sz="1600" dirty="0">
                          <a:effectLst/>
                          <a:latin typeface="Arial" panose="020B0604020202020204" pitchFamily="34" charset="0"/>
                          <a:cs typeface="Arial" panose="020B0604020202020204" pitchFamily="34" charset="0"/>
                        </a:rPr>
                        <a:t> for reference equality and, if they are equal, replaces the first one.</a:t>
                      </a:r>
                      <a:endParaRPr lang="it-IT" sz="1600" dirty="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4200159040"/>
                  </a:ext>
                </a:extLst>
              </a:tr>
              <a:tr h="324254">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Decrement()</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Decrements a specified variable and stores the result, as an atomic operation.</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2067046255"/>
                  </a:ext>
                </a:extLst>
              </a:tr>
              <a:tr h="482654">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Exchange&lt;T&gt;(T, T)</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dirty="0">
                          <a:effectLst/>
                          <a:latin typeface="Arial" panose="020B0604020202020204" pitchFamily="34" charset="0"/>
                          <a:cs typeface="Arial" panose="020B0604020202020204" pitchFamily="34" charset="0"/>
                        </a:rPr>
                        <a:t>Sets a variable of the specified type </a:t>
                      </a:r>
                      <a:r>
                        <a:rPr lang="en-US" sz="1600" dirty="0">
                          <a:effectLst/>
                          <a:latin typeface="Courier New" panose="02070309020205020404" pitchFamily="49" charset="0"/>
                          <a:cs typeface="Courier New" panose="02070309020205020404" pitchFamily="49" charset="0"/>
                        </a:rPr>
                        <a:t>T</a:t>
                      </a:r>
                      <a:r>
                        <a:rPr lang="en-US" sz="1600" dirty="0">
                          <a:effectLst/>
                          <a:latin typeface="Arial" panose="020B0604020202020204" pitchFamily="34" charset="0"/>
                          <a:cs typeface="Arial" panose="020B0604020202020204" pitchFamily="34" charset="0"/>
                        </a:rPr>
                        <a:t> to a specified value and returns the original value, as an atomic operation.</a:t>
                      </a:r>
                      <a:endParaRPr lang="it-IT" sz="1600" dirty="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2705779808"/>
                  </a:ext>
                </a:extLst>
              </a:tr>
              <a:tr h="324254">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Increment()</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Increments a specified variable and stores the result, as an atomic operation.</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3428339221"/>
                  </a:ext>
                </a:extLst>
              </a:tr>
              <a:tr h="957855">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MemoryBarrier()</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dirty="0">
                          <a:effectLst/>
                          <a:latin typeface="Arial" panose="020B0604020202020204" pitchFamily="34" charset="0"/>
                          <a:cs typeface="Arial" panose="020B0604020202020204" pitchFamily="34" charset="0"/>
                        </a:rPr>
                        <a:t>Synchronizes memory access as follows: The processor that executes the current thread cannot reorder instructions in such a way that memory accesses before the call to </a:t>
                      </a:r>
                      <a:r>
                        <a:rPr lang="en-US" sz="1600" dirty="0" err="1">
                          <a:effectLst/>
                          <a:latin typeface="Courier New" panose="02070309020205020404" pitchFamily="49" charset="0"/>
                          <a:cs typeface="Courier New" panose="02070309020205020404" pitchFamily="49" charset="0"/>
                        </a:rPr>
                        <a:t>MemoryBarrier</a:t>
                      </a:r>
                      <a:r>
                        <a:rPr lang="en-US" sz="1600" dirty="0">
                          <a:effectLst/>
                          <a:latin typeface="Courier New" panose="02070309020205020404" pitchFamily="49" charset="0"/>
                          <a:cs typeface="Courier New" panose="02070309020205020404" pitchFamily="49" charset="0"/>
                        </a:rPr>
                        <a:t>() </a:t>
                      </a:r>
                      <a:r>
                        <a:rPr lang="en-US" sz="1600" dirty="0">
                          <a:effectLst/>
                          <a:latin typeface="Arial" panose="020B0604020202020204" pitchFamily="34" charset="0"/>
                          <a:cs typeface="Arial" panose="020B0604020202020204" pitchFamily="34" charset="0"/>
                        </a:rPr>
                        <a:t>execute after memory accesses that follow the call to </a:t>
                      </a:r>
                      <a:r>
                        <a:rPr lang="en-US" sz="1600" kern="1200" dirty="0" err="1">
                          <a:solidFill>
                            <a:schemeClr val="dk1"/>
                          </a:solidFill>
                          <a:effectLst/>
                          <a:latin typeface="Courier New" panose="02070309020205020404" pitchFamily="49" charset="0"/>
                          <a:ea typeface="+mn-ea"/>
                          <a:cs typeface="Courier New" panose="02070309020205020404" pitchFamily="49" charset="0"/>
                        </a:rPr>
                        <a:t>MemoryBarrier</a:t>
                      </a:r>
                      <a:r>
                        <a:rPr lang="en-US" sz="1600" kern="1200" dirty="0">
                          <a:solidFill>
                            <a:schemeClr val="dk1"/>
                          </a:solidFill>
                          <a:effectLst/>
                          <a:latin typeface="Courier New" panose="02070309020205020404" pitchFamily="49" charset="0"/>
                          <a:ea typeface="+mn-ea"/>
                          <a:cs typeface="Courier New" panose="02070309020205020404" pitchFamily="49" charset="0"/>
                        </a:rPr>
                        <a:t>()</a:t>
                      </a:r>
                      <a:endParaRPr lang="it-IT" sz="1600" kern="1200" dirty="0">
                        <a:solidFill>
                          <a:schemeClr val="dk1"/>
                        </a:solidFill>
                        <a:effectLst/>
                        <a:latin typeface="Courier New" panose="02070309020205020404" pitchFamily="49" charset="0"/>
                        <a:ea typeface="+mn-ea"/>
                        <a:cs typeface="Courier New" panose="02070309020205020404" pitchFamily="49" charset="0"/>
                      </a:endParaRPr>
                    </a:p>
                  </a:txBody>
                  <a:tcPr marL="7709" marR="7709" marT="7709" marB="7709"/>
                </a:tc>
                <a:extLst>
                  <a:ext uri="{0D108BD9-81ED-4DB2-BD59-A6C34878D82A}">
                    <a16:rowId xmlns:a16="http://schemas.microsoft.com/office/drawing/2014/main" val="253348035"/>
                  </a:ext>
                </a:extLst>
              </a:tr>
              <a:tr h="482654">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MemoryBarrierProcessWide()</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Provides a process-wide memory barrier that ensures that reads and writes from any CPU cannot move across the barrier.</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1298952977"/>
                  </a:ext>
                </a:extLst>
              </a:tr>
              <a:tr h="324254">
                <a:tc>
                  <a:txBody>
                    <a:bodyPr/>
                    <a:lstStyle/>
                    <a:p>
                      <a:pPr>
                        <a:lnSpc>
                          <a:spcPct val="107000"/>
                        </a:lnSpc>
                        <a:spcAft>
                          <a:spcPts val="800"/>
                        </a:spcAft>
                      </a:pPr>
                      <a:r>
                        <a:rPr lang="it-IT" sz="1600" b="0" u="none">
                          <a:effectLst/>
                          <a:latin typeface="Courier New" panose="02070309020205020404" pitchFamily="49" charset="0"/>
                          <a:cs typeface="Courier New" panose="02070309020205020404" pitchFamily="49" charset="0"/>
                        </a:rPr>
                        <a:t>Or()</a:t>
                      </a:r>
                      <a:endParaRPr lang="it-IT" sz="1600" b="0" u="none">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a:effectLst/>
                          <a:latin typeface="Arial" panose="020B0604020202020204" pitchFamily="34" charset="0"/>
                          <a:cs typeface="Arial" panose="020B0604020202020204" pitchFamily="34" charset="0"/>
                        </a:rPr>
                        <a:t>Bitwise "ors" two numbers and replaces the first with the result, as an atomic operation.</a:t>
                      </a:r>
                      <a:endParaRPr lang="it-IT" sz="160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1422066402"/>
                  </a:ext>
                </a:extLst>
              </a:tr>
              <a:tr h="324254">
                <a:tc>
                  <a:txBody>
                    <a:bodyPr/>
                    <a:lstStyle/>
                    <a:p>
                      <a:pPr>
                        <a:lnSpc>
                          <a:spcPct val="107000"/>
                        </a:lnSpc>
                        <a:spcAft>
                          <a:spcPts val="800"/>
                        </a:spcAft>
                      </a:pPr>
                      <a:r>
                        <a:rPr lang="it-IT" sz="1600" b="0" u="none" dirty="0">
                          <a:effectLst/>
                          <a:latin typeface="Courier New" panose="02070309020205020404" pitchFamily="49" charset="0"/>
                          <a:cs typeface="Courier New" panose="02070309020205020404" pitchFamily="49" charset="0"/>
                        </a:rPr>
                        <a:t>Read()</a:t>
                      </a:r>
                      <a:endParaRPr lang="it-IT" sz="1600" b="0" u="none" dirty="0">
                        <a:effectLst/>
                        <a:latin typeface="Courier New" panose="02070309020205020404" pitchFamily="49" charset="0"/>
                        <a:ea typeface="Calibri" panose="020F0502020204030204" pitchFamily="34" charset="0"/>
                        <a:cs typeface="Courier New" panose="02070309020205020404" pitchFamily="49" charset="0"/>
                      </a:endParaRPr>
                    </a:p>
                  </a:txBody>
                  <a:tcPr marL="7709" marR="7709" marT="7709" marB="7709"/>
                </a:tc>
                <a:tc>
                  <a:txBody>
                    <a:bodyPr/>
                    <a:lstStyle/>
                    <a:p>
                      <a:pPr>
                        <a:lnSpc>
                          <a:spcPct val="107000"/>
                        </a:lnSpc>
                        <a:spcAft>
                          <a:spcPts val="800"/>
                        </a:spcAft>
                      </a:pPr>
                      <a:r>
                        <a:rPr lang="en-US" sz="1600" dirty="0">
                          <a:effectLst/>
                          <a:latin typeface="Arial" panose="020B0604020202020204" pitchFamily="34" charset="0"/>
                          <a:cs typeface="Arial" panose="020B0604020202020204" pitchFamily="34" charset="0"/>
                        </a:rPr>
                        <a:t>Returns a 64-bit (or 64-bit unsigned) value, loaded as an atomic operation.</a:t>
                      </a:r>
                      <a:endParaRPr lang="it-IT" sz="1600" dirty="0">
                        <a:effectLst/>
                        <a:latin typeface="Arial" panose="020B0604020202020204" pitchFamily="34" charset="0"/>
                        <a:ea typeface="Calibri" panose="020F0502020204030204" pitchFamily="34" charset="0"/>
                        <a:cs typeface="Arial" panose="020B0604020202020204" pitchFamily="34" charset="0"/>
                      </a:endParaRPr>
                    </a:p>
                  </a:txBody>
                  <a:tcPr marL="7709" marR="7709" marT="7709" marB="7709"/>
                </a:tc>
                <a:extLst>
                  <a:ext uri="{0D108BD9-81ED-4DB2-BD59-A6C34878D82A}">
                    <a16:rowId xmlns:a16="http://schemas.microsoft.com/office/drawing/2014/main" val="852630564"/>
                  </a:ext>
                </a:extLst>
              </a:tr>
            </a:tbl>
          </a:graphicData>
        </a:graphic>
      </p:graphicFrame>
    </p:spTree>
    <p:extLst>
      <p:ext uri="{BB962C8B-B14F-4D97-AF65-F5344CB8AC3E}">
        <p14:creationId xmlns:p14="http://schemas.microsoft.com/office/powerpoint/2010/main" val="3565951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878259"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Synchronizing access to shared resources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Applying other types of synchronization</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7853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latin typeface="Courier New" panose="02070309020205020404" pitchFamily="49" charset="0"/>
                <a:cs typeface="Courier New" panose="02070309020205020404" pitchFamily="49" charset="0"/>
              </a:rPr>
              <a:t>Monitor</a:t>
            </a:r>
            <a:r>
              <a:rPr lang="en-US" sz="1600" b="0" dirty="0"/>
              <a:t> and </a:t>
            </a:r>
            <a:r>
              <a:rPr lang="en-US" sz="1600" b="0" dirty="0">
                <a:latin typeface="Courier New" panose="02070309020205020404" pitchFamily="49" charset="0"/>
                <a:cs typeface="Courier New" panose="02070309020205020404" pitchFamily="49" charset="0"/>
              </a:rPr>
              <a:t>Interlocked</a:t>
            </a:r>
            <a:r>
              <a:rPr lang="en-US" sz="1600" b="0" dirty="0"/>
              <a:t> are mutually exclusive locks that are simple and effective, but sometimes, you need more advanced options to synchronize access to shared resources, as shown in the following table:</a:t>
            </a:r>
          </a:p>
        </p:txBody>
      </p:sp>
      <p:graphicFrame>
        <p:nvGraphicFramePr>
          <p:cNvPr id="3" name="Table 4">
            <a:extLst>
              <a:ext uri="{FF2B5EF4-FFF2-40B4-BE49-F238E27FC236}">
                <a16:creationId xmlns:a16="http://schemas.microsoft.com/office/drawing/2014/main" id="{20047385-BC64-49A6-B273-E949AAED9672}"/>
              </a:ext>
            </a:extLst>
          </p:cNvPr>
          <p:cNvGraphicFramePr>
            <a:graphicFrameLocks noGrp="1"/>
          </p:cNvGraphicFramePr>
          <p:nvPr>
            <p:extLst>
              <p:ext uri="{D42A27DB-BD31-4B8C-83A1-F6EECF244321}">
                <p14:modId xmlns:p14="http://schemas.microsoft.com/office/powerpoint/2010/main" val="2494764726"/>
              </p:ext>
            </p:extLst>
          </p:nvPr>
        </p:nvGraphicFramePr>
        <p:xfrm>
          <a:off x="360937" y="2012018"/>
          <a:ext cx="11450062" cy="3662680"/>
        </p:xfrm>
        <a:graphic>
          <a:graphicData uri="http://schemas.openxmlformats.org/drawingml/2006/table">
            <a:tbl>
              <a:tblPr firstRow="1" bandRow="1">
                <a:tableStyleId>{5C22544A-7EE6-4342-B048-85BDC9FD1C3A}</a:tableStyleId>
              </a:tblPr>
              <a:tblGrid>
                <a:gridCol w="4363463">
                  <a:extLst>
                    <a:ext uri="{9D8B030D-6E8A-4147-A177-3AD203B41FA5}">
                      <a16:colId xmlns:a16="http://schemas.microsoft.com/office/drawing/2014/main" val="2923098536"/>
                    </a:ext>
                  </a:extLst>
                </a:gridCol>
                <a:gridCol w="7086599">
                  <a:extLst>
                    <a:ext uri="{9D8B030D-6E8A-4147-A177-3AD203B41FA5}">
                      <a16:colId xmlns:a16="http://schemas.microsoft.com/office/drawing/2014/main" val="2310078545"/>
                    </a:ext>
                  </a:extLst>
                </a:gridCol>
              </a:tblGrid>
              <a:tr h="370840">
                <a:tc>
                  <a:txBody>
                    <a:bodyPr/>
                    <a:lstStyle/>
                    <a:p>
                      <a:r>
                        <a:rPr lang="it-IT" sz="1600" dirty="0" err="1">
                          <a:latin typeface="Arial" panose="020B0604020202020204" pitchFamily="34" charset="0"/>
                          <a:cs typeface="Arial" panose="020B0604020202020204" pitchFamily="34" charset="0"/>
                        </a:rPr>
                        <a:t>Type</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Description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2090824"/>
                  </a:ext>
                </a:extLst>
              </a:tr>
              <a:tr h="370840">
                <a:tc>
                  <a:txBody>
                    <a:bodyPr/>
                    <a:lstStyle/>
                    <a:p>
                      <a:r>
                        <a:rPr lang="it-IT" sz="1600" dirty="0" err="1">
                          <a:latin typeface="Courier New" panose="02070309020205020404" pitchFamily="49" charset="0"/>
                          <a:cs typeface="Courier New" panose="02070309020205020404" pitchFamily="49" charset="0"/>
                        </a:rPr>
                        <a:t>ReaderWriterLock</a:t>
                      </a:r>
                      <a:r>
                        <a:rPr lang="it-IT" sz="1600" dirty="0">
                          <a:latin typeface="Arial" panose="020B0604020202020204" pitchFamily="34" charset="0"/>
                          <a:cs typeface="Arial" panose="020B0604020202020204" pitchFamily="34" charset="0"/>
                        </a:rPr>
                        <a:t> and </a:t>
                      </a:r>
                      <a:r>
                        <a:rPr lang="it-IT" sz="1600" kern="1200" dirty="0" err="1">
                          <a:solidFill>
                            <a:schemeClr val="dk1"/>
                          </a:solidFill>
                          <a:latin typeface="Courier New" panose="02070309020205020404" pitchFamily="49" charset="0"/>
                          <a:ea typeface="+mn-ea"/>
                          <a:cs typeface="Courier New" panose="02070309020205020404" pitchFamily="49" charset="0"/>
                        </a:rPr>
                        <a:t>ReaderWriterLockSlim</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these allow multiple threads to be in </a:t>
                      </a:r>
                      <a:r>
                        <a:rPr lang="en-US" sz="1600" b="1" dirty="0">
                          <a:latin typeface="Arial" panose="020B0604020202020204" pitchFamily="34" charset="0"/>
                          <a:cs typeface="Arial" panose="020B0604020202020204" pitchFamily="34" charset="0"/>
                        </a:rPr>
                        <a:t>read mode</a:t>
                      </a:r>
                      <a:r>
                        <a:rPr lang="en-US" sz="1600" dirty="0">
                          <a:latin typeface="Arial" panose="020B0604020202020204" pitchFamily="34" charset="0"/>
                          <a:cs typeface="Arial" panose="020B0604020202020204" pitchFamily="34" charset="0"/>
                        </a:rPr>
                        <a:t>, one thread to be in </a:t>
                      </a:r>
                      <a:r>
                        <a:rPr lang="en-US" sz="1600" b="1" dirty="0">
                          <a:latin typeface="Arial" panose="020B0604020202020204" pitchFamily="34" charset="0"/>
                          <a:cs typeface="Arial" panose="020B0604020202020204" pitchFamily="34" charset="0"/>
                        </a:rPr>
                        <a:t>write mode </a:t>
                      </a:r>
                      <a:r>
                        <a:rPr lang="en-US" sz="1600" dirty="0">
                          <a:latin typeface="Arial" panose="020B0604020202020204" pitchFamily="34" charset="0"/>
                          <a:cs typeface="Arial" panose="020B0604020202020204" pitchFamily="34" charset="0"/>
                        </a:rPr>
                        <a:t>with exclusive ownership of the write lock, and one thread that has read access to be in upgradeable read mode, from which the thread can upgrade to write mode without having to relinquish its read access to the resource</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543597"/>
                  </a:ext>
                </a:extLst>
              </a:tr>
              <a:tr h="370840">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Mutex</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like </a:t>
                      </a:r>
                      <a:r>
                        <a:rPr lang="en-US" sz="1600" dirty="0">
                          <a:latin typeface="Courier New" panose="02070309020205020404" pitchFamily="49" charset="0"/>
                          <a:cs typeface="Courier New" panose="02070309020205020404" pitchFamily="49" charset="0"/>
                        </a:rPr>
                        <a:t>Monitor</a:t>
                      </a:r>
                      <a:r>
                        <a:rPr lang="en-US" sz="1600" dirty="0">
                          <a:latin typeface="Arial" panose="020B0604020202020204" pitchFamily="34" charset="0"/>
                          <a:cs typeface="Arial" panose="020B0604020202020204" pitchFamily="34" charset="0"/>
                        </a:rPr>
                        <a:t>, this provides exclusive access to a shared resource, except it is used for inter-process synchronization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8169607"/>
                  </a:ext>
                </a:extLst>
              </a:tr>
              <a:tr h="370840">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Semaphore</a:t>
                      </a:r>
                      <a:r>
                        <a:rPr lang="it-IT" sz="1600" dirty="0">
                          <a:latin typeface="Arial" panose="020B0604020202020204" pitchFamily="34" charset="0"/>
                          <a:cs typeface="Arial" panose="020B0604020202020204" pitchFamily="34" charset="0"/>
                        </a:rPr>
                        <a:t> and </a:t>
                      </a:r>
                      <a:r>
                        <a:rPr lang="it-IT" sz="1600" kern="1200" dirty="0" err="1">
                          <a:solidFill>
                            <a:schemeClr val="dk1"/>
                          </a:solidFill>
                          <a:latin typeface="Courier New" panose="02070309020205020404" pitchFamily="49" charset="0"/>
                          <a:ea typeface="+mn-ea"/>
                          <a:cs typeface="Courier New" panose="02070309020205020404" pitchFamily="49" charset="0"/>
                        </a:rPr>
                        <a:t>SemaphoreSlim</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these limit the number of threads that can access a resource or pool of resources concurrently by defining slots. This is known as resource throttling rather than resource locking</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27963154"/>
                  </a:ext>
                </a:extLst>
              </a:tr>
              <a:tr h="370840">
                <a:tc>
                  <a:txBody>
                    <a:bodyPr/>
                    <a:lstStyle/>
                    <a:p>
                      <a:r>
                        <a:rPr lang="it-IT" sz="1600" kern="1200" dirty="0" err="1">
                          <a:solidFill>
                            <a:schemeClr val="dk1"/>
                          </a:solidFill>
                          <a:latin typeface="Courier New" panose="02070309020205020404" pitchFamily="49" charset="0"/>
                          <a:ea typeface="+mn-ea"/>
                          <a:cs typeface="Courier New" panose="02070309020205020404" pitchFamily="49" charset="0"/>
                        </a:rPr>
                        <a:t>AutoResetEvent</a:t>
                      </a:r>
                      <a:r>
                        <a:rPr lang="it-IT" sz="1600" dirty="0">
                          <a:latin typeface="Arial" panose="020B0604020202020204" pitchFamily="34" charset="0"/>
                          <a:cs typeface="Arial" panose="020B0604020202020204" pitchFamily="34" charset="0"/>
                        </a:rPr>
                        <a:t> and </a:t>
                      </a:r>
                      <a:r>
                        <a:rPr lang="it-IT" sz="1600" kern="1200" dirty="0" err="1">
                          <a:solidFill>
                            <a:schemeClr val="dk1"/>
                          </a:solidFill>
                          <a:latin typeface="Courier New" panose="02070309020205020404" pitchFamily="49" charset="0"/>
                          <a:ea typeface="+mn-ea"/>
                          <a:cs typeface="Courier New" panose="02070309020205020404" pitchFamily="49" charset="0"/>
                        </a:rPr>
                        <a:t>ManualResetEvent</a:t>
                      </a:r>
                      <a:endParaRPr lang="it-IT" sz="16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600" dirty="0">
                          <a:latin typeface="Arial" panose="020B0604020202020204" pitchFamily="34" charset="0"/>
                          <a:cs typeface="Arial" panose="020B0604020202020204" pitchFamily="34" charset="0"/>
                        </a:rPr>
                        <a:t>event wait handles allow threads to synchronize activities by signaling each other and by waiting for each other's signals</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10879397"/>
                  </a:ext>
                </a:extLst>
              </a:tr>
            </a:tbl>
          </a:graphicData>
        </a:graphic>
      </p:graphicFrame>
    </p:spTree>
    <p:extLst>
      <p:ext uri="{BB962C8B-B14F-4D97-AF65-F5344CB8AC3E}">
        <p14:creationId xmlns:p14="http://schemas.microsoft.com/office/powerpoint/2010/main" val="1244045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4473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 5 introduced two C# keywords when working with the </a:t>
            </a:r>
            <a:r>
              <a:rPr lang="en-US" sz="1600" b="0" dirty="0">
                <a:latin typeface="Courier New" panose="02070309020205020404" pitchFamily="49" charset="0"/>
                <a:cs typeface="Courier New" panose="02070309020205020404" pitchFamily="49" charset="0"/>
              </a:rPr>
              <a:t>Task</a:t>
            </a:r>
            <a:r>
              <a:rPr lang="en-US" sz="1600" b="0" dirty="0"/>
              <a:t> type</a:t>
            </a:r>
          </a:p>
          <a:p>
            <a:r>
              <a:rPr lang="en-US" sz="1600" b="0" dirty="0"/>
              <a:t>they are especially useful for the following:</a:t>
            </a:r>
          </a:p>
          <a:p>
            <a:pPr marL="285750" indent="-285750">
              <a:buFont typeface="Arial" panose="020B0604020202020204" pitchFamily="34" charset="0"/>
              <a:buChar char="•"/>
            </a:pPr>
            <a:r>
              <a:rPr lang="en-US" sz="1600" b="0" dirty="0"/>
              <a:t>implementing multitasking for a graphical user interface (GUI)</a:t>
            </a:r>
          </a:p>
          <a:p>
            <a:pPr marL="285750" indent="-285750">
              <a:buFont typeface="Arial" panose="020B0604020202020204" pitchFamily="34" charset="0"/>
              <a:buChar char="•"/>
            </a:pPr>
            <a:r>
              <a:rPr lang="en-US" sz="1600" b="0" dirty="0"/>
              <a:t>improving the scalability of web applications and web services</a:t>
            </a:r>
          </a:p>
        </p:txBody>
      </p:sp>
    </p:spTree>
    <p:extLst>
      <p:ext uri="{BB962C8B-B14F-4D97-AF65-F5344CB8AC3E}">
        <p14:creationId xmlns:p14="http://schemas.microsoft.com/office/powerpoint/2010/main" val="2110589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Improving responsiveness for GUI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5402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life for a programmer gets more complicated when building web applications, web services, and apps with GUIs such as Windows desktop and mobile apps instead of console applications.</a:t>
            </a:r>
          </a:p>
          <a:p>
            <a:r>
              <a:rPr lang="en-US" sz="1600" b="0" dirty="0"/>
              <a:t>One reason for this is that for a GUI app, there is a special thread: the user interface (UI) thread</a:t>
            </a:r>
          </a:p>
          <a:p>
            <a:r>
              <a:rPr lang="en-US" sz="1600" b="0" dirty="0"/>
              <a:t>There are two rules for working in GUIs:</a:t>
            </a:r>
          </a:p>
          <a:p>
            <a:pPr marL="285750" indent="-285750">
              <a:buFont typeface="Arial" panose="020B0604020202020204" pitchFamily="34" charset="0"/>
              <a:buChar char="•"/>
            </a:pPr>
            <a:r>
              <a:rPr lang="en-US" sz="1600" b="0" dirty="0"/>
              <a:t>do not perform long-running tasks on the UI thread</a:t>
            </a:r>
          </a:p>
          <a:p>
            <a:pPr marL="285750" indent="-285750">
              <a:buFont typeface="Arial" panose="020B0604020202020204" pitchFamily="34" charset="0"/>
              <a:buChar char="•"/>
            </a:pPr>
            <a:r>
              <a:rPr lang="en-US" sz="1600" b="0" dirty="0"/>
              <a:t>do not access UI elements on any thread except the UI thread</a:t>
            </a:r>
          </a:p>
          <a:p>
            <a:r>
              <a:rPr lang="en-US" sz="1600" b="0" dirty="0"/>
              <a:t>t</a:t>
            </a:r>
            <a:r>
              <a:rPr lang="en-US" sz="1600" b="0"/>
              <a:t>o </a:t>
            </a:r>
            <a:r>
              <a:rPr lang="en-US" sz="1600" b="0" dirty="0"/>
              <a:t>handle these rules, programmers used to have to write complex code to ensure that long- running tasks were executed by a non-UI thread, but once complete, the results of the task were safely passed to the UI thread to present to </a:t>
            </a:r>
            <a:r>
              <a:rPr lang="en-US" sz="1600" b="0"/>
              <a:t>the user</a:t>
            </a:r>
            <a:endParaRPr lang="en-US" sz="1600" b="0" dirty="0"/>
          </a:p>
        </p:txBody>
      </p:sp>
    </p:spTree>
    <p:extLst>
      <p:ext uri="{BB962C8B-B14F-4D97-AF65-F5344CB8AC3E}">
        <p14:creationId xmlns:p14="http://schemas.microsoft.com/office/powerpoint/2010/main" val="623542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Improving responsiveness for GUI apps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with C# 5 and later, you have the use of async and await</a:t>
            </a:r>
          </a:p>
          <a:p>
            <a:r>
              <a:rPr lang="en-US" sz="1600" b="0" dirty="0"/>
              <a:t>async and await allow you to continue to write your code as if it is synchronous, which keeps your code clean and easy to understand, but underneath, the C# compiler creates a complex state machine and keeps track of running threads</a:t>
            </a:r>
          </a:p>
        </p:txBody>
      </p:sp>
    </p:spTree>
    <p:extLst>
      <p:ext uri="{BB962C8B-B14F-4D97-AF65-F5344CB8AC3E}">
        <p14:creationId xmlns:p14="http://schemas.microsoft.com/office/powerpoint/2010/main" val="3898611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4429126" y="178454"/>
            <a:ext cx="7515224"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Improving scalability for web applications and web services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1483684"/>
            <a:ext cx="11450063" cy="386310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async and await keywords can also be applied on the server side when building websites, applications, and services</a:t>
            </a:r>
          </a:p>
          <a:p>
            <a:endParaRPr lang="en-US" sz="1600" b="0" dirty="0"/>
          </a:p>
          <a:p>
            <a:r>
              <a:rPr lang="en-US" sz="1600" b="0" dirty="0"/>
              <a:t>from the client application's point of view, nothing changes (or they might even notice a small increase in the time taken for a request to return) so…</a:t>
            </a:r>
          </a:p>
          <a:p>
            <a:endParaRPr lang="en-US" sz="1600" b="0" dirty="0"/>
          </a:p>
          <a:p>
            <a:r>
              <a:rPr lang="en-US" sz="1600" b="0" dirty="0"/>
              <a:t>from a single client's point of view, the use of async and await to implement multitasking on the server side makes their experience worse!</a:t>
            </a:r>
          </a:p>
        </p:txBody>
      </p:sp>
    </p:spTree>
    <p:extLst>
      <p:ext uri="{BB962C8B-B14F-4D97-AF65-F5344CB8AC3E}">
        <p14:creationId xmlns:p14="http://schemas.microsoft.com/office/powerpoint/2010/main" val="225585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4429126" y="178454"/>
            <a:ext cx="7515224"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Improving scalability for web applications and web services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1636084"/>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on the server side, additional, cheaper worker threads are created to wait for long-running tasks to finish so that expensive I/O threads can handle other client requests instead of being blocked</a:t>
            </a:r>
          </a:p>
          <a:p>
            <a:endParaRPr lang="en-US" sz="1600" b="0" dirty="0"/>
          </a:p>
          <a:p>
            <a:r>
              <a:rPr lang="en-US" sz="1600" b="0" dirty="0"/>
              <a:t>this improves the overall scalability of a web application or service</a:t>
            </a:r>
          </a:p>
          <a:p>
            <a:endParaRPr lang="en-US" sz="1600" b="0" dirty="0"/>
          </a:p>
          <a:p>
            <a:r>
              <a:rPr lang="en-US" sz="1600" b="0" dirty="0"/>
              <a:t>more clients can be supported simultaneously</a:t>
            </a:r>
          </a:p>
        </p:txBody>
      </p:sp>
    </p:spTree>
    <p:extLst>
      <p:ext uri="{BB962C8B-B14F-4D97-AF65-F5344CB8AC3E}">
        <p14:creationId xmlns:p14="http://schemas.microsoft.com/office/powerpoint/2010/main" val="107922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4429126" y="178454"/>
            <a:ext cx="7515224"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Common types that support multitasking</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are many common types that have asynchronous methods that you can await</a:t>
            </a:r>
          </a:p>
        </p:txBody>
      </p:sp>
      <p:graphicFrame>
        <p:nvGraphicFramePr>
          <p:cNvPr id="3" name="Table 4">
            <a:extLst>
              <a:ext uri="{FF2B5EF4-FFF2-40B4-BE49-F238E27FC236}">
                <a16:creationId xmlns:a16="http://schemas.microsoft.com/office/drawing/2014/main" id="{32DA0324-905D-4853-A362-6B98FD0596E7}"/>
              </a:ext>
            </a:extLst>
          </p:cNvPr>
          <p:cNvGraphicFramePr>
            <a:graphicFrameLocks noGrp="1"/>
          </p:cNvGraphicFramePr>
          <p:nvPr>
            <p:extLst>
              <p:ext uri="{D42A27DB-BD31-4B8C-83A1-F6EECF244321}">
                <p14:modId xmlns:p14="http://schemas.microsoft.com/office/powerpoint/2010/main" val="231432681"/>
              </p:ext>
            </p:extLst>
          </p:nvPr>
        </p:nvGraphicFramePr>
        <p:xfrm>
          <a:off x="360937" y="1578293"/>
          <a:ext cx="11450062" cy="2494280"/>
        </p:xfrm>
        <a:graphic>
          <a:graphicData uri="http://schemas.openxmlformats.org/drawingml/2006/table">
            <a:tbl>
              <a:tblPr firstRow="1" bandRow="1">
                <a:tableStyleId>{5C22544A-7EE6-4342-B048-85BDC9FD1C3A}</a:tableStyleId>
              </a:tblPr>
              <a:tblGrid>
                <a:gridCol w="2410838">
                  <a:extLst>
                    <a:ext uri="{9D8B030D-6E8A-4147-A177-3AD203B41FA5}">
                      <a16:colId xmlns:a16="http://schemas.microsoft.com/office/drawing/2014/main" val="2175105426"/>
                    </a:ext>
                  </a:extLst>
                </a:gridCol>
                <a:gridCol w="9039224">
                  <a:extLst>
                    <a:ext uri="{9D8B030D-6E8A-4147-A177-3AD203B41FA5}">
                      <a16:colId xmlns:a16="http://schemas.microsoft.com/office/drawing/2014/main" val="3680297491"/>
                    </a:ext>
                  </a:extLst>
                </a:gridCol>
              </a:tblGrid>
              <a:tr h="370840">
                <a:tc>
                  <a:txBody>
                    <a:bodyPr/>
                    <a:lstStyle/>
                    <a:p>
                      <a:r>
                        <a:rPr lang="it-IT" dirty="0" err="1">
                          <a:latin typeface="Arial" panose="020B0604020202020204" pitchFamily="34" charset="0"/>
                          <a:cs typeface="Arial" panose="020B0604020202020204" pitchFamily="34" charset="0"/>
                        </a:rPr>
                        <a:t>Type</a:t>
                      </a:r>
                      <a:endParaRPr lang="it-IT" dirty="0">
                        <a:latin typeface="Arial" panose="020B0604020202020204" pitchFamily="34" charset="0"/>
                        <a:cs typeface="Arial" panose="020B0604020202020204" pitchFamily="34" charset="0"/>
                      </a:endParaRPr>
                    </a:p>
                  </a:txBody>
                  <a:tcPr/>
                </a:tc>
                <a:tc>
                  <a:txBody>
                    <a:bodyPr/>
                    <a:lstStyle/>
                    <a:p>
                      <a:r>
                        <a:rPr lang="it-IT" dirty="0" err="1">
                          <a:latin typeface="Arial" panose="020B0604020202020204" pitchFamily="34" charset="0"/>
                          <a:cs typeface="Arial" panose="020B0604020202020204" pitchFamily="34" charset="0"/>
                        </a:rPr>
                        <a:t>Methods</a:t>
                      </a:r>
                      <a:endParaRPr lang="it-IT"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88370941"/>
                  </a:ext>
                </a:extLst>
              </a:tr>
              <a:tr h="370840">
                <a:tc>
                  <a:txBody>
                    <a:bodyPr/>
                    <a:lstStyle/>
                    <a:p>
                      <a:r>
                        <a:rPr lang="it-IT" dirty="0" err="1">
                          <a:latin typeface="Courier New" panose="02070309020205020404" pitchFamily="49" charset="0"/>
                          <a:cs typeface="Courier New" panose="02070309020205020404" pitchFamily="49" charset="0"/>
                        </a:rPr>
                        <a:t>DbContext</a:t>
                      </a:r>
                      <a:r>
                        <a:rPr lang="it-IT" dirty="0">
                          <a:latin typeface="Courier New" panose="02070309020205020404" pitchFamily="49" charset="0"/>
                          <a:cs typeface="Courier New" panose="02070309020205020404" pitchFamily="49" charset="0"/>
                        </a:rPr>
                        <a:t>&lt;T&gt;</a:t>
                      </a:r>
                    </a:p>
                  </a:txBody>
                  <a:tcPr/>
                </a:tc>
                <a:tc>
                  <a:txBody>
                    <a:bodyPr/>
                    <a:lstStyle/>
                    <a:p>
                      <a:r>
                        <a:rPr lang="it-IT" dirty="0" err="1">
                          <a:latin typeface="Courier New" panose="02070309020205020404" pitchFamily="49" charset="0"/>
                          <a:cs typeface="Courier New" panose="02070309020205020404" pitchFamily="49" charset="0"/>
                        </a:rPr>
                        <a:t>AddAsync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AddRangeAsync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FindAsync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and </a:t>
                      </a:r>
                      <a:r>
                        <a:rPr lang="it-IT" dirty="0" err="1">
                          <a:latin typeface="Courier New" panose="02070309020205020404" pitchFamily="49" charset="0"/>
                          <a:cs typeface="Courier New" panose="02070309020205020404" pitchFamily="49" charset="0"/>
                        </a:rPr>
                        <a:t>SaveChangesAsync</a:t>
                      </a:r>
                      <a:endParaRPr lang="it-IT"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58016213"/>
                  </a:ext>
                </a:extLst>
              </a:tr>
              <a:tr h="370840">
                <a:tc>
                  <a:txBody>
                    <a:bodyPr/>
                    <a:lstStyle/>
                    <a:p>
                      <a:r>
                        <a:rPr lang="it-IT" dirty="0" err="1">
                          <a:latin typeface="Courier New" panose="02070309020205020404" pitchFamily="49" charset="0"/>
                          <a:cs typeface="Courier New" panose="02070309020205020404" pitchFamily="49" charset="0"/>
                        </a:rPr>
                        <a:t>DbSet</a:t>
                      </a:r>
                      <a:r>
                        <a:rPr lang="it-IT" dirty="0">
                          <a:latin typeface="Courier New" panose="02070309020205020404" pitchFamily="49" charset="0"/>
                          <a:cs typeface="Courier New" panose="02070309020205020404" pitchFamily="49" charset="0"/>
                        </a:rPr>
                        <a:t>&lt;T&gt;</a:t>
                      </a:r>
                    </a:p>
                  </a:txBody>
                  <a:tcPr/>
                </a:tc>
                <a:tc>
                  <a:txBody>
                    <a:bodyPr/>
                    <a:lstStyle/>
                    <a:p>
                      <a:r>
                        <a:rPr lang="it-IT" dirty="0" err="1">
                          <a:latin typeface="Courier New" panose="02070309020205020404" pitchFamily="49" charset="0"/>
                          <a:cs typeface="Courier New" panose="02070309020205020404" pitchFamily="49" charset="0"/>
                        </a:rPr>
                        <a:t>AddAsync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AddRangeAsync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ForEachAsync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SumAsync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p>
                    <a:p>
                      <a:r>
                        <a:rPr lang="it-IT" dirty="0" err="1">
                          <a:latin typeface="Courier New" panose="02070309020205020404" pitchFamily="49" charset="0"/>
                          <a:cs typeface="Courier New" panose="02070309020205020404" pitchFamily="49" charset="0"/>
                        </a:rPr>
                        <a:t>ToListAsync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ToDictionaryAsync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AverageAsync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and </a:t>
                      </a:r>
                      <a:r>
                        <a:rPr lang="it-IT" dirty="0" err="1">
                          <a:latin typeface="Courier New" panose="02070309020205020404" pitchFamily="49" charset="0"/>
                          <a:cs typeface="Courier New" panose="02070309020205020404" pitchFamily="49" charset="0"/>
                        </a:rPr>
                        <a:t>CountAsync</a:t>
                      </a:r>
                      <a:endParaRPr lang="it-IT"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30336072"/>
                  </a:ext>
                </a:extLst>
              </a:tr>
              <a:tr h="370840">
                <a:tc>
                  <a:txBody>
                    <a:bodyPr/>
                    <a:lstStyle/>
                    <a:p>
                      <a:r>
                        <a:rPr lang="it-IT" dirty="0" err="1">
                          <a:latin typeface="Courier New" panose="02070309020205020404" pitchFamily="49" charset="0"/>
                          <a:cs typeface="Courier New" panose="02070309020205020404" pitchFamily="49" charset="0"/>
                        </a:rPr>
                        <a:t>HttpClient</a:t>
                      </a:r>
                      <a:endParaRPr lang="it-IT" dirty="0">
                        <a:latin typeface="Courier New" panose="02070309020205020404" pitchFamily="49" charset="0"/>
                        <a:cs typeface="Courier New" panose="02070309020205020404" pitchFamily="49" charset="0"/>
                      </a:endParaRPr>
                    </a:p>
                  </a:txBody>
                  <a:tcPr/>
                </a:tc>
                <a:tc>
                  <a:txBody>
                    <a:bodyPr/>
                    <a:lstStyle/>
                    <a:p>
                      <a:r>
                        <a:rPr lang="it-IT" dirty="0" err="1">
                          <a:latin typeface="Courier New" panose="02070309020205020404" pitchFamily="49" charset="0"/>
                          <a:cs typeface="Courier New" panose="02070309020205020404" pitchFamily="49" charset="0"/>
                        </a:rPr>
                        <a:t>GetAsync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PostAsync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PutAsync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t>
                      </a:r>
                      <a:r>
                        <a:rPr lang="it-IT" dirty="0" err="1">
                          <a:latin typeface="Courier New" panose="02070309020205020404" pitchFamily="49" charset="0"/>
                          <a:cs typeface="Courier New" panose="02070309020205020404" pitchFamily="49" charset="0"/>
                        </a:rPr>
                        <a:t>DeleteAsync</a:t>
                      </a:r>
                      <a:r>
                        <a:rPr lang="it-IT" sz="1800" b="0" i="0" kern="1200" dirty="0">
                          <a:solidFill>
                            <a:schemeClr val="dk1"/>
                          </a:solidFill>
                          <a:effectLst/>
                          <a:latin typeface="Courier New" panose="02070309020205020404" pitchFamily="49" charset="0"/>
                          <a:ea typeface="+mn-ea"/>
                          <a:cs typeface="Courier New" panose="02070309020205020404" pitchFamily="49" charset="0"/>
                        </a:rPr>
                        <a:t>, and </a:t>
                      </a:r>
                      <a:r>
                        <a:rPr lang="it-IT" dirty="0" err="1">
                          <a:latin typeface="Courier New" panose="02070309020205020404" pitchFamily="49" charset="0"/>
                          <a:cs typeface="Courier New" panose="02070309020205020404" pitchFamily="49" charset="0"/>
                        </a:rPr>
                        <a:t>SendAsync</a:t>
                      </a:r>
                      <a:endParaRPr lang="it-IT"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13735608"/>
                  </a:ext>
                </a:extLst>
              </a:tr>
              <a:tr h="370840">
                <a:tc>
                  <a:txBody>
                    <a:bodyPr/>
                    <a:lstStyle/>
                    <a:p>
                      <a:r>
                        <a:rPr lang="it-IT" dirty="0" err="1">
                          <a:latin typeface="Courier New" panose="02070309020205020404" pitchFamily="49" charset="0"/>
                          <a:cs typeface="Courier New" panose="02070309020205020404" pitchFamily="49" charset="0"/>
                        </a:rPr>
                        <a:t>StreamReader</a:t>
                      </a:r>
                      <a:endParaRPr lang="it-IT" dirty="0">
                        <a:latin typeface="Courier New" panose="02070309020205020404" pitchFamily="49" charset="0"/>
                        <a:cs typeface="Courier New" panose="02070309020205020404" pitchFamily="49" charset="0"/>
                      </a:endParaRPr>
                    </a:p>
                  </a:txBody>
                  <a:tcPr/>
                </a:tc>
                <a:tc>
                  <a:txBody>
                    <a:bodyPr/>
                    <a:lstStyle/>
                    <a:p>
                      <a:r>
                        <a:rPr lang="it-IT" dirty="0" err="1">
                          <a:latin typeface="Courier New" panose="02070309020205020404" pitchFamily="49" charset="0"/>
                          <a:cs typeface="Courier New" panose="02070309020205020404" pitchFamily="49" charset="0"/>
                        </a:rPr>
                        <a:t>ReadAsync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ReadLineAsync</a:t>
                      </a:r>
                      <a:r>
                        <a:rPr lang="it-IT" dirty="0">
                          <a:latin typeface="Courier New" panose="02070309020205020404" pitchFamily="49" charset="0"/>
                          <a:cs typeface="Courier New" panose="02070309020205020404" pitchFamily="49" charset="0"/>
                        </a:rPr>
                        <a:t>, and </a:t>
                      </a:r>
                      <a:r>
                        <a:rPr lang="it-IT" dirty="0" err="1">
                          <a:latin typeface="Courier New" panose="02070309020205020404" pitchFamily="49" charset="0"/>
                          <a:cs typeface="Courier New" panose="02070309020205020404" pitchFamily="49" charset="0"/>
                        </a:rPr>
                        <a:t>ReadToEndAsync</a:t>
                      </a:r>
                      <a:endParaRPr lang="it-IT"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8574727"/>
                  </a:ext>
                </a:extLst>
              </a:tr>
              <a:tr h="370840">
                <a:tc>
                  <a:txBody>
                    <a:bodyPr/>
                    <a:lstStyle/>
                    <a:p>
                      <a:r>
                        <a:rPr lang="it-IT" dirty="0" err="1">
                          <a:latin typeface="Courier New" panose="02070309020205020404" pitchFamily="49" charset="0"/>
                          <a:cs typeface="Courier New" panose="02070309020205020404" pitchFamily="49" charset="0"/>
                        </a:rPr>
                        <a:t>StreamWriter</a:t>
                      </a:r>
                      <a:endParaRPr lang="it-IT" dirty="0">
                        <a:latin typeface="Courier New" panose="02070309020205020404" pitchFamily="49" charset="0"/>
                        <a:cs typeface="Courier New" panose="02070309020205020404" pitchFamily="49" charset="0"/>
                      </a:endParaRPr>
                    </a:p>
                  </a:txBody>
                  <a:tcPr/>
                </a:tc>
                <a:tc>
                  <a:txBody>
                    <a:bodyPr/>
                    <a:lstStyle/>
                    <a:p>
                      <a:r>
                        <a:rPr lang="it-IT" dirty="0" err="1">
                          <a:latin typeface="Courier New" panose="02070309020205020404" pitchFamily="49" charset="0"/>
                          <a:cs typeface="Courier New" panose="02070309020205020404" pitchFamily="49" charset="0"/>
                        </a:rPr>
                        <a:t>WriteAsync</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WriteLineAsync</a:t>
                      </a:r>
                      <a:r>
                        <a:rPr lang="it-IT" dirty="0">
                          <a:latin typeface="Courier New" panose="02070309020205020404" pitchFamily="49" charset="0"/>
                          <a:cs typeface="Courier New" panose="02070309020205020404" pitchFamily="49" charset="0"/>
                        </a:rPr>
                        <a:t>, and </a:t>
                      </a:r>
                      <a:r>
                        <a:rPr lang="it-IT" dirty="0" err="1">
                          <a:latin typeface="Courier New" panose="02070309020205020404" pitchFamily="49" charset="0"/>
                          <a:cs typeface="Courier New" panose="02070309020205020404" pitchFamily="49" charset="0"/>
                        </a:rPr>
                        <a:t>FlushAsync</a:t>
                      </a:r>
                      <a:endParaRPr lang="it-IT"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50634798"/>
                  </a:ext>
                </a:extLst>
              </a:tr>
            </a:tbl>
          </a:graphicData>
        </a:graphic>
      </p:graphicFrame>
      <p:sp>
        <p:nvSpPr>
          <p:cNvPr id="8" name="TextBox 7">
            <a:extLst>
              <a:ext uri="{FF2B5EF4-FFF2-40B4-BE49-F238E27FC236}">
                <a16:creationId xmlns:a16="http://schemas.microsoft.com/office/drawing/2014/main" id="{0FB1C235-83C1-4A01-B179-B3FC3469601F}"/>
              </a:ext>
            </a:extLst>
          </p:cNvPr>
          <p:cNvSpPr txBox="1"/>
          <p:nvPr/>
        </p:nvSpPr>
        <p:spPr>
          <a:xfrm>
            <a:off x="1752600" y="4462478"/>
            <a:ext cx="8020050" cy="2031325"/>
          </a:xfrm>
          <a:prstGeom prst="rect">
            <a:avLst/>
          </a:prstGeom>
          <a:solidFill>
            <a:srgbClr val="FF0000"/>
          </a:solidFill>
          <a:ln>
            <a:noFill/>
          </a:ln>
        </p:spPr>
        <p:txBody>
          <a:bodyPr wrap="square">
            <a:spAutoFit/>
          </a:bodyPr>
          <a:lstStyle/>
          <a:p>
            <a:r>
              <a:rPr lang="en-US" dirty="0">
                <a:latin typeface="Arial" panose="020B0604020202020204" pitchFamily="34" charset="0"/>
                <a:cs typeface="Arial" panose="020B0604020202020204" pitchFamily="34" charset="0"/>
              </a:rPr>
              <a:t>NOTE: any time you see a method that ends in the suffix </a:t>
            </a:r>
            <a:r>
              <a:rPr lang="en-US" dirty="0">
                <a:latin typeface="Courier New" panose="02070309020205020404" pitchFamily="49" charset="0"/>
                <a:cs typeface="Courier New" panose="02070309020205020404" pitchFamily="49" charset="0"/>
              </a:rPr>
              <a:t>Async</a:t>
            </a:r>
            <a:r>
              <a:rPr lang="en-US" dirty="0">
                <a:latin typeface="Arial" panose="020B0604020202020204" pitchFamily="34" charset="0"/>
                <a:cs typeface="Arial" panose="020B0604020202020204" pitchFamily="34" charset="0"/>
              </a:rPr>
              <a:t>, check to see whether it returns </a:t>
            </a:r>
            <a:r>
              <a:rPr lang="en-US" dirty="0">
                <a:latin typeface="Courier New" panose="02070309020205020404" pitchFamily="49" charset="0"/>
                <a:cs typeface="Courier New" panose="02070309020205020404" pitchFamily="49" charset="0"/>
              </a:rPr>
              <a:t>Task</a:t>
            </a:r>
            <a:r>
              <a:rPr lang="en-US" dirty="0">
                <a:latin typeface="Arial" panose="020B0604020202020204" pitchFamily="34" charset="0"/>
                <a:cs typeface="Arial" panose="020B0604020202020204" pitchFamily="34" charset="0"/>
              </a:rPr>
              <a:t> or </a:t>
            </a:r>
            <a:r>
              <a:rPr lang="en-US" dirty="0">
                <a:latin typeface="Courier New" panose="02070309020205020404" pitchFamily="49" charset="0"/>
                <a:cs typeface="Courier New" panose="02070309020205020404" pitchFamily="49" charset="0"/>
              </a:rPr>
              <a:t>Task&lt;T&gt;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a:t>
            </a:r>
            <a:r>
              <a:rPr lang="en-US" dirty="0">
                <a:latin typeface="Arial" panose="020B0604020202020204" pitchFamily="34" charset="0"/>
                <a:cs typeface="Arial" panose="020B0604020202020204" pitchFamily="34" charset="0"/>
              </a:rPr>
              <a:t>f it does, then you could use it instead of the synchronous non-Async suffixed method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Remember to call it using </a:t>
            </a:r>
            <a:r>
              <a:rPr lang="en-US" dirty="0">
                <a:latin typeface="Courier New" panose="02070309020205020404" pitchFamily="49" charset="0"/>
                <a:cs typeface="Courier New" panose="02070309020205020404" pitchFamily="49" charset="0"/>
              </a:rPr>
              <a:t>await</a:t>
            </a:r>
            <a:r>
              <a:rPr lang="en-US" dirty="0">
                <a:latin typeface="Arial" panose="020B0604020202020204" pitchFamily="34" charset="0"/>
                <a:cs typeface="Arial" panose="020B0604020202020204" pitchFamily="34" charset="0"/>
              </a:rPr>
              <a:t> and decorate your method with </a:t>
            </a:r>
            <a:r>
              <a:rPr lang="en-US" dirty="0">
                <a:latin typeface="Courier New" panose="02070309020205020404" pitchFamily="49" charset="0"/>
                <a:cs typeface="Courier New" panose="02070309020205020404" pitchFamily="49" charset="0"/>
              </a:rPr>
              <a:t>async</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65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2464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as a developer, if you have a small number of complex pieces of work and you want complete control over them, then you could create and manage individual </a:t>
            </a:r>
            <a:r>
              <a:rPr lang="en-US" sz="1600" b="0" dirty="0">
                <a:latin typeface="Courier New" panose="02070309020205020404" pitchFamily="49" charset="0"/>
                <a:cs typeface="Courier New" panose="02070309020205020404" pitchFamily="49" charset="0"/>
              </a:rPr>
              <a:t>Thread</a:t>
            </a:r>
            <a:r>
              <a:rPr lang="en-US" sz="1600" b="0" dirty="0"/>
              <a:t> instances</a:t>
            </a:r>
          </a:p>
          <a:p>
            <a:endParaRPr lang="en-US" sz="1600" b="0" dirty="0"/>
          </a:p>
          <a:p>
            <a:r>
              <a:rPr lang="en-US" sz="1600" b="0" dirty="0"/>
              <a:t>having one main thread and multiple small pieces of work that can be executed in the background, can let you use the </a:t>
            </a:r>
            <a:r>
              <a:rPr lang="en-US" sz="1600" b="0" dirty="0" err="1">
                <a:latin typeface="Courier New" panose="02070309020205020404" pitchFamily="49" charset="0"/>
                <a:cs typeface="Courier New" panose="02070309020205020404" pitchFamily="49" charset="0"/>
              </a:rPr>
              <a:t>ThreadPool</a:t>
            </a:r>
            <a:r>
              <a:rPr lang="en-US" sz="1600" b="0" dirty="0"/>
              <a:t> class to add delegate instances that point to those pieces of work implemented as methods to a queue, and they will be automatically allocated to threads in the thread pool</a:t>
            </a:r>
          </a:p>
          <a:p>
            <a:endParaRPr lang="en-US" sz="1600" b="0" dirty="0"/>
          </a:p>
          <a:p>
            <a:r>
              <a:rPr lang="en-US" sz="1600" b="0" dirty="0"/>
              <a:t>we will use the </a:t>
            </a:r>
            <a:r>
              <a:rPr lang="en-US" sz="1600" b="0" dirty="0">
                <a:latin typeface="Courier New" panose="02070309020205020404" pitchFamily="49" charset="0"/>
                <a:cs typeface="Courier New" panose="02070309020205020404" pitchFamily="49" charset="0"/>
              </a:rPr>
              <a:t>Task</a:t>
            </a:r>
            <a:r>
              <a:rPr lang="en-US" sz="1600" b="0" dirty="0"/>
              <a:t> type to manage threads at a higher abstraction level</a:t>
            </a:r>
          </a:p>
        </p:txBody>
      </p:sp>
    </p:spTree>
    <p:extLst>
      <p:ext uri="{BB962C8B-B14F-4D97-AF65-F5344CB8AC3E}">
        <p14:creationId xmlns:p14="http://schemas.microsoft.com/office/powerpoint/2010/main" val="3987919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99285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Async and await</a:t>
            </a:r>
          </a:p>
        </p:txBody>
      </p:sp>
      <p:sp>
        <p:nvSpPr>
          <p:cNvPr id="7" name="TextBox 6">
            <a:extLst>
              <a:ext uri="{FF2B5EF4-FFF2-40B4-BE49-F238E27FC236}">
                <a16:creationId xmlns:a16="http://schemas.microsoft.com/office/drawing/2014/main" id="{ECC53567-315C-4EFC-A2A3-8581F4B65ED0}"/>
              </a:ext>
            </a:extLst>
          </p:cNvPr>
          <p:cNvSpPr txBox="1"/>
          <p:nvPr/>
        </p:nvSpPr>
        <p:spPr>
          <a:xfrm>
            <a:off x="4429126" y="178454"/>
            <a:ext cx="7515224"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Using await in catch blocks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1302709"/>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a:t>
            </a:r>
            <a:r>
              <a:rPr lang="en-US" sz="1600" b="0" dirty="0">
                <a:latin typeface="Courier New" panose="02070309020205020404" pitchFamily="49" charset="0"/>
                <a:cs typeface="Courier New" panose="02070309020205020404" pitchFamily="49" charset="0"/>
              </a:rPr>
              <a:t>async</a:t>
            </a:r>
            <a:r>
              <a:rPr lang="en-US" sz="1600" b="0" dirty="0"/>
              <a:t> and </a:t>
            </a:r>
            <a:r>
              <a:rPr lang="en-US" sz="1600" b="0" dirty="0">
                <a:latin typeface="Courier New" panose="02070309020205020404" pitchFamily="49" charset="0"/>
                <a:cs typeface="Courier New" panose="02070309020205020404" pitchFamily="49" charset="0"/>
              </a:rPr>
              <a:t>await</a:t>
            </a:r>
            <a:r>
              <a:rPr lang="en-US" sz="1600" b="0" dirty="0"/>
              <a:t> were first introduced in C# 5, it was only possible to use the </a:t>
            </a:r>
            <a:r>
              <a:rPr lang="en-US" sz="1600" b="0" dirty="0">
                <a:latin typeface="Courier New" panose="02070309020205020404" pitchFamily="49" charset="0"/>
                <a:cs typeface="Courier New" panose="02070309020205020404" pitchFamily="49" charset="0"/>
              </a:rPr>
              <a:t>await</a:t>
            </a:r>
            <a:r>
              <a:rPr lang="en-US" sz="1600" b="0" dirty="0"/>
              <a:t> keyword in a </a:t>
            </a:r>
            <a:r>
              <a:rPr lang="en-US" sz="1600" b="0" dirty="0">
                <a:latin typeface="Courier New" panose="02070309020205020404" pitchFamily="49" charset="0"/>
                <a:cs typeface="Courier New" panose="02070309020205020404" pitchFamily="49" charset="0"/>
              </a:rPr>
              <a:t>try</a:t>
            </a:r>
            <a:r>
              <a:rPr lang="en-US" sz="1600" b="0" dirty="0"/>
              <a:t> block, but not in a </a:t>
            </a:r>
            <a:r>
              <a:rPr lang="en-US" sz="1600" b="0" dirty="0">
                <a:latin typeface="Courier New" panose="02070309020205020404" pitchFamily="49" charset="0"/>
                <a:cs typeface="Courier New" panose="02070309020205020404" pitchFamily="49" charset="0"/>
              </a:rPr>
              <a:t>catch</a:t>
            </a:r>
            <a:r>
              <a:rPr lang="en-US" sz="1600" b="0" dirty="0"/>
              <a:t> block</a:t>
            </a:r>
          </a:p>
          <a:p>
            <a:endParaRPr lang="en-US" sz="1600" b="0" dirty="0"/>
          </a:p>
          <a:p>
            <a:r>
              <a:rPr lang="en-US" sz="1600" b="0" dirty="0"/>
              <a:t>in C# 6 and later, it is now possible to use </a:t>
            </a:r>
            <a:r>
              <a:rPr lang="en-US" sz="1600" b="0" dirty="0">
                <a:latin typeface="Courier New" panose="02070309020205020404" pitchFamily="49" charset="0"/>
                <a:cs typeface="Courier New" panose="02070309020205020404" pitchFamily="49" charset="0"/>
              </a:rPr>
              <a:t>await</a:t>
            </a:r>
            <a:r>
              <a:rPr lang="en-US" sz="1600" b="0" dirty="0"/>
              <a:t> in both </a:t>
            </a:r>
            <a:r>
              <a:rPr lang="en-US" sz="1600" b="0" dirty="0">
                <a:latin typeface="Courier New" panose="02070309020205020404" pitchFamily="49" charset="0"/>
                <a:cs typeface="Courier New" panose="02070309020205020404" pitchFamily="49" charset="0"/>
              </a:rPr>
              <a:t>try </a:t>
            </a:r>
            <a:r>
              <a:rPr lang="en-US" sz="1600" b="0" dirty="0"/>
              <a:t>and </a:t>
            </a:r>
            <a:r>
              <a:rPr lang="en-US" sz="1600" b="0" dirty="0">
                <a:latin typeface="Courier New" panose="02070309020205020404" pitchFamily="49" charset="0"/>
                <a:cs typeface="Courier New" panose="02070309020205020404" pitchFamily="49" charset="0"/>
              </a:rPr>
              <a:t>catch</a:t>
            </a:r>
            <a:r>
              <a:rPr lang="en-US" sz="1600" b="0" dirty="0"/>
              <a:t> blocks</a:t>
            </a:r>
          </a:p>
        </p:txBody>
      </p:sp>
    </p:spTree>
    <p:extLst>
      <p:ext uri="{BB962C8B-B14F-4D97-AF65-F5344CB8AC3E}">
        <p14:creationId xmlns:p14="http://schemas.microsoft.com/office/powerpoint/2010/main" val="3682819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Questions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664534"/>
            <a:ext cx="11450063" cy="605403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buFont typeface="+mj-lt"/>
              <a:buAutoNum type="arabicPeriod"/>
            </a:pPr>
            <a:r>
              <a:rPr lang="en-US" sz="1400" b="0" dirty="0"/>
              <a:t>What information can you find out about a process?</a:t>
            </a:r>
          </a:p>
          <a:p>
            <a:pPr marL="342900" indent="-342900">
              <a:buFont typeface="+mj-lt"/>
              <a:buAutoNum type="arabicPeriod"/>
            </a:pPr>
            <a:r>
              <a:rPr lang="en-US" sz="1400" b="0" dirty="0"/>
              <a:t>How accurate is the Stopwatch class?</a:t>
            </a:r>
          </a:p>
          <a:p>
            <a:pPr marL="342900" indent="-342900">
              <a:buFont typeface="+mj-lt"/>
              <a:buAutoNum type="arabicPeriod"/>
            </a:pPr>
            <a:r>
              <a:rPr lang="en-US" sz="1400" b="0" dirty="0"/>
              <a:t>By convention, what suffix should be applied to a method that returns Task or Task&lt;T&gt;?</a:t>
            </a:r>
          </a:p>
          <a:p>
            <a:pPr marL="342900" indent="-342900">
              <a:buFont typeface="+mj-lt"/>
              <a:buAutoNum type="arabicPeriod"/>
            </a:pPr>
            <a:r>
              <a:rPr lang="en-US" sz="1400" b="0" dirty="0"/>
              <a:t>To use the await keyword inside a method, what keyword must be applied to the method declaration?</a:t>
            </a:r>
          </a:p>
          <a:p>
            <a:pPr marL="342900" indent="-342900">
              <a:buFont typeface="+mj-lt"/>
              <a:buAutoNum type="arabicPeriod"/>
            </a:pPr>
            <a:r>
              <a:rPr lang="en-US" sz="1400" b="0" dirty="0"/>
              <a:t>How do you create a child task?</a:t>
            </a:r>
          </a:p>
          <a:p>
            <a:pPr marL="342900" indent="-342900">
              <a:buFont typeface="+mj-lt"/>
              <a:buAutoNum type="arabicPeriod"/>
            </a:pPr>
            <a:r>
              <a:rPr lang="en-US" sz="1400" b="0" dirty="0"/>
              <a:t>Why should you avoid the lock keyword?</a:t>
            </a:r>
          </a:p>
          <a:p>
            <a:pPr marL="342900" indent="-342900">
              <a:buFont typeface="+mj-lt"/>
              <a:buAutoNum type="arabicPeriod"/>
            </a:pPr>
            <a:r>
              <a:rPr lang="en-US" sz="1400" b="0" dirty="0"/>
              <a:t>When should you use the Interlocked class?</a:t>
            </a:r>
          </a:p>
          <a:p>
            <a:pPr marL="342900" indent="-342900">
              <a:buFont typeface="+mj-lt"/>
              <a:buAutoNum type="arabicPeriod"/>
            </a:pPr>
            <a:r>
              <a:rPr lang="en-US" sz="1400" b="0" dirty="0"/>
              <a:t>When should you use the Mutex class instead of the Monitor class?</a:t>
            </a:r>
          </a:p>
          <a:p>
            <a:pPr marL="342900" indent="-342900">
              <a:buFont typeface="+mj-lt"/>
              <a:buAutoNum type="arabicPeriod"/>
            </a:pPr>
            <a:r>
              <a:rPr lang="en-US" sz="1400" b="0" dirty="0"/>
              <a:t>What is the benefit of using async and await in a website or web service?</a:t>
            </a:r>
          </a:p>
          <a:p>
            <a:pPr marL="342900" indent="-342900">
              <a:buFont typeface="+mj-lt"/>
              <a:buAutoNum type="arabicPeriod"/>
            </a:pPr>
            <a:r>
              <a:rPr lang="en-US" sz="1400" b="0" dirty="0"/>
              <a:t>Can you cancel a task? If so, how?</a:t>
            </a:r>
          </a:p>
        </p:txBody>
      </p:sp>
    </p:spTree>
    <p:extLst>
      <p:ext uri="{BB962C8B-B14F-4D97-AF65-F5344CB8AC3E}">
        <p14:creationId xmlns:p14="http://schemas.microsoft.com/office/powerpoint/2010/main" val="3503018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Summary</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664534"/>
            <a:ext cx="11450063" cy="312444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how to define and start a task</a:t>
            </a:r>
          </a:p>
          <a:p>
            <a:pPr marL="285750" indent="-285750">
              <a:buFont typeface="Arial" panose="020B0604020202020204" pitchFamily="34" charset="0"/>
              <a:buChar char="•"/>
            </a:pPr>
            <a:r>
              <a:rPr lang="en-US" sz="1600" b="0" dirty="0"/>
              <a:t>how to wait for one or more tasks to finish</a:t>
            </a:r>
          </a:p>
          <a:p>
            <a:pPr marL="285750" indent="-285750">
              <a:buFont typeface="Arial" panose="020B0604020202020204" pitchFamily="34" charset="0"/>
              <a:buChar char="•"/>
            </a:pPr>
            <a:r>
              <a:rPr lang="en-US" sz="1600" b="0" dirty="0"/>
              <a:t>how to control task completion order</a:t>
            </a:r>
          </a:p>
          <a:p>
            <a:pPr marL="285750" indent="-285750">
              <a:buFont typeface="Arial" panose="020B0604020202020204" pitchFamily="34" charset="0"/>
              <a:buChar char="•"/>
            </a:pPr>
            <a:r>
              <a:rPr lang="en-US" sz="1600" b="0" dirty="0"/>
              <a:t>how to synchronize access to shared resources </a:t>
            </a:r>
          </a:p>
          <a:p>
            <a:pPr marL="285750" indent="-285750">
              <a:buFont typeface="Arial" panose="020B0604020202020204" pitchFamily="34" charset="0"/>
              <a:buChar char="•"/>
            </a:pPr>
            <a:r>
              <a:rPr lang="en-US" sz="1600" b="0" dirty="0"/>
              <a:t>what is behind async </a:t>
            </a:r>
            <a:r>
              <a:rPr lang="en-US" sz="1600" b="0"/>
              <a:t>and await</a:t>
            </a:r>
            <a:endParaRPr lang="en-US" sz="1600" b="0" dirty="0"/>
          </a:p>
        </p:txBody>
      </p:sp>
    </p:spTree>
    <p:extLst>
      <p:ext uri="{BB962C8B-B14F-4D97-AF65-F5344CB8AC3E}">
        <p14:creationId xmlns:p14="http://schemas.microsoft.com/office/powerpoint/2010/main" val="237861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7490711" cy="318600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What is Task in C#?</a:t>
            </a:r>
          </a:p>
          <a:p>
            <a:r>
              <a:rPr lang="en-US" sz="1600" b="0" dirty="0"/>
              <a:t> .NET framework provides </a:t>
            </a:r>
            <a:r>
              <a:rPr lang="en-US" sz="1600" b="0" dirty="0" err="1"/>
              <a:t>Threading.Tasks</a:t>
            </a:r>
            <a:r>
              <a:rPr lang="en-US" sz="1600" b="0" dirty="0"/>
              <a:t> class to let you create tasks and run them asynchronously</a:t>
            </a:r>
          </a:p>
          <a:p>
            <a:r>
              <a:rPr lang="en-US" sz="1600" b="0" dirty="0"/>
              <a:t>a task is an object that represents some work that should be done</a:t>
            </a:r>
          </a:p>
          <a:p>
            <a:r>
              <a:rPr lang="en-US" sz="1600" b="0" dirty="0"/>
              <a:t>the task can tell you if the work is completed and if the operation returns a result, the task gives you the result (</a:t>
            </a:r>
            <a:r>
              <a:rPr lang="en-US" sz="1600" b="0" dirty="0">
                <a:latin typeface="Courier New" panose="02070309020205020404" pitchFamily="49" charset="0"/>
                <a:cs typeface="Courier New" panose="02070309020205020404" pitchFamily="49" charset="0"/>
              </a:rPr>
              <a:t>Task</a:t>
            </a:r>
            <a:r>
              <a:rPr lang="en-US" sz="1600" b="0" dirty="0"/>
              <a:t> and </a:t>
            </a:r>
            <a:r>
              <a:rPr lang="en-US" sz="1600" b="0" dirty="0">
                <a:latin typeface="Courier New" panose="02070309020205020404" pitchFamily="49" charset="0"/>
                <a:cs typeface="Courier New" panose="02070309020205020404" pitchFamily="49" charset="0"/>
              </a:rPr>
              <a:t>Task&lt;</a:t>
            </a:r>
            <a:r>
              <a:rPr lang="en-US" sz="1600" b="0" dirty="0" err="1">
                <a:latin typeface="Courier New" panose="02070309020205020404" pitchFamily="49" charset="0"/>
                <a:cs typeface="Courier New" panose="02070309020205020404" pitchFamily="49" charset="0"/>
              </a:rPr>
              <a:t>TResult</a:t>
            </a:r>
            <a:r>
              <a:rPr lang="en-US" sz="1600" b="0" dirty="0">
                <a:latin typeface="Courier New" panose="02070309020205020404" pitchFamily="49" charset="0"/>
                <a:cs typeface="Courier New" panose="02070309020205020404" pitchFamily="49" charset="0"/>
              </a:rPr>
              <a:t>&gt;</a:t>
            </a:r>
            <a:r>
              <a:rPr lang="en-US" sz="1600" b="0" dirty="0"/>
              <a:t>)</a:t>
            </a:r>
          </a:p>
        </p:txBody>
      </p:sp>
      <p:pic>
        <p:nvPicPr>
          <p:cNvPr id="3" name="Picture 2">
            <a:extLst>
              <a:ext uri="{FF2B5EF4-FFF2-40B4-BE49-F238E27FC236}">
                <a16:creationId xmlns:a16="http://schemas.microsoft.com/office/drawing/2014/main" id="{C7E5F217-6806-4966-9E85-B7F5003E5B57}"/>
              </a:ext>
            </a:extLst>
          </p:cNvPr>
          <p:cNvPicPr>
            <a:picLocks noChangeAspect="1"/>
          </p:cNvPicPr>
          <p:nvPr/>
        </p:nvPicPr>
        <p:blipFill>
          <a:blip r:embed="rId2"/>
          <a:stretch>
            <a:fillRect/>
          </a:stretch>
        </p:blipFill>
        <p:spPr>
          <a:xfrm>
            <a:off x="8058149" y="818695"/>
            <a:ext cx="3886200" cy="2466975"/>
          </a:xfrm>
          <a:prstGeom prst="rect">
            <a:avLst/>
          </a:prstGeom>
        </p:spPr>
      </p:pic>
    </p:spTree>
    <p:extLst>
      <p:ext uri="{BB962C8B-B14F-4D97-AF65-F5344CB8AC3E}">
        <p14:creationId xmlns:p14="http://schemas.microsoft.com/office/powerpoint/2010/main" val="277866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Differences Between Task And Thread</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583412" cy="575849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a:t>
            </a:r>
            <a:r>
              <a:rPr lang="en-US" sz="1400" b="0" dirty="0">
                <a:latin typeface="Courier New" panose="02070309020205020404" pitchFamily="49" charset="0"/>
                <a:cs typeface="Courier New" panose="02070309020205020404" pitchFamily="49" charset="0"/>
              </a:rPr>
              <a:t>Thread</a:t>
            </a:r>
            <a:r>
              <a:rPr lang="en-US" sz="1400" b="0" dirty="0"/>
              <a:t> class is used for creating and manipulating a thread in Windows</a:t>
            </a:r>
          </a:p>
          <a:p>
            <a:r>
              <a:rPr lang="en-US" sz="1400" b="0" dirty="0"/>
              <a:t>a </a:t>
            </a:r>
            <a:r>
              <a:rPr lang="en-US" sz="1400" b="0" dirty="0">
                <a:latin typeface="Courier New" panose="02070309020205020404" pitchFamily="49" charset="0"/>
                <a:cs typeface="Courier New" panose="02070309020205020404" pitchFamily="49" charset="0"/>
              </a:rPr>
              <a:t>Task</a:t>
            </a:r>
            <a:r>
              <a:rPr lang="en-US" sz="1400" b="0" dirty="0"/>
              <a:t> represents some asynchronous operation and is part of the Task Parallel Library, a set of APIs for running tasks asynchronously and in parallel</a:t>
            </a:r>
          </a:p>
          <a:p>
            <a:r>
              <a:rPr lang="en-US" sz="1400" b="0" dirty="0"/>
              <a:t>the task can return a result (</a:t>
            </a:r>
            <a:r>
              <a:rPr lang="en-US" sz="1400" b="0" dirty="0">
                <a:latin typeface="Courier New" panose="02070309020205020404" pitchFamily="49" charset="0"/>
                <a:cs typeface="Courier New" panose="02070309020205020404" pitchFamily="49" charset="0"/>
              </a:rPr>
              <a:t>Task&lt;</a:t>
            </a:r>
            <a:r>
              <a:rPr lang="en-US" sz="1400" b="0" dirty="0" err="1">
                <a:latin typeface="Courier New" panose="02070309020205020404" pitchFamily="49" charset="0"/>
                <a:cs typeface="Courier New" panose="02070309020205020404" pitchFamily="49" charset="0"/>
              </a:rPr>
              <a:t>TResult</a:t>
            </a:r>
            <a:r>
              <a:rPr lang="en-US" sz="1400" b="0" dirty="0">
                <a:latin typeface="Courier New" panose="02070309020205020404" pitchFamily="49" charset="0"/>
                <a:cs typeface="Courier New" panose="02070309020205020404" pitchFamily="49" charset="0"/>
              </a:rPr>
              <a:t>&gt;) </a:t>
            </a:r>
            <a:r>
              <a:rPr lang="en-US" sz="1400" b="0" dirty="0"/>
              <a:t>while there is no direct mechanism to return the result from a thread</a:t>
            </a:r>
          </a:p>
          <a:p>
            <a:r>
              <a:rPr lang="en-US" sz="1400" b="0" dirty="0">
                <a:latin typeface="Courier New" panose="02070309020205020404" pitchFamily="49" charset="0"/>
                <a:cs typeface="Courier New" panose="02070309020205020404" pitchFamily="49" charset="0"/>
              </a:rPr>
              <a:t>Task</a:t>
            </a:r>
            <a:r>
              <a:rPr lang="en-US" sz="1400" b="0" dirty="0"/>
              <a:t> supports cancellation through the use of cancellation tokens while </a:t>
            </a:r>
            <a:r>
              <a:rPr lang="en-US" sz="1400" b="0" dirty="0">
                <a:latin typeface="Courier New" panose="02070309020205020404" pitchFamily="49" charset="0"/>
                <a:cs typeface="Courier New" panose="02070309020205020404" pitchFamily="49" charset="0"/>
              </a:rPr>
              <a:t>Thread</a:t>
            </a:r>
            <a:r>
              <a:rPr lang="en-US" sz="1400" b="0" dirty="0"/>
              <a:t> doesn't</a:t>
            </a:r>
          </a:p>
          <a:p>
            <a:r>
              <a:rPr lang="en-US" sz="1400" b="0" dirty="0"/>
              <a:t>with </a:t>
            </a:r>
            <a:r>
              <a:rPr lang="en-US" sz="1400" b="0" dirty="0">
                <a:latin typeface="Courier New" panose="02070309020205020404" pitchFamily="49" charset="0"/>
                <a:cs typeface="Courier New" panose="02070309020205020404" pitchFamily="49" charset="0"/>
              </a:rPr>
              <a:t>Task</a:t>
            </a:r>
            <a:r>
              <a:rPr lang="en-US" sz="1400" b="0" dirty="0"/>
              <a:t> we can easily implement Asynchronous using </a:t>
            </a:r>
            <a:r>
              <a:rPr lang="en-US" sz="1400" b="0" dirty="0">
                <a:latin typeface="Courier New" panose="02070309020205020404" pitchFamily="49" charset="0"/>
                <a:cs typeface="Courier New" panose="02070309020205020404" pitchFamily="49" charset="0"/>
              </a:rPr>
              <a:t>async</a:t>
            </a:r>
            <a:r>
              <a:rPr lang="en-US" sz="1400" b="0" dirty="0"/>
              <a:t> and </a:t>
            </a:r>
            <a:r>
              <a:rPr lang="en-US" sz="1400" b="0" dirty="0">
                <a:latin typeface="Courier New" panose="02070309020205020404" pitchFamily="49" charset="0"/>
                <a:cs typeface="Courier New" panose="02070309020205020404" pitchFamily="49" charset="0"/>
              </a:rPr>
              <a:t>await</a:t>
            </a:r>
            <a:r>
              <a:rPr lang="en-US" sz="1400" b="0" dirty="0"/>
              <a:t> keywords</a:t>
            </a:r>
          </a:p>
          <a:p>
            <a:r>
              <a:rPr lang="en-US" sz="1400" b="0" dirty="0"/>
              <a:t>a new </a:t>
            </a:r>
            <a:r>
              <a:rPr lang="en-US" sz="1400" b="0" dirty="0">
                <a:latin typeface="Courier New" panose="02070309020205020404" pitchFamily="49" charset="0"/>
                <a:cs typeface="Courier New" panose="02070309020205020404" pitchFamily="49" charset="0"/>
              </a:rPr>
              <a:t>Thread()</a:t>
            </a:r>
            <a:r>
              <a:rPr lang="en-US" sz="1400" b="0" dirty="0"/>
              <a:t> is not dealing with Thread pool thread, whereas </a:t>
            </a:r>
            <a:r>
              <a:rPr lang="en-US" sz="1400" b="0" dirty="0">
                <a:latin typeface="Courier New" panose="02070309020205020404" pitchFamily="49" charset="0"/>
                <a:cs typeface="Courier New" panose="02070309020205020404" pitchFamily="49" charset="0"/>
              </a:rPr>
              <a:t>Task</a:t>
            </a:r>
            <a:r>
              <a:rPr lang="en-US" sz="1400" b="0" dirty="0"/>
              <a:t> does use thread pool thread</a:t>
            </a:r>
          </a:p>
          <a:p>
            <a:r>
              <a:rPr lang="en-US" sz="1400" b="0" dirty="0">
                <a:latin typeface="Courier New" panose="02070309020205020404" pitchFamily="49" charset="0"/>
                <a:cs typeface="Courier New" panose="02070309020205020404" pitchFamily="49" charset="0"/>
              </a:rPr>
              <a:t>Task</a:t>
            </a:r>
            <a:r>
              <a:rPr lang="en-US" sz="1400" b="0" dirty="0"/>
              <a:t> is a higher level concept </a:t>
            </a:r>
            <a:r>
              <a:rPr lang="en-US" sz="1400" b="0" dirty="0">
                <a:latin typeface="Courier New" panose="02070309020205020404" pitchFamily="49" charset="0"/>
                <a:cs typeface="Courier New" panose="02070309020205020404" pitchFamily="49" charset="0"/>
              </a:rPr>
              <a:t>Thread</a:t>
            </a:r>
            <a:r>
              <a:rPr lang="en-US" sz="1400" b="0" dirty="0"/>
              <a:t> a lower-level implementation</a:t>
            </a:r>
          </a:p>
          <a:p>
            <a:r>
              <a:rPr lang="en-US" sz="1400" b="0" dirty="0">
                <a:latin typeface="Courier New" panose="02070309020205020404" pitchFamily="49" charset="0"/>
                <a:cs typeface="Courier New" panose="02070309020205020404" pitchFamily="49" charset="0"/>
              </a:rPr>
              <a:t>Thread</a:t>
            </a:r>
            <a:r>
              <a:rPr lang="en-US" sz="1400" b="0" dirty="0"/>
              <a:t> takes resources while a </a:t>
            </a:r>
            <a:r>
              <a:rPr lang="en-US" sz="1400" b="0" dirty="0">
                <a:latin typeface="Courier New" panose="02070309020205020404" pitchFamily="49" charset="0"/>
                <a:cs typeface="Courier New" panose="02070309020205020404" pitchFamily="49" charset="0"/>
              </a:rPr>
              <a:t>Task</a:t>
            </a:r>
            <a:r>
              <a:rPr lang="en-US" sz="1400" b="0" dirty="0"/>
              <a:t> does not. It also provides more control than the </a:t>
            </a:r>
            <a:r>
              <a:rPr lang="en-US" sz="1400" b="0" dirty="0">
                <a:latin typeface="Courier New" panose="02070309020205020404" pitchFamily="49" charset="0"/>
                <a:cs typeface="Courier New" panose="02070309020205020404" pitchFamily="49" charset="0"/>
              </a:rPr>
              <a:t>Task</a:t>
            </a:r>
            <a:r>
              <a:rPr lang="en-US" sz="1400" b="0" dirty="0"/>
              <a:t> class</a:t>
            </a:r>
          </a:p>
          <a:p>
            <a:r>
              <a:rPr lang="en-US" sz="1400" b="0" dirty="0">
                <a:latin typeface="Courier New" panose="02070309020205020404" pitchFamily="49" charset="0"/>
                <a:cs typeface="Courier New" panose="02070309020205020404" pitchFamily="49" charset="0"/>
              </a:rPr>
              <a:t>Thread</a:t>
            </a:r>
            <a:r>
              <a:rPr lang="en-US" sz="1400" b="0" dirty="0"/>
              <a:t> should be preferred for any long-running operations, while a </a:t>
            </a:r>
            <a:r>
              <a:rPr lang="en-US" sz="1400" b="0" dirty="0">
                <a:latin typeface="Courier New" panose="02070309020205020404" pitchFamily="49" charset="0"/>
                <a:cs typeface="Courier New" panose="02070309020205020404" pitchFamily="49" charset="0"/>
              </a:rPr>
              <a:t>Task</a:t>
            </a:r>
            <a:r>
              <a:rPr lang="en-US" sz="1400" b="0" dirty="0"/>
              <a:t> should be preferred for any other asynchronous operations</a:t>
            </a:r>
          </a:p>
        </p:txBody>
      </p:sp>
    </p:spTree>
    <p:extLst>
      <p:ext uri="{BB962C8B-B14F-4D97-AF65-F5344CB8AC3E}">
        <p14:creationId xmlns:p14="http://schemas.microsoft.com/office/powerpoint/2010/main" val="259436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49326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Processes, threads, and tasks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threads may have to compete for and also wait for access to shared resources, such as variables, files, and database objects: there are types for managing this that you will see in action later</a:t>
            </a:r>
          </a:p>
          <a:p>
            <a:endParaRPr lang="en-US" sz="1600" b="0" dirty="0"/>
          </a:p>
          <a:p>
            <a:r>
              <a:rPr lang="en-US" sz="1600" b="0" dirty="0"/>
              <a:t>depending on the task, doubling the number of threads (workers) to perform a task does not halve the number of seconds that it will take to complete that task. In fact, it can increase the duration of the task.</a:t>
            </a:r>
          </a:p>
        </p:txBody>
      </p:sp>
      <p:sp>
        <p:nvSpPr>
          <p:cNvPr id="8" name="TextBox 7">
            <a:extLst>
              <a:ext uri="{FF2B5EF4-FFF2-40B4-BE49-F238E27FC236}">
                <a16:creationId xmlns:a16="http://schemas.microsoft.com/office/drawing/2014/main" id="{4450F939-35A8-49F6-9551-51C416E5B02D}"/>
              </a:ext>
            </a:extLst>
          </p:cNvPr>
          <p:cNvSpPr txBox="1"/>
          <p:nvPr/>
        </p:nvSpPr>
        <p:spPr>
          <a:xfrm>
            <a:off x="5848349" y="3746653"/>
            <a:ext cx="6096000" cy="2308324"/>
          </a:xfrm>
          <a:prstGeom prst="rect">
            <a:avLst/>
          </a:prstGeom>
          <a:solidFill>
            <a:srgbClr val="C00000"/>
          </a:solidFill>
          <a:ln>
            <a:noFill/>
          </a:ln>
        </p:spPr>
        <p:txBody>
          <a:bodyPr wrap="square">
            <a:spAutoFit/>
          </a:bodyPr>
          <a:lstStyle/>
          <a:p>
            <a:r>
              <a:rPr lang="en-US" sz="1600" dirty="0">
                <a:latin typeface="Arial" panose="020B0604020202020204" pitchFamily="34" charset="0"/>
                <a:cs typeface="Arial" panose="020B0604020202020204" pitchFamily="34" charset="0"/>
              </a:rPr>
              <a:t>never assume that more threads will improve performance!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run performance tests on a baseline code implementation without multiple threads, and then again on a code implementation with multiple threads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should also perform performance tests in a staging environment that is as close as possible to the production environment</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57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08344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Monitoring performance and resource usage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Evaluating the efficiency of types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1732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before we can improve the performance of any code, we need to be able to monitor its speed and efficiency to record a baseline that we can then measure improvements against</a:t>
            </a:r>
          </a:p>
          <a:p>
            <a:r>
              <a:rPr lang="en-US" sz="1600" b="0" dirty="0"/>
              <a:t>What is the best type to use for a scenario?</a:t>
            </a:r>
          </a:p>
          <a:p>
            <a:r>
              <a:rPr lang="en-US" sz="1600" b="0" dirty="0"/>
              <a:t>to answer this question, we need to carefully consider what we mean by "best", and through this, we should consider the following factors:</a:t>
            </a:r>
          </a:p>
          <a:p>
            <a:pPr marL="285750" indent="-285750">
              <a:buFont typeface="Arial" panose="020B0604020202020204" pitchFamily="34" charset="0"/>
              <a:buChar char="•"/>
            </a:pPr>
            <a:r>
              <a:rPr lang="en-US" sz="1600" b="0" dirty="0"/>
              <a:t>Functionality: checking whether the type provides the features you need</a:t>
            </a:r>
          </a:p>
          <a:p>
            <a:pPr marL="285750" indent="-285750">
              <a:buFont typeface="Arial" panose="020B0604020202020204" pitchFamily="34" charset="0"/>
              <a:buChar char="•"/>
            </a:pPr>
            <a:r>
              <a:rPr lang="en-US" sz="1600" b="0" dirty="0"/>
              <a:t>Memory size: the number of bytes of memory the type takes up</a:t>
            </a:r>
          </a:p>
          <a:p>
            <a:pPr marL="285750" indent="-285750">
              <a:buFont typeface="Arial" panose="020B0604020202020204" pitchFamily="34" charset="0"/>
              <a:buChar char="•"/>
            </a:pPr>
            <a:r>
              <a:rPr lang="en-US" sz="1600" b="0" dirty="0"/>
              <a:t>Performance: how fast the type is</a:t>
            </a:r>
          </a:p>
          <a:p>
            <a:pPr marL="285750" indent="-285750">
              <a:buFont typeface="Arial" panose="020B0604020202020204" pitchFamily="34" charset="0"/>
              <a:buChar char="•"/>
            </a:pPr>
            <a:r>
              <a:rPr lang="en-US" sz="1600" b="0" dirty="0"/>
              <a:t>Future needs: this depends on the changes in requirements and maintainability</a:t>
            </a:r>
          </a:p>
        </p:txBody>
      </p:sp>
    </p:spTree>
    <p:extLst>
      <p:ext uri="{BB962C8B-B14F-4D97-AF65-F5344CB8AC3E}">
        <p14:creationId xmlns:p14="http://schemas.microsoft.com/office/powerpoint/2010/main" val="25772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083443"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Monitoring performance and resource usage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Evaluating the efficiency of types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8782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will be scenarios, such as when storing numbers, where multiple types have the same functionality, so we will need to consider memory and performance to make a choice</a:t>
            </a:r>
          </a:p>
          <a:p>
            <a:pPr marL="285750" indent="-285750">
              <a:buFont typeface="Arial" panose="020B0604020202020204" pitchFamily="34" charset="0"/>
              <a:buChar char="•"/>
            </a:pPr>
            <a:r>
              <a:rPr lang="en-US" sz="1600" b="0" dirty="0"/>
              <a:t>if we need to store millions of numbers, then the best type to use would be the one that requires the fewest bytes of memory</a:t>
            </a:r>
          </a:p>
          <a:p>
            <a:pPr marL="285750" indent="-285750">
              <a:buFont typeface="Arial" panose="020B0604020202020204" pitchFamily="34" charset="0"/>
              <a:buChar char="•"/>
            </a:pPr>
            <a:r>
              <a:rPr lang="en-US" sz="1600" b="0" dirty="0"/>
              <a:t>if we only need to store a few numbers, yet we need to perform lots of calculations on them, then the best type to use would be the one that runs fastest on a specific CPU</a:t>
            </a:r>
          </a:p>
        </p:txBody>
      </p:sp>
      <p:sp>
        <p:nvSpPr>
          <p:cNvPr id="8" name="TextBox 7">
            <a:extLst>
              <a:ext uri="{FF2B5EF4-FFF2-40B4-BE49-F238E27FC236}">
                <a16:creationId xmlns:a16="http://schemas.microsoft.com/office/drawing/2014/main" id="{82F9B82B-24D7-4262-B700-242A6AA1F361}"/>
              </a:ext>
            </a:extLst>
          </p:cNvPr>
          <p:cNvSpPr txBox="1"/>
          <p:nvPr/>
        </p:nvSpPr>
        <p:spPr>
          <a:xfrm>
            <a:off x="5715000" y="3733258"/>
            <a:ext cx="6096000" cy="2554545"/>
          </a:xfrm>
          <a:prstGeom prst="rect">
            <a:avLst/>
          </a:prstGeom>
          <a:solidFill>
            <a:srgbClr val="FF0000"/>
          </a:solidFill>
          <a:ln>
            <a:noFill/>
          </a:ln>
        </p:spPr>
        <p:txBody>
          <a:bodyPr wrap="square">
            <a:spAutoFit/>
          </a:bodyPr>
          <a:lstStyle/>
          <a:p>
            <a:r>
              <a:rPr lang="en-US" sz="1600" dirty="0">
                <a:latin typeface="Arial" panose="020B0604020202020204" pitchFamily="34" charset="0"/>
                <a:cs typeface="Arial" panose="020B0604020202020204" pitchFamily="34" charset="0"/>
              </a:rPr>
              <a:t>there is an important metric that developers often forget: maintenance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is a measure of how much effort another programmer would have to put in to understand and modify your code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you make a nonobvious choice of type without explaining that choice with a helpful documentation, then it might confuse the programmer who comes along later and needs to fix a bug or add a feature</a:t>
            </a:r>
            <a:endParaRPr lang="it-IT"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FC27095-DDF1-4649-89A3-20DB6D491659}"/>
              </a:ext>
            </a:extLst>
          </p:cNvPr>
          <p:cNvSpPr txBox="1"/>
          <p:nvPr/>
        </p:nvSpPr>
        <p:spPr>
          <a:xfrm>
            <a:off x="360937" y="4040506"/>
            <a:ext cx="5083443" cy="181588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today a </a:t>
            </a:r>
            <a:r>
              <a:rPr lang="en-US" sz="1600" dirty="0">
                <a:latin typeface="Courier New" panose="02070309020205020404" pitchFamily="49" charset="0"/>
                <a:cs typeface="Courier New" panose="02070309020205020404" pitchFamily="49" charset="0"/>
              </a:rPr>
              <a:t>short</a:t>
            </a:r>
            <a:r>
              <a:rPr lang="en-US" sz="1600" dirty="0">
                <a:latin typeface="Arial" panose="020B0604020202020204" pitchFamily="34" charset="0"/>
                <a:cs typeface="Arial" panose="020B0604020202020204" pitchFamily="34" charset="0"/>
              </a:rPr>
              <a:t> variable might be the best choice, but it might be an even better choice to use an </a:t>
            </a:r>
            <a:r>
              <a:rPr lang="en-US" sz="1600" dirty="0">
                <a:latin typeface="Courier New" panose="02070309020205020404" pitchFamily="49" charset="0"/>
                <a:cs typeface="Courier New" panose="02070309020205020404" pitchFamily="49" charset="0"/>
              </a:rPr>
              <a:t>int</a:t>
            </a:r>
            <a:r>
              <a:rPr lang="en-US" sz="1600" dirty="0">
                <a:latin typeface="Arial" panose="020B0604020202020204" pitchFamily="34" charset="0"/>
                <a:cs typeface="Arial" panose="020B0604020202020204" pitchFamily="34" charset="0"/>
              </a:rPr>
              <a:t> variable, even though it takes twice as much space in the memory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is because we might need a wider range of values to be stored in the future</a:t>
            </a:r>
          </a:p>
        </p:txBody>
      </p:sp>
    </p:spTree>
    <p:extLst>
      <p:ext uri="{BB962C8B-B14F-4D97-AF65-F5344CB8AC3E}">
        <p14:creationId xmlns:p14="http://schemas.microsoft.com/office/powerpoint/2010/main" val="24461180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6979</TotalTime>
  <Words>4742</Words>
  <Application>Microsoft Office PowerPoint</Application>
  <PresentationFormat>Widescreen</PresentationFormat>
  <Paragraphs>460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443</cp:revision>
  <dcterms:created xsi:type="dcterms:W3CDTF">2022-04-27T20:50:39Z</dcterms:created>
  <dcterms:modified xsi:type="dcterms:W3CDTF">2022-07-11T16:51:06Z</dcterms:modified>
</cp:coreProperties>
</file>