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6" r:id="rId2"/>
    <p:sldId id="418" r:id="rId3"/>
    <p:sldId id="419" r:id="rId4"/>
    <p:sldId id="420" r:id="rId5"/>
    <p:sldId id="421" r:id="rId6"/>
    <p:sldId id="422" r:id="rId7"/>
    <p:sldId id="423" r:id="rId8"/>
    <p:sldId id="424" r:id="rId9"/>
    <p:sldId id="425" r:id="rId10"/>
    <p:sldId id="426" r:id="rId11"/>
    <p:sldId id="427" r:id="rId12"/>
    <p:sldId id="428" r:id="rId13"/>
    <p:sldId id="429" r:id="rId14"/>
    <p:sldId id="430" r:id="rId15"/>
    <p:sldId id="431" r:id="rId16"/>
    <p:sldId id="432" r:id="rId17"/>
    <p:sldId id="433" r:id="rId18"/>
    <p:sldId id="434" r:id="rId19"/>
    <p:sldId id="435" r:id="rId20"/>
    <p:sldId id="436" r:id="rId21"/>
    <p:sldId id="437" r:id="rId22"/>
    <p:sldId id="438" r:id="rId23"/>
    <p:sldId id="439" r:id="rId24"/>
    <p:sldId id="440" r:id="rId25"/>
    <p:sldId id="441" r:id="rId26"/>
    <p:sldId id="442" r:id="rId27"/>
    <p:sldId id="443" r:id="rId28"/>
    <p:sldId id="44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a Natali - External" initials="LN-E" lastIdx="1" clrIdx="0">
    <p:extLst>
      <p:ext uri="{19B8F6BF-5375-455C-9EA6-DF929625EA0E}">
        <p15:presenceInfo xmlns:p15="http://schemas.microsoft.com/office/powerpoint/2012/main" userId="S::natalil@ynap.world::d5bd336a-750e-44f4-9c39-08868a5d49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varScale="1">
        <p:scale>
          <a:sx n="67" d="100"/>
          <a:sy n="67" d="100"/>
        </p:scale>
        <p:origin x="5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7/14/2022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1162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07426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39637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4313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75704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7/14/2022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19644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7/14/2022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669928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29555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601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0767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535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287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7/14/2022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0417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7/14/2022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0511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7/14/2022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5608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8554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6011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2345051-2045-45DA-935E-2E3CA1A69ADC}" type="datetimeFigureOut">
              <a:rPr lang="en-US" smtClean="0"/>
              <a:t>7/14/2022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9873857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tnetnew.azurewebsites.net/"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63378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 Language</a:t>
            </a:r>
          </a:p>
        </p:txBody>
      </p:sp>
      <p:sp>
        <p:nvSpPr>
          <p:cNvPr id="7" name="TextBox 6">
            <a:extLst>
              <a:ext uri="{FF2B5EF4-FFF2-40B4-BE49-F238E27FC236}">
                <a16:creationId xmlns:a16="http://schemas.microsoft.com/office/drawing/2014/main" id="{45DDE18D-9544-4708-8626-B70B76ED6EA2}"/>
              </a:ext>
            </a:extLst>
          </p:cNvPr>
          <p:cNvSpPr txBox="1"/>
          <p:nvPr/>
        </p:nvSpPr>
        <p:spPr>
          <a:xfrm>
            <a:off x="815003" y="1452899"/>
            <a:ext cx="6581738" cy="2185214"/>
          </a:xfrm>
          <a:prstGeom prst="rect">
            <a:avLst/>
          </a:prstGeom>
          <a:noFill/>
        </p:spPr>
        <p:txBody>
          <a:bodyPr wrap="none" rtlCol="0">
            <a:spAutoFit/>
          </a:bodyPr>
          <a:lstStyle/>
          <a:p>
            <a:pPr algn="l"/>
            <a:r>
              <a:rPr lang="en-US" sz="2800" b="1" i="0" dirty="0">
                <a:effectLst/>
                <a:latin typeface="Arial" panose="020B0604020202020204" pitchFamily="34" charset="0"/>
                <a:cs typeface="Arial" panose="020B0604020202020204" pitchFamily="34" charset="0"/>
              </a:rPr>
              <a:t>Practical Applications of C# and .NET</a:t>
            </a:r>
          </a:p>
          <a:p>
            <a:pPr algn="l"/>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Understanding app models for C# and .NET</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New features in ASP.NET Core</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Structuring projects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Using other project templates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Building an entity data model for Northwind</a:t>
            </a:r>
          </a:p>
        </p:txBody>
      </p:sp>
    </p:spTree>
    <p:extLst>
      <p:ext uri="{BB962C8B-B14F-4D97-AF65-F5344CB8AC3E}">
        <p14:creationId xmlns:p14="http://schemas.microsoft.com/office/powerpoint/2010/main" val="8749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95520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Understanding app models for C# and .NET</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a:latin typeface="Arial" panose="020B0604020202020204" pitchFamily="34" charset="0"/>
                <a:cs typeface="Arial" panose="020B0604020202020204" pitchFamily="34" charset="0"/>
              </a:rPr>
              <a:t>Building web and other services</a:t>
            </a:r>
            <a:endParaRPr lang="en-US"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417088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as well as web services that use HTTP as the underlying communication technology and the design principles of the API, services use also other technologies and design philosophies, like:</a:t>
            </a:r>
          </a:p>
          <a:p>
            <a:r>
              <a:rPr lang="en-US" sz="1600" b="0" dirty="0" err="1"/>
              <a:t>gRPC</a:t>
            </a:r>
            <a:r>
              <a:rPr lang="en-US" sz="1600" b="0" dirty="0"/>
              <a:t> for building highly efficient and performant services with support for almost any platform.</a:t>
            </a:r>
          </a:p>
          <a:p>
            <a:r>
              <a:rPr lang="en-US" sz="1600" b="0" dirty="0" err="1"/>
              <a:t>SignalR</a:t>
            </a:r>
            <a:r>
              <a:rPr lang="en-US" sz="1600" b="0" dirty="0"/>
              <a:t> for building real-time communications between components</a:t>
            </a:r>
          </a:p>
          <a:p>
            <a:r>
              <a:rPr lang="en-US" sz="1600" b="0" dirty="0"/>
              <a:t>OData for wrapping Entity Framework Core and other data models with a web API</a:t>
            </a:r>
          </a:p>
          <a:p>
            <a:r>
              <a:rPr lang="en-US" sz="1600" b="0" dirty="0" err="1"/>
              <a:t>GraphQL</a:t>
            </a:r>
            <a:r>
              <a:rPr lang="en-US" sz="1600" b="0" dirty="0"/>
              <a:t> for letting the client control what data is retrieved across multiple data sources</a:t>
            </a:r>
          </a:p>
          <a:p>
            <a:r>
              <a:rPr lang="en-US" sz="1600" b="0" dirty="0"/>
              <a:t>Azure Functions (Lambda Functions in AWS) for hosting serverless </a:t>
            </a:r>
            <a:r>
              <a:rPr lang="en-US" sz="1600" b="0" dirty="0" err="1"/>
              <a:t>nanoservices</a:t>
            </a:r>
            <a:r>
              <a:rPr lang="en-US" sz="1600" b="0" dirty="0"/>
              <a:t> in the cloud</a:t>
            </a:r>
          </a:p>
        </p:txBody>
      </p:sp>
    </p:spTree>
    <p:extLst>
      <p:ext uri="{BB962C8B-B14F-4D97-AF65-F5344CB8AC3E}">
        <p14:creationId xmlns:p14="http://schemas.microsoft.com/office/powerpoint/2010/main" val="578728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95520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Understanding app models for C# and .NET</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Building mobile and desktop apps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558665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There are two major mobile platforms: Apple's iOS and Google's Android, each with its own programming languages and platform APIs</a:t>
            </a:r>
          </a:p>
          <a:p>
            <a:r>
              <a:rPr lang="en-US" sz="1600" b="0" dirty="0"/>
              <a:t>There are also two major desktop platforms: Apple's macOS and Microsoft's Windows, each with its own programming languages and platform APIs, as shown in the following list:</a:t>
            </a:r>
          </a:p>
          <a:p>
            <a:pPr marL="285750" indent="-285750">
              <a:buFont typeface="Arial" panose="020B0604020202020204" pitchFamily="34" charset="0"/>
              <a:buChar char="•"/>
            </a:pPr>
            <a:r>
              <a:rPr lang="en-US" sz="1600" b="0" dirty="0"/>
              <a:t>iOS: Objective C or Swift and </a:t>
            </a:r>
            <a:r>
              <a:rPr lang="en-US" sz="1600" b="0" dirty="0" err="1"/>
              <a:t>UIkit</a:t>
            </a:r>
            <a:r>
              <a:rPr lang="en-US" sz="1600" b="0" dirty="0"/>
              <a:t>.</a:t>
            </a:r>
          </a:p>
          <a:p>
            <a:pPr marL="285750" indent="-285750">
              <a:buFont typeface="Arial" panose="020B0604020202020204" pitchFamily="34" charset="0"/>
              <a:buChar char="•"/>
            </a:pPr>
            <a:r>
              <a:rPr lang="en-US" sz="1600" b="0" dirty="0"/>
              <a:t>Android: Java or Kotlin and the Android API.</a:t>
            </a:r>
          </a:p>
          <a:p>
            <a:pPr marL="285750" indent="-285750">
              <a:buFont typeface="Arial" panose="020B0604020202020204" pitchFamily="34" charset="0"/>
              <a:buChar char="•"/>
            </a:pPr>
            <a:r>
              <a:rPr lang="en-US" sz="1600" b="0" dirty="0"/>
              <a:t>macOS: Objective C or Swift and </a:t>
            </a:r>
            <a:r>
              <a:rPr lang="en-US" sz="1600" b="0" dirty="0" err="1"/>
              <a:t>AppKit</a:t>
            </a:r>
            <a:r>
              <a:rPr lang="en-US" sz="1600" b="0" dirty="0"/>
              <a:t> or Catalyst.</a:t>
            </a:r>
          </a:p>
          <a:p>
            <a:pPr marL="285750" indent="-285750">
              <a:buFont typeface="Arial" panose="020B0604020202020204" pitchFamily="34" charset="0"/>
              <a:buChar char="•"/>
            </a:pPr>
            <a:r>
              <a:rPr lang="en-US" sz="1600" b="0" dirty="0"/>
              <a:t>Windows: C, C++, or many other languages and the Win32 API or Windows App SDK</a:t>
            </a:r>
          </a:p>
          <a:p>
            <a:r>
              <a:rPr lang="en-US" sz="1600" b="0" dirty="0"/>
              <a:t>Cross-platform mobile and desktop apps can be built once for the .NET Multi-platform App User Interfaces (MAUI) platform, and then can run on many mobile and desktop platforms</a:t>
            </a:r>
          </a:p>
        </p:txBody>
      </p:sp>
    </p:spTree>
    <p:extLst>
      <p:ext uri="{BB962C8B-B14F-4D97-AF65-F5344CB8AC3E}">
        <p14:creationId xmlns:p14="http://schemas.microsoft.com/office/powerpoint/2010/main" val="2026705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95520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Understanding app models for C# and .NET</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Building mobile and desktop apps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312444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.NET MAUI makes it easy to develop those apps by sharing user interface components as well as business logic</a:t>
            </a:r>
          </a:p>
          <a:p>
            <a:r>
              <a:rPr lang="en-US" sz="1600" b="0" dirty="0"/>
              <a:t>they can target the same .NET APIs as used by console apps, websites, and web services</a:t>
            </a:r>
          </a:p>
          <a:p>
            <a:r>
              <a:rPr lang="en-US" sz="1600" b="0" dirty="0"/>
              <a:t>the app will be executed by the Mono runtime on mobile devices and the </a:t>
            </a:r>
            <a:r>
              <a:rPr lang="en-US" sz="1600" b="0" dirty="0" err="1"/>
              <a:t>CoreCLR</a:t>
            </a:r>
            <a:r>
              <a:rPr lang="en-US" sz="1600" b="0" dirty="0"/>
              <a:t> runtime on desktop devices</a:t>
            </a:r>
          </a:p>
          <a:p>
            <a:r>
              <a:rPr lang="en-US" sz="1600" b="0" dirty="0"/>
              <a:t>the Mono runtime is better optimized for mobile devices compared to the normal .NET </a:t>
            </a:r>
            <a:r>
              <a:rPr lang="en-US" sz="1600" b="0" dirty="0" err="1"/>
              <a:t>CoreCLR</a:t>
            </a:r>
            <a:r>
              <a:rPr lang="en-US" sz="1600" b="0" dirty="0"/>
              <a:t> runtime</a:t>
            </a:r>
          </a:p>
          <a:p>
            <a:r>
              <a:rPr lang="en-US" sz="1600" b="0" dirty="0" err="1"/>
              <a:t>Blazor</a:t>
            </a:r>
            <a:r>
              <a:rPr lang="en-US" sz="1600" b="0" dirty="0"/>
              <a:t> </a:t>
            </a:r>
            <a:r>
              <a:rPr lang="en-US" sz="1600" b="0" dirty="0" err="1"/>
              <a:t>WebAssembly</a:t>
            </a:r>
            <a:r>
              <a:rPr lang="en-US" sz="1600" b="0" dirty="0"/>
              <a:t> also uses the Mono runtime because like a mobile app, it is resource constrained</a:t>
            </a:r>
          </a:p>
        </p:txBody>
      </p:sp>
    </p:spTree>
    <p:extLst>
      <p:ext uri="{BB962C8B-B14F-4D97-AF65-F5344CB8AC3E}">
        <p14:creationId xmlns:p14="http://schemas.microsoft.com/office/powerpoint/2010/main" val="1432944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95520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Understanding app models for C# and .NET</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Building mobile and desktop apps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250889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the apps can exist on their own, but they usually call services to provide an experience that spans across all your computing devices, from servers and laptops to phones and gaming systems</a:t>
            </a:r>
          </a:p>
          <a:p>
            <a:endParaRPr lang="en-US" sz="1600" b="0" dirty="0"/>
          </a:p>
          <a:p>
            <a:r>
              <a:rPr lang="en-US" sz="1600" b="0" dirty="0"/>
              <a:t>future updates to .NET MAUI will support existing MVVM and XAML patterns as well as ones like Model-View-Update (MVU) with C#, which is like Apple's Swift UI.</a:t>
            </a:r>
          </a:p>
        </p:txBody>
      </p:sp>
    </p:spTree>
    <p:extLst>
      <p:ext uri="{BB962C8B-B14F-4D97-AF65-F5344CB8AC3E}">
        <p14:creationId xmlns:p14="http://schemas.microsoft.com/office/powerpoint/2010/main" val="738639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506216"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New features in ASP.NET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New features in ASP.NET Core</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244733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over the past few years, Microsoft has rapidly expanded the capabilities of ASP.NET Core</a:t>
            </a:r>
          </a:p>
          <a:p>
            <a:r>
              <a:rPr lang="en-US" sz="1600" b="0" dirty="0"/>
              <a:t>you should note which .NET platforms are supported, as shown in the following list:</a:t>
            </a:r>
          </a:p>
          <a:p>
            <a:pPr marL="285750" indent="-285750">
              <a:buFont typeface="Arial" panose="020B0604020202020204" pitchFamily="34" charset="0"/>
              <a:buChar char="•"/>
            </a:pPr>
            <a:r>
              <a:rPr lang="en-US" sz="1600" b="0" dirty="0"/>
              <a:t>ASP.NET Core 1.0 to 2.2 runs on either .NET Core or .NET Framework.</a:t>
            </a:r>
          </a:p>
          <a:p>
            <a:pPr marL="285750" indent="-285750">
              <a:buFont typeface="Arial" panose="020B0604020202020204" pitchFamily="34" charset="0"/>
              <a:buChar char="•"/>
            </a:pPr>
            <a:r>
              <a:rPr lang="en-US" sz="1600" b="0" dirty="0"/>
              <a:t>ASP.NET Core 3.0 or later only runs on .NET Core 3.0 or later.</a:t>
            </a:r>
          </a:p>
        </p:txBody>
      </p:sp>
    </p:spTree>
    <p:extLst>
      <p:ext uri="{BB962C8B-B14F-4D97-AF65-F5344CB8AC3E}">
        <p14:creationId xmlns:p14="http://schemas.microsoft.com/office/powerpoint/2010/main" val="720333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506216"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New features in ASP.NET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New features in ASP.NET Core</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497110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marL="285750" indent="-285750">
              <a:buFont typeface="Arial" panose="020B0604020202020204" pitchFamily="34" charset="0"/>
              <a:buChar char="•"/>
            </a:pPr>
            <a:r>
              <a:rPr lang="en-US" sz="1600" b="0" dirty="0"/>
              <a:t>ASP.NET Core 1.0 was released in June 2016 and focused on implementing a minimum API suitable for building modern cross-platform web apps and services for Windows, macOS, and Linux</a:t>
            </a:r>
          </a:p>
          <a:p>
            <a:pPr marL="285750" indent="-285750">
              <a:buFont typeface="Arial" panose="020B0604020202020204" pitchFamily="34" charset="0"/>
              <a:buChar char="•"/>
            </a:pPr>
            <a:endParaRPr lang="en-US" sz="1600" b="0" dirty="0"/>
          </a:p>
          <a:p>
            <a:pPr marL="285750" indent="-285750">
              <a:buFont typeface="Arial" panose="020B0604020202020204" pitchFamily="34" charset="0"/>
              <a:buChar char="•"/>
            </a:pPr>
            <a:r>
              <a:rPr lang="en-US" sz="1600" b="0" dirty="0"/>
              <a:t>ASP.NET Core 1.1 was released in November 2016 and focused on bug fixes and general improvements to features and performance</a:t>
            </a:r>
          </a:p>
          <a:p>
            <a:pPr marL="285750" indent="-285750">
              <a:buFont typeface="Arial" panose="020B0604020202020204" pitchFamily="34" charset="0"/>
              <a:buChar char="•"/>
            </a:pPr>
            <a:endParaRPr lang="en-US" sz="1600" b="0" dirty="0"/>
          </a:p>
          <a:p>
            <a:pPr marL="285750" indent="-285750">
              <a:buFont typeface="Arial" panose="020B0604020202020204" pitchFamily="34" charset="0"/>
              <a:buChar char="•"/>
            </a:pPr>
            <a:r>
              <a:rPr lang="en-US" sz="1600" b="0" dirty="0"/>
              <a:t>ASP.NET Core 2.0 was released in August 2017 and focused on adding new features such as Razor Pages, bundling assemblies into a </a:t>
            </a:r>
            <a:r>
              <a:rPr lang="en-US" sz="1600" b="0" dirty="0" err="1"/>
              <a:t>Microsoft.AspNetCore.All</a:t>
            </a:r>
            <a:r>
              <a:rPr lang="en-US" sz="1600" b="0" dirty="0"/>
              <a:t> metapackage, targeting .NET Standard 2.0, providing a new authentication model, and performance improvements - the biggest new features introduced with ASP.NET Core 2.0 are ASP.NET Core Razor Pages, and ASP.NET Core OData support</a:t>
            </a:r>
          </a:p>
        </p:txBody>
      </p:sp>
    </p:spTree>
    <p:extLst>
      <p:ext uri="{BB962C8B-B14F-4D97-AF65-F5344CB8AC3E}">
        <p14:creationId xmlns:p14="http://schemas.microsoft.com/office/powerpoint/2010/main" val="826979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506216"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New features in ASP.NET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New features in ASP.NET Core</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4124206"/>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marL="285750" indent="-285750">
              <a:buFont typeface="Arial" panose="020B0604020202020204" pitchFamily="34" charset="0"/>
              <a:buChar char="•"/>
            </a:pPr>
            <a:r>
              <a:rPr lang="en-US" sz="1600" b="0" dirty="0"/>
              <a:t>ASP.NET Core 2.1 was released in May 2018 and was a Long Term Support (LTS) release, meaning it was supported for three years until August 21, 2021 (LTS designation was not officially assigned to it until August 2018 with version 2.1.3).</a:t>
            </a:r>
            <a:br>
              <a:rPr lang="en-US" sz="1600" b="0" dirty="0"/>
            </a:br>
            <a:r>
              <a:rPr lang="en-US" sz="1600" b="0" dirty="0"/>
              <a:t>It focused on adding new features such as </a:t>
            </a:r>
          </a:p>
          <a:p>
            <a:pPr marL="742950" lvl="1" indent="-285750">
              <a:lnSpc>
                <a:spcPct val="150000"/>
              </a:lnSpc>
              <a:buFont typeface="Courier New" panose="02070309020205020404" pitchFamily="49" charset="0"/>
              <a:buChar char="o"/>
            </a:pPr>
            <a:r>
              <a:rPr lang="en-US" sz="1600" b="0" dirty="0">
                <a:latin typeface="Arial" panose="020B0604020202020204" pitchFamily="34" charset="0"/>
                <a:cs typeface="Arial" panose="020B0604020202020204" pitchFamily="34" charset="0"/>
              </a:rPr>
              <a:t>ASP.NET Core </a:t>
            </a:r>
            <a:r>
              <a:rPr lang="en-US" sz="1600" b="0" dirty="0" err="1">
                <a:latin typeface="Arial" panose="020B0604020202020204" pitchFamily="34" charset="0"/>
                <a:cs typeface="Arial" panose="020B0604020202020204" pitchFamily="34" charset="0"/>
              </a:rPr>
              <a:t>SignalR</a:t>
            </a:r>
            <a:r>
              <a:rPr lang="en-US" sz="1600" b="0" dirty="0">
                <a:latin typeface="Arial" panose="020B0604020202020204" pitchFamily="34" charset="0"/>
                <a:cs typeface="Arial" panose="020B0604020202020204" pitchFamily="34" charset="0"/>
              </a:rPr>
              <a:t> for real-time communication</a:t>
            </a:r>
          </a:p>
          <a:p>
            <a:pPr marL="742950" lvl="1" indent="-285750">
              <a:lnSpc>
                <a:spcPct val="150000"/>
              </a:lnSpc>
              <a:buFont typeface="Courier New" panose="02070309020205020404" pitchFamily="49" charset="0"/>
              <a:buChar char="o"/>
            </a:pPr>
            <a:r>
              <a:rPr lang="en-US" sz="1600" b="0" dirty="0">
                <a:latin typeface="Arial" panose="020B0604020202020204" pitchFamily="34" charset="0"/>
                <a:cs typeface="Arial" panose="020B0604020202020204" pitchFamily="34" charset="0"/>
              </a:rPr>
              <a:t>Razor class libraries for reusing web components</a:t>
            </a:r>
          </a:p>
          <a:p>
            <a:pPr marL="742950" lvl="1" indent="-285750">
              <a:lnSpc>
                <a:spcPct val="150000"/>
              </a:lnSpc>
              <a:buFont typeface="Courier New" panose="02070309020205020404" pitchFamily="49" charset="0"/>
              <a:buChar char="o"/>
            </a:pPr>
            <a:r>
              <a:rPr lang="en-US" sz="1600" b="0" dirty="0">
                <a:latin typeface="Arial" panose="020B0604020202020204" pitchFamily="34" charset="0"/>
                <a:cs typeface="Arial" panose="020B0604020202020204" pitchFamily="34" charset="0"/>
              </a:rPr>
              <a:t>ASP.NET Core Identity for authentication</a:t>
            </a:r>
          </a:p>
          <a:p>
            <a:pPr marL="742950" lvl="1" indent="-285750">
              <a:lnSpc>
                <a:spcPct val="150000"/>
              </a:lnSpc>
              <a:buFont typeface="Courier New" panose="02070309020205020404" pitchFamily="49" charset="0"/>
              <a:buChar char="o"/>
            </a:pPr>
            <a:r>
              <a:rPr lang="en-US" sz="1600" b="0" dirty="0">
                <a:latin typeface="Arial" panose="020B0604020202020204" pitchFamily="34" charset="0"/>
                <a:cs typeface="Arial" panose="020B0604020202020204" pitchFamily="34" charset="0"/>
              </a:rPr>
              <a:t>better support for HTTPS and the European Union's General Data Protection Regulation (GDPR)</a:t>
            </a:r>
          </a:p>
          <a:p>
            <a:pPr marL="742950" lvl="1" indent="-285750">
              <a:lnSpc>
                <a:spcPct val="150000"/>
              </a:lnSpc>
              <a:buFont typeface="Courier New" panose="02070309020205020404" pitchFamily="49" charset="0"/>
              <a:buChar char="o"/>
            </a:pPr>
            <a:r>
              <a:rPr lang="en-US" sz="1600" dirty="0">
                <a:latin typeface="Arial" panose="020B0604020202020204" pitchFamily="34" charset="0"/>
                <a:cs typeface="Arial" panose="020B0604020202020204" pitchFamily="34" charset="0"/>
              </a:rPr>
              <a:t>i</a:t>
            </a:r>
            <a:r>
              <a:rPr lang="en-US" sz="1600" b="0" dirty="0">
                <a:latin typeface="Arial" panose="020B0604020202020204" pitchFamily="34" charset="0"/>
                <a:cs typeface="Arial" panose="020B0604020202020204" pitchFamily="34" charset="0"/>
              </a:rPr>
              <a:t>dentity UI library and scaffolding</a:t>
            </a:r>
          </a:p>
          <a:p>
            <a:pPr marL="742950" lvl="1" indent="-285750">
              <a:lnSpc>
                <a:spcPct val="150000"/>
              </a:lnSpc>
              <a:buFont typeface="Courier New" panose="02070309020205020404" pitchFamily="49" charset="0"/>
              <a:buChar char="o"/>
            </a:pPr>
            <a:r>
              <a:rPr lang="en-US" sz="1600" b="0" dirty="0">
                <a:latin typeface="Arial" panose="020B0604020202020204" pitchFamily="34" charset="0"/>
                <a:cs typeface="Arial" panose="020B0604020202020204" pitchFamily="34" charset="0"/>
              </a:rPr>
              <a:t>integration tests</a:t>
            </a:r>
          </a:p>
          <a:p>
            <a:pPr marL="742950" lvl="1" indent="-285750">
              <a:lnSpc>
                <a:spcPct val="150000"/>
              </a:lnSpc>
              <a:buFont typeface="Courier New" panose="02070309020205020404" pitchFamily="49" charset="0"/>
              <a:buChar char="o"/>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ApiController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ActionResult</a:t>
            </a:r>
            <a:r>
              <a:rPr lang="en-US" sz="1600" dirty="0">
                <a:latin typeface="Courier New" panose="02070309020205020404" pitchFamily="49" charset="0"/>
                <a:cs typeface="Courier New" panose="02070309020205020404" pitchFamily="49" charset="0"/>
              </a:rPr>
              <a:t>&lt;T&gt;</a:t>
            </a:r>
          </a:p>
          <a:p>
            <a:pPr marL="742950" lvl="1" indent="-285750">
              <a:lnSpc>
                <a:spcPct val="150000"/>
              </a:lnSpc>
              <a:buFont typeface="Courier New" panose="02070309020205020404" pitchFamily="49" charset="0"/>
              <a:buChar char="o"/>
            </a:pPr>
            <a:r>
              <a:rPr lang="en-US" sz="1600" b="0" dirty="0" err="1">
                <a:latin typeface="Courier New" panose="02070309020205020404" pitchFamily="49" charset="0"/>
                <a:cs typeface="Courier New" panose="02070309020205020404" pitchFamily="49" charset="0"/>
              </a:rPr>
              <a:t>IHttpClientFactory</a:t>
            </a:r>
            <a:endParaRPr lang="en-US" sz="16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60000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506216"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New features in ASP.NET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New features in ASP.NET Core</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300133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marL="285750" indent="-285750">
              <a:buFont typeface="Arial" panose="020B0604020202020204" pitchFamily="34" charset="0"/>
              <a:buChar char="•"/>
            </a:pPr>
            <a:r>
              <a:rPr lang="en-US" sz="1600" b="0" dirty="0"/>
              <a:t>ASP.NET Core 2.2 was released in December 2018 and focused on improving the building of RESTful HTTP APIs, updating the project templates to Bootstrap 4 and Angular 6, an optimized configuration for hosting in Azure, and performance improvements, including</a:t>
            </a:r>
            <a:endParaRPr lang="en-US" sz="1600" b="0" dirty="0">
              <a:latin typeface="Arial" panose="020B0604020202020204" pitchFamily="34" charset="0"/>
              <a:cs typeface="Arial" panose="020B0604020202020204" pitchFamily="34" charset="0"/>
            </a:endParaRPr>
          </a:p>
          <a:p>
            <a:pPr marL="742950" lvl="1" indent="-285750">
              <a:lnSpc>
                <a:spcPct val="150000"/>
              </a:lnSpc>
              <a:buFont typeface="Courier New" panose="02070309020205020404" pitchFamily="49" charset="0"/>
              <a:buChar char="o"/>
            </a:pPr>
            <a:r>
              <a:rPr lang="en-US" sz="1600" b="0" dirty="0">
                <a:latin typeface="Arial" panose="020B0604020202020204" pitchFamily="34" charset="0"/>
                <a:cs typeface="Arial" panose="020B0604020202020204" pitchFamily="34" charset="0"/>
              </a:rPr>
              <a:t>HTTP/2 in Kestrel</a:t>
            </a:r>
            <a:endParaRPr lang="en-US" sz="1600" dirty="0">
              <a:latin typeface="Arial" panose="020B0604020202020204" pitchFamily="34" charset="0"/>
              <a:cs typeface="Arial" panose="020B0604020202020204" pitchFamily="34" charset="0"/>
            </a:endParaRPr>
          </a:p>
          <a:p>
            <a:pPr marL="742950" lvl="1" indent="-285750">
              <a:lnSpc>
                <a:spcPct val="150000"/>
              </a:lnSpc>
              <a:buFont typeface="Courier New" panose="02070309020205020404" pitchFamily="49" charset="0"/>
              <a:buChar char="o"/>
            </a:pPr>
            <a:r>
              <a:rPr lang="en-US" sz="1600" b="0" dirty="0">
                <a:latin typeface="Arial" panose="020B0604020202020204" pitchFamily="34" charset="0"/>
                <a:cs typeface="Arial" panose="020B0604020202020204" pitchFamily="34" charset="0"/>
              </a:rPr>
              <a:t>In-process hosting model</a:t>
            </a:r>
          </a:p>
          <a:p>
            <a:pPr marL="742950" lvl="1" indent="-285750">
              <a:lnSpc>
                <a:spcPct val="150000"/>
              </a:lnSpc>
              <a:buFont typeface="Courier New" panose="02070309020205020404" pitchFamily="49" charset="0"/>
              <a:buChar char="o"/>
            </a:pPr>
            <a:r>
              <a:rPr lang="en-US" sz="1600" dirty="0">
                <a:latin typeface="Arial" panose="020B0604020202020204" pitchFamily="34" charset="0"/>
                <a:cs typeface="Arial" panose="020B0604020202020204" pitchFamily="34" charset="0"/>
              </a:rPr>
              <a:t>Endpoint routing</a:t>
            </a:r>
          </a:p>
          <a:p>
            <a:pPr marL="742950" lvl="1" indent="-285750">
              <a:lnSpc>
                <a:spcPct val="150000"/>
              </a:lnSpc>
              <a:buFont typeface="Courier New" panose="02070309020205020404" pitchFamily="49" charset="0"/>
              <a:buChar char="o"/>
            </a:pPr>
            <a:r>
              <a:rPr lang="en-US" sz="1600" b="0" dirty="0">
                <a:latin typeface="Arial" panose="020B0604020202020204" pitchFamily="34" charset="0"/>
                <a:cs typeface="Arial" panose="020B0604020202020204" pitchFamily="34" charset="0"/>
              </a:rPr>
              <a:t>Health check API</a:t>
            </a:r>
          </a:p>
          <a:p>
            <a:pPr marL="742950" lvl="1" indent="-285750">
              <a:lnSpc>
                <a:spcPct val="150000"/>
              </a:lnSpc>
              <a:buFont typeface="Courier New" panose="02070309020205020404" pitchFamily="49" charset="0"/>
              <a:buChar char="o"/>
            </a:pPr>
            <a:r>
              <a:rPr lang="en-US" sz="1600" dirty="0">
                <a:latin typeface="Arial" panose="020B0604020202020204" pitchFamily="34" charset="0"/>
                <a:cs typeface="Arial" panose="020B0604020202020204" pitchFamily="34" charset="0"/>
              </a:rPr>
              <a:t>Open API Analyzers</a:t>
            </a:r>
            <a:endParaRPr lang="en-US" sz="16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88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506216"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New features in ASP.NET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New features in ASP.NET Core</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472488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marL="285750" indent="-285750">
              <a:buFont typeface="Arial" panose="020B0604020202020204" pitchFamily="34" charset="0"/>
              <a:buChar char="•"/>
            </a:pPr>
            <a:r>
              <a:rPr lang="en-US" sz="1600" b="0" dirty="0"/>
              <a:t>ASP.NET Core 3.0 was released in September 2019 and focused on fully leveraging .NET Core 3.0 and .NET Standard 2.1, which meant it could not support .NET Framework, and it added useful refinements, including</a:t>
            </a:r>
            <a:endParaRPr lang="en-US" sz="1600" dirty="0">
              <a:latin typeface="Arial" panose="020B0604020202020204" pitchFamily="34" charset="0"/>
              <a:cs typeface="Arial" panose="020B0604020202020204" pitchFamily="34" charset="0"/>
            </a:endParaRPr>
          </a:p>
          <a:p>
            <a:pPr marL="742950" lvl="1" indent="-285750">
              <a:lnSpc>
                <a:spcPct val="150000"/>
              </a:lnSpc>
              <a:buFont typeface="Courier New" panose="02070309020205020404" pitchFamily="49" charset="0"/>
              <a:buChar char="o"/>
            </a:pPr>
            <a:r>
              <a:rPr lang="en-US" sz="1600" b="0" dirty="0">
                <a:latin typeface="Arial" panose="020B0604020202020204" pitchFamily="34" charset="0"/>
                <a:cs typeface="Arial" panose="020B0604020202020204" pitchFamily="34" charset="0"/>
              </a:rPr>
              <a:t>Static assets in Razor class libraries</a:t>
            </a:r>
          </a:p>
          <a:p>
            <a:pPr marL="742950" lvl="1" indent="-285750">
              <a:lnSpc>
                <a:spcPct val="150000"/>
              </a:lnSpc>
              <a:buFont typeface="Courier New" panose="02070309020205020404" pitchFamily="49" charset="0"/>
              <a:buChar char="o"/>
            </a:pPr>
            <a:r>
              <a:rPr lang="en-US" sz="1600" b="0" dirty="0">
                <a:latin typeface="Arial" panose="020B0604020202020204" pitchFamily="34" charset="0"/>
                <a:cs typeface="Arial" panose="020B0604020202020204" pitchFamily="34" charset="0"/>
              </a:rPr>
              <a:t>New options for MVC service registration</a:t>
            </a:r>
          </a:p>
          <a:p>
            <a:pPr marL="742950" lvl="1" indent="-285750">
              <a:lnSpc>
                <a:spcPct val="150000"/>
              </a:lnSpc>
              <a:buFont typeface="Courier New" panose="02070309020205020404" pitchFamily="49" charset="0"/>
              <a:buChar char="o"/>
            </a:pPr>
            <a:r>
              <a:rPr lang="en-US" sz="1600" b="0" dirty="0">
                <a:latin typeface="Arial" panose="020B0604020202020204" pitchFamily="34" charset="0"/>
                <a:cs typeface="Arial" panose="020B0604020202020204" pitchFamily="34" charset="0"/>
              </a:rPr>
              <a:t>ASP.NET Core </a:t>
            </a:r>
            <a:r>
              <a:rPr lang="en-US" sz="1600" b="0" dirty="0" err="1">
                <a:latin typeface="Arial" panose="020B0604020202020204" pitchFamily="34" charset="0"/>
                <a:cs typeface="Arial" panose="020B0604020202020204" pitchFamily="34" charset="0"/>
              </a:rPr>
              <a:t>gRPC</a:t>
            </a:r>
            <a:endParaRPr lang="en-US" sz="1600" b="0" dirty="0">
              <a:latin typeface="Arial" panose="020B0604020202020204" pitchFamily="34" charset="0"/>
              <a:cs typeface="Arial" panose="020B0604020202020204" pitchFamily="34" charset="0"/>
            </a:endParaRPr>
          </a:p>
          <a:p>
            <a:pPr marL="742950" lvl="1" indent="-285750">
              <a:lnSpc>
                <a:spcPct val="150000"/>
              </a:lnSpc>
              <a:buFont typeface="Courier New" panose="02070309020205020404" pitchFamily="49" charset="0"/>
              <a:buChar char="o"/>
            </a:pPr>
            <a:r>
              <a:rPr lang="en-US" sz="1600" b="0" dirty="0" err="1">
                <a:latin typeface="Arial" panose="020B0604020202020204" pitchFamily="34" charset="0"/>
                <a:cs typeface="Arial" panose="020B0604020202020204" pitchFamily="34" charset="0"/>
              </a:rPr>
              <a:t>Blazor</a:t>
            </a:r>
            <a:r>
              <a:rPr lang="en-US" sz="1600" b="0" dirty="0">
                <a:latin typeface="Arial" panose="020B0604020202020204" pitchFamily="34" charset="0"/>
                <a:cs typeface="Arial" panose="020B0604020202020204" pitchFamily="34" charset="0"/>
              </a:rPr>
              <a:t> Server</a:t>
            </a:r>
          </a:p>
          <a:p>
            <a:pPr marL="285750" indent="-285750">
              <a:buFont typeface="Arial" panose="020B0604020202020204" pitchFamily="34" charset="0"/>
              <a:buChar char="•"/>
            </a:pPr>
            <a:r>
              <a:rPr lang="en-US" sz="1600" b="0" dirty="0">
                <a:latin typeface="Arial" panose="020B0604020202020204" pitchFamily="34" charset="0"/>
                <a:cs typeface="Arial" panose="020B0604020202020204" pitchFamily="34" charset="0"/>
              </a:rPr>
              <a:t>ASP.NET Core 3.1 was released in December 2019 and is an LTS release, meaning it will be supported until December 3, 2022. It focused on refinements like partial class support for Razor components and a new </a:t>
            </a:r>
            <a:r>
              <a:rPr lang="en-US" sz="1600" b="0" dirty="0">
                <a:latin typeface="Courier New" panose="02070309020205020404" pitchFamily="49" charset="0"/>
                <a:cs typeface="Courier New" panose="02070309020205020404" pitchFamily="49" charset="0"/>
              </a:rPr>
              <a:t>&lt;component&gt; </a:t>
            </a:r>
            <a:r>
              <a:rPr lang="en-US" sz="1600" b="0" dirty="0">
                <a:latin typeface="Arial" panose="020B0604020202020204" pitchFamily="34" charset="0"/>
                <a:cs typeface="Arial" panose="020B0604020202020204" pitchFamily="34" charset="0"/>
              </a:rPr>
              <a:t>tag helper</a:t>
            </a:r>
          </a:p>
          <a:p>
            <a:pPr marL="285750" indent="-285750">
              <a:buFont typeface="Arial" panose="020B0604020202020204" pitchFamily="34" charset="0"/>
              <a:buChar char="•"/>
            </a:pPr>
            <a:r>
              <a:rPr lang="en-US" sz="1600" b="0" dirty="0" err="1">
                <a:latin typeface="Arial" panose="020B0604020202020204" pitchFamily="34" charset="0"/>
                <a:cs typeface="Arial" panose="020B0604020202020204" pitchFamily="34" charset="0"/>
              </a:rPr>
              <a:t>Blazor</a:t>
            </a:r>
            <a:r>
              <a:rPr lang="en-US" sz="1600" b="0" dirty="0">
                <a:latin typeface="Arial" panose="020B0604020202020204" pitchFamily="34" charset="0"/>
                <a:cs typeface="Arial" panose="020B0604020202020204" pitchFamily="34" charset="0"/>
              </a:rPr>
              <a:t> </a:t>
            </a:r>
            <a:r>
              <a:rPr lang="en-US" sz="1600" b="0" dirty="0" err="1">
                <a:latin typeface="Arial" panose="020B0604020202020204" pitchFamily="34" charset="0"/>
                <a:cs typeface="Arial" panose="020B0604020202020204" pitchFamily="34" charset="0"/>
              </a:rPr>
              <a:t>WebAssembly</a:t>
            </a:r>
            <a:r>
              <a:rPr lang="en-US" sz="1600" b="0" dirty="0">
                <a:latin typeface="Arial" panose="020B0604020202020204" pitchFamily="34" charset="0"/>
                <a:cs typeface="Arial" panose="020B0604020202020204" pitchFamily="34" charset="0"/>
              </a:rPr>
              <a:t> 3.2 was released in May 2020. It was a Current release, meaning that projects had to be upgraded to the .NET 5 version within three months of the .NET 5 release, that is, by February 10, 2021. Microsoft finally delivered on the promise of full-stack web development with .NET: </a:t>
            </a:r>
            <a:r>
              <a:rPr lang="en-US" sz="1600" b="0" dirty="0" err="1">
                <a:latin typeface="Arial" panose="020B0604020202020204" pitchFamily="34" charset="0"/>
                <a:cs typeface="Arial" panose="020B0604020202020204" pitchFamily="34" charset="0"/>
              </a:rPr>
              <a:t>Blazor</a:t>
            </a:r>
            <a:r>
              <a:rPr lang="en-US" sz="1600" b="0" dirty="0">
                <a:latin typeface="Arial" panose="020B0604020202020204" pitchFamily="34" charset="0"/>
                <a:cs typeface="Arial" panose="020B0604020202020204" pitchFamily="34" charset="0"/>
              </a:rPr>
              <a:t> Server and </a:t>
            </a:r>
            <a:r>
              <a:rPr lang="en-US" sz="1600" b="0" dirty="0" err="1">
                <a:latin typeface="Arial" panose="020B0604020202020204" pitchFamily="34" charset="0"/>
                <a:cs typeface="Arial" panose="020B0604020202020204" pitchFamily="34" charset="0"/>
              </a:rPr>
              <a:t>Blazor</a:t>
            </a:r>
            <a:r>
              <a:rPr lang="en-US" sz="1600" b="0" dirty="0">
                <a:latin typeface="Arial" panose="020B0604020202020204" pitchFamily="34" charset="0"/>
                <a:cs typeface="Arial" panose="020B0604020202020204" pitchFamily="34" charset="0"/>
              </a:rPr>
              <a:t> </a:t>
            </a:r>
            <a:r>
              <a:rPr lang="en-US" sz="1600" b="0" dirty="0" err="1">
                <a:latin typeface="Arial" panose="020B0604020202020204" pitchFamily="34" charset="0"/>
                <a:cs typeface="Arial" panose="020B0604020202020204" pitchFamily="34" charset="0"/>
              </a:rPr>
              <a:t>WebAssembly</a:t>
            </a:r>
            <a:endParaRPr lang="en-US" sz="16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4505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506216"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New features in ASP.NET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New features in ASP.NET Core</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590847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marL="285750" indent="-285750">
              <a:buFont typeface="Arial" panose="020B0604020202020204" pitchFamily="34" charset="0"/>
              <a:buChar char="•"/>
            </a:pPr>
            <a:r>
              <a:rPr lang="en-US" sz="1600" b="0" dirty="0"/>
              <a:t>ASP.NET Core 5.0 was released in November 2020 and focused on bug fixes, performance improvements using caching for certificate authentication, HPACK dynamic compression of HTTP/2 response headers in Kestrel, nullable annotations for ASP.NET Core assemblies, and a reduction in container image sizes, including:</a:t>
            </a:r>
            <a:endParaRPr lang="en-US" sz="1600" b="0" dirty="0">
              <a:latin typeface="Arial" panose="020B0604020202020204" pitchFamily="34" charset="0"/>
              <a:cs typeface="Arial" panose="020B0604020202020204" pitchFamily="34" charset="0"/>
            </a:endParaRPr>
          </a:p>
          <a:p>
            <a:pPr marL="742950" lvl="1" indent="-285750">
              <a:lnSpc>
                <a:spcPct val="150000"/>
              </a:lnSpc>
              <a:buFont typeface="Courier New" panose="02070309020205020404" pitchFamily="49" charset="0"/>
              <a:buChar char="o"/>
            </a:pPr>
            <a:r>
              <a:rPr lang="en-US" sz="1600" b="0" dirty="0">
                <a:latin typeface="Arial" panose="020B0604020202020204" pitchFamily="34" charset="0"/>
                <a:cs typeface="Arial" panose="020B0604020202020204" pitchFamily="34" charset="0"/>
              </a:rPr>
              <a:t>Extension method to allow anonymous access to an endpoint</a:t>
            </a:r>
          </a:p>
          <a:p>
            <a:pPr marL="742950" lvl="1" indent="-285750">
              <a:lnSpc>
                <a:spcPct val="150000"/>
              </a:lnSpc>
              <a:buFont typeface="Courier New" panose="02070309020205020404" pitchFamily="49" charset="0"/>
              <a:buChar char="o"/>
            </a:pPr>
            <a:r>
              <a:rPr lang="en-US" sz="1600" b="0" dirty="0">
                <a:latin typeface="Arial" panose="020B0604020202020204" pitchFamily="34" charset="0"/>
                <a:cs typeface="Arial" panose="020B0604020202020204" pitchFamily="34" charset="0"/>
              </a:rPr>
              <a:t>JSON extension methods for </a:t>
            </a:r>
            <a:r>
              <a:rPr lang="en-US" sz="1600" b="0" dirty="0" err="1">
                <a:latin typeface="Courier New" panose="02070309020205020404" pitchFamily="49" charset="0"/>
                <a:cs typeface="Courier New" panose="02070309020205020404" pitchFamily="49" charset="0"/>
              </a:rPr>
              <a:t>HttpRequest</a:t>
            </a:r>
            <a:r>
              <a:rPr lang="en-US" sz="1600" b="0" dirty="0">
                <a:latin typeface="Arial" panose="020B0604020202020204" pitchFamily="34" charset="0"/>
                <a:cs typeface="Arial" panose="020B0604020202020204" pitchFamily="34" charset="0"/>
              </a:rPr>
              <a:t> and </a:t>
            </a:r>
            <a:r>
              <a:rPr lang="en-US" sz="1600" dirty="0" err="1">
                <a:latin typeface="Courier New" panose="02070309020205020404" pitchFamily="49" charset="0"/>
                <a:cs typeface="Courier New" panose="02070309020205020404" pitchFamily="49" charset="0"/>
              </a:rPr>
              <a:t>HttpResponse</a:t>
            </a:r>
            <a:endParaRPr lang="en-US" sz="16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1600" b="0" dirty="0"/>
              <a:t>ASP.NET Core 6.0 was released in November 2021 and focused on productivity improvements like minimizing code to implement basic websites and services, .NET Hot Reload, and new hosting options for </a:t>
            </a:r>
            <a:r>
              <a:rPr lang="en-US" sz="1600" b="0" dirty="0" err="1"/>
              <a:t>Blazor</a:t>
            </a:r>
            <a:r>
              <a:rPr lang="en-US" sz="1600" b="0" dirty="0"/>
              <a:t>, like hybrid apps using .NET MAUI, including:</a:t>
            </a:r>
          </a:p>
          <a:p>
            <a:pPr marL="742950" lvl="1" indent="-285750">
              <a:lnSpc>
                <a:spcPct val="150000"/>
              </a:lnSpc>
              <a:buFont typeface="Courier New" panose="02070309020205020404" pitchFamily="49" charset="0"/>
              <a:buChar char="o"/>
            </a:pPr>
            <a:r>
              <a:rPr lang="en-US" sz="1600" b="0" dirty="0">
                <a:latin typeface="Arial" panose="020B0604020202020204" pitchFamily="34" charset="0"/>
                <a:cs typeface="Arial" panose="020B0604020202020204" pitchFamily="34" charset="0"/>
              </a:rPr>
              <a:t>New empty web project template</a:t>
            </a:r>
          </a:p>
          <a:p>
            <a:pPr marL="742950" lvl="1" indent="-285750">
              <a:lnSpc>
                <a:spcPct val="150000"/>
              </a:lnSpc>
              <a:buFont typeface="Courier New" panose="02070309020205020404" pitchFamily="49" charset="0"/>
              <a:buChar char="o"/>
            </a:pPr>
            <a:r>
              <a:rPr lang="en-US" sz="1600" dirty="0">
                <a:latin typeface="Arial" panose="020B0604020202020204" pitchFamily="34" charset="0"/>
                <a:cs typeface="Arial" panose="020B0604020202020204" pitchFamily="34" charset="0"/>
              </a:rPr>
              <a:t>HTTP logging middleware</a:t>
            </a:r>
          </a:p>
          <a:p>
            <a:pPr marL="742950" lvl="1" indent="-285750">
              <a:lnSpc>
                <a:spcPct val="150000"/>
              </a:lnSpc>
              <a:buFont typeface="Courier New" panose="02070309020205020404" pitchFamily="49" charset="0"/>
              <a:buChar char="o"/>
            </a:pPr>
            <a:r>
              <a:rPr lang="en-US" sz="1600" dirty="0">
                <a:latin typeface="Arial" panose="020B0604020202020204" pitchFamily="34" charset="0"/>
                <a:cs typeface="Arial" panose="020B0604020202020204" pitchFamily="34" charset="0"/>
              </a:rPr>
              <a:t>Minimal APIs</a:t>
            </a:r>
          </a:p>
          <a:p>
            <a:pPr marL="742950" lvl="1" indent="-285750">
              <a:lnSpc>
                <a:spcPct val="150000"/>
              </a:lnSpc>
              <a:buFont typeface="Courier New" panose="02070309020205020404" pitchFamily="49" charset="0"/>
              <a:buChar char="o"/>
            </a:pPr>
            <a:r>
              <a:rPr lang="en-US" sz="1600" dirty="0" err="1">
                <a:latin typeface="Arial" panose="020B0604020202020204" pitchFamily="34" charset="0"/>
                <a:cs typeface="Arial" panose="020B0604020202020204" pitchFamily="34" charset="0"/>
              </a:rPr>
              <a:t>Blazor</a:t>
            </a:r>
            <a:r>
              <a:rPr lang="en-US" sz="1600" dirty="0">
                <a:latin typeface="Arial" panose="020B0604020202020204" pitchFamily="34" charset="0"/>
                <a:cs typeface="Arial" panose="020B0604020202020204" pitchFamily="34" charset="0"/>
              </a:rPr>
              <a:t> error boundaries</a:t>
            </a:r>
          </a:p>
          <a:p>
            <a:pPr marL="742950" lvl="1" indent="-285750">
              <a:lnSpc>
                <a:spcPct val="150000"/>
              </a:lnSpc>
              <a:buFont typeface="Courier New" panose="02070309020205020404" pitchFamily="49" charset="0"/>
              <a:buChar char="o"/>
            </a:pPr>
            <a:r>
              <a:rPr lang="en-US" sz="1600" dirty="0" err="1">
                <a:latin typeface="Arial" panose="020B0604020202020204" pitchFamily="34" charset="0"/>
                <a:cs typeface="Arial" panose="020B0604020202020204" pitchFamily="34" charset="0"/>
              </a:rPr>
              <a:t>Blazor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WebAssembly</a:t>
            </a:r>
            <a:r>
              <a:rPr lang="en-US" sz="1600" dirty="0">
                <a:latin typeface="Arial" panose="020B0604020202020204" pitchFamily="34" charset="0"/>
                <a:cs typeface="Arial" panose="020B0604020202020204" pitchFamily="34" charset="0"/>
              </a:rPr>
              <a:t> AOT</a:t>
            </a:r>
          </a:p>
          <a:p>
            <a:pPr marL="742950" lvl="1" indent="-285750">
              <a:lnSpc>
                <a:spcPct val="150000"/>
              </a:lnSpc>
              <a:buFont typeface="Courier New" panose="02070309020205020404" pitchFamily="49" charset="0"/>
              <a:buChar char="o"/>
            </a:pPr>
            <a:r>
              <a:rPr lang="en-US" sz="1600" dirty="0">
                <a:latin typeface="Arial" panose="020B0604020202020204" pitchFamily="34" charset="0"/>
                <a:cs typeface="Arial" panose="020B0604020202020204" pitchFamily="34" charset="0"/>
              </a:rPr>
              <a:t>.NET Hot Reload</a:t>
            </a:r>
          </a:p>
          <a:p>
            <a:pPr marL="742950" lvl="1" indent="-285750">
              <a:lnSpc>
                <a:spcPct val="150000"/>
              </a:lnSpc>
              <a:buFont typeface="Courier New" panose="02070309020205020404" pitchFamily="49" charset="0"/>
              <a:buChar char="o"/>
            </a:pPr>
            <a:r>
              <a:rPr lang="en-US" sz="1600" dirty="0">
                <a:latin typeface="Arial" panose="020B0604020202020204" pitchFamily="34" charset="0"/>
                <a:cs typeface="Arial" panose="020B0604020202020204" pitchFamily="34" charset="0"/>
              </a:rPr>
              <a:t>.NET MAUI </a:t>
            </a:r>
            <a:r>
              <a:rPr lang="en-US" sz="1600" dirty="0" err="1">
                <a:latin typeface="Arial" panose="020B0604020202020204" pitchFamily="34" charset="0"/>
                <a:cs typeface="Arial" panose="020B0604020202020204" pitchFamily="34" charset="0"/>
              </a:rPr>
              <a:t>Blazor</a:t>
            </a:r>
            <a:r>
              <a:rPr lang="en-US" sz="1600" dirty="0">
                <a:latin typeface="Arial" panose="020B0604020202020204" pitchFamily="34" charset="0"/>
                <a:cs typeface="Arial" panose="020B0604020202020204" pitchFamily="34" charset="0"/>
              </a:rPr>
              <a:t> apps</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4731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95520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Understanding app models for C# and .NET</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Building websites using ASP.NET Core</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423244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websites are made up of multiple web pages loaded statically from the filesystem or generated dynamically by a server-side technology such as ASP.NET Core</a:t>
            </a:r>
          </a:p>
          <a:p>
            <a:r>
              <a:rPr lang="en-US" sz="1600" b="0" dirty="0"/>
              <a:t>a web browser makes </a:t>
            </a:r>
            <a:r>
              <a:rPr lang="en-US" sz="1600" dirty="0"/>
              <a:t>GET</a:t>
            </a:r>
            <a:r>
              <a:rPr lang="en-US" sz="1600" b="0" dirty="0"/>
              <a:t> requests using Unique Resource Locators (URLs) that identify each page and can manipulate data stored on the server using </a:t>
            </a:r>
            <a:r>
              <a:rPr lang="en-US" sz="1600" dirty="0"/>
              <a:t>POST</a:t>
            </a:r>
            <a:r>
              <a:rPr lang="en-US" sz="1600" b="0" dirty="0"/>
              <a:t>, </a:t>
            </a:r>
            <a:r>
              <a:rPr lang="en-US" sz="1600" dirty="0"/>
              <a:t>PUT</a:t>
            </a:r>
            <a:r>
              <a:rPr lang="en-US" sz="1600" b="0" dirty="0"/>
              <a:t>, and </a:t>
            </a:r>
            <a:r>
              <a:rPr lang="en-US" sz="1600" dirty="0"/>
              <a:t>DELETE</a:t>
            </a:r>
            <a:r>
              <a:rPr lang="en-US" sz="1600" b="0" dirty="0"/>
              <a:t> requests</a:t>
            </a:r>
          </a:p>
          <a:p>
            <a:endParaRPr lang="en-US" sz="1600" b="0" dirty="0"/>
          </a:p>
          <a:p>
            <a:r>
              <a:rPr lang="en-US" sz="1600" b="0" dirty="0"/>
              <a:t>with many websites, the web browser is treated as a presentation layer, with almost all the processing performed on the server side</a:t>
            </a:r>
          </a:p>
          <a:p>
            <a:r>
              <a:rPr lang="en-US" sz="1600" b="0" dirty="0"/>
              <a:t>some JavaScript might be used on the client side to implement some presentation features, such as carousels</a:t>
            </a:r>
          </a:p>
        </p:txBody>
      </p:sp>
    </p:spTree>
    <p:extLst>
      <p:ext uri="{BB962C8B-B14F-4D97-AF65-F5344CB8AC3E}">
        <p14:creationId xmlns:p14="http://schemas.microsoft.com/office/powerpoint/2010/main" val="2346648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286302"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Building Windows-only desktop apps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Building Windows-only desktop apps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5217326"/>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Technologies for building Windows-only desktop apps include:</a:t>
            </a:r>
          </a:p>
          <a:p>
            <a:pPr marL="285750" indent="-285750">
              <a:buFont typeface="Arial" panose="020B0604020202020204" pitchFamily="34" charset="0"/>
              <a:buChar char="•"/>
            </a:pPr>
            <a:r>
              <a:rPr lang="en-US" sz="1600" b="0" dirty="0"/>
              <a:t>Windows Forms, 2002.</a:t>
            </a:r>
          </a:p>
          <a:p>
            <a:pPr marL="285750" indent="-285750">
              <a:buFont typeface="Arial" panose="020B0604020202020204" pitchFamily="34" charset="0"/>
              <a:buChar char="•"/>
            </a:pPr>
            <a:r>
              <a:rPr lang="en-US" sz="1600" b="0" dirty="0"/>
              <a:t>Windows Presentation Foundation (WPF), 2006.</a:t>
            </a:r>
          </a:p>
          <a:p>
            <a:pPr marL="285750" indent="-285750">
              <a:buFont typeface="Arial" panose="020B0604020202020204" pitchFamily="34" charset="0"/>
              <a:buChar char="•"/>
            </a:pPr>
            <a:r>
              <a:rPr lang="en-US" sz="1600" b="0" dirty="0"/>
              <a:t>Windows Store apps, 2012.</a:t>
            </a:r>
          </a:p>
          <a:p>
            <a:pPr marL="285750" indent="-285750">
              <a:buFont typeface="Arial" panose="020B0604020202020204" pitchFamily="34" charset="0"/>
              <a:buChar char="•"/>
            </a:pPr>
            <a:r>
              <a:rPr lang="en-US" sz="1600" b="0" dirty="0"/>
              <a:t>Universal Windows Platform (UWP) apps, 2015.</a:t>
            </a:r>
          </a:p>
          <a:p>
            <a:pPr marL="285750" indent="-285750">
              <a:buFont typeface="Arial" panose="020B0604020202020204" pitchFamily="34" charset="0"/>
              <a:buChar char="•"/>
            </a:pPr>
            <a:r>
              <a:rPr lang="en-US" sz="1600" b="0" dirty="0"/>
              <a:t>Windows App SDK (formerly </a:t>
            </a:r>
            <a:r>
              <a:rPr lang="en-US" sz="1600" b="0" dirty="0" err="1"/>
              <a:t>WinUI</a:t>
            </a:r>
            <a:r>
              <a:rPr lang="en-US" sz="1600" b="0" dirty="0"/>
              <a:t> 3 and Project Reunion) apps, 2021</a:t>
            </a:r>
          </a:p>
          <a:p>
            <a:r>
              <a:rPr lang="en-US" sz="1600" b="0" dirty="0"/>
              <a:t>The on-disk size of the .NET SDKs for Linux and macOS is about 330 MB. The on-disk size of the .NET SDK for Windows is about 440 MB. This is because it includes the Windows Desktop Runtime, which allows the legacy Windows application platforms Windows Forms and WPF to be run on modern .NET</a:t>
            </a:r>
          </a:p>
        </p:txBody>
      </p:sp>
    </p:spTree>
    <p:extLst>
      <p:ext uri="{BB962C8B-B14F-4D97-AF65-F5344CB8AC3E}">
        <p14:creationId xmlns:p14="http://schemas.microsoft.com/office/powerpoint/2010/main" val="412228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286302"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Building Windows-only desktop apps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Building Windows-only desktop apps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5217326"/>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Technologies for building Windows-only desktop apps include:</a:t>
            </a:r>
          </a:p>
          <a:p>
            <a:pPr marL="285750" indent="-285750">
              <a:buFont typeface="Arial" panose="020B0604020202020204" pitchFamily="34" charset="0"/>
              <a:buChar char="•"/>
            </a:pPr>
            <a:r>
              <a:rPr lang="en-US" sz="1600" b="0" dirty="0"/>
              <a:t>Windows Forms, 2002.</a:t>
            </a:r>
          </a:p>
          <a:p>
            <a:pPr marL="285750" indent="-285750">
              <a:buFont typeface="Arial" panose="020B0604020202020204" pitchFamily="34" charset="0"/>
              <a:buChar char="•"/>
            </a:pPr>
            <a:r>
              <a:rPr lang="en-US" sz="1600" b="0" dirty="0"/>
              <a:t>Windows Presentation Foundation (WPF), 2006.</a:t>
            </a:r>
          </a:p>
          <a:p>
            <a:pPr marL="285750" indent="-285750">
              <a:buFont typeface="Arial" panose="020B0604020202020204" pitchFamily="34" charset="0"/>
              <a:buChar char="•"/>
            </a:pPr>
            <a:r>
              <a:rPr lang="en-US" sz="1600" b="0" dirty="0"/>
              <a:t>Windows Store apps, 2012.</a:t>
            </a:r>
          </a:p>
          <a:p>
            <a:pPr marL="285750" indent="-285750">
              <a:buFont typeface="Arial" panose="020B0604020202020204" pitchFamily="34" charset="0"/>
              <a:buChar char="•"/>
            </a:pPr>
            <a:r>
              <a:rPr lang="en-US" sz="1600" b="0" dirty="0"/>
              <a:t>Universal Windows Platform (UWP) apps, 2015.</a:t>
            </a:r>
          </a:p>
          <a:p>
            <a:pPr marL="285750" indent="-285750">
              <a:buFont typeface="Arial" panose="020B0604020202020204" pitchFamily="34" charset="0"/>
              <a:buChar char="•"/>
            </a:pPr>
            <a:r>
              <a:rPr lang="en-US" sz="1600" b="0" dirty="0"/>
              <a:t>Windows App SDK (formerly </a:t>
            </a:r>
            <a:r>
              <a:rPr lang="en-US" sz="1600" b="0" dirty="0" err="1"/>
              <a:t>WinUI</a:t>
            </a:r>
            <a:r>
              <a:rPr lang="en-US" sz="1600" b="0" dirty="0"/>
              <a:t> 3 and Project Reunion) apps, 2021</a:t>
            </a:r>
          </a:p>
          <a:p>
            <a:r>
              <a:rPr lang="en-US" sz="1600" b="0" dirty="0"/>
              <a:t>The on-disk size of the .NET SDKs for Linux and macOS is about 330 MB. The on-disk size of the .NET SDK for Windows is about 440 MB. This is because it includes the Windows Desktop Runtime, which allows the legacy Windows application platforms Windows Forms and WPF to be run on modern .NET</a:t>
            </a:r>
          </a:p>
        </p:txBody>
      </p:sp>
    </p:spTree>
    <p:extLst>
      <p:ext uri="{BB962C8B-B14F-4D97-AF65-F5344CB8AC3E}">
        <p14:creationId xmlns:p14="http://schemas.microsoft.com/office/powerpoint/2010/main" val="121991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390398"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Structuring projects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Why</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349377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with large, complex solutions, it can be difficult to navigate amongst all the code</a:t>
            </a:r>
          </a:p>
          <a:p>
            <a:r>
              <a:rPr lang="en-US" sz="1600" b="0" dirty="0"/>
              <a:t>the primary reason to structure your projects is to make it easier to find components</a:t>
            </a:r>
          </a:p>
          <a:p>
            <a:r>
              <a:rPr lang="en-US" sz="1600" b="0" dirty="0"/>
              <a:t>it is good to have an overall name for your solution or workspace that reflects the application or solution</a:t>
            </a:r>
          </a:p>
          <a:p>
            <a:r>
              <a:rPr lang="en-US" sz="1600" b="0" dirty="0"/>
              <a:t>there are many ways to structure and name projects and solutions, for example, using a folder hierarchy as well as a naming convention</a:t>
            </a:r>
          </a:p>
          <a:p>
            <a:r>
              <a:rPr lang="en-US" sz="1600" b="0" dirty="0"/>
              <a:t>if you work in a team, make sure you know how your team does it.</a:t>
            </a:r>
          </a:p>
        </p:txBody>
      </p:sp>
    </p:spTree>
    <p:extLst>
      <p:ext uri="{BB962C8B-B14F-4D97-AF65-F5344CB8AC3E}">
        <p14:creationId xmlns:p14="http://schemas.microsoft.com/office/powerpoint/2010/main" val="3330429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390398"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Structuring projects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Structuring projects in a solution or workspace</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115467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It is good to have a naming convention for your projects in a solution or workspace so that any developer can tell what each one does instantly. A common choice is to use the type of project, for example, class library, console app, website, and so on, as shown in the following table:</a:t>
            </a:r>
          </a:p>
        </p:txBody>
      </p:sp>
      <p:graphicFrame>
        <p:nvGraphicFramePr>
          <p:cNvPr id="3" name="Table 4">
            <a:extLst>
              <a:ext uri="{FF2B5EF4-FFF2-40B4-BE49-F238E27FC236}">
                <a16:creationId xmlns:a16="http://schemas.microsoft.com/office/drawing/2014/main" id="{D3576223-3D95-48D8-B7CA-FD389DDB7F13}"/>
              </a:ext>
            </a:extLst>
          </p:cNvPr>
          <p:cNvGraphicFramePr>
            <a:graphicFrameLocks noGrp="1"/>
          </p:cNvGraphicFramePr>
          <p:nvPr>
            <p:extLst>
              <p:ext uri="{D42A27DB-BD31-4B8C-83A1-F6EECF244321}">
                <p14:modId xmlns:p14="http://schemas.microsoft.com/office/powerpoint/2010/main" val="1018259002"/>
              </p:ext>
            </p:extLst>
          </p:nvPr>
        </p:nvGraphicFramePr>
        <p:xfrm>
          <a:off x="360936" y="2415116"/>
          <a:ext cx="11450062" cy="3881120"/>
        </p:xfrm>
        <a:graphic>
          <a:graphicData uri="http://schemas.openxmlformats.org/drawingml/2006/table">
            <a:tbl>
              <a:tblPr firstRow="1" bandRow="1">
                <a:tableStyleId>{5C22544A-7EE6-4342-B048-85BDC9FD1C3A}</a:tableStyleId>
              </a:tblPr>
              <a:tblGrid>
                <a:gridCol w="3591939">
                  <a:extLst>
                    <a:ext uri="{9D8B030D-6E8A-4147-A177-3AD203B41FA5}">
                      <a16:colId xmlns:a16="http://schemas.microsoft.com/office/drawing/2014/main" val="1810225204"/>
                    </a:ext>
                  </a:extLst>
                </a:gridCol>
                <a:gridCol w="7858123">
                  <a:extLst>
                    <a:ext uri="{9D8B030D-6E8A-4147-A177-3AD203B41FA5}">
                      <a16:colId xmlns:a16="http://schemas.microsoft.com/office/drawing/2014/main" val="3632065463"/>
                    </a:ext>
                  </a:extLst>
                </a:gridCol>
              </a:tblGrid>
              <a:tr h="370840">
                <a:tc>
                  <a:txBody>
                    <a:bodyPr/>
                    <a:lstStyle/>
                    <a:p>
                      <a:r>
                        <a:rPr lang="it-IT" sz="1600" dirty="0">
                          <a:latin typeface="Arial" panose="020B0604020202020204" pitchFamily="34" charset="0"/>
                          <a:cs typeface="Arial" panose="020B0604020202020204" pitchFamily="34" charset="0"/>
                        </a:rPr>
                        <a:t>Name</a:t>
                      </a:r>
                    </a:p>
                  </a:txBody>
                  <a:tcPr/>
                </a:tc>
                <a:tc>
                  <a:txBody>
                    <a:bodyPr/>
                    <a:lstStyle/>
                    <a:p>
                      <a:r>
                        <a:rPr lang="it-IT" sz="1600" dirty="0" err="1">
                          <a:latin typeface="Arial" panose="020B0604020202020204" pitchFamily="34" charset="0"/>
                          <a:cs typeface="Arial" panose="020B0604020202020204" pitchFamily="34" charset="0"/>
                        </a:rPr>
                        <a:t>Description</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32035197"/>
                  </a:ext>
                </a:extLst>
              </a:tr>
              <a:tr h="370840">
                <a:tc>
                  <a:txBody>
                    <a:bodyPr/>
                    <a:lstStyle/>
                    <a:p>
                      <a:r>
                        <a:rPr lang="it-IT" sz="1600" dirty="0" err="1">
                          <a:latin typeface="Arial" panose="020B0604020202020204" pitchFamily="34" charset="0"/>
                          <a:cs typeface="Arial" panose="020B0604020202020204" pitchFamily="34" charset="0"/>
                        </a:rPr>
                        <a:t>Northwind.Common</a:t>
                      </a:r>
                      <a:endParaRPr lang="it-IT"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 class library project for common types like interfaces, </a:t>
                      </a:r>
                      <a:r>
                        <a:rPr lang="en-US" sz="1600" dirty="0" err="1">
                          <a:latin typeface="Arial" panose="020B0604020202020204" pitchFamily="34" charset="0"/>
                          <a:cs typeface="Arial" panose="020B0604020202020204" pitchFamily="34" charset="0"/>
                        </a:rPr>
                        <a:t>enums</a:t>
                      </a:r>
                      <a:r>
                        <a:rPr lang="en-US" sz="1600" dirty="0">
                          <a:latin typeface="Arial" panose="020B0604020202020204" pitchFamily="34" charset="0"/>
                          <a:cs typeface="Arial" panose="020B0604020202020204" pitchFamily="34" charset="0"/>
                        </a:rPr>
                        <a:t>, classes, records, and structs, used across multiple projects.</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84571126"/>
                  </a:ext>
                </a:extLst>
              </a:tr>
              <a:tr h="370840">
                <a:tc>
                  <a:txBody>
                    <a:bodyPr/>
                    <a:lstStyle/>
                    <a:p>
                      <a:r>
                        <a:rPr lang="it-IT" sz="1600" dirty="0" err="1">
                          <a:latin typeface="Arial" panose="020B0604020202020204" pitchFamily="34" charset="0"/>
                          <a:cs typeface="Arial" panose="020B0604020202020204" pitchFamily="34" charset="0"/>
                        </a:rPr>
                        <a:t>Northwind.Common.EntityModels</a:t>
                      </a:r>
                      <a:endParaRPr lang="it-IT"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 class library project for common EF Core entity models. Entity models are often used on both the server and client side, so it is best to separate dependencies on specific database providers.</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02573813"/>
                  </a:ext>
                </a:extLst>
              </a:tr>
              <a:tr h="370840">
                <a:tc>
                  <a:txBody>
                    <a:bodyPr/>
                    <a:lstStyle/>
                    <a:p>
                      <a:r>
                        <a:rPr lang="it-IT" sz="1600" dirty="0" err="1">
                          <a:latin typeface="Arial" panose="020B0604020202020204" pitchFamily="34" charset="0"/>
                          <a:cs typeface="Arial" panose="020B0604020202020204" pitchFamily="34" charset="0"/>
                        </a:rPr>
                        <a:t>Northwind.Common.DataContext</a:t>
                      </a:r>
                      <a:endParaRPr lang="it-IT"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 class library project for the EF Core database context with dependencies on specific database providers.</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42897699"/>
                  </a:ext>
                </a:extLst>
              </a:tr>
              <a:tr h="370840">
                <a:tc>
                  <a:txBody>
                    <a:bodyPr/>
                    <a:lstStyle/>
                    <a:p>
                      <a:r>
                        <a:rPr lang="it-IT" sz="1600" dirty="0" err="1">
                          <a:latin typeface="Arial" panose="020B0604020202020204" pitchFamily="34" charset="0"/>
                          <a:cs typeface="Arial" panose="020B0604020202020204" pitchFamily="34" charset="0"/>
                        </a:rPr>
                        <a:t>Northwind.Web</a:t>
                      </a:r>
                      <a:endParaRPr lang="it-IT"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An ASP.NET Core project for a simple website that uses a mixture of static HTML files and dynamic Razor Pages.</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66061127"/>
                  </a:ext>
                </a:extLst>
              </a:tr>
              <a:tr h="370840">
                <a:tc>
                  <a:txBody>
                    <a:bodyPr/>
                    <a:lstStyle/>
                    <a:p>
                      <a:r>
                        <a:rPr lang="it-IT" sz="1600" dirty="0" err="1">
                          <a:latin typeface="Arial" panose="020B0604020202020204" pitchFamily="34" charset="0"/>
                          <a:cs typeface="Arial" panose="020B0604020202020204" pitchFamily="34" charset="0"/>
                        </a:rPr>
                        <a:t>Northwind.Razor.Component</a:t>
                      </a:r>
                      <a:endParaRPr lang="it-IT"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 class library project for Razor Pages used in multiple projects.</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05020807"/>
                  </a:ext>
                </a:extLst>
              </a:tr>
              <a:tr h="370840">
                <a:tc>
                  <a:txBody>
                    <a:bodyPr/>
                    <a:lstStyle/>
                    <a:p>
                      <a:r>
                        <a:rPr lang="it-IT" sz="1600" dirty="0" err="1">
                          <a:latin typeface="Arial" panose="020B0604020202020204" pitchFamily="34" charset="0"/>
                          <a:cs typeface="Arial" panose="020B0604020202020204" pitchFamily="34" charset="0"/>
                        </a:rPr>
                        <a:t>Northwind.Mvc</a:t>
                      </a:r>
                      <a:endParaRPr lang="it-IT"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An ASP.NET Core project for a complex website that uses the MVC pattern and can be more easily unit tested.</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5068336"/>
                  </a:ext>
                </a:extLst>
              </a:tr>
            </a:tbl>
          </a:graphicData>
        </a:graphic>
      </p:graphicFrame>
    </p:spTree>
    <p:extLst>
      <p:ext uri="{BB962C8B-B14F-4D97-AF65-F5344CB8AC3E}">
        <p14:creationId xmlns:p14="http://schemas.microsoft.com/office/powerpoint/2010/main" val="651843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390398"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Structuring projects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Structuring projects in a solution or workspace</a:t>
            </a:r>
          </a:p>
        </p:txBody>
      </p:sp>
      <p:graphicFrame>
        <p:nvGraphicFramePr>
          <p:cNvPr id="3" name="Table 4">
            <a:extLst>
              <a:ext uri="{FF2B5EF4-FFF2-40B4-BE49-F238E27FC236}">
                <a16:creationId xmlns:a16="http://schemas.microsoft.com/office/drawing/2014/main" id="{D3576223-3D95-48D8-B7CA-FD389DDB7F13}"/>
              </a:ext>
            </a:extLst>
          </p:cNvPr>
          <p:cNvGraphicFramePr>
            <a:graphicFrameLocks noGrp="1"/>
          </p:cNvGraphicFramePr>
          <p:nvPr>
            <p:extLst>
              <p:ext uri="{D42A27DB-BD31-4B8C-83A1-F6EECF244321}">
                <p14:modId xmlns:p14="http://schemas.microsoft.com/office/powerpoint/2010/main" val="4284921816"/>
              </p:ext>
            </p:extLst>
          </p:nvPr>
        </p:nvGraphicFramePr>
        <p:xfrm>
          <a:off x="360936" y="843491"/>
          <a:ext cx="11450062" cy="4124960"/>
        </p:xfrm>
        <a:graphic>
          <a:graphicData uri="http://schemas.openxmlformats.org/drawingml/2006/table">
            <a:tbl>
              <a:tblPr firstRow="1" bandRow="1">
                <a:tableStyleId>{5C22544A-7EE6-4342-B048-85BDC9FD1C3A}</a:tableStyleId>
              </a:tblPr>
              <a:tblGrid>
                <a:gridCol w="3591939">
                  <a:extLst>
                    <a:ext uri="{9D8B030D-6E8A-4147-A177-3AD203B41FA5}">
                      <a16:colId xmlns:a16="http://schemas.microsoft.com/office/drawing/2014/main" val="1810225204"/>
                    </a:ext>
                  </a:extLst>
                </a:gridCol>
                <a:gridCol w="7858123">
                  <a:extLst>
                    <a:ext uri="{9D8B030D-6E8A-4147-A177-3AD203B41FA5}">
                      <a16:colId xmlns:a16="http://schemas.microsoft.com/office/drawing/2014/main" val="3632065463"/>
                    </a:ext>
                  </a:extLst>
                </a:gridCol>
              </a:tblGrid>
              <a:tr h="370840">
                <a:tc>
                  <a:txBody>
                    <a:bodyPr/>
                    <a:lstStyle/>
                    <a:p>
                      <a:r>
                        <a:rPr lang="it-IT" sz="1600" dirty="0">
                          <a:latin typeface="Arial" panose="020B0604020202020204" pitchFamily="34" charset="0"/>
                          <a:cs typeface="Arial" panose="020B0604020202020204" pitchFamily="34" charset="0"/>
                        </a:rPr>
                        <a:t>Name</a:t>
                      </a:r>
                    </a:p>
                  </a:txBody>
                  <a:tcPr/>
                </a:tc>
                <a:tc>
                  <a:txBody>
                    <a:bodyPr/>
                    <a:lstStyle/>
                    <a:p>
                      <a:r>
                        <a:rPr lang="it-IT" sz="1600" dirty="0" err="1">
                          <a:latin typeface="Arial" panose="020B0604020202020204" pitchFamily="34" charset="0"/>
                          <a:cs typeface="Arial" panose="020B0604020202020204" pitchFamily="34" charset="0"/>
                        </a:rPr>
                        <a:t>Description</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32035197"/>
                  </a:ext>
                </a:extLst>
              </a:tr>
              <a:tr h="370840">
                <a:tc>
                  <a:txBody>
                    <a:bodyPr/>
                    <a:lstStyle/>
                    <a:p>
                      <a:r>
                        <a:rPr lang="it-IT" sz="1600" dirty="0" err="1">
                          <a:latin typeface="Arial" panose="020B0604020202020204" pitchFamily="34" charset="0"/>
                          <a:cs typeface="Arial" panose="020B0604020202020204" pitchFamily="34" charset="0"/>
                        </a:rPr>
                        <a:t>Northwind.WebApi</a:t>
                      </a:r>
                      <a:endParaRPr lang="it-IT"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An ASP.NET Core project for an HTTP API service. A good choice for integrating with websites because they can use any JavaScript library or </a:t>
                      </a:r>
                      <a:r>
                        <a:rPr lang="en-US" sz="1600" dirty="0" err="1">
                          <a:latin typeface="Arial" panose="020B0604020202020204" pitchFamily="34" charset="0"/>
                          <a:cs typeface="Arial" panose="020B0604020202020204" pitchFamily="34" charset="0"/>
                        </a:rPr>
                        <a:t>Blazor</a:t>
                      </a:r>
                      <a:r>
                        <a:rPr lang="en-US" sz="1600" dirty="0">
                          <a:latin typeface="Arial" panose="020B0604020202020204" pitchFamily="34" charset="0"/>
                          <a:cs typeface="Arial" panose="020B0604020202020204" pitchFamily="34" charset="0"/>
                        </a:rPr>
                        <a:t> to interact with the service.</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84571126"/>
                  </a:ext>
                </a:extLst>
              </a:tr>
              <a:tr h="370840">
                <a:tc>
                  <a:txBody>
                    <a:bodyPr/>
                    <a:lstStyle/>
                    <a:p>
                      <a:r>
                        <a:rPr lang="it-IT" sz="1600" dirty="0" err="1">
                          <a:latin typeface="Arial" panose="020B0604020202020204" pitchFamily="34" charset="0"/>
                          <a:cs typeface="Arial" panose="020B0604020202020204" pitchFamily="34" charset="0"/>
                        </a:rPr>
                        <a:t>Northwind.OData</a:t>
                      </a:r>
                      <a:endParaRPr lang="it-IT"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An ASP.NET Core project for an HTTP API service that implements the OData standard to enable a client to control queries.</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02573813"/>
                  </a:ext>
                </a:extLst>
              </a:tr>
              <a:tr h="370840">
                <a:tc>
                  <a:txBody>
                    <a:bodyPr/>
                    <a:lstStyle/>
                    <a:p>
                      <a:r>
                        <a:rPr lang="it-IT" sz="1600" dirty="0" err="1">
                          <a:latin typeface="Arial" panose="020B0604020202020204" pitchFamily="34" charset="0"/>
                          <a:cs typeface="Arial" panose="020B0604020202020204" pitchFamily="34" charset="0"/>
                        </a:rPr>
                        <a:t>Northwind.GraphQL</a:t>
                      </a:r>
                      <a:endParaRPr lang="it-IT"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An ASP.NET Core project for an HTTP API service that implements the </a:t>
                      </a:r>
                      <a:r>
                        <a:rPr lang="en-US" sz="1600" dirty="0" err="1">
                          <a:latin typeface="Arial" panose="020B0604020202020204" pitchFamily="34" charset="0"/>
                          <a:cs typeface="Arial" panose="020B0604020202020204" pitchFamily="34" charset="0"/>
                        </a:rPr>
                        <a:t>GraphQL</a:t>
                      </a:r>
                      <a:r>
                        <a:rPr lang="en-US" sz="1600" dirty="0">
                          <a:latin typeface="Arial" panose="020B0604020202020204" pitchFamily="34" charset="0"/>
                          <a:cs typeface="Arial" panose="020B0604020202020204" pitchFamily="34" charset="0"/>
                        </a:rPr>
                        <a:t> standard to enable a client to control queries.</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42897699"/>
                  </a:ext>
                </a:extLst>
              </a:tr>
              <a:tr h="370840">
                <a:tc>
                  <a:txBody>
                    <a:bodyPr/>
                    <a:lstStyle/>
                    <a:p>
                      <a:r>
                        <a:rPr lang="it-IT" sz="1600" dirty="0" err="1">
                          <a:latin typeface="Arial" panose="020B0604020202020204" pitchFamily="34" charset="0"/>
                          <a:cs typeface="Arial" panose="020B0604020202020204" pitchFamily="34" charset="0"/>
                        </a:rPr>
                        <a:t>Northwind.gRPC</a:t>
                      </a:r>
                      <a:endParaRPr lang="it-IT"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An ASP.NET Core project for a </a:t>
                      </a:r>
                      <a:r>
                        <a:rPr lang="en-US" sz="1600" dirty="0" err="1">
                          <a:latin typeface="Arial" panose="020B0604020202020204" pitchFamily="34" charset="0"/>
                          <a:cs typeface="Arial" panose="020B0604020202020204" pitchFamily="34" charset="0"/>
                        </a:rPr>
                        <a:t>gRPC</a:t>
                      </a:r>
                      <a:r>
                        <a:rPr lang="en-US" sz="1600" dirty="0">
                          <a:latin typeface="Arial" panose="020B0604020202020204" pitchFamily="34" charset="0"/>
                          <a:cs typeface="Arial" panose="020B0604020202020204" pitchFamily="34" charset="0"/>
                        </a:rPr>
                        <a:t> service. A good choice for integrating with apps built with any language and platform since </a:t>
                      </a:r>
                      <a:r>
                        <a:rPr lang="en-US" sz="1600" dirty="0" err="1">
                          <a:latin typeface="Arial" panose="020B0604020202020204" pitchFamily="34" charset="0"/>
                          <a:cs typeface="Arial" panose="020B0604020202020204" pitchFamily="34" charset="0"/>
                        </a:rPr>
                        <a:t>gRPC</a:t>
                      </a:r>
                      <a:r>
                        <a:rPr lang="en-US" sz="1600" dirty="0">
                          <a:latin typeface="Arial" panose="020B0604020202020204" pitchFamily="34" charset="0"/>
                          <a:cs typeface="Arial" panose="020B0604020202020204" pitchFamily="34" charset="0"/>
                        </a:rPr>
                        <a:t> has wide support and is highly efficient and performant.</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66061127"/>
                  </a:ext>
                </a:extLst>
              </a:tr>
              <a:tr h="370840">
                <a:tc>
                  <a:txBody>
                    <a:bodyPr/>
                    <a:lstStyle/>
                    <a:p>
                      <a:r>
                        <a:rPr lang="it-IT" sz="1600" dirty="0" err="1">
                          <a:latin typeface="Arial" panose="020B0604020202020204" pitchFamily="34" charset="0"/>
                          <a:cs typeface="Arial" panose="020B0604020202020204" pitchFamily="34" charset="0"/>
                        </a:rPr>
                        <a:t>Northwind.SignalR</a:t>
                      </a:r>
                      <a:endParaRPr lang="it-IT"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An ASP.NET Core project for real-time communication.</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05020807"/>
                  </a:ext>
                </a:extLst>
              </a:tr>
              <a:tr h="370840">
                <a:tc>
                  <a:txBody>
                    <a:bodyPr/>
                    <a:lstStyle/>
                    <a:p>
                      <a:r>
                        <a:rPr lang="it-IT" sz="1600" dirty="0" err="1">
                          <a:latin typeface="Arial" panose="020B0604020202020204" pitchFamily="34" charset="0"/>
                          <a:cs typeface="Arial" panose="020B0604020202020204" pitchFamily="34" charset="0"/>
                        </a:rPr>
                        <a:t>Northwind</a:t>
                      </a:r>
                      <a:r>
                        <a:rPr lang="it-IT" sz="1600" err="1">
                          <a:latin typeface="Arial" panose="020B0604020202020204" pitchFamily="34" charset="0"/>
                          <a:cs typeface="Arial" panose="020B0604020202020204" pitchFamily="34" charset="0"/>
                        </a:rPr>
                        <a:t>.</a:t>
                      </a:r>
                      <a:r>
                        <a:rPr lang="it-IT" sz="1600">
                          <a:latin typeface="Arial" panose="020B0604020202020204" pitchFamily="34" charset="0"/>
                          <a:cs typeface="Arial" panose="020B0604020202020204" pitchFamily="34" charset="0"/>
                        </a:rPr>
                        <a:t>AzureFuncs</a:t>
                      </a:r>
                      <a:endParaRPr lang="it-IT"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An ASP.NET Core project for implementing a serverless </a:t>
                      </a:r>
                      <a:r>
                        <a:rPr lang="en-US" sz="1600" dirty="0" err="1">
                          <a:latin typeface="Arial" panose="020B0604020202020204" pitchFamily="34" charset="0"/>
                          <a:cs typeface="Arial" panose="020B0604020202020204" pitchFamily="34" charset="0"/>
                        </a:rPr>
                        <a:t>nanoservice</a:t>
                      </a:r>
                      <a:r>
                        <a:rPr lang="en-US" sz="1600" dirty="0">
                          <a:latin typeface="Arial" panose="020B0604020202020204" pitchFamily="34" charset="0"/>
                          <a:cs typeface="Arial" panose="020B0604020202020204" pitchFamily="34" charset="0"/>
                        </a:rPr>
                        <a:t> for hosting in Azure Functions.</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5068336"/>
                  </a:ext>
                </a:extLst>
              </a:tr>
            </a:tbl>
          </a:graphicData>
        </a:graphic>
      </p:graphicFrame>
    </p:spTree>
    <p:extLst>
      <p:ext uri="{BB962C8B-B14F-4D97-AF65-F5344CB8AC3E}">
        <p14:creationId xmlns:p14="http://schemas.microsoft.com/office/powerpoint/2010/main" val="2811846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390398"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Structuring projects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Structuring projects in a solution or workspace</a:t>
            </a:r>
          </a:p>
        </p:txBody>
      </p:sp>
      <p:graphicFrame>
        <p:nvGraphicFramePr>
          <p:cNvPr id="3" name="Table 4">
            <a:extLst>
              <a:ext uri="{FF2B5EF4-FFF2-40B4-BE49-F238E27FC236}">
                <a16:creationId xmlns:a16="http://schemas.microsoft.com/office/drawing/2014/main" id="{D3576223-3D95-48D8-B7CA-FD389DDB7F13}"/>
              </a:ext>
            </a:extLst>
          </p:cNvPr>
          <p:cNvGraphicFramePr>
            <a:graphicFrameLocks noGrp="1"/>
          </p:cNvGraphicFramePr>
          <p:nvPr>
            <p:extLst>
              <p:ext uri="{D42A27DB-BD31-4B8C-83A1-F6EECF244321}">
                <p14:modId xmlns:p14="http://schemas.microsoft.com/office/powerpoint/2010/main" val="1118708003"/>
              </p:ext>
            </p:extLst>
          </p:nvPr>
        </p:nvGraphicFramePr>
        <p:xfrm>
          <a:off x="360936" y="843491"/>
          <a:ext cx="11450062" cy="2433320"/>
        </p:xfrm>
        <a:graphic>
          <a:graphicData uri="http://schemas.openxmlformats.org/drawingml/2006/table">
            <a:tbl>
              <a:tblPr firstRow="1" bandRow="1">
                <a:tableStyleId>{5C22544A-7EE6-4342-B048-85BDC9FD1C3A}</a:tableStyleId>
              </a:tblPr>
              <a:tblGrid>
                <a:gridCol w="3591939">
                  <a:extLst>
                    <a:ext uri="{9D8B030D-6E8A-4147-A177-3AD203B41FA5}">
                      <a16:colId xmlns:a16="http://schemas.microsoft.com/office/drawing/2014/main" val="1810225204"/>
                    </a:ext>
                  </a:extLst>
                </a:gridCol>
                <a:gridCol w="7858123">
                  <a:extLst>
                    <a:ext uri="{9D8B030D-6E8A-4147-A177-3AD203B41FA5}">
                      <a16:colId xmlns:a16="http://schemas.microsoft.com/office/drawing/2014/main" val="3632065463"/>
                    </a:ext>
                  </a:extLst>
                </a:gridCol>
              </a:tblGrid>
              <a:tr h="370840">
                <a:tc>
                  <a:txBody>
                    <a:bodyPr/>
                    <a:lstStyle/>
                    <a:p>
                      <a:r>
                        <a:rPr lang="it-IT" sz="1600" dirty="0">
                          <a:latin typeface="Arial" panose="020B0604020202020204" pitchFamily="34" charset="0"/>
                          <a:cs typeface="Arial" panose="020B0604020202020204" pitchFamily="34" charset="0"/>
                        </a:rPr>
                        <a:t>Name</a:t>
                      </a:r>
                    </a:p>
                  </a:txBody>
                  <a:tcPr/>
                </a:tc>
                <a:tc>
                  <a:txBody>
                    <a:bodyPr/>
                    <a:lstStyle/>
                    <a:p>
                      <a:r>
                        <a:rPr lang="it-IT" sz="1600" dirty="0" err="1">
                          <a:latin typeface="Arial" panose="020B0604020202020204" pitchFamily="34" charset="0"/>
                          <a:cs typeface="Arial" panose="020B0604020202020204" pitchFamily="34" charset="0"/>
                        </a:rPr>
                        <a:t>Description</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32035197"/>
                  </a:ext>
                </a:extLst>
              </a:tr>
              <a:tr h="370840">
                <a:tc>
                  <a:txBody>
                    <a:bodyPr/>
                    <a:lstStyle/>
                    <a:p>
                      <a:r>
                        <a:rPr lang="it-IT" sz="1600" dirty="0" err="1">
                          <a:latin typeface="Arial" panose="020B0604020202020204" pitchFamily="34" charset="0"/>
                          <a:cs typeface="Arial" panose="020B0604020202020204" pitchFamily="34" charset="0"/>
                        </a:rPr>
                        <a:t>Northwind.BlazorServer</a:t>
                      </a:r>
                      <a:endParaRPr lang="it-IT"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An ASP.NET Core </a:t>
                      </a:r>
                      <a:r>
                        <a:rPr lang="en-US" sz="1600" dirty="0" err="1">
                          <a:latin typeface="Arial" panose="020B0604020202020204" pitchFamily="34" charset="0"/>
                          <a:cs typeface="Arial" panose="020B0604020202020204" pitchFamily="34" charset="0"/>
                        </a:rPr>
                        <a:t>Blazor</a:t>
                      </a:r>
                      <a:r>
                        <a:rPr lang="en-US" sz="1600" dirty="0">
                          <a:latin typeface="Arial" panose="020B0604020202020204" pitchFamily="34" charset="0"/>
                          <a:cs typeface="Arial" panose="020B0604020202020204" pitchFamily="34" charset="0"/>
                        </a:rPr>
                        <a:t> Server project.</a:t>
                      </a:r>
                    </a:p>
                  </a:txBody>
                  <a:tcPr/>
                </a:tc>
                <a:extLst>
                  <a:ext uri="{0D108BD9-81ED-4DB2-BD59-A6C34878D82A}">
                    <a16:rowId xmlns:a16="http://schemas.microsoft.com/office/drawing/2014/main" val="2084571126"/>
                  </a:ext>
                </a:extLst>
              </a:tr>
              <a:tr h="370840">
                <a:tc>
                  <a:txBody>
                    <a:bodyPr/>
                    <a:lstStyle/>
                    <a:p>
                      <a:r>
                        <a:rPr lang="it-IT" sz="1600" dirty="0" err="1">
                          <a:latin typeface="Arial" panose="020B0604020202020204" pitchFamily="34" charset="0"/>
                          <a:cs typeface="Arial" panose="020B0604020202020204" pitchFamily="34" charset="0"/>
                        </a:rPr>
                        <a:t>Northwind.BlazorWasm.Client</a:t>
                      </a:r>
                      <a:endParaRPr lang="it-IT"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An ASP.NET Core </a:t>
                      </a:r>
                      <a:r>
                        <a:rPr lang="en-US" sz="1600" dirty="0" err="1">
                          <a:latin typeface="Arial" panose="020B0604020202020204" pitchFamily="34" charset="0"/>
                          <a:cs typeface="Arial" panose="020B0604020202020204" pitchFamily="34" charset="0"/>
                        </a:rPr>
                        <a:t>Blazor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WebAssembly</a:t>
                      </a:r>
                      <a:r>
                        <a:rPr lang="en-US" sz="1600" dirty="0">
                          <a:latin typeface="Arial" panose="020B0604020202020204" pitchFamily="34" charset="0"/>
                          <a:cs typeface="Arial" panose="020B0604020202020204" pitchFamily="34" charset="0"/>
                        </a:rPr>
                        <a:t> client-side project.</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02573813"/>
                  </a:ext>
                </a:extLst>
              </a:tr>
              <a:tr h="370840">
                <a:tc>
                  <a:txBody>
                    <a:bodyPr/>
                    <a:lstStyle/>
                    <a:p>
                      <a:r>
                        <a:rPr lang="it-IT" sz="1600" dirty="0" err="1">
                          <a:latin typeface="Arial" panose="020B0604020202020204" pitchFamily="34" charset="0"/>
                          <a:cs typeface="Arial" panose="020B0604020202020204" pitchFamily="34" charset="0"/>
                        </a:rPr>
                        <a:t>Northwind.BlazorWasm.Server</a:t>
                      </a:r>
                      <a:endParaRPr lang="it-IT"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An ASP.NET Core </a:t>
                      </a:r>
                      <a:r>
                        <a:rPr lang="en-US" sz="1600" dirty="0" err="1">
                          <a:latin typeface="Arial" panose="020B0604020202020204" pitchFamily="34" charset="0"/>
                          <a:cs typeface="Arial" panose="020B0604020202020204" pitchFamily="34" charset="0"/>
                        </a:rPr>
                        <a:t>Blazor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WebAssembly</a:t>
                      </a:r>
                      <a:r>
                        <a:rPr lang="en-US" sz="1600" dirty="0">
                          <a:latin typeface="Arial" panose="020B0604020202020204" pitchFamily="34" charset="0"/>
                          <a:cs typeface="Arial" panose="020B0604020202020204" pitchFamily="34" charset="0"/>
                        </a:rPr>
                        <a:t> server-side project.</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42897699"/>
                  </a:ext>
                </a:extLst>
              </a:tr>
              <a:tr h="370840">
                <a:tc>
                  <a:txBody>
                    <a:bodyPr/>
                    <a:lstStyle/>
                    <a:p>
                      <a:r>
                        <a:rPr lang="it-IT" sz="1600" dirty="0" err="1">
                          <a:latin typeface="Arial" panose="020B0604020202020204" pitchFamily="34" charset="0"/>
                          <a:cs typeface="Arial" panose="020B0604020202020204" pitchFamily="34" charset="0"/>
                        </a:rPr>
                        <a:t>Northwind.Maui</a:t>
                      </a:r>
                      <a:endParaRPr lang="it-IT"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 .NET MAUI project for a cross-platform desktop/mobile app.</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66061127"/>
                  </a:ext>
                </a:extLst>
              </a:tr>
              <a:tr h="370840">
                <a:tc>
                  <a:txBody>
                    <a:bodyPr/>
                    <a:lstStyle/>
                    <a:p>
                      <a:r>
                        <a:rPr lang="it-IT" sz="1600" dirty="0" err="1">
                          <a:latin typeface="Arial" panose="020B0604020202020204" pitchFamily="34" charset="0"/>
                          <a:cs typeface="Arial" panose="020B0604020202020204" pitchFamily="34" charset="0"/>
                        </a:rPr>
                        <a:t>Northwind.MauiBlazor</a:t>
                      </a:r>
                      <a:endParaRPr lang="it-IT"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 .NET MAUI project for hosting </a:t>
                      </a:r>
                      <a:r>
                        <a:rPr lang="en-US" sz="1600" dirty="0" err="1">
                          <a:latin typeface="Arial" panose="020B0604020202020204" pitchFamily="34" charset="0"/>
                          <a:cs typeface="Arial" panose="020B0604020202020204" pitchFamily="34" charset="0"/>
                        </a:rPr>
                        <a:t>Blazor</a:t>
                      </a:r>
                      <a:r>
                        <a:rPr lang="en-US" sz="1600" dirty="0">
                          <a:latin typeface="Arial" panose="020B0604020202020204" pitchFamily="34" charset="0"/>
                          <a:cs typeface="Arial" panose="020B0604020202020204" pitchFamily="34" charset="0"/>
                        </a:rPr>
                        <a:t> components with native integrations with the OS.</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05020807"/>
                  </a:ext>
                </a:extLst>
              </a:tr>
            </a:tbl>
          </a:graphicData>
        </a:graphic>
      </p:graphicFrame>
    </p:spTree>
    <p:extLst>
      <p:ext uri="{BB962C8B-B14F-4D97-AF65-F5344CB8AC3E}">
        <p14:creationId xmlns:p14="http://schemas.microsoft.com/office/powerpoint/2010/main" val="1404094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390398"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Structuring projects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Using other project templates</a:t>
            </a:r>
          </a:p>
        </p:txBody>
      </p:sp>
      <p:sp>
        <p:nvSpPr>
          <p:cNvPr id="6" name="TextBox 5">
            <a:extLst>
              <a:ext uri="{FF2B5EF4-FFF2-40B4-BE49-F238E27FC236}">
                <a16:creationId xmlns:a16="http://schemas.microsoft.com/office/drawing/2014/main" id="{B49C4035-3BCE-49B9-A588-2108635688F4}"/>
              </a:ext>
            </a:extLst>
          </p:cNvPr>
          <p:cNvSpPr txBox="1"/>
          <p:nvPr/>
        </p:nvSpPr>
        <p:spPr>
          <a:xfrm>
            <a:off x="475237" y="1407561"/>
            <a:ext cx="11450063" cy="30777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dotnet new --list</a:t>
            </a:r>
          </a:p>
        </p:txBody>
      </p:sp>
      <p:sp>
        <p:nvSpPr>
          <p:cNvPr id="8" name="TextBox 7">
            <a:extLst>
              <a:ext uri="{FF2B5EF4-FFF2-40B4-BE49-F238E27FC236}">
                <a16:creationId xmlns:a16="http://schemas.microsoft.com/office/drawing/2014/main" id="{7EF92066-74E4-468E-A39A-C2E5445F25D3}"/>
              </a:ext>
            </a:extLst>
          </p:cNvPr>
          <p:cNvSpPr txBox="1"/>
          <p:nvPr/>
        </p:nvSpPr>
        <p:spPr>
          <a:xfrm>
            <a:off x="360937" y="855034"/>
            <a:ext cx="11450063" cy="41601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When you install the .NET SDK, there are many project templates included</a:t>
            </a:r>
          </a:p>
        </p:txBody>
      </p:sp>
      <p:pic>
        <p:nvPicPr>
          <p:cNvPr id="9" name="Picture 8">
            <a:extLst>
              <a:ext uri="{FF2B5EF4-FFF2-40B4-BE49-F238E27FC236}">
                <a16:creationId xmlns:a16="http://schemas.microsoft.com/office/drawing/2014/main" id="{2B257EA0-81A2-412E-BF13-01BB5C4F43EB}"/>
              </a:ext>
            </a:extLst>
          </p:cNvPr>
          <p:cNvPicPr>
            <a:picLocks noChangeAspect="1"/>
          </p:cNvPicPr>
          <p:nvPr/>
        </p:nvPicPr>
        <p:blipFill>
          <a:blip r:embed="rId2"/>
          <a:stretch>
            <a:fillRect/>
          </a:stretch>
        </p:blipFill>
        <p:spPr>
          <a:xfrm>
            <a:off x="1409390" y="2025328"/>
            <a:ext cx="6724256" cy="4442047"/>
          </a:xfrm>
          <a:prstGeom prst="rect">
            <a:avLst/>
          </a:prstGeom>
        </p:spPr>
      </p:pic>
      <p:sp>
        <p:nvSpPr>
          <p:cNvPr id="11" name="TextBox 10">
            <a:extLst>
              <a:ext uri="{FF2B5EF4-FFF2-40B4-BE49-F238E27FC236}">
                <a16:creationId xmlns:a16="http://schemas.microsoft.com/office/drawing/2014/main" id="{D5F16E05-1EF9-4963-8A9F-12349131B6F7}"/>
              </a:ext>
            </a:extLst>
          </p:cNvPr>
          <p:cNvSpPr txBox="1"/>
          <p:nvPr/>
        </p:nvSpPr>
        <p:spPr>
          <a:xfrm>
            <a:off x="8534400" y="2575113"/>
            <a:ext cx="3276600" cy="2308324"/>
          </a:xfrm>
          <a:prstGeom prst="rect">
            <a:avLst/>
          </a:prstGeom>
          <a:solidFill>
            <a:srgbClr val="C00000"/>
          </a:solidFill>
          <a:ln>
            <a:noFill/>
          </a:ln>
        </p:spPr>
        <p:txBody>
          <a:bodyPr wrap="square">
            <a:spAutoFit/>
          </a:bodyPr>
          <a:lstStyle/>
          <a:p>
            <a:r>
              <a:rPr lang="en-US" dirty="0">
                <a:latin typeface="Arial" panose="020B0604020202020204" pitchFamily="34" charset="0"/>
                <a:cs typeface="Arial" panose="020B0604020202020204" pitchFamily="34" charset="0"/>
              </a:rPr>
              <a:t>note the web-related project templates, including ones for creating SPAs using </a:t>
            </a:r>
            <a:r>
              <a:rPr lang="en-US" dirty="0" err="1">
                <a:latin typeface="Arial" panose="020B0604020202020204" pitchFamily="34" charset="0"/>
                <a:cs typeface="Arial" panose="020B0604020202020204" pitchFamily="34" charset="0"/>
              </a:rPr>
              <a:t>Blazor</a:t>
            </a:r>
            <a:r>
              <a:rPr lang="en-US" dirty="0">
                <a:latin typeface="Arial" panose="020B0604020202020204" pitchFamily="34" charset="0"/>
                <a:cs typeface="Arial" panose="020B0604020202020204" pitchFamily="34" charset="0"/>
              </a:rPr>
              <a:t>, Angular, and React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but another common JavaScript SPA library is missing: Vue</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763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390398"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Structuring projects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Installing additional template packs</a:t>
            </a:r>
          </a:p>
        </p:txBody>
      </p:sp>
      <p:sp>
        <p:nvSpPr>
          <p:cNvPr id="8" name="TextBox 7">
            <a:extLst>
              <a:ext uri="{FF2B5EF4-FFF2-40B4-BE49-F238E27FC236}">
                <a16:creationId xmlns:a16="http://schemas.microsoft.com/office/drawing/2014/main" id="{7EF92066-74E4-468E-A39A-C2E5445F25D3}"/>
              </a:ext>
            </a:extLst>
          </p:cNvPr>
          <p:cNvSpPr txBox="1"/>
          <p:nvPr/>
        </p:nvSpPr>
        <p:spPr>
          <a:xfrm>
            <a:off x="360937" y="855034"/>
            <a:ext cx="11450063" cy="558665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marL="342900" indent="-342900">
              <a:buFont typeface="+mj-lt"/>
              <a:buAutoNum type="arabicPeriod"/>
            </a:pPr>
            <a:r>
              <a:rPr lang="en-US" sz="1600" b="0" dirty="0"/>
              <a:t>start a browser and navigate to </a:t>
            </a:r>
            <a:r>
              <a:rPr lang="en-US" sz="1600" b="0" dirty="0">
                <a:hlinkClick r:id="rId2"/>
              </a:rPr>
              <a:t>https://dotnetnew.azurewebsites.net</a:t>
            </a:r>
            <a:endParaRPr lang="en-US" sz="1600" b="0" dirty="0"/>
          </a:p>
          <a:p>
            <a:pPr marL="342900" indent="-342900">
              <a:buFont typeface="+mj-lt"/>
              <a:buAutoNum type="arabicPeriod"/>
            </a:pPr>
            <a:r>
              <a:rPr lang="en-US" sz="1600" b="0" dirty="0"/>
              <a:t>enter “</a:t>
            </a:r>
            <a:r>
              <a:rPr lang="en-US" sz="1600" b="0" dirty="0" err="1"/>
              <a:t>vue</a:t>
            </a:r>
            <a:r>
              <a:rPr lang="en-US" sz="1600" b="0" dirty="0"/>
              <a:t>” in the textbox and note the list of available templates for Vue.js, including one published by Microsoft</a:t>
            </a:r>
          </a:p>
          <a:p>
            <a:endParaRPr lang="en-US" sz="1600" b="0" dirty="0"/>
          </a:p>
          <a:p>
            <a:pPr marL="342900" indent="-342900">
              <a:buFont typeface="+mj-lt"/>
              <a:buAutoNum type="arabicPeriod" startAt="3"/>
            </a:pPr>
            <a:r>
              <a:rPr lang="en-US" sz="1600" b="0" dirty="0"/>
              <a:t>click on ASP.NET Core with Vue.js by Microsoft, </a:t>
            </a:r>
            <a:br>
              <a:rPr lang="en-US" sz="1600" b="0" dirty="0"/>
            </a:br>
            <a:r>
              <a:rPr lang="en-US" sz="1600" b="0" dirty="0"/>
              <a:t>and note the instructions for installing and using</a:t>
            </a:r>
            <a:br>
              <a:rPr lang="en-US" sz="1600" b="0" dirty="0"/>
            </a:br>
            <a:r>
              <a:rPr lang="en-US" sz="1600" b="0" dirty="0"/>
              <a:t>this template, as shown in the following commands</a:t>
            </a:r>
          </a:p>
          <a:p>
            <a:pPr marL="342900" indent="-342900">
              <a:buFont typeface="+mj-lt"/>
              <a:buAutoNum type="arabicPeriod" startAt="3"/>
            </a:pPr>
            <a:endParaRPr lang="en-US" sz="1600" b="0" dirty="0"/>
          </a:p>
          <a:p>
            <a:pPr marL="342900" indent="-342900">
              <a:buFont typeface="+mj-lt"/>
              <a:buAutoNum type="arabicPeriod" startAt="3"/>
            </a:pPr>
            <a:endParaRPr lang="en-US" sz="1600" b="0" dirty="0"/>
          </a:p>
          <a:p>
            <a:pPr marL="342900" indent="-342900">
              <a:buFont typeface="+mj-lt"/>
              <a:buAutoNum type="arabicPeriod" startAt="3"/>
            </a:pPr>
            <a:r>
              <a:rPr lang="en-US" sz="1600" b="0" dirty="0"/>
              <a:t>click View other templates in this package, and note that as well as a project template for Vue.js, it also has project templates for Aurelia and Knockout.js</a:t>
            </a:r>
          </a:p>
        </p:txBody>
      </p:sp>
      <p:sp>
        <p:nvSpPr>
          <p:cNvPr id="10" name="TextBox 9">
            <a:extLst>
              <a:ext uri="{FF2B5EF4-FFF2-40B4-BE49-F238E27FC236}">
                <a16:creationId xmlns:a16="http://schemas.microsoft.com/office/drawing/2014/main" id="{730EB82E-E992-4E90-8F3F-B95D2441C07C}"/>
              </a:ext>
            </a:extLst>
          </p:cNvPr>
          <p:cNvSpPr txBox="1"/>
          <p:nvPr/>
        </p:nvSpPr>
        <p:spPr>
          <a:xfrm>
            <a:off x="360937" y="4198386"/>
            <a:ext cx="6363714" cy="523220"/>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dotnet new --install "</a:t>
            </a:r>
            <a:r>
              <a:rPr lang="en-US" sz="1400" dirty="0" err="1">
                <a:latin typeface="Courier New" panose="02070309020205020404" pitchFamily="49" charset="0"/>
                <a:cs typeface="Courier New" panose="02070309020205020404" pitchFamily="49" charset="0"/>
              </a:rPr>
              <a:t>Microsoft.AspNetCore.SpaTemplates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dotnet new </a:t>
            </a:r>
            <a:r>
              <a:rPr lang="en-US" sz="1400" dirty="0" err="1">
                <a:latin typeface="Courier New" panose="02070309020205020404" pitchFamily="49" charset="0"/>
                <a:cs typeface="Courier New" panose="02070309020205020404" pitchFamily="49" charset="0"/>
              </a:rPr>
              <a:t>vue</a:t>
            </a:r>
            <a:endParaRPr lang="en-US" sz="1400"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A06B2548-094A-4DEA-ADFD-5C2CB3D2FAF0}"/>
              </a:ext>
            </a:extLst>
          </p:cNvPr>
          <p:cNvPicPr>
            <a:picLocks noChangeAspect="1"/>
          </p:cNvPicPr>
          <p:nvPr/>
        </p:nvPicPr>
        <p:blipFill>
          <a:blip r:embed="rId3"/>
          <a:stretch>
            <a:fillRect/>
          </a:stretch>
        </p:blipFill>
        <p:spPr>
          <a:xfrm>
            <a:off x="7067550" y="2050317"/>
            <a:ext cx="4164576" cy="2811656"/>
          </a:xfrm>
          <a:prstGeom prst="rect">
            <a:avLst/>
          </a:prstGeom>
        </p:spPr>
      </p:pic>
    </p:spTree>
    <p:extLst>
      <p:ext uri="{BB962C8B-B14F-4D97-AF65-F5344CB8AC3E}">
        <p14:creationId xmlns:p14="http://schemas.microsoft.com/office/powerpoint/2010/main" val="527910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645561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Building an entity data model for the Northwind database</a:t>
            </a:r>
          </a:p>
        </p:txBody>
      </p:sp>
      <p:sp>
        <p:nvSpPr>
          <p:cNvPr id="7" name="TextBox 6">
            <a:extLst>
              <a:ext uri="{FF2B5EF4-FFF2-40B4-BE49-F238E27FC236}">
                <a16:creationId xmlns:a16="http://schemas.microsoft.com/office/drawing/2014/main" id="{ECC53567-315C-4EFC-A2A3-8581F4B65ED0}"/>
              </a:ext>
            </a:extLst>
          </p:cNvPr>
          <p:cNvSpPr txBox="1"/>
          <p:nvPr/>
        </p:nvSpPr>
        <p:spPr>
          <a:xfrm>
            <a:off x="7372350" y="178454"/>
            <a:ext cx="4571999" cy="646331"/>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Creating a class library for entity models using SQL Server</a:t>
            </a:r>
          </a:p>
        </p:txBody>
      </p:sp>
      <p:sp>
        <p:nvSpPr>
          <p:cNvPr id="8" name="TextBox 7">
            <a:extLst>
              <a:ext uri="{FF2B5EF4-FFF2-40B4-BE49-F238E27FC236}">
                <a16:creationId xmlns:a16="http://schemas.microsoft.com/office/drawing/2014/main" id="{7EF92066-74E4-468E-A39A-C2E5445F25D3}"/>
              </a:ext>
            </a:extLst>
          </p:cNvPr>
          <p:cNvSpPr txBox="1"/>
          <p:nvPr/>
        </p:nvSpPr>
        <p:spPr>
          <a:xfrm>
            <a:off x="360937" y="855034"/>
            <a:ext cx="11450063" cy="78534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you should create a separate class library project for your entity data models: this allows easier sharing between backend web servers and frontend desktop, mobile, and </a:t>
            </a:r>
            <a:r>
              <a:rPr lang="en-US" sz="1600" b="0" dirty="0" err="1"/>
              <a:t>Blazor</a:t>
            </a:r>
            <a:r>
              <a:rPr lang="en-US" sz="1600" b="0" dirty="0"/>
              <a:t> </a:t>
            </a:r>
            <a:r>
              <a:rPr lang="en-US" sz="1600" b="0" dirty="0" err="1"/>
              <a:t>WebAssembly</a:t>
            </a:r>
            <a:r>
              <a:rPr lang="en-US" sz="1600" b="0" dirty="0"/>
              <a:t> clients</a:t>
            </a:r>
          </a:p>
        </p:txBody>
      </p:sp>
    </p:spTree>
    <p:extLst>
      <p:ext uri="{BB962C8B-B14F-4D97-AF65-F5344CB8AC3E}">
        <p14:creationId xmlns:p14="http://schemas.microsoft.com/office/powerpoint/2010/main" val="2430661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95520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Understanding app models for C# and .NET</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Building websites using ASP.NET Core</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4293996"/>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ASP.NET Core provides multiple technologies for building websites:</a:t>
            </a:r>
          </a:p>
          <a:p>
            <a:pPr marL="285750" indent="-285750">
              <a:buFont typeface="Arial" panose="020B0604020202020204" pitchFamily="34" charset="0"/>
              <a:buChar char="•"/>
            </a:pPr>
            <a:r>
              <a:rPr lang="en-US" sz="1600" dirty="0"/>
              <a:t>ASP.NET Core Razor Pages </a:t>
            </a:r>
            <a:r>
              <a:rPr lang="en-US" sz="1600" b="0" dirty="0"/>
              <a:t>and </a:t>
            </a:r>
            <a:r>
              <a:rPr lang="en-US" sz="1600" dirty="0"/>
              <a:t>Razor class libraries </a:t>
            </a:r>
            <a:r>
              <a:rPr lang="en-US" sz="1600" b="0" dirty="0"/>
              <a:t>are ways to dynamically generate HTML for simple websites</a:t>
            </a:r>
          </a:p>
          <a:p>
            <a:pPr marL="285750" indent="-285750">
              <a:buFont typeface="Arial" panose="020B0604020202020204" pitchFamily="34" charset="0"/>
              <a:buChar char="•"/>
            </a:pPr>
            <a:r>
              <a:rPr lang="en-US" sz="1600" b="0" dirty="0"/>
              <a:t>ASP.NET Core MVC is an implementation of the Model-View-Controller (MVC) design pattern that is popular for developing complex websites</a:t>
            </a:r>
          </a:p>
          <a:p>
            <a:pPr marL="285750" indent="-285750">
              <a:buFont typeface="Arial" panose="020B0604020202020204" pitchFamily="34" charset="0"/>
              <a:buChar char="•"/>
            </a:pPr>
            <a:r>
              <a:rPr lang="en-US" sz="1600" b="0" dirty="0" err="1"/>
              <a:t>Blazor</a:t>
            </a:r>
            <a:r>
              <a:rPr lang="en-US" sz="1600" b="0" dirty="0"/>
              <a:t> lets you build user interface components using C# and .NET instead of a JavaScript-based UI framework like Angular, React, and Vue</a:t>
            </a:r>
            <a:br>
              <a:rPr lang="en-US" sz="1600" b="0" dirty="0"/>
            </a:br>
            <a:r>
              <a:rPr lang="en-US" sz="1600" b="0" dirty="0" err="1"/>
              <a:t>Blazor</a:t>
            </a:r>
            <a:r>
              <a:rPr lang="en-US" sz="1600" b="0" dirty="0"/>
              <a:t> </a:t>
            </a:r>
            <a:r>
              <a:rPr lang="en-US" sz="1600" b="0" dirty="0" err="1"/>
              <a:t>WebAssembly</a:t>
            </a:r>
            <a:r>
              <a:rPr lang="en-US" sz="1600" b="0" dirty="0"/>
              <a:t> runs your code in the browser like a JavaScript-based framework would</a:t>
            </a:r>
            <a:br>
              <a:rPr lang="en-US" sz="1600" b="0" dirty="0"/>
            </a:br>
            <a:r>
              <a:rPr lang="en-US" sz="1600" b="0" dirty="0" err="1"/>
              <a:t>Blazor</a:t>
            </a:r>
            <a:r>
              <a:rPr lang="en-US" sz="1600" b="0" dirty="0"/>
              <a:t> Server runs your code on the server and updates the web page dynamically</a:t>
            </a:r>
            <a:br>
              <a:rPr lang="en-US" sz="1600" b="0" dirty="0"/>
            </a:br>
            <a:r>
              <a:rPr lang="en-US" sz="1600" b="0" dirty="0" err="1"/>
              <a:t>Blazor</a:t>
            </a:r>
            <a:r>
              <a:rPr lang="en-US" sz="1600" b="0" dirty="0"/>
              <a:t> is not just for building websites; it can also be used to create hybrid mobile and desktop apps</a:t>
            </a:r>
          </a:p>
        </p:txBody>
      </p:sp>
    </p:spTree>
    <p:extLst>
      <p:ext uri="{BB962C8B-B14F-4D97-AF65-F5344CB8AC3E}">
        <p14:creationId xmlns:p14="http://schemas.microsoft.com/office/powerpoint/2010/main" val="973411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95520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Understanding app models for C# and .NET</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Building websites using a content management system</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423244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Most websites have a lot of content, and if developers had to be involved every time some content needed to be changed, that would not scale well</a:t>
            </a:r>
          </a:p>
          <a:p>
            <a:endParaRPr lang="en-US" sz="1600" b="0" dirty="0"/>
          </a:p>
          <a:p>
            <a:r>
              <a:rPr lang="en-US" sz="1600" b="0" dirty="0"/>
              <a:t>a Content Management System (CMS) enables developers to define content structure and templates to provide consistency and good design while making it easy for a non-technical content owner to manage the actual content</a:t>
            </a:r>
          </a:p>
          <a:p>
            <a:endParaRPr lang="en-US" sz="1600" b="0" dirty="0"/>
          </a:p>
          <a:p>
            <a:r>
              <a:rPr lang="en-US" sz="1600" b="0" dirty="0"/>
              <a:t>they can create new pages or blocks of content, and update existing content, knowing it will look great for visitors with minimal effort</a:t>
            </a:r>
          </a:p>
        </p:txBody>
      </p:sp>
    </p:spTree>
    <p:extLst>
      <p:ext uri="{BB962C8B-B14F-4D97-AF65-F5344CB8AC3E}">
        <p14:creationId xmlns:p14="http://schemas.microsoft.com/office/powerpoint/2010/main" val="1046149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95520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Understanding app models for C# and .NET</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Building websites using a content management system</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250889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the key benefit of using a CMS is that it provides a friendly content management user interface</a:t>
            </a:r>
          </a:p>
          <a:p>
            <a:r>
              <a:rPr lang="en-US" sz="1600" b="0" dirty="0"/>
              <a:t>content owners log in to the website and manage the content themselves</a:t>
            </a:r>
          </a:p>
          <a:p>
            <a:r>
              <a:rPr lang="en-US" sz="1600" b="0" dirty="0"/>
              <a:t>the content is then rendered and returned to visitors using ASP.NET Core MVC controllers and views, or via web service endpoints, known as a headless CMS, to provide that content to "heads" implemented as mobile or desktop apps, in-store touchpoints, or clients built with JavaScript frameworks or </a:t>
            </a:r>
            <a:r>
              <a:rPr lang="en-US" sz="1600" b="0" dirty="0" err="1"/>
              <a:t>Blazor</a:t>
            </a:r>
            <a:r>
              <a:rPr lang="en-US" sz="1600" b="0" dirty="0"/>
              <a:t>.</a:t>
            </a:r>
          </a:p>
        </p:txBody>
      </p:sp>
    </p:spTree>
    <p:extLst>
      <p:ext uri="{BB962C8B-B14F-4D97-AF65-F5344CB8AC3E}">
        <p14:creationId xmlns:p14="http://schemas.microsoft.com/office/powerpoint/2010/main" val="381494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95520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Understanding app models for C# and .NET</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Building web applications using SPA frameworks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497110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web applications, also known as Single-Page Applications (SPAs), are made up of a single web page built with a frontend technology such as </a:t>
            </a:r>
            <a:r>
              <a:rPr lang="en-US" sz="1600" b="0" dirty="0" err="1"/>
              <a:t>Blazor</a:t>
            </a:r>
            <a:r>
              <a:rPr lang="en-US" sz="1600" b="0" dirty="0"/>
              <a:t> </a:t>
            </a:r>
            <a:r>
              <a:rPr lang="en-US" sz="1600" b="0" dirty="0" err="1"/>
              <a:t>WebAssembly</a:t>
            </a:r>
            <a:r>
              <a:rPr lang="en-US" sz="1600" b="0" dirty="0"/>
              <a:t>, Angular, React, Vue, or a proprietary JavaScript library that can make requests to a backend web service for getting more data when needed and posting updated data using common serialization formats such as XML and JSON</a:t>
            </a:r>
          </a:p>
          <a:p>
            <a:endParaRPr lang="en-US" sz="1600" b="0" dirty="0"/>
          </a:p>
          <a:p>
            <a:r>
              <a:rPr lang="en-US" sz="1600" b="0" dirty="0"/>
              <a:t>the canonical examples are Google web apps like Gmail, Maps, and Docs</a:t>
            </a:r>
          </a:p>
          <a:p>
            <a:endParaRPr lang="en-US" sz="1600" b="0" dirty="0"/>
          </a:p>
          <a:p>
            <a:r>
              <a:rPr lang="en-US" sz="1600" b="0" dirty="0"/>
              <a:t>with a web application, the client side uses JavaScript frameworks or </a:t>
            </a:r>
            <a:r>
              <a:rPr lang="en-US" sz="1600" b="0" dirty="0" err="1"/>
              <a:t>Blazor</a:t>
            </a:r>
            <a:r>
              <a:rPr lang="en-US" sz="1600" b="0" dirty="0"/>
              <a:t> </a:t>
            </a:r>
            <a:r>
              <a:rPr lang="en-US" sz="1600" b="0" dirty="0" err="1"/>
              <a:t>WebAssembly</a:t>
            </a:r>
            <a:r>
              <a:rPr lang="en-US" sz="1600" b="0" dirty="0"/>
              <a:t> to implement sophisticated user interactions, but most of the important processing and data access still happens on the server side, because the web browser has limited access to local system resources</a:t>
            </a:r>
          </a:p>
        </p:txBody>
      </p:sp>
    </p:spTree>
    <p:extLst>
      <p:ext uri="{BB962C8B-B14F-4D97-AF65-F5344CB8AC3E}">
        <p14:creationId xmlns:p14="http://schemas.microsoft.com/office/powerpoint/2010/main" val="3658643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95520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Understanding app models for C# and .NET</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Building web applications using SPA frameworks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183178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JavaScript is loosely typed and is not designed for complex projects, so most JavaScript libraries these days use Microsoft TypeScript, which adds strong typing to JavaScript and is designed with many modern language features for handling complex implementations</a:t>
            </a:r>
          </a:p>
          <a:p>
            <a:r>
              <a:rPr lang="en-US" sz="1600" b="0" dirty="0"/>
              <a:t>in summary, C# and .NET can be used on both the server side and the client side to build websites:</a:t>
            </a:r>
          </a:p>
        </p:txBody>
      </p:sp>
      <p:pic>
        <p:nvPicPr>
          <p:cNvPr id="3" name="Picture 2">
            <a:extLst>
              <a:ext uri="{FF2B5EF4-FFF2-40B4-BE49-F238E27FC236}">
                <a16:creationId xmlns:a16="http://schemas.microsoft.com/office/drawing/2014/main" id="{4D42F62F-F7E4-4F63-98C7-9766BE5DCB00}"/>
              </a:ext>
            </a:extLst>
          </p:cNvPr>
          <p:cNvPicPr>
            <a:picLocks noChangeAspect="1"/>
          </p:cNvPicPr>
          <p:nvPr/>
        </p:nvPicPr>
        <p:blipFill>
          <a:blip r:embed="rId2"/>
          <a:stretch>
            <a:fillRect/>
          </a:stretch>
        </p:blipFill>
        <p:spPr>
          <a:xfrm>
            <a:off x="781050" y="2794824"/>
            <a:ext cx="10629900" cy="3719133"/>
          </a:xfrm>
          <a:prstGeom prst="rect">
            <a:avLst/>
          </a:prstGeom>
        </p:spPr>
      </p:pic>
    </p:spTree>
    <p:extLst>
      <p:ext uri="{BB962C8B-B14F-4D97-AF65-F5344CB8AC3E}">
        <p14:creationId xmlns:p14="http://schemas.microsoft.com/office/powerpoint/2010/main" val="2200474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95520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Understanding app models for C# and .NET</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a:latin typeface="Arial" panose="020B0604020202020204" pitchFamily="34" charset="0"/>
                <a:cs typeface="Arial" panose="020B0604020202020204" pitchFamily="34" charset="0"/>
              </a:rPr>
              <a:t>Building web and other services</a:t>
            </a:r>
            <a:endParaRPr lang="en-US"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244733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we will learn </a:t>
            </a:r>
          </a:p>
          <a:p>
            <a:pPr marL="342900" indent="-342900">
              <a:buFont typeface="+mj-lt"/>
              <a:buAutoNum type="arabicPeriod"/>
            </a:pPr>
            <a:r>
              <a:rPr lang="en-US" sz="1600" b="0" dirty="0"/>
              <a:t>how to build a web service using the ASP.NET Core Web API, and then</a:t>
            </a:r>
          </a:p>
          <a:p>
            <a:pPr marL="342900" indent="-342900">
              <a:buFont typeface="+mj-lt"/>
              <a:buAutoNum type="arabicPeriod"/>
            </a:pPr>
            <a:r>
              <a:rPr lang="en-US" sz="1600" b="0" dirty="0"/>
              <a:t>call that web service from the server-side code in our ASP.NET Core websites, and then</a:t>
            </a:r>
          </a:p>
          <a:p>
            <a:pPr marL="342900" indent="-342900">
              <a:buFont typeface="+mj-lt"/>
              <a:buAutoNum type="arabicPeriod"/>
            </a:pPr>
            <a:r>
              <a:rPr lang="en-US" sz="1600" b="0" dirty="0"/>
              <a:t>we will call that web service from </a:t>
            </a:r>
            <a:r>
              <a:rPr lang="en-US" sz="1600" b="0" dirty="0" err="1"/>
              <a:t>Blazor</a:t>
            </a:r>
            <a:r>
              <a:rPr lang="en-US" sz="1600" b="0" dirty="0"/>
              <a:t> </a:t>
            </a:r>
            <a:r>
              <a:rPr lang="en-US" sz="1600" b="0" dirty="0" err="1"/>
              <a:t>WebAssembly</a:t>
            </a:r>
            <a:r>
              <a:rPr lang="en-US" sz="1600" b="0" dirty="0"/>
              <a:t> components and cross-platform mobile and desktop apps</a:t>
            </a:r>
          </a:p>
        </p:txBody>
      </p:sp>
    </p:spTree>
    <p:extLst>
      <p:ext uri="{BB962C8B-B14F-4D97-AF65-F5344CB8AC3E}">
        <p14:creationId xmlns:p14="http://schemas.microsoft.com/office/powerpoint/2010/main" val="304083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95520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Understanding app models for C# and .NET</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a:latin typeface="Arial" panose="020B0604020202020204" pitchFamily="34" charset="0"/>
                <a:cs typeface="Arial" panose="020B0604020202020204" pitchFamily="34" charset="0"/>
              </a:rPr>
              <a:t>Building web and other services</a:t>
            </a:r>
            <a:endParaRPr lang="en-US"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3863109"/>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There are no formal definitions, but services are sometimes described based on their complexity:</a:t>
            </a:r>
          </a:p>
          <a:p>
            <a:endParaRPr lang="en-US" sz="1600" b="0" dirty="0"/>
          </a:p>
          <a:p>
            <a:pPr marL="285750" indent="-285750">
              <a:buFont typeface="Arial" panose="020B0604020202020204" pitchFamily="34" charset="0"/>
              <a:buChar char="•"/>
            </a:pPr>
            <a:r>
              <a:rPr lang="en-US" sz="1600" b="0" dirty="0"/>
              <a:t>Service: all functionality needed by a client app in one monolithic service</a:t>
            </a:r>
          </a:p>
          <a:p>
            <a:pPr marL="285750" indent="-285750">
              <a:buFont typeface="Arial" panose="020B0604020202020204" pitchFamily="34" charset="0"/>
              <a:buChar char="•"/>
            </a:pPr>
            <a:r>
              <a:rPr lang="en-US" sz="1600" b="0" dirty="0"/>
              <a:t>Microservice: multiple services that each focus on a smaller set of functionalities</a:t>
            </a:r>
          </a:p>
          <a:p>
            <a:pPr marL="285750" indent="-285750">
              <a:buFont typeface="Arial" panose="020B0604020202020204" pitchFamily="34" charset="0"/>
              <a:buChar char="•"/>
            </a:pPr>
            <a:r>
              <a:rPr lang="en-US" sz="1600" b="0" dirty="0" err="1"/>
              <a:t>Nanoservice</a:t>
            </a:r>
            <a:r>
              <a:rPr lang="en-US" sz="1600" b="0" dirty="0"/>
              <a:t>: a single function provided as a service</a:t>
            </a:r>
            <a:br>
              <a:rPr lang="en-US" sz="1600" b="0" dirty="0"/>
            </a:br>
            <a:r>
              <a:rPr lang="en-US" sz="1600" b="0" dirty="0"/>
              <a:t>unlike services and microservices that are hosted 24/7/365, </a:t>
            </a:r>
            <a:r>
              <a:rPr lang="en-US" sz="1600" b="0" dirty="0" err="1"/>
              <a:t>nanoservices</a:t>
            </a:r>
            <a:r>
              <a:rPr lang="en-US" sz="1600" b="0" dirty="0"/>
              <a:t> are often inactive until called upon to reduce resources and costs</a:t>
            </a:r>
          </a:p>
        </p:txBody>
      </p:sp>
    </p:spTree>
    <p:extLst>
      <p:ext uri="{BB962C8B-B14F-4D97-AF65-F5344CB8AC3E}">
        <p14:creationId xmlns:p14="http://schemas.microsoft.com/office/powerpoint/2010/main" val="195532386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7145</TotalTime>
  <Words>3236</Words>
  <Application>Microsoft Office PowerPoint</Application>
  <PresentationFormat>Widescreen</PresentationFormat>
  <Paragraphs>261</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Corbel</vt:lpstr>
      <vt:lpstr>Courier New</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Natali - External</dc:creator>
  <cp:lastModifiedBy>Luca Natali - External</cp:lastModifiedBy>
  <cp:revision>460</cp:revision>
  <dcterms:created xsi:type="dcterms:W3CDTF">2022-04-27T20:50:39Z</dcterms:created>
  <dcterms:modified xsi:type="dcterms:W3CDTF">2022-07-14T19:25:33Z</dcterms:modified>
</cp:coreProperties>
</file>